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Microsoft_Equation56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22.bin" ContentType="application/vnd.openxmlformats-officedocument.oleObject"/>
  <Override PartName="/ppt/embeddings/Microsoft_Equation74.bin" ContentType="application/vnd.openxmlformats-officedocument.oleObject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embeddings/Microsoft_Equation78.bin" ContentType="application/vnd.openxmlformats-officedocument.oleObject"/>
  <Override PartName="/ppt/embeddings/Microsoft_Equation29.bin" ContentType="application/vnd.openxmlformats-officedocument.oleObject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embeddings/Microsoft_Equation39.bin" ContentType="application/vnd.openxmlformats-officedocument.oleObject"/>
  <Override PartName="/ppt/charts/chart7.xml" ContentType="application/vnd.openxmlformats-officedocument.drawingml.chart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embeddings/Microsoft_Equation20.bin" ContentType="application/vnd.openxmlformats-officedocument.oleObject"/>
  <Override PartName="/ppt/embeddings/Microsoft_Equation12.bin" ContentType="application/vnd.openxmlformats-officedocument.oleObject"/>
  <Override PartName="/ppt/embeddings/Microsoft_Equation80.bin" ContentType="application/vnd.openxmlformats-officedocument.oleObject"/>
  <Override PartName="/ppt/embeddings/Microsoft_Equation36.bin" ContentType="application/vnd.openxmlformats-officedocument.oleObject"/>
  <Override PartName="/ppt/embeddings/Microsoft_Equation42.bin" ContentType="application/vnd.openxmlformats-officedocument.oleObject"/>
  <Override PartName="/ppt/embeddings/Microsoft_Equation19.bin" ContentType="application/vnd.openxmlformats-officedocument.oleObject"/>
  <Override PartName="/ppt/embeddings/Microsoft_Equation11.bin" ContentType="application/vnd.openxmlformats-officedocument.oleObject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embeddings/Microsoft_Equation23.bin" ContentType="application/vnd.openxmlformats-officedocument.oleObject"/>
  <Override PartName="/ppt/embeddings/Microsoft_Equation69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embeddings/Microsoft_Equation58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embeddings/Microsoft_Equation52.bin" ContentType="application/vnd.openxmlformats-officedocument.oleObject"/>
  <Override PartName="/ppt/slideLayouts/slideLayout4.xml" ContentType="application/vnd.openxmlformats-officedocument.presentationml.slideLayout+xml"/>
  <Override PartName="/ppt/embeddings/Microsoft_Equation60.bin" ContentType="application/vnd.openxmlformats-officedocument.oleObject"/>
  <Override PartName="/ppt/slideLayouts/slideLayout2.xml" ContentType="application/vnd.openxmlformats-officedocument.presentationml.slideLayout+xml"/>
  <Override PartName="/ppt/embeddings/Microsoft_Equation72.bin" ContentType="application/vnd.openxmlformats-officedocument.oleObject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embeddings/Microsoft_Equation53.bin" ContentType="application/vnd.openxmlformats-officedocument.oleObject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embeddings/Microsoft_Equation59.bin" ContentType="application/vnd.openxmlformats-officedocument.oleObject"/>
  <Default Extension="png" ContentType="image/png"/>
  <Override PartName="/ppt/embeddings/Microsoft_Equation1.bin" ContentType="application/vnd.openxmlformats-officedocument.oleObject"/>
  <Override PartName="/ppt/embeddings/Microsoft_Equation79.bin" ContentType="application/vnd.openxmlformats-officedocument.oleObject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embeddings/Microsoft_Equation24.bin" ContentType="application/vnd.openxmlformats-officedocument.oleObject"/>
  <Override PartName="/ppt/embeddings/Microsoft_Equation30.bin" ContentType="application/vnd.openxmlformats-officedocument.oleObject"/>
  <Override PartName="/ppt/slides/slide31.xml" ContentType="application/vnd.openxmlformats-officedocument.presentationml.slide+xml"/>
  <Override PartName="/ppt/embeddings/Microsoft_Equation82.bin" ContentType="application/vnd.openxmlformats-officedocument.oleObject"/>
  <Override PartName="/ppt/charts/chart8.xml" ContentType="application/vnd.openxmlformats-officedocument.drawingml.chart+xml"/>
  <Default Extension="bin" ContentType="application/vnd.openxmlformats-officedocument.presentationml.printerSettings"/>
  <Override PartName="/ppt/embeddings/Microsoft_Equation3.bin" ContentType="application/vnd.openxmlformats-officedocument.oleObject"/>
  <Override PartName="/ppt/embeddings/Microsoft_Equation41.bin" ContentType="application/vnd.openxmlformats-officedocument.oleObject"/>
  <Override PartName="/ppt/embeddings/Microsoft_Equation61.bin" ContentType="application/vnd.openxmlformats-officedocument.oleObject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embeddings/Microsoft_Equation62.bin" ContentType="application/vnd.openxmlformats-officedocument.oleObject"/>
  <Override PartName="/ppt/embeddings/Microsoft_Equation57.bin" ContentType="application/vnd.openxmlformats-officedocument.oleObject"/>
  <Override PartName="/ppt/embeddings/Microsoft_Equation76.bin" ContentType="application/vnd.openxmlformats-officedocument.oleObject"/>
  <Override PartName="/ppt/charts/chart6.xml" ContentType="application/vnd.openxmlformats-officedocument.drawingml.chart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embeddings/Microsoft_Equation77.bin" ContentType="application/vnd.openxmlformats-officedocument.oleObject"/>
  <Override PartName="/ppt/slides/slide2.xml" ContentType="application/vnd.openxmlformats-officedocument.presentationml.slide+xml"/>
  <Override PartName="/ppt/embeddings/Microsoft_Equation38.bin" ContentType="application/vnd.openxmlformats-officedocument.oleObject"/>
  <Override PartName="/ppt/embeddings/Microsoft_Equation28.bin" ContentType="application/vnd.openxmlformats-officedocument.oleObject"/>
  <Override PartName="/ppt/embeddings/Microsoft_Equation47.bin" ContentType="application/vnd.openxmlformats-officedocument.oleObject"/>
  <Override PartName="/ppt/slides/slide35.xml" ContentType="application/vnd.openxmlformats-officedocument.presentationml.slide+xml"/>
  <Override PartName="/ppt/embeddings/Microsoft_Equation49.bin" ContentType="application/vnd.openxmlformats-officedocument.oleObject"/>
  <Override PartName="/ppt/embeddings/Microsoft_Equation54.bin" ContentType="application/vnd.openxmlformats-officedocument.oleObject"/>
  <Override PartName="/ppt/embeddings/Microsoft_Equation51.bin" ContentType="application/vnd.openxmlformats-officedocument.oleObject"/>
  <Override PartName="/ppt/embeddings/Microsoft_Equation68.bin" ContentType="application/vnd.openxmlformats-officedocument.oleObject"/>
  <Override PartName="/ppt/embeddings/Microsoft_Equation63.bin" ContentType="application/vnd.openxmlformats-officedocument.oleObject"/>
  <Override PartName="/ppt/drawings/drawing1.xml" ContentType="application/vnd.openxmlformats-officedocument.drawingml.chartshapes+xml"/>
  <Override PartName="/ppt/embeddings/Microsoft_Equation34.bin" ContentType="application/vnd.openxmlformats-officedocument.oleObject"/>
  <Override PartName="/ppt/embeddings/Microsoft_Equation44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25.bin" ContentType="application/vnd.openxmlformats-officedocument.oleObject"/>
  <Override PartName="/ppt/embeddings/Microsoft_Equation35.bin" ContentType="application/vnd.openxmlformats-officedocument.oleObject"/>
  <Override PartName="/ppt/embeddings/Microsoft_Equation43.bin" ContentType="application/vnd.openxmlformats-officedocument.oleObject"/>
  <Override PartName="/ppt/embeddings/Microsoft_Equation16.bin" ContentType="application/vnd.openxmlformats-officedocument.oleObject"/>
  <Override PartName="/ppt/embeddings/Microsoft_Equation65.bin" ContentType="application/vnd.openxmlformats-officedocument.oleObject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33.bin" ContentType="application/vnd.openxmlformats-officedocument.oleObject"/>
  <Override PartName="/ppt/embeddings/Microsoft_Equation40.bin" ContentType="application/vnd.openxmlformats-officedocument.oleObject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73.bin" ContentType="application/vnd.openxmlformats-officedocument.oleObject"/>
  <Override PartName="/ppt/embeddings/Microsoft_Equation26.bin" ContentType="application/vnd.openxmlformats-officedocument.oleObject"/>
  <Override PartName="/ppt/embeddings/Microsoft_Equation48.bin" ContentType="application/vnd.openxmlformats-officedocument.oleObject"/>
  <Override PartName="/ppt/embeddings/Microsoft_Equation75.bin" ContentType="application/vnd.openxmlformats-officedocument.oleObject"/>
  <Override PartName="/ppt/drawings/drawing4.xml" ContentType="application/vnd.openxmlformats-officedocument.drawingml.chartshapes+xml"/>
  <Override PartName="/ppt/slides/slide14.xml" ContentType="application/vnd.openxmlformats-officedocument.presentationml.slide+xml"/>
  <Override PartName="/ppt/embeddings/Microsoft_Equation10.bin" ContentType="application/vnd.openxmlformats-officedocument.oleObject"/>
  <Override PartName="/ppt/slides/slide34.xml" ContentType="application/vnd.openxmlformats-officedocument.presentationml.slide+xml"/>
  <Override PartName="/ppt/embeddings/Microsoft_Equation55.bin" ContentType="application/vnd.openxmlformats-officedocument.oleObject"/>
  <Override PartName="/ppt/drawings/drawing2.xml" ContentType="application/vnd.openxmlformats-officedocument.drawingml.chartshapes+xml"/>
  <Override PartName="/ppt/embeddings/Microsoft_Equation45.bin" ContentType="application/vnd.openxmlformats-officedocument.oleObject"/>
  <Override PartName="/ppt/embeddings/Microsoft_Equation7.bin" ContentType="application/vnd.openxmlformats-officedocument.oleObject"/>
  <Override PartName="/ppt/embeddings/Microsoft_Equation66.bin" ContentType="application/vnd.openxmlformats-officedocument.oleObject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embeddings/Microsoft_Equation50.bin" ContentType="application/vnd.openxmlformats-officedocument.oleObject"/>
  <Override PartName="/ppt/slideLayouts/slideLayout7.xml" ContentType="application/vnd.openxmlformats-officedocument.presentationml.slideLayout+xml"/>
  <Override PartName="/ppt/embeddings/Microsoft_Equation31.bin" ContentType="application/vnd.openxmlformats-officedocument.oleObject"/>
  <Override PartName="/ppt/embeddings/Microsoft_Equation64.bin" ContentType="application/vnd.openxmlformats-officedocument.oleObject"/>
  <Override PartName="/ppt/embeddings/Microsoft_Equation46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Microsoft_Equation27.bin" ContentType="application/vnd.openxmlformats-officedocument.oleObject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37.bin" ContentType="application/vnd.openxmlformats-officedocument.oleObject"/>
  <Override PartName="/ppt/embeddings/Microsoft_Equation6.bin" ContentType="application/vnd.openxmlformats-officedocument.oleObject"/>
  <Override PartName="/ppt/embeddings/Microsoft_Equation32.bin" ContentType="application/vnd.openxmlformats-officedocument.oleObject"/>
  <Override PartName="/ppt/embeddings/Microsoft_Equation70.bin" ContentType="application/vnd.openxmlformats-officedocument.oleObject"/>
  <Override PartName="/ppt/slides/slide9.xml" ContentType="application/vnd.openxmlformats-officedocument.presentationml.slide+xml"/>
  <Override PartName="/ppt/embeddings/Microsoft_Equation71.bin" ContentType="application/vnd.openxmlformats-officedocument.oleObject"/>
  <Override PartName="/ppt/embeddings/Microsoft_Equation81.bin" ContentType="application/vnd.openxmlformats-officedocument.oleObject"/>
  <Override PartName="/ppt/slides/slide24.xml" ContentType="application/vnd.openxmlformats-officedocument.presentationml.slide+xml"/>
  <Override PartName="/ppt/drawings/drawing3.xml" ContentType="application/vnd.openxmlformats-officedocument.drawingml.chartshapes+xml"/>
  <Override PartName="/ppt/embeddings/Microsoft_Equation17.bin" ContentType="application/vnd.openxmlformats-officedocument.oleObject"/>
  <Override PartName="/ppt/slides/slide32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embeddings/Microsoft_Equation67.bin" ContentType="application/vnd.openxmlformats-officedocument.oleObject"/>
  <Override PartName="/ppt/embeddings/Microsoft_Equation21.bin" ContentType="application/vnd.openxmlformats-officedocument.oleObject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77" r:id="rId3"/>
    <p:sldId id="279" r:id="rId4"/>
    <p:sldId id="280" r:id="rId5"/>
    <p:sldId id="282" r:id="rId6"/>
    <p:sldId id="283" r:id="rId7"/>
    <p:sldId id="257" r:id="rId8"/>
    <p:sldId id="259" r:id="rId9"/>
    <p:sldId id="284" r:id="rId10"/>
    <p:sldId id="285" r:id="rId11"/>
    <p:sldId id="260" r:id="rId12"/>
    <p:sldId id="286" r:id="rId13"/>
    <p:sldId id="287" r:id="rId14"/>
    <p:sldId id="258" r:id="rId15"/>
    <p:sldId id="288" r:id="rId16"/>
    <p:sldId id="289" r:id="rId17"/>
    <p:sldId id="278" r:id="rId18"/>
    <p:sldId id="261" r:id="rId19"/>
    <p:sldId id="262" r:id="rId20"/>
    <p:sldId id="263" r:id="rId21"/>
    <p:sldId id="264" r:id="rId22"/>
    <p:sldId id="270" r:id="rId23"/>
    <p:sldId id="265" r:id="rId24"/>
    <p:sldId id="266" r:id="rId25"/>
    <p:sldId id="267" r:id="rId26"/>
    <p:sldId id="268" r:id="rId27"/>
    <p:sldId id="269" r:id="rId28"/>
    <p:sldId id="271" r:id="rId29"/>
    <p:sldId id="272" r:id="rId30"/>
    <p:sldId id="275" r:id="rId31"/>
    <p:sldId id="273" r:id="rId32"/>
    <p:sldId id="292" r:id="rId33"/>
    <p:sldId id="290" r:id="rId34"/>
    <p:sldId id="293" r:id="rId35"/>
    <p:sldId id="274" r:id="rId36"/>
    <p:sldId id="276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2B8CA"/>
    <a:srgbClr val="F6B9D0"/>
    <a:srgbClr val="1CFF10"/>
    <a:srgbClr val="A2C2DF"/>
    <a:srgbClr val="00FF00"/>
    <a:srgbClr val="FF00FF"/>
    <a:srgbClr val="00FFFF"/>
    <a:srgbClr val="4EFF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2" d="100"/>
          <a:sy n="112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viewProps" Target="view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KH:Documents:!!!WORK:2008_MHD:NSTX_2008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KH:Documents:!!!WORK:2008_MHD:NSTX_2008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KH:Documents:!!!WORK:2008_MHD:plot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KH:Documents:!!!WORK:2008_MHD:plot.xlsb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OKH:Documents:!!!WORK:2008_MHD:NSTX_2008.xlsb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OKH:Documents:!!!WORK:2008_MHD:plot.xlsb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OKH:Documents:!!!WORK:2008_MHD:NSTX_2008.xlsb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Macintosh%20HD:Users:OKH:Documents:!!!WORK:2008_MHD:NSTX_2008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400" b="0" dirty="0">
                <a:latin typeface="Symbol" charset="2"/>
                <a:cs typeface="Symbol" charset="2"/>
              </a:rPr>
              <a:t>a</a:t>
            </a:r>
            <a:r>
              <a:rPr lang="en-US" sz="1400" b="0" dirty="0"/>
              <a:t> = 0.06</a:t>
            </a:r>
          </a:p>
        </c:rich>
      </c:tx>
      <c:layout>
        <c:manualLayout>
          <c:xMode val="edge"/>
          <c:yMode val="edge"/>
          <c:x val="0.228873665791776"/>
          <c:y val="0.032994923857868"/>
        </c:manualLayout>
      </c:layout>
    </c:title>
    <c:plotArea>
      <c:layout>
        <c:manualLayout>
          <c:layoutTarget val="inner"/>
          <c:xMode val="edge"/>
          <c:yMode val="edge"/>
          <c:x val="0.188650027237161"/>
          <c:y val="0.116807848407068"/>
          <c:w val="0.740838845144357"/>
          <c:h val="0.686010689879701"/>
        </c:manualLayout>
      </c:layout>
      <c:scatterChart>
        <c:scatterStyle val="lineMarker"/>
        <c:ser>
          <c:idx val="0"/>
          <c:order val="0"/>
          <c:spPr>
            <a:ln w="38100">
              <a:solidFill>
                <a:srgbClr val="0000FF"/>
              </a:solidFill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Sheet1!$AA$5:$AA$36</c:f>
              <c:numCache>
                <c:formatCode>0.00000E+00</c:formatCode>
                <c:ptCount val="32"/>
                <c:pt idx="0">
                  <c:v>4.679105913744</c:v>
                </c:pt>
                <c:pt idx="1">
                  <c:v>4.684062667173406</c:v>
                </c:pt>
                <c:pt idx="2">
                  <c:v>4.690294930333219</c:v>
                </c:pt>
                <c:pt idx="3">
                  <c:v>4.698126209733868</c:v>
                </c:pt>
                <c:pt idx="4">
                  <c:v>4.707961066079394</c:v>
                </c:pt>
                <c:pt idx="5">
                  <c:v>4.720306849372631</c:v>
                </c:pt>
                <c:pt idx="6">
                  <c:v>4.735791708846682</c:v>
                </c:pt>
                <c:pt idx="7">
                  <c:v>4.755194940020434</c:v>
                </c:pt>
                <c:pt idx="8">
                  <c:v>4.779478440928944</c:v>
                </c:pt>
                <c:pt idx="9">
                  <c:v>4.80982234442194</c:v>
                </c:pt>
                <c:pt idx="10">
                  <c:v>4.847664444</c:v>
                </c:pt>
                <c:pt idx="11">
                  <c:v>4.894735241871716</c:v>
                </c:pt>
                <c:pt idx="12">
                  <c:v>4.953114873467175</c:v>
                </c:pt>
                <c:pt idx="13">
                  <c:v>5.025208111440928</c:v>
                </c:pt>
                <c:pt idx="14">
                  <c:v>5.113759700272</c:v>
                </c:pt>
                <c:pt idx="15">
                  <c:v>5.221807533999403</c:v>
                </c:pt>
                <c:pt idx="16">
                  <c:v>5.35246853385734</c:v>
                </c:pt>
                <c:pt idx="17">
                  <c:v>5.508636252961884</c:v>
                </c:pt>
                <c:pt idx="18">
                  <c:v>5.69239744973009</c:v>
                </c:pt>
                <c:pt idx="19">
                  <c:v>5.904081776035436</c:v>
                </c:pt>
                <c:pt idx="20">
                  <c:v>6.140814000000001</c:v>
                </c:pt>
                <c:pt idx="21">
                  <c:v>6.394428178270981</c:v>
                </c:pt>
                <c:pt idx="22">
                  <c:v>6.648943352045221</c:v>
                </c:pt>
                <c:pt idx="23">
                  <c:v>6.703097248958208</c:v>
                </c:pt>
                <c:pt idx="24">
                  <c:v>6.877651618264188</c:v>
                </c:pt>
                <c:pt idx="25">
                  <c:v>7.042286019822984</c:v>
                </c:pt>
                <c:pt idx="26">
                  <c:v>7.09819635628273</c:v>
                </c:pt>
                <c:pt idx="27">
                  <c:v>7.016459114853954</c:v>
                </c:pt>
                <c:pt idx="28">
                  <c:v>6.847599874706783</c:v>
                </c:pt>
                <c:pt idx="29">
                  <c:v>6.879923248700999</c:v>
                </c:pt>
                <c:pt idx="30">
                  <c:v>8.005981065068182</c:v>
                </c:pt>
                <c:pt idx="31">
                  <c:v>12.5349</c:v>
                </c:pt>
              </c:numCache>
            </c:numRef>
          </c:xVal>
          <c:yVal>
            <c:numRef>
              <c:f>Sheet1!$AB$5:$AB$36</c:f>
              <c:numCache>
                <c:formatCode>0.00000E+00</c:formatCode>
                <c:ptCount val="32"/>
                <c:pt idx="17">
                  <c:v>2.334552</c:v>
                </c:pt>
                <c:pt idx="18">
                  <c:v>8.6922</c:v>
                </c:pt>
                <c:pt idx="19">
                  <c:v>18.8167</c:v>
                </c:pt>
                <c:pt idx="20">
                  <c:v>35.0651</c:v>
                </c:pt>
                <c:pt idx="21">
                  <c:v>60.23817</c:v>
                </c:pt>
                <c:pt idx="22">
                  <c:v>88.88518000000001</c:v>
                </c:pt>
                <c:pt idx="23">
                  <c:v>90.86536</c:v>
                </c:pt>
                <c:pt idx="24">
                  <c:v>17.25966</c:v>
                </c:pt>
                <c:pt idx="26">
                  <c:v>18930.25</c:v>
                </c:pt>
                <c:pt idx="27">
                  <c:v>45662.63</c:v>
                </c:pt>
                <c:pt idx="28">
                  <c:v>79621.83</c:v>
                </c:pt>
                <c:pt idx="29">
                  <c:v>122640.4</c:v>
                </c:pt>
                <c:pt idx="30">
                  <c:v>176948.8</c:v>
                </c:pt>
                <c:pt idx="31">
                  <c:v>245407.6</c:v>
                </c:pt>
              </c:numCache>
            </c:numRef>
          </c:yVal>
        </c:ser>
        <c:ser>
          <c:idx val="3"/>
          <c:order val="1"/>
          <c:xVal>
            <c:numRef>
              <c:f>Sheet1!$V$65:$V$79</c:f>
              <c:numCache>
                <c:formatCode>0.000E+00</c:formatCode>
                <c:ptCount val="15"/>
                <c:pt idx="0">
                  <c:v>6.877651618264188</c:v>
                </c:pt>
                <c:pt idx="1">
                  <c:v>7.042286019822984</c:v>
                </c:pt>
                <c:pt idx="2">
                  <c:v>7.09819635628273</c:v>
                </c:pt>
                <c:pt idx="3">
                  <c:v>7.016459114853954</c:v>
                </c:pt>
                <c:pt idx="4">
                  <c:v>6.847599874706783</c:v>
                </c:pt>
                <c:pt idx="5">
                  <c:v>6.879923248700999</c:v>
                </c:pt>
                <c:pt idx="6">
                  <c:v>8.005981065068182</c:v>
                </c:pt>
                <c:pt idx="7">
                  <c:v>12.5349</c:v>
                </c:pt>
              </c:numCache>
            </c:numRef>
          </c:xVal>
          <c:yVal>
            <c:numRef>
              <c:f>Sheet1!$X$65:$X$79</c:f>
              <c:numCache>
                <c:formatCode>General</c:formatCode>
                <c:ptCount val="15"/>
                <c:pt idx="0" formatCode="0.00E+00">
                  <c:v>1146.541</c:v>
                </c:pt>
                <c:pt idx="2" formatCode="0.00E+00">
                  <c:v>15342.47</c:v>
                </c:pt>
                <c:pt idx="3" formatCode="0.00E+00">
                  <c:v>16274.97</c:v>
                </c:pt>
                <c:pt idx="4" formatCode="0.00E+00">
                  <c:v>16517.23</c:v>
                </c:pt>
                <c:pt idx="5" formatCode="0.00E+00">
                  <c:v>16599.59</c:v>
                </c:pt>
                <c:pt idx="6" formatCode="0.00E+00">
                  <c:v>16633.33</c:v>
                </c:pt>
                <c:pt idx="7" formatCode="0.00E+00">
                  <c:v>16648.96</c:v>
                </c:pt>
              </c:numCache>
            </c:numRef>
          </c:yVal>
        </c:ser>
        <c:axId val="690726472"/>
        <c:axId val="683369080"/>
      </c:scatterChart>
      <c:valAx>
        <c:axId val="690726472"/>
        <c:scaling>
          <c:orientation val="minMax"/>
          <c:max val="7.5"/>
          <c:min val="4.5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>
                    <a:latin typeface="Symbol" charset="2"/>
                    <a:cs typeface="Symbol" charset="2"/>
                  </a:rPr>
                  <a:t>b</a:t>
                </a:r>
                <a:r>
                  <a:rPr lang="en-US" sz="1600" baseline="-25000"/>
                  <a:t>N</a:t>
                </a:r>
              </a:p>
            </c:rich>
          </c:tx>
          <c:layout/>
        </c:title>
        <c:numFmt formatCode="0.0" sourceLinked="0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83369080"/>
        <c:crossesAt val="0.0001"/>
        <c:crossBetween val="midCat"/>
        <c:majorUnit val="0.5"/>
      </c:valAx>
      <c:valAx>
        <c:axId val="683369080"/>
        <c:scaling>
          <c:logBase val="10.0"/>
          <c:orientation val="minMax"/>
          <c:max val="1000.0"/>
          <c:min val="0.01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 dirty="0"/>
                  <a:t>Mode growth </a:t>
                </a:r>
                <a:r>
                  <a:rPr lang="en-US" sz="1600" b="0" dirty="0" smtClean="0"/>
                  <a:t>rate</a:t>
                </a:r>
                <a:r>
                  <a:rPr lang="en-US" sz="1600" b="0" dirty="0"/>
                  <a:t>, </a:t>
                </a:r>
                <a:r>
                  <a:rPr lang="en-US" sz="1600" b="0" dirty="0" err="1"/>
                  <a:t>Re(</a:t>
                </a:r>
                <a:r>
                  <a:rPr lang="en-US" sz="1600" b="0" dirty="0" err="1">
                    <a:latin typeface="Symbol" charset="2"/>
                    <a:cs typeface="Symbol" charset="2"/>
                  </a:rPr>
                  <a:t>g</a:t>
                </a:r>
                <a:r>
                  <a:rPr lang="en-US" sz="1600" b="0" dirty="0"/>
                  <a:t>),</a:t>
                </a:r>
                <a:r>
                  <a:rPr lang="en-US" sz="1600" b="0" baseline="0" dirty="0"/>
                  <a:t> </a:t>
                </a:r>
                <a:r>
                  <a:rPr lang="en-US" sz="1600" b="0" dirty="0"/>
                  <a:t>1/s</a:t>
                </a:r>
              </a:p>
            </c:rich>
          </c:tx>
          <c:layout>
            <c:manualLayout>
              <c:xMode val="edge"/>
              <c:yMode val="edge"/>
              <c:x val="0.0202097261427227"/>
              <c:y val="0.17881343705196"/>
            </c:manualLayout>
          </c:layout>
        </c:title>
        <c:numFmt formatCode="0.E+00" sourceLinked="0"/>
        <c:majorTickMark val="in"/>
        <c:minorTickMark val="in"/>
        <c:tickLblPos val="nextTo"/>
        <c:crossAx val="69072647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txPr>
    <a:bodyPr/>
    <a:lstStyle/>
    <a:p>
      <a:pPr>
        <a:defRPr sz="1400">
          <a:latin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400" b="0" dirty="0">
                <a:latin typeface="Symbol" charset="2"/>
                <a:cs typeface="Symbol" charset="2"/>
              </a:rPr>
              <a:t>a</a:t>
            </a:r>
            <a:r>
              <a:rPr lang="en-US" sz="1400" b="0" dirty="0"/>
              <a:t> = 0.06</a:t>
            </a:r>
          </a:p>
        </c:rich>
      </c:tx>
      <c:layout>
        <c:manualLayout>
          <c:xMode val="edge"/>
          <c:yMode val="edge"/>
          <c:x val="0.228873665791776"/>
          <c:y val="0.032994923857868"/>
        </c:manualLayout>
      </c:layout>
    </c:title>
    <c:plotArea>
      <c:layout>
        <c:manualLayout>
          <c:layoutTarget val="inner"/>
          <c:xMode val="edge"/>
          <c:yMode val="edge"/>
          <c:x val="0.188650027237161"/>
          <c:y val="0.116807848407068"/>
          <c:w val="0.740838845144357"/>
          <c:h val="0.686010689879701"/>
        </c:manualLayout>
      </c:layout>
      <c:scatterChart>
        <c:scatterStyle val="lineMarker"/>
        <c:ser>
          <c:idx val="0"/>
          <c:order val="0"/>
          <c:spPr>
            <a:ln w="38100">
              <a:solidFill>
                <a:srgbClr val="0000FF"/>
              </a:solidFill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Sheet1!$AA$5:$AA$36</c:f>
              <c:numCache>
                <c:formatCode>0.00000E+00</c:formatCode>
                <c:ptCount val="32"/>
                <c:pt idx="0">
                  <c:v>4.679105913744</c:v>
                </c:pt>
                <c:pt idx="1">
                  <c:v>4.684062667173405</c:v>
                </c:pt>
                <c:pt idx="2">
                  <c:v>4.690294930333218</c:v>
                </c:pt>
                <c:pt idx="3">
                  <c:v>4.698126209733868</c:v>
                </c:pt>
                <c:pt idx="4">
                  <c:v>4.707961066079394</c:v>
                </c:pt>
                <c:pt idx="5">
                  <c:v>4.720306849372631</c:v>
                </c:pt>
                <c:pt idx="6">
                  <c:v>4.735791708846682</c:v>
                </c:pt>
                <c:pt idx="7">
                  <c:v>4.755194940020433</c:v>
                </c:pt>
                <c:pt idx="8">
                  <c:v>4.779478440928944</c:v>
                </c:pt>
                <c:pt idx="9">
                  <c:v>4.80982234442194</c:v>
                </c:pt>
                <c:pt idx="10">
                  <c:v>4.847664444</c:v>
                </c:pt>
                <c:pt idx="11">
                  <c:v>4.894735241871714</c:v>
                </c:pt>
                <c:pt idx="12">
                  <c:v>4.953114873467174</c:v>
                </c:pt>
                <c:pt idx="13">
                  <c:v>5.025208111440928</c:v>
                </c:pt>
                <c:pt idx="14">
                  <c:v>5.113759700272</c:v>
                </c:pt>
                <c:pt idx="15">
                  <c:v>5.221807533999402</c:v>
                </c:pt>
                <c:pt idx="16">
                  <c:v>5.35246853385734</c:v>
                </c:pt>
                <c:pt idx="17">
                  <c:v>5.508636252961884</c:v>
                </c:pt>
                <c:pt idx="18">
                  <c:v>5.692397449730089</c:v>
                </c:pt>
                <c:pt idx="19">
                  <c:v>5.904081776035435</c:v>
                </c:pt>
                <c:pt idx="20">
                  <c:v>6.140814</c:v>
                </c:pt>
                <c:pt idx="21">
                  <c:v>6.39442817827098</c:v>
                </c:pt>
                <c:pt idx="22">
                  <c:v>6.64894335204522</c:v>
                </c:pt>
                <c:pt idx="23">
                  <c:v>6.703097248958207</c:v>
                </c:pt>
                <c:pt idx="24">
                  <c:v>6.877651618264188</c:v>
                </c:pt>
                <c:pt idx="25">
                  <c:v>7.042286019822984</c:v>
                </c:pt>
                <c:pt idx="26">
                  <c:v>7.098196356282729</c:v>
                </c:pt>
                <c:pt idx="27">
                  <c:v>7.016459114853955</c:v>
                </c:pt>
                <c:pt idx="28">
                  <c:v>6.847599874706781</c:v>
                </c:pt>
                <c:pt idx="29">
                  <c:v>6.879923248700998</c:v>
                </c:pt>
                <c:pt idx="30">
                  <c:v>8.005981065068182</c:v>
                </c:pt>
                <c:pt idx="31">
                  <c:v>12.5349</c:v>
                </c:pt>
              </c:numCache>
            </c:numRef>
          </c:xVal>
          <c:yVal>
            <c:numRef>
              <c:f>Sheet1!$AB$5:$AB$36</c:f>
              <c:numCache>
                <c:formatCode>General</c:formatCode>
                <c:ptCount val="32"/>
                <c:pt idx="17" formatCode="0.00000E+00">
                  <c:v>2.334551999999999</c:v>
                </c:pt>
                <c:pt idx="18" formatCode="0.00000E+00">
                  <c:v>8.6922</c:v>
                </c:pt>
                <c:pt idx="19" formatCode="0.00000E+00">
                  <c:v>18.8167</c:v>
                </c:pt>
                <c:pt idx="20" formatCode="0.00000E+00">
                  <c:v>35.0651</c:v>
                </c:pt>
                <c:pt idx="21" formatCode="0.00000E+00">
                  <c:v>60.23817</c:v>
                </c:pt>
                <c:pt idx="22" formatCode="0.00000E+00">
                  <c:v>88.88518000000001</c:v>
                </c:pt>
                <c:pt idx="23" formatCode="0.00000E+00">
                  <c:v>90.86536</c:v>
                </c:pt>
                <c:pt idx="24" formatCode="0.00000E+00">
                  <c:v>17.25966</c:v>
                </c:pt>
                <c:pt idx="26" formatCode="0.00000E+00">
                  <c:v>18930.25</c:v>
                </c:pt>
                <c:pt idx="27" formatCode="0.00000E+00">
                  <c:v>45662.63</c:v>
                </c:pt>
                <c:pt idx="28" formatCode="0.00000E+00">
                  <c:v>79621.83</c:v>
                </c:pt>
                <c:pt idx="29" formatCode="0.00000E+00">
                  <c:v>122640.4</c:v>
                </c:pt>
                <c:pt idx="30" formatCode="0.00000E+00">
                  <c:v>176948.8</c:v>
                </c:pt>
                <c:pt idx="31" formatCode="0.00000E+00">
                  <c:v>245407.6</c:v>
                </c:pt>
              </c:numCache>
            </c:numRef>
          </c:yVal>
        </c:ser>
        <c:ser>
          <c:idx val="3"/>
          <c:order val="1"/>
          <c:xVal>
            <c:numRef>
              <c:f>Sheet1!$V$65:$V$79</c:f>
              <c:numCache>
                <c:formatCode>0.000E+00</c:formatCode>
                <c:ptCount val="15"/>
                <c:pt idx="0">
                  <c:v>6.877651618264188</c:v>
                </c:pt>
                <c:pt idx="1">
                  <c:v>7.042286019822984</c:v>
                </c:pt>
                <c:pt idx="2">
                  <c:v>7.098196356282729</c:v>
                </c:pt>
                <c:pt idx="3">
                  <c:v>7.016459114853955</c:v>
                </c:pt>
                <c:pt idx="4">
                  <c:v>6.847599874706781</c:v>
                </c:pt>
                <c:pt idx="5">
                  <c:v>6.879923248700998</c:v>
                </c:pt>
                <c:pt idx="6">
                  <c:v>8.005981065068182</c:v>
                </c:pt>
                <c:pt idx="7">
                  <c:v>12.5349</c:v>
                </c:pt>
              </c:numCache>
            </c:numRef>
          </c:xVal>
          <c:yVal>
            <c:numRef>
              <c:f>Sheet1!$X$65:$X$79</c:f>
              <c:numCache>
                <c:formatCode>General</c:formatCode>
                <c:ptCount val="15"/>
                <c:pt idx="0" formatCode="0.00E+00">
                  <c:v>1146.541</c:v>
                </c:pt>
                <c:pt idx="2" formatCode="0.00E+00">
                  <c:v>15342.47</c:v>
                </c:pt>
                <c:pt idx="3" formatCode="0.00E+00">
                  <c:v>16274.97</c:v>
                </c:pt>
                <c:pt idx="4" formatCode="0.00E+00">
                  <c:v>16517.23</c:v>
                </c:pt>
                <c:pt idx="5" formatCode="0.00E+00">
                  <c:v>16599.59</c:v>
                </c:pt>
                <c:pt idx="6" formatCode="0.00E+00">
                  <c:v>16633.33</c:v>
                </c:pt>
                <c:pt idx="7" formatCode="0.00E+00">
                  <c:v>16648.96</c:v>
                </c:pt>
              </c:numCache>
            </c:numRef>
          </c:yVal>
        </c:ser>
        <c:axId val="541619704"/>
        <c:axId val="550698936"/>
      </c:scatterChart>
      <c:valAx>
        <c:axId val="541619704"/>
        <c:scaling>
          <c:orientation val="minMax"/>
          <c:max val="7.5"/>
          <c:min val="4.5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>
                    <a:latin typeface="Symbol" charset="2"/>
                    <a:cs typeface="Symbol" charset="2"/>
                  </a:rPr>
                  <a:t>b</a:t>
                </a:r>
                <a:r>
                  <a:rPr lang="en-US" sz="1600" baseline="-25000"/>
                  <a:t>N</a:t>
                </a:r>
              </a:p>
            </c:rich>
          </c:tx>
          <c:layout/>
        </c:title>
        <c:numFmt formatCode="0.0" sourceLinked="0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50698936"/>
        <c:crossesAt val="0.0001"/>
        <c:crossBetween val="midCat"/>
        <c:majorUnit val="0.5"/>
      </c:valAx>
      <c:valAx>
        <c:axId val="550698936"/>
        <c:scaling>
          <c:logBase val="10.0"/>
          <c:orientation val="minMax"/>
          <c:max val="1000.0"/>
          <c:min val="0.01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 dirty="0"/>
                  <a:t>Mode growth </a:t>
                </a:r>
                <a:r>
                  <a:rPr lang="en-US" sz="1600" b="0" dirty="0" smtClean="0"/>
                  <a:t>rate</a:t>
                </a:r>
                <a:r>
                  <a:rPr lang="en-US" sz="1600" b="0" dirty="0"/>
                  <a:t>, </a:t>
                </a:r>
                <a:r>
                  <a:rPr lang="en-US" sz="1600" b="0" dirty="0" err="1"/>
                  <a:t>Re(</a:t>
                </a:r>
                <a:r>
                  <a:rPr lang="en-US" sz="1600" b="0" dirty="0" err="1">
                    <a:latin typeface="Symbol" charset="2"/>
                    <a:cs typeface="Symbol" charset="2"/>
                  </a:rPr>
                  <a:t>g</a:t>
                </a:r>
                <a:r>
                  <a:rPr lang="en-US" sz="1600" b="0" dirty="0"/>
                  <a:t>),</a:t>
                </a:r>
                <a:r>
                  <a:rPr lang="en-US" sz="1600" b="0" baseline="0" dirty="0"/>
                  <a:t> </a:t>
                </a:r>
                <a:r>
                  <a:rPr lang="en-US" sz="1600" b="0" dirty="0"/>
                  <a:t>1/s</a:t>
                </a:r>
              </a:p>
            </c:rich>
          </c:tx>
          <c:layout>
            <c:manualLayout>
              <c:xMode val="edge"/>
              <c:yMode val="edge"/>
              <c:x val="0.0202097261427227"/>
              <c:y val="0.17881343705196"/>
            </c:manualLayout>
          </c:layout>
        </c:title>
        <c:numFmt formatCode="0.E+00" sourceLinked="0"/>
        <c:majorTickMark val="in"/>
        <c:minorTickMark val="in"/>
        <c:tickLblPos val="nextTo"/>
        <c:crossAx val="54161970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txPr>
    <a:bodyPr/>
    <a:lstStyle/>
    <a:p>
      <a:pPr>
        <a:defRPr sz="1400">
          <a:latin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221023377639099"/>
          <c:y val="0.0365111790527269"/>
          <c:w val="0.730079516123763"/>
          <c:h val="0.808810985449208"/>
        </c:manualLayout>
      </c:layout>
      <c:scatterChart>
        <c:scatterStyle val="lineMarker"/>
        <c:ser>
          <c:idx val="0"/>
          <c:order val="0"/>
          <c:tx>
            <c:v>bN=6.7</c:v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Sheet1!$AW$18:$AW$25</c:f>
              <c:numCache>
                <c:formatCode>0.0000E+00</c:formatCode>
                <c:ptCount val="8"/>
                <c:pt idx="0" formatCode="0.00000E+00">
                  <c:v>0.0</c:v>
                </c:pt>
                <c:pt idx="1">
                  <c:v>103.0314</c:v>
                </c:pt>
                <c:pt idx="2">
                  <c:v>197.6917</c:v>
                </c:pt>
                <c:pt idx="3">
                  <c:v>276.6981</c:v>
                </c:pt>
                <c:pt idx="4">
                  <c:v>334.7563</c:v>
                </c:pt>
                <c:pt idx="5">
                  <c:v>369.1285</c:v>
                </c:pt>
                <c:pt idx="6">
                  <c:v>379.8588</c:v>
                </c:pt>
                <c:pt idx="7">
                  <c:v>369.7738</c:v>
                </c:pt>
              </c:numCache>
            </c:numRef>
          </c:xVal>
          <c:yVal>
            <c:numRef>
              <c:f>Sheet1!$AX$18:$AX$25</c:f>
              <c:numCache>
                <c:formatCode>0.0000E+00</c:formatCode>
                <c:ptCount val="8"/>
                <c:pt idx="0" formatCode="0.00E+00">
                  <c:v>449.3153</c:v>
                </c:pt>
                <c:pt idx="1">
                  <c:v>435.901</c:v>
                </c:pt>
                <c:pt idx="2">
                  <c:v>396.3585</c:v>
                </c:pt>
                <c:pt idx="3">
                  <c:v>335.1859</c:v>
                </c:pt>
                <c:pt idx="4">
                  <c:v>258.7492</c:v>
                </c:pt>
                <c:pt idx="5">
                  <c:v>174.6672</c:v>
                </c:pt>
                <c:pt idx="6">
                  <c:v>90.86536</c:v>
                </c:pt>
                <c:pt idx="7">
                  <c:v>14.63465</c:v>
                </c:pt>
              </c:numCache>
            </c:numRef>
          </c:yVal>
        </c:ser>
        <c:ser>
          <c:idx val="1"/>
          <c:order val="1"/>
          <c:tx>
            <c:v>bN=6.65</c:v>
          </c:tx>
          <c:spPr>
            <a:ln>
              <a:solidFill>
                <a:srgbClr val="0000FF"/>
              </a:solidFill>
            </a:ln>
          </c:spPr>
          <c:marker>
            <c:symbol val="square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Sheet1!$AU$18:$AU$25</c:f>
              <c:numCache>
                <c:formatCode>0.0000E+00</c:formatCode>
                <c:ptCount val="8"/>
                <c:pt idx="0" formatCode="0.00000E+00">
                  <c:v>0.0</c:v>
                </c:pt>
                <c:pt idx="1">
                  <c:v>83.16964</c:v>
                </c:pt>
                <c:pt idx="2">
                  <c:v>160.0643</c:v>
                </c:pt>
                <c:pt idx="3">
                  <c:v>225.1922</c:v>
                </c:pt>
                <c:pt idx="4">
                  <c:v>274.5048</c:v>
                </c:pt>
                <c:pt idx="5">
                  <c:v>305.8380999999996</c:v>
                </c:pt>
                <c:pt idx="6">
                  <c:v>319.1094</c:v>
                </c:pt>
                <c:pt idx="7">
                  <c:v>316.2796</c:v>
                </c:pt>
              </c:numCache>
            </c:numRef>
          </c:xVal>
          <c:yVal>
            <c:numRef>
              <c:f>Sheet1!$AV$18:$AV$25</c:f>
              <c:numCache>
                <c:formatCode>0.0000E+00</c:formatCode>
                <c:ptCount val="8"/>
                <c:pt idx="0" formatCode="0.00000E+00">
                  <c:v>371.74144</c:v>
                </c:pt>
                <c:pt idx="1">
                  <c:v>360.9386</c:v>
                </c:pt>
                <c:pt idx="2">
                  <c:v>330.2602</c:v>
                </c:pt>
                <c:pt idx="3">
                  <c:v>282.6062</c:v>
                </c:pt>
                <c:pt idx="4">
                  <c:v>222.6791</c:v>
                </c:pt>
                <c:pt idx="5">
                  <c:v>156.1403</c:v>
                </c:pt>
                <c:pt idx="6">
                  <c:v>88.88518000000001</c:v>
                </c:pt>
                <c:pt idx="7">
                  <c:v>26.27894</c:v>
                </c:pt>
              </c:numCache>
            </c:numRef>
          </c:yVal>
        </c:ser>
        <c:ser>
          <c:idx val="2"/>
          <c:order val="2"/>
          <c:tx>
            <c:v>bN=6.4</c:v>
          </c:tx>
          <c:spPr>
            <a:ln>
              <a:solidFill>
                <a:srgbClr val="008000"/>
              </a:solidFill>
            </a:ln>
          </c:spPr>
          <c:marker>
            <c:symbol val="triangle"/>
            <c:size val="4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Sheet1!$AS$18:$AS$25</c:f>
              <c:numCache>
                <c:formatCode>0.0000E+00</c:formatCode>
                <c:ptCount val="8"/>
                <c:pt idx="0" formatCode="0.00000E+00">
                  <c:v>0.0</c:v>
                </c:pt>
                <c:pt idx="1">
                  <c:v>38.85518</c:v>
                </c:pt>
                <c:pt idx="2">
                  <c:v>75.55242999999998</c:v>
                </c:pt>
                <c:pt idx="3">
                  <c:v>108.1625</c:v>
                </c:pt>
                <c:pt idx="4">
                  <c:v>135.184</c:v>
                </c:pt>
                <c:pt idx="5">
                  <c:v>155.6819</c:v>
                </c:pt>
                <c:pt idx="6">
                  <c:v>169.3484</c:v>
                </c:pt>
                <c:pt idx="7">
                  <c:v>176.4773</c:v>
                </c:pt>
              </c:numCache>
            </c:numRef>
          </c:xVal>
          <c:yVal>
            <c:numRef>
              <c:f>Sheet1!$AT$18:$AT$25</c:f>
              <c:numCache>
                <c:formatCode>0.0000E+00</c:formatCode>
                <c:ptCount val="8"/>
                <c:pt idx="0" formatCode="0.00000E+00">
                  <c:v>181.5641</c:v>
                </c:pt>
                <c:pt idx="1">
                  <c:v>177.1932</c:v>
                </c:pt>
                <c:pt idx="2">
                  <c:v>164.8425</c:v>
                </c:pt>
                <c:pt idx="3">
                  <c:v>145.3439</c:v>
                </c:pt>
                <c:pt idx="4">
                  <c:v>120.1829</c:v>
                </c:pt>
                <c:pt idx="5">
                  <c:v>91.17337999999992</c:v>
                </c:pt>
                <c:pt idx="6">
                  <c:v>60.23817</c:v>
                </c:pt>
                <c:pt idx="7">
                  <c:v>29.18593</c:v>
                </c:pt>
              </c:numCache>
            </c:numRef>
          </c:yVal>
        </c:ser>
        <c:ser>
          <c:idx val="3"/>
          <c:order val="3"/>
          <c:tx>
            <c:v>bN=6.14</c:v>
          </c:tx>
          <c:spPr>
            <a:ln>
              <a:solidFill>
                <a:srgbClr val="FF6600"/>
              </a:solidFill>
            </a:ln>
          </c:spPr>
          <c:marker>
            <c:symbol val="circle"/>
            <c:size val="4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Sheet1!$AQ$18:$AQ$25</c:f>
              <c:numCache>
                <c:formatCode>0.0000E+00</c:formatCode>
                <c:ptCount val="8"/>
                <c:pt idx="0" formatCode="0.00000E+00">
                  <c:v>0.0</c:v>
                </c:pt>
                <c:pt idx="1">
                  <c:v>22.80998</c:v>
                </c:pt>
                <c:pt idx="2">
                  <c:v>44.6147</c:v>
                </c:pt>
                <c:pt idx="3">
                  <c:v>64.4987</c:v>
                </c:pt>
                <c:pt idx="4">
                  <c:v>81.7158</c:v>
                </c:pt>
                <c:pt idx="5">
                  <c:v>95.7456</c:v>
                </c:pt>
                <c:pt idx="6">
                  <c:v>106.322</c:v>
                </c:pt>
                <c:pt idx="7">
                  <c:v>113.431</c:v>
                </c:pt>
              </c:numCache>
            </c:numRef>
          </c:xVal>
          <c:yVal>
            <c:numRef>
              <c:f>Sheet1!$AR$18:$AR$25</c:f>
              <c:numCache>
                <c:formatCode>0.0000E+00</c:formatCode>
                <c:ptCount val="8"/>
                <c:pt idx="0" formatCode="0.00000E+00">
                  <c:v>103.18486</c:v>
                </c:pt>
                <c:pt idx="1">
                  <c:v>100.8428</c:v>
                </c:pt>
                <c:pt idx="2">
                  <c:v>94.2159</c:v>
                </c:pt>
                <c:pt idx="3">
                  <c:v>83.627</c:v>
                </c:pt>
                <c:pt idx="4">
                  <c:v>69.7058</c:v>
                </c:pt>
                <c:pt idx="5">
                  <c:v>53.2346</c:v>
                </c:pt>
                <c:pt idx="6">
                  <c:v>35.0651</c:v>
                </c:pt>
                <c:pt idx="7">
                  <c:v>16.0356</c:v>
                </c:pt>
              </c:numCache>
            </c:numRef>
          </c:yVal>
        </c:ser>
        <c:ser>
          <c:idx val="4"/>
          <c:order val="4"/>
          <c:tx>
            <c:v>bN=5.90</c:v>
          </c:tx>
          <c:marker>
            <c:symbol val="plus"/>
            <c:size val="4"/>
          </c:marker>
          <c:xVal>
            <c:numRef>
              <c:f>Sheet1!$AO$18:$AO$25</c:f>
              <c:numCache>
                <c:formatCode>0.0000E+00</c:formatCode>
                <c:ptCount val="8"/>
                <c:pt idx="0" formatCode="0.00000E+00">
                  <c:v>0.0</c:v>
                </c:pt>
                <c:pt idx="1">
                  <c:v>15.3712</c:v>
                </c:pt>
                <c:pt idx="2">
                  <c:v>30.1593</c:v>
                </c:pt>
                <c:pt idx="3">
                  <c:v>43.8258</c:v>
                </c:pt>
                <c:pt idx="4">
                  <c:v>55.9164</c:v>
                </c:pt>
                <c:pt idx="5">
                  <c:v>66.0906</c:v>
                </c:pt>
                <c:pt idx="6">
                  <c:v>74.139</c:v>
                </c:pt>
                <c:pt idx="7">
                  <c:v>79.986</c:v>
                </c:pt>
              </c:numCache>
            </c:numRef>
          </c:xVal>
          <c:yVal>
            <c:numRef>
              <c:f>Sheet1!$AP$18:$AP$25</c:f>
              <c:numCache>
                <c:formatCode>0.0000E+00</c:formatCode>
                <c:ptCount val="8"/>
                <c:pt idx="0" formatCode="0.00000E+00">
                  <c:v>64.17776999999998</c:v>
                </c:pt>
                <c:pt idx="1">
                  <c:v>62.6746</c:v>
                </c:pt>
                <c:pt idx="2">
                  <c:v>58.394</c:v>
                </c:pt>
                <c:pt idx="3">
                  <c:v>51.4977</c:v>
                </c:pt>
                <c:pt idx="4">
                  <c:v>42.3169</c:v>
                </c:pt>
                <c:pt idx="5">
                  <c:v>31.2688</c:v>
                </c:pt>
                <c:pt idx="6">
                  <c:v>18.8167</c:v>
                </c:pt>
                <c:pt idx="7">
                  <c:v>5.42982</c:v>
                </c:pt>
              </c:numCache>
            </c:numRef>
          </c:yVal>
        </c:ser>
        <c:axId val="692829176"/>
        <c:axId val="655933000"/>
      </c:scatterChart>
      <c:valAx>
        <c:axId val="692829176"/>
        <c:scaling>
          <c:orientation val="minMax"/>
          <c:max val="500.0"/>
          <c:min val="0.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>
                    <a:latin typeface="Arial"/>
                    <a:cs typeface="Arial"/>
                  </a:rPr>
                  <a:t>Mode rotation, rad/s</a:t>
                </a:r>
              </a:p>
            </c:rich>
          </c:tx>
          <c:layout/>
        </c:title>
        <c:numFmt formatCode="0" sourceLinked="0"/>
        <c:majorTickMark val="in"/>
        <c:minorTickMark val="in"/>
        <c:tickLblPos val="nextTo"/>
        <c:txPr>
          <a:bodyPr/>
          <a:lstStyle/>
          <a:p>
            <a:pPr>
              <a:defRPr sz="1600" baseline="0">
                <a:latin typeface="Arial"/>
              </a:defRPr>
            </a:pPr>
            <a:endParaRPr lang="en-US"/>
          </a:p>
        </c:txPr>
        <c:crossAx val="655933000"/>
        <c:crossesAt val="-200.0"/>
        <c:crossBetween val="midCat"/>
        <c:majorUnit val="100.0"/>
      </c:valAx>
      <c:valAx>
        <c:axId val="655933000"/>
        <c:scaling>
          <c:orientation val="minMax"/>
          <c:min val="-200.0"/>
        </c:scaling>
        <c:axPos val="l"/>
        <c:majorGridlines/>
        <c:title>
          <c:tx>
            <c:rich>
              <a:bodyPr/>
              <a:lstStyle/>
              <a:p>
                <a:pPr>
                  <a:defRPr sz="1600" b="0">
                    <a:latin typeface="Arial"/>
                  </a:defRPr>
                </a:pPr>
                <a:r>
                  <a:rPr lang="en-US" sz="1600" b="0">
                    <a:latin typeface="Arial"/>
                  </a:rPr>
                  <a:t>Mode growth rate, 1/s</a:t>
                </a:r>
              </a:p>
            </c:rich>
          </c:tx>
          <c:layout/>
        </c:title>
        <c:numFmt formatCode="0" sourceLinked="0"/>
        <c:majorTickMark val="in"/>
        <c:minorTickMark val="in"/>
        <c:tickLblPos val="nextTo"/>
        <c:txPr>
          <a:bodyPr/>
          <a:lstStyle/>
          <a:p>
            <a:pPr>
              <a:defRPr sz="1600" baseline="0">
                <a:latin typeface="Arial"/>
              </a:defRPr>
            </a:pPr>
            <a:endParaRPr lang="en-US"/>
          </a:p>
        </c:txPr>
        <c:crossAx val="692829176"/>
        <c:crosses val="autoZero"/>
        <c:crossBetween val="midCat"/>
        <c:majorUnit val="100.0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221023377639099"/>
          <c:y val="0.0365111790527269"/>
          <c:w val="0.730079516123763"/>
          <c:h val="0.808810985449208"/>
        </c:manualLayout>
      </c:layout>
      <c:scatterChart>
        <c:scatterStyle val="lineMarker"/>
        <c:ser>
          <c:idx val="0"/>
          <c:order val="0"/>
          <c:tx>
            <c:v>bN=6.7</c:v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Sheet1!$AW$18:$AW$25</c:f>
              <c:numCache>
                <c:formatCode>0.0000E+00</c:formatCode>
                <c:ptCount val="8"/>
                <c:pt idx="0" formatCode="0.00000E+00">
                  <c:v>0.0</c:v>
                </c:pt>
                <c:pt idx="1">
                  <c:v>103.0314</c:v>
                </c:pt>
                <c:pt idx="2">
                  <c:v>197.6917</c:v>
                </c:pt>
                <c:pt idx="3">
                  <c:v>276.6981</c:v>
                </c:pt>
                <c:pt idx="4">
                  <c:v>334.7563</c:v>
                </c:pt>
                <c:pt idx="5">
                  <c:v>369.1285</c:v>
                </c:pt>
                <c:pt idx="6">
                  <c:v>379.8588</c:v>
                </c:pt>
                <c:pt idx="7">
                  <c:v>369.7738</c:v>
                </c:pt>
              </c:numCache>
            </c:numRef>
          </c:xVal>
          <c:yVal>
            <c:numRef>
              <c:f>Sheet1!$AX$18:$AX$25</c:f>
              <c:numCache>
                <c:formatCode>0.0000E+00</c:formatCode>
                <c:ptCount val="8"/>
                <c:pt idx="0" formatCode="0.00E+00">
                  <c:v>449.3153</c:v>
                </c:pt>
                <c:pt idx="1">
                  <c:v>435.901</c:v>
                </c:pt>
                <c:pt idx="2">
                  <c:v>396.3585</c:v>
                </c:pt>
                <c:pt idx="3">
                  <c:v>335.1859</c:v>
                </c:pt>
                <c:pt idx="4">
                  <c:v>258.7492</c:v>
                </c:pt>
                <c:pt idx="5">
                  <c:v>174.6672</c:v>
                </c:pt>
                <c:pt idx="6">
                  <c:v>90.86536</c:v>
                </c:pt>
                <c:pt idx="7">
                  <c:v>14.63465</c:v>
                </c:pt>
              </c:numCache>
            </c:numRef>
          </c:yVal>
        </c:ser>
        <c:ser>
          <c:idx val="1"/>
          <c:order val="1"/>
          <c:tx>
            <c:v>bN=6.65</c:v>
          </c:tx>
          <c:spPr>
            <a:ln>
              <a:solidFill>
                <a:srgbClr val="0000FF"/>
              </a:solidFill>
            </a:ln>
          </c:spPr>
          <c:marker>
            <c:symbol val="square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Sheet1!$AU$18:$AU$25</c:f>
              <c:numCache>
                <c:formatCode>0.0000E+00</c:formatCode>
                <c:ptCount val="8"/>
                <c:pt idx="0" formatCode="0.00000E+00">
                  <c:v>0.0</c:v>
                </c:pt>
                <c:pt idx="1">
                  <c:v>83.16964</c:v>
                </c:pt>
                <c:pt idx="2">
                  <c:v>160.0643</c:v>
                </c:pt>
                <c:pt idx="3">
                  <c:v>225.1922</c:v>
                </c:pt>
                <c:pt idx="4">
                  <c:v>274.5048</c:v>
                </c:pt>
                <c:pt idx="5">
                  <c:v>305.8380999999998</c:v>
                </c:pt>
                <c:pt idx="6">
                  <c:v>319.1094</c:v>
                </c:pt>
                <c:pt idx="7">
                  <c:v>316.2796</c:v>
                </c:pt>
              </c:numCache>
            </c:numRef>
          </c:xVal>
          <c:yVal>
            <c:numRef>
              <c:f>Sheet1!$AV$18:$AV$25</c:f>
              <c:numCache>
                <c:formatCode>0.0000E+00</c:formatCode>
                <c:ptCount val="8"/>
                <c:pt idx="0" formatCode="0.00000E+00">
                  <c:v>371.74144</c:v>
                </c:pt>
                <c:pt idx="1">
                  <c:v>360.9386</c:v>
                </c:pt>
                <c:pt idx="2">
                  <c:v>330.2602</c:v>
                </c:pt>
                <c:pt idx="3">
                  <c:v>282.6062</c:v>
                </c:pt>
                <c:pt idx="4">
                  <c:v>222.6791</c:v>
                </c:pt>
                <c:pt idx="5">
                  <c:v>156.1403</c:v>
                </c:pt>
                <c:pt idx="6">
                  <c:v>88.88518000000001</c:v>
                </c:pt>
                <c:pt idx="7">
                  <c:v>26.27894</c:v>
                </c:pt>
              </c:numCache>
            </c:numRef>
          </c:yVal>
        </c:ser>
        <c:ser>
          <c:idx val="2"/>
          <c:order val="2"/>
          <c:tx>
            <c:v>bN=6.4</c:v>
          </c:tx>
          <c:spPr>
            <a:ln>
              <a:solidFill>
                <a:srgbClr val="008000"/>
              </a:solidFill>
            </a:ln>
          </c:spPr>
          <c:marker>
            <c:symbol val="triangle"/>
            <c:size val="4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Sheet1!$AS$18:$AS$25</c:f>
              <c:numCache>
                <c:formatCode>0.0000E+00</c:formatCode>
                <c:ptCount val="8"/>
                <c:pt idx="0" formatCode="0.00000E+00">
                  <c:v>0.0</c:v>
                </c:pt>
                <c:pt idx="1">
                  <c:v>38.85518</c:v>
                </c:pt>
                <c:pt idx="2">
                  <c:v>75.55242999999998</c:v>
                </c:pt>
                <c:pt idx="3">
                  <c:v>108.1625</c:v>
                </c:pt>
                <c:pt idx="4">
                  <c:v>135.184</c:v>
                </c:pt>
                <c:pt idx="5">
                  <c:v>155.6819</c:v>
                </c:pt>
                <c:pt idx="6">
                  <c:v>169.3484</c:v>
                </c:pt>
                <c:pt idx="7">
                  <c:v>176.4773</c:v>
                </c:pt>
              </c:numCache>
            </c:numRef>
          </c:xVal>
          <c:yVal>
            <c:numRef>
              <c:f>Sheet1!$AT$18:$AT$25</c:f>
              <c:numCache>
                <c:formatCode>0.0000E+00</c:formatCode>
                <c:ptCount val="8"/>
                <c:pt idx="0" formatCode="0.00000E+00">
                  <c:v>181.5641</c:v>
                </c:pt>
                <c:pt idx="1">
                  <c:v>177.1932</c:v>
                </c:pt>
                <c:pt idx="2">
                  <c:v>164.8425</c:v>
                </c:pt>
                <c:pt idx="3">
                  <c:v>145.3439</c:v>
                </c:pt>
                <c:pt idx="4">
                  <c:v>120.1829</c:v>
                </c:pt>
                <c:pt idx="5">
                  <c:v>91.17337999999995</c:v>
                </c:pt>
                <c:pt idx="6">
                  <c:v>60.23817</c:v>
                </c:pt>
                <c:pt idx="7">
                  <c:v>29.18593</c:v>
                </c:pt>
              </c:numCache>
            </c:numRef>
          </c:yVal>
        </c:ser>
        <c:ser>
          <c:idx val="3"/>
          <c:order val="3"/>
          <c:tx>
            <c:v>bN=6.14</c:v>
          </c:tx>
          <c:spPr>
            <a:ln>
              <a:solidFill>
                <a:srgbClr val="FF6600"/>
              </a:solidFill>
            </a:ln>
          </c:spPr>
          <c:marker>
            <c:symbol val="circle"/>
            <c:size val="4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Sheet1!$AQ$18:$AQ$25</c:f>
              <c:numCache>
                <c:formatCode>0.0000E+00</c:formatCode>
                <c:ptCount val="8"/>
                <c:pt idx="0" formatCode="0.00000E+00">
                  <c:v>0.0</c:v>
                </c:pt>
                <c:pt idx="1">
                  <c:v>22.80998</c:v>
                </c:pt>
                <c:pt idx="2">
                  <c:v>44.6147</c:v>
                </c:pt>
                <c:pt idx="3">
                  <c:v>64.4987</c:v>
                </c:pt>
                <c:pt idx="4">
                  <c:v>81.7158</c:v>
                </c:pt>
                <c:pt idx="5">
                  <c:v>95.7456</c:v>
                </c:pt>
                <c:pt idx="6">
                  <c:v>106.322</c:v>
                </c:pt>
                <c:pt idx="7">
                  <c:v>113.431</c:v>
                </c:pt>
              </c:numCache>
            </c:numRef>
          </c:xVal>
          <c:yVal>
            <c:numRef>
              <c:f>Sheet1!$AR$18:$AR$25</c:f>
              <c:numCache>
                <c:formatCode>0.0000E+00</c:formatCode>
                <c:ptCount val="8"/>
                <c:pt idx="0" formatCode="0.00000E+00">
                  <c:v>103.18486</c:v>
                </c:pt>
                <c:pt idx="1">
                  <c:v>100.8428</c:v>
                </c:pt>
                <c:pt idx="2">
                  <c:v>94.2159</c:v>
                </c:pt>
                <c:pt idx="3">
                  <c:v>83.627</c:v>
                </c:pt>
                <c:pt idx="4">
                  <c:v>69.7058</c:v>
                </c:pt>
                <c:pt idx="5">
                  <c:v>53.2346</c:v>
                </c:pt>
                <c:pt idx="6">
                  <c:v>35.0651</c:v>
                </c:pt>
                <c:pt idx="7">
                  <c:v>16.0356</c:v>
                </c:pt>
              </c:numCache>
            </c:numRef>
          </c:yVal>
        </c:ser>
        <c:ser>
          <c:idx val="4"/>
          <c:order val="4"/>
          <c:tx>
            <c:v>bN=5.90</c:v>
          </c:tx>
          <c:marker>
            <c:symbol val="plus"/>
            <c:size val="4"/>
          </c:marker>
          <c:xVal>
            <c:numRef>
              <c:f>Sheet1!$AO$18:$AO$25</c:f>
              <c:numCache>
                <c:formatCode>0.0000E+00</c:formatCode>
                <c:ptCount val="8"/>
                <c:pt idx="0" formatCode="0.00000E+00">
                  <c:v>0.0</c:v>
                </c:pt>
                <c:pt idx="1">
                  <c:v>15.3712</c:v>
                </c:pt>
                <c:pt idx="2">
                  <c:v>30.1593</c:v>
                </c:pt>
                <c:pt idx="3">
                  <c:v>43.8258</c:v>
                </c:pt>
                <c:pt idx="4">
                  <c:v>55.9164</c:v>
                </c:pt>
                <c:pt idx="5">
                  <c:v>66.0906</c:v>
                </c:pt>
                <c:pt idx="6">
                  <c:v>74.139</c:v>
                </c:pt>
                <c:pt idx="7">
                  <c:v>79.986</c:v>
                </c:pt>
              </c:numCache>
            </c:numRef>
          </c:xVal>
          <c:yVal>
            <c:numRef>
              <c:f>Sheet1!$AP$18:$AP$25</c:f>
              <c:numCache>
                <c:formatCode>0.0000E+00</c:formatCode>
                <c:ptCount val="8"/>
                <c:pt idx="0" formatCode="0.00000E+00">
                  <c:v>64.17776999999998</c:v>
                </c:pt>
                <c:pt idx="1">
                  <c:v>62.6746</c:v>
                </c:pt>
                <c:pt idx="2">
                  <c:v>58.394</c:v>
                </c:pt>
                <c:pt idx="3">
                  <c:v>51.4977</c:v>
                </c:pt>
                <c:pt idx="4">
                  <c:v>42.3169</c:v>
                </c:pt>
                <c:pt idx="5">
                  <c:v>31.2688</c:v>
                </c:pt>
                <c:pt idx="6">
                  <c:v>18.8167</c:v>
                </c:pt>
                <c:pt idx="7">
                  <c:v>5.42982</c:v>
                </c:pt>
              </c:numCache>
            </c:numRef>
          </c:yVal>
        </c:ser>
        <c:axId val="694989144"/>
        <c:axId val="694995272"/>
      </c:scatterChart>
      <c:valAx>
        <c:axId val="694989144"/>
        <c:scaling>
          <c:orientation val="minMax"/>
          <c:max val="500.0"/>
          <c:min val="0.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>
                    <a:latin typeface="Arial"/>
                    <a:cs typeface="Arial"/>
                  </a:rPr>
                  <a:t>Mode rotation, rad/s</a:t>
                </a:r>
              </a:p>
            </c:rich>
          </c:tx>
          <c:layout/>
        </c:title>
        <c:numFmt formatCode="0" sourceLinked="0"/>
        <c:majorTickMark val="in"/>
        <c:minorTickMark val="in"/>
        <c:tickLblPos val="nextTo"/>
        <c:txPr>
          <a:bodyPr/>
          <a:lstStyle/>
          <a:p>
            <a:pPr>
              <a:defRPr sz="1600" baseline="0">
                <a:latin typeface="Arial"/>
              </a:defRPr>
            </a:pPr>
            <a:endParaRPr lang="en-US"/>
          </a:p>
        </c:txPr>
        <c:crossAx val="694995272"/>
        <c:crossesAt val="-200.0"/>
        <c:crossBetween val="midCat"/>
        <c:majorUnit val="100.0"/>
      </c:valAx>
      <c:valAx>
        <c:axId val="694995272"/>
        <c:scaling>
          <c:orientation val="minMax"/>
          <c:min val="-200.0"/>
        </c:scaling>
        <c:axPos val="l"/>
        <c:majorGridlines/>
        <c:title>
          <c:tx>
            <c:rich>
              <a:bodyPr/>
              <a:lstStyle/>
              <a:p>
                <a:pPr>
                  <a:defRPr sz="1600" b="0">
                    <a:latin typeface="Arial"/>
                  </a:defRPr>
                </a:pPr>
                <a:r>
                  <a:rPr lang="en-US" sz="1600" b="0">
                    <a:latin typeface="Arial"/>
                  </a:rPr>
                  <a:t>Mode growth rate, 1/s</a:t>
                </a:r>
              </a:p>
            </c:rich>
          </c:tx>
          <c:layout/>
        </c:title>
        <c:numFmt formatCode="0" sourceLinked="0"/>
        <c:majorTickMark val="in"/>
        <c:minorTickMark val="in"/>
        <c:tickLblPos val="nextTo"/>
        <c:txPr>
          <a:bodyPr/>
          <a:lstStyle/>
          <a:p>
            <a:pPr>
              <a:defRPr sz="1600" baseline="0">
                <a:latin typeface="Arial"/>
              </a:defRPr>
            </a:pPr>
            <a:endParaRPr lang="en-US"/>
          </a:p>
        </c:txPr>
        <c:crossAx val="694989144"/>
        <c:crosses val="autoZero"/>
        <c:crossBetween val="midCat"/>
        <c:majorUnit val="100.0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400" b="0" dirty="0">
                <a:latin typeface="Symbol" charset="2"/>
                <a:cs typeface="Symbol" charset="2"/>
              </a:rPr>
              <a:t>a</a:t>
            </a:r>
            <a:r>
              <a:rPr lang="en-US" sz="1400" b="0" dirty="0"/>
              <a:t> = 0.06</a:t>
            </a:r>
          </a:p>
        </c:rich>
      </c:tx>
      <c:layout>
        <c:manualLayout>
          <c:xMode val="edge"/>
          <c:yMode val="edge"/>
          <c:x val="0.188986529985639"/>
          <c:y val="0.0332629762991876"/>
        </c:manualLayout>
      </c:layout>
    </c:title>
    <c:plotArea>
      <c:layout>
        <c:manualLayout>
          <c:layoutTarget val="inner"/>
          <c:xMode val="edge"/>
          <c:yMode val="edge"/>
          <c:x val="0.189308176100629"/>
          <c:y val="0.116730958693211"/>
          <c:w val="0.743325409795474"/>
          <c:h val="0.680781305547571"/>
        </c:manualLayout>
      </c:layout>
      <c:scatterChart>
        <c:scatterStyle val="lineMarker"/>
        <c:ser>
          <c:idx val="0"/>
          <c:order val="0"/>
          <c:spPr>
            <a:ln w="38100">
              <a:solidFill>
                <a:srgbClr val="0000FF"/>
              </a:solidFill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Sheet1!$AA$5:$AA$36</c:f>
              <c:numCache>
                <c:formatCode>0.00000E+00</c:formatCode>
                <c:ptCount val="32"/>
                <c:pt idx="0">
                  <c:v>4.679105913744</c:v>
                </c:pt>
                <c:pt idx="1">
                  <c:v>4.684062667173404</c:v>
                </c:pt>
                <c:pt idx="2">
                  <c:v>4.690294930333217</c:v>
                </c:pt>
                <c:pt idx="3">
                  <c:v>4.698126209733868</c:v>
                </c:pt>
                <c:pt idx="4">
                  <c:v>4.707961066079394</c:v>
                </c:pt>
                <c:pt idx="5">
                  <c:v>4.720306849372631</c:v>
                </c:pt>
                <c:pt idx="6">
                  <c:v>4.735791708846682</c:v>
                </c:pt>
                <c:pt idx="7">
                  <c:v>4.755194940020432</c:v>
                </c:pt>
                <c:pt idx="8">
                  <c:v>4.779478440928944</c:v>
                </c:pt>
                <c:pt idx="9">
                  <c:v>4.80982234442194</c:v>
                </c:pt>
                <c:pt idx="10">
                  <c:v>4.847664444</c:v>
                </c:pt>
                <c:pt idx="11">
                  <c:v>4.894735241871713</c:v>
                </c:pt>
                <c:pt idx="12">
                  <c:v>4.953114873467173</c:v>
                </c:pt>
                <c:pt idx="13">
                  <c:v>5.025208111440928</c:v>
                </c:pt>
                <c:pt idx="14">
                  <c:v>5.113759700272</c:v>
                </c:pt>
                <c:pt idx="15">
                  <c:v>5.221807533999401</c:v>
                </c:pt>
                <c:pt idx="16">
                  <c:v>5.35246853385734</c:v>
                </c:pt>
                <c:pt idx="17">
                  <c:v>5.508636252961884</c:v>
                </c:pt>
                <c:pt idx="18">
                  <c:v>5.692397449730088</c:v>
                </c:pt>
                <c:pt idx="19">
                  <c:v>5.904081776035434</c:v>
                </c:pt>
                <c:pt idx="20">
                  <c:v>6.140813999999999</c:v>
                </c:pt>
                <c:pt idx="21">
                  <c:v>6.394428178270979</c:v>
                </c:pt>
                <c:pt idx="22">
                  <c:v>6.64894335204522</c:v>
                </c:pt>
                <c:pt idx="23">
                  <c:v>6.703097248958207</c:v>
                </c:pt>
                <c:pt idx="24">
                  <c:v>6.877651618264188</c:v>
                </c:pt>
                <c:pt idx="25">
                  <c:v>7.042286019822984</c:v>
                </c:pt>
                <c:pt idx="26">
                  <c:v>7.098196356282728</c:v>
                </c:pt>
                <c:pt idx="27">
                  <c:v>7.016459114853955</c:v>
                </c:pt>
                <c:pt idx="28">
                  <c:v>6.84759987470678</c:v>
                </c:pt>
                <c:pt idx="29">
                  <c:v>6.879923248700997</c:v>
                </c:pt>
                <c:pt idx="30">
                  <c:v>8.005981065068182</c:v>
                </c:pt>
                <c:pt idx="31">
                  <c:v>12.5349</c:v>
                </c:pt>
              </c:numCache>
            </c:numRef>
          </c:xVal>
          <c:yVal>
            <c:numRef>
              <c:f>Sheet1!$AB$5:$AB$36</c:f>
              <c:numCache>
                <c:formatCode>General</c:formatCode>
                <c:ptCount val="32"/>
                <c:pt idx="17" formatCode="0.00000E+00">
                  <c:v>2.334551999999999</c:v>
                </c:pt>
                <c:pt idx="18" formatCode="0.00000E+00">
                  <c:v>8.6922</c:v>
                </c:pt>
                <c:pt idx="19" formatCode="0.00000E+00">
                  <c:v>18.8167</c:v>
                </c:pt>
                <c:pt idx="20" formatCode="0.00000E+00">
                  <c:v>35.0651</c:v>
                </c:pt>
                <c:pt idx="21" formatCode="0.00000E+00">
                  <c:v>60.23817</c:v>
                </c:pt>
                <c:pt idx="22" formatCode="0.00000E+00">
                  <c:v>88.88518000000001</c:v>
                </c:pt>
                <c:pt idx="23" formatCode="0.00000E+00">
                  <c:v>90.86536</c:v>
                </c:pt>
                <c:pt idx="24" formatCode="0.00000E+00">
                  <c:v>17.25966</c:v>
                </c:pt>
                <c:pt idx="26" formatCode="0.00000E+00">
                  <c:v>18930.25</c:v>
                </c:pt>
                <c:pt idx="27" formatCode="0.00000E+00">
                  <c:v>45662.63</c:v>
                </c:pt>
                <c:pt idx="28" formatCode="0.00000E+00">
                  <c:v>79621.83</c:v>
                </c:pt>
                <c:pt idx="29" formatCode="0.00000E+00">
                  <c:v>122640.4</c:v>
                </c:pt>
                <c:pt idx="30" formatCode="0.00000E+00">
                  <c:v>176948.8</c:v>
                </c:pt>
                <c:pt idx="31" formatCode="0.00000E+00">
                  <c:v>245407.6</c:v>
                </c:pt>
              </c:numCache>
            </c:numRef>
          </c:yVal>
        </c:ser>
        <c:ser>
          <c:idx val="2"/>
          <c:order val="1"/>
          <c:spPr>
            <a:ln w="38100">
              <a:solidFill>
                <a:srgbClr val="FF0000"/>
              </a:solidFill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Sheet1!$AA$42:$AA$78</c:f>
              <c:numCache>
                <c:formatCode>0.000E+00</c:formatCode>
                <c:ptCount val="37"/>
                <c:pt idx="0">
                  <c:v>4.679105913744</c:v>
                </c:pt>
                <c:pt idx="1">
                  <c:v>4.684062667173404</c:v>
                </c:pt>
                <c:pt idx="2">
                  <c:v>4.690294930333217</c:v>
                </c:pt>
                <c:pt idx="3">
                  <c:v>4.698126209733868</c:v>
                </c:pt>
                <c:pt idx="4">
                  <c:v>4.707961066079394</c:v>
                </c:pt>
                <c:pt idx="5">
                  <c:v>4.720306849372631</c:v>
                </c:pt>
                <c:pt idx="6">
                  <c:v>4.735791708846682</c:v>
                </c:pt>
                <c:pt idx="7">
                  <c:v>4.755194940020432</c:v>
                </c:pt>
                <c:pt idx="8">
                  <c:v>4.779478440928944</c:v>
                </c:pt>
                <c:pt idx="9">
                  <c:v>4.80982234442194</c:v>
                </c:pt>
                <c:pt idx="10">
                  <c:v>4.847664444</c:v>
                </c:pt>
                <c:pt idx="11">
                  <c:v>4.894735241871713</c:v>
                </c:pt>
                <c:pt idx="12">
                  <c:v>4.953114873467173</c:v>
                </c:pt>
                <c:pt idx="13">
                  <c:v>5.025208111440928</c:v>
                </c:pt>
                <c:pt idx="14">
                  <c:v>5.113759700272</c:v>
                </c:pt>
                <c:pt idx="15">
                  <c:v>5.221807533999401</c:v>
                </c:pt>
                <c:pt idx="16">
                  <c:v>5.35246853385734</c:v>
                </c:pt>
                <c:pt idx="17" formatCode="0.00000E+00">
                  <c:v>5.508636252961884</c:v>
                </c:pt>
                <c:pt idx="18" formatCode="0.00000E+00">
                  <c:v>5.692397449730088</c:v>
                </c:pt>
                <c:pt idx="19" formatCode="0.00000E+00">
                  <c:v>5.904081776035433</c:v>
                </c:pt>
                <c:pt idx="20" formatCode="0.00000E+00">
                  <c:v>6.140813999999998</c:v>
                </c:pt>
                <c:pt idx="21" formatCode="0.00000E+00">
                  <c:v>6.394428178270978</c:v>
                </c:pt>
                <c:pt idx="22" formatCode="0.00000E+00">
                  <c:v>6.64894335204522</c:v>
                </c:pt>
                <c:pt idx="23" formatCode="0.00000E+00">
                  <c:v>6.703097248958207</c:v>
                </c:pt>
                <c:pt idx="24">
                  <c:v>6.785179094707803</c:v>
                </c:pt>
                <c:pt idx="25">
                  <c:v>6.788571710392459</c:v>
                </c:pt>
                <c:pt idx="26">
                  <c:v>6.790260074878873</c:v>
                </c:pt>
                <c:pt idx="27">
                  <c:v>6.791942432363588</c:v>
                </c:pt>
                <c:pt idx="28">
                  <c:v>6.80520745392338</c:v>
                </c:pt>
                <c:pt idx="29">
                  <c:v>6.830703372239047</c:v>
                </c:pt>
                <c:pt idx="30">
                  <c:v>6.877651618264188</c:v>
                </c:pt>
                <c:pt idx="31">
                  <c:v>7.098196356282728</c:v>
                </c:pt>
                <c:pt idx="32">
                  <c:v>7.016459114853955</c:v>
                </c:pt>
                <c:pt idx="33">
                  <c:v>6.84759987470678</c:v>
                </c:pt>
                <c:pt idx="34">
                  <c:v>6.879923248700997</c:v>
                </c:pt>
                <c:pt idx="35">
                  <c:v>8.005981065068182</c:v>
                </c:pt>
                <c:pt idx="36">
                  <c:v>12.5349</c:v>
                </c:pt>
              </c:numCache>
            </c:numRef>
          </c:xVal>
          <c:yVal>
            <c:numRef>
              <c:f>Sheet1!$AB$42:$AB$78</c:f>
              <c:numCache>
                <c:formatCode>0.00E+00</c:formatCode>
                <c:ptCount val="37"/>
                <c:pt idx="0">
                  <c:v>0.2905299</c:v>
                </c:pt>
                <c:pt idx="1">
                  <c:v>0.2886829</c:v>
                </c:pt>
                <c:pt idx="2">
                  <c:v>0.2863517</c:v>
                </c:pt>
                <c:pt idx="3">
                  <c:v>0.2834085</c:v>
                </c:pt>
                <c:pt idx="4">
                  <c:v>0.2796901</c:v>
                </c:pt>
                <c:pt idx="5">
                  <c:v>0.2749871</c:v>
                </c:pt>
                <c:pt idx="6">
                  <c:v>0.2690319</c:v>
                </c:pt>
                <c:pt idx="7">
                  <c:v>0.2614796</c:v>
                </c:pt>
                <c:pt idx="8">
                  <c:v>0.2518836</c:v>
                </c:pt>
                <c:pt idx="9">
                  <c:v>0.2396611</c:v>
                </c:pt>
                <c:pt idx="10">
                  <c:v>0.2240451</c:v>
                </c:pt>
                <c:pt idx="11">
                  <c:v>0.2040168</c:v>
                </c:pt>
                <c:pt idx="12">
                  <c:v>0.1781938</c:v>
                </c:pt>
                <c:pt idx="13">
                  <c:v>0.1446943</c:v>
                </c:pt>
                <c:pt idx="14">
                  <c:v>0.1008858</c:v>
                </c:pt>
                <c:pt idx="15">
                  <c:v>0.04298468</c:v>
                </c:pt>
                <c:pt idx="26">
                  <c:v>0.0325601</c:v>
                </c:pt>
                <c:pt idx="27">
                  <c:v>0.09124251</c:v>
                </c:pt>
                <c:pt idx="28">
                  <c:v>0.572011</c:v>
                </c:pt>
                <c:pt idx="29">
                  <c:v>7.095832</c:v>
                </c:pt>
                <c:pt idx="30">
                  <c:v>43.07708</c:v>
                </c:pt>
                <c:pt idx="31">
                  <c:v>18930.36</c:v>
                </c:pt>
                <c:pt idx="32">
                  <c:v>45662.78</c:v>
                </c:pt>
                <c:pt idx="33">
                  <c:v>79621.9</c:v>
                </c:pt>
                <c:pt idx="34">
                  <c:v>122640.5</c:v>
                </c:pt>
                <c:pt idx="35">
                  <c:v>176948.8</c:v>
                </c:pt>
                <c:pt idx="36">
                  <c:v>245407.6</c:v>
                </c:pt>
              </c:numCache>
            </c:numRef>
          </c:yVal>
        </c:ser>
        <c:ser>
          <c:idx val="3"/>
          <c:order val="2"/>
          <c:xVal>
            <c:numRef>
              <c:f>Sheet1!$V$65:$V$79</c:f>
              <c:numCache>
                <c:formatCode>0.000E+00</c:formatCode>
                <c:ptCount val="15"/>
                <c:pt idx="0">
                  <c:v>6.877651618264188</c:v>
                </c:pt>
                <c:pt idx="1">
                  <c:v>7.042286019822984</c:v>
                </c:pt>
                <c:pt idx="2">
                  <c:v>7.098196356282728</c:v>
                </c:pt>
                <c:pt idx="3">
                  <c:v>7.016459114853955</c:v>
                </c:pt>
                <c:pt idx="4">
                  <c:v>6.84759987470678</c:v>
                </c:pt>
                <c:pt idx="5">
                  <c:v>6.879923248700997</c:v>
                </c:pt>
                <c:pt idx="6">
                  <c:v>8.005981065068182</c:v>
                </c:pt>
                <c:pt idx="7">
                  <c:v>12.5349</c:v>
                </c:pt>
              </c:numCache>
            </c:numRef>
          </c:xVal>
          <c:yVal>
            <c:numRef>
              <c:f>Sheet1!$X$65:$X$79</c:f>
              <c:numCache>
                <c:formatCode>General</c:formatCode>
                <c:ptCount val="15"/>
                <c:pt idx="0" formatCode="0.00E+00">
                  <c:v>1146.541</c:v>
                </c:pt>
                <c:pt idx="2" formatCode="0.00E+00">
                  <c:v>15342.47</c:v>
                </c:pt>
                <c:pt idx="3" formatCode="0.00E+00">
                  <c:v>16274.97</c:v>
                </c:pt>
                <c:pt idx="4" formatCode="0.00E+00">
                  <c:v>16517.23</c:v>
                </c:pt>
                <c:pt idx="5" formatCode="0.00E+00">
                  <c:v>16599.59</c:v>
                </c:pt>
                <c:pt idx="6" formatCode="0.00E+00">
                  <c:v>16633.33</c:v>
                </c:pt>
                <c:pt idx="7" formatCode="0.00E+00">
                  <c:v>16648.96</c:v>
                </c:pt>
              </c:numCache>
            </c:numRef>
          </c:yVal>
        </c:ser>
        <c:axId val="682321880"/>
        <c:axId val="682301240"/>
      </c:scatterChart>
      <c:valAx>
        <c:axId val="682321880"/>
        <c:scaling>
          <c:orientation val="minMax"/>
          <c:max val="7.5"/>
          <c:min val="4.5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>
                    <a:latin typeface="Symbol" charset="2"/>
                    <a:cs typeface="Symbol" charset="2"/>
                  </a:rPr>
                  <a:t>b</a:t>
                </a:r>
                <a:r>
                  <a:rPr lang="en-US" sz="1600" baseline="-25000"/>
                  <a:t>N</a:t>
                </a:r>
              </a:p>
            </c:rich>
          </c:tx>
          <c:layout/>
        </c:title>
        <c:numFmt formatCode="0.0" sourceLinked="0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82301240"/>
        <c:crossesAt val="0.0001"/>
        <c:crossBetween val="midCat"/>
        <c:majorUnit val="0.5"/>
      </c:valAx>
      <c:valAx>
        <c:axId val="682301240"/>
        <c:scaling>
          <c:logBase val="10.0"/>
          <c:orientation val="minMax"/>
          <c:max val="1000.0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/>
                  <a:t>Mode growth rate, Re(</a:t>
                </a:r>
                <a:r>
                  <a:rPr lang="en-US" sz="1600" b="0">
                    <a:latin typeface="Symbol" charset="2"/>
                    <a:cs typeface="Symbol" charset="2"/>
                  </a:rPr>
                  <a:t>g</a:t>
                </a:r>
                <a:r>
                  <a:rPr lang="en-US" sz="1600" b="0"/>
                  <a:t>),</a:t>
                </a:r>
                <a:r>
                  <a:rPr lang="en-US" sz="1600" b="0" baseline="0"/>
                  <a:t> </a:t>
                </a:r>
                <a:r>
                  <a:rPr lang="en-US" sz="1600" b="0"/>
                  <a:t>1/s</a:t>
                </a:r>
              </a:p>
            </c:rich>
          </c:tx>
          <c:layout>
            <c:manualLayout>
              <c:xMode val="edge"/>
              <c:yMode val="edge"/>
              <c:x val="0.0"/>
              <c:y val="0.166247934417493"/>
            </c:manualLayout>
          </c:layout>
        </c:title>
        <c:numFmt formatCode="0.E+00" sourceLinked="0"/>
        <c:majorTickMark val="in"/>
        <c:minorTickMark val="in"/>
        <c:tickLblPos val="nextTo"/>
        <c:crossAx val="68232188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txPr>
    <a:bodyPr/>
    <a:lstStyle/>
    <a:p>
      <a:pPr>
        <a:defRPr sz="1400">
          <a:latin typeface="Arial"/>
        </a:defRPr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221023377639099"/>
          <c:y val="0.0365111790527269"/>
          <c:w val="0.730079516123763"/>
          <c:h val="0.808810985449208"/>
        </c:manualLayout>
      </c:layout>
      <c:scatterChart>
        <c:scatterStyle val="lineMarker"/>
        <c:ser>
          <c:idx val="0"/>
          <c:order val="0"/>
          <c:tx>
            <c:v>bN=6.7</c:v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Sheet1!$AW$18:$AW$25</c:f>
              <c:numCache>
                <c:formatCode>0.0000E+00</c:formatCode>
                <c:ptCount val="8"/>
                <c:pt idx="0" formatCode="0.00000E+00">
                  <c:v>0.0</c:v>
                </c:pt>
                <c:pt idx="1">
                  <c:v>103.0314</c:v>
                </c:pt>
                <c:pt idx="2">
                  <c:v>197.6917</c:v>
                </c:pt>
                <c:pt idx="3">
                  <c:v>276.6981</c:v>
                </c:pt>
                <c:pt idx="4">
                  <c:v>334.7563</c:v>
                </c:pt>
                <c:pt idx="5">
                  <c:v>369.1285</c:v>
                </c:pt>
                <c:pt idx="6">
                  <c:v>379.8588</c:v>
                </c:pt>
                <c:pt idx="7">
                  <c:v>369.7738</c:v>
                </c:pt>
              </c:numCache>
            </c:numRef>
          </c:xVal>
          <c:yVal>
            <c:numRef>
              <c:f>Sheet1!$AX$18:$AX$25</c:f>
              <c:numCache>
                <c:formatCode>0.0000E+00</c:formatCode>
                <c:ptCount val="8"/>
                <c:pt idx="0" formatCode="0.00E+00">
                  <c:v>449.3153</c:v>
                </c:pt>
                <c:pt idx="1">
                  <c:v>435.901</c:v>
                </c:pt>
                <c:pt idx="2">
                  <c:v>396.3585</c:v>
                </c:pt>
                <c:pt idx="3">
                  <c:v>335.1859</c:v>
                </c:pt>
                <c:pt idx="4">
                  <c:v>258.7492</c:v>
                </c:pt>
                <c:pt idx="5">
                  <c:v>174.6672</c:v>
                </c:pt>
                <c:pt idx="6">
                  <c:v>90.86536</c:v>
                </c:pt>
                <c:pt idx="7">
                  <c:v>14.63465</c:v>
                </c:pt>
              </c:numCache>
            </c:numRef>
          </c:yVal>
        </c:ser>
        <c:ser>
          <c:idx val="1"/>
          <c:order val="1"/>
          <c:tx>
            <c:v>bN=6.65</c:v>
          </c:tx>
          <c:spPr>
            <a:ln>
              <a:solidFill>
                <a:srgbClr val="0000FF"/>
              </a:solidFill>
            </a:ln>
          </c:spPr>
          <c:marker>
            <c:symbol val="square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Sheet1!$AU$18:$AU$25</c:f>
              <c:numCache>
                <c:formatCode>0.0000E+00</c:formatCode>
                <c:ptCount val="8"/>
                <c:pt idx="0" formatCode="0.00000E+00">
                  <c:v>0.0</c:v>
                </c:pt>
                <c:pt idx="1">
                  <c:v>83.16964</c:v>
                </c:pt>
                <c:pt idx="2">
                  <c:v>160.0643</c:v>
                </c:pt>
                <c:pt idx="3">
                  <c:v>225.1922</c:v>
                </c:pt>
                <c:pt idx="4">
                  <c:v>274.5048</c:v>
                </c:pt>
                <c:pt idx="5">
                  <c:v>305.8380999999997</c:v>
                </c:pt>
                <c:pt idx="6">
                  <c:v>319.1094</c:v>
                </c:pt>
                <c:pt idx="7">
                  <c:v>316.2796</c:v>
                </c:pt>
              </c:numCache>
            </c:numRef>
          </c:xVal>
          <c:yVal>
            <c:numRef>
              <c:f>Sheet1!$AV$18:$AV$25</c:f>
              <c:numCache>
                <c:formatCode>0.0000E+00</c:formatCode>
                <c:ptCount val="8"/>
                <c:pt idx="0" formatCode="0.00000E+00">
                  <c:v>371.74144</c:v>
                </c:pt>
                <c:pt idx="1">
                  <c:v>360.9386</c:v>
                </c:pt>
                <c:pt idx="2">
                  <c:v>330.2602</c:v>
                </c:pt>
                <c:pt idx="3">
                  <c:v>282.6062</c:v>
                </c:pt>
                <c:pt idx="4">
                  <c:v>222.6791</c:v>
                </c:pt>
                <c:pt idx="5">
                  <c:v>156.1403</c:v>
                </c:pt>
                <c:pt idx="6">
                  <c:v>88.88518000000001</c:v>
                </c:pt>
                <c:pt idx="7">
                  <c:v>26.27894</c:v>
                </c:pt>
              </c:numCache>
            </c:numRef>
          </c:yVal>
        </c:ser>
        <c:ser>
          <c:idx val="2"/>
          <c:order val="2"/>
          <c:tx>
            <c:v>bN=6.4</c:v>
          </c:tx>
          <c:spPr>
            <a:ln>
              <a:solidFill>
                <a:srgbClr val="008000"/>
              </a:solidFill>
            </a:ln>
          </c:spPr>
          <c:marker>
            <c:symbol val="triangle"/>
            <c:size val="4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Sheet1!$AS$18:$AS$25</c:f>
              <c:numCache>
                <c:formatCode>0.0000E+00</c:formatCode>
                <c:ptCount val="8"/>
                <c:pt idx="0" formatCode="0.00000E+00">
                  <c:v>0.0</c:v>
                </c:pt>
                <c:pt idx="1">
                  <c:v>38.85518</c:v>
                </c:pt>
                <c:pt idx="2">
                  <c:v>75.55242999999998</c:v>
                </c:pt>
                <c:pt idx="3">
                  <c:v>108.1625</c:v>
                </c:pt>
                <c:pt idx="4">
                  <c:v>135.184</c:v>
                </c:pt>
                <c:pt idx="5">
                  <c:v>155.6819</c:v>
                </c:pt>
                <c:pt idx="6">
                  <c:v>169.3484</c:v>
                </c:pt>
                <c:pt idx="7">
                  <c:v>176.4773</c:v>
                </c:pt>
              </c:numCache>
            </c:numRef>
          </c:xVal>
          <c:yVal>
            <c:numRef>
              <c:f>Sheet1!$AT$18:$AT$25</c:f>
              <c:numCache>
                <c:formatCode>0.0000E+00</c:formatCode>
                <c:ptCount val="8"/>
                <c:pt idx="0" formatCode="0.00000E+00">
                  <c:v>181.5641</c:v>
                </c:pt>
                <c:pt idx="1">
                  <c:v>177.1932</c:v>
                </c:pt>
                <c:pt idx="2">
                  <c:v>164.8425</c:v>
                </c:pt>
                <c:pt idx="3">
                  <c:v>145.3439</c:v>
                </c:pt>
                <c:pt idx="4">
                  <c:v>120.1829</c:v>
                </c:pt>
                <c:pt idx="5">
                  <c:v>91.17337999999994</c:v>
                </c:pt>
                <c:pt idx="6">
                  <c:v>60.23817</c:v>
                </c:pt>
                <c:pt idx="7">
                  <c:v>29.18593</c:v>
                </c:pt>
              </c:numCache>
            </c:numRef>
          </c:yVal>
        </c:ser>
        <c:ser>
          <c:idx val="3"/>
          <c:order val="3"/>
          <c:tx>
            <c:v>bN=6.14</c:v>
          </c:tx>
          <c:spPr>
            <a:ln>
              <a:solidFill>
                <a:srgbClr val="FF6600"/>
              </a:solidFill>
            </a:ln>
          </c:spPr>
          <c:marker>
            <c:symbol val="circle"/>
            <c:size val="4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Sheet1!$AQ$18:$AQ$25</c:f>
              <c:numCache>
                <c:formatCode>0.0000E+00</c:formatCode>
                <c:ptCount val="8"/>
                <c:pt idx="0" formatCode="0.00000E+00">
                  <c:v>0.0</c:v>
                </c:pt>
                <c:pt idx="1">
                  <c:v>22.80998</c:v>
                </c:pt>
                <c:pt idx="2">
                  <c:v>44.6147</c:v>
                </c:pt>
                <c:pt idx="3">
                  <c:v>64.4987</c:v>
                </c:pt>
                <c:pt idx="4">
                  <c:v>81.7158</c:v>
                </c:pt>
                <c:pt idx="5">
                  <c:v>95.7456</c:v>
                </c:pt>
                <c:pt idx="6">
                  <c:v>106.322</c:v>
                </c:pt>
                <c:pt idx="7">
                  <c:v>113.431</c:v>
                </c:pt>
              </c:numCache>
            </c:numRef>
          </c:xVal>
          <c:yVal>
            <c:numRef>
              <c:f>Sheet1!$AR$18:$AR$25</c:f>
              <c:numCache>
                <c:formatCode>0.0000E+00</c:formatCode>
                <c:ptCount val="8"/>
                <c:pt idx="0" formatCode="0.00000E+00">
                  <c:v>103.18486</c:v>
                </c:pt>
                <c:pt idx="1">
                  <c:v>100.8428</c:v>
                </c:pt>
                <c:pt idx="2">
                  <c:v>94.2159</c:v>
                </c:pt>
                <c:pt idx="3">
                  <c:v>83.627</c:v>
                </c:pt>
                <c:pt idx="4">
                  <c:v>69.7058</c:v>
                </c:pt>
                <c:pt idx="5">
                  <c:v>53.2346</c:v>
                </c:pt>
                <c:pt idx="6">
                  <c:v>35.0651</c:v>
                </c:pt>
                <c:pt idx="7">
                  <c:v>16.0356</c:v>
                </c:pt>
              </c:numCache>
            </c:numRef>
          </c:yVal>
        </c:ser>
        <c:ser>
          <c:idx val="4"/>
          <c:order val="4"/>
          <c:tx>
            <c:v>bN=5.90</c:v>
          </c:tx>
          <c:marker>
            <c:symbol val="plus"/>
            <c:size val="4"/>
          </c:marker>
          <c:xVal>
            <c:numRef>
              <c:f>Sheet1!$AO$18:$AO$25</c:f>
              <c:numCache>
                <c:formatCode>0.0000E+00</c:formatCode>
                <c:ptCount val="8"/>
                <c:pt idx="0" formatCode="0.00000E+00">
                  <c:v>0.0</c:v>
                </c:pt>
                <c:pt idx="1">
                  <c:v>15.3712</c:v>
                </c:pt>
                <c:pt idx="2">
                  <c:v>30.1593</c:v>
                </c:pt>
                <c:pt idx="3">
                  <c:v>43.8258</c:v>
                </c:pt>
                <c:pt idx="4">
                  <c:v>55.9164</c:v>
                </c:pt>
                <c:pt idx="5">
                  <c:v>66.0906</c:v>
                </c:pt>
                <c:pt idx="6">
                  <c:v>74.139</c:v>
                </c:pt>
                <c:pt idx="7">
                  <c:v>79.986</c:v>
                </c:pt>
              </c:numCache>
            </c:numRef>
          </c:xVal>
          <c:yVal>
            <c:numRef>
              <c:f>Sheet1!$AP$18:$AP$25</c:f>
              <c:numCache>
                <c:formatCode>0.0000E+00</c:formatCode>
                <c:ptCount val="8"/>
                <c:pt idx="0" formatCode="0.00000E+00">
                  <c:v>64.17776999999998</c:v>
                </c:pt>
                <c:pt idx="1">
                  <c:v>62.6746</c:v>
                </c:pt>
                <c:pt idx="2">
                  <c:v>58.394</c:v>
                </c:pt>
                <c:pt idx="3">
                  <c:v>51.4977</c:v>
                </c:pt>
                <c:pt idx="4">
                  <c:v>42.3169</c:v>
                </c:pt>
                <c:pt idx="5">
                  <c:v>31.2688</c:v>
                </c:pt>
                <c:pt idx="6">
                  <c:v>18.8167</c:v>
                </c:pt>
                <c:pt idx="7">
                  <c:v>5.42982</c:v>
                </c:pt>
              </c:numCache>
            </c:numRef>
          </c:yVal>
        </c:ser>
        <c:axId val="692555464"/>
        <c:axId val="690564008"/>
      </c:scatterChart>
      <c:valAx>
        <c:axId val="692555464"/>
        <c:scaling>
          <c:orientation val="minMax"/>
          <c:max val="500.0"/>
          <c:min val="0.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>
                    <a:latin typeface="Arial"/>
                    <a:cs typeface="Arial"/>
                  </a:rPr>
                  <a:t>Mode rotation, rad/s</a:t>
                </a:r>
              </a:p>
            </c:rich>
          </c:tx>
          <c:layout/>
        </c:title>
        <c:numFmt formatCode="0" sourceLinked="0"/>
        <c:majorTickMark val="in"/>
        <c:minorTickMark val="in"/>
        <c:tickLblPos val="nextTo"/>
        <c:txPr>
          <a:bodyPr/>
          <a:lstStyle/>
          <a:p>
            <a:pPr>
              <a:defRPr sz="1600" baseline="0">
                <a:latin typeface="Arial"/>
              </a:defRPr>
            </a:pPr>
            <a:endParaRPr lang="en-US"/>
          </a:p>
        </c:txPr>
        <c:crossAx val="690564008"/>
        <c:crossesAt val="-200.0"/>
        <c:crossBetween val="midCat"/>
        <c:majorUnit val="100.0"/>
      </c:valAx>
      <c:valAx>
        <c:axId val="690564008"/>
        <c:scaling>
          <c:orientation val="minMax"/>
          <c:min val="-200.0"/>
        </c:scaling>
        <c:axPos val="l"/>
        <c:majorGridlines/>
        <c:title>
          <c:tx>
            <c:rich>
              <a:bodyPr/>
              <a:lstStyle/>
              <a:p>
                <a:pPr>
                  <a:defRPr sz="1600" b="0">
                    <a:latin typeface="Arial"/>
                  </a:defRPr>
                </a:pPr>
                <a:r>
                  <a:rPr lang="en-US" sz="1600" b="0">
                    <a:latin typeface="Arial"/>
                  </a:rPr>
                  <a:t>Mode growth rate, 1/s</a:t>
                </a:r>
              </a:p>
            </c:rich>
          </c:tx>
          <c:layout/>
        </c:title>
        <c:numFmt formatCode="0" sourceLinked="0"/>
        <c:majorTickMark val="in"/>
        <c:minorTickMark val="in"/>
        <c:tickLblPos val="nextTo"/>
        <c:txPr>
          <a:bodyPr/>
          <a:lstStyle/>
          <a:p>
            <a:pPr>
              <a:defRPr sz="1600" baseline="0">
                <a:latin typeface="Arial"/>
              </a:defRPr>
            </a:pPr>
            <a:endParaRPr lang="en-US"/>
          </a:p>
        </c:txPr>
        <c:crossAx val="692555464"/>
        <c:crosses val="autoZero"/>
        <c:crossBetween val="midCat"/>
        <c:majorUnit val="100.0"/>
      </c:valAx>
    </c:plotArea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400" b="0" dirty="0">
                <a:latin typeface="Symbol" charset="2"/>
                <a:cs typeface="Symbol" charset="2"/>
              </a:rPr>
              <a:t>a</a:t>
            </a:r>
            <a:r>
              <a:rPr lang="en-US" sz="1400" b="0" dirty="0"/>
              <a:t> = 0.06</a:t>
            </a:r>
          </a:p>
        </c:rich>
      </c:tx>
      <c:layout>
        <c:manualLayout>
          <c:xMode val="edge"/>
          <c:yMode val="edge"/>
          <c:x val="0.188986529985639"/>
          <c:y val="0.0332629762991876"/>
        </c:manualLayout>
      </c:layout>
    </c:title>
    <c:plotArea>
      <c:layout>
        <c:manualLayout>
          <c:layoutTarget val="inner"/>
          <c:xMode val="edge"/>
          <c:yMode val="edge"/>
          <c:x val="0.189308176100629"/>
          <c:y val="0.116730958693211"/>
          <c:w val="0.743325409795474"/>
          <c:h val="0.680781305547571"/>
        </c:manualLayout>
      </c:layout>
      <c:scatterChart>
        <c:scatterStyle val="lineMarker"/>
        <c:ser>
          <c:idx val="0"/>
          <c:order val="0"/>
          <c:spPr>
            <a:ln w="38100">
              <a:solidFill>
                <a:srgbClr val="0000FF"/>
              </a:solidFill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Sheet1!$AA$5:$AA$36</c:f>
              <c:numCache>
                <c:formatCode>0.00000E+00</c:formatCode>
                <c:ptCount val="32"/>
                <c:pt idx="0">
                  <c:v>4.679105913744</c:v>
                </c:pt>
                <c:pt idx="1">
                  <c:v>4.684062667173403</c:v>
                </c:pt>
                <c:pt idx="2">
                  <c:v>4.690294930333216</c:v>
                </c:pt>
                <c:pt idx="3">
                  <c:v>4.698126209733868</c:v>
                </c:pt>
                <c:pt idx="4">
                  <c:v>4.707961066079394</c:v>
                </c:pt>
                <c:pt idx="5">
                  <c:v>4.720306849372631</c:v>
                </c:pt>
                <c:pt idx="6">
                  <c:v>4.735791708846682</c:v>
                </c:pt>
                <c:pt idx="7">
                  <c:v>4.755194940020431</c:v>
                </c:pt>
                <c:pt idx="8">
                  <c:v>4.779478440928944</c:v>
                </c:pt>
                <c:pt idx="9">
                  <c:v>4.80982234442194</c:v>
                </c:pt>
                <c:pt idx="10">
                  <c:v>4.847664444</c:v>
                </c:pt>
                <c:pt idx="11">
                  <c:v>4.894735241871711</c:v>
                </c:pt>
                <c:pt idx="12">
                  <c:v>4.953114873467172</c:v>
                </c:pt>
                <c:pt idx="13">
                  <c:v>5.025208111440928</c:v>
                </c:pt>
                <c:pt idx="14">
                  <c:v>5.113759700272</c:v>
                </c:pt>
                <c:pt idx="15">
                  <c:v>5.2218075339994</c:v>
                </c:pt>
                <c:pt idx="16">
                  <c:v>5.35246853385734</c:v>
                </c:pt>
                <c:pt idx="17">
                  <c:v>5.508636252961884</c:v>
                </c:pt>
                <c:pt idx="18">
                  <c:v>5.692397449730087</c:v>
                </c:pt>
                <c:pt idx="19">
                  <c:v>5.904081776035433</c:v>
                </c:pt>
                <c:pt idx="20">
                  <c:v>6.140813999999998</c:v>
                </c:pt>
                <c:pt idx="21">
                  <c:v>6.394428178270978</c:v>
                </c:pt>
                <c:pt idx="22">
                  <c:v>6.64894335204522</c:v>
                </c:pt>
                <c:pt idx="23">
                  <c:v>6.703097248958207</c:v>
                </c:pt>
                <c:pt idx="24">
                  <c:v>6.877651618264188</c:v>
                </c:pt>
                <c:pt idx="25">
                  <c:v>7.042286019822984</c:v>
                </c:pt>
                <c:pt idx="26">
                  <c:v>7.098196356282727</c:v>
                </c:pt>
                <c:pt idx="27">
                  <c:v>7.016459114853955</c:v>
                </c:pt>
                <c:pt idx="28">
                  <c:v>6.847599874706779</c:v>
                </c:pt>
                <c:pt idx="29">
                  <c:v>6.879923248700996</c:v>
                </c:pt>
                <c:pt idx="30">
                  <c:v>8.005981065068182</c:v>
                </c:pt>
                <c:pt idx="31">
                  <c:v>12.5349</c:v>
                </c:pt>
              </c:numCache>
            </c:numRef>
          </c:xVal>
          <c:yVal>
            <c:numRef>
              <c:f>Sheet1!$AB$5:$AB$36</c:f>
              <c:numCache>
                <c:formatCode>General</c:formatCode>
                <c:ptCount val="32"/>
                <c:pt idx="17" formatCode="0.00000E+00">
                  <c:v>2.334551999999999</c:v>
                </c:pt>
                <c:pt idx="18" formatCode="0.00000E+00">
                  <c:v>8.6922</c:v>
                </c:pt>
                <c:pt idx="19" formatCode="0.00000E+00">
                  <c:v>18.8167</c:v>
                </c:pt>
                <c:pt idx="20" formatCode="0.00000E+00">
                  <c:v>35.0651</c:v>
                </c:pt>
                <c:pt idx="21" formatCode="0.00000E+00">
                  <c:v>60.23817</c:v>
                </c:pt>
                <c:pt idx="22" formatCode="0.00000E+00">
                  <c:v>88.88518000000001</c:v>
                </c:pt>
                <c:pt idx="23" formatCode="0.00000E+00">
                  <c:v>90.86536</c:v>
                </c:pt>
                <c:pt idx="24" formatCode="0.00000E+00">
                  <c:v>17.25966</c:v>
                </c:pt>
                <c:pt idx="26" formatCode="0.00000E+00">
                  <c:v>18930.25</c:v>
                </c:pt>
                <c:pt idx="27" formatCode="0.00000E+00">
                  <c:v>45662.63</c:v>
                </c:pt>
                <c:pt idx="28" formatCode="0.00000E+00">
                  <c:v>79621.83</c:v>
                </c:pt>
                <c:pt idx="29" formatCode="0.00000E+00">
                  <c:v>122640.4</c:v>
                </c:pt>
                <c:pt idx="30" formatCode="0.00000E+00">
                  <c:v>176948.8</c:v>
                </c:pt>
                <c:pt idx="31" formatCode="0.00000E+00">
                  <c:v>245407.6</c:v>
                </c:pt>
              </c:numCache>
            </c:numRef>
          </c:yVal>
        </c:ser>
        <c:ser>
          <c:idx val="2"/>
          <c:order val="1"/>
          <c:spPr>
            <a:ln w="38100">
              <a:solidFill>
                <a:srgbClr val="FF0000"/>
              </a:solidFill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Sheet1!$AA$42:$AA$78</c:f>
              <c:numCache>
                <c:formatCode>0.000E+00</c:formatCode>
                <c:ptCount val="37"/>
                <c:pt idx="0">
                  <c:v>4.679105913744</c:v>
                </c:pt>
                <c:pt idx="1">
                  <c:v>4.684062667173403</c:v>
                </c:pt>
                <c:pt idx="2">
                  <c:v>4.690294930333216</c:v>
                </c:pt>
                <c:pt idx="3">
                  <c:v>4.698126209733868</c:v>
                </c:pt>
                <c:pt idx="4">
                  <c:v>4.707961066079394</c:v>
                </c:pt>
                <c:pt idx="5">
                  <c:v>4.720306849372631</c:v>
                </c:pt>
                <c:pt idx="6">
                  <c:v>4.735791708846682</c:v>
                </c:pt>
                <c:pt idx="7">
                  <c:v>4.755194940020431</c:v>
                </c:pt>
                <c:pt idx="8">
                  <c:v>4.779478440928944</c:v>
                </c:pt>
                <c:pt idx="9">
                  <c:v>4.80982234442194</c:v>
                </c:pt>
                <c:pt idx="10">
                  <c:v>4.847664444</c:v>
                </c:pt>
                <c:pt idx="11">
                  <c:v>4.894735241871711</c:v>
                </c:pt>
                <c:pt idx="12">
                  <c:v>4.953114873467172</c:v>
                </c:pt>
                <c:pt idx="13">
                  <c:v>5.025208111440928</c:v>
                </c:pt>
                <c:pt idx="14">
                  <c:v>5.113759700272</c:v>
                </c:pt>
                <c:pt idx="15">
                  <c:v>5.2218075339994</c:v>
                </c:pt>
                <c:pt idx="16">
                  <c:v>5.35246853385734</c:v>
                </c:pt>
                <c:pt idx="17" formatCode="0.00000E+00">
                  <c:v>5.508636252961884</c:v>
                </c:pt>
                <c:pt idx="18" formatCode="0.00000E+00">
                  <c:v>5.692397449730087</c:v>
                </c:pt>
                <c:pt idx="19" formatCode="0.00000E+00">
                  <c:v>5.904081776035431</c:v>
                </c:pt>
                <c:pt idx="20" formatCode="0.00000E+00">
                  <c:v>6.140813999999997</c:v>
                </c:pt>
                <c:pt idx="21" formatCode="0.00000E+00">
                  <c:v>6.394428178270977</c:v>
                </c:pt>
                <c:pt idx="22" formatCode="0.00000E+00">
                  <c:v>6.64894335204522</c:v>
                </c:pt>
                <c:pt idx="23" formatCode="0.00000E+00">
                  <c:v>6.703097248958207</c:v>
                </c:pt>
                <c:pt idx="24">
                  <c:v>6.785179094707803</c:v>
                </c:pt>
                <c:pt idx="25">
                  <c:v>6.788571710392459</c:v>
                </c:pt>
                <c:pt idx="26">
                  <c:v>6.790260074878873</c:v>
                </c:pt>
                <c:pt idx="27">
                  <c:v>6.791942432363588</c:v>
                </c:pt>
                <c:pt idx="28">
                  <c:v>6.80520745392338</c:v>
                </c:pt>
                <c:pt idx="29">
                  <c:v>6.830703372239047</c:v>
                </c:pt>
                <c:pt idx="30">
                  <c:v>6.877651618264188</c:v>
                </c:pt>
                <c:pt idx="31">
                  <c:v>7.098196356282727</c:v>
                </c:pt>
                <c:pt idx="32">
                  <c:v>7.016459114853955</c:v>
                </c:pt>
                <c:pt idx="33">
                  <c:v>6.847599874706779</c:v>
                </c:pt>
                <c:pt idx="34">
                  <c:v>6.879923248700996</c:v>
                </c:pt>
                <c:pt idx="35">
                  <c:v>8.005981065068182</c:v>
                </c:pt>
                <c:pt idx="36">
                  <c:v>12.5349</c:v>
                </c:pt>
              </c:numCache>
            </c:numRef>
          </c:xVal>
          <c:yVal>
            <c:numRef>
              <c:f>Sheet1!$AB$42:$AB$78</c:f>
              <c:numCache>
                <c:formatCode>0.00E+00</c:formatCode>
                <c:ptCount val="37"/>
                <c:pt idx="0">
                  <c:v>0.2905299</c:v>
                </c:pt>
                <c:pt idx="1">
                  <c:v>0.2886829</c:v>
                </c:pt>
                <c:pt idx="2">
                  <c:v>0.2863517</c:v>
                </c:pt>
                <c:pt idx="3">
                  <c:v>0.2834085</c:v>
                </c:pt>
                <c:pt idx="4">
                  <c:v>0.2796901</c:v>
                </c:pt>
                <c:pt idx="5">
                  <c:v>0.2749871</c:v>
                </c:pt>
                <c:pt idx="6">
                  <c:v>0.2690319</c:v>
                </c:pt>
                <c:pt idx="7">
                  <c:v>0.2614796</c:v>
                </c:pt>
                <c:pt idx="8">
                  <c:v>0.2518836</c:v>
                </c:pt>
                <c:pt idx="9">
                  <c:v>0.2396611</c:v>
                </c:pt>
                <c:pt idx="10">
                  <c:v>0.2240451</c:v>
                </c:pt>
                <c:pt idx="11">
                  <c:v>0.2040168</c:v>
                </c:pt>
                <c:pt idx="12">
                  <c:v>0.1781938</c:v>
                </c:pt>
                <c:pt idx="13">
                  <c:v>0.1446943</c:v>
                </c:pt>
                <c:pt idx="14">
                  <c:v>0.1008858</c:v>
                </c:pt>
                <c:pt idx="15">
                  <c:v>0.04298468</c:v>
                </c:pt>
                <c:pt idx="26">
                  <c:v>0.0325601</c:v>
                </c:pt>
                <c:pt idx="27">
                  <c:v>0.09124251</c:v>
                </c:pt>
                <c:pt idx="28">
                  <c:v>0.572011</c:v>
                </c:pt>
                <c:pt idx="29">
                  <c:v>7.095832</c:v>
                </c:pt>
                <c:pt idx="30">
                  <c:v>43.07708</c:v>
                </c:pt>
                <c:pt idx="31">
                  <c:v>18930.36</c:v>
                </c:pt>
                <c:pt idx="32">
                  <c:v>45662.78</c:v>
                </c:pt>
                <c:pt idx="33">
                  <c:v>79621.9</c:v>
                </c:pt>
                <c:pt idx="34">
                  <c:v>122640.5</c:v>
                </c:pt>
                <c:pt idx="35">
                  <c:v>176948.8</c:v>
                </c:pt>
                <c:pt idx="36">
                  <c:v>245407.6</c:v>
                </c:pt>
              </c:numCache>
            </c:numRef>
          </c:yVal>
        </c:ser>
        <c:ser>
          <c:idx val="3"/>
          <c:order val="2"/>
          <c:xVal>
            <c:numRef>
              <c:f>Sheet1!$V$65:$V$79</c:f>
              <c:numCache>
                <c:formatCode>0.000E+00</c:formatCode>
                <c:ptCount val="15"/>
                <c:pt idx="0">
                  <c:v>6.877651618264188</c:v>
                </c:pt>
                <c:pt idx="1">
                  <c:v>7.042286019822984</c:v>
                </c:pt>
                <c:pt idx="2">
                  <c:v>7.098196356282727</c:v>
                </c:pt>
                <c:pt idx="3">
                  <c:v>7.016459114853955</c:v>
                </c:pt>
                <c:pt idx="4">
                  <c:v>6.847599874706779</c:v>
                </c:pt>
                <c:pt idx="5">
                  <c:v>6.879923248700996</c:v>
                </c:pt>
                <c:pt idx="6">
                  <c:v>8.005981065068182</c:v>
                </c:pt>
                <c:pt idx="7">
                  <c:v>12.5349</c:v>
                </c:pt>
              </c:numCache>
            </c:numRef>
          </c:xVal>
          <c:yVal>
            <c:numRef>
              <c:f>Sheet1!$X$65:$X$79</c:f>
              <c:numCache>
                <c:formatCode>General</c:formatCode>
                <c:ptCount val="15"/>
                <c:pt idx="0" formatCode="0.00E+00">
                  <c:v>1146.541</c:v>
                </c:pt>
                <c:pt idx="2" formatCode="0.00E+00">
                  <c:v>15342.47</c:v>
                </c:pt>
                <c:pt idx="3" formatCode="0.00E+00">
                  <c:v>16274.97</c:v>
                </c:pt>
                <c:pt idx="4" formatCode="0.00E+00">
                  <c:v>16517.23</c:v>
                </c:pt>
                <c:pt idx="5" formatCode="0.00E+00">
                  <c:v>16599.59</c:v>
                </c:pt>
                <c:pt idx="6" formatCode="0.00E+00">
                  <c:v>16633.33</c:v>
                </c:pt>
                <c:pt idx="7" formatCode="0.00E+00">
                  <c:v>16648.96</c:v>
                </c:pt>
              </c:numCache>
            </c:numRef>
          </c:yVal>
        </c:ser>
        <c:axId val="568574360"/>
        <c:axId val="548359288"/>
      </c:scatterChart>
      <c:valAx>
        <c:axId val="568574360"/>
        <c:scaling>
          <c:orientation val="minMax"/>
          <c:max val="7.5"/>
          <c:min val="4.5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>
                    <a:latin typeface="Symbol" charset="2"/>
                    <a:cs typeface="Symbol" charset="2"/>
                  </a:rPr>
                  <a:t>b</a:t>
                </a:r>
                <a:r>
                  <a:rPr lang="en-US" sz="1600" baseline="-25000"/>
                  <a:t>N</a:t>
                </a:r>
              </a:p>
            </c:rich>
          </c:tx>
          <c:layout/>
        </c:title>
        <c:numFmt formatCode="0.0" sourceLinked="0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8359288"/>
        <c:crossesAt val="0.0001"/>
        <c:crossBetween val="midCat"/>
        <c:majorUnit val="0.5"/>
      </c:valAx>
      <c:valAx>
        <c:axId val="548359288"/>
        <c:scaling>
          <c:logBase val="10.0"/>
          <c:orientation val="minMax"/>
          <c:max val="1000.0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/>
                  <a:t>Mode growth rate, Re(</a:t>
                </a:r>
                <a:r>
                  <a:rPr lang="en-US" sz="1600" b="0">
                    <a:latin typeface="Symbol" charset="2"/>
                    <a:cs typeface="Symbol" charset="2"/>
                  </a:rPr>
                  <a:t>g</a:t>
                </a:r>
                <a:r>
                  <a:rPr lang="en-US" sz="1600" b="0"/>
                  <a:t>),</a:t>
                </a:r>
                <a:r>
                  <a:rPr lang="en-US" sz="1600" b="0" baseline="0"/>
                  <a:t> </a:t>
                </a:r>
                <a:r>
                  <a:rPr lang="en-US" sz="1600" b="0"/>
                  <a:t>1/s</a:t>
                </a:r>
              </a:p>
            </c:rich>
          </c:tx>
          <c:layout>
            <c:manualLayout>
              <c:xMode val="edge"/>
              <c:yMode val="edge"/>
              <c:x val="0.0"/>
              <c:y val="0.166247934417493"/>
            </c:manualLayout>
          </c:layout>
        </c:title>
        <c:numFmt formatCode="0.E+00" sourceLinked="0"/>
        <c:majorTickMark val="in"/>
        <c:minorTickMark val="in"/>
        <c:tickLblPos val="nextTo"/>
        <c:crossAx val="56857436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txPr>
    <a:bodyPr/>
    <a:lstStyle/>
    <a:p>
      <a:pPr>
        <a:defRPr sz="1400">
          <a:latin typeface="Arial"/>
        </a:defRPr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228333333333333"/>
          <c:y val="0.0418250950570342"/>
          <c:w val="0.71387510936133"/>
          <c:h val="0.695871680488608"/>
        </c:manualLayout>
      </c:layout>
      <c:scatterChart>
        <c:scatterStyle val="lineMarker"/>
        <c:ser>
          <c:idx val="0"/>
          <c:order val="0"/>
          <c:tx>
            <c:strRef>
              <c:f>POWER!$E$3</c:f>
              <c:strCache>
                <c:ptCount val="1"/>
                <c:pt idx="0">
                  <c:v>COIL 1</c:v>
                </c:pt>
              </c:strCache>
            </c:strRef>
          </c:tx>
          <c:spPr>
            <a:ln w="28575">
              <a:solidFill>
                <a:srgbClr val="0000FF"/>
              </a:solidFill>
            </a:ln>
          </c:spPr>
          <c:marker>
            <c:symbol val="square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POWER!$A$22:$A$25</c:f>
              <c:numCache>
                <c:formatCode>General</c:formatCode>
                <c:ptCount val="4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</c:numCache>
            </c:numRef>
          </c:xVal>
          <c:yVal>
            <c:numRef>
              <c:f>POWER!$M$22:$M$25</c:f>
              <c:numCache>
                <c:formatCode>0.00E+00</c:formatCode>
                <c:ptCount val="4"/>
                <c:pt idx="0">
                  <c:v>5.30002666666667E-5</c:v>
                </c:pt>
                <c:pt idx="1">
                  <c:v>6.12481333333333E-5</c:v>
                </c:pt>
                <c:pt idx="2">
                  <c:v>8.82525333333333E-5</c:v>
                </c:pt>
                <c:pt idx="3">
                  <c:v>0.000206233</c:v>
                </c:pt>
              </c:numCache>
            </c:numRef>
          </c:yVal>
        </c:ser>
        <c:ser>
          <c:idx val="4"/>
          <c:order val="1"/>
          <c:tx>
            <c:strRef>
              <c:f>POWER!$G$28</c:f>
              <c:strCache>
                <c:ptCount val="1"/>
                <c:pt idx="0">
                  <c:v>COIL 2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POWER!$A$54:$A$61</c:f>
              <c:numCache>
                <c:formatCode>General</c:formatCode>
                <c:ptCount val="8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</c:numCache>
            </c:numRef>
          </c:xVal>
          <c:yVal>
            <c:numRef>
              <c:f>POWER!$M$53:$M$60</c:f>
              <c:numCache>
                <c:formatCode>0.00E+00</c:formatCode>
                <c:ptCount val="8"/>
                <c:pt idx="1">
                  <c:v>3.24150366666667E-6</c:v>
                </c:pt>
                <c:pt idx="2">
                  <c:v>3.29797776666667E-6</c:v>
                </c:pt>
                <c:pt idx="3">
                  <c:v>3.38193846666667E-6</c:v>
                </c:pt>
                <c:pt idx="4">
                  <c:v>3.5158803E-6</c:v>
                </c:pt>
                <c:pt idx="5">
                  <c:v>3.7523426E-6</c:v>
                </c:pt>
                <c:pt idx="6">
                  <c:v>4.24151623333333E-6</c:v>
                </c:pt>
                <c:pt idx="7">
                  <c:v>5.59265326666667E-6</c:v>
                </c:pt>
              </c:numCache>
            </c:numRef>
          </c:yVal>
        </c:ser>
        <c:axId val="431271736"/>
        <c:axId val="431466760"/>
      </c:scatterChart>
      <c:valAx>
        <c:axId val="43127173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600" b="0"/>
                  <a:t>C</a:t>
                </a:r>
                <a:r>
                  <a:rPr lang="en-US" sz="1600" b="0" baseline="-25000">
                    <a:latin typeface="Symbol" charset="2"/>
                    <a:cs typeface="Symbol" charset="2"/>
                  </a:rPr>
                  <a:t>b</a:t>
                </a:r>
                <a:r>
                  <a:rPr lang="en-US" sz="1600" b="0"/>
                  <a:t>, %</a:t>
                </a:r>
              </a:p>
            </c:rich>
          </c:tx>
          <c:layout/>
        </c:title>
        <c:numFmt formatCode="0" sourceLinked="0"/>
        <c:majorTickMark val="in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31466760"/>
        <c:crossesAt val="1.0E-8"/>
        <c:crossBetween val="midCat"/>
        <c:majorUnit val="10.0"/>
      </c:valAx>
      <c:valAx>
        <c:axId val="431466760"/>
        <c:scaling>
          <c:logBase val="10.0"/>
          <c:orientation val="minMax"/>
          <c:max val="0.001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 sz="1600" b="0">
                    <a:latin typeface="Arial"/>
                    <a:cs typeface="Arial"/>
                  </a:defRPr>
                </a:pPr>
                <a:r>
                  <a:rPr lang="en-US" sz="1600" b="0">
                    <a:latin typeface="Arial"/>
                    <a:cs typeface="Arial"/>
                  </a:rPr>
                  <a:t>RMS Power, Watts</a:t>
                </a:r>
              </a:p>
            </c:rich>
          </c:tx>
          <c:layout>
            <c:manualLayout>
              <c:xMode val="edge"/>
              <c:yMode val="edge"/>
              <c:x val="0.0361111111111111"/>
              <c:y val="0.128056944402862"/>
            </c:manualLayout>
          </c:layout>
        </c:title>
        <c:numFmt formatCode="0.E+00" sourceLinked="0"/>
        <c:majorTickMark val="in"/>
        <c:minorTickMark val="in"/>
        <c:tickLblPos val="nextTo"/>
        <c:crossAx val="431271736"/>
        <c:crosses val="autoZero"/>
        <c:crossBetween val="midCat"/>
        <c:majorUnit val="0.0001"/>
      </c:valAx>
    </c:plotArea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ict"/><Relationship Id="rId1" Type="http://schemas.openxmlformats.org/officeDocument/2006/relationships/image" Target="../media/image17.pict"/><Relationship Id="rId2" Type="http://schemas.openxmlformats.org/officeDocument/2006/relationships/image" Target="../media/image18.pict"/><Relationship Id="rId3" Type="http://schemas.openxmlformats.org/officeDocument/2006/relationships/image" Target="../media/image19.pict"/><Relationship Id="rId5" Type="http://schemas.openxmlformats.org/officeDocument/2006/relationships/image" Target="../media/image21.pict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ict"/><Relationship Id="rId4" Type="http://schemas.openxmlformats.org/officeDocument/2006/relationships/image" Target="../media/image92.pict"/><Relationship Id="rId5" Type="http://schemas.openxmlformats.org/officeDocument/2006/relationships/image" Target="../media/image93.pict"/><Relationship Id="rId7" Type="http://schemas.openxmlformats.org/officeDocument/2006/relationships/image" Target="../media/image94.pict"/><Relationship Id="rId1" Type="http://schemas.openxmlformats.org/officeDocument/2006/relationships/image" Target="../media/image89.pict"/><Relationship Id="rId2" Type="http://schemas.openxmlformats.org/officeDocument/2006/relationships/image" Target="../media/image90.pict"/><Relationship Id="rId3" Type="http://schemas.openxmlformats.org/officeDocument/2006/relationships/image" Target="../media/image91.pict"/><Relationship Id="rId6" Type="http://schemas.openxmlformats.org/officeDocument/2006/relationships/image" Target="../media/image21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ict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ict"/><Relationship Id="rId1" Type="http://schemas.openxmlformats.org/officeDocument/2006/relationships/image" Target="../media/image22.pict"/><Relationship Id="rId2" Type="http://schemas.openxmlformats.org/officeDocument/2006/relationships/image" Target="../media/image23.pict"/><Relationship Id="rId3" Type="http://schemas.openxmlformats.org/officeDocument/2006/relationships/image" Target="../media/image24.pict"/><Relationship Id="rId5" Type="http://schemas.openxmlformats.org/officeDocument/2006/relationships/image" Target="../media/image26.pict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ict"/><Relationship Id="rId4" Type="http://schemas.openxmlformats.org/officeDocument/2006/relationships/image" Target="../media/image30.pict"/><Relationship Id="rId10" Type="http://schemas.openxmlformats.org/officeDocument/2006/relationships/image" Target="../media/image36.pict"/><Relationship Id="rId5" Type="http://schemas.openxmlformats.org/officeDocument/2006/relationships/image" Target="../media/image31.pict"/><Relationship Id="rId7" Type="http://schemas.openxmlformats.org/officeDocument/2006/relationships/image" Target="../media/image33.pict"/><Relationship Id="rId1" Type="http://schemas.openxmlformats.org/officeDocument/2006/relationships/image" Target="../media/image27.pict"/><Relationship Id="rId2" Type="http://schemas.openxmlformats.org/officeDocument/2006/relationships/image" Target="../media/image28.pict"/><Relationship Id="rId9" Type="http://schemas.openxmlformats.org/officeDocument/2006/relationships/image" Target="../media/image35.pict"/><Relationship Id="rId3" Type="http://schemas.openxmlformats.org/officeDocument/2006/relationships/image" Target="../media/image29.pict"/><Relationship Id="rId6" Type="http://schemas.openxmlformats.org/officeDocument/2006/relationships/image" Target="../media/image32.pict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47.pict"/><Relationship Id="rId4" Type="http://schemas.openxmlformats.org/officeDocument/2006/relationships/image" Target="../media/image45.pict"/><Relationship Id="rId1" Type="http://schemas.openxmlformats.org/officeDocument/2006/relationships/image" Target="../media/image42.pict"/><Relationship Id="rId2" Type="http://schemas.openxmlformats.org/officeDocument/2006/relationships/image" Target="../media/image43.pict"/><Relationship Id="rId3" Type="http://schemas.openxmlformats.org/officeDocument/2006/relationships/image" Target="../media/image44.pict"/><Relationship Id="rId5" Type="http://schemas.openxmlformats.org/officeDocument/2006/relationships/image" Target="../media/image46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ict"/><Relationship Id="rId1" Type="http://schemas.openxmlformats.org/officeDocument/2006/relationships/image" Target="../media/image48.pict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ict"/><Relationship Id="rId4" Type="http://schemas.openxmlformats.org/officeDocument/2006/relationships/image" Target="../media/image53.pict"/><Relationship Id="rId10" Type="http://schemas.openxmlformats.org/officeDocument/2006/relationships/image" Target="../media/image59.pict"/><Relationship Id="rId5" Type="http://schemas.openxmlformats.org/officeDocument/2006/relationships/image" Target="../media/image54.pict"/><Relationship Id="rId7" Type="http://schemas.openxmlformats.org/officeDocument/2006/relationships/image" Target="../media/image56.pict"/><Relationship Id="rId11" Type="http://schemas.openxmlformats.org/officeDocument/2006/relationships/image" Target="../media/image60.pict"/><Relationship Id="rId1" Type="http://schemas.openxmlformats.org/officeDocument/2006/relationships/image" Target="../media/image50.pict"/><Relationship Id="rId2" Type="http://schemas.openxmlformats.org/officeDocument/2006/relationships/image" Target="../media/image51.pict"/><Relationship Id="rId9" Type="http://schemas.openxmlformats.org/officeDocument/2006/relationships/image" Target="../media/image58.pict"/><Relationship Id="rId3" Type="http://schemas.openxmlformats.org/officeDocument/2006/relationships/image" Target="../media/image52.pict"/><Relationship Id="rId6" Type="http://schemas.openxmlformats.org/officeDocument/2006/relationships/image" Target="../media/image55.pict"/></Relationships>
</file>

<file path=ppt/drawings/_rels/vmlDrawing7.vml.rels><?xml version="1.0" encoding="UTF-8" standalone="yes"?>
<Relationships xmlns="http://schemas.openxmlformats.org/package/2006/relationships"><Relationship Id="rId14" Type="http://schemas.openxmlformats.org/officeDocument/2006/relationships/image" Target="../media/image59.pict"/><Relationship Id="rId4" Type="http://schemas.openxmlformats.org/officeDocument/2006/relationships/image" Target="../media/image60.pict"/><Relationship Id="rId7" Type="http://schemas.openxmlformats.org/officeDocument/2006/relationships/image" Target="../media/image66.pict"/><Relationship Id="rId11" Type="http://schemas.openxmlformats.org/officeDocument/2006/relationships/image" Target="../media/image70.pict"/><Relationship Id="rId1" Type="http://schemas.openxmlformats.org/officeDocument/2006/relationships/image" Target="../media/image61.pict"/><Relationship Id="rId6" Type="http://schemas.openxmlformats.org/officeDocument/2006/relationships/image" Target="../media/image65.pict"/><Relationship Id="rId8" Type="http://schemas.openxmlformats.org/officeDocument/2006/relationships/image" Target="../media/image67.pict"/><Relationship Id="rId13" Type="http://schemas.openxmlformats.org/officeDocument/2006/relationships/image" Target="../media/image58.pict"/><Relationship Id="rId10" Type="http://schemas.openxmlformats.org/officeDocument/2006/relationships/image" Target="../media/image69.pict"/><Relationship Id="rId5" Type="http://schemas.openxmlformats.org/officeDocument/2006/relationships/image" Target="../media/image64.pict"/><Relationship Id="rId12" Type="http://schemas.openxmlformats.org/officeDocument/2006/relationships/image" Target="../media/image71.pict"/><Relationship Id="rId2" Type="http://schemas.openxmlformats.org/officeDocument/2006/relationships/image" Target="../media/image62.pict"/><Relationship Id="rId9" Type="http://schemas.openxmlformats.org/officeDocument/2006/relationships/image" Target="../media/image68.pict"/><Relationship Id="rId3" Type="http://schemas.openxmlformats.org/officeDocument/2006/relationships/image" Target="../media/image63.pict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ict"/><Relationship Id="rId4" Type="http://schemas.openxmlformats.org/officeDocument/2006/relationships/image" Target="../media/image75.pict"/><Relationship Id="rId5" Type="http://schemas.openxmlformats.org/officeDocument/2006/relationships/image" Target="../media/image76.pict"/><Relationship Id="rId7" Type="http://schemas.openxmlformats.org/officeDocument/2006/relationships/image" Target="../media/image78.pict"/><Relationship Id="rId1" Type="http://schemas.openxmlformats.org/officeDocument/2006/relationships/image" Target="../media/image72.pict"/><Relationship Id="rId2" Type="http://schemas.openxmlformats.org/officeDocument/2006/relationships/image" Target="../media/image73.pict"/><Relationship Id="rId3" Type="http://schemas.openxmlformats.org/officeDocument/2006/relationships/image" Target="../media/image74.pict"/><Relationship Id="rId6" Type="http://schemas.openxmlformats.org/officeDocument/2006/relationships/image" Target="../media/image77.pict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ict"/><Relationship Id="rId4" Type="http://schemas.openxmlformats.org/officeDocument/2006/relationships/image" Target="../media/image83.pict"/><Relationship Id="rId5" Type="http://schemas.openxmlformats.org/officeDocument/2006/relationships/image" Target="../media/image84.pict"/><Relationship Id="rId7" Type="http://schemas.openxmlformats.org/officeDocument/2006/relationships/image" Target="../media/image86.pict"/><Relationship Id="rId1" Type="http://schemas.openxmlformats.org/officeDocument/2006/relationships/image" Target="../media/image80.pict"/><Relationship Id="rId2" Type="http://schemas.openxmlformats.org/officeDocument/2006/relationships/image" Target="../media/image81.pict"/><Relationship Id="rId9" Type="http://schemas.openxmlformats.org/officeDocument/2006/relationships/image" Target="../media/image88.pict"/><Relationship Id="rId3" Type="http://schemas.openxmlformats.org/officeDocument/2006/relationships/image" Target="../media/image82.pict"/><Relationship Id="rId6" Type="http://schemas.openxmlformats.org/officeDocument/2006/relationships/image" Target="../media/image85.pict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0.0566</cdr:x>
      <cdr:y>0.08418</cdr:y>
    </cdr:from>
    <cdr:to>
      <cdr:x>0.20755</cdr:x>
      <cdr:y>0.80814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381000"/>
          <a:ext cx="609600" cy="3276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3</a:t>
          </a:r>
        </a:p>
        <a:p xmlns:a="http://schemas.openxmlformats.org/drawingml/2006/main">
          <a:endParaRPr lang="en-US" sz="2400" dirty="0" smtClean="0"/>
        </a:p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2</a:t>
          </a:r>
        </a:p>
        <a:p xmlns:a="http://schemas.openxmlformats.org/drawingml/2006/main">
          <a:endParaRPr lang="en-US" sz="2400" dirty="0" smtClean="0"/>
        </a:p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1</a:t>
          </a:r>
        </a:p>
        <a:p xmlns:a="http://schemas.openxmlformats.org/drawingml/2006/main">
          <a:endParaRPr lang="en-US" sz="2400" dirty="0" smtClean="0"/>
        </a:p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0</a:t>
          </a:r>
        </a:p>
        <a:p xmlns:a="http://schemas.openxmlformats.org/drawingml/2006/main">
          <a:endParaRPr lang="en-US" sz="2400" dirty="0" smtClean="0"/>
        </a:p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-1</a:t>
          </a:r>
        </a:p>
        <a:p xmlns:a="http://schemas.openxmlformats.org/drawingml/2006/main">
          <a:endParaRPr lang="en-US" sz="2400" dirty="0" smtClean="0"/>
        </a:p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-2</a:t>
          </a:r>
        </a:p>
        <a:p xmlns:a="http://schemas.openxmlformats.org/drawingml/2006/main">
          <a:endParaRPr lang="en-US" sz="1600" baseline="30000" dirty="0" smtClean="0"/>
        </a:p>
        <a:p xmlns:a="http://schemas.openxmlformats.org/drawingml/2006/main">
          <a:endParaRPr lang="en-US" sz="1600" dirty="0" smtClean="0"/>
        </a:p>
        <a:p xmlns:a="http://schemas.openxmlformats.org/drawingml/2006/main">
          <a:endParaRPr lang="en-US" sz="1600" dirty="0"/>
        </a:p>
      </cdr:txBody>
    </cdr:sp>
  </cdr:relSizeAnchor>
  <cdr:relSizeAnchor xmlns:cdr="http://schemas.openxmlformats.org/drawingml/2006/chartDrawing">
    <cdr:from>
      <cdr:x>0.76233</cdr:x>
      <cdr:y>0.11608</cdr:y>
    </cdr:from>
    <cdr:to>
      <cdr:x>0.93115</cdr:x>
      <cdr:y>0.79544</cdr:y>
    </cdr:to>
    <cdr:sp macro="" textlink="">
      <cdr:nvSpPr>
        <cdr:cNvPr id="3" name="Freeform 2"/>
        <cdr:cNvSpPr/>
      </cdr:nvSpPr>
      <cdr:spPr>
        <a:xfrm xmlns:a="http://schemas.openxmlformats.org/drawingml/2006/main">
          <a:off x="3078747" y="525379"/>
          <a:ext cx="681790" cy="3074737"/>
        </a:xfrm>
        <a:custGeom xmlns:a="http://schemas.openxmlformats.org/drawingml/2006/main">
          <a:avLst/>
          <a:gdLst>
            <a:gd name="connsiteX0" fmla="*/ 681790 w 681790"/>
            <a:gd name="connsiteY0" fmla="*/ 13368 h 3074737"/>
            <a:gd name="connsiteX1" fmla="*/ 187158 w 681790"/>
            <a:gd name="connsiteY1" fmla="*/ 0 h 3074737"/>
            <a:gd name="connsiteX2" fmla="*/ 26737 w 681790"/>
            <a:gd name="connsiteY2" fmla="*/ 1350210 h 3074737"/>
            <a:gd name="connsiteX3" fmla="*/ 0 w 681790"/>
            <a:gd name="connsiteY3" fmla="*/ 2058737 h 3074737"/>
            <a:gd name="connsiteX4" fmla="*/ 13369 w 681790"/>
            <a:gd name="connsiteY4" fmla="*/ 3061368 h 3074737"/>
            <a:gd name="connsiteX5" fmla="*/ 681790 w 681790"/>
            <a:gd name="connsiteY5" fmla="*/ 3074737 h 3074737"/>
            <a:gd name="connsiteX6" fmla="*/ 681790 w 681790"/>
            <a:gd name="connsiteY6" fmla="*/ 13368 h 307473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681790" h="3074737">
              <a:moveTo>
                <a:pt x="681790" y="13368"/>
              </a:moveTo>
              <a:lnTo>
                <a:pt x="187158" y="0"/>
              </a:lnTo>
              <a:lnTo>
                <a:pt x="26737" y="1350210"/>
              </a:lnTo>
              <a:lnTo>
                <a:pt x="0" y="2058737"/>
              </a:lnTo>
              <a:lnTo>
                <a:pt x="13369" y="3061368"/>
              </a:lnTo>
              <a:lnTo>
                <a:pt x="681790" y="3074737"/>
              </a:lnTo>
              <a:lnTo>
                <a:pt x="681790" y="13368"/>
              </a:lnTo>
              <a:close/>
            </a:path>
          </a:pathLst>
        </a:custGeom>
        <a:gradFill xmlns:a="http://schemas.openxmlformats.org/drawingml/2006/main" flip="none" rotWithShape="1">
          <a:gsLst>
            <a:gs pos="34000">
              <a:srgbClr val="F2B8CA">
                <a:alpha val="57000"/>
              </a:srgbClr>
            </a:gs>
            <a:gs pos="100000">
              <a:srgbClr val="FFFFFF">
                <a:alpha val="57000"/>
              </a:srgbClr>
            </a:gs>
          </a:gsLst>
          <a:path path="rect">
            <a:fillToRect l="100000" t="100000"/>
          </a:path>
          <a:tileRect r="-100000" b="-100000"/>
        </a:gra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0.19298</cdr:x>
      <cdr:y>0.60049</cdr:y>
    </cdr:from>
    <cdr:to>
      <cdr:x>0.36511</cdr:x>
      <cdr:y>0.78953</cdr:y>
    </cdr:to>
    <cdr:sp macro="" textlink="">
      <cdr:nvSpPr>
        <cdr:cNvPr id="6" name="Freeform 5"/>
        <cdr:cNvSpPr/>
      </cdr:nvSpPr>
      <cdr:spPr>
        <a:xfrm xmlns:a="http://schemas.openxmlformats.org/drawingml/2006/main">
          <a:off x="779379" y="2717800"/>
          <a:ext cx="695158" cy="855579"/>
        </a:xfrm>
        <a:custGeom xmlns:a="http://schemas.openxmlformats.org/drawingml/2006/main">
          <a:avLst/>
          <a:gdLst>
            <a:gd name="connsiteX0" fmla="*/ 0 w 695158"/>
            <a:gd name="connsiteY0" fmla="*/ 0 h 855579"/>
            <a:gd name="connsiteX1" fmla="*/ 0 w 695158"/>
            <a:gd name="connsiteY1" fmla="*/ 855579 h 855579"/>
            <a:gd name="connsiteX2" fmla="*/ 695158 w 695158"/>
            <a:gd name="connsiteY2" fmla="*/ 842211 h 855579"/>
            <a:gd name="connsiteX3" fmla="*/ 695158 w 695158"/>
            <a:gd name="connsiteY3" fmla="*/ 521368 h 855579"/>
            <a:gd name="connsiteX4" fmla="*/ 561474 w 695158"/>
            <a:gd name="connsiteY4" fmla="*/ 254000 h 855579"/>
            <a:gd name="connsiteX5" fmla="*/ 374316 w 695158"/>
            <a:gd name="connsiteY5" fmla="*/ 160421 h 855579"/>
            <a:gd name="connsiteX6" fmla="*/ 254000 w 695158"/>
            <a:gd name="connsiteY6" fmla="*/ 53474 h 855579"/>
            <a:gd name="connsiteX7" fmla="*/ 160421 w 695158"/>
            <a:gd name="connsiteY7" fmla="*/ 0 h 855579"/>
            <a:gd name="connsiteX8" fmla="*/ 0 w 695158"/>
            <a:gd name="connsiteY8" fmla="*/ 0 h 85557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</a:cxnLst>
          <a:rect l="l" t="t" r="r" b="b"/>
          <a:pathLst>
            <a:path w="695158" h="855579">
              <a:moveTo>
                <a:pt x="0" y="0"/>
              </a:moveTo>
              <a:lnTo>
                <a:pt x="0" y="855579"/>
              </a:lnTo>
              <a:lnTo>
                <a:pt x="695158" y="842211"/>
              </a:lnTo>
              <a:lnTo>
                <a:pt x="695158" y="521368"/>
              </a:lnTo>
              <a:lnTo>
                <a:pt x="561474" y="254000"/>
              </a:lnTo>
              <a:lnTo>
                <a:pt x="374316" y="160421"/>
              </a:lnTo>
              <a:lnTo>
                <a:pt x="254000" y="53474"/>
              </a:lnTo>
              <a:lnTo>
                <a:pt x="160421" y="0"/>
              </a:lnTo>
              <a:lnTo>
                <a:pt x="0" y="0"/>
              </a:lnTo>
              <a:close/>
            </a:path>
          </a:pathLst>
        </a:custGeom>
        <a:gradFill xmlns:a="http://schemas.openxmlformats.org/drawingml/2006/main">
          <a:gsLst>
            <a:gs pos="34000">
              <a:srgbClr val="F2B8CA">
                <a:alpha val="57000"/>
              </a:srgbClr>
            </a:gs>
            <a:gs pos="100000">
              <a:srgbClr val="FFFFFF">
                <a:alpha val="57000"/>
              </a:srgbClr>
            </a:gs>
          </a:gsLst>
        </a:gra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0.39623</cdr:x>
      <cdr:y>0.62392</cdr:y>
    </cdr:from>
    <cdr:to>
      <cdr:x>0.94385</cdr:x>
      <cdr:y>0.84347</cdr:y>
    </cdr:to>
    <cdr:sp macro="" textlink="">
      <cdr:nvSpPr>
        <cdr:cNvPr id="6" name="Rounded Rectangle 5"/>
        <cdr:cNvSpPr/>
      </cdr:nvSpPr>
      <cdr:spPr>
        <a:xfrm xmlns:a="http://schemas.openxmlformats.org/drawingml/2006/main">
          <a:off x="1600200" y="2823839"/>
          <a:ext cx="2211633" cy="993675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54000">
              <a:srgbClr val="FF5EA3">
                <a:alpha val="30000"/>
              </a:srgbClr>
            </a:gs>
            <a:gs pos="100000">
              <a:srgbClr val="FFFFFF">
                <a:alpha val="30000"/>
              </a:srgbClr>
            </a:gs>
          </a:gsLst>
          <a:path path="shape">
            <a:fillToRect l="50000" t="50000" r="50000" b="50000"/>
          </a:path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marL="0" indent="0"/>
          <a:endParaRPr lang="en-US" sz="1100">
            <a:solidFill>
              <a:schemeClr val="lt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0.21481</cdr:x>
      <cdr:y>0.02819</cdr:y>
    </cdr:from>
    <cdr:to>
      <cdr:x>0.94455</cdr:x>
      <cdr:y>0.60888</cdr:y>
    </cdr:to>
    <cdr:sp macro="" textlink="">
      <cdr:nvSpPr>
        <cdr:cNvPr id="7" name="Freeform 6"/>
        <cdr:cNvSpPr/>
      </cdr:nvSpPr>
      <cdr:spPr>
        <a:xfrm xmlns:a="http://schemas.openxmlformats.org/drawingml/2006/main">
          <a:off x="1054663" y="165037"/>
          <a:ext cx="3582887" cy="3399770"/>
        </a:xfrm>
        <a:custGeom xmlns:a="http://schemas.openxmlformats.org/drawingml/2006/main">
          <a:avLst/>
          <a:gdLst>
            <a:gd name="connsiteX0" fmla="*/ 0 w 3598333"/>
            <a:gd name="connsiteY0" fmla="*/ 16933 h 3488267"/>
            <a:gd name="connsiteX1" fmla="*/ 0 w 3598333"/>
            <a:gd name="connsiteY1" fmla="*/ 321733 h 3488267"/>
            <a:gd name="connsiteX2" fmla="*/ 753533 w 3598333"/>
            <a:gd name="connsiteY2" fmla="*/ 414867 h 3488267"/>
            <a:gd name="connsiteX3" fmla="*/ 1430867 w 3598333"/>
            <a:gd name="connsiteY3" fmla="*/ 702733 h 3488267"/>
            <a:gd name="connsiteX4" fmla="*/ 1998133 w 3598333"/>
            <a:gd name="connsiteY4" fmla="*/ 1126067 h 3488267"/>
            <a:gd name="connsiteX5" fmla="*/ 2438400 w 3598333"/>
            <a:gd name="connsiteY5" fmla="*/ 1667933 h 3488267"/>
            <a:gd name="connsiteX6" fmla="*/ 2683933 w 3598333"/>
            <a:gd name="connsiteY6" fmla="*/ 2252133 h 3488267"/>
            <a:gd name="connsiteX7" fmla="*/ 2777067 w 3598333"/>
            <a:gd name="connsiteY7" fmla="*/ 2861733 h 3488267"/>
            <a:gd name="connsiteX8" fmla="*/ 2675467 w 3598333"/>
            <a:gd name="connsiteY8" fmla="*/ 3488267 h 3488267"/>
            <a:gd name="connsiteX9" fmla="*/ 3598333 w 3598333"/>
            <a:gd name="connsiteY9" fmla="*/ 3488267 h 3488267"/>
            <a:gd name="connsiteX10" fmla="*/ 3598333 w 3598333"/>
            <a:gd name="connsiteY10" fmla="*/ 0 h 3488267"/>
            <a:gd name="connsiteX11" fmla="*/ 0 w 3598333"/>
            <a:gd name="connsiteY11" fmla="*/ 16933 h 348826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</a:cxnLst>
          <a:rect l="l" t="t" r="r" b="b"/>
          <a:pathLst>
            <a:path w="3598333" h="3488267">
              <a:moveTo>
                <a:pt x="0" y="16933"/>
              </a:moveTo>
              <a:lnTo>
                <a:pt x="0" y="321733"/>
              </a:lnTo>
              <a:lnTo>
                <a:pt x="753533" y="414867"/>
              </a:lnTo>
              <a:lnTo>
                <a:pt x="1430867" y="702733"/>
              </a:lnTo>
              <a:lnTo>
                <a:pt x="1998133" y="1126067"/>
              </a:lnTo>
              <a:lnTo>
                <a:pt x="2438400" y="1667933"/>
              </a:lnTo>
              <a:lnTo>
                <a:pt x="2683933" y="2252133"/>
              </a:lnTo>
              <a:lnTo>
                <a:pt x="2777067" y="2861733"/>
              </a:lnTo>
              <a:lnTo>
                <a:pt x="2675467" y="3488267"/>
              </a:lnTo>
              <a:lnTo>
                <a:pt x="3598333" y="3488267"/>
              </a:lnTo>
              <a:lnTo>
                <a:pt x="3598333" y="0"/>
              </a:lnTo>
              <a:lnTo>
                <a:pt x="0" y="16933"/>
              </a:lnTo>
              <a:close/>
            </a:path>
          </a:pathLst>
        </a:custGeom>
        <a:gradFill xmlns:a="http://schemas.openxmlformats.org/drawingml/2006/main" flip="none" rotWithShape="1">
          <a:gsLst>
            <a:gs pos="54000">
              <a:srgbClr val="FF5EA3">
                <a:alpha val="30000"/>
              </a:srgbClr>
            </a:gs>
            <a:gs pos="100000">
              <a:srgbClr val="FFFFFF">
                <a:alpha val="30000"/>
              </a:srgbClr>
            </a:gs>
          </a:gsLst>
          <a:path path="shape">
            <a:fillToRect l="50000" t="50000" r="50000" b="50000"/>
          </a:path>
          <a:tileRect/>
        </a:gra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marL="0" indent="0" algn="ctr"/>
          <a:endParaRPr lang="en-US" sz="1100">
            <a:solidFill>
              <a:sysClr val="window" lastClr="FFFFFF"/>
            </a:solidFill>
            <a:latin typeface="Calibri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0.0566</cdr:x>
      <cdr:y>0.08418</cdr:y>
    </cdr:from>
    <cdr:to>
      <cdr:x>0.20755</cdr:x>
      <cdr:y>0.80814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381000"/>
          <a:ext cx="609600" cy="3276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3</a:t>
          </a:r>
        </a:p>
        <a:p xmlns:a="http://schemas.openxmlformats.org/drawingml/2006/main">
          <a:endParaRPr lang="en-US" sz="2400" dirty="0" smtClean="0"/>
        </a:p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2</a:t>
          </a:r>
        </a:p>
        <a:p xmlns:a="http://schemas.openxmlformats.org/drawingml/2006/main">
          <a:endParaRPr lang="en-US" sz="2400" dirty="0" smtClean="0"/>
        </a:p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1</a:t>
          </a:r>
        </a:p>
        <a:p xmlns:a="http://schemas.openxmlformats.org/drawingml/2006/main">
          <a:endParaRPr lang="en-US" sz="2400" dirty="0" smtClean="0"/>
        </a:p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0</a:t>
          </a:r>
        </a:p>
        <a:p xmlns:a="http://schemas.openxmlformats.org/drawingml/2006/main">
          <a:endParaRPr lang="en-US" sz="2400" dirty="0" smtClean="0"/>
        </a:p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-1</a:t>
          </a:r>
        </a:p>
        <a:p xmlns:a="http://schemas.openxmlformats.org/drawingml/2006/main">
          <a:endParaRPr lang="en-US" sz="2400" dirty="0" smtClean="0"/>
        </a:p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-2</a:t>
          </a:r>
        </a:p>
        <a:p xmlns:a="http://schemas.openxmlformats.org/drawingml/2006/main">
          <a:endParaRPr lang="en-US" sz="1600" baseline="30000" dirty="0" smtClean="0"/>
        </a:p>
        <a:p xmlns:a="http://schemas.openxmlformats.org/drawingml/2006/main">
          <a:endParaRPr lang="en-US" sz="1600" dirty="0" smtClean="0"/>
        </a:p>
        <a:p xmlns:a="http://schemas.openxmlformats.org/drawingml/2006/main">
          <a:endParaRPr lang="en-US" sz="1600" dirty="0"/>
        </a:p>
      </cdr:txBody>
    </cdr:sp>
  </cdr:relSizeAnchor>
  <cdr:relSizeAnchor xmlns:cdr="http://schemas.openxmlformats.org/drawingml/2006/chartDrawing">
    <cdr:from>
      <cdr:x>0.76233</cdr:x>
      <cdr:y>0.11608</cdr:y>
    </cdr:from>
    <cdr:to>
      <cdr:x>0.93115</cdr:x>
      <cdr:y>0.79544</cdr:y>
    </cdr:to>
    <cdr:sp macro="" textlink="">
      <cdr:nvSpPr>
        <cdr:cNvPr id="3" name="Freeform 2"/>
        <cdr:cNvSpPr/>
      </cdr:nvSpPr>
      <cdr:spPr>
        <a:xfrm xmlns:a="http://schemas.openxmlformats.org/drawingml/2006/main">
          <a:off x="3078747" y="525379"/>
          <a:ext cx="681790" cy="3074737"/>
        </a:xfrm>
        <a:custGeom xmlns:a="http://schemas.openxmlformats.org/drawingml/2006/main">
          <a:avLst/>
          <a:gdLst>
            <a:gd name="connsiteX0" fmla="*/ 681790 w 681790"/>
            <a:gd name="connsiteY0" fmla="*/ 13368 h 3074737"/>
            <a:gd name="connsiteX1" fmla="*/ 187158 w 681790"/>
            <a:gd name="connsiteY1" fmla="*/ 0 h 3074737"/>
            <a:gd name="connsiteX2" fmla="*/ 26737 w 681790"/>
            <a:gd name="connsiteY2" fmla="*/ 1350210 h 3074737"/>
            <a:gd name="connsiteX3" fmla="*/ 0 w 681790"/>
            <a:gd name="connsiteY3" fmla="*/ 2058737 h 3074737"/>
            <a:gd name="connsiteX4" fmla="*/ 13369 w 681790"/>
            <a:gd name="connsiteY4" fmla="*/ 3061368 h 3074737"/>
            <a:gd name="connsiteX5" fmla="*/ 681790 w 681790"/>
            <a:gd name="connsiteY5" fmla="*/ 3074737 h 3074737"/>
            <a:gd name="connsiteX6" fmla="*/ 681790 w 681790"/>
            <a:gd name="connsiteY6" fmla="*/ 13368 h 307473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681790" h="3074737">
              <a:moveTo>
                <a:pt x="681790" y="13368"/>
              </a:moveTo>
              <a:lnTo>
                <a:pt x="187158" y="0"/>
              </a:lnTo>
              <a:lnTo>
                <a:pt x="26737" y="1350210"/>
              </a:lnTo>
              <a:lnTo>
                <a:pt x="0" y="2058737"/>
              </a:lnTo>
              <a:lnTo>
                <a:pt x="13369" y="3061368"/>
              </a:lnTo>
              <a:lnTo>
                <a:pt x="681790" y="3074737"/>
              </a:lnTo>
              <a:lnTo>
                <a:pt x="681790" y="13368"/>
              </a:lnTo>
              <a:close/>
            </a:path>
          </a:pathLst>
        </a:custGeom>
        <a:gradFill xmlns:a="http://schemas.openxmlformats.org/drawingml/2006/main" flip="none" rotWithShape="1">
          <a:gsLst>
            <a:gs pos="34000">
              <a:srgbClr val="F2B8CA">
                <a:alpha val="57000"/>
              </a:srgbClr>
            </a:gs>
            <a:gs pos="100000">
              <a:srgbClr val="FFFFFF">
                <a:alpha val="57000"/>
              </a:srgbClr>
            </a:gs>
          </a:gsLst>
          <a:path path="rect">
            <a:fillToRect l="100000" t="100000"/>
          </a:path>
          <a:tileRect r="-100000" b="-100000"/>
        </a:gra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0.19298</cdr:x>
      <cdr:y>0.60049</cdr:y>
    </cdr:from>
    <cdr:to>
      <cdr:x>0.36511</cdr:x>
      <cdr:y>0.78953</cdr:y>
    </cdr:to>
    <cdr:sp macro="" textlink="">
      <cdr:nvSpPr>
        <cdr:cNvPr id="6" name="Freeform 5"/>
        <cdr:cNvSpPr/>
      </cdr:nvSpPr>
      <cdr:spPr>
        <a:xfrm xmlns:a="http://schemas.openxmlformats.org/drawingml/2006/main">
          <a:off x="779379" y="2717800"/>
          <a:ext cx="695158" cy="855579"/>
        </a:xfrm>
        <a:custGeom xmlns:a="http://schemas.openxmlformats.org/drawingml/2006/main">
          <a:avLst/>
          <a:gdLst>
            <a:gd name="connsiteX0" fmla="*/ 0 w 695158"/>
            <a:gd name="connsiteY0" fmla="*/ 0 h 855579"/>
            <a:gd name="connsiteX1" fmla="*/ 0 w 695158"/>
            <a:gd name="connsiteY1" fmla="*/ 855579 h 855579"/>
            <a:gd name="connsiteX2" fmla="*/ 695158 w 695158"/>
            <a:gd name="connsiteY2" fmla="*/ 842211 h 855579"/>
            <a:gd name="connsiteX3" fmla="*/ 695158 w 695158"/>
            <a:gd name="connsiteY3" fmla="*/ 521368 h 855579"/>
            <a:gd name="connsiteX4" fmla="*/ 561474 w 695158"/>
            <a:gd name="connsiteY4" fmla="*/ 254000 h 855579"/>
            <a:gd name="connsiteX5" fmla="*/ 374316 w 695158"/>
            <a:gd name="connsiteY5" fmla="*/ 160421 h 855579"/>
            <a:gd name="connsiteX6" fmla="*/ 254000 w 695158"/>
            <a:gd name="connsiteY6" fmla="*/ 53474 h 855579"/>
            <a:gd name="connsiteX7" fmla="*/ 160421 w 695158"/>
            <a:gd name="connsiteY7" fmla="*/ 0 h 855579"/>
            <a:gd name="connsiteX8" fmla="*/ 0 w 695158"/>
            <a:gd name="connsiteY8" fmla="*/ 0 h 85557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</a:cxnLst>
          <a:rect l="l" t="t" r="r" b="b"/>
          <a:pathLst>
            <a:path w="695158" h="855579">
              <a:moveTo>
                <a:pt x="0" y="0"/>
              </a:moveTo>
              <a:lnTo>
                <a:pt x="0" y="855579"/>
              </a:lnTo>
              <a:lnTo>
                <a:pt x="695158" y="842211"/>
              </a:lnTo>
              <a:lnTo>
                <a:pt x="695158" y="521368"/>
              </a:lnTo>
              <a:lnTo>
                <a:pt x="561474" y="254000"/>
              </a:lnTo>
              <a:lnTo>
                <a:pt x="374316" y="160421"/>
              </a:lnTo>
              <a:lnTo>
                <a:pt x="254000" y="53474"/>
              </a:lnTo>
              <a:lnTo>
                <a:pt x="160421" y="0"/>
              </a:lnTo>
              <a:lnTo>
                <a:pt x="0" y="0"/>
              </a:lnTo>
              <a:close/>
            </a:path>
          </a:pathLst>
        </a:custGeom>
        <a:gradFill xmlns:a="http://schemas.openxmlformats.org/drawingml/2006/main">
          <a:gsLst>
            <a:gs pos="34000">
              <a:srgbClr val="F2B8CA">
                <a:alpha val="57000"/>
              </a:srgbClr>
            </a:gs>
            <a:gs pos="100000">
              <a:srgbClr val="FFFFFF">
                <a:alpha val="57000"/>
              </a:srgbClr>
            </a:gs>
          </a:gsLst>
        </a:gra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0.09434</cdr:x>
      <cdr:y>0</cdr:y>
    </cdr:from>
    <cdr:to>
      <cdr:x>0.24528</cdr:x>
      <cdr:y>0.91667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0"/>
          <a:ext cx="609600" cy="2514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-3</a:t>
          </a:r>
        </a:p>
        <a:p xmlns:a="http://schemas.openxmlformats.org/drawingml/2006/main">
          <a:endParaRPr lang="en-US" sz="2400" dirty="0" smtClean="0"/>
        </a:p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-4</a:t>
          </a:r>
        </a:p>
        <a:p xmlns:a="http://schemas.openxmlformats.org/drawingml/2006/main">
          <a:endParaRPr lang="en-US" sz="2400" dirty="0" smtClean="0"/>
        </a:p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-5</a:t>
          </a:r>
        </a:p>
        <a:p xmlns:a="http://schemas.openxmlformats.org/drawingml/2006/main">
          <a:endParaRPr lang="en-US" sz="2400" dirty="0" smtClean="0"/>
        </a:p>
        <a:p xmlns:a="http://schemas.openxmlformats.org/drawingml/2006/main">
          <a:r>
            <a:rPr lang="en-US" sz="1600" dirty="0" smtClean="0"/>
            <a:t>10</a:t>
          </a:r>
          <a:r>
            <a:rPr lang="en-US" sz="1600" baseline="30000" dirty="0" smtClean="0"/>
            <a:t>-6</a:t>
          </a:r>
          <a:endParaRPr lang="en-US" sz="1600" dirty="0" smtClean="0"/>
        </a:p>
      </cdr:txBody>
    </cdr:sp>
  </cdr:relSizeAnchor>
  <cdr:relSizeAnchor xmlns:cdr="http://schemas.openxmlformats.org/drawingml/2006/chartDrawing">
    <cdr:from>
      <cdr:x>0.71698</cdr:x>
      <cdr:y>0.36111</cdr:y>
    </cdr:from>
    <cdr:to>
      <cdr:x>0.9434</cdr:x>
      <cdr:y>0.5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95600" y="9906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LQG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0AAE1-502B-1E44-ACFF-2281DB350091}" type="datetimeFigureOut">
              <a:rPr lang="en-US" smtClean="0"/>
              <a:pPr/>
              <a:t>11/24/08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B31A5-DB60-0C44-9BED-8414DB8F4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31A5-DB60-0C44-9BED-8414DB8F4C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8B35-6A0B-3946-A74F-9065796375D4}" type="datetimeFigureOut">
              <a:rPr lang="en-US" smtClean="0"/>
              <a:pPr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14BC-E63B-B445-8BFB-F55A8CF63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8B35-6A0B-3946-A74F-9065796375D4}" type="datetimeFigureOut">
              <a:rPr lang="en-US" smtClean="0"/>
              <a:pPr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14BC-E63B-B445-8BFB-F55A8CF63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8B35-6A0B-3946-A74F-9065796375D4}" type="datetimeFigureOut">
              <a:rPr lang="en-US" smtClean="0"/>
              <a:pPr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14BC-E63B-B445-8BFB-F55A8CF63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91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191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48200" y="6705600"/>
            <a:ext cx="4495800" cy="1524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                                  NSTX physics Mtg.  2008 O. Katsuro-Hopkins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fld id="{61E4F67D-6AC5-FC4C-8236-A24C317B3D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91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1143000"/>
            <a:ext cx="4191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48200" y="6705600"/>
            <a:ext cx="4495800" cy="1524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                            MHD Mode Control Mtg.  2007 O. Katsuro-Hopkins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fld id="{384E6124-4A14-5247-B5A4-49B4EEAFF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8B35-6A0B-3946-A74F-9065796375D4}" type="datetimeFigureOut">
              <a:rPr lang="en-US" smtClean="0"/>
              <a:pPr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14BC-E63B-B445-8BFB-F55A8CF63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8B35-6A0B-3946-A74F-9065796375D4}" type="datetimeFigureOut">
              <a:rPr lang="en-US" smtClean="0"/>
              <a:pPr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14BC-E63B-B445-8BFB-F55A8CF63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8B35-6A0B-3946-A74F-9065796375D4}" type="datetimeFigureOut">
              <a:rPr lang="en-US" smtClean="0"/>
              <a:pPr/>
              <a:t>11/24/08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14BC-E63B-B445-8BFB-F55A8CF63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8B35-6A0B-3946-A74F-9065796375D4}" type="datetimeFigureOut">
              <a:rPr lang="en-US" smtClean="0"/>
              <a:pPr/>
              <a:t>11/24/08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14BC-E63B-B445-8BFB-F55A8CF63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8B35-6A0B-3946-A74F-9065796375D4}" type="datetimeFigureOut">
              <a:rPr lang="en-US" smtClean="0"/>
              <a:pPr/>
              <a:t>11/24/08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14BC-E63B-B445-8BFB-F55A8CF63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8B35-6A0B-3946-A74F-9065796375D4}" type="datetimeFigureOut">
              <a:rPr lang="en-US" smtClean="0"/>
              <a:pPr/>
              <a:t>11/24/08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14BC-E63B-B445-8BFB-F55A8CF63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8B35-6A0B-3946-A74F-9065796375D4}" type="datetimeFigureOut">
              <a:rPr lang="en-US" smtClean="0"/>
              <a:pPr/>
              <a:t>11/24/08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14BC-E63B-B445-8BFB-F55A8CF63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8B35-6A0B-3946-A74F-9065796375D4}" type="datetimeFigureOut">
              <a:rPr lang="en-US" smtClean="0"/>
              <a:pPr/>
              <a:t>11/24/08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14BC-E63B-B445-8BFB-F55A8CF63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38B35-6A0B-3946-A74F-9065796375D4}" type="datetimeFigureOut">
              <a:rPr lang="en-US" smtClean="0"/>
              <a:pPr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14BC-E63B-B445-8BFB-F55A8CF63E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Box 46"/>
          <p:cNvSpPr txBox="1">
            <a:spLocks noChangeArrowheads="1"/>
          </p:cNvSpPr>
          <p:nvPr userDrawn="1"/>
        </p:nvSpPr>
        <p:spPr bwMode="auto">
          <a:xfrm>
            <a:off x="5943600" y="6629400"/>
            <a:ext cx="3124200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schemeClr val="tx1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Workshop on MHD Control 2008 – </a:t>
            </a:r>
            <a:r>
              <a:rPr lang="en-US" sz="900" b="1" dirty="0" err="1">
                <a:solidFill>
                  <a:schemeClr val="tx1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O.Katsuro</a:t>
            </a:r>
            <a:r>
              <a:rPr lang="en-US" sz="900" b="1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-Hopkins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150812"/>
            <a:ext cx="9144000" cy="77788"/>
            <a:chOff x="0" y="4572000"/>
            <a:chExt cx="9144000" cy="77788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0" y="4572000"/>
              <a:ext cx="914400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76200" y="4648200"/>
              <a:ext cx="8928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 userDrawn="1"/>
        </p:nvGrpSpPr>
        <p:grpSpPr>
          <a:xfrm>
            <a:off x="0" y="6553200"/>
            <a:ext cx="9144000" cy="76200"/>
            <a:chOff x="0" y="5105400"/>
            <a:chExt cx="9144000" cy="76200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0" y="5180012"/>
              <a:ext cx="914400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76200" y="5105400"/>
              <a:ext cx="8928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2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SzPct val="130000"/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FFFF"/>
        </a:buClr>
        <a:buSzPct val="74000"/>
        <a:buFont typeface="Wingdings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70000"/>
        <a:buFont typeface="Wingdings" charset="2"/>
        <a:buChar char="q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6" Type="http://schemas.openxmlformats.org/officeDocument/2006/relationships/image" Target="../media/image4.pd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d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6" Type="http://schemas.openxmlformats.org/officeDocument/2006/relationships/image" Target="../media/image12.pd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6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4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7" Type="http://schemas.openxmlformats.org/officeDocument/2006/relationships/oleObject" Target="../embeddings/Microsoft_Equation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18.bin"/><Relationship Id="rId4" Type="http://schemas.openxmlformats.org/officeDocument/2006/relationships/image" Target="../media/image37.png"/><Relationship Id="rId7" Type="http://schemas.openxmlformats.org/officeDocument/2006/relationships/image" Target="../media/image39.png"/><Relationship Id="rId11" Type="http://schemas.openxmlformats.org/officeDocument/2006/relationships/oleObject" Target="../embeddings/Microsoft_Equation1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png"/><Relationship Id="rId16" Type="http://schemas.openxmlformats.org/officeDocument/2006/relationships/oleObject" Target="../embeddings/Microsoft_Equation20.bin"/><Relationship Id="rId8" Type="http://schemas.openxmlformats.org/officeDocument/2006/relationships/image" Target="../media/image40.png"/><Relationship Id="rId13" Type="http://schemas.openxmlformats.org/officeDocument/2006/relationships/oleObject" Target="../embeddings/Microsoft_Equation17.bin"/><Relationship Id="rId10" Type="http://schemas.openxmlformats.org/officeDocument/2006/relationships/oleObject" Target="../embeddings/Microsoft_Equation15.bin"/><Relationship Id="rId5" Type="http://schemas.openxmlformats.org/officeDocument/2006/relationships/oleObject" Target="../embeddings/Microsoft_Equation13.bin"/><Relationship Id="rId15" Type="http://schemas.openxmlformats.org/officeDocument/2006/relationships/oleObject" Target="../embeddings/Microsoft_Equation19.bin"/><Relationship Id="rId12" Type="http://schemas.openxmlformats.org/officeDocument/2006/relationships/image" Target="../media/image41.png"/><Relationship Id="rId17" Type="http://schemas.openxmlformats.org/officeDocument/2006/relationships/oleObject" Target="../embeddings/Microsoft_Equation21.bin"/><Relationship Id="rId2" Type="http://schemas.openxmlformats.org/officeDocument/2006/relationships/slideLayout" Target="../slideLayouts/slideLayout6.xml"/><Relationship Id="rId9" Type="http://schemas.openxmlformats.org/officeDocument/2006/relationships/oleObject" Target="../embeddings/Microsoft_Equation14.bin"/><Relationship Id="rId3" Type="http://schemas.openxmlformats.org/officeDocument/2006/relationships/oleObject" Target="../embeddings/Microsoft_Equation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7.bin"/><Relationship Id="rId4" Type="http://schemas.openxmlformats.org/officeDocument/2006/relationships/oleObject" Target="../embeddings/Microsoft_Equation23.bin"/><Relationship Id="rId5" Type="http://schemas.openxmlformats.org/officeDocument/2006/relationships/oleObject" Target="../embeddings/Microsoft_Equation24.bin"/><Relationship Id="rId7" Type="http://schemas.openxmlformats.org/officeDocument/2006/relationships/oleObject" Target="../embeddings/Microsoft_Equation2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2.bin"/><Relationship Id="rId6" Type="http://schemas.openxmlformats.org/officeDocument/2006/relationships/oleObject" Target="../embeddings/Microsoft_Equation25.bin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8.bin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1.bin"/><Relationship Id="rId7" Type="http://schemas.openxmlformats.org/officeDocument/2006/relationships/oleObject" Target="../embeddings/Microsoft_Equation34.bin"/><Relationship Id="rId11" Type="http://schemas.openxmlformats.org/officeDocument/2006/relationships/oleObject" Target="../embeddings/Microsoft_Equation3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Equation33.bin"/><Relationship Id="rId8" Type="http://schemas.openxmlformats.org/officeDocument/2006/relationships/oleObject" Target="../embeddings/Microsoft_Equation35.bin"/><Relationship Id="rId13" Type="http://schemas.openxmlformats.org/officeDocument/2006/relationships/oleObject" Target="../embeddings/Microsoft_Equation40.bin"/><Relationship Id="rId10" Type="http://schemas.openxmlformats.org/officeDocument/2006/relationships/oleObject" Target="../embeddings/Microsoft_Equation37.bin"/><Relationship Id="rId5" Type="http://schemas.openxmlformats.org/officeDocument/2006/relationships/oleObject" Target="../embeddings/Microsoft_Equation32.bin"/><Relationship Id="rId12" Type="http://schemas.openxmlformats.org/officeDocument/2006/relationships/oleObject" Target="../embeddings/Microsoft_Equation39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36.bin"/><Relationship Id="rId3" Type="http://schemas.openxmlformats.org/officeDocument/2006/relationships/oleObject" Target="../embeddings/Microsoft_Equation30.bin"/></Relationships>
</file>

<file path=ppt/slides/_rels/slide24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52.bin"/><Relationship Id="rId4" Type="http://schemas.openxmlformats.org/officeDocument/2006/relationships/oleObject" Target="../embeddings/Microsoft_Equation42.bin"/><Relationship Id="rId7" Type="http://schemas.openxmlformats.org/officeDocument/2006/relationships/oleObject" Target="../embeddings/Microsoft_Equation45.bin"/><Relationship Id="rId11" Type="http://schemas.openxmlformats.org/officeDocument/2006/relationships/oleObject" Target="../embeddings/Microsoft_Equation4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Equation44.bin"/><Relationship Id="rId16" Type="http://schemas.openxmlformats.org/officeDocument/2006/relationships/oleObject" Target="../embeddings/Microsoft_Equation54.bin"/><Relationship Id="rId8" Type="http://schemas.openxmlformats.org/officeDocument/2006/relationships/oleObject" Target="../embeddings/Microsoft_Equation46.bin"/><Relationship Id="rId13" Type="http://schemas.openxmlformats.org/officeDocument/2006/relationships/oleObject" Target="../embeddings/Microsoft_Equation51.bin"/><Relationship Id="rId10" Type="http://schemas.openxmlformats.org/officeDocument/2006/relationships/oleObject" Target="../embeddings/Microsoft_Equation48.bin"/><Relationship Id="rId5" Type="http://schemas.openxmlformats.org/officeDocument/2006/relationships/oleObject" Target="../embeddings/Microsoft_Equation43.bin"/><Relationship Id="rId15" Type="http://schemas.openxmlformats.org/officeDocument/2006/relationships/oleObject" Target="../embeddings/Microsoft_Equation53.bin"/><Relationship Id="rId12" Type="http://schemas.openxmlformats.org/officeDocument/2006/relationships/oleObject" Target="../embeddings/Microsoft_Equation50.bin"/><Relationship Id="rId17" Type="http://schemas.openxmlformats.org/officeDocument/2006/relationships/oleObject" Target="../embeddings/Microsoft_Equation55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47.bin"/><Relationship Id="rId3" Type="http://schemas.openxmlformats.org/officeDocument/2006/relationships/oleObject" Target="../embeddings/Microsoft_Equation4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61.bin"/><Relationship Id="rId4" Type="http://schemas.openxmlformats.org/officeDocument/2006/relationships/oleObject" Target="../embeddings/Microsoft_Equation57.bin"/><Relationship Id="rId10" Type="http://schemas.openxmlformats.org/officeDocument/2006/relationships/oleObject" Target="../embeddings/Microsoft_Equation63.bin"/><Relationship Id="rId5" Type="http://schemas.openxmlformats.org/officeDocument/2006/relationships/oleObject" Target="../embeddings/Microsoft_Equation58.bin"/><Relationship Id="rId7" Type="http://schemas.openxmlformats.org/officeDocument/2006/relationships/oleObject" Target="../embeddings/Microsoft_Equation6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62.bin"/><Relationship Id="rId3" Type="http://schemas.openxmlformats.org/officeDocument/2006/relationships/oleObject" Target="../embeddings/Microsoft_Equation56.bin"/><Relationship Id="rId6" Type="http://schemas.openxmlformats.org/officeDocument/2006/relationships/oleObject" Target="../embeddings/Microsoft_Equation5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69.bin"/><Relationship Id="rId4" Type="http://schemas.openxmlformats.org/officeDocument/2006/relationships/oleObject" Target="../embeddings/Microsoft_Equation65.bin"/><Relationship Id="rId10" Type="http://schemas.openxmlformats.org/officeDocument/2006/relationships/oleObject" Target="../embeddings/Microsoft_Equation71.bin"/><Relationship Id="rId5" Type="http://schemas.openxmlformats.org/officeDocument/2006/relationships/oleObject" Target="../embeddings/Microsoft_Equation66.bin"/><Relationship Id="rId7" Type="http://schemas.openxmlformats.org/officeDocument/2006/relationships/oleObject" Target="../embeddings/Microsoft_Equation68.bin"/><Relationship Id="rId11" Type="http://schemas.openxmlformats.org/officeDocument/2006/relationships/oleObject" Target="../embeddings/Microsoft_Equation7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70.bin"/><Relationship Id="rId3" Type="http://schemas.openxmlformats.org/officeDocument/2006/relationships/oleObject" Target="../embeddings/Microsoft_Equation64.bin"/><Relationship Id="rId6" Type="http://schemas.openxmlformats.org/officeDocument/2006/relationships/oleObject" Target="../embeddings/Microsoft_Equation6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78.bin"/><Relationship Id="rId4" Type="http://schemas.openxmlformats.org/officeDocument/2006/relationships/oleObject" Target="../embeddings/Microsoft_Equation74.bin"/><Relationship Id="rId10" Type="http://schemas.openxmlformats.org/officeDocument/2006/relationships/oleObject" Target="../embeddings/Microsoft_Equation80.bin"/><Relationship Id="rId5" Type="http://schemas.openxmlformats.org/officeDocument/2006/relationships/oleObject" Target="../embeddings/Microsoft_Equation75.bin"/><Relationship Id="rId7" Type="http://schemas.openxmlformats.org/officeDocument/2006/relationships/oleObject" Target="../embeddings/Microsoft_Equation77.bin"/><Relationship Id="rId11" Type="http://schemas.openxmlformats.org/officeDocument/2006/relationships/oleObject" Target="../embeddings/Microsoft_Equation81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79.bin"/><Relationship Id="rId3" Type="http://schemas.openxmlformats.org/officeDocument/2006/relationships/oleObject" Target="../embeddings/Microsoft_Equation73.bin"/><Relationship Id="rId6" Type="http://schemas.openxmlformats.org/officeDocument/2006/relationships/oleObject" Target="../embeddings/Microsoft_Equation7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8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7.pdf"/><Relationship Id="rId5" Type="http://schemas.openxmlformats.org/officeDocument/2006/relationships/oleObject" Target="../embeddings/Microsoft_Equation8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1.pd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9.pdf"/><Relationship Id="rId3" Type="http://schemas.openxmlformats.org/officeDocument/2006/relationships/image" Target="../media/image100.png"/><Relationship Id="rId5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3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3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d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Arial"/>
                <a:cs typeface="Arial"/>
              </a:rPr>
              <a:t>Computational analysis of advanced control methods applied to RWM</a:t>
            </a:r>
            <a:r>
              <a:rPr lang="en-US" sz="2800" u="sng" dirty="0" smtClean="0">
                <a:latin typeface="Arial"/>
                <a:cs typeface="Arial"/>
              </a:rPr>
              <a:t> control </a:t>
            </a:r>
            <a:r>
              <a:rPr lang="en-US" sz="2800" u="sng" dirty="0">
                <a:latin typeface="Arial"/>
                <a:cs typeface="Arial"/>
              </a:rPr>
              <a:t>in </a:t>
            </a:r>
            <a:r>
              <a:rPr lang="en-US" sz="2800" u="sng" dirty="0" err="1">
                <a:latin typeface="Arial"/>
                <a:cs typeface="Arial"/>
              </a:rPr>
              <a:t>tokamaks</a:t>
            </a:r>
            <a:endParaRPr lang="en-US" sz="2800" u="sng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400800" cy="2209800"/>
          </a:xfrm>
        </p:spPr>
        <p:txBody>
          <a:bodyPr>
            <a:normAutofit/>
          </a:bodyPr>
          <a:lstStyle/>
          <a:p>
            <a:r>
              <a:rPr lang="en-US" sz="2162" dirty="0" smtClean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Oksana N. Katsuro-Hopkins</a:t>
            </a:r>
          </a:p>
          <a:p>
            <a:r>
              <a:rPr lang="en-US" sz="1800" i="1" dirty="0" smtClean="0">
                <a:solidFill>
                  <a:srgbClr val="0000FF"/>
                </a:solidFill>
                <a:latin typeface="Arial-ItalicMT" charset="0"/>
              </a:rPr>
              <a:t>Columbia University, New York, NY, USA</a:t>
            </a:r>
          </a:p>
          <a:p>
            <a:endParaRPr lang="en-US" sz="1800" i="1" dirty="0" smtClean="0">
              <a:latin typeface="Arial-ItalicMT" charset="0"/>
            </a:endParaRPr>
          </a:p>
          <a:p>
            <a:endParaRPr lang="en-US" sz="1800" i="1" dirty="0" smtClean="0">
              <a:latin typeface="Arial-ItalicMT" charset="0"/>
            </a:endParaRPr>
          </a:p>
          <a:p>
            <a:endParaRPr lang="en-US" sz="1800" i="1" dirty="0" smtClean="0">
              <a:latin typeface="Arial-ItalicMT" charset="0"/>
            </a:endParaRPr>
          </a:p>
          <a:p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ith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S.A. Sabbagh,  J.M. Bialek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4" name="Picture 5" descr=" crown.gif                                                      000866EEMacintosh HD                   C2DA758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56400"/>
            <a:ext cx="620950" cy="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46482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Lucida Grande" pitchFamily="-65" charset="0"/>
              </a:rPr>
              <a:t>US-Japan Workshop on MHD Control, 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Lucida Grande" pitchFamily="-65" charset="0"/>
              </a:rPr>
              <a:t>Magnetic Islands and Rotation</a:t>
            </a:r>
          </a:p>
          <a:p>
            <a:pPr algn="ctr">
              <a:spcBef>
                <a:spcPct val="50000"/>
              </a:spcBef>
            </a:pPr>
            <a:endParaRPr lang="en-US" dirty="0" smtClean="0">
              <a:solidFill>
                <a:srgbClr val="FF0000"/>
              </a:solidFill>
              <a:latin typeface="Lucida Grande" pitchFamily="-65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smtClean="0"/>
              <a:t>November 23-25, 2008				 		University of Texas, Austin, Texas, USA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9469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Limiting </a:t>
            </a:r>
            <a:r>
              <a:rPr lang="en-US" sz="2800" dirty="0" smtClean="0">
                <a:latin typeface="Symbol" charset="2"/>
                <a:cs typeface="Symbol" charset="2"/>
              </a:rPr>
              <a:t>b</a:t>
            </a:r>
            <a:r>
              <a:rPr lang="en-US" sz="2800" u="none" baseline="-25000" dirty="0" smtClean="0"/>
              <a:t>n</a:t>
            </a:r>
            <a:r>
              <a:rPr lang="en-US" sz="2800" dirty="0" smtClean="0"/>
              <a:t> RWM in ITER can be improved with LQG controller</a:t>
            </a:r>
            <a:r>
              <a:rPr lang="en-US" sz="2800" dirty="0" smtClean="0"/>
              <a:t>* and external field correction coils</a:t>
            </a:r>
            <a:endParaRPr lang="en-US" sz="2800" dirty="0"/>
          </a:p>
        </p:txBody>
      </p:sp>
      <p:pic>
        <p:nvPicPr>
          <p:cNvPr id="5" name="Content Placeholder 4" descr="figure1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1534905"/>
            <a:ext cx="3376749" cy="2351295"/>
          </a:xfrm>
        </p:spPr>
      </p:pic>
      <p:pic>
        <p:nvPicPr>
          <p:cNvPr id="7" name="Picture 6" descr="figure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86244" y="5105400"/>
            <a:ext cx="4533956" cy="1223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068316"/>
            <a:ext cx="4865132" cy="218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Simplified ITER model</a:t>
            </a:r>
            <a:r>
              <a:rPr lang="en-US" sz="1600" dirty="0" smtClean="0">
                <a:solidFill>
                  <a:srgbClr val="0000FF"/>
                </a:solidFill>
              </a:rPr>
              <a:t> includes 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725488" lvl="1" indent="-268288">
              <a:spcAft>
                <a:spcPts val="600"/>
              </a:spcAft>
              <a:buClr>
                <a:srgbClr val="00FFFF"/>
              </a:buClr>
              <a:buSzPct val="75000"/>
              <a:buFont typeface="Wingdings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double walled vacuum vessel</a:t>
            </a:r>
          </a:p>
          <a:p>
            <a:pPr marL="725488" lvl="1" indent="-268288">
              <a:spcAft>
                <a:spcPts val="600"/>
              </a:spcAft>
              <a:buClr>
                <a:srgbClr val="00FFFF"/>
              </a:buClr>
              <a:buSzPct val="75000"/>
              <a:buFont typeface="Wingdings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3 external control coil pairs </a:t>
            </a:r>
          </a:p>
          <a:p>
            <a:pPr marL="725488" lvl="1" indent="-268288">
              <a:spcAft>
                <a:spcPts val="600"/>
              </a:spcAft>
              <a:buClr>
                <a:srgbClr val="00FFFF"/>
              </a:buClr>
              <a:buSzPct val="75000"/>
              <a:buFont typeface="Wingdings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 6 magnetic field flux sensors on the </a:t>
            </a:r>
            <a:r>
              <a:rPr lang="en-US" sz="1600" dirty="0" err="1" smtClean="0">
                <a:solidFill>
                  <a:srgbClr val="0000FF"/>
                </a:solidFill>
              </a:rPr>
              <a:t>midplane</a:t>
            </a:r>
            <a:r>
              <a:rPr lang="en-US" sz="1600" dirty="0" smtClean="0">
                <a:solidFill>
                  <a:srgbClr val="0000FF"/>
                </a:solidFill>
              </a:rPr>
              <a:t> (</a:t>
            </a:r>
            <a:r>
              <a:rPr lang="en-US" sz="1600" dirty="0" err="1" smtClean="0">
                <a:solidFill>
                  <a:srgbClr val="0000FF"/>
                </a:solidFill>
              </a:rPr>
              <a:t>z</a:t>
            </a:r>
            <a:r>
              <a:rPr lang="en-US" sz="1600" dirty="0" smtClean="0">
                <a:solidFill>
                  <a:srgbClr val="0000FF"/>
                </a:solidFill>
              </a:rPr>
              <a:t>=0) </a:t>
            </a:r>
          </a:p>
          <a:p>
            <a:pPr marL="268288" indent="-268288">
              <a:spcAft>
                <a:spcPts val="600"/>
              </a:spcAft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10 Gauss sensor noise RWM</a:t>
            </a:r>
          </a:p>
          <a:p>
            <a:pPr marL="268288" indent="-268288" eaLnBrk="0" hangingPunct="0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LQG is robust for all </a:t>
            </a:r>
            <a:r>
              <a:rPr lang="en-US" sz="1600" dirty="0" err="1" smtClean="0">
                <a:solidFill>
                  <a:srgbClr val="0000FF"/>
                </a:solidFill>
              </a:rPr>
              <a:t>C</a:t>
            </a:r>
            <a:r>
              <a:rPr lang="en-US" sz="1600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sz="1600" baseline="-25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&lt; 86% with respect to 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N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2484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 err="1" smtClean="0"/>
              <a:t>Nucl</a:t>
            </a:r>
            <a:r>
              <a:rPr lang="en-US" sz="1200" dirty="0" smtClean="0"/>
              <a:t>. Fusion 47 (2007) 1157-1165</a:t>
            </a:r>
            <a:endParaRPr lang="en-US" sz="1200" dirty="0"/>
          </a:p>
        </p:txBody>
      </p:sp>
      <p:pic>
        <p:nvPicPr>
          <p:cNvPr id="10" name="Picture 9" descr="figure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181600" y="1440519"/>
            <a:ext cx="3380111" cy="27504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1800" y="4126468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endParaRPr lang="en-US" sz="1400" baseline="-25000" dirty="0"/>
          </a:p>
        </p:txBody>
      </p:sp>
      <p:sp>
        <p:nvSpPr>
          <p:cNvPr id="12" name="TextBox 11"/>
          <p:cNvSpPr txBox="1"/>
          <p:nvPr/>
        </p:nvSpPr>
        <p:spPr>
          <a:xfrm rot="16200000" flipH="1">
            <a:off x="4108968" y="2703612"/>
            <a:ext cx="1752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Growth rate </a:t>
            </a:r>
            <a:r>
              <a:rPr lang="en-US" sz="1400" dirty="0" err="1" smtClean="0"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latin typeface="Symbol" charset="2"/>
                <a:cs typeface="Symbol" charset="2"/>
              </a:rPr>
              <a:t>, </a:t>
            </a:r>
            <a:r>
              <a:rPr lang="en-US" sz="1400" dirty="0" smtClean="0"/>
              <a:t>1/sec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5128751"/>
            <a:ext cx="400110" cy="7887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err="1" smtClean="0">
                <a:latin typeface="Helvetica"/>
                <a:cs typeface="Helvetica"/>
              </a:rPr>
              <a:t>MWatts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49500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RMS, Control Coil Power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2743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Passive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8520" y="1292423"/>
            <a:ext cx="966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Ideal Wall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313586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FF00"/>
                </a:solidFill>
              </a:rPr>
              <a:t>PD </a:t>
            </a:r>
            <a:r>
              <a:rPr lang="en-US" sz="1400" dirty="0" err="1" smtClean="0">
                <a:solidFill>
                  <a:srgbClr val="00FF00"/>
                </a:solidFill>
              </a:rPr>
              <a:t>C</a:t>
            </a:r>
            <a:r>
              <a:rPr lang="en-US" sz="1400" baseline="-25000" dirty="0" err="1" smtClean="0">
                <a:solidFill>
                  <a:srgbClr val="00FF00"/>
                </a:solidFill>
                <a:latin typeface="Symbol" charset="2"/>
                <a:cs typeface="Symbol" charset="2"/>
                <a:sym typeface="Symbol" pitchFamily="-65" charset="2"/>
              </a:rPr>
              <a:t>b</a:t>
            </a:r>
            <a:r>
              <a:rPr lang="en-US" sz="1400" baseline="-25000" dirty="0" smtClean="0">
                <a:solidFill>
                  <a:srgbClr val="00FF00"/>
                </a:solidFill>
                <a:sym typeface="Symbol" pitchFamily="-65" charset="2"/>
              </a:rPr>
              <a:t> </a:t>
            </a:r>
            <a:r>
              <a:rPr lang="en-US" sz="1400" dirty="0" smtClean="0">
                <a:solidFill>
                  <a:srgbClr val="00FF00"/>
                </a:solidFill>
              </a:rPr>
              <a:t>= 68%</a:t>
            </a:r>
            <a:endParaRPr lang="en-US" sz="1400" dirty="0">
              <a:solidFill>
                <a:srgbClr val="00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2754868"/>
            <a:ext cx="173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LQG </a:t>
            </a:r>
            <a:r>
              <a:rPr lang="en-US" sz="1400" dirty="0" err="1" smtClean="0">
                <a:solidFill>
                  <a:srgbClr val="FF0000"/>
                </a:solidFill>
              </a:rPr>
              <a:t>C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= 86%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6" idx="2"/>
          </p:cNvCxnSpPr>
          <p:nvPr/>
        </p:nvCxnSpPr>
        <p:spPr>
          <a:xfrm rot="16200000" flipH="1">
            <a:off x="6116539" y="3068538"/>
            <a:ext cx="225623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7086600" y="1588531"/>
            <a:ext cx="228600" cy="87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6858000" y="3050977"/>
            <a:ext cx="427599" cy="225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6735202" y="3443644"/>
            <a:ext cx="579998" cy="290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DIII-D LQG is robust with respect to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u="none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and stabilizes RWM up to ideal wall limit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2209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22098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" y="5394325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DIII-D with </a:t>
            </a:r>
            <a:br>
              <a:rPr lang="en-US" sz="1600" i="1" dirty="0" smtClean="0"/>
            </a:br>
            <a:r>
              <a:rPr lang="en-US" sz="1600" i="1" dirty="0" smtClean="0"/>
              <a:t>internal control coils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DIII-D LQG is robust with respect to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u="none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and stabilizes RWM up to ideal wall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4724400"/>
            <a:ext cx="5410200" cy="838200"/>
          </a:xfrm>
        </p:spPr>
        <p:txBody>
          <a:bodyPr>
            <a:normAutofit/>
          </a:bodyPr>
          <a:lstStyle/>
          <a:p>
            <a:r>
              <a:rPr lang="en-US" sz="1700" dirty="0" smtClean="0"/>
              <a:t>LQG is robust</a:t>
            </a:r>
            <a:r>
              <a:rPr lang="en-US" sz="1700" dirty="0" smtClean="0"/>
              <a:t> with respect to </a:t>
            </a:r>
            <a:r>
              <a:rPr lang="en-US" sz="1700" dirty="0" err="1" smtClean="0">
                <a:latin typeface="Symbol" charset="2"/>
                <a:cs typeface="Symbol" charset="2"/>
              </a:rPr>
              <a:t>b</a:t>
            </a:r>
            <a:r>
              <a:rPr lang="en-US" sz="1700" baseline="-25000" dirty="0" err="1" smtClean="0"/>
              <a:t>N</a:t>
            </a:r>
            <a:r>
              <a:rPr lang="en-US" sz="1700" dirty="0" smtClean="0"/>
              <a:t> and </a:t>
            </a:r>
            <a:r>
              <a:rPr lang="en-US" sz="1700" dirty="0" smtClean="0"/>
              <a:t>stabilize RWM up to ideal wall limit for 0.01 &lt; </a:t>
            </a:r>
            <a:r>
              <a:rPr lang="en-US" sz="1700" dirty="0" smtClean="0">
                <a:cs typeface="Symbol" charset="2"/>
              </a:rPr>
              <a:t>torque</a:t>
            </a:r>
            <a:r>
              <a:rPr lang="en-US" sz="1700" dirty="0" smtClean="0"/>
              <a:t> &lt; </a:t>
            </a:r>
            <a:r>
              <a:rPr lang="en-US" sz="1700" dirty="0" smtClean="0"/>
              <a:t>0.08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2209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22098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SScan_rot_0.06.pdf                                             0027F0E0Macintosh HD                   BEF76014: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 bwMode="auto">
          <a:xfrm>
            <a:off x="2514600" y="1458097"/>
            <a:ext cx="3259375" cy="277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" y="5394325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DIII-D with </a:t>
            </a:r>
            <a:br>
              <a:rPr lang="en-US" sz="1600" i="1" dirty="0" smtClean="0"/>
            </a:br>
            <a:r>
              <a:rPr lang="en-US" sz="1600" i="1" dirty="0" smtClean="0"/>
              <a:t>internal control coils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14448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Ideal Wall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35022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cs typeface="Symbol" charset="2"/>
              </a:rPr>
              <a:t>Passive </a:t>
            </a:r>
            <a:r>
              <a:rPr lang="en-US" sz="14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, 1/s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1" y="2590800"/>
            <a:ext cx="1295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LQG </a:t>
            </a:r>
            <a:r>
              <a:rPr lang="en-US" sz="14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, 1/s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736571" y="2813566"/>
            <a:ext cx="2145268" cy="158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3352802" y="3421824"/>
            <a:ext cx="761999" cy="238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91000" y="2971800"/>
            <a:ext cx="1485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Symbol" charset="2"/>
              </a:rPr>
              <a:t>Passive </a:t>
            </a:r>
            <a:r>
              <a:rPr lang="en-US" sz="1400" dirty="0" err="1" smtClean="0">
                <a:latin typeface="Symbol" charset="2"/>
                <a:cs typeface="Symbol" charset="2"/>
              </a:rPr>
              <a:t>w</a:t>
            </a:r>
            <a:r>
              <a:rPr lang="en-US" sz="1400" dirty="0" smtClean="0"/>
              <a:t>, </a:t>
            </a:r>
            <a:r>
              <a:rPr lang="en-US" sz="1400" dirty="0" err="1" smtClean="0"/>
              <a:t>rad/s</a:t>
            </a:r>
            <a:endParaRPr lang="en-US" sz="1400" dirty="0" smtClean="0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3505200" y="2895600"/>
            <a:ext cx="761999" cy="238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3886200" y="2438400"/>
            <a:ext cx="761999" cy="238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DIII-D LQG is robust with respect to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u="none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and stabilizes RWM up to ideal wall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4724400"/>
            <a:ext cx="5410200" cy="14478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LQG is robust</a:t>
            </a:r>
            <a:r>
              <a:rPr lang="en-US" sz="2000" dirty="0" smtClean="0"/>
              <a:t> with respect to </a:t>
            </a:r>
            <a:r>
              <a:rPr lang="en-US" sz="2000" dirty="0" err="1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and </a:t>
            </a:r>
            <a:r>
              <a:rPr lang="en-US" sz="2000" dirty="0" smtClean="0"/>
              <a:t>stabilize RWM up to ideal wall limit for 0.01 &lt; </a:t>
            </a:r>
            <a:r>
              <a:rPr lang="en-US" sz="2000" dirty="0" smtClean="0">
                <a:cs typeface="Symbol" charset="2"/>
              </a:rPr>
              <a:t>torque</a:t>
            </a:r>
            <a:r>
              <a:rPr lang="en-US" sz="2000" dirty="0" smtClean="0"/>
              <a:t> &lt; 0.08</a:t>
            </a:r>
          </a:p>
          <a:p>
            <a:r>
              <a:rPr lang="en-US" sz="2000" dirty="0" smtClean="0"/>
              <a:t>LQG provides better reduction of current and voltages compared with proportional gain controller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2209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22098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SScan_rot_0.06.pdf                                             0027F0E0Macintosh HD                   BEF76014: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 bwMode="auto">
          <a:xfrm>
            <a:off x="2514600" y="1458097"/>
            <a:ext cx="3259375" cy="277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RMSCCV_rot.pdf                                                 0027F0E0Macintosh HD                   BEF76014:"/>
          <p:cNvPicPr>
            <a:picLocks noGrp="1" noChangeAspect="1" noChangeArrowheads="1"/>
          </p:cNvPicPr>
          <p:nvPr>
            <p:ph sz="quarter" idx="2"/>
          </p:nvPr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867732" y="1676400"/>
            <a:ext cx="3047668" cy="2496886"/>
          </a:xfrm>
        </p:spPr>
      </p:pic>
      <p:sp>
        <p:nvSpPr>
          <p:cNvPr id="9" name="TextBox 8"/>
          <p:cNvSpPr txBox="1"/>
          <p:nvPr/>
        </p:nvSpPr>
        <p:spPr>
          <a:xfrm>
            <a:off x="152400" y="5394325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DIII-D with </a:t>
            </a:r>
            <a:br>
              <a:rPr lang="en-US" sz="1600" i="1" dirty="0" smtClean="0"/>
            </a:br>
            <a:r>
              <a:rPr lang="en-US" sz="1600" i="1" dirty="0" smtClean="0"/>
              <a:t>internal control coils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14448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Ideal Wall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35022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cs typeface="Symbol" charset="2"/>
              </a:rPr>
              <a:t>Passive </a:t>
            </a:r>
            <a:r>
              <a:rPr lang="en-US" sz="14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, 1/s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1" y="2590800"/>
            <a:ext cx="1295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LQG </a:t>
            </a:r>
            <a:r>
              <a:rPr lang="en-US" sz="14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, 1/s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736571" y="2813566"/>
            <a:ext cx="2145268" cy="158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95890" y="1609703"/>
            <a:ext cx="400110" cy="24288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RMS Control coils Voltage, V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4188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 phase, degrees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43800" y="1828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PID controller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243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PID controller &amp; </a:t>
            </a:r>
            <a:r>
              <a:rPr lang="en-US" sz="1400" dirty="0" err="1" smtClean="0"/>
              <a:t>Kalman</a:t>
            </a:r>
            <a:r>
              <a:rPr lang="en-US" sz="1400" dirty="0" smtClean="0"/>
              <a:t> Filter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0" y="3352801"/>
            <a:ext cx="1367400" cy="30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LQG controller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7279200" y="2064576"/>
            <a:ext cx="340800" cy="221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7315200" y="2819400"/>
            <a:ext cx="340800" cy="221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7315200" y="3512377"/>
            <a:ext cx="340800" cy="221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3352802" y="3421824"/>
            <a:ext cx="761999" cy="238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91000" y="2971800"/>
            <a:ext cx="1485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Symbol" charset="2"/>
              </a:rPr>
              <a:t>Passive </a:t>
            </a:r>
            <a:r>
              <a:rPr lang="en-US" sz="1400" dirty="0" err="1" smtClean="0">
                <a:latin typeface="Symbol" charset="2"/>
                <a:cs typeface="Symbol" charset="2"/>
              </a:rPr>
              <a:t>w</a:t>
            </a:r>
            <a:r>
              <a:rPr lang="en-US" sz="1400" dirty="0" smtClean="0"/>
              <a:t>, </a:t>
            </a:r>
            <a:r>
              <a:rPr lang="en-US" sz="1400" dirty="0" err="1" smtClean="0"/>
              <a:t>rad/s</a:t>
            </a:r>
            <a:endParaRPr lang="en-US" sz="1400" dirty="0" smtClean="0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3505200" y="2895600"/>
            <a:ext cx="761999" cy="238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3886200" y="2438400"/>
            <a:ext cx="761999" cy="238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944562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200" u="sng" dirty="0" smtClean="0">
                <a:solidFill>
                  <a:schemeClr val="tx1"/>
                </a:solidFill>
                <a:latin typeface="+mj-lt"/>
              </a:rPr>
              <a:t>Initial results using advanced Linear Quadratic Gaussian (LQG) controller</a:t>
            </a:r>
            <a:r>
              <a:rPr lang="en-US" sz="2200" u="sng" dirty="0" smtClean="0">
                <a:solidFill>
                  <a:schemeClr val="tx1"/>
                </a:solidFill>
                <a:latin typeface="+mj-lt"/>
              </a:rPr>
              <a:t> in KSTAR yield </a:t>
            </a:r>
            <a:r>
              <a:rPr lang="en-US" sz="2200" u="sng" dirty="0" smtClean="0">
                <a:solidFill>
                  <a:srgbClr val="FF0000"/>
                </a:solidFill>
                <a:latin typeface="+mj-lt"/>
              </a:rPr>
              <a:t>factor of 2 power reduction </a:t>
            </a:r>
            <a:r>
              <a:rPr lang="en-US" sz="2200" u="sng" dirty="0" smtClean="0">
                <a:solidFill>
                  <a:schemeClr val="tx1"/>
                </a:solidFill>
                <a:latin typeface="+mj-lt"/>
              </a:rPr>
              <a:t>for white </a:t>
            </a:r>
            <a:r>
              <a:rPr lang="en-US" sz="2200" u="sng" dirty="0" smtClean="0">
                <a:solidFill>
                  <a:schemeClr val="tx1"/>
                </a:solidFill>
                <a:latin typeface="+mj-lt"/>
              </a:rPr>
              <a:t>noise*</a:t>
            </a:r>
            <a:endParaRPr lang="en-US" sz="2200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3736159"/>
            <a:ext cx="4953000" cy="1902641"/>
          </a:xfrm>
        </p:spPr>
        <p:txBody>
          <a:bodyPr>
            <a:normAutofit lnSpcReduction="10000"/>
          </a:bodyPr>
          <a:lstStyle/>
          <a:p>
            <a:pPr marL="180975" indent="-180975"/>
            <a:r>
              <a:rPr lang="en-US" sz="1400" dirty="0" smtClean="0"/>
              <a:t>Conducting hardware, IVCC set up in VALEN-3D</a:t>
            </a:r>
            <a:r>
              <a:rPr lang="en-US" sz="1400" baseline="30000" dirty="0" smtClean="0"/>
              <a:t>* </a:t>
            </a:r>
            <a:r>
              <a:rPr lang="en-US" sz="1400" dirty="0" smtClean="0"/>
              <a:t>based on engineering drawings</a:t>
            </a:r>
          </a:p>
          <a:p>
            <a:pPr marL="180975" indent="-180975"/>
            <a:r>
              <a:rPr lang="en-US" sz="1400" dirty="0" smtClean="0"/>
              <a:t>Conducting structures modeled</a:t>
            </a:r>
          </a:p>
          <a:p>
            <a:pPr lvl="1"/>
            <a:r>
              <a:rPr lang="en-US" sz="1400" dirty="0" smtClean="0">
                <a:ea typeface="ＭＳ Ｐゴシック" pitchFamily="-65" charset="-128"/>
              </a:rPr>
              <a:t>Vacuum vessel with actual port structures</a:t>
            </a:r>
          </a:p>
          <a:p>
            <a:pPr lvl="1"/>
            <a:r>
              <a:rPr lang="en-US" sz="1400" dirty="0" smtClean="0">
                <a:ea typeface="ＭＳ Ｐゴシック" pitchFamily="-65" charset="-128"/>
              </a:rPr>
              <a:t>Center stack back-plates</a:t>
            </a:r>
          </a:p>
          <a:p>
            <a:pPr lvl="1"/>
            <a:r>
              <a:rPr lang="en-US" sz="1400" dirty="0" smtClean="0">
                <a:ea typeface="ＭＳ Ｐゴシック" pitchFamily="-65" charset="-128"/>
              </a:rPr>
              <a:t>Inner and outer </a:t>
            </a:r>
            <a:r>
              <a:rPr lang="en-US" sz="1400" dirty="0" err="1" smtClean="0">
                <a:ea typeface="ＭＳ Ｐゴシック" pitchFamily="-65" charset="-128"/>
              </a:rPr>
              <a:t>divertor</a:t>
            </a:r>
            <a:r>
              <a:rPr lang="en-US" sz="1400" dirty="0" smtClean="0">
                <a:ea typeface="ＭＳ Ｐゴシック" pitchFamily="-65" charset="-128"/>
              </a:rPr>
              <a:t> back-plates</a:t>
            </a:r>
          </a:p>
          <a:p>
            <a:pPr lvl="1"/>
            <a:r>
              <a:rPr lang="en-US" sz="1400" dirty="0" smtClean="0">
                <a:ea typeface="ＭＳ Ｐゴシック" pitchFamily="-65" charset="-128"/>
              </a:rPr>
              <a:t>Passive stabilizer (PS)</a:t>
            </a:r>
          </a:p>
          <a:p>
            <a:pPr lvl="1"/>
            <a:r>
              <a:rPr lang="en-US" sz="1400" dirty="0" smtClean="0">
                <a:ea typeface="ＭＳ Ｐゴシック" pitchFamily="-65" charset="-128"/>
              </a:rPr>
              <a:t>PS Current </a:t>
            </a:r>
            <a:r>
              <a:rPr lang="en-US" sz="1400" dirty="0" smtClean="0">
                <a:ea typeface="ＭＳ Ｐゴシック" pitchFamily="-65" charset="-128"/>
              </a:rPr>
              <a:t>bridge</a:t>
            </a:r>
            <a:endParaRPr lang="en-US" sz="1400" dirty="0" smtClean="0">
              <a:ea typeface="ＭＳ Ｐゴシック" pitchFamily="-65" charset="-128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2280754" cy="205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12192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=1 RWM passive stabilization currents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624542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IAEA FEC </a:t>
            </a:r>
            <a:r>
              <a:rPr lang="en-US" sz="1200" dirty="0" smtClean="0"/>
              <a:t>2008 TH/P9-</a:t>
            </a:r>
            <a:r>
              <a:rPr lang="en-US" sz="1200" dirty="0" smtClean="0"/>
              <a:t>1 O. Katsuro-Hopkins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914400" y="3429000"/>
            <a:ext cx="19812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944562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200" u="sng" dirty="0" smtClean="0">
                <a:solidFill>
                  <a:schemeClr val="tx1"/>
                </a:solidFill>
                <a:latin typeface="+mj-lt"/>
              </a:rPr>
              <a:t>Initial results using advanced Linear Quadratic Gaussian (LQG) controller</a:t>
            </a:r>
            <a:r>
              <a:rPr lang="en-US" sz="2200" u="sng" dirty="0" smtClean="0">
                <a:solidFill>
                  <a:schemeClr val="tx1"/>
                </a:solidFill>
                <a:latin typeface="+mj-lt"/>
              </a:rPr>
              <a:t> in KSTAR yield </a:t>
            </a:r>
            <a:r>
              <a:rPr lang="en-US" sz="2200" u="sng" dirty="0" smtClean="0">
                <a:solidFill>
                  <a:srgbClr val="FF0000"/>
                </a:solidFill>
                <a:latin typeface="+mj-lt"/>
              </a:rPr>
              <a:t>factor of 2 power reduction </a:t>
            </a:r>
            <a:r>
              <a:rPr lang="en-US" sz="2200" u="sng" dirty="0" smtClean="0">
                <a:solidFill>
                  <a:schemeClr val="tx1"/>
                </a:solidFill>
                <a:latin typeface="+mj-lt"/>
              </a:rPr>
              <a:t>for white </a:t>
            </a:r>
            <a:r>
              <a:rPr lang="en-US" sz="2200" u="sng" dirty="0" smtClean="0">
                <a:solidFill>
                  <a:schemeClr val="tx1"/>
                </a:solidFill>
                <a:latin typeface="+mj-lt"/>
              </a:rPr>
              <a:t>noise*</a:t>
            </a:r>
            <a:endParaRPr lang="en-US" sz="2200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3736159"/>
            <a:ext cx="4953000" cy="2509263"/>
          </a:xfrm>
        </p:spPr>
        <p:txBody>
          <a:bodyPr>
            <a:normAutofit lnSpcReduction="10000"/>
          </a:bodyPr>
          <a:lstStyle/>
          <a:p>
            <a:pPr marL="180975" indent="-180975"/>
            <a:r>
              <a:rPr lang="en-US" sz="1400" dirty="0" smtClean="0"/>
              <a:t>Conducting hardware, IVCC set up in VALEN-3D</a:t>
            </a:r>
            <a:r>
              <a:rPr lang="en-US" sz="1400" baseline="30000" dirty="0" smtClean="0"/>
              <a:t>* </a:t>
            </a:r>
            <a:r>
              <a:rPr lang="en-US" sz="1400" dirty="0" smtClean="0"/>
              <a:t>based on engineering drawings</a:t>
            </a:r>
          </a:p>
          <a:p>
            <a:pPr marL="180975" indent="-180975"/>
            <a:r>
              <a:rPr lang="en-US" sz="1400" dirty="0" smtClean="0"/>
              <a:t>Conducting structures modeled</a:t>
            </a:r>
          </a:p>
          <a:p>
            <a:pPr lvl="1"/>
            <a:r>
              <a:rPr lang="en-US" sz="1400" dirty="0" smtClean="0">
                <a:ea typeface="ＭＳ Ｐゴシック" pitchFamily="-65" charset="-128"/>
              </a:rPr>
              <a:t>Vacuum vessel with actual port structures</a:t>
            </a:r>
          </a:p>
          <a:p>
            <a:pPr lvl="1"/>
            <a:r>
              <a:rPr lang="en-US" sz="1400" dirty="0" smtClean="0">
                <a:ea typeface="ＭＳ Ｐゴシック" pitchFamily="-65" charset="-128"/>
              </a:rPr>
              <a:t>Center stack back-plates</a:t>
            </a:r>
          </a:p>
          <a:p>
            <a:pPr lvl="1"/>
            <a:r>
              <a:rPr lang="en-US" sz="1400" dirty="0" smtClean="0">
                <a:ea typeface="ＭＳ Ｐゴシック" pitchFamily="-65" charset="-128"/>
              </a:rPr>
              <a:t>Inner and outer </a:t>
            </a:r>
            <a:r>
              <a:rPr lang="en-US" sz="1400" dirty="0" err="1" smtClean="0">
                <a:ea typeface="ＭＳ Ｐゴシック" pitchFamily="-65" charset="-128"/>
              </a:rPr>
              <a:t>divertor</a:t>
            </a:r>
            <a:r>
              <a:rPr lang="en-US" sz="1400" dirty="0" smtClean="0">
                <a:ea typeface="ＭＳ Ｐゴシック" pitchFamily="-65" charset="-128"/>
              </a:rPr>
              <a:t> back-plates</a:t>
            </a:r>
          </a:p>
          <a:p>
            <a:pPr lvl="1"/>
            <a:r>
              <a:rPr lang="en-US" sz="1400" dirty="0" smtClean="0">
                <a:ea typeface="ＭＳ Ｐゴシック" pitchFamily="-65" charset="-128"/>
              </a:rPr>
              <a:t>Passive stabilizer (PS)</a:t>
            </a:r>
          </a:p>
          <a:p>
            <a:pPr lvl="1"/>
            <a:r>
              <a:rPr lang="en-US" sz="1400" dirty="0" smtClean="0">
                <a:ea typeface="ＭＳ Ｐゴシック" pitchFamily="-65" charset="-128"/>
              </a:rPr>
              <a:t>PS Current bridge</a:t>
            </a:r>
          </a:p>
          <a:p>
            <a:pPr marL="180975" indent="-180975"/>
            <a:r>
              <a:rPr lang="en-US" sz="1400" dirty="0" smtClean="0"/>
              <a:t>IVCC allows active </a:t>
            </a:r>
            <a:r>
              <a:rPr lang="en-US" sz="1400" dirty="0" err="1" smtClean="0"/>
              <a:t>n</a:t>
            </a:r>
            <a:r>
              <a:rPr lang="en-US" sz="1400" dirty="0" smtClean="0"/>
              <a:t>=1 RWM stabilization near ideal wall </a:t>
            </a:r>
            <a:r>
              <a:rPr lang="en-US" sz="1400" dirty="0" smtClean="0">
                <a:latin typeface="Symbol" pitchFamily="-65" charset="2"/>
              </a:rPr>
              <a:t>b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 </a:t>
            </a:r>
            <a:r>
              <a:rPr lang="en-US" sz="1400" dirty="0" smtClean="0"/>
              <a:t>limit, for proportional gain and LQG controllers</a:t>
            </a:r>
            <a:endParaRPr lang="en-US" sz="14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2280754" cy="205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12192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=1 RWM passive stabilization currents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342" y="3429000"/>
            <a:ext cx="2792658" cy="267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624542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IAEA FEC </a:t>
            </a:r>
            <a:r>
              <a:rPr lang="en-US" sz="1200" dirty="0" smtClean="0"/>
              <a:t>2008 TH/P9-</a:t>
            </a:r>
            <a:r>
              <a:rPr lang="en-US" sz="1200" dirty="0" smtClean="0"/>
              <a:t>1 O. Katsuro-Hopkins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142" y="3665382"/>
            <a:ext cx="400110" cy="197822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RWM growth rate, 1/s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3600" y="3429000"/>
            <a:ext cx="493200" cy="26819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6</a:t>
            </a:r>
            <a:endParaRPr lang="en-US" sz="1300" dirty="0" smtClean="0"/>
          </a:p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5</a:t>
            </a:r>
            <a:endParaRPr lang="en-US" sz="1300" dirty="0" smtClean="0"/>
          </a:p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4</a:t>
            </a:r>
            <a:endParaRPr lang="en-US" sz="1300" dirty="0" smtClean="0"/>
          </a:p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3</a:t>
            </a:r>
            <a:endParaRPr lang="en-US" sz="1300" dirty="0" smtClean="0"/>
          </a:p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2</a:t>
            </a:r>
            <a:endParaRPr lang="en-US" sz="1300" dirty="0" smtClean="0"/>
          </a:p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1</a:t>
            </a:r>
            <a:endParaRPr lang="en-US" sz="1300" dirty="0" smtClean="0"/>
          </a:p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0</a:t>
            </a:r>
            <a:endParaRPr lang="en-US" sz="1300" dirty="0" smtClean="0"/>
          </a:p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1142" y="5717573"/>
            <a:ext cx="2487858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"/>
            </a:pPr>
            <a:r>
              <a:rPr lang="en-US" sz="1300" dirty="0" smtClean="0"/>
              <a:t>3      4      5      6      7      8</a:t>
            </a:r>
          </a:p>
          <a:p>
            <a:pPr marL="342900" indent="-342900" algn="ctr"/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300" baseline="-25000" dirty="0" err="1" smtClean="0"/>
              <a:t>N</a:t>
            </a:r>
            <a:endParaRPr lang="en-US" sz="13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3573201"/>
            <a:ext cx="16002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CFF10"/>
                </a:solidFill>
              </a:rPr>
              <a:t>n</a:t>
            </a:r>
            <a:r>
              <a:rPr lang="en-US" sz="1200" dirty="0" smtClean="0">
                <a:solidFill>
                  <a:srgbClr val="1CFF10"/>
                </a:solidFill>
              </a:rPr>
              <a:t>o wall       </a:t>
            </a:r>
            <a:r>
              <a:rPr lang="en-US" sz="1200" dirty="0" smtClean="0">
                <a:solidFill>
                  <a:srgbClr val="0000FF"/>
                </a:solidFill>
              </a:rPr>
              <a:t>with wall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28918" y="4576327"/>
            <a:ext cx="2134553" cy="1588"/>
          </a:xfrm>
          <a:prstGeom prst="line">
            <a:avLst/>
          </a:prstGeom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065529" y="4571683"/>
            <a:ext cx="2134553" cy="1588"/>
          </a:xfrm>
          <a:prstGeom prst="line">
            <a:avLst/>
          </a:prstGeom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944562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200" u="sng" dirty="0" smtClean="0">
                <a:solidFill>
                  <a:schemeClr val="tx1"/>
                </a:solidFill>
                <a:latin typeface="+mj-lt"/>
              </a:rPr>
              <a:t>Initial results using advanced Linear Quadratic Gaussian (LQG) controller</a:t>
            </a:r>
            <a:r>
              <a:rPr lang="en-US" sz="2200" u="sng" dirty="0" smtClean="0">
                <a:solidFill>
                  <a:schemeClr val="tx1"/>
                </a:solidFill>
                <a:latin typeface="+mj-lt"/>
              </a:rPr>
              <a:t> in KSTAR yield </a:t>
            </a:r>
            <a:r>
              <a:rPr lang="en-US" sz="2200" u="sng" dirty="0" smtClean="0">
                <a:solidFill>
                  <a:srgbClr val="FF0000"/>
                </a:solidFill>
                <a:latin typeface="+mj-lt"/>
              </a:rPr>
              <a:t>factor of 2 power reduction </a:t>
            </a:r>
            <a:r>
              <a:rPr lang="en-US" sz="2200" u="sng" dirty="0" smtClean="0">
                <a:solidFill>
                  <a:schemeClr val="tx1"/>
                </a:solidFill>
                <a:latin typeface="+mj-lt"/>
              </a:rPr>
              <a:t>for white </a:t>
            </a:r>
            <a:r>
              <a:rPr lang="en-US" sz="2200" u="sng" dirty="0" smtClean="0">
                <a:solidFill>
                  <a:schemeClr val="tx1"/>
                </a:solidFill>
                <a:latin typeface="+mj-lt"/>
              </a:rPr>
              <a:t>noise*</a:t>
            </a:r>
            <a:endParaRPr lang="en-US" sz="2200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3736159"/>
            <a:ext cx="4953000" cy="2509263"/>
          </a:xfrm>
        </p:spPr>
        <p:txBody>
          <a:bodyPr>
            <a:normAutofit lnSpcReduction="10000"/>
          </a:bodyPr>
          <a:lstStyle/>
          <a:p>
            <a:pPr marL="180975" indent="-180975"/>
            <a:r>
              <a:rPr lang="en-US" sz="1400" dirty="0" smtClean="0"/>
              <a:t>Conducting hardware, IVCC set up in VALEN-3D</a:t>
            </a:r>
            <a:r>
              <a:rPr lang="en-US" sz="1400" baseline="30000" dirty="0" smtClean="0"/>
              <a:t>* </a:t>
            </a:r>
            <a:r>
              <a:rPr lang="en-US" sz="1400" dirty="0" smtClean="0"/>
              <a:t>based on engineering drawings</a:t>
            </a:r>
          </a:p>
          <a:p>
            <a:pPr marL="180975" indent="-180975"/>
            <a:r>
              <a:rPr lang="en-US" sz="1400" dirty="0" smtClean="0"/>
              <a:t>Conducting structures modeled</a:t>
            </a:r>
          </a:p>
          <a:p>
            <a:pPr lvl="1"/>
            <a:r>
              <a:rPr lang="en-US" sz="1400" dirty="0" smtClean="0">
                <a:ea typeface="ＭＳ Ｐゴシック" pitchFamily="-65" charset="-128"/>
              </a:rPr>
              <a:t>Vacuum vessel with actual port structures</a:t>
            </a:r>
          </a:p>
          <a:p>
            <a:pPr lvl="1"/>
            <a:r>
              <a:rPr lang="en-US" sz="1400" dirty="0" smtClean="0">
                <a:ea typeface="ＭＳ Ｐゴシック" pitchFamily="-65" charset="-128"/>
              </a:rPr>
              <a:t>Center stack back-plates</a:t>
            </a:r>
          </a:p>
          <a:p>
            <a:pPr lvl="1"/>
            <a:r>
              <a:rPr lang="en-US" sz="1400" dirty="0" smtClean="0">
                <a:ea typeface="ＭＳ Ｐゴシック" pitchFamily="-65" charset="-128"/>
              </a:rPr>
              <a:t>Inner and outer </a:t>
            </a:r>
            <a:r>
              <a:rPr lang="en-US" sz="1400" dirty="0" err="1" smtClean="0">
                <a:ea typeface="ＭＳ Ｐゴシック" pitchFamily="-65" charset="-128"/>
              </a:rPr>
              <a:t>divertor</a:t>
            </a:r>
            <a:r>
              <a:rPr lang="en-US" sz="1400" dirty="0" smtClean="0">
                <a:ea typeface="ＭＳ Ｐゴシック" pitchFamily="-65" charset="-128"/>
              </a:rPr>
              <a:t> back-plates</a:t>
            </a:r>
          </a:p>
          <a:p>
            <a:pPr lvl="1"/>
            <a:r>
              <a:rPr lang="en-US" sz="1400" dirty="0" smtClean="0">
                <a:ea typeface="ＭＳ Ｐゴシック" pitchFamily="-65" charset="-128"/>
              </a:rPr>
              <a:t>Passive stabilizer (PS)</a:t>
            </a:r>
          </a:p>
          <a:p>
            <a:pPr lvl="1"/>
            <a:r>
              <a:rPr lang="en-US" sz="1400" dirty="0" smtClean="0">
                <a:ea typeface="ＭＳ Ｐゴシック" pitchFamily="-65" charset="-128"/>
              </a:rPr>
              <a:t>PS Current bridge</a:t>
            </a:r>
          </a:p>
          <a:p>
            <a:pPr marL="180975" indent="-180975"/>
            <a:r>
              <a:rPr lang="en-US" sz="1400" dirty="0" smtClean="0"/>
              <a:t>IVCC allows active </a:t>
            </a:r>
            <a:r>
              <a:rPr lang="en-US" sz="1400" dirty="0" err="1" smtClean="0"/>
              <a:t>n</a:t>
            </a:r>
            <a:r>
              <a:rPr lang="en-US" sz="1400" dirty="0" smtClean="0"/>
              <a:t>=1 RWM stabilization near ideal wall </a:t>
            </a:r>
            <a:r>
              <a:rPr lang="en-US" sz="1400" dirty="0" smtClean="0">
                <a:latin typeface="Symbol" pitchFamily="-65" charset="2"/>
              </a:rPr>
              <a:t>b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 </a:t>
            </a:r>
            <a:r>
              <a:rPr lang="en-US" sz="1400" dirty="0" smtClean="0"/>
              <a:t>limit, for proportional gain and LQG controllers</a:t>
            </a:r>
            <a:endParaRPr lang="en-US" sz="14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2280754" cy="205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12192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=1 RWM passive stabilization currents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342" y="3429000"/>
            <a:ext cx="2792658" cy="267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624542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IAEA FEC </a:t>
            </a:r>
            <a:r>
              <a:rPr lang="en-US" sz="1200" dirty="0" smtClean="0"/>
              <a:t>2008 TH/P9-</a:t>
            </a:r>
            <a:r>
              <a:rPr lang="en-US" sz="1200" dirty="0" smtClean="0"/>
              <a:t>1 O. Katsuro-Hopkins</a:t>
            </a:r>
            <a:endParaRPr lang="en-US" sz="12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934201" y="2967877"/>
            <a:ext cx="1676399" cy="541174"/>
          </a:xfrm>
          <a:prstGeom prst="rect">
            <a:avLst/>
          </a:prstGeom>
          <a:solidFill>
            <a:srgbClr val="F2D0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228600" algn="l"/>
              </a:tabLst>
            </a:pPr>
            <a:r>
              <a:rPr lang="en-US" sz="1400" u="sng" dirty="0"/>
              <a:t>FAST IVCC circuit</a:t>
            </a:r>
            <a:r>
              <a:rPr lang="en-US" sz="1400" dirty="0"/>
              <a:t> </a:t>
            </a:r>
            <a:endParaRPr lang="en-US" sz="1400" dirty="0" smtClean="0"/>
          </a:p>
          <a:p>
            <a:pPr>
              <a:lnSpc>
                <a:spcPct val="50000"/>
              </a:lnSpc>
              <a:spcBef>
                <a:spcPct val="50000"/>
              </a:spcBef>
              <a:tabLst>
                <a:tab pos="228600" algn="l"/>
              </a:tabLst>
            </a:pPr>
            <a:r>
              <a:rPr lang="en-US" sz="1400" dirty="0" smtClean="0"/>
              <a:t>L</a:t>
            </a:r>
            <a:r>
              <a:rPr lang="en-US" sz="1400" dirty="0"/>
              <a:t>/R=1.0ms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4"/>
          <a:srcRect l="27027" t="18810" r="21622"/>
          <a:stretch>
            <a:fillRect/>
          </a:stretch>
        </p:blipFill>
        <p:spPr>
          <a:xfrm>
            <a:off x="3657600" y="1684101"/>
            <a:ext cx="3200400" cy="2125899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934200" y="2205877"/>
            <a:ext cx="1676400" cy="541174"/>
          </a:xfrm>
          <a:prstGeom prst="rect">
            <a:avLst/>
          </a:prstGeom>
          <a:solidFill>
            <a:srgbClr val="E2F2D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223838" algn="l"/>
              </a:tabLst>
            </a:pPr>
            <a:r>
              <a:rPr lang="en-US" sz="1400" u="sng" dirty="0"/>
              <a:t>Unloaded </a:t>
            </a:r>
            <a:r>
              <a:rPr lang="en-US" sz="1400" u="sng" dirty="0" smtClean="0"/>
              <a:t>IVCC</a:t>
            </a:r>
            <a:endParaRPr lang="en-US" sz="1400" dirty="0" smtClean="0"/>
          </a:p>
          <a:p>
            <a:pPr>
              <a:lnSpc>
                <a:spcPct val="50000"/>
              </a:lnSpc>
              <a:spcBef>
                <a:spcPct val="50000"/>
              </a:spcBef>
              <a:tabLst>
                <a:tab pos="223838" algn="l"/>
              </a:tabLst>
            </a:pPr>
            <a:r>
              <a:rPr lang="en-US" sz="1400" dirty="0" smtClean="0"/>
              <a:t>L</a:t>
            </a:r>
            <a:r>
              <a:rPr lang="en-US" sz="1400" dirty="0"/>
              <a:t>/R=12.8ms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12954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White noise (1.6-2.0G RMS)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142" y="3665382"/>
            <a:ext cx="400110" cy="197822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RWM growth rate, 1/s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3600" y="3429000"/>
            <a:ext cx="493200" cy="26819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6</a:t>
            </a:r>
            <a:endParaRPr lang="en-US" sz="1300" dirty="0" smtClean="0"/>
          </a:p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5</a:t>
            </a:r>
            <a:endParaRPr lang="en-US" sz="1300" dirty="0" smtClean="0"/>
          </a:p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4</a:t>
            </a:r>
            <a:endParaRPr lang="en-US" sz="1300" dirty="0" smtClean="0"/>
          </a:p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3</a:t>
            </a:r>
            <a:endParaRPr lang="en-US" sz="1300" dirty="0" smtClean="0"/>
          </a:p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2</a:t>
            </a:r>
            <a:endParaRPr lang="en-US" sz="1300" dirty="0" smtClean="0"/>
          </a:p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1</a:t>
            </a:r>
            <a:endParaRPr lang="en-US" sz="1300" dirty="0" smtClean="0"/>
          </a:p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0</a:t>
            </a:r>
            <a:endParaRPr lang="en-US" sz="1300" dirty="0" smtClean="0"/>
          </a:p>
          <a:p>
            <a:pPr>
              <a:lnSpc>
                <a:spcPct val="150000"/>
              </a:lnSpc>
            </a:pPr>
            <a:r>
              <a:rPr lang="en-US" sz="1300" dirty="0" smtClean="0"/>
              <a:t>10</a:t>
            </a:r>
            <a:r>
              <a:rPr lang="en-US" sz="1300" baseline="30000" dirty="0" smtClean="0"/>
              <a:t>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1142" y="5717573"/>
            <a:ext cx="2487858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"/>
            </a:pPr>
            <a:r>
              <a:rPr lang="en-US" sz="1300" dirty="0" smtClean="0"/>
              <a:t>3      4      5      6      7      8</a:t>
            </a:r>
          </a:p>
          <a:p>
            <a:pPr marL="342900" indent="-342900" algn="ctr"/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300" baseline="-25000" dirty="0" err="1" smtClean="0"/>
              <a:t>N</a:t>
            </a:r>
            <a:endParaRPr lang="en-US" sz="13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3573201"/>
            <a:ext cx="16002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CFF10"/>
                </a:solidFill>
              </a:rPr>
              <a:t>n</a:t>
            </a:r>
            <a:r>
              <a:rPr lang="en-US" sz="1200" dirty="0" smtClean="0">
                <a:solidFill>
                  <a:srgbClr val="1CFF10"/>
                </a:solidFill>
              </a:rPr>
              <a:t>o wall       </a:t>
            </a:r>
            <a:r>
              <a:rPr lang="en-US" sz="1200" dirty="0" smtClean="0">
                <a:solidFill>
                  <a:srgbClr val="0000FF"/>
                </a:solidFill>
              </a:rPr>
              <a:t>with wall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28918" y="4576327"/>
            <a:ext cx="2134553" cy="1588"/>
          </a:xfrm>
          <a:prstGeom prst="line">
            <a:avLst/>
          </a:prstGeom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065529" y="4571683"/>
            <a:ext cx="2134553" cy="1588"/>
          </a:xfrm>
          <a:prstGeom prst="line">
            <a:avLst/>
          </a:prstGeom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Tutorial </a:t>
            </a:r>
            <a:br>
              <a:rPr lang="en-US" dirty="0" smtClean="0"/>
            </a:br>
            <a:r>
              <a:rPr lang="en-US" dirty="0" smtClean="0"/>
              <a:t>on selected control theory topics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18" name="Rectangle 22"/>
          <p:cNvSpPr>
            <a:spLocks noChangeArrowheads="1"/>
          </p:cNvSpPr>
          <p:nvPr/>
        </p:nvSpPr>
        <p:spPr bwMode="auto">
          <a:xfrm>
            <a:off x="1219200" y="3736975"/>
            <a:ext cx="7086600" cy="2282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  <a:latin typeface="Helvetica" pitchFamily="-65" charset="0"/>
            </a:endParaRPr>
          </a:p>
        </p:txBody>
      </p:sp>
      <p:sp>
        <p:nvSpPr>
          <p:cNvPr id="106538" name="Rectangle 42"/>
          <p:cNvSpPr>
            <a:spLocks noChangeArrowheads="1"/>
          </p:cNvSpPr>
          <p:nvPr/>
        </p:nvSpPr>
        <p:spPr bwMode="auto">
          <a:xfrm>
            <a:off x="3962400" y="4495800"/>
            <a:ext cx="1752600" cy="384721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Helvetica" pitchFamily="-65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Helvetica" pitchFamily="-65" charset="0"/>
              </a:rPr>
              <a:t>state </a:t>
            </a:r>
            <a:r>
              <a:rPr lang="en-US" sz="1400" dirty="0">
                <a:solidFill>
                  <a:srgbClr val="0000FF"/>
                </a:solidFill>
                <a:latin typeface="Helvetica" pitchFamily="-65" charset="0"/>
              </a:rPr>
              <a:t>estimate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762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Digital LQG controller proposed to improve stabilization performance</a:t>
            </a:r>
            <a:endParaRPr lang="en-US" sz="2800" dirty="0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200400" y="1295400"/>
            <a:ext cx="2981325" cy="1495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3581400" y="1447800"/>
            <a:ext cx="23050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-65" charset="0"/>
              </a:rPr>
              <a:t>RWM</a:t>
            </a:r>
            <a:br>
              <a:rPr lang="en-US">
                <a:latin typeface="Helvetica" pitchFamily="-65" charset="0"/>
              </a:rPr>
            </a:br>
            <a:r>
              <a:rPr lang="en-US" sz="2200">
                <a:latin typeface="Helvetica" pitchFamily="-65" charset="0"/>
              </a:rPr>
              <a:t>measured </a:t>
            </a:r>
            <a:br>
              <a:rPr lang="en-US" sz="2200">
                <a:latin typeface="Helvetica" pitchFamily="-65" charset="0"/>
              </a:rPr>
            </a:br>
            <a:r>
              <a:rPr lang="en-US" sz="2200">
                <a:latin typeface="Helvetica" pitchFamily="-65" charset="0"/>
              </a:rPr>
              <a:t>or simulated</a:t>
            </a:r>
            <a:r>
              <a:rPr lang="en-US">
                <a:latin typeface="Helvetica" pitchFamily="-65" charset="0"/>
              </a:rPr>
              <a:t> 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1917700" y="3263900"/>
            <a:ext cx="3065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pitchFamily="-65" charset="0"/>
              </a:rPr>
              <a:t>LQG Controller</a:t>
            </a:r>
            <a:endParaRPr lang="en-US">
              <a:latin typeface="Helvetica" pitchFamily="-65" charset="0"/>
            </a:endParaRPr>
          </a:p>
        </p:txBody>
      </p:sp>
      <p:graphicFrame>
        <p:nvGraphicFramePr>
          <p:cNvPr id="106521" name="Object 25"/>
          <p:cNvGraphicFramePr>
            <a:graphicFrameLocks noChangeAspect="1"/>
          </p:cNvGraphicFramePr>
          <p:nvPr/>
        </p:nvGraphicFramePr>
        <p:xfrm>
          <a:off x="6400800" y="2057401"/>
          <a:ext cx="261734" cy="215336"/>
        </p:xfrm>
        <a:graphic>
          <a:graphicData uri="http://schemas.openxmlformats.org/presentationml/2006/ole">
            <p:oleObj spid="_x0000_s18435" name="Equation" r:id="rId3" imgW="114300" imgH="101600" progId="Equation.3">
              <p:embed/>
            </p:oleObj>
          </a:graphicData>
        </a:graphic>
      </p:graphicFrame>
      <p:graphicFrame>
        <p:nvGraphicFramePr>
          <p:cNvPr id="106524" name="Object 28"/>
          <p:cNvGraphicFramePr>
            <a:graphicFrameLocks noChangeAspect="1"/>
          </p:cNvGraphicFramePr>
          <p:nvPr/>
        </p:nvGraphicFramePr>
        <p:xfrm>
          <a:off x="1143001" y="2133600"/>
          <a:ext cx="255365" cy="288874"/>
        </p:xfrm>
        <a:graphic>
          <a:graphicData uri="http://schemas.openxmlformats.org/presentationml/2006/ole">
            <p:oleObj spid="_x0000_s18436" name="Equation" r:id="rId4" imgW="114300" imgH="139700" progId="Equation.3">
              <p:embed/>
            </p:oleObj>
          </a:graphicData>
        </a:graphic>
      </p:graphicFrame>
      <p:graphicFrame>
        <p:nvGraphicFramePr>
          <p:cNvPr id="106525" name="Object 29"/>
          <p:cNvGraphicFramePr>
            <a:graphicFrameLocks noChangeAspect="1"/>
          </p:cNvGraphicFramePr>
          <p:nvPr/>
        </p:nvGraphicFramePr>
        <p:xfrm>
          <a:off x="4572001" y="5486401"/>
          <a:ext cx="262436" cy="213748"/>
        </p:xfrm>
        <a:graphic>
          <a:graphicData uri="http://schemas.openxmlformats.org/presentationml/2006/ole">
            <p:oleObj spid="_x0000_s18437" name="Equation" r:id="rId5" imgW="114300" imgH="101600" progId="Equation.3">
              <p:embed/>
            </p:oleObj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600200" y="3962400"/>
            <a:ext cx="2130425" cy="1501775"/>
            <a:chOff x="1008" y="2496"/>
            <a:chExt cx="1342" cy="946"/>
          </a:xfrm>
        </p:grpSpPr>
        <p:sp>
          <p:nvSpPr>
            <p:cNvPr id="106505" name="Text Box 9"/>
            <p:cNvSpPr txBox="1">
              <a:spLocks noChangeArrowheads="1"/>
            </p:cNvSpPr>
            <p:nvPr/>
          </p:nvSpPr>
          <p:spPr bwMode="auto">
            <a:xfrm>
              <a:off x="1008" y="2688"/>
              <a:ext cx="1342" cy="7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Helvetica" pitchFamily="-65" charset="0"/>
                </a:rPr>
                <a:t>L</a:t>
              </a:r>
              <a:r>
                <a:rPr lang="en-US">
                  <a:latin typeface="Helvetica" pitchFamily="-65" charset="0"/>
                </a:rPr>
                <a:t>inear</a:t>
              </a:r>
              <a:br>
                <a:rPr lang="en-US">
                  <a:latin typeface="Helvetica" pitchFamily="-65" charset="0"/>
                </a:rPr>
              </a:br>
              <a:r>
                <a:rPr lang="en-US">
                  <a:solidFill>
                    <a:srgbClr val="FF0000"/>
                  </a:solidFill>
                  <a:latin typeface="Helvetica" pitchFamily="-65" charset="0"/>
                </a:rPr>
                <a:t>Q</a:t>
              </a:r>
              <a:r>
                <a:rPr lang="en-US">
                  <a:latin typeface="Helvetica" pitchFamily="-65" charset="0"/>
                </a:rPr>
                <a:t>uadratic</a:t>
              </a:r>
              <a:br>
                <a:rPr lang="en-US">
                  <a:latin typeface="Helvetica" pitchFamily="-65" charset="0"/>
                </a:rPr>
              </a:br>
              <a:r>
                <a:rPr lang="en-US">
                  <a:solidFill>
                    <a:srgbClr val="FF0000"/>
                  </a:solidFill>
                  <a:latin typeface="Helvetica" pitchFamily="-65" charset="0"/>
                </a:rPr>
                <a:t>E</a:t>
              </a:r>
              <a:r>
                <a:rPr lang="en-US">
                  <a:latin typeface="Helvetica" pitchFamily="-65" charset="0"/>
                </a:rPr>
                <a:t>stimator</a:t>
              </a:r>
            </a:p>
          </p:txBody>
        </p:sp>
        <p:sp>
          <p:nvSpPr>
            <p:cNvPr id="106532" name="Text Box 36"/>
            <p:cNvSpPr txBox="1">
              <a:spLocks noChangeArrowheads="1"/>
            </p:cNvSpPr>
            <p:nvPr/>
          </p:nvSpPr>
          <p:spPr bwMode="auto">
            <a:xfrm>
              <a:off x="1008" y="2496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 smtClean="0">
                  <a:latin typeface="Helvetica" pitchFamily="-65" charset="0"/>
                </a:rPr>
                <a:t>Optimal Observer</a:t>
              </a:r>
              <a:endParaRPr lang="en-US" sz="1800" dirty="0"/>
            </a:p>
          </p:txBody>
        </p:sp>
      </p:grpSp>
      <p:graphicFrame>
        <p:nvGraphicFramePr>
          <p:cNvPr id="106522" name="Object 26"/>
          <p:cNvGraphicFramePr>
            <a:graphicFrameLocks noChangeAspect="1"/>
          </p:cNvGraphicFramePr>
          <p:nvPr/>
        </p:nvGraphicFramePr>
        <p:xfrm>
          <a:off x="6477001" y="1371600"/>
          <a:ext cx="319427" cy="216924"/>
        </p:xfrm>
        <a:graphic>
          <a:graphicData uri="http://schemas.openxmlformats.org/presentationml/2006/ole">
            <p:oleObj spid="_x0000_s18438" name="Equation" r:id="rId6" imgW="139700" imgH="101600" progId="Equation.3">
              <p:embed/>
            </p:oleObj>
          </a:graphicData>
        </a:graphic>
      </p:graphicFrame>
      <p:sp>
        <p:nvSpPr>
          <p:cNvPr id="106534" name="Rectangle 38"/>
          <p:cNvSpPr>
            <a:spLocks noChangeArrowheads="1"/>
          </p:cNvSpPr>
          <p:nvPr/>
        </p:nvSpPr>
        <p:spPr bwMode="auto">
          <a:xfrm>
            <a:off x="6781800" y="130558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Helvetica" pitchFamily="-65" charset="0"/>
              </a:rPr>
              <a:t>disturbances</a:t>
            </a:r>
            <a:br>
              <a:rPr lang="en-US" sz="1400" dirty="0">
                <a:solidFill>
                  <a:srgbClr val="0000FF"/>
                </a:solidFill>
                <a:latin typeface="Helvetica" pitchFamily="-65" charset="0"/>
              </a:rPr>
            </a:br>
            <a:r>
              <a:rPr lang="en-US" sz="1400" dirty="0">
                <a:solidFill>
                  <a:srgbClr val="0000FF"/>
                </a:solidFill>
                <a:latin typeface="Helvetica" pitchFamily="-65" charset="0"/>
              </a:rPr>
              <a:t>and noise</a:t>
            </a:r>
          </a:p>
        </p:txBody>
      </p:sp>
      <p:sp>
        <p:nvSpPr>
          <p:cNvPr id="106535" name="Rectangle 39"/>
          <p:cNvSpPr>
            <a:spLocks noChangeArrowheads="1"/>
          </p:cNvSpPr>
          <p:nvPr/>
        </p:nvSpPr>
        <p:spPr bwMode="auto">
          <a:xfrm>
            <a:off x="6705600" y="1981200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Helvetica" pitchFamily="-65" charset="0"/>
              </a:rPr>
              <a:t>control vector</a:t>
            </a:r>
            <a:br>
              <a:rPr lang="en-US" sz="1400" dirty="0">
                <a:solidFill>
                  <a:srgbClr val="0000FF"/>
                </a:solidFill>
                <a:latin typeface="Helvetica" pitchFamily="-65" charset="0"/>
              </a:rPr>
            </a:br>
            <a:r>
              <a:rPr lang="en-US" sz="1400" dirty="0">
                <a:solidFill>
                  <a:srgbClr val="0000FF"/>
                </a:solidFill>
                <a:latin typeface="Helvetica" pitchFamily="-65" charset="0"/>
              </a:rPr>
              <a:t>(applied voltages</a:t>
            </a:r>
            <a:br>
              <a:rPr lang="en-US" sz="1400" dirty="0">
                <a:solidFill>
                  <a:srgbClr val="0000FF"/>
                </a:solidFill>
                <a:latin typeface="Helvetica" pitchFamily="-65" charset="0"/>
              </a:rPr>
            </a:br>
            <a:r>
              <a:rPr lang="en-US" sz="1400" dirty="0">
                <a:solidFill>
                  <a:srgbClr val="0000FF"/>
                </a:solidFill>
                <a:latin typeface="Helvetica" pitchFamily="-65" charset="0"/>
              </a:rPr>
              <a:t>or current to control coils)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393863" y="1506535"/>
            <a:ext cx="1609725" cy="307975"/>
            <a:chOff x="768" y="960"/>
            <a:chExt cx="1014" cy="194"/>
          </a:xfrm>
        </p:grpSpPr>
        <p:graphicFrame>
          <p:nvGraphicFramePr>
            <p:cNvPr id="106523" name="Object 27"/>
            <p:cNvGraphicFramePr>
              <a:graphicFrameLocks noChangeAspect="1"/>
            </p:cNvGraphicFramePr>
            <p:nvPr/>
          </p:nvGraphicFramePr>
          <p:xfrm>
            <a:off x="768" y="960"/>
            <a:ext cx="152" cy="158"/>
          </p:xfrm>
          <a:graphic>
            <a:graphicData uri="http://schemas.openxmlformats.org/presentationml/2006/ole">
              <p:oleObj spid="_x0000_s18439" name="Equation" r:id="rId7" imgW="101600" imgH="114300" progId="Equation.3">
                <p:embed/>
              </p:oleObj>
            </a:graphicData>
          </a:graphic>
        </p:graphicFrame>
        <p:sp>
          <p:nvSpPr>
            <p:cNvPr id="106536" name="Rectangle 40"/>
            <p:cNvSpPr>
              <a:spLocks noChangeArrowheads="1"/>
            </p:cNvSpPr>
            <p:nvPr/>
          </p:nvSpPr>
          <p:spPr bwMode="auto">
            <a:xfrm>
              <a:off x="946" y="960"/>
              <a:ext cx="8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Helvetica" pitchFamily="-65" charset="0"/>
                </a:rPr>
                <a:t>diagnostics</a:t>
              </a:r>
            </a:p>
          </p:txBody>
        </p:sp>
      </p:grpSp>
      <p:sp>
        <p:nvSpPr>
          <p:cNvPr id="106537" name="Rectangle 41"/>
          <p:cNvSpPr>
            <a:spLocks noChangeArrowheads="1"/>
          </p:cNvSpPr>
          <p:nvPr/>
        </p:nvSpPr>
        <p:spPr bwMode="auto">
          <a:xfrm>
            <a:off x="1447800" y="2133600"/>
            <a:ext cx="13720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Helvetica" pitchFamily="-65" charset="0"/>
              </a:rPr>
              <a:t>measurements</a:t>
            </a:r>
            <a:br>
              <a:rPr lang="en-US" sz="1400" dirty="0">
                <a:solidFill>
                  <a:srgbClr val="0000FF"/>
                </a:solidFill>
                <a:latin typeface="Helvetica" pitchFamily="-65" charset="0"/>
              </a:rPr>
            </a:br>
            <a:r>
              <a:rPr lang="en-US" sz="1400" dirty="0">
                <a:solidFill>
                  <a:srgbClr val="0000FF"/>
                </a:solidFill>
                <a:latin typeface="Helvetica" pitchFamily="-65" charset="0"/>
              </a:rPr>
              <a:t>(magnetic field</a:t>
            </a:r>
            <a:br>
              <a:rPr lang="en-US" sz="1400" dirty="0">
                <a:solidFill>
                  <a:srgbClr val="0000FF"/>
                </a:solidFill>
                <a:latin typeface="Helvetica" pitchFamily="-65" charset="0"/>
              </a:rPr>
            </a:br>
            <a:r>
              <a:rPr lang="en-US" sz="1400" dirty="0">
                <a:solidFill>
                  <a:srgbClr val="0000FF"/>
                </a:solidFill>
                <a:latin typeface="Helvetica" pitchFamily="-65" charset="0"/>
              </a:rPr>
              <a:t>sensors)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943600" y="3886200"/>
            <a:ext cx="2133600" cy="1501775"/>
            <a:chOff x="3648" y="2496"/>
            <a:chExt cx="1344" cy="946"/>
          </a:xfrm>
        </p:grpSpPr>
        <p:sp>
          <p:nvSpPr>
            <p:cNvPr id="106508" name="Text Box 12"/>
            <p:cNvSpPr txBox="1">
              <a:spLocks noChangeArrowheads="1"/>
            </p:cNvSpPr>
            <p:nvPr/>
          </p:nvSpPr>
          <p:spPr bwMode="auto">
            <a:xfrm>
              <a:off x="3648" y="2688"/>
              <a:ext cx="1339" cy="7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Helvetica" pitchFamily="-65" charset="0"/>
                </a:rPr>
                <a:t>L</a:t>
              </a:r>
              <a:r>
                <a:rPr lang="en-US">
                  <a:latin typeface="Helvetica" pitchFamily="-65" charset="0"/>
                </a:rPr>
                <a:t>inear</a:t>
              </a:r>
              <a:br>
                <a:rPr lang="en-US">
                  <a:latin typeface="Helvetica" pitchFamily="-65" charset="0"/>
                </a:rPr>
              </a:br>
              <a:r>
                <a:rPr lang="en-US">
                  <a:solidFill>
                    <a:srgbClr val="FF0000"/>
                  </a:solidFill>
                  <a:latin typeface="Helvetica" pitchFamily="-65" charset="0"/>
                </a:rPr>
                <a:t>Q</a:t>
              </a:r>
              <a:r>
                <a:rPr lang="en-US">
                  <a:latin typeface="Helvetica" pitchFamily="-65" charset="0"/>
                </a:rPr>
                <a:t>uadratic</a:t>
              </a:r>
              <a:br>
                <a:rPr lang="en-US">
                  <a:latin typeface="Helvetica" pitchFamily="-65" charset="0"/>
                </a:rPr>
              </a:br>
              <a:r>
                <a:rPr lang="en-US">
                  <a:solidFill>
                    <a:srgbClr val="FF0000"/>
                  </a:solidFill>
                  <a:latin typeface="Helvetica" pitchFamily="-65" charset="0"/>
                </a:rPr>
                <a:t>R</a:t>
              </a:r>
              <a:r>
                <a:rPr lang="en-US">
                  <a:latin typeface="Helvetica" pitchFamily="-65" charset="0"/>
                </a:rPr>
                <a:t>egulator</a:t>
              </a:r>
            </a:p>
          </p:txBody>
        </p:sp>
        <p:sp>
          <p:nvSpPr>
            <p:cNvPr id="106533" name="Text Box 37"/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 smtClean="0">
                  <a:latin typeface="Helvetica" pitchFamily="-65" charset="0"/>
                </a:rPr>
                <a:t>Optimal Controller</a:t>
              </a:r>
              <a:endParaRPr lang="en-US" sz="1800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rot="10800000" flipV="1">
            <a:off x="6181728" y="1784349"/>
            <a:ext cx="2505073" cy="30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1828800" y="456405"/>
            <a:ext cx="1588" cy="2743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474623" y="2426240"/>
            <a:ext cx="2725777" cy="2302347"/>
          </a:xfrm>
          <a:custGeom>
            <a:avLst/>
            <a:gdLst>
              <a:gd name="connsiteX0" fmla="*/ 2725777 w 2725777"/>
              <a:gd name="connsiteY0" fmla="*/ 0 h 2302347"/>
              <a:gd name="connsiteX1" fmla="*/ 0 w 2725777"/>
              <a:gd name="connsiteY1" fmla="*/ 10325 h 2302347"/>
              <a:gd name="connsiteX2" fmla="*/ 0 w 2725777"/>
              <a:gd name="connsiteY2" fmla="*/ 2302347 h 2302347"/>
              <a:gd name="connsiteX3" fmla="*/ 1125416 w 2725777"/>
              <a:gd name="connsiteY3" fmla="*/ 2292023 h 2302347"/>
              <a:gd name="connsiteX4" fmla="*/ 1135741 w 2725777"/>
              <a:gd name="connsiteY4" fmla="*/ 2281698 h 2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777" h="2302347">
                <a:moveTo>
                  <a:pt x="2725777" y="0"/>
                </a:moveTo>
                <a:lnTo>
                  <a:pt x="0" y="10325"/>
                </a:lnTo>
                <a:lnTo>
                  <a:pt x="0" y="2302347"/>
                </a:lnTo>
                <a:lnTo>
                  <a:pt x="1125416" y="2292023"/>
                </a:lnTo>
                <a:lnTo>
                  <a:pt x="1135741" y="2281698"/>
                </a:ln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205272" y="2292023"/>
            <a:ext cx="2467654" cy="2488186"/>
          </a:xfrm>
          <a:custGeom>
            <a:avLst/>
            <a:gdLst>
              <a:gd name="connsiteX0" fmla="*/ 1868809 w 2467654"/>
              <a:gd name="connsiteY0" fmla="*/ 2488186 h 2488186"/>
              <a:gd name="connsiteX1" fmla="*/ 2467654 w 2467654"/>
              <a:gd name="connsiteY1" fmla="*/ 2477862 h 2488186"/>
              <a:gd name="connsiteX2" fmla="*/ 2457329 w 2467654"/>
              <a:gd name="connsiteY2" fmla="*/ 0 h 2488186"/>
              <a:gd name="connsiteX3" fmla="*/ 0 w 2467654"/>
              <a:gd name="connsiteY3" fmla="*/ 30973 h 248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654" h="2488186">
                <a:moveTo>
                  <a:pt x="1868809" y="2488186"/>
                </a:moveTo>
                <a:lnTo>
                  <a:pt x="2467654" y="2477862"/>
                </a:lnTo>
                <a:cubicBezTo>
                  <a:pt x="2464212" y="1651908"/>
                  <a:pt x="2457329" y="0"/>
                  <a:pt x="2457329" y="0"/>
                </a:cubicBezTo>
                <a:lnTo>
                  <a:pt x="0" y="30973"/>
                </a:ln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393863" y="4759560"/>
            <a:ext cx="6814442" cy="1022119"/>
          </a:xfrm>
          <a:custGeom>
            <a:avLst/>
            <a:gdLst>
              <a:gd name="connsiteX0" fmla="*/ 6814442 w 6814442"/>
              <a:gd name="connsiteY0" fmla="*/ 0 h 1022119"/>
              <a:gd name="connsiteX1" fmla="*/ 6814442 w 6814442"/>
              <a:gd name="connsiteY1" fmla="*/ 1022119 h 1022119"/>
              <a:gd name="connsiteX2" fmla="*/ 10325 w 6814442"/>
              <a:gd name="connsiteY2" fmla="*/ 1011794 h 1022119"/>
              <a:gd name="connsiteX3" fmla="*/ 0 w 6814442"/>
              <a:gd name="connsiteY3" fmla="*/ 154867 h 1022119"/>
              <a:gd name="connsiteX4" fmla="*/ 175524 w 6814442"/>
              <a:gd name="connsiteY4" fmla="*/ 144542 h 102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4442" h="1022119">
                <a:moveTo>
                  <a:pt x="6814442" y="0"/>
                </a:moveTo>
                <a:lnTo>
                  <a:pt x="6814442" y="1022119"/>
                </a:lnTo>
                <a:lnTo>
                  <a:pt x="10325" y="1011794"/>
                </a:lnTo>
                <a:lnTo>
                  <a:pt x="0" y="154867"/>
                </a:lnTo>
                <a:lnTo>
                  <a:pt x="175524" y="144542"/>
                </a:ln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106505" idx="3"/>
          </p:cNvCxnSpPr>
          <p:nvPr/>
        </p:nvCxnSpPr>
        <p:spPr>
          <a:xfrm>
            <a:off x="3730625" y="4865688"/>
            <a:ext cx="2212975" cy="23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38600" y="4495800"/>
          <a:ext cx="291030" cy="355700"/>
        </p:xfrm>
        <a:graphic>
          <a:graphicData uri="http://schemas.openxmlformats.org/presentationml/2006/ole">
            <p:oleObj spid="_x0000_s18440" name="Equation" r:id="rId8" imgW="114300" imgH="139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r>
              <a:rPr lang="en-US" dirty="0"/>
              <a:t>Detailed diagram of digital LQG controller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191000"/>
            <a:ext cx="8610600" cy="24384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State estimate stored in</a:t>
            </a:r>
            <a:r>
              <a:rPr lang="en-US" sz="2000" dirty="0" smtClean="0"/>
              <a:t> observer provides </a:t>
            </a:r>
            <a:r>
              <a:rPr lang="en-US" sz="2000" dirty="0"/>
              <a:t>information about amplitude and phase of </a:t>
            </a:r>
            <a:r>
              <a:rPr lang="en-US" sz="2000" dirty="0" smtClean="0"/>
              <a:t>RWM and </a:t>
            </a:r>
            <a:r>
              <a:rPr lang="en-US" sz="2000" dirty="0"/>
              <a:t>takes into account wall currents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Dimensions of</a:t>
            </a:r>
            <a:r>
              <a:rPr lang="en-US" sz="2000" dirty="0" smtClean="0"/>
              <a:t> </a:t>
            </a:r>
            <a:r>
              <a:rPr lang="en-US" sz="2000" dirty="0" smtClean="0"/>
              <a:t>LQG </a:t>
            </a:r>
            <a:r>
              <a:rPr lang="en-US" sz="2000" dirty="0" smtClean="0"/>
              <a:t>matrices </a:t>
            </a:r>
            <a:r>
              <a:rPr lang="en-US" sz="2000" dirty="0"/>
              <a:t>depends 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State estimate (reduced balanced VALEN states)~10-20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Number of control coils ~3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Number of sensors ~ </a:t>
            </a:r>
            <a:r>
              <a:rPr lang="en-US" sz="1600" dirty="0" smtClean="0"/>
              <a:t>12-24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All matrixes in </a:t>
            </a:r>
            <a:r>
              <a:rPr lang="en-US" sz="2000" dirty="0" smtClean="0"/>
              <a:t>LQG calculated </a:t>
            </a:r>
            <a:r>
              <a:rPr lang="en-US" sz="2000" u="sng" dirty="0"/>
              <a:t>in advance </a:t>
            </a:r>
            <a:r>
              <a:rPr lang="en-US" sz="2000" dirty="0"/>
              <a:t>using VALEN state-space </a:t>
            </a:r>
            <a:r>
              <a:rPr lang="en-US" sz="2000" dirty="0" smtClean="0"/>
              <a:t>for particular </a:t>
            </a:r>
            <a:r>
              <a:rPr lang="en-US" sz="2000" dirty="0"/>
              <a:t>3-D tokamak </a:t>
            </a:r>
            <a:r>
              <a:rPr lang="en-US" sz="2000" dirty="0" smtClean="0"/>
              <a:t>geometry, fixed </a:t>
            </a:r>
            <a:r>
              <a:rPr lang="en-US" sz="2000" dirty="0" smtClean="0"/>
              <a:t>plasma mode amplitude and rotation speed</a:t>
            </a:r>
            <a:endParaRPr lang="en-US" sz="2000" dirty="0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609600" y="2362200"/>
            <a:ext cx="90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3435" name="Object 11"/>
          <p:cNvGraphicFramePr>
            <a:graphicFrameLocks noChangeAspect="1"/>
          </p:cNvGraphicFramePr>
          <p:nvPr/>
        </p:nvGraphicFramePr>
        <p:xfrm>
          <a:off x="5181600" y="2133600"/>
          <a:ext cx="436563" cy="358775"/>
        </p:xfrm>
        <a:graphic>
          <a:graphicData uri="http://schemas.openxmlformats.org/presentationml/2006/ole">
            <p:oleObj spid="_x0000_s20482" name="Equation" r:id="rId3" imgW="241300" imgH="165100" progId="Equation.3">
              <p:embed/>
            </p:oleObj>
          </a:graphicData>
        </a:graphic>
      </p:graphicFrame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1066800" y="1371600"/>
            <a:ext cx="7142163" cy="2667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1219200" y="914400"/>
            <a:ext cx="216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Helvetica" pitchFamily="-65" charset="0"/>
              </a:rPr>
              <a:t>LQG Controller</a:t>
            </a:r>
            <a:endParaRPr lang="en-US">
              <a:latin typeface="Helvetica" pitchFamily="-65" charset="0"/>
            </a:endParaRPr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>
            <a:off x="7391400" y="2438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524000" y="1752600"/>
            <a:ext cx="3505200" cy="1905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447800" y="13716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Helvetica" pitchFamily="-65" charset="0"/>
              </a:rPr>
              <a:t>Optimal Observer</a:t>
            </a:r>
            <a:endParaRPr lang="en-US" b="1" dirty="0">
              <a:latin typeface="Helvetica" pitchFamily="-65" charset="0"/>
            </a:endParaRPr>
          </a:p>
        </p:txBody>
      </p:sp>
      <p:graphicFrame>
        <p:nvGraphicFramePr>
          <p:cNvPr id="103439" name="Object 15"/>
          <p:cNvGraphicFramePr>
            <a:graphicFrameLocks noChangeAspect="1"/>
          </p:cNvGraphicFramePr>
          <p:nvPr/>
        </p:nvGraphicFramePr>
        <p:xfrm>
          <a:off x="1600200" y="1905000"/>
          <a:ext cx="3422650" cy="1223963"/>
        </p:xfrm>
        <a:graphic>
          <a:graphicData uri="http://schemas.openxmlformats.org/presentationml/2006/ole">
            <p:oleObj spid="_x0000_s20483" name="Equation" r:id="rId4" imgW="2349500" imgH="723900" progId="Equation.3">
              <p:embed/>
            </p:oleObj>
          </a:graphicData>
        </a:graphic>
      </p:graphicFrame>
      <p:sp>
        <p:nvSpPr>
          <p:cNvPr id="103440" name="Line 16"/>
          <p:cNvSpPr>
            <a:spLocks noChangeShapeType="1"/>
          </p:cNvSpPr>
          <p:nvPr/>
        </p:nvSpPr>
        <p:spPr bwMode="auto">
          <a:xfrm flipV="1">
            <a:off x="50292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5943600" y="1828800"/>
            <a:ext cx="1600200" cy="1185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791200" y="14478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Helvetica" pitchFamily="-65" charset="0"/>
              </a:rPr>
              <a:t>Optimal Controller</a:t>
            </a:r>
            <a:endParaRPr lang="en-US" b="1" dirty="0">
              <a:latin typeface="Helvetica" pitchFamily="-65" charset="0"/>
            </a:endParaRPr>
          </a:p>
        </p:txBody>
      </p:sp>
      <p:graphicFrame>
        <p:nvGraphicFramePr>
          <p:cNvPr id="103441" name="Object 17"/>
          <p:cNvGraphicFramePr>
            <a:graphicFrameLocks noChangeAspect="1"/>
          </p:cNvGraphicFramePr>
          <p:nvPr/>
        </p:nvGraphicFramePr>
        <p:xfrm>
          <a:off x="6019800" y="1981200"/>
          <a:ext cx="1477963" cy="325438"/>
        </p:xfrm>
        <a:graphic>
          <a:graphicData uri="http://schemas.openxmlformats.org/presentationml/2006/ole">
            <p:oleObj spid="_x0000_s20484" name="Equation" r:id="rId5" imgW="1117600" imgH="203200" progId="Equation.3">
              <p:embed/>
            </p:oleObj>
          </a:graphicData>
        </a:graphic>
      </p:graphicFrame>
      <p:graphicFrame>
        <p:nvGraphicFramePr>
          <p:cNvPr id="103442" name="Object 18"/>
          <p:cNvGraphicFramePr>
            <a:graphicFrameLocks noChangeAspect="1"/>
          </p:cNvGraphicFramePr>
          <p:nvPr/>
        </p:nvGraphicFramePr>
        <p:xfrm>
          <a:off x="7696200" y="2057400"/>
          <a:ext cx="361950" cy="314325"/>
        </p:xfrm>
        <a:graphic>
          <a:graphicData uri="http://schemas.openxmlformats.org/presentationml/2006/ole">
            <p:oleObj spid="_x0000_s20485" name="Equation" r:id="rId6" imgW="228600" imgH="165100" progId="Equation.3">
              <p:embed/>
            </p:oleObj>
          </a:graphicData>
        </a:graphic>
      </p:graphicFrame>
      <p:graphicFrame>
        <p:nvGraphicFramePr>
          <p:cNvPr id="103443" name="Object 19"/>
          <p:cNvGraphicFramePr>
            <a:graphicFrameLocks noChangeAspect="1"/>
          </p:cNvGraphicFramePr>
          <p:nvPr/>
        </p:nvGraphicFramePr>
        <p:xfrm>
          <a:off x="685800" y="1905000"/>
          <a:ext cx="220663" cy="336550"/>
        </p:xfrm>
        <a:graphic>
          <a:graphicData uri="http://schemas.openxmlformats.org/presentationml/2006/ole">
            <p:oleObj spid="_x0000_s20486" name="Equation" r:id="rId7" imgW="139700" imgH="177800" progId="Equation.3">
              <p:embed/>
            </p:oleObj>
          </a:graphicData>
        </a:graphic>
      </p:graphicFrame>
      <p:sp>
        <p:nvSpPr>
          <p:cNvPr id="103448" name="Freeform 24"/>
          <p:cNvSpPr>
            <a:spLocks/>
          </p:cNvSpPr>
          <p:nvPr/>
        </p:nvSpPr>
        <p:spPr bwMode="auto">
          <a:xfrm>
            <a:off x="1219200" y="2438400"/>
            <a:ext cx="6705600" cy="1371600"/>
          </a:xfrm>
          <a:custGeom>
            <a:avLst/>
            <a:gdLst/>
            <a:ahLst/>
            <a:cxnLst>
              <a:cxn ang="0">
                <a:pos x="4224" y="0"/>
              </a:cxn>
              <a:cxn ang="0">
                <a:pos x="4224" y="672"/>
              </a:cxn>
              <a:cxn ang="0">
                <a:pos x="0" y="672"/>
              </a:cxn>
              <a:cxn ang="0">
                <a:pos x="0" y="144"/>
              </a:cxn>
              <a:cxn ang="0">
                <a:pos x="192" y="144"/>
              </a:cxn>
            </a:cxnLst>
            <a:rect l="0" t="0" r="r" b="b"/>
            <a:pathLst>
              <a:path w="4224" h="672">
                <a:moveTo>
                  <a:pt x="4224" y="0"/>
                </a:moveTo>
                <a:lnTo>
                  <a:pt x="4224" y="672"/>
                </a:lnTo>
                <a:lnTo>
                  <a:pt x="0" y="672"/>
                </a:lnTo>
                <a:lnTo>
                  <a:pt x="0" y="144"/>
                </a:lnTo>
                <a:lnTo>
                  <a:pt x="192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1600200" y="2286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685800" algn="l"/>
                <a:tab pos="1490663" algn="l"/>
                <a:tab pos="2286000" algn="l"/>
              </a:tabLst>
            </a:pPr>
            <a:r>
              <a:rPr lang="en-US" sz="1200">
                <a:solidFill>
                  <a:srgbClr val="0000FF"/>
                </a:solidFill>
                <a:latin typeface="Helvetica" pitchFamily="-65" charset="0"/>
              </a:rPr>
              <a:t>state	process	control	filter</a:t>
            </a:r>
            <a:br>
              <a:rPr lang="en-US" sz="1200">
                <a:solidFill>
                  <a:srgbClr val="0000FF"/>
                </a:solidFill>
                <a:latin typeface="Helvetica" pitchFamily="-65" charset="0"/>
              </a:rPr>
            </a:br>
            <a:r>
              <a:rPr lang="en-US" sz="1200">
                <a:solidFill>
                  <a:srgbClr val="0000FF"/>
                </a:solidFill>
                <a:latin typeface="Helvetica" pitchFamily="-65" charset="0"/>
              </a:rPr>
              <a:t>estimate	matrix	 matrix	gain</a:t>
            </a:r>
          </a:p>
        </p:txBody>
      </p:sp>
      <p:sp>
        <p:nvSpPr>
          <p:cNvPr id="103457" name="AutoShape 33"/>
          <p:cNvSpPr>
            <a:spLocks noChangeArrowheads="1"/>
          </p:cNvSpPr>
          <p:nvPr/>
        </p:nvSpPr>
        <p:spPr bwMode="auto">
          <a:xfrm>
            <a:off x="1600200" y="2286000"/>
            <a:ext cx="685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9" name="Line 35"/>
          <p:cNvSpPr>
            <a:spLocks noChangeShapeType="1"/>
          </p:cNvSpPr>
          <p:nvPr/>
        </p:nvSpPr>
        <p:spPr bwMode="auto">
          <a:xfrm flipH="1" flipV="1">
            <a:off x="1752600" y="22098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0" name="AutoShape 36"/>
          <p:cNvSpPr>
            <a:spLocks noChangeArrowheads="1"/>
          </p:cNvSpPr>
          <p:nvPr/>
        </p:nvSpPr>
        <p:spPr bwMode="auto">
          <a:xfrm>
            <a:off x="3886200" y="2286000"/>
            <a:ext cx="685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1" name="Line 37"/>
          <p:cNvSpPr>
            <a:spLocks noChangeShapeType="1"/>
          </p:cNvSpPr>
          <p:nvPr/>
        </p:nvSpPr>
        <p:spPr bwMode="auto">
          <a:xfrm flipH="1" flipV="1">
            <a:off x="4038600" y="22098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2" name="AutoShape 38"/>
          <p:cNvSpPr>
            <a:spLocks noChangeArrowheads="1"/>
          </p:cNvSpPr>
          <p:nvPr/>
        </p:nvSpPr>
        <p:spPr bwMode="auto">
          <a:xfrm>
            <a:off x="3124200" y="2286000"/>
            <a:ext cx="685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03463" name="Line 39"/>
          <p:cNvSpPr>
            <a:spLocks noChangeShapeType="1"/>
          </p:cNvSpPr>
          <p:nvPr/>
        </p:nvSpPr>
        <p:spPr bwMode="auto">
          <a:xfrm flipH="1" flipV="1">
            <a:off x="3276600" y="22098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4" name="AutoShape 40"/>
          <p:cNvSpPr>
            <a:spLocks noChangeArrowheads="1"/>
          </p:cNvSpPr>
          <p:nvPr/>
        </p:nvSpPr>
        <p:spPr bwMode="auto">
          <a:xfrm>
            <a:off x="2362200" y="2286000"/>
            <a:ext cx="685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5" name="Line 41"/>
          <p:cNvSpPr>
            <a:spLocks noChangeShapeType="1"/>
          </p:cNvSpPr>
          <p:nvPr/>
        </p:nvSpPr>
        <p:spPr bwMode="auto">
          <a:xfrm flipH="1" flipV="1">
            <a:off x="2514600" y="22098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6" name="AutoShape 42"/>
          <p:cNvSpPr>
            <a:spLocks noChangeArrowheads="1"/>
          </p:cNvSpPr>
          <p:nvPr/>
        </p:nvSpPr>
        <p:spPr bwMode="auto">
          <a:xfrm>
            <a:off x="1676400" y="3124200"/>
            <a:ext cx="685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7" name="Line 43"/>
          <p:cNvSpPr>
            <a:spLocks noChangeShapeType="1"/>
          </p:cNvSpPr>
          <p:nvPr/>
        </p:nvSpPr>
        <p:spPr bwMode="auto">
          <a:xfrm flipH="1" flipV="1">
            <a:off x="1752600" y="3048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8" name="AutoShape 44"/>
          <p:cNvSpPr>
            <a:spLocks noChangeArrowheads="1"/>
          </p:cNvSpPr>
          <p:nvPr/>
        </p:nvSpPr>
        <p:spPr bwMode="auto">
          <a:xfrm>
            <a:off x="2514600" y="3124200"/>
            <a:ext cx="9144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9" name="Line 45"/>
          <p:cNvSpPr>
            <a:spLocks noChangeShapeType="1"/>
          </p:cNvSpPr>
          <p:nvPr/>
        </p:nvSpPr>
        <p:spPr bwMode="auto">
          <a:xfrm flipH="1" flipV="1">
            <a:off x="2514600" y="3048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71" name="Text Box 47"/>
          <p:cNvSpPr txBox="1">
            <a:spLocks noChangeArrowheads="1"/>
          </p:cNvSpPr>
          <p:nvPr/>
        </p:nvSpPr>
        <p:spPr bwMode="auto">
          <a:xfrm>
            <a:off x="1600200" y="3124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914400" algn="l"/>
                <a:tab pos="1490663" algn="l"/>
                <a:tab pos="2286000" algn="l"/>
              </a:tabLst>
            </a:pPr>
            <a:r>
              <a:rPr lang="en-US" sz="1200">
                <a:solidFill>
                  <a:srgbClr val="0000FF"/>
                </a:solidFill>
                <a:latin typeface="Helvetica" pitchFamily="-65" charset="0"/>
              </a:rPr>
              <a:t>measure-	measure	</a:t>
            </a:r>
            <a:br>
              <a:rPr lang="en-US" sz="1200">
                <a:solidFill>
                  <a:srgbClr val="0000FF"/>
                </a:solidFill>
                <a:latin typeface="Helvetica" pitchFamily="-65" charset="0"/>
              </a:rPr>
            </a:br>
            <a:r>
              <a:rPr lang="en-US" sz="1200">
                <a:solidFill>
                  <a:srgbClr val="0000FF"/>
                </a:solidFill>
                <a:latin typeface="Helvetica" pitchFamily="-65" charset="0"/>
              </a:rPr>
              <a:t>ment	ment matrix	</a:t>
            </a:r>
          </a:p>
        </p:txBody>
      </p:sp>
      <p:sp>
        <p:nvSpPr>
          <p:cNvPr id="103472" name="Text Box 48"/>
          <p:cNvSpPr txBox="1">
            <a:spLocks noChangeArrowheads="1"/>
          </p:cNvSpPr>
          <p:nvPr/>
        </p:nvSpPr>
        <p:spPr bwMode="auto">
          <a:xfrm>
            <a:off x="6705600" y="2362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685800" algn="l"/>
                <a:tab pos="1490663" algn="l"/>
                <a:tab pos="2286000" algn="l"/>
              </a:tabLst>
            </a:pPr>
            <a:r>
              <a:rPr lang="en-US" sz="1200">
                <a:solidFill>
                  <a:srgbClr val="0000FF"/>
                </a:solidFill>
                <a:latin typeface="Helvetica" pitchFamily="-65" charset="0"/>
              </a:rPr>
              <a:t>controller</a:t>
            </a:r>
            <a:br>
              <a:rPr lang="en-US" sz="1200">
                <a:solidFill>
                  <a:srgbClr val="0000FF"/>
                </a:solidFill>
                <a:latin typeface="Helvetica" pitchFamily="-65" charset="0"/>
              </a:rPr>
            </a:br>
            <a:r>
              <a:rPr lang="en-US" sz="1200">
                <a:solidFill>
                  <a:srgbClr val="0000FF"/>
                </a:solidFill>
                <a:latin typeface="Helvetica" pitchFamily="-65" charset="0"/>
              </a:rPr>
              <a:t>gain</a:t>
            </a:r>
          </a:p>
        </p:txBody>
      </p:sp>
      <p:sp>
        <p:nvSpPr>
          <p:cNvPr id="103473" name="AutoShape 49"/>
          <p:cNvSpPr>
            <a:spLocks noChangeArrowheads="1"/>
          </p:cNvSpPr>
          <p:nvPr/>
        </p:nvSpPr>
        <p:spPr bwMode="auto">
          <a:xfrm>
            <a:off x="6781800" y="2362200"/>
            <a:ext cx="685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74" name="Line 50"/>
          <p:cNvSpPr>
            <a:spLocks noChangeShapeType="1"/>
          </p:cNvSpPr>
          <p:nvPr/>
        </p:nvSpPr>
        <p:spPr bwMode="auto">
          <a:xfrm flipH="1" flipV="1">
            <a:off x="7010400" y="2286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Control theory terminology used in this talk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295400"/>
            <a:ext cx="2971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Advanced controller</a:t>
            </a:r>
            <a:endParaRPr lang="en-US" sz="2400" dirty="0"/>
          </a:p>
        </p:txBody>
      </p:sp>
      <p:sp>
        <p:nvSpPr>
          <p:cNvPr id="19" name="Chevron 18"/>
          <p:cNvSpPr/>
          <p:nvPr/>
        </p:nvSpPr>
        <p:spPr>
          <a:xfrm rot="16200000" flipH="1">
            <a:off x="4355101" y="1817100"/>
            <a:ext cx="385199" cy="561000"/>
          </a:xfrm>
          <a:prstGeom prst="chevron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 flipH="1">
            <a:off x="2450101" y="1295400"/>
            <a:ext cx="385199" cy="561000"/>
          </a:xfrm>
          <a:prstGeom prst="chevron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10800000" flipH="1">
            <a:off x="6384900" y="1295401"/>
            <a:ext cx="385199" cy="561000"/>
          </a:xfrm>
          <a:prstGeom prst="chevron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838200"/>
          </a:xfrm>
        </p:spPr>
        <p:txBody>
          <a:bodyPr>
            <a:normAutofit fontScale="90000"/>
          </a:bodyPr>
          <a:lstStyle/>
          <a:p>
            <a:r>
              <a:rPr lang="en-US" sz="2800"/>
              <a:t>Balanced truncation significantly reduces VALEN state space</a:t>
            </a:r>
            <a:endParaRPr lang="en-US"/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auto">
          <a:xfrm>
            <a:off x="2895600" y="1524000"/>
            <a:ext cx="1600200" cy="1600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BFE0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971800" y="1905000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Helvetica" pitchFamily="-65" charset="0"/>
              </a:rPr>
              <a:t>Balancing</a:t>
            </a:r>
            <a:br>
              <a:rPr lang="en-US" sz="1400">
                <a:latin typeface="Helvetica" pitchFamily="-65" charset="0"/>
              </a:rPr>
            </a:br>
            <a:r>
              <a:rPr lang="en-US" sz="1400">
                <a:latin typeface="Helvetica" pitchFamily="-65" charset="0"/>
              </a:rPr>
              <a:t>transformation</a:t>
            </a:r>
          </a:p>
        </p:txBody>
      </p:sp>
      <p:graphicFrame>
        <p:nvGraphicFramePr>
          <p:cNvPr id="113678" name="Object 14"/>
          <p:cNvGraphicFramePr>
            <a:graphicFrameLocks noChangeAspect="1"/>
          </p:cNvGraphicFramePr>
          <p:nvPr/>
        </p:nvGraphicFramePr>
        <p:xfrm>
          <a:off x="3048000" y="2398713"/>
          <a:ext cx="609600" cy="288925"/>
        </p:xfrm>
        <a:graphic>
          <a:graphicData uri="http://schemas.openxmlformats.org/presentationml/2006/ole">
            <p:oleObj spid="_x0000_s21506" name="Equation" r:id="rId3" imgW="431800" imgH="177800" progId="Equation.3">
              <p:embed/>
            </p:oleObj>
          </a:graphicData>
        </a:graphic>
      </p:graphicFrame>
      <p:sp>
        <p:nvSpPr>
          <p:cNvPr id="113723" name="Rectangle 59"/>
          <p:cNvSpPr>
            <a:spLocks noChangeArrowheads="1"/>
          </p:cNvSpPr>
          <p:nvPr/>
        </p:nvSpPr>
        <p:spPr bwMode="auto">
          <a:xfrm>
            <a:off x="914400" y="541020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70000"/>
              </a:lnSpc>
              <a:spcBef>
                <a:spcPct val="70000"/>
              </a:spcBef>
              <a:buClr>
                <a:srgbClr val="C10000"/>
              </a:buClr>
              <a:buSzPct val="120000"/>
              <a:buFont typeface="Times" pitchFamily="-65" charset="0"/>
              <a:buNone/>
            </a:pPr>
            <a:r>
              <a:rPr lang="en-US" sz="1600" dirty="0">
                <a:solidFill>
                  <a:srgbClr val="0000FF"/>
                </a:solidFill>
                <a:latin typeface="Helvetica" pitchFamily="-65" charset="0"/>
              </a:rPr>
              <a:t>What is VALEN state-space?</a:t>
            </a:r>
          </a:p>
          <a:p>
            <a:pPr marL="342900" indent="-342900" eaLnBrk="1" hangingPunct="1">
              <a:lnSpc>
                <a:spcPct val="70000"/>
              </a:lnSpc>
              <a:spcBef>
                <a:spcPct val="70000"/>
              </a:spcBef>
              <a:buClr>
                <a:srgbClr val="C10000"/>
              </a:buClr>
              <a:buSzPct val="120000"/>
              <a:buFont typeface="Times" pitchFamily="-65" charset="0"/>
              <a:buNone/>
            </a:pPr>
            <a:r>
              <a:rPr lang="en-US" sz="1600" dirty="0">
                <a:solidFill>
                  <a:srgbClr val="0000FF"/>
                </a:solidFill>
                <a:latin typeface="Helvetica" pitchFamily="-65" charset="0"/>
              </a:rPr>
              <a:t>How to find balancing transformation           ?</a:t>
            </a:r>
          </a:p>
          <a:p>
            <a:pPr marL="342900" indent="-342900" eaLnBrk="1" hangingPunct="1">
              <a:lnSpc>
                <a:spcPct val="70000"/>
              </a:lnSpc>
              <a:spcBef>
                <a:spcPct val="70000"/>
              </a:spcBef>
              <a:buClr>
                <a:srgbClr val="C10000"/>
              </a:buClr>
              <a:buSzPct val="120000"/>
              <a:buFont typeface="Times" pitchFamily="-65" charset="0"/>
              <a:buNone/>
            </a:pPr>
            <a:r>
              <a:rPr lang="en-US" sz="1600" dirty="0">
                <a:solidFill>
                  <a:srgbClr val="0000FF"/>
                </a:solidFill>
                <a:latin typeface="Helvetica" pitchFamily="-65" charset="0"/>
              </a:rPr>
              <a:t>How to determine number of states to keep ?</a:t>
            </a:r>
          </a:p>
        </p:txBody>
      </p:sp>
      <p:sp>
        <p:nvSpPr>
          <p:cNvPr id="113727" name="Rectangle 63"/>
          <p:cNvSpPr>
            <a:spLocks noChangeArrowheads="1"/>
          </p:cNvSpPr>
          <p:nvPr/>
        </p:nvSpPr>
        <p:spPr bwMode="auto">
          <a:xfrm>
            <a:off x="152400" y="1524000"/>
            <a:ext cx="2667000" cy="37338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728" name="Picture 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752600"/>
            <a:ext cx="1752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729" name="Text Box 65"/>
          <p:cNvSpPr txBox="1">
            <a:spLocks noChangeArrowheads="1"/>
          </p:cNvSpPr>
          <p:nvPr/>
        </p:nvSpPr>
        <p:spPr bwMode="auto">
          <a:xfrm>
            <a:off x="1981200" y="15240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Helvetica" pitchFamily="-65" charset="0"/>
              </a:rPr>
              <a:t>~</a:t>
            </a:r>
            <a:r>
              <a:rPr lang="en-US" sz="1800">
                <a:solidFill>
                  <a:srgbClr val="0000FF"/>
                </a:solidFill>
                <a:latin typeface="Helvetica" pitchFamily="-65" charset="0"/>
              </a:rPr>
              <a:t>3000 states</a:t>
            </a:r>
            <a:endParaRPr lang="en-US" sz="1400">
              <a:solidFill>
                <a:srgbClr val="0000FF"/>
              </a:solidFill>
              <a:latin typeface="Helvetica" pitchFamily="-65" charset="0"/>
            </a:endParaRPr>
          </a:p>
        </p:txBody>
      </p:sp>
      <p:graphicFrame>
        <p:nvGraphicFramePr>
          <p:cNvPr id="113731" name="Object 67"/>
          <p:cNvGraphicFramePr>
            <a:graphicFrameLocks noChangeAspect="1"/>
          </p:cNvGraphicFramePr>
          <p:nvPr/>
        </p:nvGraphicFramePr>
        <p:xfrm>
          <a:off x="457200" y="3119438"/>
          <a:ext cx="2209800" cy="1219200"/>
        </p:xfrm>
        <a:graphic>
          <a:graphicData uri="http://schemas.openxmlformats.org/presentationml/2006/ole">
            <p:oleObj spid="_x0000_s21507" name="Equation" r:id="rId5" imgW="1790700" imgH="838200" progId="Equation.3">
              <p:embed/>
            </p:oleObj>
          </a:graphicData>
        </a:graphic>
      </p:graphicFrame>
      <p:sp>
        <p:nvSpPr>
          <p:cNvPr id="113732" name="Text Box 68"/>
          <p:cNvSpPr txBox="1">
            <a:spLocks noChangeArrowheads="1"/>
          </p:cNvSpPr>
          <p:nvPr/>
        </p:nvSpPr>
        <p:spPr bwMode="auto">
          <a:xfrm>
            <a:off x="381000" y="4495800"/>
            <a:ext cx="1981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914400" algn="l"/>
                <a:tab pos="1490663" algn="l"/>
                <a:tab pos="2286000" algn="l"/>
              </a:tabLst>
            </a:pPr>
            <a:r>
              <a:rPr lang="en-US" sz="1200">
                <a:solidFill>
                  <a:srgbClr val="0000FF"/>
                </a:solidFill>
                <a:latin typeface="Helvetica" pitchFamily="-65" charset="0"/>
              </a:rPr>
              <a:t>sensor	mutual	</a:t>
            </a:r>
            <a:br>
              <a:rPr lang="en-US" sz="1200">
                <a:solidFill>
                  <a:srgbClr val="0000FF"/>
                </a:solidFill>
                <a:latin typeface="Helvetica" pitchFamily="-65" charset="0"/>
              </a:rPr>
            </a:br>
            <a:r>
              <a:rPr lang="en-US" sz="1200">
                <a:solidFill>
                  <a:srgbClr val="0000FF"/>
                </a:solidFill>
                <a:latin typeface="Helvetica" pitchFamily="-65" charset="0"/>
              </a:rPr>
              <a:t>fluxes	inductance</a:t>
            </a:r>
            <a:br>
              <a:rPr lang="en-US" sz="1200">
                <a:solidFill>
                  <a:srgbClr val="0000FF"/>
                </a:solidFill>
                <a:latin typeface="Helvetica" pitchFamily="-65" charset="0"/>
              </a:rPr>
            </a:br>
            <a:r>
              <a:rPr lang="en-US" sz="1200">
                <a:solidFill>
                  <a:srgbClr val="0000FF"/>
                </a:solidFill>
                <a:latin typeface="Helvetica" pitchFamily="-65" charset="0"/>
              </a:rPr>
              <a:t>	matrix	</a:t>
            </a:r>
          </a:p>
        </p:txBody>
      </p:sp>
      <p:sp>
        <p:nvSpPr>
          <p:cNvPr id="113733" name="AutoShape 69"/>
          <p:cNvSpPr>
            <a:spLocks noChangeArrowheads="1"/>
          </p:cNvSpPr>
          <p:nvPr/>
        </p:nvSpPr>
        <p:spPr bwMode="auto">
          <a:xfrm>
            <a:off x="381000" y="4491038"/>
            <a:ext cx="685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34" name="Line 70"/>
          <p:cNvSpPr>
            <a:spLocks noChangeShapeType="1"/>
          </p:cNvSpPr>
          <p:nvPr/>
        </p:nvSpPr>
        <p:spPr bwMode="auto">
          <a:xfrm flipV="1">
            <a:off x="762000" y="4338638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35" name="AutoShape 71"/>
          <p:cNvSpPr>
            <a:spLocks noChangeArrowheads="1"/>
          </p:cNvSpPr>
          <p:nvPr/>
        </p:nvSpPr>
        <p:spPr bwMode="auto">
          <a:xfrm>
            <a:off x="1295400" y="4491038"/>
            <a:ext cx="9144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36" name="Line 72"/>
          <p:cNvSpPr>
            <a:spLocks noChangeShapeType="1"/>
          </p:cNvSpPr>
          <p:nvPr/>
        </p:nvSpPr>
        <p:spPr bwMode="auto">
          <a:xfrm>
            <a:off x="1600200" y="4338638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37" name="Text Box 73"/>
          <p:cNvSpPr txBox="1">
            <a:spLocks noChangeArrowheads="1"/>
          </p:cNvSpPr>
          <p:nvPr/>
        </p:nvSpPr>
        <p:spPr bwMode="auto">
          <a:xfrm>
            <a:off x="76200" y="1143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u="sng">
                <a:solidFill>
                  <a:srgbClr val="0000FF"/>
                </a:solidFill>
                <a:latin typeface="Helvetica" pitchFamily="-65" charset="0"/>
              </a:rPr>
              <a:t>Full VALEN computed wall currents:</a:t>
            </a:r>
          </a:p>
        </p:txBody>
      </p:sp>
      <p:sp>
        <p:nvSpPr>
          <p:cNvPr id="113738" name="Rectangle 74"/>
          <p:cNvSpPr>
            <a:spLocks noChangeArrowheads="1"/>
          </p:cNvSpPr>
          <p:nvPr/>
        </p:nvSpPr>
        <p:spPr bwMode="auto">
          <a:xfrm>
            <a:off x="4572000" y="1447800"/>
            <a:ext cx="4495800" cy="2514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739" name="Picture 7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2895600"/>
            <a:ext cx="8064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740" name="Picture 7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2895600"/>
            <a:ext cx="8001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741" name="Text Box 77"/>
          <p:cNvSpPr txBox="1">
            <a:spLocks noChangeArrowheads="1"/>
          </p:cNvSpPr>
          <p:nvPr/>
        </p:nvSpPr>
        <p:spPr bwMode="auto">
          <a:xfrm>
            <a:off x="7772400" y="2971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…</a:t>
            </a:r>
          </a:p>
        </p:txBody>
      </p:sp>
      <p:pic>
        <p:nvPicPr>
          <p:cNvPr id="113743" name="Picture 7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2590800"/>
            <a:ext cx="863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744" name="Text Box 80"/>
          <p:cNvSpPr txBox="1">
            <a:spLocks noChangeArrowheads="1"/>
          </p:cNvSpPr>
          <p:nvPr/>
        </p:nvSpPr>
        <p:spPr bwMode="auto">
          <a:xfrm>
            <a:off x="4572000" y="1905000"/>
            <a:ext cx="1143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Helvetica" pitchFamily="-65" charset="0"/>
              </a:rPr>
              <a:t>RWM</a:t>
            </a:r>
            <a:br>
              <a:rPr lang="en-US" sz="1400">
                <a:solidFill>
                  <a:srgbClr val="0000FF"/>
                </a:solidFill>
                <a:latin typeface="Helvetica" pitchFamily="-65" charset="0"/>
              </a:rPr>
            </a:br>
            <a:r>
              <a:rPr lang="en-US" sz="1400">
                <a:solidFill>
                  <a:srgbClr val="0000FF"/>
                </a:solidFill>
                <a:latin typeface="Helvetica" pitchFamily="-65" charset="0"/>
              </a:rPr>
              <a:t>fixed phase</a:t>
            </a:r>
          </a:p>
        </p:txBody>
      </p:sp>
      <p:sp>
        <p:nvSpPr>
          <p:cNvPr id="113745" name="Rectangle 81"/>
          <p:cNvSpPr>
            <a:spLocks noChangeArrowheads="1"/>
          </p:cNvSpPr>
          <p:nvPr/>
        </p:nvSpPr>
        <p:spPr bwMode="auto">
          <a:xfrm>
            <a:off x="6477000" y="2438400"/>
            <a:ext cx="1938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Helvetica" pitchFamily="-65" charset="0"/>
              </a:rPr>
              <a:t>2999 Balanced states:</a:t>
            </a:r>
          </a:p>
        </p:txBody>
      </p:sp>
      <p:sp>
        <p:nvSpPr>
          <p:cNvPr id="113746" name="Line 82"/>
          <p:cNvSpPr>
            <a:spLocks noChangeShapeType="1"/>
          </p:cNvSpPr>
          <p:nvPr/>
        </p:nvSpPr>
        <p:spPr bwMode="auto">
          <a:xfrm>
            <a:off x="51816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3747" name="Object 83"/>
          <p:cNvGraphicFramePr>
            <a:graphicFrameLocks noChangeAspect="1"/>
          </p:cNvGraphicFramePr>
          <p:nvPr/>
        </p:nvGraphicFramePr>
        <p:xfrm>
          <a:off x="4876800" y="3352800"/>
          <a:ext cx="249238" cy="317500"/>
        </p:xfrm>
        <a:graphic>
          <a:graphicData uri="http://schemas.openxmlformats.org/presentationml/2006/ole">
            <p:oleObj spid="_x0000_s21508" name="Equation" r:id="rId9" imgW="139700" imgH="177800" progId="Equation.3">
              <p:embed/>
            </p:oleObj>
          </a:graphicData>
        </a:graphic>
      </p:graphicFrame>
      <p:sp>
        <p:nvSpPr>
          <p:cNvPr id="113748" name="Line 84"/>
          <p:cNvSpPr>
            <a:spLocks noChangeShapeType="1"/>
          </p:cNvSpPr>
          <p:nvPr/>
        </p:nvSpPr>
        <p:spPr bwMode="auto">
          <a:xfrm>
            <a:off x="64008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3749" name="Object 85"/>
          <p:cNvGraphicFramePr>
            <a:graphicFrameLocks noChangeAspect="1"/>
          </p:cNvGraphicFramePr>
          <p:nvPr/>
        </p:nvGraphicFramePr>
        <p:xfrm>
          <a:off x="6073775" y="3505200"/>
          <a:ext cx="295275" cy="317500"/>
        </p:xfrm>
        <a:graphic>
          <a:graphicData uri="http://schemas.openxmlformats.org/presentationml/2006/ole">
            <p:oleObj spid="_x0000_s21509" name="Equation" r:id="rId10" imgW="165100" imgH="177800" progId="Equation.3">
              <p:embed/>
            </p:oleObj>
          </a:graphicData>
        </a:graphic>
      </p:graphicFrame>
      <p:sp>
        <p:nvSpPr>
          <p:cNvPr id="113750" name="Line 86"/>
          <p:cNvSpPr>
            <a:spLocks noChangeShapeType="1"/>
          </p:cNvSpPr>
          <p:nvPr/>
        </p:nvSpPr>
        <p:spPr bwMode="auto">
          <a:xfrm>
            <a:off x="74676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3751" name="Object 87"/>
          <p:cNvGraphicFramePr>
            <a:graphicFrameLocks noChangeAspect="1"/>
          </p:cNvGraphicFramePr>
          <p:nvPr/>
        </p:nvGraphicFramePr>
        <p:xfrm>
          <a:off x="7140575" y="3505200"/>
          <a:ext cx="293688" cy="317500"/>
        </p:xfrm>
        <a:graphic>
          <a:graphicData uri="http://schemas.openxmlformats.org/presentationml/2006/ole">
            <p:oleObj spid="_x0000_s21510" name="Equation" r:id="rId11" imgW="165100" imgH="177800" progId="Equation.3">
              <p:embed/>
            </p:oleObj>
          </a:graphicData>
        </a:graphic>
      </p:graphicFrame>
      <p:pic>
        <p:nvPicPr>
          <p:cNvPr id="113752" name="Picture 8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29600" y="2895600"/>
            <a:ext cx="8001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753" name="Line 89"/>
          <p:cNvSpPr>
            <a:spLocks noChangeShapeType="1"/>
          </p:cNvSpPr>
          <p:nvPr/>
        </p:nvSpPr>
        <p:spPr bwMode="auto">
          <a:xfrm>
            <a:off x="88392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3754" name="Object 90"/>
          <p:cNvGraphicFramePr>
            <a:graphicFrameLocks noChangeAspect="1"/>
          </p:cNvGraphicFramePr>
          <p:nvPr/>
        </p:nvGraphicFramePr>
        <p:xfrm>
          <a:off x="8229600" y="3505200"/>
          <a:ext cx="522288" cy="317500"/>
        </p:xfrm>
        <a:graphic>
          <a:graphicData uri="http://schemas.openxmlformats.org/presentationml/2006/ole">
            <p:oleObj spid="_x0000_s21511" name="Equation" r:id="rId13" imgW="292100" imgH="177800" progId="Equation.3">
              <p:embed/>
            </p:oleObj>
          </a:graphicData>
        </a:graphic>
      </p:graphicFrame>
      <p:sp>
        <p:nvSpPr>
          <p:cNvPr id="113755" name="AutoShape 91"/>
          <p:cNvSpPr>
            <a:spLocks/>
          </p:cNvSpPr>
          <p:nvPr/>
        </p:nvSpPr>
        <p:spPr bwMode="auto">
          <a:xfrm rot="-5377062">
            <a:off x="6051550" y="2776538"/>
            <a:ext cx="687387" cy="3208338"/>
          </a:xfrm>
          <a:prstGeom prst="leftBrace">
            <a:avLst>
              <a:gd name="adj1" fmla="val 38895"/>
              <a:gd name="adj2" fmla="val 50000"/>
            </a:avLst>
          </a:prstGeom>
          <a:solidFill>
            <a:srgbClr val="BDE0E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56" name="Text Box 92"/>
          <p:cNvSpPr txBox="1">
            <a:spLocks noChangeArrowheads="1"/>
          </p:cNvSpPr>
          <p:nvPr/>
        </p:nvSpPr>
        <p:spPr bwMode="auto">
          <a:xfrm>
            <a:off x="4800600" y="40386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Truncation</a:t>
            </a:r>
          </a:p>
        </p:txBody>
      </p:sp>
      <p:graphicFrame>
        <p:nvGraphicFramePr>
          <p:cNvPr id="113757" name="Object 93"/>
          <p:cNvGraphicFramePr>
            <a:graphicFrameLocks noChangeAspect="1"/>
          </p:cNvGraphicFramePr>
          <p:nvPr/>
        </p:nvGraphicFramePr>
        <p:xfrm>
          <a:off x="4597400" y="3644900"/>
          <a:ext cx="101600" cy="177800"/>
        </p:xfrm>
        <a:graphic>
          <a:graphicData uri="http://schemas.openxmlformats.org/presentationml/2006/ole">
            <p:oleObj spid="_x0000_s21512" name="Equation" r:id="rId14" imgW="101600" imgH="177800" progId="Equation.3">
              <p:embed/>
            </p:oleObj>
          </a:graphicData>
        </a:graphic>
      </p:graphicFrame>
      <p:sp>
        <p:nvSpPr>
          <p:cNvPr id="113761" name="Rectangle 97"/>
          <p:cNvSpPr>
            <a:spLocks noChangeArrowheads="1"/>
          </p:cNvSpPr>
          <p:nvPr/>
        </p:nvSpPr>
        <p:spPr bwMode="auto">
          <a:xfrm>
            <a:off x="4572000" y="1066800"/>
            <a:ext cx="183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u="sng">
                <a:solidFill>
                  <a:srgbClr val="0000FF"/>
                </a:solidFill>
                <a:latin typeface="Helvetica" pitchFamily="-65" charset="0"/>
              </a:rPr>
              <a:t>Balanced realization:</a:t>
            </a:r>
            <a:endParaRPr lang="en-US" sz="1400">
              <a:solidFill>
                <a:srgbClr val="0000FF"/>
              </a:solidFill>
              <a:latin typeface="Helvetica" pitchFamily="-65" charset="0"/>
            </a:endParaRPr>
          </a:p>
        </p:txBody>
      </p:sp>
      <p:sp>
        <p:nvSpPr>
          <p:cNvPr id="113762" name="Rectangle 98"/>
          <p:cNvSpPr>
            <a:spLocks noChangeArrowheads="1"/>
          </p:cNvSpPr>
          <p:nvPr/>
        </p:nvSpPr>
        <p:spPr bwMode="auto">
          <a:xfrm>
            <a:off x="5029200" y="4572000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u="sng">
                <a:solidFill>
                  <a:srgbClr val="0000FF"/>
                </a:solidFill>
                <a:latin typeface="Helvetica" pitchFamily="-65" charset="0"/>
              </a:rPr>
              <a:t>State reduction:</a:t>
            </a:r>
            <a:endParaRPr lang="en-US" sz="1400">
              <a:solidFill>
                <a:srgbClr val="0000FF"/>
              </a:solidFill>
              <a:latin typeface="Helvetica" pitchFamily="-65" charset="0"/>
            </a:endParaRPr>
          </a:p>
        </p:txBody>
      </p:sp>
      <p:graphicFrame>
        <p:nvGraphicFramePr>
          <p:cNvPr id="113768" name="Object 104"/>
          <p:cNvGraphicFramePr>
            <a:graphicFrameLocks noChangeAspect="1"/>
          </p:cNvGraphicFramePr>
          <p:nvPr/>
        </p:nvGraphicFramePr>
        <p:xfrm>
          <a:off x="5562600" y="5029200"/>
          <a:ext cx="1870075" cy="733425"/>
        </p:xfrm>
        <a:graphic>
          <a:graphicData uri="http://schemas.openxmlformats.org/presentationml/2006/ole">
            <p:oleObj spid="_x0000_s21513" name="Equation" r:id="rId15" imgW="1168400" imgH="457200" progId="Equation.3">
              <p:embed/>
            </p:oleObj>
          </a:graphicData>
        </a:graphic>
      </p:graphicFrame>
      <p:sp>
        <p:nvSpPr>
          <p:cNvPr id="113773" name="Rectangle 109"/>
          <p:cNvSpPr>
            <a:spLocks noChangeArrowheads="1"/>
          </p:cNvSpPr>
          <p:nvPr/>
        </p:nvSpPr>
        <p:spPr bwMode="auto">
          <a:xfrm>
            <a:off x="5181600" y="4876800"/>
            <a:ext cx="3657600" cy="1143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5715000" y="1524000"/>
            <a:ext cx="3048000" cy="914400"/>
            <a:chOff x="3696" y="960"/>
            <a:chExt cx="1536" cy="508"/>
          </a:xfrm>
        </p:grpSpPr>
        <p:graphicFrame>
          <p:nvGraphicFramePr>
            <p:cNvPr id="113758" name="Object 94"/>
            <p:cNvGraphicFramePr>
              <a:graphicFrameLocks noChangeAspect="1"/>
            </p:cNvGraphicFramePr>
            <p:nvPr/>
          </p:nvGraphicFramePr>
          <p:xfrm>
            <a:off x="3696" y="960"/>
            <a:ext cx="1536" cy="508"/>
          </p:xfrm>
          <a:graphic>
            <a:graphicData uri="http://schemas.openxmlformats.org/presentationml/2006/ole">
              <p:oleObj spid="_x0000_s21515" name="Equation" r:id="rId16" imgW="2463800" imgH="711200" progId="Equation.3">
                <p:embed/>
              </p:oleObj>
            </a:graphicData>
          </a:graphic>
        </p:graphicFrame>
        <p:sp>
          <p:nvSpPr>
            <p:cNvPr id="113817" name="Line 153"/>
            <p:cNvSpPr>
              <a:spLocks noChangeShapeType="1"/>
            </p:cNvSpPr>
            <p:nvPr/>
          </p:nvSpPr>
          <p:spPr bwMode="auto">
            <a:xfrm>
              <a:off x="3984" y="1056"/>
              <a:ext cx="1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8" name="Line 154"/>
            <p:cNvSpPr>
              <a:spLocks noChangeShapeType="1"/>
            </p:cNvSpPr>
            <p:nvPr/>
          </p:nvSpPr>
          <p:spPr bwMode="auto">
            <a:xfrm>
              <a:off x="3744" y="1200"/>
              <a:ext cx="3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9" name="Line 155"/>
            <p:cNvSpPr>
              <a:spLocks noChangeShapeType="1"/>
            </p:cNvSpPr>
            <p:nvPr/>
          </p:nvSpPr>
          <p:spPr bwMode="auto">
            <a:xfrm>
              <a:off x="5088" y="1008"/>
              <a:ext cx="1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0" name="Line 156"/>
            <p:cNvSpPr>
              <a:spLocks noChangeShapeType="1"/>
            </p:cNvSpPr>
            <p:nvPr/>
          </p:nvSpPr>
          <p:spPr bwMode="auto">
            <a:xfrm>
              <a:off x="4704" y="1296"/>
              <a:ext cx="4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1" name="Line 157"/>
            <p:cNvSpPr>
              <a:spLocks noChangeShapeType="1"/>
            </p:cNvSpPr>
            <p:nvPr/>
          </p:nvSpPr>
          <p:spPr bwMode="auto">
            <a:xfrm>
              <a:off x="4416" y="1104"/>
              <a:ext cx="1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2" name="Line 158"/>
            <p:cNvSpPr>
              <a:spLocks noChangeShapeType="1"/>
            </p:cNvSpPr>
            <p:nvPr/>
          </p:nvSpPr>
          <p:spPr bwMode="auto">
            <a:xfrm>
              <a:off x="4320" y="1200"/>
              <a:ext cx="1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824" name="Line 160"/>
          <p:cNvSpPr>
            <a:spLocks noChangeShapeType="1"/>
          </p:cNvSpPr>
          <p:nvPr/>
        </p:nvSpPr>
        <p:spPr bwMode="auto">
          <a:xfrm flipV="1">
            <a:off x="80010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825" name="Line 161"/>
          <p:cNvSpPr>
            <a:spLocks noChangeShapeType="1"/>
          </p:cNvSpPr>
          <p:nvPr/>
        </p:nvSpPr>
        <p:spPr bwMode="auto">
          <a:xfrm flipV="1">
            <a:off x="4800600" y="3124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826" name="Rectangle 162"/>
          <p:cNvSpPr>
            <a:spLocks noChangeArrowheads="1"/>
          </p:cNvSpPr>
          <p:nvPr/>
        </p:nvSpPr>
        <p:spPr bwMode="auto">
          <a:xfrm>
            <a:off x="7696200" y="5029200"/>
            <a:ext cx="1136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~</a:t>
            </a:r>
            <a:r>
              <a:rPr lang="en-US" sz="1400">
                <a:solidFill>
                  <a:srgbClr val="0000FF"/>
                </a:solidFill>
              </a:rPr>
              <a:t>3-20 states</a:t>
            </a:r>
          </a:p>
        </p:txBody>
      </p:sp>
      <p:sp>
        <p:nvSpPr>
          <p:cNvPr id="113827" name="Line 163"/>
          <p:cNvSpPr>
            <a:spLocks noChangeShapeType="1"/>
          </p:cNvSpPr>
          <p:nvPr/>
        </p:nvSpPr>
        <p:spPr bwMode="auto">
          <a:xfrm>
            <a:off x="6096000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828" name="Line 164"/>
          <p:cNvSpPr>
            <a:spLocks noChangeShapeType="1"/>
          </p:cNvSpPr>
          <p:nvPr/>
        </p:nvSpPr>
        <p:spPr bwMode="auto">
          <a:xfrm>
            <a:off x="57912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829" name="Line 165"/>
          <p:cNvSpPr>
            <a:spLocks noChangeShapeType="1"/>
          </p:cNvSpPr>
          <p:nvPr/>
        </p:nvSpPr>
        <p:spPr bwMode="auto">
          <a:xfrm>
            <a:off x="67818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830" name="Line 166"/>
          <p:cNvSpPr>
            <a:spLocks noChangeShapeType="1"/>
          </p:cNvSpPr>
          <p:nvPr/>
        </p:nvSpPr>
        <p:spPr bwMode="auto">
          <a:xfrm>
            <a:off x="7086600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3831" name="Object 167"/>
          <p:cNvGraphicFramePr>
            <a:graphicFrameLocks noChangeAspect="1"/>
          </p:cNvGraphicFramePr>
          <p:nvPr/>
        </p:nvGraphicFramePr>
        <p:xfrm>
          <a:off x="4495800" y="5638800"/>
          <a:ext cx="179388" cy="288925"/>
        </p:xfrm>
        <a:graphic>
          <a:graphicData uri="http://schemas.openxmlformats.org/presentationml/2006/ole">
            <p:oleObj spid="_x0000_s21514" name="Equation" r:id="rId17" imgW="127000" imgH="177800" progId="Equation.3">
              <p:embed/>
            </p:oleObj>
          </a:graphicData>
        </a:graphic>
      </p:graphicFrame>
      <p:sp>
        <p:nvSpPr>
          <p:cNvPr id="113833" name="Oval 169"/>
          <p:cNvSpPr>
            <a:spLocks noChangeArrowheads="1"/>
          </p:cNvSpPr>
          <p:nvPr/>
        </p:nvSpPr>
        <p:spPr bwMode="auto">
          <a:xfrm>
            <a:off x="609600" y="5715000"/>
            <a:ext cx="3048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113834" name="Oval 170"/>
          <p:cNvSpPr>
            <a:spLocks noChangeArrowheads="1"/>
          </p:cNvSpPr>
          <p:nvPr/>
        </p:nvSpPr>
        <p:spPr bwMode="auto">
          <a:xfrm>
            <a:off x="609600" y="5334000"/>
            <a:ext cx="3048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3835" name="Oval 171"/>
          <p:cNvSpPr>
            <a:spLocks noChangeArrowheads="1"/>
          </p:cNvSpPr>
          <p:nvPr/>
        </p:nvSpPr>
        <p:spPr bwMode="auto">
          <a:xfrm>
            <a:off x="609600" y="6096000"/>
            <a:ext cx="3048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113837" name="Oval 173"/>
          <p:cNvSpPr>
            <a:spLocks noChangeArrowheads="1"/>
          </p:cNvSpPr>
          <p:nvPr/>
        </p:nvSpPr>
        <p:spPr bwMode="auto">
          <a:xfrm>
            <a:off x="4724400" y="4572000"/>
            <a:ext cx="3048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113838" name="Oval 174"/>
          <p:cNvSpPr>
            <a:spLocks noChangeArrowheads="1"/>
          </p:cNvSpPr>
          <p:nvPr/>
        </p:nvSpPr>
        <p:spPr bwMode="auto">
          <a:xfrm>
            <a:off x="3657600" y="2819400"/>
            <a:ext cx="3048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113839" name="Oval 175"/>
          <p:cNvSpPr>
            <a:spLocks noChangeArrowheads="1"/>
          </p:cNvSpPr>
          <p:nvPr/>
        </p:nvSpPr>
        <p:spPr bwMode="auto">
          <a:xfrm>
            <a:off x="228600" y="1600200"/>
            <a:ext cx="3048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State-space control approach may allow superior feedback performance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105400"/>
          </a:xfrm>
        </p:spPr>
        <p:txBody>
          <a:bodyPr>
            <a:normAutofit fontScale="92500" lnSpcReduction="10000"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</a:pPr>
            <a:r>
              <a:rPr lang="en-US" sz="1800" u="sng" dirty="0">
                <a:solidFill>
                  <a:srgbClr val="FF0000"/>
                </a:solidFill>
              </a:rPr>
              <a:t>VALEN circuit equations</a:t>
            </a:r>
            <a:r>
              <a:rPr lang="en-US" sz="1800" dirty="0"/>
              <a:t> after including</a:t>
            </a:r>
            <a:r>
              <a:rPr lang="en-US" sz="1800" dirty="0" smtClean="0"/>
              <a:t> unstable plasma mode. Fluxes </a:t>
            </a:r>
            <a:r>
              <a:rPr lang="en-US" sz="1800" dirty="0"/>
              <a:t>at the wall, feedback coils and plasma </a:t>
            </a:r>
            <a:r>
              <a:rPr lang="en-US" sz="1800" dirty="0" smtClean="0"/>
              <a:t>are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  <a:p>
            <a:pPr marL="223838" indent="-223838"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  <a:p>
            <a:pPr marL="223838" indent="-223838"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  <a:p>
            <a:pPr marL="223838" indent="-223838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Equations for system </a:t>
            </a:r>
            <a:r>
              <a:rPr lang="en-US" sz="1800" dirty="0" smtClean="0"/>
              <a:t>evolution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  <a:p>
            <a:pPr marL="223838" indent="-223838"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  <a:p>
            <a:pPr marL="223838" indent="-223838"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  <a:p>
            <a:pPr marL="223838" indent="-223838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In the </a:t>
            </a:r>
            <a:r>
              <a:rPr lang="en-US" sz="1800" u="sng" dirty="0">
                <a:solidFill>
                  <a:srgbClr val="FF0000"/>
                </a:solidFill>
              </a:rPr>
              <a:t>state-space form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where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&amp; measurements           </a:t>
            </a:r>
            <a:r>
              <a:rPr lang="en-US" sz="1800" dirty="0" smtClean="0"/>
              <a:t>  are </a:t>
            </a:r>
            <a:r>
              <a:rPr lang="en-US" sz="1800" dirty="0"/>
              <a:t>sensor fluxes. State-space dimension </a:t>
            </a:r>
            <a:r>
              <a:rPr lang="en-US" sz="1800" dirty="0">
                <a:solidFill>
                  <a:srgbClr val="FF0000"/>
                </a:solidFill>
              </a:rPr>
              <a:t>~1000</a:t>
            </a:r>
            <a:r>
              <a:rPr lang="en-US" sz="1800" dirty="0"/>
              <a:t> elements! 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Classical control law with proportional gain defined as</a:t>
            </a:r>
            <a:endParaRPr lang="en-US" sz="2000" dirty="0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3048000" y="1828800"/>
          <a:ext cx="2590800" cy="1055688"/>
        </p:xfrm>
        <a:graphic>
          <a:graphicData uri="http://schemas.openxmlformats.org/presentationml/2006/ole">
            <p:oleObj spid="_x0000_s22530" name="Equation" r:id="rId3" imgW="1968500" imgH="800100" progId="Equation.3">
              <p:embed/>
            </p:oleObj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057400" y="3276600"/>
          <a:ext cx="5257800" cy="968375"/>
        </p:xfrm>
        <a:graphic>
          <a:graphicData uri="http://schemas.openxmlformats.org/presentationml/2006/ole">
            <p:oleObj spid="_x0000_s22531" name="Equation" r:id="rId4" imgW="4013200" imgH="736600" progId="Equation.3">
              <p:embed/>
            </p:oleObj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3886200" y="4343400"/>
          <a:ext cx="1066800" cy="606425"/>
        </p:xfrm>
        <a:graphic>
          <a:graphicData uri="http://schemas.openxmlformats.org/presentationml/2006/ole">
            <p:oleObj spid="_x0000_s22532" name="Equation" r:id="rId5" imgW="762000" imgH="431800" progId="Equation.3">
              <p:embed/>
            </p:oleObj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1643062" y="4973637"/>
          <a:ext cx="4833938" cy="436563"/>
        </p:xfrm>
        <a:graphic>
          <a:graphicData uri="http://schemas.openxmlformats.org/presentationml/2006/ole">
            <p:oleObj spid="_x0000_s22533" name="Equation" r:id="rId6" imgW="3378200" imgH="304800" progId="Equation.3">
              <p:embed/>
            </p:oleObj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6248400" y="5876925"/>
          <a:ext cx="919163" cy="371475"/>
        </p:xfrm>
        <a:graphic>
          <a:graphicData uri="http://schemas.openxmlformats.org/presentationml/2006/ole">
            <p:oleObj spid="_x0000_s22534" name="Equation" r:id="rId7" imgW="596900" imgH="241300" progId="Equation.3">
              <p:embed/>
            </p:oleObj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2362200" y="5437187"/>
          <a:ext cx="682625" cy="354013"/>
        </p:xfrm>
        <a:graphic>
          <a:graphicData uri="http://schemas.openxmlformats.org/presentationml/2006/ole">
            <p:oleObj spid="_x0000_s22535" name="Equation" r:id="rId8" imgW="419100" imgH="215900" progId="Equation.3">
              <p:embed/>
            </p:oleObj>
          </a:graphicData>
        </a:graphic>
      </p:graphicFrame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8610600" y="228600"/>
            <a:ext cx="3048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VALEN formulation with rotation</a:t>
            </a:r>
            <a:r>
              <a:rPr lang="en-US" sz="2800" dirty="0" smtClean="0"/>
              <a:t> </a:t>
            </a:r>
            <a:r>
              <a:rPr lang="en-US" sz="2800" dirty="0" smtClean="0"/>
              <a:t>allows inclusion of mode phase into state </a:t>
            </a:r>
            <a:r>
              <a:rPr lang="en-US" sz="2800" dirty="0" smtClean="0"/>
              <a:t>space*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VALEN uses two copies of a single unstable mode with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/2 toroidal displacement of these two modes</a:t>
            </a:r>
          </a:p>
          <a:p>
            <a:pPr algn="just"/>
            <a:r>
              <a:rPr lang="en-US" dirty="0" smtClean="0"/>
              <a:t>The VALEN uses two dimensionless parameter normalized torque “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” and normalized energy “</a:t>
            </a:r>
            <a:r>
              <a:rPr lang="en-US" dirty="0" err="1" smtClean="0"/>
              <a:t>s</a:t>
            </a:r>
            <a:r>
              <a:rPr lang="en-US" dirty="0" smtClean="0"/>
              <a:t>”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smtClean="0"/>
              <a:t>VALEN parameters ‘</a:t>
            </a:r>
            <a:r>
              <a:rPr lang="en-US" dirty="0" err="1" smtClean="0"/>
              <a:t>s</a:t>
            </a:r>
            <a:r>
              <a:rPr lang="en-US" dirty="0" smtClean="0"/>
              <a:t>’ and ‘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’ together determine growth rate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and rotation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/>
              <a:t> of the plasma </a:t>
            </a:r>
            <a:r>
              <a:rPr lang="en-US" dirty="0" smtClean="0"/>
              <a:t>mode</a:t>
            </a:r>
          </a:p>
          <a:p>
            <a:pPr algn="just"/>
            <a:r>
              <a:rPr lang="en-US" dirty="0" smtClean="0"/>
              <a:t>LQG is optimized off line for best stability region with respect to ‘</a:t>
            </a:r>
            <a:r>
              <a:rPr lang="en-US" dirty="0" err="1" smtClean="0"/>
              <a:t>s</a:t>
            </a:r>
            <a:r>
              <a:rPr lang="en-US" dirty="0" smtClean="0"/>
              <a:t>’ and ‘</a:t>
            </a:r>
            <a:r>
              <a:rPr lang="en-US" dirty="0" smtClean="0">
                <a:latin typeface="Symbol" charset="2"/>
                <a:cs typeface="Symbol" charset="2"/>
              </a:rPr>
              <a:t>a’</a:t>
            </a:r>
            <a:r>
              <a:rPr lang="en-US" dirty="0" smtClean="0"/>
              <a:t> parameters.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16823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*Boozer </a:t>
            </a:r>
            <a:r>
              <a:rPr lang="en-US" sz="1400" dirty="0" err="1" smtClean="0"/>
              <a:t>PoP</a:t>
            </a:r>
            <a:r>
              <a:rPr lang="en-US" sz="1400" dirty="0" smtClean="0"/>
              <a:t> Vol6, No. 8, 3190 (1999)</a:t>
            </a:r>
            <a:endParaRPr lang="en-US" sz="1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84400" y="2971800"/>
          <a:ext cx="5226050" cy="658400"/>
        </p:xfrm>
        <a:graphic>
          <a:graphicData uri="http://schemas.openxmlformats.org/presentationml/2006/ole">
            <p:oleObj spid="_x0000_s28674" name="Equation" r:id="rId3" imgW="3225800" imgH="406400" progId="Equation.3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184400" y="3767600"/>
          <a:ext cx="4979150" cy="658400"/>
        </p:xfrm>
        <a:graphic>
          <a:graphicData uri="http://schemas.openxmlformats.org/presentationml/2006/ole">
            <p:oleObj spid="_x0000_s28675" name="Equation" r:id="rId4" imgW="30734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1066800"/>
          </a:xfrm>
        </p:spPr>
        <p:txBody>
          <a:bodyPr/>
          <a:lstStyle/>
          <a:p>
            <a:r>
              <a:rPr lang="en-US" sz="2600" dirty="0"/>
              <a:t>Measure of system controllability and observability is given by controllability and observability </a:t>
            </a:r>
            <a:r>
              <a:rPr lang="en-US" sz="2600" dirty="0" err="1" smtClean="0"/>
              <a:t>grammians</a:t>
            </a:r>
            <a:endParaRPr lang="en-US" baseline="-25000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334000"/>
          </a:xfrm>
        </p:spPr>
        <p:txBody>
          <a:bodyPr/>
          <a:lstStyle/>
          <a:p>
            <a:pPr marL="360363" indent="-36036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tabLst>
                <a:tab pos="1344613" algn="l"/>
                <a:tab pos="4306888" algn="l"/>
              </a:tabLst>
            </a:pPr>
            <a:r>
              <a:rPr lang="en-US" sz="1800" dirty="0"/>
              <a:t>Given </a:t>
            </a:r>
            <a:r>
              <a:rPr lang="en-US" sz="1800" u="sng" dirty="0"/>
              <a:t>stable</a:t>
            </a:r>
            <a:r>
              <a:rPr lang="en-US" sz="1800" dirty="0"/>
              <a:t> Linear Time-Invariant (LTI) Systems</a:t>
            </a:r>
            <a:endParaRPr lang="en-US" sz="1800" dirty="0" smtClean="0"/>
          </a:p>
          <a:p>
            <a:pPr marL="360363" indent="-36036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tabLst>
                <a:tab pos="1344613" algn="l"/>
                <a:tab pos="4306888" algn="l"/>
              </a:tabLst>
            </a:pPr>
            <a:endParaRPr lang="en-US" sz="1800" dirty="0" smtClean="0"/>
          </a:p>
          <a:p>
            <a:pPr marL="360363" indent="-36036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tabLst>
                <a:tab pos="1344613" algn="l"/>
                <a:tab pos="4306888" algn="l"/>
              </a:tabLst>
            </a:pPr>
            <a:endParaRPr lang="en-US" sz="1800" dirty="0" smtClean="0"/>
          </a:p>
          <a:p>
            <a:pPr marL="360363" indent="-360363">
              <a:spcBef>
                <a:spcPts val="0"/>
              </a:spcBef>
              <a:spcAft>
                <a:spcPts val="0"/>
              </a:spcAft>
              <a:tabLst>
                <a:tab pos="1344613" algn="l"/>
                <a:tab pos="4306888" algn="l"/>
              </a:tabLst>
            </a:pPr>
            <a:r>
              <a:rPr lang="en-US" sz="1800" dirty="0"/>
              <a:t>Observability grammian,		 , can be found be solving</a:t>
            </a:r>
            <a:br>
              <a:rPr lang="en-US" sz="1800" dirty="0"/>
            </a:br>
            <a:r>
              <a:rPr lang="en-US" sz="1800" dirty="0"/>
              <a:t>continuous-time Lyapunov equation</a:t>
            </a:r>
            <a:r>
              <a:rPr lang="en-US" sz="1800" dirty="0" smtClean="0"/>
              <a:t>,               	</a:t>
            </a:r>
            <a:r>
              <a:rPr lang="en-US" sz="1800" dirty="0"/>
              <a:t>		 , provides measure of output energy:</a:t>
            </a:r>
          </a:p>
          <a:p>
            <a:pPr marL="360363" indent="-360363">
              <a:spcBef>
                <a:spcPts val="0"/>
              </a:spcBef>
              <a:spcAft>
                <a:spcPts val="0"/>
              </a:spcAft>
              <a:tabLst>
                <a:tab pos="1344613" algn="l"/>
                <a:tab pos="4306888" algn="l"/>
              </a:tabLst>
            </a:pPr>
            <a:endParaRPr lang="en-US" sz="1800" dirty="0"/>
          </a:p>
          <a:p>
            <a:pPr marL="360363" indent="-360363">
              <a:spcBef>
                <a:spcPts val="0"/>
              </a:spcBef>
              <a:spcAft>
                <a:spcPts val="0"/>
              </a:spcAft>
              <a:tabLst>
                <a:tab pos="1344613" algn="l"/>
                <a:tab pos="4306888" algn="l"/>
              </a:tabLst>
            </a:pPr>
            <a:r>
              <a:rPr lang="en-US" sz="1800" dirty="0"/>
              <a:t>	</a:t>
            </a:r>
            <a:r>
              <a:rPr lang="en-US" sz="1800" dirty="0" smtClean="0"/>
              <a:t>    defines </a:t>
            </a:r>
            <a:r>
              <a:rPr lang="en-US" sz="1800" dirty="0"/>
              <a:t>an “observability ellipsoid” </a:t>
            </a:r>
            <a:br>
              <a:rPr lang="en-US" sz="1800" dirty="0"/>
            </a:br>
            <a:r>
              <a:rPr lang="en-US" sz="1800" dirty="0"/>
              <a:t>in the state space with the longest principal</a:t>
            </a:r>
            <a:br>
              <a:rPr lang="en-US" sz="1800" dirty="0"/>
            </a:br>
            <a:r>
              <a:rPr lang="en-US" sz="1800" dirty="0"/>
              <a:t>axes along the </a:t>
            </a:r>
            <a:r>
              <a:rPr lang="en-US" sz="1800" u="sng" dirty="0"/>
              <a:t>most observable directions</a:t>
            </a:r>
            <a:endParaRPr lang="en-US" sz="1800" dirty="0"/>
          </a:p>
          <a:p>
            <a:pPr marL="360363" indent="-360363">
              <a:spcBef>
                <a:spcPts val="0"/>
              </a:spcBef>
              <a:spcAft>
                <a:spcPts val="0"/>
              </a:spcAft>
              <a:tabLst>
                <a:tab pos="1344613" algn="l"/>
                <a:tab pos="4306888" algn="l"/>
              </a:tabLst>
            </a:pPr>
            <a:endParaRPr lang="en-US" sz="1800" dirty="0"/>
          </a:p>
          <a:p>
            <a:pPr marL="360363" indent="-360363">
              <a:spcBef>
                <a:spcPts val="0"/>
              </a:spcBef>
              <a:spcAft>
                <a:spcPts val="0"/>
              </a:spcAft>
              <a:tabLst>
                <a:tab pos="1344613" algn="l"/>
                <a:tab pos="4306888" algn="l"/>
              </a:tabLst>
            </a:pPr>
            <a:r>
              <a:rPr lang="en-US" sz="1800" dirty="0"/>
              <a:t>Controllability grammian,		 , can be found be solving continuous-time Lyapunov equation,		     </a:t>
            </a:r>
            <a:r>
              <a:rPr lang="en-US" sz="1800" dirty="0" smtClean="0"/>
              <a:t>                  , </a:t>
            </a:r>
            <a:r>
              <a:rPr lang="en-US" sz="1800" dirty="0"/>
              <a:t>provides measure of </a:t>
            </a:r>
            <a:r>
              <a:rPr lang="en-US" sz="1800" dirty="0" err="1"/>
              <a:t>input(control</a:t>
            </a:r>
            <a:r>
              <a:rPr lang="en-US" sz="1800" dirty="0"/>
              <a:t>) energy:</a:t>
            </a:r>
            <a:br>
              <a:rPr lang="en-US" sz="1800" dirty="0"/>
            </a:br>
            <a:r>
              <a:rPr lang="en-US" sz="1800" dirty="0"/>
              <a:t> </a:t>
            </a:r>
          </a:p>
          <a:p>
            <a:pPr marL="360363" indent="-360363">
              <a:spcBef>
                <a:spcPts val="0"/>
              </a:spcBef>
              <a:spcAft>
                <a:spcPts val="0"/>
              </a:spcAft>
              <a:tabLst>
                <a:tab pos="1344613" algn="l"/>
                <a:tab pos="1798638" algn="l"/>
              </a:tabLst>
            </a:pPr>
            <a:r>
              <a:rPr lang="en-US" sz="1800" dirty="0"/>
              <a:t>	 </a:t>
            </a:r>
            <a:r>
              <a:rPr lang="en-US" sz="1800" dirty="0" smtClean="0"/>
              <a:t> defines </a:t>
            </a:r>
            <a:r>
              <a:rPr lang="en-US" sz="1800" dirty="0"/>
              <a:t>a “controllability ellipsoid”</a:t>
            </a:r>
            <a:r>
              <a:rPr lang="en-US" sz="1800" dirty="0" smtClean="0"/>
              <a:t> in </a:t>
            </a:r>
            <a:r>
              <a:rPr lang="en-US" sz="1800" dirty="0"/>
              <a:t>the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state </a:t>
            </a:r>
            <a:r>
              <a:rPr lang="en-US" sz="1800" dirty="0"/>
              <a:t>space with the longest principal</a:t>
            </a:r>
            <a:br>
              <a:rPr lang="en-US" sz="1800" dirty="0"/>
            </a:br>
            <a:r>
              <a:rPr lang="en-US" sz="1800" dirty="0"/>
              <a:t>axes along the </a:t>
            </a:r>
            <a:r>
              <a:rPr lang="en-US" sz="1800" u="sng" dirty="0"/>
              <a:t>most controllable directions</a:t>
            </a:r>
            <a:endParaRPr lang="en-US" sz="1800" dirty="0"/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3352800" y="1776412"/>
          <a:ext cx="1676400" cy="357188"/>
        </p:xfrm>
        <a:graphic>
          <a:graphicData uri="http://schemas.openxmlformats.org/presentationml/2006/ole">
            <p:oleObj spid="_x0000_s23554" name="Equation" r:id="rId3" imgW="1371600" imgH="292100" progId="Equation.3">
              <p:embed/>
            </p:oleObj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4724400" y="2074862"/>
          <a:ext cx="1905000" cy="287338"/>
        </p:xfrm>
        <a:graphic>
          <a:graphicData uri="http://schemas.openxmlformats.org/presentationml/2006/ole">
            <p:oleObj spid="_x0000_s23555" name="Equation" r:id="rId4" imgW="1358900" imgH="203200" progId="Equation.3">
              <p:embed/>
            </p:oleObj>
          </a:graphicData>
        </a:graphic>
      </p:graphicFrame>
      <p:graphicFrame>
        <p:nvGraphicFramePr>
          <p:cNvPr id="111623" name="Object 7"/>
          <p:cNvGraphicFramePr>
            <a:graphicFrameLocks noChangeAspect="1"/>
          </p:cNvGraphicFramePr>
          <p:nvPr/>
        </p:nvGraphicFramePr>
        <p:xfrm>
          <a:off x="3765550" y="2438400"/>
          <a:ext cx="1492250" cy="444500"/>
        </p:xfrm>
        <a:graphic>
          <a:graphicData uri="http://schemas.openxmlformats.org/presentationml/2006/ole">
            <p:oleObj spid="_x0000_s23556" name="Equation" r:id="rId5" imgW="850900" imgH="254000" progId="Equation.3">
              <p:embed/>
            </p:oleObj>
          </a:graphicData>
        </a:graphic>
      </p:graphicFrame>
      <p:graphicFrame>
        <p:nvGraphicFramePr>
          <p:cNvPr id="111624" name="Object 8"/>
          <p:cNvGraphicFramePr>
            <a:graphicFrameLocks noChangeAspect="1"/>
          </p:cNvGraphicFramePr>
          <p:nvPr/>
        </p:nvGraphicFramePr>
        <p:xfrm>
          <a:off x="3352800" y="3962400"/>
          <a:ext cx="1828800" cy="393700"/>
        </p:xfrm>
        <a:graphic>
          <a:graphicData uri="http://schemas.openxmlformats.org/presentationml/2006/ole">
            <p:oleObj spid="_x0000_s23557" name="Equation" r:id="rId6" imgW="1358900" imgH="292100" progId="Equation.3">
              <p:embed/>
            </p:oleObj>
          </a:graphicData>
        </a:graphic>
      </p:graphicFrame>
      <p:graphicFrame>
        <p:nvGraphicFramePr>
          <p:cNvPr id="111625" name="Object 9"/>
          <p:cNvGraphicFramePr>
            <a:graphicFrameLocks noChangeAspect="1"/>
          </p:cNvGraphicFramePr>
          <p:nvPr/>
        </p:nvGraphicFramePr>
        <p:xfrm>
          <a:off x="4572000" y="4356100"/>
          <a:ext cx="1828800" cy="274638"/>
        </p:xfrm>
        <a:graphic>
          <a:graphicData uri="http://schemas.openxmlformats.org/presentationml/2006/ole">
            <p:oleObj spid="_x0000_s23558" name="Equation" r:id="rId7" imgW="1358900" imgH="203200" progId="Equation.3">
              <p:embed/>
            </p:oleObj>
          </a:graphicData>
        </a:graphic>
      </p:graphicFrame>
      <p:graphicFrame>
        <p:nvGraphicFramePr>
          <p:cNvPr id="111626" name="Object 10"/>
          <p:cNvGraphicFramePr>
            <a:graphicFrameLocks noChangeAspect="1"/>
          </p:cNvGraphicFramePr>
          <p:nvPr/>
        </p:nvGraphicFramePr>
        <p:xfrm>
          <a:off x="3649662" y="4636024"/>
          <a:ext cx="1608138" cy="466725"/>
        </p:xfrm>
        <a:graphic>
          <a:graphicData uri="http://schemas.openxmlformats.org/presentationml/2006/ole">
            <p:oleObj spid="_x0000_s23559" name="Equation" r:id="rId8" imgW="876300" imgH="254000" progId="Equation.3">
              <p:embed/>
            </p:oleObj>
          </a:graphicData>
        </a:graphic>
      </p:graphicFrame>
      <p:graphicFrame>
        <p:nvGraphicFramePr>
          <p:cNvPr id="111629" name="Object 13"/>
          <p:cNvGraphicFramePr>
            <a:graphicFrameLocks noChangeAspect="1"/>
          </p:cNvGraphicFramePr>
          <p:nvPr/>
        </p:nvGraphicFramePr>
        <p:xfrm>
          <a:off x="803275" y="2895600"/>
          <a:ext cx="1177925" cy="298450"/>
        </p:xfrm>
        <a:graphic>
          <a:graphicData uri="http://schemas.openxmlformats.org/presentationml/2006/ole">
            <p:oleObj spid="_x0000_s23560" name="Equation" r:id="rId9" imgW="800100" imgH="203200" progId="Equation.3">
              <p:embed/>
            </p:oleObj>
          </a:graphicData>
        </a:graphic>
      </p:graphicFrame>
      <p:graphicFrame>
        <p:nvGraphicFramePr>
          <p:cNvPr id="111630" name="Object 14"/>
          <p:cNvGraphicFramePr>
            <a:graphicFrameLocks noChangeAspect="1"/>
          </p:cNvGraphicFramePr>
          <p:nvPr/>
        </p:nvGraphicFramePr>
        <p:xfrm>
          <a:off x="839787" y="5105400"/>
          <a:ext cx="1141413" cy="298450"/>
        </p:xfrm>
        <a:graphic>
          <a:graphicData uri="http://schemas.openxmlformats.org/presentationml/2006/ole">
            <p:oleObj spid="_x0000_s23561" name="Equation" r:id="rId10" imgW="774700" imgH="203200" progId="Equation.3">
              <p:embed/>
            </p:oleObj>
          </a:graphicData>
        </a:graphic>
      </p:graphicFrame>
      <p:sp>
        <p:nvSpPr>
          <p:cNvPr id="111632" name="Oval 16"/>
          <p:cNvSpPr>
            <a:spLocks noChangeArrowheads="1"/>
          </p:cNvSpPr>
          <p:nvPr/>
        </p:nvSpPr>
        <p:spPr bwMode="auto">
          <a:xfrm rot="-2145765">
            <a:off x="6552094" y="2940634"/>
            <a:ext cx="2133600" cy="692150"/>
          </a:xfrm>
          <a:prstGeom prst="ellipse">
            <a:avLst/>
          </a:prstGeom>
          <a:gradFill rotWithShape="0">
            <a:gsLst>
              <a:gs pos="0">
                <a:srgbClr val="C10000">
                  <a:alpha val="39999"/>
                </a:srgbClr>
              </a:gs>
              <a:gs pos="100000">
                <a:srgbClr val="C10000">
                  <a:gamma/>
                  <a:shade val="100000"/>
                  <a:invGamma/>
                  <a:alpha val="39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 rot="-2145765">
            <a:off x="6636231" y="3575634"/>
            <a:ext cx="1066800" cy="0"/>
          </a:xfrm>
          <a:prstGeom prst="line">
            <a:avLst/>
          </a:prstGeom>
          <a:noFill/>
          <a:ln w="25400">
            <a:solidFill>
              <a:srgbClr val="C1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 rot="-2145765">
            <a:off x="7712556" y="3227971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7" name="Oval 21"/>
          <p:cNvSpPr>
            <a:spLocks noChangeArrowheads="1"/>
          </p:cNvSpPr>
          <p:nvPr/>
        </p:nvSpPr>
        <p:spPr bwMode="auto">
          <a:xfrm rot="-7643517">
            <a:off x="6488906" y="5172345"/>
            <a:ext cx="1277938" cy="692150"/>
          </a:xfrm>
          <a:prstGeom prst="ellipse">
            <a:avLst/>
          </a:prstGeom>
          <a:solidFill>
            <a:srgbClr val="0000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8" name="Line 22"/>
          <p:cNvSpPr>
            <a:spLocks noChangeShapeType="1"/>
          </p:cNvSpPr>
          <p:nvPr/>
        </p:nvSpPr>
        <p:spPr bwMode="auto">
          <a:xfrm rot="-7643517">
            <a:off x="6979444" y="5788295"/>
            <a:ext cx="6397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 rot="-7643517">
            <a:off x="7254082" y="5234257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1640" name="Object 24"/>
          <p:cNvGraphicFramePr>
            <a:graphicFrameLocks noChangeAspect="1"/>
          </p:cNvGraphicFramePr>
          <p:nvPr/>
        </p:nvGraphicFramePr>
        <p:xfrm>
          <a:off x="7586662" y="2514600"/>
          <a:ext cx="261938" cy="261938"/>
        </p:xfrm>
        <a:graphic>
          <a:graphicData uri="http://schemas.openxmlformats.org/presentationml/2006/ole">
            <p:oleObj spid="_x0000_s23562" name="Equation" r:id="rId11" imgW="177800" imgH="177800" progId="Equation.3">
              <p:embed/>
            </p:oleObj>
          </a:graphicData>
        </a:graphic>
      </p:graphicFrame>
      <p:graphicFrame>
        <p:nvGraphicFramePr>
          <p:cNvPr id="111641" name="Object 25"/>
          <p:cNvGraphicFramePr>
            <a:graphicFrameLocks noChangeAspect="1"/>
          </p:cNvGraphicFramePr>
          <p:nvPr/>
        </p:nvGraphicFramePr>
        <p:xfrm>
          <a:off x="6400800" y="4879451"/>
          <a:ext cx="261938" cy="261938"/>
        </p:xfrm>
        <a:graphic>
          <a:graphicData uri="http://schemas.openxmlformats.org/presentationml/2006/ole">
            <p:oleObj spid="_x0000_s23563" name="Equation" r:id="rId12" imgW="177800" imgH="177800" progId="Equation.3">
              <p:embed/>
            </p:oleObj>
          </a:graphicData>
        </a:graphic>
      </p:graphicFrame>
      <p:graphicFrame>
        <p:nvGraphicFramePr>
          <p:cNvPr id="111644" name="Object 28"/>
          <p:cNvGraphicFramePr>
            <a:graphicFrameLocks noChangeAspect="1"/>
          </p:cNvGraphicFramePr>
          <p:nvPr/>
        </p:nvGraphicFramePr>
        <p:xfrm>
          <a:off x="6248400" y="990600"/>
          <a:ext cx="798513" cy="736600"/>
        </p:xfrm>
        <a:graphic>
          <a:graphicData uri="http://schemas.openxmlformats.org/presentationml/2006/ole">
            <p:oleObj spid="_x0000_s23564" name="Equation" r:id="rId13" imgW="469900" imgH="431800" progId="Equation.3">
              <p:embed/>
            </p:oleObj>
          </a:graphicData>
        </a:graphic>
      </p:graphicFrame>
      <p:sp>
        <p:nvSpPr>
          <p:cNvPr id="111645" name="Line 29"/>
          <p:cNvSpPr>
            <a:spLocks noChangeShapeType="1"/>
          </p:cNvSpPr>
          <p:nvPr/>
        </p:nvSpPr>
        <p:spPr bwMode="auto">
          <a:xfrm>
            <a:off x="66294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6" name="Line 30"/>
          <p:cNvSpPr>
            <a:spLocks noChangeShapeType="1"/>
          </p:cNvSpPr>
          <p:nvPr/>
        </p:nvSpPr>
        <p:spPr bwMode="auto">
          <a:xfrm>
            <a:off x="6400800" y="137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8" name="Rectangle 32"/>
          <p:cNvSpPr>
            <a:spLocks noChangeArrowheads="1"/>
          </p:cNvSpPr>
          <p:nvPr/>
        </p:nvSpPr>
        <p:spPr bwMode="auto">
          <a:xfrm>
            <a:off x="5794856" y="3405771"/>
            <a:ext cx="1116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C10000"/>
                </a:solidFill>
                <a:latin typeface="Helvetica" pitchFamily="-65" charset="0"/>
              </a:rPr>
              <a:t>most observable</a:t>
            </a:r>
          </a:p>
        </p:txBody>
      </p:sp>
      <p:sp>
        <p:nvSpPr>
          <p:cNvPr id="111650" name="Rectangle 34"/>
          <p:cNvSpPr>
            <a:spLocks noChangeArrowheads="1"/>
          </p:cNvSpPr>
          <p:nvPr/>
        </p:nvSpPr>
        <p:spPr bwMode="auto">
          <a:xfrm>
            <a:off x="7696200" y="5717651"/>
            <a:ext cx="1144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0000FF"/>
                </a:solidFill>
                <a:latin typeface="Helvetica" pitchFamily="-65" charset="0"/>
              </a:rPr>
              <a:t>most controllable</a:t>
            </a:r>
          </a:p>
        </p:txBody>
      </p:sp>
      <p:sp>
        <p:nvSpPr>
          <p:cNvPr id="111651" name="Oval 35"/>
          <p:cNvSpPr>
            <a:spLocks noChangeArrowheads="1"/>
          </p:cNvSpPr>
          <p:nvPr/>
        </p:nvSpPr>
        <p:spPr bwMode="auto">
          <a:xfrm>
            <a:off x="8610600" y="228600"/>
            <a:ext cx="3048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1524000"/>
            <a:ext cx="8534400" cy="495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627063" algn="l"/>
              </a:tabLst>
            </a:pPr>
            <a:r>
              <a:rPr lang="en-US" sz="1800" dirty="0"/>
              <a:t>Controllable, observable &amp; stable system </a:t>
            </a:r>
            <a:br>
              <a:rPr lang="en-US" sz="1800" dirty="0"/>
            </a:br>
            <a:r>
              <a:rPr lang="en-US" sz="1800" dirty="0"/>
              <a:t>called balanced if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					       </a:t>
            </a:r>
            <a:r>
              <a:rPr lang="en-US" sz="1800" dirty="0" smtClean="0"/>
              <a:t>where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		</a:t>
            </a:r>
            <a:r>
              <a:rPr lang="en-US" sz="1800" dirty="0"/>
              <a:t>- </a:t>
            </a:r>
            <a:r>
              <a:rPr lang="en-US" sz="1800" u="sng" dirty="0"/>
              <a:t>Hankel Singular Values</a:t>
            </a:r>
            <a:endParaRPr lang="en-US" sz="1800" dirty="0" smtClean="0"/>
          </a:p>
          <a:p>
            <a:pPr>
              <a:spcBef>
                <a:spcPts val="0"/>
              </a:spcBef>
              <a:tabLst>
                <a:tab pos="627063" algn="l"/>
              </a:tabLst>
            </a:pPr>
            <a:r>
              <a:rPr lang="en-US" sz="1800" dirty="0" smtClean="0"/>
              <a:t>Balancing </a:t>
            </a:r>
            <a:r>
              <a:rPr lang="en-US" sz="1800" dirty="0"/>
              <a:t>similarity transformation </a:t>
            </a:r>
            <a:br>
              <a:rPr lang="en-US" sz="1800" dirty="0"/>
            </a:br>
            <a:r>
              <a:rPr lang="en-US" sz="1800" dirty="0"/>
              <a:t>transforms</a:t>
            </a:r>
            <a:r>
              <a:rPr lang="en-US" sz="1800" dirty="0" smtClean="0"/>
              <a:t> observability </a:t>
            </a:r>
            <a:r>
              <a:rPr lang="en-US" sz="1800" dirty="0"/>
              <a:t>and controllability</a:t>
            </a:r>
            <a:br>
              <a:rPr lang="en-US" sz="1800" dirty="0"/>
            </a:br>
            <a:r>
              <a:rPr lang="en-US" sz="1800" dirty="0"/>
              <a:t>ellipsoids to an identical ellipsoid aligned with</a:t>
            </a:r>
            <a:br>
              <a:rPr lang="en-US" sz="1800" dirty="0"/>
            </a:br>
            <a:r>
              <a:rPr lang="en-US" sz="1800" dirty="0"/>
              <a:t>the principle axes along the coordinate axes.</a:t>
            </a:r>
          </a:p>
          <a:p>
            <a:pPr>
              <a:spcBef>
                <a:spcPts val="0"/>
              </a:spcBef>
              <a:tabLst>
                <a:tab pos="627063" algn="l"/>
              </a:tabLst>
            </a:pPr>
            <a:r>
              <a:rPr lang="en-US" sz="1800" dirty="0"/>
              <a:t>The balanced transformation    can be defined </a:t>
            </a:r>
            <a:br>
              <a:rPr lang="en-US" sz="1800" dirty="0"/>
            </a:br>
            <a:r>
              <a:rPr lang="en-US" sz="1800" dirty="0"/>
              <a:t>in two steps: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627063" algn="l"/>
              </a:tabLst>
            </a:pPr>
            <a:r>
              <a:rPr lang="en-US" sz="1600" dirty="0"/>
              <a:t>Start with SVD of controllability grammian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and </a:t>
            </a:r>
            <a:r>
              <a:rPr lang="en-US" sz="1600" dirty="0"/>
              <a:t>define the first transformation as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627063" algn="l"/>
              </a:tabLst>
            </a:pPr>
            <a:r>
              <a:rPr lang="en-US" sz="1600" dirty="0"/>
              <a:t>Perform SVD of observability grammian </a:t>
            </a:r>
            <a:r>
              <a:rPr lang="en-US" sz="1600" u="sng" dirty="0"/>
              <a:t>in the new basis</a:t>
            </a:r>
            <a:r>
              <a:rPr lang="en-US" sz="1600" dirty="0"/>
              <a:t>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the </a:t>
            </a:r>
            <a:r>
              <a:rPr lang="en-US" sz="1600" dirty="0"/>
              <a:t>second transformation defined as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627063" algn="l"/>
              </a:tabLst>
            </a:pPr>
            <a:r>
              <a:rPr lang="en-US" sz="1600" dirty="0"/>
              <a:t>The final transformation matrix is given by: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Balanced realization exists for every stable controllable and observable system</a:t>
            </a:r>
            <a:endParaRPr lang="en-US" baseline="-25000" dirty="0"/>
          </a:p>
        </p:txBody>
      </p:sp>
      <p:graphicFrame>
        <p:nvGraphicFramePr>
          <p:cNvPr id="108552" name="Object 8"/>
          <p:cNvGraphicFramePr>
            <a:graphicFrameLocks noChangeAspect="1"/>
          </p:cNvGraphicFramePr>
          <p:nvPr/>
        </p:nvGraphicFramePr>
        <p:xfrm>
          <a:off x="838199" y="2133600"/>
          <a:ext cx="2205690" cy="792211"/>
        </p:xfrm>
        <a:graphic>
          <a:graphicData uri="http://schemas.openxmlformats.org/presentationml/2006/ole">
            <p:oleObj spid="_x0000_s24578" name="Equation" r:id="rId3" imgW="1841500" imgH="660400" progId="Equation.3">
              <p:embed/>
            </p:oleObj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953000" y="1219200"/>
            <a:ext cx="2138363" cy="1905000"/>
            <a:chOff x="3981" y="1632"/>
            <a:chExt cx="1347" cy="120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981" y="1680"/>
              <a:ext cx="1344" cy="949"/>
              <a:chOff x="3981" y="1680"/>
              <a:chExt cx="1344" cy="949"/>
            </a:xfrm>
          </p:grpSpPr>
          <p:sp>
            <p:nvSpPr>
              <p:cNvPr id="108557" name="Oval 13"/>
              <p:cNvSpPr>
                <a:spLocks noChangeArrowheads="1"/>
              </p:cNvSpPr>
              <p:nvPr/>
            </p:nvSpPr>
            <p:spPr bwMode="auto">
              <a:xfrm rot="-2145765">
                <a:off x="3981" y="2011"/>
                <a:ext cx="1344" cy="436"/>
              </a:xfrm>
              <a:prstGeom prst="ellipse">
                <a:avLst/>
              </a:prstGeom>
              <a:gradFill flip="none" rotWithShape="1">
                <a:gsLst>
                  <a:gs pos="0">
                    <a:srgbClr val="C10000">
                      <a:alpha val="39999"/>
                    </a:srgbClr>
                  </a:gs>
                  <a:gs pos="100000">
                    <a:srgbClr val="C10000">
                      <a:gamma/>
                      <a:shade val="100000"/>
                      <a:invGamma/>
                      <a:alpha val="39999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08564" name="Object 20"/>
              <p:cNvGraphicFramePr>
                <a:graphicFrameLocks noChangeAspect="1"/>
              </p:cNvGraphicFramePr>
              <p:nvPr/>
            </p:nvGraphicFramePr>
            <p:xfrm>
              <a:off x="4752" y="1680"/>
              <a:ext cx="165" cy="165"/>
            </p:xfrm>
            <a:graphic>
              <a:graphicData uri="http://schemas.openxmlformats.org/presentationml/2006/ole">
                <p:oleObj spid="_x0000_s24591" name="Equation" r:id="rId4" imgW="177800" imgH="177800" progId="Equation.3">
                  <p:embed/>
                </p:oleObj>
              </a:graphicData>
            </a:graphic>
          </p:graphicFrame>
          <p:graphicFrame>
            <p:nvGraphicFramePr>
              <p:cNvPr id="108565" name="Object 21"/>
              <p:cNvGraphicFramePr>
                <a:graphicFrameLocks noChangeAspect="1"/>
              </p:cNvGraphicFramePr>
              <p:nvPr/>
            </p:nvGraphicFramePr>
            <p:xfrm>
              <a:off x="4176" y="1824"/>
              <a:ext cx="165" cy="165"/>
            </p:xfrm>
            <a:graphic>
              <a:graphicData uri="http://schemas.openxmlformats.org/presentationml/2006/ole">
                <p:oleObj spid="_x0000_s24592" name="Equation" r:id="rId5" imgW="177800" imgH="177800" progId="Equation.3">
                  <p:embed/>
                </p:oleObj>
              </a:graphicData>
            </a:graphic>
          </p:graphicFrame>
          <p:sp>
            <p:nvSpPr>
              <p:cNvPr id="108561" name="Oval 17"/>
              <p:cNvSpPr>
                <a:spLocks noChangeArrowheads="1"/>
              </p:cNvSpPr>
              <p:nvPr/>
            </p:nvSpPr>
            <p:spPr bwMode="auto">
              <a:xfrm rot="-7643517">
                <a:off x="4231" y="2009"/>
                <a:ext cx="805" cy="436"/>
              </a:xfrm>
              <a:prstGeom prst="ellipse">
                <a:avLst/>
              </a:prstGeom>
              <a:solidFill>
                <a:srgbClr val="0000FF">
                  <a:alpha val="3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984" y="1632"/>
              <a:ext cx="1344" cy="1200"/>
              <a:chOff x="2688" y="1536"/>
              <a:chExt cx="1344" cy="1200"/>
            </a:xfrm>
          </p:grpSpPr>
          <p:sp>
            <p:nvSpPr>
              <p:cNvPr id="108567" name="Line 23"/>
              <p:cNvSpPr>
                <a:spLocks noChangeShapeType="1"/>
              </p:cNvSpPr>
              <p:nvPr/>
            </p:nvSpPr>
            <p:spPr bwMode="auto">
              <a:xfrm>
                <a:off x="3360" y="1536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68" name="Line 24"/>
              <p:cNvSpPr>
                <a:spLocks noChangeShapeType="1"/>
              </p:cNvSpPr>
              <p:nvPr/>
            </p:nvSpPr>
            <p:spPr bwMode="auto">
              <a:xfrm>
                <a:off x="2688" y="2112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8574" name="Oval 30"/>
          <p:cNvSpPr>
            <a:spLocks noChangeArrowheads="1"/>
          </p:cNvSpPr>
          <p:nvPr/>
        </p:nvSpPr>
        <p:spPr bwMode="auto">
          <a:xfrm rot="-5352029">
            <a:off x="7388225" y="3656013"/>
            <a:ext cx="1371600" cy="762000"/>
          </a:xfrm>
          <a:prstGeom prst="ellipse">
            <a:avLst/>
          </a:prstGeom>
          <a:gradFill rotWithShape="0">
            <a:gsLst>
              <a:gs pos="0">
                <a:srgbClr val="C10000">
                  <a:alpha val="39999"/>
                </a:srgbClr>
              </a:gs>
              <a:gs pos="100000">
                <a:srgbClr val="C10000">
                  <a:gamma/>
                  <a:shade val="100000"/>
                  <a:invGamma/>
                  <a:alpha val="39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7" name="Oval 33"/>
          <p:cNvSpPr>
            <a:spLocks noChangeArrowheads="1"/>
          </p:cNvSpPr>
          <p:nvPr/>
        </p:nvSpPr>
        <p:spPr bwMode="auto">
          <a:xfrm rot="-5475019">
            <a:off x="7387432" y="3655219"/>
            <a:ext cx="1371600" cy="763587"/>
          </a:xfrm>
          <a:prstGeom prst="ellipse">
            <a:avLst/>
          </a:prstGeom>
          <a:solidFill>
            <a:srgbClr val="0000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7010400" y="3124200"/>
            <a:ext cx="2133600" cy="1905000"/>
            <a:chOff x="4128" y="1776"/>
            <a:chExt cx="1344" cy="1200"/>
          </a:xfrm>
        </p:grpSpPr>
        <p:sp>
          <p:nvSpPr>
            <p:cNvPr id="108579" name="Line 35"/>
            <p:cNvSpPr>
              <a:spLocks noChangeShapeType="1"/>
            </p:cNvSpPr>
            <p:nvPr/>
          </p:nvSpPr>
          <p:spPr bwMode="auto">
            <a:xfrm>
              <a:off x="4803" y="1776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80" name="Line 36"/>
            <p:cNvSpPr>
              <a:spLocks noChangeShapeType="1"/>
            </p:cNvSpPr>
            <p:nvPr/>
          </p:nvSpPr>
          <p:spPr bwMode="auto">
            <a:xfrm>
              <a:off x="4128" y="235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582" name="AutoShape 38"/>
          <p:cNvSpPr>
            <a:spLocks noChangeArrowheads="1"/>
          </p:cNvSpPr>
          <p:nvPr/>
        </p:nvSpPr>
        <p:spPr bwMode="auto">
          <a:xfrm rot="2200552">
            <a:off x="6477000" y="2209800"/>
            <a:ext cx="1347788" cy="1674813"/>
          </a:xfrm>
          <a:prstGeom prst="rightArrow">
            <a:avLst>
              <a:gd name="adj1" fmla="val 50000"/>
              <a:gd name="adj2" fmla="val 25000"/>
            </a:avLst>
          </a:prstGeom>
          <a:gradFill flip="none" rotWithShape="1">
            <a:gsLst>
              <a:gs pos="0">
                <a:srgbClr val="00FFFF">
                  <a:alpha val="31000"/>
                </a:srgbClr>
              </a:gs>
              <a:gs pos="100000">
                <a:srgbClr val="FFFFFF">
                  <a:alpha val="31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8583" name="Object 39"/>
          <p:cNvGraphicFramePr>
            <a:graphicFrameLocks noChangeAspect="1"/>
          </p:cNvGraphicFramePr>
          <p:nvPr/>
        </p:nvGraphicFramePr>
        <p:xfrm>
          <a:off x="6691313" y="2755900"/>
          <a:ext cx="914400" cy="530225"/>
        </p:xfrm>
        <a:graphic>
          <a:graphicData uri="http://schemas.openxmlformats.org/presentationml/2006/ole">
            <p:oleObj spid="_x0000_s24579" name="Equation" r:id="rId6" imgW="787400" imgH="457200" progId="Equation.3">
              <p:embed/>
            </p:oleObj>
          </a:graphicData>
        </a:graphic>
      </p:graphicFrame>
      <p:graphicFrame>
        <p:nvGraphicFramePr>
          <p:cNvPr id="108586" name="Object 42"/>
          <p:cNvGraphicFramePr>
            <a:graphicFrameLocks noChangeAspect="1"/>
          </p:cNvGraphicFramePr>
          <p:nvPr/>
        </p:nvGraphicFramePr>
        <p:xfrm>
          <a:off x="5334000" y="2895600"/>
          <a:ext cx="215900" cy="215900"/>
        </p:xfrm>
        <a:graphic>
          <a:graphicData uri="http://schemas.openxmlformats.org/presentationml/2006/ole">
            <p:oleObj spid="_x0000_s24580" name="Equation" r:id="rId7" imgW="127000" imgH="127000" progId="Equation.3">
              <p:embed/>
            </p:oleObj>
          </a:graphicData>
        </a:graphic>
      </p:graphicFrame>
      <p:graphicFrame>
        <p:nvGraphicFramePr>
          <p:cNvPr id="108592" name="Object 48"/>
          <p:cNvGraphicFramePr>
            <a:graphicFrameLocks noChangeAspect="1"/>
          </p:cNvGraphicFramePr>
          <p:nvPr/>
        </p:nvGraphicFramePr>
        <p:xfrm>
          <a:off x="7467600" y="1295400"/>
          <a:ext cx="685800" cy="609600"/>
        </p:xfrm>
        <a:graphic>
          <a:graphicData uri="http://schemas.openxmlformats.org/presentationml/2006/ole">
            <p:oleObj spid="_x0000_s24581" name="Equation" r:id="rId8" imgW="469900" imgH="431800" progId="Equation.3">
              <p:embed/>
            </p:oleObj>
          </a:graphicData>
        </a:graphic>
      </p:graphicFrame>
      <p:sp>
        <p:nvSpPr>
          <p:cNvPr id="108593" name="Line 49"/>
          <p:cNvSpPr>
            <a:spLocks noChangeShapeType="1"/>
          </p:cNvSpPr>
          <p:nvPr/>
        </p:nvSpPr>
        <p:spPr bwMode="auto">
          <a:xfrm>
            <a:off x="7794625" y="1420813"/>
            <a:ext cx="0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4" name="Line 50"/>
          <p:cNvSpPr>
            <a:spLocks noChangeShapeType="1"/>
          </p:cNvSpPr>
          <p:nvPr/>
        </p:nvSpPr>
        <p:spPr bwMode="auto">
          <a:xfrm>
            <a:off x="7597775" y="1611313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8590" name="Object 46"/>
          <p:cNvGraphicFramePr>
            <a:graphicFrameLocks noChangeAspect="1"/>
          </p:cNvGraphicFramePr>
          <p:nvPr/>
        </p:nvGraphicFramePr>
        <p:xfrm>
          <a:off x="8001000" y="2667000"/>
          <a:ext cx="990600" cy="566738"/>
        </p:xfrm>
        <a:graphic>
          <a:graphicData uri="http://schemas.openxmlformats.org/presentationml/2006/ole">
            <p:oleObj spid="_x0000_s24582" name="Equation" r:id="rId9" imgW="812800" imgH="457200" progId="Equation.3">
              <p:embed/>
            </p:oleObj>
          </a:graphicData>
        </a:graphic>
      </p:graphicFrame>
      <p:sp>
        <p:nvSpPr>
          <p:cNvPr id="108595" name="Line 51"/>
          <p:cNvSpPr>
            <a:spLocks noChangeShapeType="1"/>
          </p:cNvSpPr>
          <p:nvPr/>
        </p:nvSpPr>
        <p:spPr bwMode="auto">
          <a:xfrm>
            <a:off x="8115300" y="2922588"/>
            <a:ext cx="693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6" name="Line 52"/>
          <p:cNvSpPr>
            <a:spLocks noChangeShapeType="1"/>
          </p:cNvSpPr>
          <p:nvPr/>
        </p:nvSpPr>
        <p:spPr bwMode="auto">
          <a:xfrm>
            <a:off x="8556625" y="27305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8612" name="Object 68"/>
          <p:cNvGraphicFramePr>
            <a:graphicFrameLocks noChangeAspect="1"/>
          </p:cNvGraphicFramePr>
          <p:nvPr/>
        </p:nvGraphicFramePr>
        <p:xfrm>
          <a:off x="3733800" y="2420937"/>
          <a:ext cx="1320800" cy="246063"/>
        </p:xfrm>
        <a:graphic>
          <a:graphicData uri="http://schemas.openxmlformats.org/presentationml/2006/ole">
            <p:oleObj spid="_x0000_s24583" name="Equation" r:id="rId10" imgW="1092200" imgH="203200" progId="Equation.3">
              <p:embed/>
            </p:oleObj>
          </a:graphicData>
        </a:graphic>
      </p:graphicFrame>
      <p:graphicFrame>
        <p:nvGraphicFramePr>
          <p:cNvPr id="108614" name="Object 70"/>
          <p:cNvGraphicFramePr>
            <a:graphicFrameLocks noChangeAspect="1"/>
          </p:cNvGraphicFramePr>
          <p:nvPr/>
        </p:nvGraphicFramePr>
        <p:xfrm>
          <a:off x="5257800" y="4819650"/>
          <a:ext cx="1143000" cy="373063"/>
        </p:xfrm>
        <a:graphic>
          <a:graphicData uri="http://schemas.openxmlformats.org/presentationml/2006/ole">
            <p:oleObj spid="_x0000_s24584" name="Equation" r:id="rId11" imgW="698500" imgH="228600" progId="Equation.3">
              <p:embed/>
            </p:oleObj>
          </a:graphicData>
        </a:graphic>
      </p:graphicFrame>
      <p:graphicFrame>
        <p:nvGraphicFramePr>
          <p:cNvPr id="108615" name="Object 71"/>
          <p:cNvGraphicFramePr>
            <a:graphicFrameLocks noChangeAspect="1"/>
          </p:cNvGraphicFramePr>
          <p:nvPr/>
        </p:nvGraphicFramePr>
        <p:xfrm>
          <a:off x="6553200" y="5476875"/>
          <a:ext cx="1981200" cy="314325"/>
        </p:xfrm>
        <a:graphic>
          <a:graphicData uri="http://schemas.openxmlformats.org/presentationml/2006/ole">
            <p:oleObj spid="_x0000_s24585" name="Equation" r:id="rId12" imgW="1270000" imgH="203200" progId="Equation.3">
              <p:embed/>
            </p:oleObj>
          </a:graphicData>
        </a:graphic>
      </p:graphicFrame>
      <p:graphicFrame>
        <p:nvGraphicFramePr>
          <p:cNvPr id="108616" name="Object 72"/>
          <p:cNvGraphicFramePr>
            <a:graphicFrameLocks noChangeAspect="1"/>
          </p:cNvGraphicFramePr>
          <p:nvPr/>
        </p:nvGraphicFramePr>
        <p:xfrm>
          <a:off x="4787900" y="5175250"/>
          <a:ext cx="939800" cy="311150"/>
        </p:xfrm>
        <a:graphic>
          <a:graphicData uri="http://schemas.openxmlformats.org/presentationml/2006/ole">
            <p:oleObj spid="_x0000_s24586" name="Equation" r:id="rId13" imgW="609600" imgH="203200" progId="Equation.3">
              <p:embed/>
            </p:oleObj>
          </a:graphicData>
        </a:graphic>
      </p:graphicFrame>
      <p:graphicFrame>
        <p:nvGraphicFramePr>
          <p:cNvPr id="108617" name="Object 73"/>
          <p:cNvGraphicFramePr>
            <a:graphicFrameLocks noChangeAspect="1"/>
          </p:cNvGraphicFramePr>
          <p:nvPr/>
        </p:nvGraphicFramePr>
        <p:xfrm>
          <a:off x="4787900" y="5780087"/>
          <a:ext cx="1106488" cy="315913"/>
        </p:xfrm>
        <a:graphic>
          <a:graphicData uri="http://schemas.openxmlformats.org/presentationml/2006/ole">
            <p:oleObj spid="_x0000_s24587" name="Equation" r:id="rId14" imgW="711200" imgH="203200" progId="Equation.3">
              <p:embed/>
            </p:oleObj>
          </a:graphicData>
        </a:graphic>
      </p:graphicFrame>
      <p:graphicFrame>
        <p:nvGraphicFramePr>
          <p:cNvPr id="108618" name="Object 74"/>
          <p:cNvGraphicFramePr>
            <a:graphicFrameLocks noChangeAspect="1"/>
          </p:cNvGraphicFramePr>
          <p:nvPr/>
        </p:nvGraphicFramePr>
        <p:xfrm>
          <a:off x="6205537" y="5943600"/>
          <a:ext cx="2405063" cy="361950"/>
        </p:xfrm>
        <a:graphic>
          <a:graphicData uri="http://schemas.openxmlformats.org/presentationml/2006/ole">
            <p:oleObj spid="_x0000_s24588" name="Equation" r:id="rId15" imgW="1346200" imgH="203200" progId="Equation.3">
              <p:embed/>
            </p:oleObj>
          </a:graphicData>
        </a:graphic>
      </p:graphicFrame>
      <p:graphicFrame>
        <p:nvGraphicFramePr>
          <p:cNvPr id="108619" name="Object 75"/>
          <p:cNvGraphicFramePr>
            <a:graphicFrameLocks noChangeAspect="1"/>
          </p:cNvGraphicFramePr>
          <p:nvPr/>
        </p:nvGraphicFramePr>
        <p:xfrm>
          <a:off x="3733800" y="4356100"/>
          <a:ext cx="215900" cy="215900"/>
        </p:xfrm>
        <a:graphic>
          <a:graphicData uri="http://schemas.openxmlformats.org/presentationml/2006/ole">
            <p:oleObj spid="_x0000_s24589" name="Equation" r:id="rId16" imgW="127000" imgH="127000" progId="Equation.3">
              <p:embed/>
            </p:oleObj>
          </a:graphicData>
        </a:graphic>
      </p:graphicFrame>
      <p:graphicFrame>
        <p:nvGraphicFramePr>
          <p:cNvPr id="108620" name="Object 76"/>
          <p:cNvGraphicFramePr>
            <a:graphicFrameLocks noChangeAspect="1"/>
          </p:cNvGraphicFramePr>
          <p:nvPr/>
        </p:nvGraphicFramePr>
        <p:xfrm>
          <a:off x="914400" y="2984500"/>
          <a:ext cx="184150" cy="215900"/>
        </p:xfrm>
        <a:graphic>
          <a:graphicData uri="http://schemas.openxmlformats.org/presentationml/2006/ole">
            <p:oleObj spid="_x0000_s24590" name="Equation" r:id="rId17" imgW="152400" imgH="177800" progId="Equation.3">
              <p:embed/>
            </p:oleObj>
          </a:graphicData>
        </a:graphic>
      </p:graphicFrame>
      <p:sp>
        <p:nvSpPr>
          <p:cNvPr id="108621" name="Oval 77"/>
          <p:cNvSpPr>
            <a:spLocks noChangeArrowheads="1"/>
          </p:cNvSpPr>
          <p:nvPr/>
        </p:nvSpPr>
        <p:spPr bwMode="auto">
          <a:xfrm>
            <a:off x="8610600" y="228600"/>
            <a:ext cx="3048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457200" y="4648200"/>
            <a:ext cx="8077200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457200" y="1371600"/>
            <a:ext cx="815340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914400"/>
          </a:xfrm>
        </p:spPr>
        <p:txBody>
          <a:bodyPr/>
          <a:lstStyle/>
          <a:p>
            <a:r>
              <a:rPr lang="en-US" sz="2600" dirty="0"/>
              <a:t>Determination of</a:t>
            </a:r>
            <a:r>
              <a:rPr lang="en-US" sz="2600" dirty="0" smtClean="0"/>
              <a:t> optimal controller </a:t>
            </a:r>
            <a:r>
              <a:rPr lang="en-US" sz="2600" dirty="0"/>
              <a:t>gain for the dynamic system</a:t>
            </a:r>
            <a:endParaRPr lang="en-US" sz="33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800600"/>
          </a:xfrm>
        </p:spPr>
        <p:txBody>
          <a:bodyPr/>
          <a:lstStyle/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r>
              <a:rPr lang="en-US" sz="1800" dirty="0"/>
              <a:t>For given dynamic process:</a:t>
            </a:r>
          </a:p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endParaRPr lang="en-US" sz="1800" dirty="0"/>
          </a:p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332038" algn="l"/>
              </a:tabLst>
            </a:pPr>
            <a:r>
              <a:rPr lang="en-US" sz="1800" dirty="0"/>
              <a:t>Find the matrix</a:t>
            </a:r>
            <a:r>
              <a:rPr lang="en-US" sz="1800" dirty="0" smtClean="0"/>
              <a:t> 	such </a:t>
            </a:r>
            <a:r>
              <a:rPr lang="en-US" sz="1800" dirty="0"/>
              <a:t>that control </a:t>
            </a:r>
            <a:r>
              <a:rPr lang="en-US" sz="1800" dirty="0" smtClean="0"/>
              <a:t>law:</a:t>
            </a:r>
          </a:p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endParaRPr lang="en-US" sz="1800" dirty="0"/>
          </a:p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r>
              <a:rPr lang="en-US" sz="1800" dirty="0"/>
              <a:t>minimizes Performance Index:</a:t>
            </a:r>
          </a:p>
          <a:p>
            <a:pPr marL="0" indent="0">
              <a:lnSpc>
                <a:spcPct val="11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r>
              <a:rPr lang="en-US" sz="1000" dirty="0"/>
              <a:t/>
            </a:r>
            <a:br>
              <a:rPr lang="en-US" sz="1000" dirty="0"/>
            </a:br>
            <a:r>
              <a:rPr lang="en-US" sz="1800" dirty="0"/>
              <a:t>where tuning parameters are presented by          </a:t>
            </a:r>
            <a:r>
              <a:rPr lang="en-US" sz="1800" dirty="0" smtClean="0"/>
              <a:t>  -  </a:t>
            </a:r>
            <a:r>
              <a:rPr lang="en-US" sz="1800" dirty="0"/>
              <a:t>state and </a:t>
            </a:r>
            <a:r>
              <a:rPr lang="en-US" sz="1800" dirty="0" smtClean="0"/>
              <a:t>control </a:t>
            </a:r>
          </a:p>
          <a:p>
            <a:pPr marL="0" indent="0">
              <a:lnSpc>
                <a:spcPct val="11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r>
              <a:rPr lang="en-US" sz="1800" u="sng" dirty="0" smtClean="0"/>
              <a:t>weighting</a:t>
            </a:r>
            <a:r>
              <a:rPr lang="en-US" sz="1800" dirty="0" smtClean="0"/>
              <a:t> </a:t>
            </a:r>
            <a:r>
              <a:rPr lang="en-US" sz="1800" u="sng" dirty="0"/>
              <a:t>matrixes</a:t>
            </a:r>
            <a:r>
              <a:rPr lang="en-US" sz="1800" dirty="0"/>
              <a:t>,</a:t>
            </a:r>
            <a:r>
              <a:rPr lang="en-US" sz="1800" dirty="0" smtClean="0"/>
              <a:t> </a:t>
            </a:r>
          </a:p>
          <a:p>
            <a:pPr marL="0" indent="0">
              <a:lnSpc>
                <a:spcPct val="11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endParaRPr lang="en-US" sz="1800" dirty="0" smtClean="0"/>
          </a:p>
          <a:p>
            <a:pPr marL="0" indent="0">
              <a:lnSpc>
                <a:spcPct val="11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endParaRPr lang="en-US" sz="1800" dirty="0" smtClean="0"/>
          </a:p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r>
              <a:rPr lang="en-US" sz="1800" dirty="0" smtClean="0"/>
              <a:t>Controller </a:t>
            </a:r>
            <a:r>
              <a:rPr lang="en-US" sz="1800" dirty="0"/>
              <a:t>gain for the steady-state can be calculated </a:t>
            </a:r>
            <a:r>
              <a:rPr lang="en-US" sz="1800" dirty="0" smtClean="0"/>
              <a:t>as</a:t>
            </a:r>
          </a:p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endParaRPr lang="en-US" sz="1800" dirty="0" smtClean="0"/>
          </a:p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r>
              <a:rPr lang="en-US" sz="1800" dirty="0"/>
              <a:t>Where	is solution of the controller</a:t>
            </a:r>
            <a:r>
              <a:rPr lang="en-US" sz="1800" dirty="0" smtClean="0"/>
              <a:t>  </a:t>
            </a:r>
            <a:r>
              <a:rPr lang="en-US" sz="1800" dirty="0" err="1" smtClean="0"/>
              <a:t>Riccati</a:t>
            </a:r>
            <a:r>
              <a:rPr lang="en-US" sz="1800" dirty="0" smtClean="0"/>
              <a:t> matrix equation </a:t>
            </a:r>
            <a:endParaRPr lang="en-US" sz="1800" dirty="0"/>
          </a:p>
          <a:p>
            <a:pPr marL="0" indent="0">
              <a:lnSpc>
                <a:spcPct val="11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endParaRPr lang="en-US" sz="500" dirty="0"/>
          </a:p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endParaRPr lang="en-US" sz="1800" dirty="0"/>
          </a:p>
        </p:txBody>
      </p:sp>
      <p:sp>
        <p:nvSpPr>
          <p:cNvPr id="30747" name="Oval 27"/>
          <p:cNvSpPr>
            <a:spLocks noChangeArrowheads="1"/>
          </p:cNvSpPr>
          <p:nvPr/>
        </p:nvSpPr>
        <p:spPr bwMode="auto">
          <a:xfrm>
            <a:off x="8686800" y="228600"/>
            <a:ext cx="3048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III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810000" y="1483700"/>
          <a:ext cx="1260462" cy="273100"/>
        </p:xfrm>
        <a:graphic>
          <a:graphicData uri="http://schemas.openxmlformats.org/presentationml/2006/ole">
            <p:oleObj spid="_x0000_s25602" name="Equation" r:id="rId3" imgW="762000" imgH="16510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307751" y="1938801"/>
          <a:ext cx="325499" cy="347199"/>
        </p:xfrm>
        <a:graphic>
          <a:graphicData uri="http://schemas.openxmlformats.org/presentationml/2006/ole">
            <p:oleObj spid="_x0000_s25603" name="Equation" r:id="rId4" imgW="190500" imgH="20320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334000" y="1981200"/>
          <a:ext cx="998197" cy="347199"/>
        </p:xfrm>
        <a:graphic>
          <a:graphicData uri="http://schemas.openxmlformats.org/presentationml/2006/ole">
            <p:oleObj spid="_x0000_s25604" name="Equation" r:id="rId5" imgW="584200" imgH="20320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810000" y="2324000"/>
          <a:ext cx="4591756" cy="647800"/>
        </p:xfrm>
        <a:graphic>
          <a:graphicData uri="http://schemas.openxmlformats.org/presentationml/2006/ole">
            <p:oleObj spid="_x0000_s25605" name="Equation" r:id="rId6" imgW="3060700" imgH="43180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010442" y="2971801"/>
          <a:ext cx="628358" cy="296299"/>
        </p:xfrm>
        <a:graphic>
          <a:graphicData uri="http://schemas.openxmlformats.org/presentationml/2006/ole">
            <p:oleObj spid="_x0000_s25606" name="Equation" r:id="rId7" imgW="431800" imgH="203200" progId="Equation.3">
              <p:embed/>
            </p:oleObj>
          </a:graphicData>
        </a:graphic>
      </p:graphicFrame>
      <p:sp>
        <p:nvSpPr>
          <p:cNvPr id="25" name="Down Arrow 24"/>
          <p:cNvSpPr/>
          <p:nvPr/>
        </p:nvSpPr>
        <p:spPr>
          <a:xfrm>
            <a:off x="3124200" y="3876675"/>
            <a:ext cx="2667000" cy="847725"/>
          </a:xfrm>
          <a:prstGeom prst="downArrow">
            <a:avLst>
              <a:gd name="adj1" fmla="val 50000"/>
              <a:gd name="adj2" fmla="val 5206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Solution: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553200" y="4758200"/>
          <a:ext cx="1388800" cy="347200"/>
        </p:xfrm>
        <a:graphic>
          <a:graphicData uri="http://schemas.openxmlformats.org/presentationml/2006/ole">
            <p:oleObj spid="_x0000_s25607" name="Equation" r:id="rId8" imgW="812800" imgH="203200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563340" y="5181600"/>
          <a:ext cx="265460" cy="345100"/>
        </p:xfrm>
        <a:graphic>
          <a:graphicData uri="http://schemas.openxmlformats.org/presentationml/2006/ole">
            <p:oleObj spid="_x0000_s25608" name="Equation" r:id="rId9" imgW="127000" imgH="165100" progId="Equation.3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743200" y="5748338"/>
          <a:ext cx="3319463" cy="347662"/>
        </p:xfrm>
        <a:graphic>
          <a:graphicData uri="http://schemas.openxmlformats.org/presentationml/2006/ole">
            <p:oleObj spid="_x0000_s25609" name="Equation" r:id="rId10" imgW="19431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09000" y="4724400"/>
            <a:ext cx="8454000" cy="167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04800" y="1295400"/>
            <a:ext cx="8458200" cy="2962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914400"/>
          </a:xfrm>
        </p:spPr>
        <p:txBody>
          <a:bodyPr/>
          <a:lstStyle/>
          <a:p>
            <a:r>
              <a:rPr lang="en-US" sz="2600" dirty="0"/>
              <a:t>Determination of</a:t>
            </a:r>
            <a:r>
              <a:rPr lang="en-US" sz="2600" dirty="0" smtClean="0"/>
              <a:t> optimal observer </a:t>
            </a:r>
            <a:r>
              <a:rPr lang="en-US" sz="2600" dirty="0"/>
              <a:t>gain for the dynamic system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800600"/>
          </a:xfrm>
        </p:spPr>
        <p:txBody>
          <a:bodyPr/>
          <a:lstStyle/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r>
              <a:rPr lang="en-US" sz="1600" dirty="0"/>
              <a:t>For given stochastic dynamic process:</a:t>
            </a:r>
            <a:br>
              <a:rPr lang="en-US" sz="1600" dirty="0"/>
            </a:br>
            <a:endParaRPr lang="en-US" sz="1600" dirty="0"/>
          </a:p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r>
              <a:rPr lang="en-US" sz="1600" dirty="0"/>
              <a:t>with measurements</a:t>
            </a:r>
            <a:r>
              <a:rPr lang="en-US" sz="1600" dirty="0" smtClean="0"/>
              <a:t>:</a:t>
            </a:r>
          </a:p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endParaRPr lang="en-US" sz="1600" dirty="0" smtClean="0"/>
          </a:p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r>
              <a:rPr lang="en-US" sz="1600" dirty="0"/>
              <a:t>Find the matrix 	      such that observer equation</a:t>
            </a:r>
          </a:p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endParaRPr lang="en-US" sz="1600" dirty="0"/>
          </a:p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r>
              <a:rPr lang="en-US" sz="1600" dirty="0"/>
              <a:t>minimizes error covariance:</a:t>
            </a:r>
          </a:p>
          <a:p>
            <a:pPr marL="0" indent="0">
              <a:lnSpc>
                <a:spcPct val="11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where tuning parameters are presented by           -  plant and measurement </a:t>
            </a:r>
            <a:r>
              <a:rPr lang="en-US" sz="1600" dirty="0" smtClean="0"/>
              <a:t>noise</a:t>
            </a:r>
          </a:p>
          <a:p>
            <a:pPr marL="0" indent="0">
              <a:lnSpc>
                <a:spcPct val="11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r>
              <a:rPr lang="en-US" sz="1600" dirty="0" smtClean="0"/>
              <a:t>covariance </a:t>
            </a:r>
            <a:r>
              <a:rPr lang="en-US" sz="1600" dirty="0"/>
              <a:t>matrix</a:t>
            </a:r>
            <a:endParaRPr lang="en-US" sz="1600" dirty="0" smtClean="0"/>
          </a:p>
          <a:p>
            <a:pPr marL="0" indent="0">
              <a:lnSpc>
                <a:spcPct val="11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endParaRPr lang="en-US" sz="1600" dirty="0" smtClean="0"/>
          </a:p>
          <a:p>
            <a:pPr marL="0" indent="0">
              <a:lnSpc>
                <a:spcPct val="11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endParaRPr lang="en-US" sz="1600" dirty="0" smtClean="0"/>
          </a:p>
          <a:p>
            <a:pPr marL="0" indent="0">
              <a:lnSpc>
                <a:spcPct val="11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endParaRPr lang="en-US" sz="1600" dirty="0" smtClean="0"/>
          </a:p>
          <a:p>
            <a:pPr marL="0" indent="0">
              <a:lnSpc>
                <a:spcPct val="11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r>
              <a:rPr lang="en-US" sz="1600" dirty="0" smtClean="0"/>
              <a:t>Observer </a:t>
            </a:r>
            <a:r>
              <a:rPr lang="en-US" sz="1600" dirty="0"/>
              <a:t>gain for the steady-state can be calculated </a:t>
            </a:r>
            <a:r>
              <a:rPr lang="en-US" sz="1600" dirty="0" smtClean="0"/>
              <a:t>as</a:t>
            </a:r>
          </a:p>
          <a:p>
            <a:pPr marL="0" indent="0">
              <a:lnSpc>
                <a:spcPct val="11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endParaRPr lang="en-US" sz="1600" dirty="0" smtClean="0"/>
          </a:p>
          <a:p>
            <a:pPr marL="0" indent="0">
              <a:lnSpc>
                <a:spcPct val="70000"/>
              </a:lnSpc>
              <a:buFont typeface="Times" pitchFamily="-65" charset="0"/>
              <a:buNone/>
              <a:tabLst>
                <a:tab pos="457200" algn="l"/>
                <a:tab pos="1600200" algn="l"/>
                <a:tab pos="2801938" algn="l"/>
              </a:tabLst>
            </a:pPr>
            <a:r>
              <a:rPr lang="en-US" sz="1600" dirty="0"/>
              <a:t>Where	is solution of the </a:t>
            </a:r>
            <a:r>
              <a:rPr lang="en-US" sz="1600" dirty="0" smtClean="0"/>
              <a:t>observer </a:t>
            </a:r>
            <a:r>
              <a:rPr lang="en-US" sz="1600" dirty="0" err="1" smtClean="0"/>
              <a:t>Riccati</a:t>
            </a:r>
            <a:r>
              <a:rPr lang="en-US" sz="1600" dirty="0" smtClean="0"/>
              <a:t> matrix  </a:t>
            </a:r>
            <a:r>
              <a:rPr lang="en-US" sz="1600" dirty="0"/>
              <a:t>equation </a:t>
            </a:r>
          </a:p>
        </p:txBody>
      </p:sp>
      <p:sp>
        <p:nvSpPr>
          <p:cNvPr id="117781" name="Oval 21"/>
          <p:cNvSpPr>
            <a:spLocks noChangeArrowheads="1"/>
          </p:cNvSpPr>
          <p:nvPr/>
        </p:nvSpPr>
        <p:spPr bwMode="auto">
          <a:xfrm>
            <a:off x="8686800" y="228600"/>
            <a:ext cx="3048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III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546600" y="1600200"/>
          <a:ext cx="1672700" cy="311200"/>
        </p:xfrm>
        <a:graphic>
          <a:graphicData uri="http://schemas.openxmlformats.org/presentationml/2006/ole">
            <p:oleObj spid="_x0000_s26626" name="Equation" r:id="rId3" imgW="1092200" imgH="20320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72000" y="1985963"/>
          <a:ext cx="1147550" cy="311200"/>
        </p:xfrm>
        <a:graphic>
          <a:graphicData uri="http://schemas.openxmlformats.org/presentationml/2006/ole">
            <p:oleObj spid="_x0000_s26627" name="Equation" r:id="rId4" imgW="749300" imgH="20320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139200" y="2286000"/>
          <a:ext cx="299200" cy="336600"/>
        </p:xfrm>
        <a:graphic>
          <a:graphicData uri="http://schemas.openxmlformats.org/presentationml/2006/ole">
            <p:oleObj spid="_x0000_s26628" name="Equation" r:id="rId5" imgW="203200" imgH="228600" progId="Equation.3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422900" y="2362200"/>
          <a:ext cx="2561894" cy="448799"/>
        </p:xfrm>
        <a:graphic>
          <a:graphicData uri="http://schemas.openxmlformats.org/presentationml/2006/ole">
            <p:oleObj spid="_x0000_s26629" name="Equation" r:id="rId6" imgW="1739900" imgH="304800" progId="Equation.3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657600" y="2929400"/>
          <a:ext cx="3387200" cy="423400"/>
        </p:xfrm>
        <a:graphic>
          <a:graphicData uri="http://schemas.openxmlformats.org/presentationml/2006/ole">
            <p:oleObj spid="_x0000_s26630" name="Equation" r:id="rId7" imgW="2235200" imgH="279400" progId="Equation.3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495800" y="3318900"/>
          <a:ext cx="577500" cy="262500"/>
        </p:xfrm>
        <a:graphic>
          <a:graphicData uri="http://schemas.openxmlformats.org/presentationml/2006/ole">
            <p:oleObj spid="_x0000_s26631" name="Equation" r:id="rId8" imgW="419100" imgH="190500" progId="Equation.3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019800" y="4921200"/>
          <a:ext cx="1234200" cy="336600"/>
        </p:xfrm>
        <a:graphic>
          <a:graphicData uri="http://schemas.openxmlformats.org/presentationml/2006/ole">
            <p:oleObj spid="_x0000_s26632" name="Equation" r:id="rId9" imgW="838200" imgH="228600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447800" y="5410200"/>
          <a:ext cx="251999" cy="251999"/>
        </p:xfrm>
        <a:graphic>
          <a:graphicData uri="http://schemas.openxmlformats.org/presentationml/2006/ole">
            <p:oleObj spid="_x0000_s26633" name="Equation" r:id="rId10" imgW="139700" imgH="165100" progId="Equation.3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200400" y="6013400"/>
          <a:ext cx="3267600" cy="311200"/>
        </p:xfrm>
        <a:graphic>
          <a:graphicData uri="http://schemas.openxmlformats.org/presentationml/2006/ole">
            <p:oleObj spid="_x0000_s26634" name="Equation" r:id="rId11" imgW="2133600" imgH="203200" progId="Equation.3">
              <p:embed/>
            </p:oleObj>
          </a:graphicData>
        </a:graphic>
      </p:graphicFrame>
      <p:sp>
        <p:nvSpPr>
          <p:cNvPr id="30" name="Down Arrow 29"/>
          <p:cNvSpPr/>
          <p:nvPr/>
        </p:nvSpPr>
        <p:spPr>
          <a:xfrm>
            <a:off x="3124200" y="4029075"/>
            <a:ext cx="2667000" cy="847725"/>
          </a:xfrm>
          <a:prstGeom prst="downArrow">
            <a:avLst>
              <a:gd name="adj1" fmla="val 50000"/>
              <a:gd name="adj2" fmla="val 5206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2400" dirty="0"/>
              <a:t>Closed system equations with optimal controller and optimal observer based on reduced order </a:t>
            </a:r>
            <a:r>
              <a:rPr lang="en-US" sz="2400" dirty="0" smtClean="0"/>
              <a:t>model</a:t>
            </a:r>
            <a:endParaRPr lang="en-US" sz="2400" dirty="0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85800" y="1066800"/>
            <a:ext cx="1676400" cy="517525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Helvetica" pitchFamily="-65" charset="0"/>
              </a:rPr>
              <a:t>Measurement noise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85800" y="1828800"/>
            <a:ext cx="16764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Helvetica" pitchFamily="-65" charset="0"/>
              </a:rPr>
              <a:t>Full order VALEN model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685800" y="2819400"/>
            <a:ext cx="1752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Helvetica" pitchFamily="-65" charset="0"/>
              </a:rPr>
              <a:t>Optimal</a:t>
            </a:r>
            <a:r>
              <a:rPr lang="en-US" sz="1400" dirty="0">
                <a:solidFill>
                  <a:srgbClr val="404040"/>
                </a:solidFill>
                <a:latin typeface="Helvetica" pitchFamily="-65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Helvetica" pitchFamily="-65" charset="0"/>
              </a:rPr>
              <a:t>observer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685800" y="3886200"/>
            <a:ext cx="1752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Helvetica" pitchFamily="-65" charset="0"/>
              </a:rPr>
              <a:t>Optimal</a:t>
            </a:r>
            <a:r>
              <a:rPr lang="en-US" sz="1400" dirty="0">
                <a:solidFill>
                  <a:srgbClr val="404040"/>
                </a:solidFill>
                <a:latin typeface="Helvetica" pitchFamily="-65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Helvetica" pitchFamily="-65" charset="0"/>
              </a:rPr>
              <a:t>controller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4419600"/>
            <a:ext cx="4800600" cy="2133600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Font typeface="Symbol" pitchFamily="-65" charset="2"/>
              <a:buChar char="Ü"/>
            </a:pPr>
            <a:r>
              <a:rPr lang="en-US" sz="2000" dirty="0"/>
              <a:t>Closed loop continuous system</a:t>
            </a:r>
            <a:br>
              <a:rPr lang="en-US" sz="2000" dirty="0"/>
            </a:br>
            <a:r>
              <a:rPr lang="en-US" sz="2000" dirty="0"/>
              <a:t>allows to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1800" dirty="0"/>
              <a:t>Test if Optimal controller and observer stabilizes original full order model and defined number of states in the LQG controller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1800" dirty="0"/>
              <a:t>Verify robustness with respect to </a:t>
            </a:r>
            <a:r>
              <a:rPr lang="en-US" sz="1800" dirty="0">
                <a:latin typeface="Symbol" pitchFamily="-65" charset="2"/>
              </a:rPr>
              <a:t>b</a:t>
            </a:r>
            <a:r>
              <a:rPr lang="en-US" sz="1800" baseline="-25000" dirty="0"/>
              <a:t>n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1800" dirty="0"/>
              <a:t>Estimate RMS of steady-state currents, voltages and power</a:t>
            </a:r>
          </a:p>
        </p:txBody>
      </p:sp>
      <p:sp>
        <p:nvSpPr>
          <p:cNvPr id="56347" name="Oval 27"/>
          <p:cNvSpPr>
            <a:spLocks noChangeArrowheads="1"/>
          </p:cNvSpPr>
          <p:nvPr/>
        </p:nvSpPr>
        <p:spPr bwMode="auto">
          <a:xfrm>
            <a:off x="8686800" y="228600"/>
            <a:ext cx="3048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III</a:t>
            </a:r>
          </a:p>
        </p:txBody>
      </p:sp>
      <p:grpSp>
        <p:nvGrpSpPr>
          <p:cNvPr id="2" name="Group 26"/>
          <p:cNvGrpSpPr>
            <a:grpSpLocks noChangeAspect="1"/>
          </p:cNvGrpSpPr>
          <p:nvPr/>
        </p:nvGrpSpPr>
        <p:grpSpPr>
          <a:xfrm>
            <a:off x="4038600" y="1447800"/>
            <a:ext cx="1348946" cy="782275"/>
            <a:chOff x="7772400" y="1524000"/>
            <a:chExt cx="914400" cy="530275"/>
          </a:xfrm>
        </p:grpSpPr>
        <p:sp>
          <p:nvSpPr>
            <p:cNvPr id="26" name="Rounded Rectangle 25"/>
            <p:cNvSpPr/>
            <p:nvPr/>
          </p:nvSpPr>
          <p:spPr>
            <a:xfrm>
              <a:off x="7772400" y="1524000"/>
              <a:ext cx="914400" cy="530275"/>
            </a:xfrm>
            <a:prstGeom prst="round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lt1"/>
                </a:solidFill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7848600" y="1600200"/>
            <a:ext cx="762000" cy="406400"/>
          </p:xfrm>
          <a:graphic>
            <a:graphicData uri="http://schemas.openxmlformats.org/presentationml/2006/ole">
              <p:oleObj spid="_x0000_s27650" name="Equation" r:id="rId3" imgW="762000" imgH="406400" progId="Equation.3">
                <p:embed/>
              </p:oleObj>
            </a:graphicData>
          </a:graphic>
        </p:graphicFrame>
      </p:grpSp>
      <p:grpSp>
        <p:nvGrpSpPr>
          <p:cNvPr id="3" name="Group 30"/>
          <p:cNvGrpSpPr>
            <a:grpSpLocks noChangeAspect="1"/>
          </p:cNvGrpSpPr>
          <p:nvPr/>
        </p:nvGrpSpPr>
        <p:grpSpPr>
          <a:xfrm>
            <a:off x="3505200" y="2590800"/>
            <a:ext cx="2369394" cy="861598"/>
            <a:chOff x="7315200" y="2895600"/>
            <a:chExt cx="1676400" cy="609600"/>
          </a:xfrm>
        </p:grpSpPr>
        <p:sp>
          <p:nvSpPr>
            <p:cNvPr id="29" name="Rounded Rectangle 28"/>
            <p:cNvSpPr/>
            <p:nvPr/>
          </p:nvSpPr>
          <p:spPr>
            <a:xfrm>
              <a:off x="7315200" y="2895600"/>
              <a:ext cx="1676400" cy="6096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7404100" y="2971800"/>
            <a:ext cx="1587500" cy="457200"/>
          </p:xfrm>
          <a:graphic>
            <a:graphicData uri="http://schemas.openxmlformats.org/presentationml/2006/ole">
              <p:oleObj spid="_x0000_s27651" name="Equation" r:id="rId4" imgW="1587500" imgH="457200" progId="Equation.3">
                <p:embed/>
              </p:oleObj>
            </a:graphicData>
          </a:graphic>
        </p:graphicFrame>
      </p:grpSp>
      <p:grpSp>
        <p:nvGrpSpPr>
          <p:cNvPr id="4" name="Group 32"/>
          <p:cNvGrpSpPr>
            <a:grpSpLocks noChangeAspect="1"/>
          </p:cNvGrpSpPr>
          <p:nvPr/>
        </p:nvGrpSpPr>
        <p:grpSpPr>
          <a:xfrm>
            <a:off x="3962400" y="3842725"/>
            <a:ext cx="1308695" cy="500675"/>
            <a:chOff x="7772400" y="3746500"/>
            <a:chExt cx="838200" cy="320675"/>
          </a:xfrm>
        </p:grpSpPr>
        <p:sp>
          <p:nvSpPr>
            <p:cNvPr id="32" name="Rounded Rectangle 31"/>
            <p:cNvSpPr/>
            <p:nvPr/>
          </p:nvSpPr>
          <p:spPr>
            <a:xfrm>
              <a:off x="7772400" y="3746500"/>
              <a:ext cx="838200" cy="32067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7874000" y="3810000"/>
            <a:ext cx="584200" cy="177800"/>
          </p:xfrm>
          <a:graphic>
            <a:graphicData uri="http://schemas.openxmlformats.org/presentationml/2006/ole">
              <p:oleObj spid="_x0000_s27652" name="Equation" r:id="rId5" imgW="584200" imgH="177800" progId="Equation.3">
                <p:embed/>
              </p:oleObj>
            </a:graphicData>
          </a:graphic>
        </p:graphicFrame>
      </p:grpSp>
      <p:sp>
        <p:nvSpPr>
          <p:cNvPr id="49" name="Explosion 2 48"/>
          <p:cNvSpPr/>
          <p:nvPr/>
        </p:nvSpPr>
        <p:spPr>
          <a:xfrm>
            <a:off x="2743200" y="1066800"/>
            <a:ext cx="608013" cy="457200"/>
          </a:xfrm>
          <a:prstGeom prst="irregularSeal2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2908300" y="1219200"/>
          <a:ext cx="238700" cy="173600"/>
        </p:xfrm>
        <a:graphic>
          <a:graphicData uri="http://schemas.openxmlformats.org/presentationml/2006/ole">
            <p:oleObj spid="_x0000_s27653" name="Equation" r:id="rId6" imgW="139700" imgH="101600" progId="Equation.3">
              <p:embed/>
            </p:oleObj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4720880" y="2286000"/>
          <a:ext cx="232120" cy="283700"/>
        </p:xfrm>
        <a:graphic>
          <a:graphicData uri="http://schemas.openxmlformats.org/presentationml/2006/ole">
            <p:oleObj spid="_x0000_s27654" name="Equation" r:id="rId7" imgW="114300" imgH="139700" progId="Equation.3">
              <p:embed/>
            </p:oleObj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4720880" y="3505200"/>
          <a:ext cx="232120" cy="283700"/>
        </p:xfrm>
        <a:graphic>
          <a:graphicData uri="http://schemas.openxmlformats.org/presentationml/2006/ole">
            <p:oleObj spid="_x0000_s27655" name="Equation" r:id="rId8" imgW="114300" imgH="139700" progId="Equation.3">
              <p:embed/>
            </p:oleObj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5636400" y="1538800"/>
          <a:ext cx="235800" cy="209600"/>
        </p:xfrm>
        <a:graphic>
          <a:graphicData uri="http://schemas.openxmlformats.org/presentationml/2006/ole">
            <p:oleObj spid="_x0000_s27656" name="Equation" r:id="rId9" imgW="114300" imgH="101600" progId="Equation.3">
              <p:embed/>
            </p:oleObj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6172200" y="2667000"/>
          <a:ext cx="235800" cy="209600"/>
        </p:xfrm>
        <a:graphic>
          <a:graphicData uri="http://schemas.openxmlformats.org/presentationml/2006/ole">
            <p:oleObj spid="_x0000_s27657" name="Equation" r:id="rId10" imgW="114300" imgH="101600" progId="Equation.3">
              <p:embed/>
            </p:oleObj>
          </a:graphicData>
        </a:graphic>
      </p:graphicFrame>
      <p:cxnSp>
        <p:nvCxnSpPr>
          <p:cNvPr id="65" name="Straight Arrow Connector 64"/>
          <p:cNvCxnSpPr/>
          <p:nvPr/>
        </p:nvCxnSpPr>
        <p:spPr>
          <a:xfrm rot="5400000">
            <a:off x="4466432" y="2407443"/>
            <a:ext cx="3651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4466432" y="3626643"/>
            <a:ext cx="3651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5458800" y="1827212"/>
            <a:ext cx="2389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0800000">
            <a:off x="5940606" y="2956788"/>
            <a:ext cx="190799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334000" y="4113212"/>
            <a:ext cx="2487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6704806" y="2971800"/>
            <a:ext cx="228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26" idx="1"/>
          </p:cNvCxnSpPr>
          <p:nvPr/>
        </p:nvCxnSpPr>
        <p:spPr>
          <a:xfrm>
            <a:off x="3147000" y="1392800"/>
            <a:ext cx="891600" cy="4461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Object 90"/>
          <p:cNvGraphicFramePr>
            <a:graphicFrameLocks noChangeAspect="1"/>
          </p:cNvGraphicFramePr>
          <p:nvPr/>
        </p:nvGraphicFramePr>
        <p:xfrm>
          <a:off x="674688" y="4876800"/>
          <a:ext cx="3709987" cy="1323975"/>
        </p:xfrm>
        <a:graphic>
          <a:graphicData uri="http://schemas.openxmlformats.org/presentationml/2006/ole">
            <p:oleObj spid="_x0000_s27658" name="Equation" r:id="rId11" imgW="1993900" imgH="71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>
                <a:sym typeface="Wingdings" pitchFamily="-65" charset="2"/>
              </a:rPr>
              <a:t>Advanced controller methods planned to be tested on </a:t>
            </a:r>
            <a:r>
              <a:rPr lang="en-US" sz="3000" b="1">
                <a:sym typeface="Wingdings" pitchFamily="-65" charset="2"/>
              </a:rPr>
              <a:t>NSTX</a:t>
            </a:r>
            <a:r>
              <a:rPr lang="en-US" sz="3000">
                <a:sym typeface="Wingdings" pitchFamily="-65" charset="2"/>
              </a:rPr>
              <a:t> with future application to KSTAR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524000"/>
            <a:ext cx="4114800" cy="4953000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000" dirty="0"/>
              <a:t>VALEN NSTX Model includes</a:t>
            </a:r>
            <a:endParaRPr lang="en-US" sz="1800" dirty="0"/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1800" dirty="0">
                <a:solidFill>
                  <a:srgbClr val="00CC00"/>
                </a:solidFill>
              </a:rPr>
              <a:t>Stabilizer </a:t>
            </a:r>
            <a:r>
              <a:rPr lang="en-US" sz="1800" dirty="0" smtClean="0">
                <a:solidFill>
                  <a:srgbClr val="00CC00"/>
                </a:solidFill>
              </a:rPr>
              <a:t>plates</a:t>
            </a:r>
            <a:endParaRPr lang="en-US" sz="1800" dirty="0" smtClean="0"/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1800" dirty="0"/>
              <a:t>External mid-plane </a:t>
            </a:r>
            <a:r>
              <a:rPr lang="en-US" sz="1800" dirty="0">
                <a:solidFill>
                  <a:srgbClr val="F70606"/>
                </a:solidFill>
              </a:rPr>
              <a:t>control coils</a:t>
            </a:r>
            <a:r>
              <a:rPr lang="en-US" sz="1800" dirty="0"/>
              <a:t> closely coupled to vacuum vessel</a:t>
            </a:r>
            <a:endParaRPr lang="en-US" sz="1800" dirty="0">
              <a:solidFill>
                <a:srgbClr val="0000FF"/>
              </a:solidFill>
            </a:endParaRP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1800" dirty="0"/>
              <a:t>Upper</a:t>
            </a:r>
            <a:r>
              <a:rPr lang="en-US" sz="1800" dirty="0" smtClean="0"/>
              <a:t> and lower </a:t>
            </a:r>
            <a:r>
              <a:rPr lang="en-US" sz="1800" dirty="0" smtClean="0">
                <a:solidFill>
                  <a:srgbClr val="0000FF"/>
                </a:solidFill>
              </a:rPr>
              <a:t>Bp </a:t>
            </a:r>
            <a:r>
              <a:rPr lang="en-US" sz="1800" dirty="0">
                <a:solidFill>
                  <a:srgbClr val="0000FF"/>
                </a:solidFill>
              </a:rPr>
              <a:t>sensors</a:t>
            </a:r>
            <a:r>
              <a:rPr lang="en-US" sz="1800" dirty="0"/>
              <a:t> in actual locations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1800" dirty="0"/>
              <a:t>Compensation of control field from sensors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1800" dirty="0"/>
              <a:t>Experimental Equilibrium reconstruction (including MSE data)</a:t>
            </a:r>
            <a:endParaRPr lang="en-US" sz="1800" dirty="0">
              <a:solidFill>
                <a:srgbClr val="0000FF"/>
              </a:solidFill>
            </a:endParaRP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000" dirty="0"/>
              <a:t>Present control system on NSTX uses Proportional Gain </a:t>
            </a:r>
          </a:p>
        </p:txBody>
      </p:sp>
      <p:grpSp>
        <p:nvGrpSpPr>
          <p:cNvPr id="2" name="Group 219"/>
          <p:cNvGrpSpPr>
            <a:grpSpLocks noChangeAspect="1"/>
          </p:cNvGrpSpPr>
          <p:nvPr/>
        </p:nvGrpSpPr>
        <p:grpSpPr bwMode="auto">
          <a:xfrm>
            <a:off x="406400" y="685800"/>
            <a:ext cx="4071938" cy="5132388"/>
            <a:chOff x="3043" y="362"/>
            <a:chExt cx="2565" cy="3233"/>
          </a:xfrm>
        </p:grpSpPr>
        <p:sp>
          <p:nvSpPr>
            <p:cNvPr id="85212" name="AutoShape 220"/>
            <p:cNvSpPr>
              <a:spLocks noChangeAspect="1" noChangeArrowheads="1" noTextEdit="1"/>
            </p:cNvSpPr>
            <p:nvPr/>
          </p:nvSpPr>
          <p:spPr bwMode="auto">
            <a:xfrm>
              <a:off x="3140" y="947"/>
              <a:ext cx="2468" cy="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21"/>
            <p:cNvGrpSpPr>
              <a:grpSpLocks/>
            </p:cNvGrpSpPr>
            <p:nvPr/>
          </p:nvGrpSpPr>
          <p:grpSpPr bwMode="auto">
            <a:xfrm>
              <a:off x="3808" y="1996"/>
              <a:ext cx="1268" cy="923"/>
              <a:chOff x="3808" y="1996"/>
              <a:chExt cx="1268" cy="923"/>
            </a:xfrm>
          </p:grpSpPr>
          <p:sp>
            <p:nvSpPr>
              <p:cNvPr id="85214" name="Freeform 222"/>
              <p:cNvSpPr>
                <a:spLocks/>
              </p:cNvSpPr>
              <p:nvPr/>
            </p:nvSpPr>
            <p:spPr bwMode="auto">
              <a:xfrm>
                <a:off x="4390" y="2399"/>
                <a:ext cx="121" cy="81"/>
              </a:xfrm>
              <a:custGeom>
                <a:avLst/>
                <a:gdLst/>
                <a:ahLst/>
                <a:cxnLst>
                  <a:cxn ang="0">
                    <a:pos x="117" y="81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121" y="3"/>
                  </a:cxn>
                  <a:cxn ang="0">
                    <a:pos x="117" y="81"/>
                  </a:cxn>
                </a:cxnLst>
                <a:rect l="0" t="0" r="r" b="b"/>
                <a:pathLst>
                  <a:path w="121" h="81">
                    <a:moveTo>
                      <a:pt x="117" y="81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21" y="3"/>
                    </a:lnTo>
                    <a:lnTo>
                      <a:pt x="117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15" name="Freeform 223"/>
              <p:cNvSpPr>
                <a:spLocks/>
              </p:cNvSpPr>
              <p:nvPr/>
            </p:nvSpPr>
            <p:spPr bwMode="auto">
              <a:xfrm>
                <a:off x="4390" y="2399"/>
                <a:ext cx="121" cy="81"/>
              </a:xfrm>
              <a:custGeom>
                <a:avLst/>
                <a:gdLst/>
                <a:ahLst/>
                <a:cxnLst>
                  <a:cxn ang="0">
                    <a:pos x="117" y="81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121" y="3"/>
                  </a:cxn>
                  <a:cxn ang="0">
                    <a:pos x="117" y="81"/>
                  </a:cxn>
                </a:cxnLst>
                <a:rect l="0" t="0" r="r" b="b"/>
                <a:pathLst>
                  <a:path w="121" h="81">
                    <a:moveTo>
                      <a:pt x="117" y="81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21" y="3"/>
                    </a:lnTo>
                    <a:lnTo>
                      <a:pt x="117" y="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16" name="Freeform 224"/>
              <p:cNvSpPr>
                <a:spLocks/>
              </p:cNvSpPr>
              <p:nvPr/>
            </p:nvSpPr>
            <p:spPr bwMode="auto">
              <a:xfrm>
                <a:off x="4271" y="2399"/>
                <a:ext cx="119" cy="81"/>
              </a:xfrm>
              <a:custGeom>
                <a:avLst/>
                <a:gdLst/>
                <a:ahLst/>
                <a:cxnLst>
                  <a:cxn ang="0">
                    <a:pos x="119" y="77"/>
                  </a:cxn>
                  <a:cxn ang="0">
                    <a:pos x="4" y="81"/>
                  </a:cxn>
                  <a:cxn ang="0">
                    <a:pos x="0" y="3"/>
                  </a:cxn>
                  <a:cxn ang="0">
                    <a:pos x="119" y="0"/>
                  </a:cxn>
                  <a:cxn ang="0">
                    <a:pos x="119" y="77"/>
                  </a:cxn>
                </a:cxnLst>
                <a:rect l="0" t="0" r="r" b="b"/>
                <a:pathLst>
                  <a:path w="119" h="81">
                    <a:moveTo>
                      <a:pt x="119" y="77"/>
                    </a:moveTo>
                    <a:lnTo>
                      <a:pt x="4" y="81"/>
                    </a:lnTo>
                    <a:lnTo>
                      <a:pt x="0" y="3"/>
                    </a:lnTo>
                    <a:lnTo>
                      <a:pt x="119" y="0"/>
                    </a:lnTo>
                    <a:lnTo>
                      <a:pt x="119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17" name="Freeform 225"/>
              <p:cNvSpPr>
                <a:spLocks/>
              </p:cNvSpPr>
              <p:nvPr/>
            </p:nvSpPr>
            <p:spPr bwMode="auto">
              <a:xfrm>
                <a:off x="4271" y="2399"/>
                <a:ext cx="119" cy="81"/>
              </a:xfrm>
              <a:custGeom>
                <a:avLst/>
                <a:gdLst/>
                <a:ahLst/>
                <a:cxnLst>
                  <a:cxn ang="0">
                    <a:pos x="119" y="77"/>
                  </a:cxn>
                  <a:cxn ang="0">
                    <a:pos x="4" y="81"/>
                  </a:cxn>
                  <a:cxn ang="0">
                    <a:pos x="0" y="3"/>
                  </a:cxn>
                  <a:cxn ang="0">
                    <a:pos x="119" y="0"/>
                  </a:cxn>
                  <a:cxn ang="0">
                    <a:pos x="119" y="77"/>
                  </a:cxn>
                </a:cxnLst>
                <a:rect l="0" t="0" r="r" b="b"/>
                <a:pathLst>
                  <a:path w="119" h="81">
                    <a:moveTo>
                      <a:pt x="119" y="77"/>
                    </a:moveTo>
                    <a:lnTo>
                      <a:pt x="4" y="81"/>
                    </a:lnTo>
                    <a:lnTo>
                      <a:pt x="0" y="3"/>
                    </a:lnTo>
                    <a:lnTo>
                      <a:pt x="119" y="0"/>
                    </a:lnTo>
                    <a:lnTo>
                      <a:pt x="119" y="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18" name="Freeform 226"/>
              <p:cNvSpPr>
                <a:spLocks/>
              </p:cNvSpPr>
              <p:nvPr/>
            </p:nvSpPr>
            <p:spPr bwMode="auto">
              <a:xfrm>
                <a:off x="4390" y="2476"/>
                <a:ext cx="117" cy="76"/>
              </a:xfrm>
              <a:custGeom>
                <a:avLst/>
                <a:gdLst/>
                <a:ahLst/>
                <a:cxnLst>
                  <a:cxn ang="0">
                    <a:pos x="112" y="76"/>
                  </a:cxn>
                  <a:cxn ang="0">
                    <a:pos x="0" y="75"/>
                  </a:cxn>
                  <a:cxn ang="0">
                    <a:pos x="0" y="0"/>
                  </a:cxn>
                  <a:cxn ang="0">
                    <a:pos x="117" y="4"/>
                  </a:cxn>
                  <a:cxn ang="0">
                    <a:pos x="112" y="76"/>
                  </a:cxn>
                </a:cxnLst>
                <a:rect l="0" t="0" r="r" b="b"/>
                <a:pathLst>
                  <a:path w="117" h="76">
                    <a:moveTo>
                      <a:pt x="112" y="76"/>
                    </a:moveTo>
                    <a:lnTo>
                      <a:pt x="0" y="75"/>
                    </a:lnTo>
                    <a:lnTo>
                      <a:pt x="0" y="0"/>
                    </a:lnTo>
                    <a:lnTo>
                      <a:pt x="117" y="4"/>
                    </a:lnTo>
                    <a:lnTo>
                      <a:pt x="112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19" name="Freeform 227"/>
              <p:cNvSpPr>
                <a:spLocks/>
              </p:cNvSpPr>
              <p:nvPr/>
            </p:nvSpPr>
            <p:spPr bwMode="auto">
              <a:xfrm>
                <a:off x="4390" y="2476"/>
                <a:ext cx="117" cy="76"/>
              </a:xfrm>
              <a:custGeom>
                <a:avLst/>
                <a:gdLst/>
                <a:ahLst/>
                <a:cxnLst>
                  <a:cxn ang="0">
                    <a:pos x="112" y="76"/>
                  </a:cxn>
                  <a:cxn ang="0">
                    <a:pos x="0" y="75"/>
                  </a:cxn>
                  <a:cxn ang="0">
                    <a:pos x="0" y="0"/>
                  </a:cxn>
                  <a:cxn ang="0">
                    <a:pos x="117" y="4"/>
                  </a:cxn>
                  <a:cxn ang="0">
                    <a:pos x="112" y="76"/>
                  </a:cxn>
                </a:cxnLst>
                <a:rect l="0" t="0" r="r" b="b"/>
                <a:pathLst>
                  <a:path w="117" h="76">
                    <a:moveTo>
                      <a:pt x="112" y="76"/>
                    </a:moveTo>
                    <a:lnTo>
                      <a:pt x="0" y="75"/>
                    </a:lnTo>
                    <a:lnTo>
                      <a:pt x="0" y="0"/>
                    </a:lnTo>
                    <a:lnTo>
                      <a:pt x="117" y="4"/>
                    </a:lnTo>
                    <a:lnTo>
                      <a:pt x="112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20" name="Freeform 228"/>
              <p:cNvSpPr>
                <a:spLocks/>
              </p:cNvSpPr>
              <p:nvPr/>
            </p:nvSpPr>
            <p:spPr bwMode="auto">
              <a:xfrm>
                <a:off x="4275" y="2476"/>
                <a:ext cx="115" cy="76"/>
              </a:xfrm>
              <a:custGeom>
                <a:avLst/>
                <a:gdLst/>
                <a:ahLst/>
                <a:cxnLst>
                  <a:cxn ang="0">
                    <a:pos x="115" y="75"/>
                  </a:cxn>
                  <a:cxn ang="0">
                    <a:pos x="5" y="76"/>
                  </a:cxn>
                  <a:cxn ang="0">
                    <a:pos x="0" y="4"/>
                  </a:cxn>
                  <a:cxn ang="0">
                    <a:pos x="115" y="0"/>
                  </a:cxn>
                  <a:cxn ang="0">
                    <a:pos x="115" y="75"/>
                  </a:cxn>
                </a:cxnLst>
                <a:rect l="0" t="0" r="r" b="b"/>
                <a:pathLst>
                  <a:path w="115" h="76">
                    <a:moveTo>
                      <a:pt x="115" y="75"/>
                    </a:moveTo>
                    <a:lnTo>
                      <a:pt x="5" y="76"/>
                    </a:lnTo>
                    <a:lnTo>
                      <a:pt x="0" y="4"/>
                    </a:lnTo>
                    <a:lnTo>
                      <a:pt x="115" y="0"/>
                    </a:lnTo>
                    <a:lnTo>
                      <a:pt x="115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21" name="Freeform 229"/>
              <p:cNvSpPr>
                <a:spLocks/>
              </p:cNvSpPr>
              <p:nvPr/>
            </p:nvSpPr>
            <p:spPr bwMode="auto">
              <a:xfrm>
                <a:off x="4275" y="2476"/>
                <a:ext cx="115" cy="76"/>
              </a:xfrm>
              <a:custGeom>
                <a:avLst/>
                <a:gdLst/>
                <a:ahLst/>
                <a:cxnLst>
                  <a:cxn ang="0">
                    <a:pos x="115" y="75"/>
                  </a:cxn>
                  <a:cxn ang="0">
                    <a:pos x="5" y="76"/>
                  </a:cxn>
                  <a:cxn ang="0">
                    <a:pos x="0" y="4"/>
                  </a:cxn>
                  <a:cxn ang="0">
                    <a:pos x="115" y="0"/>
                  </a:cxn>
                  <a:cxn ang="0">
                    <a:pos x="115" y="75"/>
                  </a:cxn>
                </a:cxnLst>
                <a:rect l="0" t="0" r="r" b="b"/>
                <a:pathLst>
                  <a:path w="115" h="76">
                    <a:moveTo>
                      <a:pt x="115" y="75"/>
                    </a:moveTo>
                    <a:lnTo>
                      <a:pt x="5" y="76"/>
                    </a:lnTo>
                    <a:lnTo>
                      <a:pt x="0" y="4"/>
                    </a:lnTo>
                    <a:lnTo>
                      <a:pt x="115" y="0"/>
                    </a:lnTo>
                    <a:lnTo>
                      <a:pt x="115" y="7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22" name="Freeform 230"/>
              <p:cNvSpPr>
                <a:spLocks/>
              </p:cNvSpPr>
              <p:nvPr/>
            </p:nvSpPr>
            <p:spPr bwMode="auto">
              <a:xfrm>
                <a:off x="4507" y="2402"/>
                <a:ext cx="139" cy="88"/>
              </a:xfrm>
              <a:custGeom>
                <a:avLst/>
                <a:gdLst/>
                <a:ahLst/>
                <a:cxnLst>
                  <a:cxn ang="0">
                    <a:pos x="131" y="88"/>
                  </a:cxn>
                  <a:cxn ang="0">
                    <a:pos x="0" y="78"/>
                  </a:cxn>
                  <a:cxn ang="0">
                    <a:pos x="4" y="0"/>
                  </a:cxn>
                  <a:cxn ang="0">
                    <a:pos x="139" y="12"/>
                  </a:cxn>
                  <a:cxn ang="0">
                    <a:pos x="131" y="88"/>
                  </a:cxn>
                </a:cxnLst>
                <a:rect l="0" t="0" r="r" b="b"/>
                <a:pathLst>
                  <a:path w="139" h="88">
                    <a:moveTo>
                      <a:pt x="131" y="88"/>
                    </a:moveTo>
                    <a:lnTo>
                      <a:pt x="0" y="78"/>
                    </a:lnTo>
                    <a:lnTo>
                      <a:pt x="4" y="0"/>
                    </a:lnTo>
                    <a:lnTo>
                      <a:pt x="139" y="12"/>
                    </a:lnTo>
                    <a:lnTo>
                      <a:pt x="131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23" name="Freeform 231"/>
              <p:cNvSpPr>
                <a:spLocks/>
              </p:cNvSpPr>
              <p:nvPr/>
            </p:nvSpPr>
            <p:spPr bwMode="auto">
              <a:xfrm>
                <a:off x="4507" y="2402"/>
                <a:ext cx="139" cy="88"/>
              </a:xfrm>
              <a:custGeom>
                <a:avLst/>
                <a:gdLst/>
                <a:ahLst/>
                <a:cxnLst>
                  <a:cxn ang="0">
                    <a:pos x="131" y="88"/>
                  </a:cxn>
                  <a:cxn ang="0">
                    <a:pos x="0" y="78"/>
                  </a:cxn>
                  <a:cxn ang="0">
                    <a:pos x="4" y="0"/>
                  </a:cxn>
                  <a:cxn ang="0">
                    <a:pos x="139" y="12"/>
                  </a:cxn>
                  <a:cxn ang="0">
                    <a:pos x="131" y="88"/>
                  </a:cxn>
                </a:cxnLst>
                <a:rect l="0" t="0" r="r" b="b"/>
                <a:pathLst>
                  <a:path w="139" h="88">
                    <a:moveTo>
                      <a:pt x="131" y="88"/>
                    </a:moveTo>
                    <a:lnTo>
                      <a:pt x="0" y="78"/>
                    </a:lnTo>
                    <a:lnTo>
                      <a:pt x="4" y="0"/>
                    </a:lnTo>
                    <a:lnTo>
                      <a:pt x="139" y="12"/>
                    </a:lnTo>
                    <a:lnTo>
                      <a:pt x="131" y="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24" name="Freeform 232"/>
              <p:cNvSpPr>
                <a:spLocks/>
              </p:cNvSpPr>
              <p:nvPr/>
            </p:nvSpPr>
            <p:spPr bwMode="auto">
              <a:xfrm>
                <a:off x="4134" y="2402"/>
                <a:ext cx="141" cy="88"/>
              </a:xfrm>
              <a:custGeom>
                <a:avLst/>
                <a:gdLst/>
                <a:ahLst/>
                <a:cxnLst>
                  <a:cxn ang="0">
                    <a:pos x="141" y="78"/>
                  </a:cxn>
                  <a:cxn ang="0">
                    <a:pos x="9" y="88"/>
                  </a:cxn>
                  <a:cxn ang="0">
                    <a:pos x="0" y="12"/>
                  </a:cxn>
                  <a:cxn ang="0">
                    <a:pos x="137" y="0"/>
                  </a:cxn>
                  <a:cxn ang="0">
                    <a:pos x="141" y="78"/>
                  </a:cxn>
                </a:cxnLst>
                <a:rect l="0" t="0" r="r" b="b"/>
                <a:pathLst>
                  <a:path w="141" h="88">
                    <a:moveTo>
                      <a:pt x="141" y="78"/>
                    </a:moveTo>
                    <a:lnTo>
                      <a:pt x="9" y="88"/>
                    </a:lnTo>
                    <a:lnTo>
                      <a:pt x="0" y="12"/>
                    </a:lnTo>
                    <a:lnTo>
                      <a:pt x="137" y="0"/>
                    </a:lnTo>
                    <a:lnTo>
                      <a:pt x="141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25" name="Freeform 233"/>
              <p:cNvSpPr>
                <a:spLocks/>
              </p:cNvSpPr>
              <p:nvPr/>
            </p:nvSpPr>
            <p:spPr bwMode="auto">
              <a:xfrm>
                <a:off x="4134" y="2402"/>
                <a:ext cx="141" cy="88"/>
              </a:xfrm>
              <a:custGeom>
                <a:avLst/>
                <a:gdLst/>
                <a:ahLst/>
                <a:cxnLst>
                  <a:cxn ang="0">
                    <a:pos x="141" y="78"/>
                  </a:cxn>
                  <a:cxn ang="0">
                    <a:pos x="9" y="88"/>
                  </a:cxn>
                  <a:cxn ang="0">
                    <a:pos x="0" y="12"/>
                  </a:cxn>
                  <a:cxn ang="0">
                    <a:pos x="137" y="0"/>
                  </a:cxn>
                  <a:cxn ang="0">
                    <a:pos x="141" y="78"/>
                  </a:cxn>
                </a:cxnLst>
                <a:rect l="0" t="0" r="r" b="b"/>
                <a:pathLst>
                  <a:path w="141" h="88">
                    <a:moveTo>
                      <a:pt x="141" y="78"/>
                    </a:moveTo>
                    <a:lnTo>
                      <a:pt x="9" y="88"/>
                    </a:lnTo>
                    <a:lnTo>
                      <a:pt x="0" y="12"/>
                    </a:lnTo>
                    <a:lnTo>
                      <a:pt x="137" y="0"/>
                    </a:lnTo>
                    <a:lnTo>
                      <a:pt x="141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26" name="Freeform 234"/>
              <p:cNvSpPr>
                <a:spLocks/>
              </p:cNvSpPr>
              <p:nvPr/>
            </p:nvSpPr>
            <p:spPr bwMode="auto">
              <a:xfrm>
                <a:off x="4390" y="2327"/>
                <a:ext cx="123" cy="75"/>
              </a:xfrm>
              <a:custGeom>
                <a:avLst/>
                <a:gdLst/>
                <a:ahLst/>
                <a:cxnLst>
                  <a:cxn ang="0">
                    <a:pos x="121" y="75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123" y="4"/>
                  </a:cxn>
                  <a:cxn ang="0">
                    <a:pos x="121" y="75"/>
                  </a:cxn>
                </a:cxnLst>
                <a:rect l="0" t="0" r="r" b="b"/>
                <a:pathLst>
                  <a:path w="123" h="75">
                    <a:moveTo>
                      <a:pt x="121" y="75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123" y="4"/>
                    </a:lnTo>
                    <a:lnTo>
                      <a:pt x="121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27" name="Freeform 235"/>
              <p:cNvSpPr>
                <a:spLocks/>
              </p:cNvSpPr>
              <p:nvPr/>
            </p:nvSpPr>
            <p:spPr bwMode="auto">
              <a:xfrm>
                <a:off x="4390" y="2327"/>
                <a:ext cx="123" cy="75"/>
              </a:xfrm>
              <a:custGeom>
                <a:avLst/>
                <a:gdLst/>
                <a:ahLst/>
                <a:cxnLst>
                  <a:cxn ang="0">
                    <a:pos x="121" y="75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123" y="4"/>
                  </a:cxn>
                  <a:cxn ang="0">
                    <a:pos x="121" y="75"/>
                  </a:cxn>
                </a:cxnLst>
                <a:rect l="0" t="0" r="r" b="b"/>
                <a:pathLst>
                  <a:path w="123" h="75">
                    <a:moveTo>
                      <a:pt x="121" y="75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123" y="4"/>
                    </a:lnTo>
                    <a:lnTo>
                      <a:pt x="121" y="7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28" name="Freeform 236"/>
              <p:cNvSpPr>
                <a:spLocks/>
              </p:cNvSpPr>
              <p:nvPr/>
            </p:nvSpPr>
            <p:spPr bwMode="auto">
              <a:xfrm>
                <a:off x="4269" y="2327"/>
                <a:ext cx="121" cy="75"/>
              </a:xfrm>
              <a:custGeom>
                <a:avLst/>
                <a:gdLst/>
                <a:ahLst/>
                <a:cxnLst>
                  <a:cxn ang="0">
                    <a:pos x="121" y="72"/>
                  </a:cxn>
                  <a:cxn ang="0">
                    <a:pos x="2" y="75"/>
                  </a:cxn>
                  <a:cxn ang="0">
                    <a:pos x="0" y="4"/>
                  </a:cxn>
                  <a:cxn ang="0">
                    <a:pos x="121" y="0"/>
                  </a:cxn>
                  <a:cxn ang="0">
                    <a:pos x="121" y="72"/>
                  </a:cxn>
                </a:cxnLst>
                <a:rect l="0" t="0" r="r" b="b"/>
                <a:pathLst>
                  <a:path w="121" h="75">
                    <a:moveTo>
                      <a:pt x="121" y="72"/>
                    </a:moveTo>
                    <a:lnTo>
                      <a:pt x="2" y="75"/>
                    </a:lnTo>
                    <a:lnTo>
                      <a:pt x="0" y="4"/>
                    </a:lnTo>
                    <a:lnTo>
                      <a:pt x="121" y="0"/>
                    </a:lnTo>
                    <a:lnTo>
                      <a:pt x="121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29" name="Freeform 237"/>
              <p:cNvSpPr>
                <a:spLocks/>
              </p:cNvSpPr>
              <p:nvPr/>
            </p:nvSpPr>
            <p:spPr bwMode="auto">
              <a:xfrm>
                <a:off x="4269" y="2327"/>
                <a:ext cx="121" cy="75"/>
              </a:xfrm>
              <a:custGeom>
                <a:avLst/>
                <a:gdLst/>
                <a:ahLst/>
                <a:cxnLst>
                  <a:cxn ang="0">
                    <a:pos x="121" y="72"/>
                  </a:cxn>
                  <a:cxn ang="0">
                    <a:pos x="2" y="75"/>
                  </a:cxn>
                  <a:cxn ang="0">
                    <a:pos x="0" y="4"/>
                  </a:cxn>
                  <a:cxn ang="0">
                    <a:pos x="121" y="0"/>
                  </a:cxn>
                  <a:cxn ang="0">
                    <a:pos x="121" y="72"/>
                  </a:cxn>
                </a:cxnLst>
                <a:rect l="0" t="0" r="r" b="b"/>
                <a:pathLst>
                  <a:path w="121" h="75">
                    <a:moveTo>
                      <a:pt x="121" y="72"/>
                    </a:moveTo>
                    <a:lnTo>
                      <a:pt x="2" y="75"/>
                    </a:lnTo>
                    <a:lnTo>
                      <a:pt x="0" y="4"/>
                    </a:lnTo>
                    <a:lnTo>
                      <a:pt x="121" y="0"/>
                    </a:lnTo>
                    <a:lnTo>
                      <a:pt x="121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30" name="Freeform 238"/>
              <p:cNvSpPr>
                <a:spLocks/>
              </p:cNvSpPr>
              <p:nvPr/>
            </p:nvSpPr>
            <p:spPr bwMode="auto">
              <a:xfrm>
                <a:off x="4502" y="2480"/>
                <a:ext cx="136" cy="83"/>
              </a:xfrm>
              <a:custGeom>
                <a:avLst/>
                <a:gdLst/>
                <a:ahLst/>
                <a:cxnLst>
                  <a:cxn ang="0">
                    <a:pos x="122" y="83"/>
                  </a:cxn>
                  <a:cxn ang="0">
                    <a:pos x="0" y="72"/>
                  </a:cxn>
                  <a:cxn ang="0">
                    <a:pos x="5" y="0"/>
                  </a:cxn>
                  <a:cxn ang="0">
                    <a:pos x="136" y="10"/>
                  </a:cxn>
                  <a:cxn ang="0">
                    <a:pos x="122" y="83"/>
                  </a:cxn>
                </a:cxnLst>
                <a:rect l="0" t="0" r="r" b="b"/>
                <a:pathLst>
                  <a:path w="136" h="83">
                    <a:moveTo>
                      <a:pt x="122" y="83"/>
                    </a:moveTo>
                    <a:lnTo>
                      <a:pt x="0" y="72"/>
                    </a:lnTo>
                    <a:lnTo>
                      <a:pt x="5" y="0"/>
                    </a:lnTo>
                    <a:lnTo>
                      <a:pt x="136" y="10"/>
                    </a:lnTo>
                    <a:lnTo>
                      <a:pt x="122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31" name="Freeform 239"/>
              <p:cNvSpPr>
                <a:spLocks/>
              </p:cNvSpPr>
              <p:nvPr/>
            </p:nvSpPr>
            <p:spPr bwMode="auto">
              <a:xfrm>
                <a:off x="4502" y="2480"/>
                <a:ext cx="136" cy="83"/>
              </a:xfrm>
              <a:custGeom>
                <a:avLst/>
                <a:gdLst/>
                <a:ahLst/>
                <a:cxnLst>
                  <a:cxn ang="0">
                    <a:pos x="122" y="83"/>
                  </a:cxn>
                  <a:cxn ang="0">
                    <a:pos x="0" y="72"/>
                  </a:cxn>
                  <a:cxn ang="0">
                    <a:pos x="5" y="0"/>
                  </a:cxn>
                  <a:cxn ang="0">
                    <a:pos x="136" y="10"/>
                  </a:cxn>
                  <a:cxn ang="0">
                    <a:pos x="122" y="83"/>
                  </a:cxn>
                </a:cxnLst>
                <a:rect l="0" t="0" r="r" b="b"/>
                <a:pathLst>
                  <a:path w="136" h="83">
                    <a:moveTo>
                      <a:pt x="122" y="83"/>
                    </a:moveTo>
                    <a:lnTo>
                      <a:pt x="0" y="72"/>
                    </a:lnTo>
                    <a:lnTo>
                      <a:pt x="5" y="0"/>
                    </a:lnTo>
                    <a:lnTo>
                      <a:pt x="136" y="10"/>
                    </a:lnTo>
                    <a:lnTo>
                      <a:pt x="122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32" name="Freeform 240"/>
              <p:cNvSpPr>
                <a:spLocks/>
              </p:cNvSpPr>
              <p:nvPr/>
            </p:nvSpPr>
            <p:spPr bwMode="auto">
              <a:xfrm>
                <a:off x="4143" y="2480"/>
                <a:ext cx="137" cy="83"/>
              </a:xfrm>
              <a:custGeom>
                <a:avLst/>
                <a:gdLst/>
                <a:ahLst/>
                <a:cxnLst>
                  <a:cxn ang="0">
                    <a:pos x="137" y="72"/>
                  </a:cxn>
                  <a:cxn ang="0">
                    <a:pos x="15" y="83"/>
                  </a:cxn>
                  <a:cxn ang="0">
                    <a:pos x="0" y="10"/>
                  </a:cxn>
                  <a:cxn ang="0">
                    <a:pos x="132" y="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83">
                    <a:moveTo>
                      <a:pt x="137" y="72"/>
                    </a:moveTo>
                    <a:lnTo>
                      <a:pt x="15" y="83"/>
                    </a:lnTo>
                    <a:lnTo>
                      <a:pt x="0" y="10"/>
                    </a:lnTo>
                    <a:lnTo>
                      <a:pt x="132" y="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33" name="Freeform 241"/>
              <p:cNvSpPr>
                <a:spLocks/>
              </p:cNvSpPr>
              <p:nvPr/>
            </p:nvSpPr>
            <p:spPr bwMode="auto">
              <a:xfrm>
                <a:off x="4143" y="2480"/>
                <a:ext cx="137" cy="83"/>
              </a:xfrm>
              <a:custGeom>
                <a:avLst/>
                <a:gdLst/>
                <a:ahLst/>
                <a:cxnLst>
                  <a:cxn ang="0">
                    <a:pos x="137" y="72"/>
                  </a:cxn>
                  <a:cxn ang="0">
                    <a:pos x="15" y="83"/>
                  </a:cxn>
                  <a:cxn ang="0">
                    <a:pos x="0" y="10"/>
                  </a:cxn>
                  <a:cxn ang="0">
                    <a:pos x="132" y="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83">
                    <a:moveTo>
                      <a:pt x="137" y="72"/>
                    </a:moveTo>
                    <a:lnTo>
                      <a:pt x="15" y="83"/>
                    </a:lnTo>
                    <a:lnTo>
                      <a:pt x="0" y="10"/>
                    </a:lnTo>
                    <a:lnTo>
                      <a:pt x="132" y="0"/>
                    </a:lnTo>
                    <a:lnTo>
                      <a:pt x="137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34" name="Freeform 242"/>
              <p:cNvSpPr>
                <a:spLocks/>
              </p:cNvSpPr>
              <p:nvPr/>
            </p:nvSpPr>
            <p:spPr bwMode="auto">
              <a:xfrm>
                <a:off x="4511" y="2331"/>
                <a:ext cx="139" cy="83"/>
              </a:xfrm>
              <a:custGeom>
                <a:avLst/>
                <a:gdLst/>
                <a:ahLst/>
                <a:cxnLst>
                  <a:cxn ang="0">
                    <a:pos x="135" y="83"/>
                  </a:cxn>
                  <a:cxn ang="0">
                    <a:pos x="0" y="71"/>
                  </a:cxn>
                  <a:cxn ang="0">
                    <a:pos x="2" y="0"/>
                  </a:cxn>
                  <a:cxn ang="0">
                    <a:pos x="139" y="12"/>
                  </a:cxn>
                  <a:cxn ang="0">
                    <a:pos x="135" y="83"/>
                  </a:cxn>
                </a:cxnLst>
                <a:rect l="0" t="0" r="r" b="b"/>
                <a:pathLst>
                  <a:path w="139" h="83">
                    <a:moveTo>
                      <a:pt x="135" y="83"/>
                    </a:moveTo>
                    <a:lnTo>
                      <a:pt x="0" y="71"/>
                    </a:lnTo>
                    <a:lnTo>
                      <a:pt x="2" y="0"/>
                    </a:lnTo>
                    <a:lnTo>
                      <a:pt x="139" y="12"/>
                    </a:lnTo>
                    <a:lnTo>
                      <a:pt x="135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35" name="Freeform 243"/>
              <p:cNvSpPr>
                <a:spLocks/>
              </p:cNvSpPr>
              <p:nvPr/>
            </p:nvSpPr>
            <p:spPr bwMode="auto">
              <a:xfrm>
                <a:off x="4511" y="2331"/>
                <a:ext cx="139" cy="83"/>
              </a:xfrm>
              <a:custGeom>
                <a:avLst/>
                <a:gdLst/>
                <a:ahLst/>
                <a:cxnLst>
                  <a:cxn ang="0">
                    <a:pos x="135" y="83"/>
                  </a:cxn>
                  <a:cxn ang="0">
                    <a:pos x="0" y="71"/>
                  </a:cxn>
                  <a:cxn ang="0">
                    <a:pos x="2" y="0"/>
                  </a:cxn>
                  <a:cxn ang="0">
                    <a:pos x="139" y="12"/>
                  </a:cxn>
                  <a:cxn ang="0">
                    <a:pos x="135" y="83"/>
                  </a:cxn>
                </a:cxnLst>
                <a:rect l="0" t="0" r="r" b="b"/>
                <a:pathLst>
                  <a:path w="139" h="83">
                    <a:moveTo>
                      <a:pt x="135" y="83"/>
                    </a:moveTo>
                    <a:lnTo>
                      <a:pt x="0" y="71"/>
                    </a:lnTo>
                    <a:lnTo>
                      <a:pt x="2" y="0"/>
                    </a:lnTo>
                    <a:lnTo>
                      <a:pt x="139" y="12"/>
                    </a:lnTo>
                    <a:lnTo>
                      <a:pt x="135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36" name="Freeform 244"/>
              <p:cNvSpPr>
                <a:spLocks/>
              </p:cNvSpPr>
              <p:nvPr/>
            </p:nvSpPr>
            <p:spPr bwMode="auto">
              <a:xfrm>
                <a:off x="4131" y="2331"/>
                <a:ext cx="140" cy="83"/>
              </a:xfrm>
              <a:custGeom>
                <a:avLst/>
                <a:gdLst/>
                <a:ahLst/>
                <a:cxnLst>
                  <a:cxn ang="0">
                    <a:pos x="140" y="71"/>
                  </a:cxn>
                  <a:cxn ang="0">
                    <a:pos x="3" y="83"/>
                  </a:cxn>
                  <a:cxn ang="0">
                    <a:pos x="0" y="12"/>
                  </a:cxn>
                  <a:cxn ang="0">
                    <a:pos x="138" y="0"/>
                  </a:cxn>
                  <a:cxn ang="0">
                    <a:pos x="140" y="71"/>
                  </a:cxn>
                </a:cxnLst>
                <a:rect l="0" t="0" r="r" b="b"/>
                <a:pathLst>
                  <a:path w="140" h="83">
                    <a:moveTo>
                      <a:pt x="140" y="71"/>
                    </a:moveTo>
                    <a:lnTo>
                      <a:pt x="3" y="83"/>
                    </a:lnTo>
                    <a:lnTo>
                      <a:pt x="0" y="12"/>
                    </a:lnTo>
                    <a:lnTo>
                      <a:pt x="138" y="0"/>
                    </a:lnTo>
                    <a:lnTo>
                      <a:pt x="14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37" name="Freeform 245"/>
              <p:cNvSpPr>
                <a:spLocks/>
              </p:cNvSpPr>
              <p:nvPr/>
            </p:nvSpPr>
            <p:spPr bwMode="auto">
              <a:xfrm>
                <a:off x="4131" y="2331"/>
                <a:ext cx="140" cy="83"/>
              </a:xfrm>
              <a:custGeom>
                <a:avLst/>
                <a:gdLst/>
                <a:ahLst/>
                <a:cxnLst>
                  <a:cxn ang="0">
                    <a:pos x="140" y="71"/>
                  </a:cxn>
                  <a:cxn ang="0">
                    <a:pos x="3" y="83"/>
                  </a:cxn>
                  <a:cxn ang="0">
                    <a:pos x="0" y="12"/>
                  </a:cxn>
                  <a:cxn ang="0">
                    <a:pos x="138" y="0"/>
                  </a:cxn>
                  <a:cxn ang="0">
                    <a:pos x="140" y="71"/>
                  </a:cxn>
                </a:cxnLst>
                <a:rect l="0" t="0" r="r" b="b"/>
                <a:pathLst>
                  <a:path w="140" h="83">
                    <a:moveTo>
                      <a:pt x="140" y="71"/>
                    </a:moveTo>
                    <a:lnTo>
                      <a:pt x="3" y="83"/>
                    </a:lnTo>
                    <a:lnTo>
                      <a:pt x="0" y="12"/>
                    </a:lnTo>
                    <a:lnTo>
                      <a:pt x="138" y="0"/>
                    </a:lnTo>
                    <a:lnTo>
                      <a:pt x="14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38" name="Freeform 246"/>
              <p:cNvSpPr>
                <a:spLocks/>
              </p:cNvSpPr>
              <p:nvPr/>
            </p:nvSpPr>
            <p:spPr bwMode="auto">
              <a:xfrm>
                <a:off x="4638" y="2414"/>
                <a:ext cx="94" cy="88"/>
              </a:xfrm>
              <a:custGeom>
                <a:avLst/>
                <a:gdLst/>
                <a:ahLst/>
                <a:cxnLst>
                  <a:cxn ang="0">
                    <a:pos x="85" y="88"/>
                  </a:cxn>
                  <a:cxn ang="0">
                    <a:pos x="0" y="76"/>
                  </a:cxn>
                  <a:cxn ang="0">
                    <a:pos x="8" y="0"/>
                  </a:cxn>
                  <a:cxn ang="0">
                    <a:pos x="94" y="10"/>
                  </a:cxn>
                  <a:cxn ang="0">
                    <a:pos x="85" y="88"/>
                  </a:cxn>
                </a:cxnLst>
                <a:rect l="0" t="0" r="r" b="b"/>
                <a:pathLst>
                  <a:path w="94" h="88">
                    <a:moveTo>
                      <a:pt x="85" y="88"/>
                    </a:moveTo>
                    <a:lnTo>
                      <a:pt x="0" y="76"/>
                    </a:lnTo>
                    <a:lnTo>
                      <a:pt x="8" y="0"/>
                    </a:lnTo>
                    <a:lnTo>
                      <a:pt x="94" y="10"/>
                    </a:lnTo>
                    <a:lnTo>
                      <a:pt x="85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39" name="Freeform 247"/>
              <p:cNvSpPr>
                <a:spLocks/>
              </p:cNvSpPr>
              <p:nvPr/>
            </p:nvSpPr>
            <p:spPr bwMode="auto">
              <a:xfrm>
                <a:off x="4638" y="2414"/>
                <a:ext cx="94" cy="88"/>
              </a:xfrm>
              <a:custGeom>
                <a:avLst/>
                <a:gdLst/>
                <a:ahLst/>
                <a:cxnLst>
                  <a:cxn ang="0">
                    <a:pos x="85" y="88"/>
                  </a:cxn>
                  <a:cxn ang="0">
                    <a:pos x="0" y="76"/>
                  </a:cxn>
                  <a:cxn ang="0">
                    <a:pos x="8" y="0"/>
                  </a:cxn>
                  <a:cxn ang="0">
                    <a:pos x="94" y="10"/>
                  </a:cxn>
                  <a:cxn ang="0">
                    <a:pos x="85" y="88"/>
                  </a:cxn>
                </a:cxnLst>
                <a:rect l="0" t="0" r="r" b="b"/>
                <a:pathLst>
                  <a:path w="94" h="88">
                    <a:moveTo>
                      <a:pt x="85" y="88"/>
                    </a:moveTo>
                    <a:lnTo>
                      <a:pt x="0" y="76"/>
                    </a:lnTo>
                    <a:lnTo>
                      <a:pt x="8" y="0"/>
                    </a:lnTo>
                    <a:lnTo>
                      <a:pt x="94" y="10"/>
                    </a:lnTo>
                    <a:lnTo>
                      <a:pt x="85" y="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40" name="Freeform 248"/>
              <p:cNvSpPr>
                <a:spLocks/>
              </p:cNvSpPr>
              <p:nvPr/>
            </p:nvSpPr>
            <p:spPr bwMode="auto">
              <a:xfrm>
                <a:off x="4050" y="2414"/>
                <a:ext cx="93" cy="88"/>
              </a:xfrm>
              <a:custGeom>
                <a:avLst/>
                <a:gdLst/>
                <a:ahLst/>
                <a:cxnLst>
                  <a:cxn ang="0">
                    <a:pos x="93" y="76"/>
                  </a:cxn>
                  <a:cxn ang="0">
                    <a:pos x="9" y="88"/>
                  </a:cxn>
                  <a:cxn ang="0">
                    <a:pos x="0" y="10"/>
                  </a:cxn>
                  <a:cxn ang="0">
                    <a:pos x="84" y="0"/>
                  </a:cxn>
                  <a:cxn ang="0">
                    <a:pos x="93" y="76"/>
                  </a:cxn>
                </a:cxnLst>
                <a:rect l="0" t="0" r="r" b="b"/>
                <a:pathLst>
                  <a:path w="93" h="88">
                    <a:moveTo>
                      <a:pt x="93" y="76"/>
                    </a:moveTo>
                    <a:lnTo>
                      <a:pt x="9" y="88"/>
                    </a:lnTo>
                    <a:lnTo>
                      <a:pt x="0" y="10"/>
                    </a:lnTo>
                    <a:lnTo>
                      <a:pt x="84" y="0"/>
                    </a:lnTo>
                    <a:lnTo>
                      <a:pt x="93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41" name="Freeform 249"/>
              <p:cNvSpPr>
                <a:spLocks/>
              </p:cNvSpPr>
              <p:nvPr/>
            </p:nvSpPr>
            <p:spPr bwMode="auto">
              <a:xfrm>
                <a:off x="4050" y="2414"/>
                <a:ext cx="93" cy="88"/>
              </a:xfrm>
              <a:custGeom>
                <a:avLst/>
                <a:gdLst/>
                <a:ahLst/>
                <a:cxnLst>
                  <a:cxn ang="0">
                    <a:pos x="93" y="76"/>
                  </a:cxn>
                  <a:cxn ang="0">
                    <a:pos x="9" y="88"/>
                  </a:cxn>
                  <a:cxn ang="0">
                    <a:pos x="0" y="10"/>
                  </a:cxn>
                  <a:cxn ang="0">
                    <a:pos x="84" y="0"/>
                  </a:cxn>
                  <a:cxn ang="0">
                    <a:pos x="93" y="76"/>
                  </a:cxn>
                </a:cxnLst>
                <a:rect l="0" t="0" r="r" b="b"/>
                <a:pathLst>
                  <a:path w="93" h="88">
                    <a:moveTo>
                      <a:pt x="93" y="76"/>
                    </a:moveTo>
                    <a:lnTo>
                      <a:pt x="9" y="88"/>
                    </a:lnTo>
                    <a:lnTo>
                      <a:pt x="0" y="10"/>
                    </a:lnTo>
                    <a:lnTo>
                      <a:pt x="84" y="0"/>
                    </a:lnTo>
                    <a:lnTo>
                      <a:pt x="93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42" name="Freeform 250"/>
              <p:cNvSpPr>
                <a:spLocks/>
              </p:cNvSpPr>
              <p:nvPr/>
            </p:nvSpPr>
            <p:spPr bwMode="auto">
              <a:xfrm>
                <a:off x="4624" y="2490"/>
                <a:ext cx="99" cy="85"/>
              </a:xfrm>
              <a:custGeom>
                <a:avLst/>
                <a:gdLst/>
                <a:ahLst/>
                <a:cxnLst>
                  <a:cxn ang="0">
                    <a:pos x="85" y="85"/>
                  </a:cxn>
                  <a:cxn ang="0">
                    <a:pos x="0" y="73"/>
                  </a:cxn>
                  <a:cxn ang="0">
                    <a:pos x="14" y="0"/>
                  </a:cxn>
                  <a:cxn ang="0">
                    <a:pos x="99" y="12"/>
                  </a:cxn>
                  <a:cxn ang="0">
                    <a:pos x="85" y="85"/>
                  </a:cxn>
                </a:cxnLst>
                <a:rect l="0" t="0" r="r" b="b"/>
                <a:pathLst>
                  <a:path w="99" h="85">
                    <a:moveTo>
                      <a:pt x="85" y="85"/>
                    </a:moveTo>
                    <a:lnTo>
                      <a:pt x="0" y="73"/>
                    </a:lnTo>
                    <a:lnTo>
                      <a:pt x="14" y="0"/>
                    </a:lnTo>
                    <a:lnTo>
                      <a:pt x="99" y="12"/>
                    </a:lnTo>
                    <a:lnTo>
                      <a:pt x="85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43" name="Freeform 251"/>
              <p:cNvSpPr>
                <a:spLocks/>
              </p:cNvSpPr>
              <p:nvPr/>
            </p:nvSpPr>
            <p:spPr bwMode="auto">
              <a:xfrm>
                <a:off x="4624" y="2490"/>
                <a:ext cx="99" cy="85"/>
              </a:xfrm>
              <a:custGeom>
                <a:avLst/>
                <a:gdLst/>
                <a:ahLst/>
                <a:cxnLst>
                  <a:cxn ang="0">
                    <a:pos x="85" y="85"/>
                  </a:cxn>
                  <a:cxn ang="0">
                    <a:pos x="0" y="73"/>
                  </a:cxn>
                  <a:cxn ang="0">
                    <a:pos x="14" y="0"/>
                  </a:cxn>
                  <a:cxn ang="0">
                    <a:pos x="99" y="12"/>
                  </a:cxn>
                  <a:cxn ang="0">
                    <a:pos x="85" y="85"/>
                  </a:cxn>
                </a:cxnLst>
                <a:rect l="0" t="0" r="r" b="b"/>
                <a:pathLst>
                  <a:path w="99" h="85">
                    <a:moveTo>
                      <a:pt x="85" y="85"/>
                    </a:moveTo>
                    <a:lnTo>
                      <a:pt x="0" y="73"/>
                    </a:lnTo>
                    <a:lnTo>
                      <a:pt x="14" y="0"/>
                    </a:lnTo>
                    <a:lnTo>
                      <a:pt x="99" y="12"/>
                    </a:lnTo>
                    <a:lnTo>
                      <a:pt x="85" y="8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44" name="Freeform 252"/>
              <p:cNvSpPr>
                <a:spLocks/>
              </p:cNvSpPr>
              <p:nvPr/>
            </p:nvSpPr>
            <p:spPr bwMode="auto">
              <a:xfrm>
                <a:off x="4059" y="2490"/>
                <a:ext cx="99" cy="85"/>
              </a:xfrm>
              <a:custGeom>
                <a:avLst/>
                <a:gdLst/>
                <a:ahLst/>
                <a:cxnLst>
                  <a:cxn ang="0">
                    <a:pos x="99" y="73"/>
                  </a:cxn>
                  <a:cxn ang="0">
                    <a:pos x="14" y="85"/>
                  </a:cxn>
                  <a:cxn ang="0">
                    <a:pos x="0" y="12"/>
                  </a:cxn>
                  <a:cxn ang="0">
                    <a:pos x="84" y="0"/>
                  </a:cxn>
                  <a:cxn ang="0">
                    <a:pos x="99" y="73"/>
                  </a:cxn>
                </a:cxnLst>
                <a:rect l="0" t="0" r="r" b="b"/>
                <a:pathLst>
                  <a:path w="99" h="85">
                    <a:moveTo>
                      <a:pt x="99" y="73"/>
                    </a:moveTo>
                    <a:lnTo>
                      <a:pt x="14" y="85"/>
                    </a:lnTo>
                    <a:lnTo>
                      <a:pt x="0" y="12"/>
                    </a:lnTo>
                    <a:lnTo>
                      <a:pt x="84" y="0"/>
                    </a:lnTo>
                    <a:lnTo>
                      <a:pt x="99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45" name="Freeform 253"/>
              <p:cNvSpPr>
                <a:spLocks/>
              </p:cNvSpPr>
              <p:nvPr/>
            </p:nvSpPr>
            <p:spPr bwMode="auto">
              <a:xfrm>
                <a:off x="4059" y="2490"/>
                <a:ext cx="99" cy="85"/>
              </a:xfrm>
              <a:custGeom>
                <a:avLst/>
                <a:gdLst/>
                <a:ahLst/>
                <a:cxnLst>
                  <a:cxn ang="0">
                    <a:pos x="99" y="73"/>
                  </a:cxn>
                  <a:cxn ang="0">
                    <a:pos x="14" y="85"/>
                  </a:cxn>
                  <a:cxn ang="0">
                    <a:pos x="0" y="12"/>
                  </a:cxn>
                  <a:cxn ang="0">
                    <a:pos x="84" y="0"/>
                  </a:cxn>
                  <a:cxn ang="0">
                    <a:pos x="99" y="73"/>
                  </a:cxn>
                </a:cxnLst>
                <a:rect l="0" t="0" r="r" b="b"/>
                <a:pathLst>
                  <a:path w="99" h="85">
                    <a:moveTo>
                      <a:pt x="99" y="73"/>
                    </a:moveTo>
                    <a:lnTo>
                      <a:pt x="14" y="85"/>
                    </a:lnTo>
                    <a:lnTo>
                      <a:pt x="0" y="12"/>
                    </a:lnTo>
                    <a:lnTo>
                      <a:pt x="84" y="0"/>
                    </a:lnTo>
                    <a:lnTo>
                      <a:pt x="99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46" name="Freeform 254"/>
              <p:cNvSpPr>
                <a:spLocks/>
              </p:cNvSpPr>
              <p:nvPr/>
            </p:nvSpPr>
            <p:spPr bwMode="auto">
              <a:xfrm>
                <a:off x="4390" y="2551"/>
                <a:ext cx="112" cy="128"/>
              </a:xfrm>
              <a:custGeom>
                <a:avLst/>
                <a:gdLst/>
                <a:ahLst/>
                <a:cxnLst>
                  <a:cxn ang="0">
                    <a:pos x="99" y="128"/>
                  </a:cxn>
                  <a:cxn ang="0">
                    <a:pos x="0" y="127"/>
                  </a:cxn>
                  <a:cxn ang="0">
                    <a:pos x="0" y="0"/>
                  </a:cxn>
                  <a:cxn ang="0">
                    <a:pos x="112" y="1"/>
                  </a:cxn>
                  <a:cxn ang="0">
                    <a:pos x="99" y="128"/>
                  </a:cxn>
                </a:cxnLst>
                <a:rect l="0" t="0" r="r" b="b"/>
                <a:pathLst>
                  <a:path w="112" h="128">
                    <a:moveTo>
                      <a:pt x="99" y="128"/>
                    </a:moveTo>
                    <a:lnTo>
                      <a:pt x="0" y="127"/>
                    </a:lnTo>
                    <a:lnTo>
                      <a:pt x="0" y="0"/>
                    </a:lnTo>
                    <a:lnTo>
                      <a:pt x="112" y="1"/>
                    </a:lnTo>
                    <a:lnTo>
                      <a:pt x="99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47" name="Freeform 255"/>
              <p:cNvSpPr>
                <a:spLocks/>
              </p:cNvSpPr>
              <p:nvPr/>
            </p:nvSpPr>
            <p:spPr bwMode="auto">
              <a:xfrm>
                <a:off x="4390" y="2551"/>
                <a:ext cx="112" cy="128"/>
              </a:xfrm>
              <a:custGeom>
                <a:avLst/>
                <a:gdLst/>
                <a:ahLst/>
                <a:cxnLst>
                  <a:cxn ang="0">
                    <a:pos x="99" y="128"/>
                  </a:cxn>
                  <a:cxn ang="0">
                    <a:pos x="0" y="127"/>
                  </a:cxn>
                  <a:cxn ang="0">
                    <a:pos x="0" y="0"/>
                  </a:cxn>
                  <a:cxn ang="0">
                    <a:pos x="112" y="1"/>
                  </a:cxn>
                  <a:cxn ang="0">
                    <a:pos x="99" y="128"/>
                  </a:cxn>
                </a:cxnLst>
                <a:rect l="0" t="0" r="r" b="b"/>
                <a:pathLst>
                  <a:path w="112" h="128">
                    <a:moveTo>
                      <a:pt x="99" y="128"/>
                    </a:moveTo>
                    <a:lnTo>
                      <a:pt x="0" y="127"/>
                    </a:lnTo>
                    <a:lnTo>
                      <a:pt x="0" y="0"/>
                    </a:lnTo>
                    <a:lnTo>
                      <a:pt x="112" y="1"/>
                    </a:lnTo>
                    <a:lnTo>
                      <a:pt x="99" y="1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48" name="Freeform 256"/>
              <p:cNvSpPr>
                <a:spLocks/>
              </p:cNvSpPr>
              <p:nvPr/>
            </p:nvSpPr>
            <p:spPr bwMode="auto">
              <a:xfrm>
                <a:off x="4280" y="2551"/>
                <a:ext cx="110" cy="128"/>
              </a:xfrm>
              <a:custGeom>
                <a:avLst/>
                <a:gdLst/>
                <a:ahLst/>
                <a:cxnLst>
                  <a:cxn ang="0">
                    <a:pos x="110" y="127"/>
                  </a:cxn>
                  <a:cxn ang="0">
                    <a:pos x="12" y="128"/>
                  </a:cxn>
                  <a:cxn ang="0">
                    <a:pos x="0" y="1"/>
                  </a:cxn>
                  <a:cxn ang="0">
                    <a:pos x="110" y="0"/>
                  </a:cxn>
                  <a:cxn ang="0">
                    <a:pos x="110" y="127"/>
                  </a:cxn>
                </a:cxnLst>
                <a:rect l="0" t="0" r="r" b="b"/>
                <a:pathLst>
                  <a:path w="110" h="128">
                    <a:moveTo>
                      <a:pt x="110" y="127"/>
                    </a:moveTo>
                    <a:lnTo>
                      <a:pt x="12" y="128"/>
                    </a:lnTo>
                    <a:lnTo>
                      <a:pt x="0" y="1"/>
                    </a:lnTo>
                    <a:lnTo>
                      <a:pt x="110" y="0"/>
                    </a:lnTo>
                    <a:lnTo>
                      <a:pt x="110" y="1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49" name="Freeform 257"/>
              <p:cNvSpPr>
                <a:spLocks/>
              </p:cNvSpPr>
              <p:nvPr/>
            </p:nvSpPr>
            <p:spPr bwMode="auto">
              <a:xfrm>
                <a:off x="4280" y="2551"/>
                <a:ext cx="110" cy="128"/>
              </a:xfrm>
              <a:custGeom>
                <a:avLst/>
                <a:gdLst/>
                <a:ahLst/>
                <a:cxnLst>
                  <a:cxn ang="0">
                    <a:pos x="110" y="127"/>
                  </a:cxn>
                  <a:cxn ang="0">
                    <a:pos x="12" y="128"/>
                  </a:cxn>
                  <a:cxn ang="0">
                    <a:pos x="0" y="1"/>
                  </a:cxn>
                  <a:cxn ang="0">
                    <a:pos x="110" y="0"/>
                  </a:cxn>
                  <a:cxn ang="0">
                    <a:pos x="110" y="127"/>
                  </a:cxn>
                </a:cxnLst>
                <a:rect l="0" t="0" r="r" b="b"/>
                <a:pathLst>
                  <a:path w="110" h="128">
                    <a:moveTo>
                      <a:pt x="110" y="127"/>
                    </a:moveTo>
                    <a:lnTo>
                      <a:pt x="12" y="128"/>
                    </a:lnTo>
                    <a:lnTo>
                      <a:pt x="0" y="1"/>
                    </a:lnTo>
                    <a:lnTo>
                      <a:pt x="110" y="0"/>
                    </a:lnTo>
                    <a:lnTo>
                      <a:pt x="110" y="12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50" name="Freeform 258"/>
              <p:cNvSpPr>
                <a:spLocks/>
              </p:cNvSpPr>
              <p:nvPr/>
            </p:nvSpPr>
            <p:spPr bwMode="auto">
              <a:xfrm>
                <a:off x="4646" y="2343"/>
                <a:ext cx="89" cy="81"/>
              </a:xfrm>
              <a:custGeom>
                <a:avLst/>
                <a:gdLst/>
                <a:ahLst/>
                <a:cxnLst>
                  <a:cxn ang="0">
                    <a:pos x="86" y="81"/>
                  </a:cxn>
                  <a:cxn ang="0">
                    <a:pos x="0" y="71"/>
                  </a:cxn>
                  <a:cxn ang="0">
                    <a:pos x="4" y="0"/>
                  </a:cxn>
                  <a:cxn ang="0">
                    <a:pos x="89" y="11"/>
                  </a:cxn>
                  <a:cxn ang="0">
                    <a:pos x="86" y="81"/>
                  </a:cxn>
                </a:cxnLst>
                <a:rect l="0" t="0" r="r" b="b"/>
                <a:pathLst>
                  <a:path w="89" h="81">
                    <a:moveTo>
                      <a:pt x="86" y="81"/>
                    </a:moveTo>
                    <a:lnTo>
                      <a:pt x="0" y="71"/>
                    </a:lnTo>
                    <a:lnTo>
                      <a:pt x="4" y="0"/>
                    </a:lnTo>
                    <a:lnTo>
                      <a:pt x="89" y="11"/>
                    </a:lnTo>
                    <a:lnTo>
                      <a:pt x="86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51" name="Freeform 259"/>
              <p:cNvSpPr>
                <a:spLocks/>
              </p:cNvSpPr>
              <p:nvPr/>
            </p:nvSpPr>
            <p:spPr bwMode="auto">
              <a:xfrm>
                <a:off x="4646" y="2343"/>
                <a:ext cx="89" cy="81"/>
              </a:xfrm>
              <a:custGeom>
                <a:avLst/>
                <a:gdLst/>
                <a:ahLst/>
                <a:cxnLst>
                  <a:cxn ang="0">
                    <a:pos x="86" y="81"/>
                  </a:cxn>
                  <a:cxn ang="0">
                    <a:pos x="0" y="71"/>
                  </a:cxn>
                  <a:cxn ang="0">
                    <a:pos x="4" y="0"/>
                  </a:cxn>
                  <a:cxn ang="0">
                    <a:pos x="89" y="11"/>
                  </a:cxn>
                  <a:cxn ang="0">
                    <a:pos x="86" y="81"/>
                  </a:cxn>
                </a:cxnLst>
                <a:rect l="0" t="0" r="r" b="b"/>
                <a:pathLst>
                  <a:path w="89" h="81">
                    <a:moveTo>
                      <a:pt x="86" y="81"/>
                    </a:moveTo>
                    <a:lnTo>
                      <a:pt x="0" y="71"/>
                    </a:lnTo>
                    <a:lnTo>
                      <a:pt x="4" y="0"/>
                    </a:lnTo>
                    <a:lnTo>
                      <a:pt x="89" y="11"/>
                    </a:lnTo>
                    <a:lnTo>
                      <a:pt x="86" y="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52" name="Freeform 260"/>
              <p:cNvSpPr>
                <a:spLocks/>
              </p:cNvSpPr>
              <p:nvPr/>
            </p:nvSpPr>
            <p:spPr bwMode="auto">
              <a:xfrm>
                <a:off x="4047" y="2343"/>
                <a:ext cx="87" cy="81"/>
              </a:xfrm>
              <a:custGeom>
                <a:avLst/>
                <a:gdLst/>
                <a:ahLst/>
                <a:cxnLst>
                  <a:cxn ang="0">
                    <a:pos x="87" y="71"/>
                  </a:cxn>
                  <a:cxn ang="0">
                    <a:pos x="3" y="81"/>
                  </a:cxn>
                  <a:cxn ang="0">
                    <a:pos x="0" y="11"/>
                  </a:cxn>
                  <a:cxn ang="0">
                    <a:pos x="84" y="0"/>
                  </a:cxn>
                  <a:cxn ang="0">
                    <a:pos x="87" y="71"/>
                  </a:cxn>
                </a:cxnLst>
                <a:rect l="0" t="0" r="r" b="b"/>
                <a:pathLst>
                  <a:path w="87" h="81">
                    <a:moveTo>
                      <a:pt x="87" y="71"/>
                    </a:moveTo>
                    <a:lnTo>
                      <a:pt x="3" y="81"/>
                    </a:lnTo>
                    <a:lnTo>
                      <a:pt x="0" y="11"/>
                    </a:lnTo>
                    <a:lnTo>
                      <a:pt x="84" y="0"/>
                    </a:lnTo>
                    <a:lnTo>
                      <a:pt x="87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53" name="Freeform 261"/>
              <p:cNvSpPr>
                <a:spLocks/>
              </p:cNvSpPr>
              <p:nvPr/>
            </p:nvSpPr>
            <p:spPr bwMode="auto">
              <a:xfrm>
                <a:off x="4047" y="2343"/>
                <a:ext cx="87" cy="81"/>
              </a:xfrm>
              <a:custGeom>
                <a:avLst/>
                <a:gdLst/>
                <a:ahLst/>
                <a:cxnLst>
                  <a:cxn ang="0">
                    <a:pos x="87" y="71"/>
                  </a:cxn>
                  <a:cxn ang="0">
                    <a:pos x="3" y="81"/>
                  </a:cxn>
                  <a:cxn ang="0">
                    <a:pos x="0" y="11"/>
                  </a:cxn>
                  <a:cxn ang="0">
                    <a:pos x="84" y="0"/>
                  </a:cxn>
                  <a:cxn ang="0">
                    <a:pos x="87" y="71"/>
                  </a:cxn>
                </a:cxnLst>
                <a:rect l="0" t="0" r="r" b="b"/>
                <a:pathLst>
                  <a:path w="87" h="81">
                    <a:moveTo>
                      <a:pt x="87" y="71"/>
                    </a:moveTo>
                    <a:lnTo>
                      <a:pt x="3" y="81"/>
                    </a:lnTo>
                    <a:lnTo>
                      <a:pt x="0" y="11"/>
                    </a:lnTo>
                    <a:lnTo>
                      <a:pt x="84" y="0"/>
                    </a:lnTo>
                    <a:lnTo>
                      <a:pt x="87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54" name="Freeform 262"/>
              <p:cNvSpPr>
                <a:spLocks/>
              </p:cNvSpPr>
              <p:nvPr/>
            </p:nvSpPr>
            <p:spPr bwMode="auto">
              <a:xfrm>
                <a:off x="4390" y="2256"/>
                <a:ext cx="123" cy="7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123" y="4"/>
                  </a:cxn>
                  <a:cxn ang="0">
                    <a:pos x="123" y="75"/>
                  </a:cxn>
                  <a:cxn ang="0">
                    <a:pos x="0" y="71"/>
                  </a:cxn>
                </a:cxnLst>
                <a:rect l="0" t="0" r="r" b="b"/>
                <a:pathLst>
                  <a:path w="123" h="75">
                    <a:moveTo>
                      <a:pt x="0" y="71"/>
                    </a:moveTo>
                    <a:lnTo>
                      <a:pt x="0" y="0"/>
                    </a:lnTo>
                    <a:lnTo>
                      <a:pt x="123" y="4"/>
                    </a:lnTo>
                    <a:lnTo>
                      <a:pt x="123" y="7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55" name="Freeform 263"/>
              <p:cNvSpPr>
                <a:spLocks/>
              </p:cNvSpPr>
              <p:nvPr/>
            </p:nvSpPr>
            <p:spPr bwMode="auto">
              <a:xfrm>
                <a:off x="4390" y="2256"/>
                <a:ext cx="123" cy="7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123" y="4"/>
                  </a:cxn>
                  <a:cxn ang="0">
                    <a:pos x="123" y="75"/>
                  </a:cxn>
                  <a:cxn ang="0">
                    <a:pos x="0" y="71"/>
                  </a:cxn>
                </a:cxnLst>
                <a:rect l="0" t="0" r="r" b="b"/>
                <a:pathLst>
                  <a:path w="123" h="75">
                    <a:moveTo>
                      <a:pt x="0" y="71"/>
                    </a:moveTo>
                    <a:lnTo>
                      <a:pt x="0" y="0"/>
                    </a:lnTo>
                    <a:lnTo>
                      <a:pt x="123" y="4"/>
                    </a:lnTo>
                    <a:lnTo>
                      <a:pt x="123" y="75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56" name="Freeform 264"/>
              <p:cNvSpPr>
                <a:spLocks/>
              </p:cNvSpPr>
              <p:nvPr/>
            </p:nvSpPr>
            <p:spPr bwMode="auto">
              <a:xfrm>
                <a:off x="4269" y="2256"/>
                <a:ext cx="121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4"/>
                  </a:cxn>
                  <a:cxn ang="0">
                    <a:pos x="121" y="0"/>
                  </a:cxn>
                  <a:cxn ang="0">
                    <a:pos x="121" y="71"/>
                  </a:cxn>
                  <a:cxn ang="0">
                    <a:pos x="0" y="75"/>
                  </a:cxn>
                </a:cxnLst>
                <a:rect l="0" t="0" r="r" b="b"/>
                <a:pathLst>
                  <a:path w="121" h="75">
                    <a:moveTo>
                      <a:pt x="0" y="75"/>
                    </a:moveTo>
                    <a:lnTo>
                      <a:pt x="0" y="4"/>
                    </a:lnTo>
                    <a:lnTo>
                      <a:pt x="121" y="0"/>
                    </a:lnTo>
                    <a:lnTo>
                      <a:pt x="121" y="7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57" name="Freeform 265"/>
              <p:cNvSpPr>
                <a:spLocks/>
              </p:cNvSpPr>
              <p:nvPr/>
            </p:nvSpPr>
            <p:spPr bwMode="auto">
              <a:xfrm>
                <a:off x="4269" y="2256"/>
                <a:ext cx="121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4"/>
                  </a:cxn>
                  <a:cxn ang="0">
                    <a:pos x="121" y="0"/>
                  </a:cxn>
                  <a:cxn ang="0">
                    <a:pos x="121" y="71"/>
                  </a:cxn>
                  <a:cxn ang="0">
                    <a:pos x="0" y="75"/>
                  </a:cxn>
                </a:cxnLst>
                <a:rect l="0" t="0" r="r" b="b"/>
                <a:pathLst>
                  <a:path w="121" h="75">
                    <a:moveTo>
                      <a:pt x="0" y="75"/>
                    </a:moveTo>
                    <a:lnTo>
                      <a:pt x="0" y="4"/>
                    </a:lnTo>
                    <a:lnTo>
                      <a:pt x="121" y="0"/>
                    </a:lnTo>
                    <a:lnTo>
                      <a:pt x="121" y="71"/>
                    </a:lnTo>
                    <a:lnTo>
                      <a:pt x="0" y="7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58" name="Freeform 266"/>
              <p:cNvSpPr>
                <a:spLocks/>
              </p:cNvSpPr>
              <p:nvPr/>
            </p:nvSpPr>
            <p:spPr bwMode="auto">
              <a:xfrm>
                <a:off x="4489" y="2552"/>
                <a:ext cx="135" cy="136"/>
              </a:xfrm>
              <a:custGeom>
                <a:avLst/>
                <a:gdLst/>
                <a:ahLst/>
                <a:cxnLst>
                  <a:cxn ang="0">
                    <a:pos x="105" y="136"/>
                  </a:cxn>
                  <a:cxn ang="0">
                    <a:pos x="0" y="127"/>
                  </a:cxn>
                  <a:cxn ang="0">
                    <a:pos x="13" y="0"/>
                  </a:cxn>
                  <a:cxn ang="0">
                    <a:pos x="135" y="11"/>
                  </a:cxn>
                  <a:cxn ang="0">
                    <a:pos x="105" y="136"/>
                  </a:cxn>
                </a:cxnLst>
                <a:rect l="0" t="0" r="r" b="b"/>
                <a:pathLst>
                  <a:path w="135" h="136">
                    <a:moveTo>
                      <a:pt x="105" y="136"/>
                    </a:moveTo>
                    <a:lnTo>
                      <a:pt x="0" y="127"/>
                    </a:lnTo>
                    <a:lnTo>
                      <a:pt x="13" y="0"/>
                    </a:lnTo>
                    <a:lnTo>
                      <a:pt x="135" y="11"/>
                    </a:lnTo>
                    <a:lnTo>
                      <a:pt x="105" y="1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59" name="Freeform 267"/>
              <p:cNvSpPr>
                <a:spLocks/>
              </p:cNvSpPr>
              <p:nvPr/>
            </p:nvSpPr>
            <p:spPr bwMode="auto">
              <a:xfrm>
                <a:off x="4489" y="2552"/>
                <a:ext cx="135" cy="136"/>
              </a:xfrm>
              <a:custGeom>
                <a:avLst/>
                <a:gdLst/>
                <a:ahLst/>
                <a:cxnLst>
                  <a:cxn ang="0">
                    <a:pos x="105" y="136"/>
                  </a:cxn>
                  <a:cxn ang="0">
                    <a:pos x="0" y="127"/>
                  </a:cxn>
                  <a:cxn ang="0">
                    <a:pos x="13" y="0"/>
                  </a:cxn>
                  <a:cxn ang="0">
                    <a:pos x="135" y="11"/>
                  </a:cxn>
                  <a:cxn ang="0">
                    <a:pos x="105" y="136"/>
                  </a:cxn>
                </a:cxnLst>
                <a:rect l="0" t="0" r="r" b="b"/>
                <a:pathLst>
                  <a:path w="135" h="136">
                    <a:moveTo>
                      <a:pt x="105" y="136"/>
                    </a:moveTo>
                    <a:lnTo>
                      <a:pt x="0" y="127"/>
                    </a:lnTo>
                    <a:lnTo>
                      <a:pt x="13" y="0"/>
                    </a:lnTo>
                    <a:lnTo>
                      <a:pt x="135" y="11"/>
                    </a:lnTo>
                    <a:lnTo>
                      <a:pt x="105" y="1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60" name="Freeform 268"/>
              <p:cNvSpPr>
                <a:spLocks/>
              </p:cNvSpPr>
              <p:nvPr/>
            </p:nvSpPr>
            <p:spPr bwMode="auto">
              <a:xfrm>
                <a:off x="4158" y="2552"/>
                <a:ext cx="134" cy="136"/>
              </a:xfrm>
              <a:custGeom>
                <a:avLst/>
                <a:gdLst/>
                <a:ahLst/>
                <a:cxnLst>
                  <a:cxn ang="0">
                    <a:pos x="134" y="127"/>
                  </a:cxn>
                  <a:cxn ang="0">
                    <a:pos x="30" y="136"/>
                  </a:cxn>
                  <a:cxn ang="0">
                    <a:pos x="0" y="11"/>
                  </a:cxn>
                  <a:cxn ang="0">
                    <a:pos x="122" y="0"/>
                  </a:cxn>
                  <a:cxn ang="0">
                    <a:pos x="134" y="127"/>
                  </a:cxn>
                </a:cxnLst>
                <a:rect l="0" t="0" r="r" b="b"/>
                <a:pathLst>
                  <a:path w="134" h="136">
                    <a:moveTo>
                      <a:pt x="134" y="127"/>
                    </a:moveTo>
                    <a:lnTo>
                      <a:pt x="30" y="136"/>
                    </a:lnTo>
                    <a:lnTo>
                      <a:pt x="0" y="11"/>
                    </a:lnTo>
                    <a:lnTo>
                      <a:pt x="122" y="0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61" name="Freeform 269"/>
              <p:cNvSpPr>
                <a:spLocks/>
              </p:cNvSpPr>
              <p:nvPr/>
            </p:nvSpPr>
            <p:spPr bwMode="auto">
              <a:xfrm>
                <a:off x="4158" y="2552"/>
                <a:ext cx="134" cy="136"/>
              </a:xfrm>
              <a:custGeom>
                <a:avLst/>
                <a:gdLst/>
                <a:ahLst/>
                <a:cxnLst>
                  <a:cxn ang="0">
                    <a:pos x="134" y="127"/>
                  </a:cxn>
                  <a:cxn ang="0">
                    <a:pos x="30" y="136"/>
                  </a:cxn>
                  <a:cxn ang="0">
                    <a:pos x="0" y="11"/>
                  </a:cxn>
                  <a:cxn ang="0">
                    <a:pos x="122" y="0"/>
                  </a:cxn>
                  <a:cxn ang="0">
                    <a:pos x="134" y="127"/>
                  </a:cxn>
                </a:cxnLst>
                <a:rect l="0" t="0" r="r" b="b"/>
                <a:pathLst>
                  <a:path w="134" h="136">
                    <a:moveTo>
                      <a:pt x="134" y="127"/>
                    </a:moveTo>
                    <a:lnTo>
                      <a:pt x="30" y="136"/>
                    </a:lnTo>
                    <a:lnTo>
                      <a:pt x="0" y="11"/>
                    </a:lnTo>
                    <a:lnTo>
                      <a:pt x="122" y="0"/>
                    </a:lnTo>
                    <a:lnTo>
                      <a:pt x="134" y="12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62" name="Freeform 270"/>
              <p:cNvSpPr>
                <a:spLocks/>
              </p:cNvSpPr>
              <p:nvPr/>
            </p:nvSpPr>
            <p:spPr bwMode="auto">
              <a:xfrm>
                <a:off x="4723" y="2424"/>
                <a:ext cx="139" cy="100"/>
              </a:xfrm>
              <a:custGeom>
                <a:avLst/>
                <a:gdLst/>
                <a:ahLst/>
                <a:cxnLst>
                  <a:cxn ang="0">
                    <a:pos x="124" y="100"/>
                  </a:cxn>
                  <a:cxn ang="0">
                    <a:pos x="0" y="78"/>
                  </a:cxn>
                  <a:cxn ang="0">
                    <a:pos x="9" y="0"/>
                  </a:cxn>
                  <a:cxn ang="0">
                    <a:pos x="139" y="26"/>
                  </a:cxn>
                  <a:cxn ang="0">
                    <a:pos x="124" y="100"/>
                  </a:cxn>
                </a:cxnLst>
                <a:rect l="0" t="0" r="r" b="b"/>
                <a:pathLst>
                  <a:path w="139" h="100">
                    <a:moveTo>
                      <a:pt x="124" y="100"/>
                    </a:moveTo>
                    <a:lnTo>
                      <a:pt x="0" y="78"/>
                    </a:lnTo>
                    <a:lnTo>
                      <a:pt x="9" y="0"/>
                    </a:lnTo>
                    <a:lnTo>
                      <a:pt x="139" y="26"/>
                    </a:lnTo>
                    <a:lnTo>
                      <a:pt x="12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63" name="Freeform 271"/>
              <p:cNvSpPr>
                <a:spLocks/>
              </p:cNvSpPr>
              <p:nvPr/>
            </p:nvSpPr>
            <p:spPr bwMode="auto">
              <a:xfrm>
                <a:off x="4723" y="2424"/>
                <a:ext cx="139" cy="100"/>
              </a:xfrm>
              <a:custGeom>
                <a:avLst/>
                <a:gdLst/>
                <a:ahLst/>
                <a:cxnLst>
                  <a:cxn ang="0">
                    <a:pos x="124" y="100"/>
                  </a:cxn>
                  <a:cxn ang="0">
                    <a:pos x="0" y="78"/>
                  </a:cxn>
                  <a:cxn ang="0">
                    <a:pos x="9" y="0"/>
                  </a:cxn>
                  <a:cxn ang="0">
                    <a:pos x="139" y="26"/>
                  </a:cxn>
                  <a:cxn ang="0">
                    <a:pos x="124" y="100"/>
                  </a:cxn>
                </a:cxnLst>
                <a:rect l="0" t="0" r="r" b="b"/>
                <a:pathLst>
                  <a:path w="139" h="100">
                    <a:moveTo>
                      <a:pt x="124" y="100"/>
                    </a:moveTo>
                    <a:lnTo>
                      <a:pt x="0" y="78"/>
                    </a:lnTo>
                    <a:lnTo>
                      <a:pt x="9" y="0"/>
                    </a:lnTo>
                    <a:lnTo>
                      <a:pt x="139" y="26"/>
                    </a:lnTo>
                    <a:lnTo>
                      <a:pt x="124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64" name="Freeform 272"/>
              <p:cNvSpPr>
                <a:spLocks/>
              </p:cNvSpPr>
              <p:nvPr/>
            </p:nvSpPr>
            <p:spPr bwMode="auto">
              <a:xfrm>
                <a:off x="3920" y="2424"/>
                <a:ext cx="139" cy="100"/>
              </a:xfrm>
              <a:custGeom>
                <a:avLst/>
                <a:gdLst/>
                <a:ahLst/>
                <a:cxnLst>
                  <a:cxn ang="0">
                    <a:pos x="139" y="78"/>
                  </a:cxn>
                  <a:cxn ang="0">
                    <a:pos x="15" y="100"/>
                  </a:cxn>
                  <a:cxn ang="0">
                    <a:pos x="0" y="26"/>
                  </a:cxn>
                  <a:cxn ang="0">
                    <a:pos x="130" y="0"/>
                  </a:cxn>
                  <a:cxn ang="0">
                    <a:pos x="139" y="78"/>
                  </a:cxn>
                </a:cxnLst>
                <a:rect l="0" t="0" r="r" b="b"/>
                <a:pathLst>
                  <a:path w="139" h="100">
                    <a:moveTo>
                      <a:pt x="139" y="78"/>
                    </a:moveTo>
                    <a:lnTo>
                      <a:pt x="15" y="100"/>
                    </a:lnTo>
                    <a:lnTo>
                      <a:pt x="0" y="26"/>
                    </a:lnTo>
                    <a:lnTo>
                      <a:pt x="130" y="0"/>
                    </a:lnTo>
                    <a:lnTo>
                      <a:pt x="139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65" name="Freeform 273"/>
              <p:cNvSpPr>
                <a:spLocks/>
              </p:cNvSpPr>
              <p:nvPr/>
            </p:nvSpPr>
            <p:spPr bwMode="auto">
              <a:xfrm>
                <a:off x="3920" y="2424"/>
                <a:ext cx="139" cy="100"/>
              </a:xfrm>
              <a:custGeom>
                <a:avLst/>
                <a:gdLst/>
                <a:ahLst/>
                <a:cxnLst>
                  <a:cxn ang="0">
                    <a:pos x="139" y="78"/>
                  </a:cxn>
                  <a:cxn ang="0">
                    <a:pos x="15" y="100"/>
                  </a:cxn>
                  <a:cxn ang="0">
                    <a:pos x="0" y="26"/>
                  </a:cxn>
                  <a:cxn ang="0">
                    <a:pos x="130" y="0"/>
                  </a:cxn>
                  <a:cxn ang="0">
                    <a:pos x="139" y="78"/>
                  </a:cxn>
                </a:cxnLst>
                <a:rect l="0" t="0" r="r" b="b"/>
                <a:pathLst>
                  <a:path w="139" h="100">
                    <a:moveTo>
                      <a:pt x="139" y="78"/>
                    </a:moveTo>
                    <a:lnTo>
                      <a:pt x="15" y="100"/>
                    </a:lnTo>
                    <a:lnTo>
                      <a:pt x="0" y="26"/>
                    </a:lnTo>
                    <a:lnTo>
                      <a:pt x="130" y="0"/>
                    </a:lnTo>
                    <a:lnTo>
                      <a:pt x="139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66" name="Freeform 274"/>
              <p:cNvSpPr>
                <a:spLocks/>
              </p:cNvSpPr>
              <p:nvPr/>
            </p:nvSpPr>
            <p:spPr bwMode="auto">
              <a:xfrm>
                <a:off x="4513" y="2260"/>
                <a:ext cx="137" cy="83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137" y="11"/>
                  </a:cxn>
                  <a:cxn ang="0">
                    <a:pos x="137" y="83"/>
                  </a:cxn>
                  <a:cxn ang="0">
                    <a:pos x="0" y="71"/>
                  </a:cxn>
                </a:cxnLst>
                <a:rect l="0" t="0" r="r" b="b"/>
                <a:pathLst>
                  <a:path w="137" h="83">
                    <a:moveTo>
                      <a:pt x="0" y="71"/>
                    </a:moveTo>
                    <a:lnTo>
                      <a:pt x="0" y="0"/>
                    </a:lnTo>
                    <a:lnTo>
                      <a:pt x="137" y="11"/>
                    </a:lnTo>
                    <a:lnTo>
                      <a:pt x="137" y="83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67" name="Freeform 275"/>
              <p:cNvSpPr>
                <a:spLocks/>
              </p:cNvSpPr>
              <p:nvPr/>
            </p:nvSpPr>
            <p:spPr bwMode="auto">
              <a:xfrm>
                <a:off x="4513" y="2260"/>
                <a:ext cx="137" cy="83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137" y="11"/>
                  </a:cxn>
                  <a:cxn ang="0">
                    <a:pos x="137" y="83"/>
                  </a:cxn>
                  <a:cxn ang="0">
                    <a:pos x="0" y="71"/>
                  </a:cxn>
                </a:cxnLst>
                <a:rect l="0" t="0" r="r" b="b"/>
                <a:pathLst>
                  <a:path w="137" h="83">
                    <a:moveTo>
                      <a:pt x="0" y="71"/>
                    </a:moveTo>
                    <a:lnTo>
                      <a:pt x="0" y="0"/>
                    </a:lnTo>
                    <a:lnTo>
                      <a:pt x="137" y="11"/>
                    </a:lnTo>
                    <a:lnTo>
                      <a:pt x="137" y="83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68" name="Freeform 276"/>
              <p:cNvSpPr>
                <a:spLocks/>
              </p:cNvSpPr>
              <p:nvPr/>
            </p:nvSpPr>
            <p:spPr bwMode="auto">
              <a:xfrm>
                <a:off x="4131" y="2260"/>
                <a:ext cx="138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0" y="11"/>
                  </a:cxn>
                  <a:cxn ang="0">
                    <a:pos x="138" y="0"/>
                  </a:cxn>
                  <a:cxn ang="0">
                    <a:pos x="138" y="71"/>
                  </a:cxn>
                  <a:cxn ang="0">
                    <a:pos x="0" y="83"/>
                  </a:cxn>
                </a:cxnLst>
                <a:rect l="0" t="0" r="r" b="b"/>
                <a:pathLst>
                  <a:path w="138" h="83">
                    <a:moveTo>
                      <a:pt x="0" y="83"/>
                    </a:moveTo>
                    <a:lnTo>
                      <a:pt x="0" y="11"/>
                    </a:lnTo>
                    <a:lnTo>
                      <a:pt x="138" y="0"/>
                    </a:lnTo>
                    <a:lnTo>
                      <a:pt x="138" y="71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69" name="Freeform 277"/>
              <p:cNvSpPr>
                <a:spLocks/>
              </p:cNvSpPr>
              <p:nvPr/>
            </p:nvSpPr>
            <p:spPr bwMode="auto">
              <a:xfrm>
                <a:off x="4131" y="2260"/>
                <a:ext cx="138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0" y="11"/>
                  </a:cxn>
                  <a:cxn ang="0">
                    <a:pos x="138" y="0"/>
                  </a:cxn>
                  <a:cxn ang="0">
                    <a:pos x="138" y="71"/>
                  </a:cxn>
                  <a:cxn ang="0">
                    <a:pos x="0" y="83"/>
                  </a:cxn>
                </a:cxnLst>
                <a:rect l="0" t="0" r="r" b="b"/>
                <a:pathLst>
                  <a:path w="138" h="83">
                    <a:moveTo>
                      <a:pt x="0" y="83"/>
                    </a:moveTo>
                    <a:lnTo>
                      <a:pt x="0" y="11"/>
                    </a:lnTo>
                    <a:lnTo>
                      <a:pt x="138" y="0"/>
                    </a:lnTo>
                    <a:lnTo>
                      <a:pt x="138" y="71"/>
                    </a:lnTo>
                    <a:lnTo>
                      <a:pt x="0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70" name="Freeform 278"/>
              <p:cNvSpPr>
                <a:spLocks/>
              </p:cNvSpPr>
              <p:nvPr/>
            </p:nvSpPr>
            <p:spPr bwMode="auto">
              <a:xfrm>
                <a:off x="4709" y="2502"/>
                <a:ext cx="138" cy="94"/>
              </a:xfrm>
              <a:custGeom>
                <a:avLst/>
                <a:gdLst/>
                <a:ahLst/>
                <a:cxnLst>
                  <a:cxn ang="0">
                    <a:pos x="117" y="94"/>
                  </a:cxn>
                  <a:cxn ang="0">
                    <a:pos x="0" y="73"/>
                  </a:cxn>
                  <a:cxn ang="0">
                    <a:pos x="14" y="0"/>
                  </a:cxn>
                  <a:cxn ang="0">
                    <a:pos x="138" y="22"/>
                  </a:cxn>
                  <a:cxn ang="0">
                    <a:pos x="117" y="94"/>
                  </a:cxn>
                </a:cxnLst>
                <a:rect l="0" t="0" r="r" b="b"/>
                <a:pathLst>
                  <a:path w="138" h="94">
                    <a:moveTo>
                      <a:pt x="117" y="94"/>
                    </a:moveTo>
                    <a:lnTo>
                      <a:pt x="0" y="73"/>
                    </a:lnTo>
                    <a:lnTo>
                      <a:pt x="14" y="0"/>
                    </a:lnTo>
                    <a:lnTo>
                      <a:pt x="138" y="22"/>
                    </a:lnTo>
                    <a:lnTo>
                      <a:pt x="117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71" name="Freeform 279"/>
              <p:cNvSpPr>
                <a:spLocks/>
              </p:cNvSpPr>
              <p:nvPr/>
            </p:nvSpPr>
            <p:spPr bwMode="auto">
              <a:xfrm>
                <a:off x="4709" y="2502"/>
                <a:ext cx="138" cy="94"/>
              </a:xfrm>
              <a:custGeom>
                <a:avLst/>
                <a:gdLst/>
                <a:ahLst/>
                <a:cxnLst>
                  <a:cxn ang="0">
                    <a:pos x="117" y="94"/>
                  </a:cxn>
                  <a:cxn ang="0">
                    <a:pos x="0" y="73"/>
                  </a:cxn>
                  <a:cxn ang="0">
                    <a:pos x="14" y="0"/>
                  </a:cxn>
                  <a:cxn ang="0">
                    <a:pos x="138" y="22"/>
                  </a:cxn>
                  <a:cxn ang="0">
                    <a:pos x="117" y="94"/>
                  </a:cxn>
                </a:cxnLst>
                <a:rect l="0" t="0" r="r" b="b"/>
                <a:pathLst>
                  <a:path w="138" h="94">
                    <a:moveTo>
                      <a:pt x="117" y="94"/>
                    </a:moveTo>
                    <a:lnTo>
                      <a:pt x="0" y="73"/>
                    </a:lnTo>
                    <a:lnTo>
                      <a:pt x="14" y="0"/>
                    </a:lnTo>
                    <a:lnTo>
                      <a:pt x="138" y="22"/>
                    </a:lnTo>
                    <a:lnTo>
                      <a:pt x="117" y="9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72" name="Freeform 280"/>
              <p:cNvSpPr>
                <a:spLocks/>
              </p:cNvSpPr>
              <p:nvPr/>
            </p:nvSpPr>
            <p:spPr bwMode="auto">
              <a:xfrm>
                <a:off x="3935" y="2502"/>
                <a:ext cx="138" cy="94"/>
              </a:xfrm>
              <a:custGeom>
                <a:avLst/>
                <a:gdLst/>
                <a:ahLst/>
                <a:cxnLst>
                  <a:cxn ang="0">
                    <a:pos x="138" y="73"/>
                  </a:cxn>
                  <a:cxn ang="0">
                    <a:pos x="21" y="94"/>
                  </a:cxn>
                  <a:cxn ang="0">
                    <a:pos x="0" y="22"/>
                  </a:cxn>
                  <a:cxn ang="0">
                    <a:pos x="124" y="0"/>
                  </a:cxn>
                  <a:cxn ang="0">
                    <a:pos x="138" y="73"/>
                  </a:cxn>
                </a:cxnLst>
                <a:rect l="0" t="0" r="r" b="b"/>
                <a:pathLst>
                  <a:path w="138" h="94">
                    <a:moveTo>
                      <a:pt x="138" y="73"/>
                    </a:moveTo>
                    <a:lnTo>
                      <a:pt x="21" y="94"/>
                    </a:lnTo>
                    <a:lnTo>
                      <a:pt x="0" y="22"/>
                    </a:lnTo>
                    <a:lnTo>
                      <a:pt x="124" y="0"/>
                    </a:lnTo>
                    <a:lnTo>
                      <a:pt x="138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73" name="Freeform 281"/>
              <p:cNvSpPr>
                <a:spLocks/>
              </p:cNvSpPr>
              <p:nvPr/>
            </p:nvSpPr>
            <p:spPr bwMode="auto">
              <a:xfrm>
                <a:off x="3935" y="2502"/>
                <a:ext cx="138" cy="94"/>
              </a:xfrm>
              <a:custGeom>
                <a:avLst/>
                <a:gdLst/>
                <a:ahLst/>
                <a:cxnLst>
                  <a:cxn ang="0">
                    <a:pos x="138" y="73"/>
                  </a:cxn>
                  <a:cxn ang="0">
                    <a:pos x="21" y="94"/>
                  </a:cxn>
                  <a:cxn ang="0">
                    <a:pos x="0" y="22"/>
                  </a:cxn>
                  <a:cxn ang="0">
                    <a:pos x="124" y="0"/>
                  </a:cxn>
                  <a:cxn ang="0">
                    <a:pos x="138" y="73"/>
                  </a:cxn>
                </a:cxnLst>
                <a:rect l="0" t="0" r="r" b="b"/>
                <a:pathLst>
                  <a:path w="138" h="94">
                    <a:moveTo>
                      <a:pt x="138" y="73"/>
                    </a:moveTo>
                    <a:lnTo>
                      <a:pt x="21" y="94"/>
                    </a:lnTo>
                    <a:lnTo>
                      <a:pt x="0" y="22"/>
                    </a:lnTo>
                    <a:lnTo>
                      <a:pt x="124" y="0"/>
                    </a:lnTo>
                    <a:lnTo>
                      <a:pt x="138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74" name="Freeform 282"/>
              <p:cNvSpPr>
                <a:spLocks/>
              </p:cNvSpPr>
              <p:nvPr/>
            </p:nvSpPr>
            <p:spPr bwMode="auto">
              <a:xfrm>
                <a:off x="4594" y="2563"/>
                <a:ext cx="115" cy="137"/>
              </a:xfrm>
              <a:custGeom>
                <a:avLst/>
                <a:gdLst/>
                <a:ahLst/>
                <a:cxnLst>
                  <a:cxn ang="0">
                    <a:pos x="83" y="137"/>
                  </a:cxn>
                  <a:cxn ang="0">
                    <a:pos x="0" y="125"/>
                  </a:cxn>
                  <a:cxn ang="0">
                    <a:pos x="30" y="0"/>
                  </a:cxn>
                  <a:cxn ang="0">
                    <a:pos x="115" y="12"/>
                  </a:cxn>
                  <a:cxn ang="0">
                    <a:pos x="83" y="137"/>
                  </a:cxn>
                </a:cxnLst>
                <a:rect l="0" t="0" r="r" b="b"/>
                <a:pathLst>
                  <a:path w="115" h="137">
                    <a:moveTo>
                      <a:pt x="83" y="137"/>
                    </a:moveTo>
                    <a:lnTo>
                      <a:pt x="0" y="125"/>
                    </a:lnTo>
                    <a:lnTo>
                      <a:pt x="30" y="0"/>
                    </a:lnTo>
                    <a:lnTo>
                      <a:pt x="115" y="12"/>
                    </a:lnTo>
                    <a:lnTo>
                      <a:pt x="83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75" name="Freeform 283"/>
              <p:cNvSpPr>
                <a:spLocks/>
              </p:cNvSpPr>
              <p:nvPr/>
            </p:nvSpPr>
            <p:spPr bwMode="auto">
              <a:xfrm>
                <a:off x="4594" y="2563"/>
                <a:ext cx="115" cy="137"/>
              </a:xfrm>
              <a:custGeom>
                <a:avLst/>
                <a:gdLst/>
                <a:ahLst/>
                <a:cxnLst>
                  <a:cxn ang="0">
                    <a:pos x="83" y="137"/>
                  </a:cxn>
                  <a:cxn ang="0">
                    <a:pos x="0" y="125"/>
                  </a:cxn>
                  <a:cxn ang="0">
                    <a:pos x="30" y="0"/>
                  </a:cxn>
                  <a:cxn ang="0">
                    <a:pos x="115" y="12"/>
                  </a:cxn>
                  <a:cxn ang="0">
                    <a:pos x="83" y="137"/>
                  </a:cxn>
                </a:cxnLst>
                <a:rect l="0" t="0" r="r" b="b"/>
                <a:pathLst>
                  <a:path w="115" h="137">
                    <a:moveTo>
                      <a:pt x="83" y="137"/>
                    </a:moveTo>
                    <a:lnTo>
                      <a:pt x="0" y="125"/>
                    </a:lnTo>
                    <a:lnTo>
                      <a:pt x="30" y="0"/>
                    </a:lnTo>
                    <a:lnTo>
                      <a:pt x="115" y="12"/>
                    </a:lnTo>
                    <a:lnTo>
                      <a:pt x="83" y="1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76" name="Freeform 284"/>
              <p:cNvSpPr>
                <a:spLocks/>
              </p:cNvSpPr>
              <p:nvPr/>
            </p:nvSpPr>
            <p:spPr bwMode="auto">
              <a:xfrm>
                <a:off x="4073" y="2563"/>
                <a:ext cx="115" cy="137"/>
              </a:xfrm>
              <a:custGeom>
                <a:avLst/>
                <a:gdLst/>
                <a:ahLst/>
                <a:cxnLst>
                  <a:cxn ang="0">
                    <a:pos x="115" y="125"/>
                  </a:cxn>
                  <a:cxn ang="0">
                    <a:pos x="29" y="137"/>
                  </a:cxn>
                  <a:cxn ang="0">
                    <a:pos x="0" y="12"/>
                  </a:cxn>
                  <a:cxn ang="0">
                    <a:pos x="85" y="0"/>
                  </a:cxn>
                  <a:cxn ang="0">
                    <a:pos x="115" y="125"/>
                  </a:cxn>
                </a:cxnLst>
                <a:rect l="0" t="0" r="r" b="b"/>
                <a:pathLst>
                  <a:path w="115" h="137">
                    <a:moveTo>
                      <a:pt x="115" y="125"/>
                    </a:moveTo>
                    <a:lnTo>
                      <a:pt x="29" y="137"/>
                    </a:lnTo>
                    <a:lnTo>
                      <a:pt x="0" y="12"/>
                    </a:lnTo>
                    <a:lnTo>
                      <a:pt x="85" y="0"/>
                    </a:lnTo>
                    <a:lnTo>
                      <a:pt x="115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77" name="Freeform 285"/>
              <p:cNvSpPr>
                <a:spLocks/>
              </p:cNvSpPr>
              <p:nvPr/>
            </p:nvSpPr>
            <p:spPr bwMode="auto">
              <a:xfrm>
                <a:off x="4073" y="2563"/>
                <a:ext cx="115" cy="137"/>
              </a:xfrm>
              <a:custGeom>
                <a:avLst/>
                <a:gdLst/>
                <a:ahLst/>
                <a:cxnLst>
                  <a:cxn ang="0">
                    <a:pos x="115" y="125"/>
                  </a:cxn>
                  <a:cxn ang="0">
                    <a:pos x="29" y="137"/>
                  </a:cxn>
                  <a:cxn ang="0">
                    <a:pos x="0" y="12"/>
                  </a:cxn>
                  <a:cxn ang="0">
                    <a:pos x="85" y="0"/>
                  </a:cxn>
                  <a:cxn ang="0">
                    <a:pos x="115" y="125"/>
                  </a:cxn>
                </a:cxnLst>
                <a:rect l="0" t="0" r="r" b="b"/>
                <a:pathLst>
                  <a:path w="115" h="137">
                    <a:moveTo>
                      <a:pt x="115" y="125"/>
                    </a:moveTo>
                    <a:lnTo>
                      <a:pt x="29" y="137"/>
                    </a:lnTo>
                    <a:lnTo>
                      <a:pt x="0" y="12"/>
                    </a:lnTo>
                    <a:lnTo>
                      <a:pt x="85" y="0"/>
                    </a:lnTo>
                    <a:lnTo>
                      <a:pt x="115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78" name="Freeform 286"/>
              <p:cNvSpPr>
                <a:spLocks/>
              </p:cNvSpPr>
              <p:nvPr/>
            </p:nvSpPr>
            <p:spPr bwMode="auto">
              <a:xfrm>
                <a:off x="4618" y="2414"/>
                <a:ext cx="28" cy="122"/>
              </a:xfrm>
              <a:custGeom>
                <a:avLst/>
                <a:gdLst/>
                <a:ahLst/>
                <a:cxnLst>
                  <a:cxn ang="0">
                    <a:pos x="20" y="76"/>
                  </a:cxn>
                  <a:cxn ang="0">
                    <a:pos x="0" y="122"/>
                  </a:cxn>
                  <a:cxn ang="0">
                    <a:pos x="12" y="41"/>
                  </a:cxn>
                  <a:cxn ang="0">
                    <a:pos x="28" y="0"/>
                  </a:cxn>
                  <a:cxn ang="0">
                    <a:pos x="20" y="76"/>
                  </a:cxn>
                </a:cxnLst>
                <a:rect l="0" t="0" r="r" b="b"/>
                <a:pathLst>
                  <a:path w="28" h="122">
                    <a:moveTo>
                      <a:pt x="20" y="76"/>
                    </a:moveTo>
                    <a:lnTo>
                      <a:pt x="0" y="122"/>
                    </a:lnTo>
                    <a:lnTo>
                      <a:pt x="12" y="41"/>
                    </a:lnTo>
                    <a:lnTo>
                      <a:pt x="28" y="0"/>
                    </a:lnTo>
                    <a:lnTo>
                      <a:pt x="2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79" name="Freeform 287"/>
              <p:cNvSpPr>
                <a:spLocks/>
              </p:cNvSpPr>
              <p:nvPr/>
            </p:nvSpPr>
            <p:spPr bwMode="auto">
              <a:xfrm>
                <a:off x="4618" y="2414"/>
                <a:ext cx="28" cy="122"/>
              </a:xfrm>
              <a:custGeom>
                <a:avLst/>
                <a:gdLst/>
                <a:ahLst/>
                <a:cxnLst>
                  <a:cxn ang="0">
                    <a:pos x="20" y="76"/>
                  </a:cxn>
                  <a:cxn ang="0">
                    <a:pos x="0" y="122"/>
                  </a:cxn>
                  <a:cxn ang="0">
                    <a:pos x="12" y="41"/>
                  </a:cxn>
                  <a:cxn ang="0">
                    <a:pos x="28" y="0"/>
                  </a:cxn>
                  <a:cxn ang="0">
                    <a:pos x="20" y="76"/>
                  </a:cxn>
                </a:cxnLst>
                <a:rect l="0" t="0" r="r" b="b"/>
                <a:pathLst>
                  <a:path w="28" h="122">
                    <a:moveTo>
                      <a:pt x="20" y="76"/>
                    </a:moveTo>
                    <a:lnTo>
                      <a:pt x="0" y="122"/>
                    </a:lnTo>
                    <a:lnTo>
                      <a:pt x="12" y="41"/>
                    </a:lnTo>
                    <a:lnTo>
                      <a:pt x="28" y="0"/>
                    </a:lnTo>
                    <a:lnTo>
                      <a:pt x="20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80" name="Freeform 288"/>
              <p:cNvSpPr>
                <a:spLocks/>
              </p:cNvSpPr>
              <p:nvPr/>
            </p:nvSpPr>
            <p:spPr bwMode="auto">
              <a:xfrm>
                <a:off x="4134" y="2414"/>
                <a:ext cx="30" cy="122"/>
              </a:xfrm>
              <a:custGeom>
                <a:avLst/>
                <a:gdLst/>
                <a:ahLst/>
                <a:cxnLst>
                  <a:cxn ang="0">
                    <a:pos x="9" y="76"/>
                  </a:cxn>
                  <a:cxn ang="0">
                    <a:pos x="30" y="122"/>
                  </a:cxn>
                  <a:cxn ang="0">
                    <a:pos x="18" y="41"/>
                  </a:cxn>
                  <a:cxn ang="0">
                    <a:pos x="0" y="0"/>
                  </a:cxn>
                  <a:cxn ang="0">
                    <a:pos x="9" y="76"/>
                  </a:cxn>
                </a:cxnLst>
                <a:rect l="0" t="0" r="r" b="b"/>
                <a:pathLst>
                  <a:path w="30" h="122">
                    <a:moveTo>
                      <a:pt x="9" y="76"/>
                    </a:moveTo>
                    <a:lnTo>
                      <a:pt x="30" y="122"/>
                    </a:lnTo>
                    <a:lnTo>
                      <a:pt x="18" y="41"/>
                    </a:lnTo>
                    <a:lnTo>
                      <a:pt x="0" y="0"/>
                    </a:lnTo>
                    <a:lnTo>
                      <a:pt x="9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81" name="Freeform 289"/>
              <p:cNvSpPr>
                <a:spLocks/>
              </p:cNvSpPr>
              <p:nvPr/>
            </p:nvSpPr>
            <p:spPr bwMode="auto">
              <a:xfrm>
                <a:off x="4134" y="2414"/>
                <a:ext cx="30" cy="122"/>
              </a:xfrm>
              <a:custGeom>
                <a:avLst/>
                <a:gdLst/>
                <a:ahLst/>
                <a:cxnLst>
                  <a:cxn ang="0">
                    <a:pos x="9" y="76"/>
                  </a:cxn>
                  <a:cxn ang="0">
                    <a:pos x="30" y="122"/>
                  </a:cxn>
                  <a:cxn ang="0">
                    <a:pos x="18" y="41"/>
                  </a:cxn>
                  <a:cxn ang="0">
                    <a:pos x="0" y="0"/>
                  </a:cxn>
                  <a:cxn ang="0">
                    <a:pos x="9" y="76"/>
                  </a:cxn>
                </a:cxnLst>
                <a:rect l="0" t="0" r="r" b="b"/>
                <a:pathLst>
                  <a:path w="30" h="122">
                    <a:moveTo>
                      <a:pt x="9" y="76"/>
                    </a:moveTo>
                    <a:lnTo>
                      <a:pt x="30" y="122"/>
                    </a:lnTo>
                    <a:lnTo>
                      <a:pt x="18" y="41"/>
                    </a:lnTo>
                    <a:lnTo>
                      <a:pt x="0" y="0"/>
                    </a:lnTo>
                    <a:lnTo>
                      <a:pt x="9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82" name="Freeform 290"/>
              <p:cNvSpPr>
                <a:spLocks/>
              </p:cNvSpPr>
              <p:nvPr/>
            </p:nvSpPr>
            <p:spPr bwMode="auto">
              <a:xfrm>
                <a:off x="4732" y="2354"/>
                <a:ext cx="134" cy="96"/>
              </a:xfrm>
              <a:custGeom>
                <a:avLst/>
                <a:gdLst/>
                <a:ahLst/>
                <a:cxnLst>
                  <a:cxn ang="0">
                    <a:pos x="130" y="96"/>
                  </a:cxn>
                  <a:cxn ang="0">
                    <a:pos x="0" y="70"/>
                  </a:cxn>
                  <a:cxn ang="0">
                    <a:pos x="3" y="0"/>
                  </a:cxn>
                  <a:cxn ang="0">
                    <a:pos x="134" y="25"/>
                  </a:cxn>
                  <a:cxn ang="0">
                    <a:pos x="130" y="96"/>
                  </a:cxn>
                </a:cxnLst>
                <a:rect l="0" t="0" r="r" b="b"/>
                <a:pathLst>
                  <a:path w="134" h="96">
                    <a:moveTo>
                      <a:pt x="130" y="96"/>
                    </a:moveTo>
                    <a:lnTo>
                      <a:pt x="0" y="70"/>
                    </a:lnTo>
                    <a:lnTo>
                      <a:pt x="3" y="0"/>
                    </a:lnTo>
                    <a:lnTo>
                      <a:pt x="134" y="25"/>
                    </a:lnTo>
                    <a:lnTo>
                      <a:pt x="13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83" name="Freeform 291"/>
              <p:cNvSpPr>
                <a:spLocks/>
              </p:cNvSpPr>
              <p:nvPr/>
            </p:nvSpPr>
            <p:spPr bwMode="auto">
              <a:xfrm>
                <a:off x="4732" y="2354"/>
                <a:ext cx="134" cy="96"/>
              </a:xfrm>
              <a:custGeom>
                <a:avLst/>
                <a:gdLst/>
                <a:ahLst/>
                <a:cxnLst>
                  <a:cxn ang="0">
                    <a:pos x="130" y="96"/>
                  </a:cxn>
                  <a:cxn ang="0">
                    <a:pos x="0" y="70"/>
                  </a:cxn>
                  <a:cxn ang="0">
                    <a:pos x="3" y="0"/>
                  </a:cxn>
                  <a:cxn ang="0">
                    <a:pos x="134" y="25"/>
                  </a:cxn>
                  <a:cxn ang="0">
                    <a:pos x="130" y="96"/>
                  </a:cxn>
                </a:cxnLst>
                <a:rect l="0" t="0" r="r" b="b"/>
                <a:pathLst>
                  <a:path w="134" h="96">
                    <a:moveTo>
                      <a:pt x="130" y="96"/>
                    </a:moveTo>
                    <a:lnTo>
                      <a:pt x="0" y="70"/>
                    </a:lnTo>
                    <a:lnTo>
                      <a:pt x="3" y="0"/>
                    </a:lnTo>
                    <a:lnTo>
                      <a:pt x="134" y="25"/>
                    </a:lnTo>
                    <a:lnTo>
                      <a:pt x="13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84" name="Freeform 292"/>
              <p:cNvSpPr>
                <a:spLocks/>
              </p:cNvSpPr>
              <p:nvPr/>
            </p:nvSpPr>
            <p:spPr bwMode="auto">
              <a:xfrm>
                <a:off x="3916" y="2354"/>
                <a:ext cx="134" cy="96"/>
              </a:xfrm>
              <a:custGeom>
                <a:avLst/>
                <a:gdLst/>
                <a:ahLst/>
                <a:cxnLst>
                  <a:cxn ang="0">
                    <a:pos x="134" y="70"/>
                  </a:cxn>
                  <a:cxn ang="0">
                    <a:pos x="4" y="96"/>
                  </a:cxn>
                  <a:cxn ang="0">
                    <a:pos x="0" y="25"/>
                  </a:cxn>
                  <a:cxn ang="0">
                    <a:pos x="131" y="0"/>
                  </a:cxn>
                  <a:cxn ang="0">
                    <a:pos x="134" y="70"/>
                  </a:cxn>
                </a:cxnLst>
                <a:rect l="0" t="0" r="r" b="b"/>
                <a:pathLst>
                  <a:path w="134" h="96">
                    <a:moveTo>
                      <a:pt x="134" y="70"/>
                    </a:moveTo>
                    <a:lnTo>
                      <a:pt x="4" y="96"/>
                    </a:lnTo>
                    <a:lnTo>
                      <a:pt x="0" y="25"/>
                    </a:lnTo>
                    <a:lnTo>
                      <a:pt x="131" y="0"/>
                    </a:lnTo>
                    <a:lnTo>
                      <a:pt x="134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85" name="Freeform 293"/>
              <p:cNvSpPr>
                <a:spLocks/>
              </p:cNvSpPr>
              <p:nvPr/>
            </p:nvSpPr>
            <p:spPr bwMode="auto">
              <a:xfrm>
                <a:off x="3916" y="2354"/>
                <a:ext cx="134" cy="96"/>
              </a:xfrm>
              <a:custGeom>
                <a:avLst/>
                <a:gdLst/>
                <a:ahLst/>
                <a:cxnLst>
                  <a:cxn ang="0">
                    <a:pos x="134" y="70"/>
                  </a:cxn>
                  <a:cxn ang="0">
                    <a:pos x="4" y="96"/>
                  </a:cxn>
                  <a:cxn ang="0">
                    <a:pos x="0" y="25"/>
                  </a:cxn>
                  <a:cxn ang="0">
                    <a:pos x="131" y="0"/>
                  </a:cxn>
                  <a:cxn ang="0">
                    <a:pos x="134" y="70"/>
                  </a:cxn>
                </a:cxnLst>
                <a:rect l="0" t="0" r="r" b="b"/>
                <a:pathLst>
                  <a:path w="134" h="96">
                    <a:moveTo>
                      <a:pt x="134" y="70"/>
                    </a:moveTo>
                    <a:lnTo>
                      <a:pt x="4" y="96"/>
                    </a:lnTo>
                    <a:lnTo>
                      <a:pt x="0" y="25"/>
                    </a:lnTo>
                    <a:lnTo>
                      <a:pt x="131" y="0"/>
                    </a:lnTo>
                    <a:lnTo>
                      <a:pt x="134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86" name="Freeform 294"/>
              <p:cNvSpPr>
                <a:spLocks/>
              </p:cNvSpPr>
              <p:nvPr/>
            </p:nvSpPr>
            <p:spPr bwMode="auto">
              <a:xfrm>
                <a:off x="4650" y="2271"/>
                <a:ext cx="85" cy="8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85" y="11"/>
                  </a:cxn>
                  <a:cxn ang="0">
                    <a:pos x="85" y="83"/>
                  </a:cxn>
                  <a:cxn ang="0">
                    <a:pos x="0" y="72"/>
                  </a:cxn>
                </a:cxnLst>
                <a:rect l="0" t="0" r="r" b="b"/>
                <a:pathLst>
                  <a:path w="85" h="83">
                    <a:moveTo>
                      <a:pt x="0" y="72"/>
                    </a:moveTo>
                    <a:lnTo>
                      <a:pt x="0" y="0"/>
                    </a:lnTo>
                    <a:lnTo>
                      <a:pt x="85" y="11"/>
                    </a:lnTo>
                    <a:lnTo>
                      <a:pt x="85" y="83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87" name="Freeform 295"/>
              <p:cNvSpPr>
                <a:spLocks/>
              </p:cNvSpPr>
              <p:nvPr/>
            </p:nvSpPr>
            <p:spPr bwMode="auto">
              <a:xfrm>
                <a:off x="4650" y="2271"/>
                <a:ext cx="85" cy="8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85" y="11"/>
                  </a:cxn>
                  <a:cxn ang="0">
                    <a:pos x="85" y="83"/>
                  </a:cxn>
                  <a:cxn ang="0">
                    <a:pos x="0" y="72"/>
                  </a:cxn>
                </a:cxnLst>
                <a:rect l="0" t="0" r="r" b="b"/>
                <a:pathLst>
                  <a:path w="85" h="83">
                    <a:moveTo>
                      <a:pt x="0" y="72"/>
                    </a:moveTo>
                    <a:lnTo>
                      <a:pt x="0" y="0"/>
                    </a:lnTo>
                    <a:lnTo>
                      <a:pt x="85" y="11"/>
                    </a:lnTo>
                    <a:lnTo>
                      <a:pt x="85" y="83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88" name="Freeform 296"/>
              <p:cNvSpPr>
                <a:spLocks/>
              </p:cNvSpPr>
              <p:nvPr/>
            </p:nvSpPr>
            <p:spPr bwMode="auto">
              <a:xfrm>
                <a:off x="4047" y="2271"/>
                <a:ext cx="84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0" y="11"/>
                  </a:cxn>
                  <a:cxn ang="0">
                    <a:pos x="84" y="0"/>
                  </a:cxn>
                  <a:cxn ang="0">
                    <a:pos x="84" y="72"/>
                  </a:cxn>
                  <a:cxn ang="0">
                    <a:pos x="0" y="83"/>
                  </a:cxn>
                </a:cxnLst>
                <a:rect l="0" t="0" r="r" b="b"/>
                <a:pathLst>
                  <a:path w="84" h="83">
                    <a:moveTo>
                      <a:pt x="0" y="83"/>
                    </a:moveTo>
                    <a:lnTo>
                      <a:pt x="0" y="11"/>
                    </a:lnTo>
                    <a:lnTo>
                      <a:pt x="84" y="0"/>
                    </a:lnTo>
                    <a:lnTo>
                      <a:pt x="84" y="72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89" name="Freeform 297"/>
              <p:cNvSpPr>
                <a:spLocks/>
              </p:cNvSpPr>
              <p:nvPr/>
            </p:nvSpPr>
            <p:spPr bwMode="auto">
              <a:xfrm>
                <a:off x="4047" y="2271"/>
                <a:ext cx="84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0" y="11"/>
                  </a:cxn>
                  <a:cxn ang="0">
                    <a:pos x="84" y="0"/>
                  </a:cxn>
                  <a:cxn ang="0">
                    <a:pos x="84" y="72"/>
                  </a:cxn>
                  <a:cxn ang="0">
                    <a:pos x="0" y="83"/>
                  </a:cxn>
                </a:cxnLst>
                <a:rect l="0" t="0" r="r" b="b"/>
                <a:pathLst>
                  <a:path w="84" h="83">
                    <a:moveTo>
                      <a:pt x="0" y="83"/>
                    </a:moveTo>
                    <a:lnTo>
                      <a:pt x="0" y="11"/>
                    </a:lnTo>
                    <a:lnTo>
                      <a:pt x="84" y="0"/>
                    </a:lnTo>
                    <a:lnTo>
                      <a:pt x="84" y="72"/>
                    </a:lnTo>
                    <a:lnTo>
                      <a:pt x="0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90" name="Freeform 298"/>
              <p:cNvSpPr>
                <a:spLocks/>
              </p:cNvSpPr>
              <p:nvPr/>
            </p:nvSpPr>
            <p:spPr bwMode="auto">
              <a:xfrm>
                <a:off x="4605" y="2490"/>
                <a:ext cx="33" cy="12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0" y="126"/>
                  </a:cxn>
                  <a:cxn ang="0">
                    <a:pos x="13" y="46"/>
                  </a:cxn>
                  <a:cxn ang="0">
                    <a:pos x="33" y="0"/>
                  </a:cxn>
                  <a:cxn ang="0">
                    <a:pos x="19" y="73"/>
                  </a:cxn>
                </a:cxnLst>
                <a:rect l="0" t="0" r="r" b="b"/>
                <a:pathLst>
                  <a:path w="33" h="126">
                    <a:moveTo>
                      <a:pt x="19" y="73"/>
                    </a:moveTo>
                    <a:lnTo>
                      <a:pt x="0" y="126"/>
                    </a:lnTo>
                    <a:lnTo>
                      <a:pt x="13" y="46"/>
                    </a:lnTo>
                    <a:lnTo>
                      <a:pt x="33" y="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91" name="Freeform 299"/>
              <p:cNvSpPr>
                <a:spLocks/>
              </p:cNvSpPr>
              <p:nvPr/>
            </p:nvSpPr>
            <p:spPr bwMode="auto">
              <a:xfrm>
                <a:off x="4605" y="2490"/>
                <a:ext cx="33" cy="12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0" y="126"/>
                  </a:cxn>
                  <a:cxn ang="0">
                    <a:pos x="13" y="46"/>
                  </a:cxn>
                  <a:cxn ang="0">
                    <a:pos x="33" y="0"/>
                  </a:cxn>
                  <a:cxn ang="0">
                    <a:pos x="19" y="73"/>
                  </a:cxn>
                </a:cxnLst>
                <a:rect l="0" t="0" r="r" b="b"/>
                <a:pathLst>
                  <a:path w="33" h="126">
                    <a:moveTo>
                      <a:pt x="19" y="73"/>
                    </a:moveTo>
                    <a:lnTo>
                      <a:pt x="0" y="126"/>
                    </a:lnTo>
                    <a:lnTo>
                      <a:pt x="13" y="46"/>
                    </a:lnTo>
                    <a:lnTo>
                      <a:pt x="33" y="0"/>
                    </a:lnTo>
                    <a:lnTo>
                      <a:pt x="19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92" name="Freeform 300"/>
              <p:cNvSpPr>
                <a:spLocks/>
              </p:cNvSpPr>
              <p:nvPr/>
            </p:nvSpPr>
            <p:spPr bwMode="auto">
              <a:xfrm>
                <a:off x="4143" y="2490"/>
                <a:ext cx="34" cy="126"/>
              </a:xfrm>
              <a:custGeom>
                <a:avLst/>
                <a:gdLst/>
                <a:ahLst/>
                <a:cxnLst>
                  <a:cxn ang="0">
                    <a:pos x="15" y="73"/>
                  </a:cxn>
                  <a:cxn ang="0">
                    <a:pos x="34" y="126"/>
                  </a:cxn>
                  <a:cxn ang="0">
                    <a:pos x="21" y="46"/>
                  </a:cxn>
                  <a:cxn ang="0">
                    <a:pos x="0" y="0"/>
                  </a:cxn>
                  <a:cxn ang="0">
                    <a:pos x="15" y="73"/>
                  </a:cxn>
                </a:cxnLst>
                <a:rect l="0" t="0" r="r" b="b"/>
                <a:pathLst>
                  <a:path w="34" h="126">
                    <a:moveTo>
                      <a:pt x="15" y="73"/>
                    </a:moveTo>
                    <a:lnTo>
                      <a:pt x="34" y="126"/>
                    </a:lnTo>
                    <a:lnTo>
                      <a:pt x="21" y="46"/>
                    </a:lnTo>
                    <a:lnTo>
                      <a:pt x="0" y="0"/>
                    </a:lnTo>
                    <a:lnTo>
                      <a:pt x="15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93" name="Freeform 301"/>
              <p:cNvSpPr>
                <a:spLocks/>
              </p:cNvSpPr>
              <p:nvPr/>
            </p:nvSpPr>
            <p:spPr bwMode="auto">
              <a:xfrm>
                <a:off x="4143" y="2490"/>
                <a:ext cx="34" cy="126"/>
              </a:xfrm>
              <a:custGeom>
                <a:avLst/>
                <a:gdLst/>
                <a:ahLst/>
                <a:cxnLst>
                  <a:cxn ang="0">
                    <a:pos x="15" y="73"/>
                  </a:cxn>
                  <a:cxn ang="0">
                    <a:pos x="34" y="126"/>
                  </a:cxn>
                  <a:cxn ang="0">
                    <a:pos x="21" y="46"/>
                  </a:cxn>
                  <a:cxn ang="0">
                    <a:pos x="0" y="0"/>
                  </a:cxn>
                  <a:cxn ang="0">
                    <a:pos x="15" y="73"/>
                  </a:cxn>
                </a:cxnLst>
                <a:rect l="0" t="0" r="r" b="b"/>
                <a:pathLst>
                  <a:path w="34" h="126">
                    <a:moveTo>
                      <a:pt x="15" y="73"/>
                    </a:moveTo>
                    <a:lnTo>
                      <a:pt x="34" y="126"/>
                    </a:lnTo>
                    <a:lnTo>
                      <a:pt x="21" y="46"/>
                    </a:lnTo>
                    <a:lnTo>
                      <a:pt x="0" y="0"/>
                    </a:lnTo>
                    <a:lnTo>
                      <a:pt x="15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94" name="Freeform 302"/>
              <p:cNvSpPr>
                <a:spLocks/>
              </p:cNvSpPr>
              <p:nvPr/>
            </p:nvSpPr>
            <p:spPr bwMode="auto">
              <a:xfrm>
                <a:off x="4677" y="2424"/>
                <a:ext cx="55" cy="120"/>
              </a:xfrm>
              <a:custGeom>
                <a:avLst/>
                <a:gdLst/>
                <a:ahLst/>
                <a:cxnLst>
                  <a:cxn ang="0">
                    <a:pos x="46" y="78"/>
                  </a:cxn>
                  <a:cxn ang="0">
                    <a:pos x="0" y="120"/>
                  </a:cxn>
                  <a:cxn ang="0">
                    <a:pos x="12" y="38"/>
                  </a:cxn>
                  <a:cxn ang="0">
                    <a:pos x="55" y="0"/>
                  </a:cxn>
                  <a:cxn ang="0">
                    <a:pos x="46" y="78"/>
                  </a:cxn>
                </a:cxnLst>
                <a:rect l="0" t="0" r="r" b="b"/>
                <a:pathLst>
                  <a:path w="55" h="120">
                    <a:moveTo>
                      <a:pt x="46" y="78"/>
                    </a:moveTo>
                    <a:lnTo>
                      <a:pt x="0" y="120"/>
                    </a:lnTo>
                    <a:lnTo>
                      <a:pt x="12" y="38"/>
                    </a:lnTo>
                    <a:lnTo>
                      <a:pt x="55" y="0"/>
                    </a:lnTo>
                    <a:lnTo>
                      <a:pt x="4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95" name="Freeform 303"/>
              <p:cNvSpPr>
                <a:spLocks/>
              </p:cNvSpPr>
              <p:nvPr/>
            </p:nvSpPr>
            <p:spPr bwMode="auto">
              <a:xfrm>
                <a:off x="4677" y="2424"/>
                <a:ext cx="55" cy="120"/>
              </a:xfrm>
              <a:custGeom>
                <a:avLst/>
                <a:gdLst/>
                <a:ahLst/>
                <a:cxnLst>
                  <a:cxn ang="0">
                    <a:pos x="46" y="78"/>
                  </a:cxn>
                  <a:cxn ang="0">
                    <a:pos x="0" y="120"/>
                  </a:cxn>
                  <a:cxn ang="0">
                    <a:pos x="12" y="38"/>
                  </a:cxn>
                  <a:cxn ang="0">
                    <a:pos x="55" y="0"/>
                  </a:cxn>
                  <a:cxn ang="0">
                    <a:pos x="46" y="78"/>
                  </a:cxn>
                </a:cxnLst>
                <a:rect l="0" t="0" r="r" b="b"/>
                <a:pathLst>
                  <a:path w="55" h="120">
                    <a:moveTo>
                      <a:pt x="46" y="78"/>
                    </a:moveTo>
                    <a:lnTo>
                      <a:pt x="0" y="120"/>
                    </a:lnTo>
                    <a:lnTo>
                      <a:pt x="12" y="38"/>
                    </a:lnTo>
                    <a:lnTo>
                      <a:pt x="55" y="0"/>
                    </a:lnTo>
                    <a:lnTo>
                      <a:pt x="46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96" name="Freeform 304"/>
              <p:cNvSpPr>
                <a:spLocks/>
              </p:cNvSpPr>
              <p:nvPr/>
            </p:nvSpPr>
            <p:spPr bwMode="auto">
              <a:xfrm>
                <a:off x="4050" y="2424"/>
                <a:ext cx="53" cy="120"/>
              </a:xfrm>
              <a:custGeom>
                <a:avLst/>
                <a:gdLst/>
                <a:ahLst/>
                <a:cxnLst>
                  <a:cxn ang="0">
                    <a:pos x="9" y="78"/>
                  </a:cxn>
                  <a:cxn ang="0">
                    <a:pos x="53" y="120"/>
                  </a:cxn>
                  <a:cxn ang="0">
                    <a:pos x="43" y="38"/>
                  </a:cxn>
                  <a:cxn ang="0">
                    <a:pos x="0" y="0"/>
                  </a:cxn>
                  <a:cxn ang="0">
                    <a:pos x="9" y="78"/>
                  </a:cxn>
                </a:cxnLst>
                <a:rect l="0" t="0" r="r" b="b"/>
                <a:pathLst>
                  <a:path w="53" h="120">
                    <a:moveTo>
                      <a:pt x="9" y="78"/>
                    </a:moveTo>
                    <a:lnTo>
                      <a:pt x="53" y="120"/>
                    </a:lnTo>
                    <a:lnTo>
                      <a:pt x="43" y="38"/>
                    </a:lnTo>
                    <a:lnTo>
                      <a:pt x="0" y="0"/>
                    </a:lnTo>
                    <a:lnTo>
                      <a:pt x="9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97" name="Freeform 305"/>
              <p:cNvSpPr>
                <a:spLocks/>
              </p:cNvSpPr>
              <p:nvPr/>
            </p:nvSpPr>
            <p:spPr bwMode="auto">
              <a:xfrm>
                <a:off x="4050" y="2424"/>
                <a:ext cx="53" cy="120"/>
              </a:xfrm>
              <a:custGeom>
                <a:avLst/>
                <a:gdLst/>
                <a:ahLst/>
                <a:cxnLst>
                  <a:cxn ang="0">
                    <a:pos x="9" y="78"/>
                  </a:cxn>
                  <a:cxn ang="0">
                    <a:pos x="53" y="120"/>
                  </a:cxn>
                  <a:cxn ang="0">
                    <a:pos x="43" y="38"/>
                  </a:cxn>
                  <a:cxn ang="0">
                    <a:pos x="0" y="0"/>
                  </a:cxn>
                  <a:cxn ang="0">
                    <a:pos x="9" y="78"/>
                  </a:cxn>
                </a:cxnLst>
                <a:rect l="0" t="0" r="r" b="b"/>
                <a:pathLst>
                  <a:path w="53" h="120">
                    <a:moveTo>
                      <a:pt x="9" y="78"/>
                    </a:moveTo>
                    <a:lnTo>
                      <a:pt x="53" y="120"/>
                    </a:lnTo>
                    <a:lnTo>
                      <a:pt x="43" y="38"/>
                    </a:lnTo>
                    <a:lnTo>
                      <a:pt x="0" y="0"/>
                    </a:lnTo>
                    <a:lnTo>
                      <a:pt x="9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98" name="Freeform 306"/>
              <p:cNvSpPr>
                <a:spLocks/>
              </p:cNvSpPr>
              <p:nvPr/>
            </p:nvSpPr>
            <p:spPr bwMode="auto">
              <a:xfrm>
                <a:off x="4390" y="2167"/>
                <a:ext cx="123" cy="93"/>
              </a:xfrm>
              <a:custGeom>
                <a:avLst/>
                <a:gdLst/>
                <a:ahLst/>
                <a:cxnLst>
                  <a:cxn ang="0">
                    <a:pos x="123" y="93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123" y="3"/>
                  </a:cxn>
                  <a:cxn ang="0">
                    <a:pos x="123" y="93"/>
                  </a:cxn>
                </a:cxnLst>
                <a:rect l="0" t="0" r="r" b="b"/>
                <a:pathLst>
                  <a:path w="123" h="93">
                    <a:moveTo>
                      <a:pt x="123" y="93"/>
                    </a:moveTo>
                    <a:lnTo>
                      <a:pt x="0" y="89"/>
                    </a:lnTo>
                    <a:lnTo>
                      <a:pt x="0" y="0"/>
                    </a:lnTo>
                    <a:lnTo>
                      <a:pt x="123" y="3"/>
                    </a:lnTo>
                    <a:lnTo>
                      <a:pt x="123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99" name="Freeform 307"/>
              <p:cNvSpPr>
                <a:spLocks/>
              </p:cNvSpPr>
              <p:nvPr/>
            </p:nvSpPr>
            <p:spPr bwMode="auto">
              <a:xfrm>
                <a:off x="4390" y="2167"/>
                <a:ext cx="123" cy="93"/>
              </a:xfrm>
              <a:custGeom>
                <a:avLst/>
                <a:gdLst/>
                <a:ahLst/>
                <a:cxnLst>
                  <a:cxn ang="0">
                    <a:pos x="123" y="93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123" y="3"/>
                  </a:cxn>
                  <a:cxn ang="0">
                    <a:pos x="123" y="93"/>
                  </a:cxn>
                </a:cxnLst>
                <a:rect l="0" t="0" r="r" b="b"/>
                <a:pathLst>
                  <a:path w="123" h="93">
                    <a:moveTo>
                      <a:pt x="123" y="93"/>
                    </a:moveTo>
                    <a:lnTo>
                      <a:pt x="0" y="89"/>
                    </a:lnTo>
                    <a:lnTo>
                      <a:pt x="0" y="0"/>
                    </a:lnTo>
                    <a:lnTo>
                      <a:pt x="123" y="3"/>
                    </a:lnTo>
                    <a:lnTo>
                      <a:pt x="123" y="9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00" name="Freeform 308"/>
              <p:cNvSpPr>
                <a:spLocks/>
              </p:cNvSpPr>
              <p:nvPr/>
            </p:nvSpPr>
            <p:spPr bwMode="auto">
              <a:xfrm>
                <a:off x="4269" y="2167"/>
                <a:ext cx="121" cy="93"/>
              </a:xfrm>
              <a:custGeom>
                <a:avLst/>
                <a:gdLst/>
                <a:ahLst/>
                <a:cxnLst>
                  <a:cxn ang="0">
                    <a:pos x="121" y="89"/>
                  </a:cxn>
                  <a:cxn ang="0">
                    <a:pos x="0" y="93"/>
                  </a:cxn>
                  <a:cxn ang="0">
                    <a:pos x="0" y="3"/>
                  </a:cxn>
                  <a:cxn ang="0">
                    <a:pos x="121" y="0"/>
                  </a:cxn>
                  <a:cxn ang="0">
                    <a:pos x="121" y="89"/>
                  </a:cxn>
                </a:cxnLst>
                <a:rect l="0" t="0" r="r" b="b"/>
                <a:pathLst>
                  <a:path w="121" h="93">
                    <a:moveTo>
                      <a:pt x="121" y="89"/>
                    </a:moveTo>
                    <a:lnTo>
                      <a:pt x="0" y="93"/>
                    </a:lnTo>
                    <a:lnTo>
                      <a:pt x="0" y="3"/>
                    </a:lnTo>
                    <a:lnTo>
                      <a:pt x="121" y="0"/>
                    </a:lnTo>
                    <a:lnTo>
                      <a:pt x="121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01" name="Freeform 309"/>
              <p:cNvSpPr>
                <a:spLocks/>
              </p:cNvSpPr>
              <p:nvPr/>
            </p:nvSpPr>
            <p:spPr bwMode="auto">
              <a:xfrm>
                <a:off x="4269" y="2167"/>
                <a:ext cx="121" cy="93"/>
              </a:xfrm>
              <a:custGeom>
                <a:avLst/>
                <a:gdLst/>
                <a:ahLst/>
                <a:cxnLst>
                  <a:cxn ang="0">
                    <a:pos x="121" y="89"/>
                  </a:cxn>
                  <a:cxn ang="0">
                    <a:pos x="0" y="93"/>
                  </a:cxn>
                  <a:cxn ang="0">
                    <a:pos x="0" y="3"/>
                  </a:cxn>
                  <a:cxn ang="0">
                    <a:pos x="121" y="0"/>
                  </a:cxn>
                  <a:cxn ang="0">
                    <a:pos x="121" y="89"/>
                  </a:cxn>
                </a:cxnLst>
                <a:rect l="0" t="0" r="r" b="b"/>
                <a:pathLst>
                  <a:path w="121" h="93">
                    <a:moveTo>
                      <a:pt x="121" y="89"/>
                    </a:moveTo>
                    <a:lnTo>
                      <a:pt x="0" y="93"/>
                    </a:lnTo>
                    <a:lnTo>
                      <a:pt x="0" y="3"/>
                    </a:lnTo>
                    <a:lnTo>
                      <a:pt x="121" y="0"/>
                    </a:lnTo>
                    <a:lnTo>
                      <a:pt x="121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02" name="Freeform 310"/>
              <p:cNvSpPr>
                <a:spLocks/>
              </p:cNvSpPr>
              <p:nvPr/>
            </p:nvSpPr>
            <p:spPr bwMode="auto">
              <a:xfrm>
                <a:off x="4664" y="2502"/>
                <a:ext cx="59" cy="122"/>
              </a:xfrm>
              <a:custGeom>
                <a:avLst/>
                <a:gdLst/>
                <a:ahLst/>
                <a:cxnLst>
                  <a:cxn ang="0">
                    <a:pos x="45" y="73"/>
                  </a:cxn>
                  <a:cxn ang="0">
                    <a:pos x="0" y="122"/>
                  </a:cxn>
                  <a:cxn ang="0">
                    <a:pos x="13" y="42"/>
                  </a:cxn>
                  <a:cxn ang="0">
                    <a:pos x="59" y="0"/>
                  </a:cxn>
                  <a:cxn ang="0">
                    <a:pos x="45" y="73"/>
                  </a:cxn>
                </a:cxnLst>
                <a:rect l="0" t="0" r="r" b="b"/>
                <a:pathLst>
                  <a:path w="59" h="122">
                    <a:moveTo>
                      <a:pt x="45" y="73"/>
                    </a:moveTo>
                    <a:lnTo>
                      <a:pt x="0" y="122"/>
                    </a:lnTo>
                    <a:lnTo>
                      <a:pt x="13" y="42"/>
                    </a:lnTo>
                    <a:lnTo>
                      <a:pt x="59" y="0"/>
                    </a:lnTo>
                    <a:lnTo>
                      <a:pt x="45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03" name="Freeform 311"/>
              <p:cNvSpPr>
                <a:spLocks/>
              </p:cNvSpPr>
              <p:nvPr/>
            </p:nvSpPr>
            <p:spPr bwMode="auto">
              <a:xfrm>
                <a:off x="4664" y="2502"/>
                <a:ext cx="59" cy="122"/>
              </a:xfrm>
              <a:custGeom>
                <a:avLst/>
                <a:gdLst/>
                <a:ahLst/>
                <a:cxnLst>
                  <a:cxn ang="0">
                    <a:pos x="45" y="73"/>
                  </a:cxn>
                  <a:cxn ang="0">
                    <a:pos x="0" y="122"/>
                  </a:cxn>
                  <a:cxn ang="0">
                    <a:pos x="13" y="42"/>
                  </a:cxn>
                  <a:cxn ang="0">
                    <a:pos x="59" y="0"/>
                  </a:cxn>
                  <a:cxn ang="0">
                    <a:pos x="45" y="73"/>
                  </a:cxn>
                </a:cxnLst>
                <a:rect l="0" t="0" r="r" b="b"/>
                <a:pathLst>
                  <a:path w="59" h="122">
                    <a:moveTo>
                      <a:pt x="45" y="73"/>
                    </a:moveTo>
                    <a:lnTo>
                      <a:pt x="0" y="122"/>
                    </a:lnTo>
                    <a:lnTo>
                      <a:pt x="13" y="42"/>
                    </a:lnTo>
                    <a:lnTo>
                      <a:pt x="59" y="0"/>
                    </a:lnTo>
                    <a:lnTo>
                      <a:pt x="45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04" name="Freeform 312"/>
              <p:cNvSpPr>
                <a:spLocks/>
              </p:cNvSpPr>
              <p:nvPr/>
            </p:nvSpPr>
            <p:spPr bwMode="auto">
              <a:xfrm>
                <a:off x="4059" y="2502"/>
                <a:ext cx="59" cy="122"/>
              </a:xfrm>
              <a:custGeom>
                <a:avLst/>
                <a:gdLst/>
                <a:ahLst/>
                <a:cxnLst>
                  <a:cxn ang="0">
                    <a:pos x="14" y="73"/>
                  </a:cxn>
                  <a:cxn ang="0">
                    <a:pos x="59" y="122"/>
                  </a:cxn>
                  <a:cxn ang="0">
                    <a:pos x="44" y="42"/>
                  </a:cxn>
                  <a:cxn ang="0">
                    <a:pos x="0" y="0"/>
                  </a:cxn>
                  <a:cxn ang="0">
                    <a:pos x="14" y="73"/>
                  </a:cxn>
                </a:cxnLst>
                <a:rect l="0" t="0" r="r" b="b"/>
                <a:pathLst>
                  <a:path w="59" h="122">
                    <a:moveTo>
                      <a:pt x="14" y="73"/>
                    </a:moveTo>
                    <a:lnTo>
                      <a:pt x="59" y="122"/>
                    </a:lnTo>
                    <a:lnTo>
                      <a:pt x="44" y="42"/>
                    </a:lnTo>
                    <a:lnTo>
                      <a:pt x="0" y="0"/>
                    </a:lnTo>
                    <a:lnTo>
                      <a:pt x="14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05" name="Freeform 313"/>
              <p:cNvSpPr>
                <a:spLocks/>
              </p:cNvSpPr>
              <p:nvPr/>
            </p:nvSpPr>
            <p:spPr bwMode="auto">
              <a:xfrm>
                <a:off x="4059" y="2502"/>
                <a:ext cx="59" cy="122"/>
              </a:xfrm>
              <a:custGeom>
                <a:avLst/>
                <a:gdLst/>
                <a:ahLst/>
                <a:cxnLst>
                  <a:cxn ang="0">
                    <a:pos x="14" y="73"/>
                  </a:cxn>
                  <a:cxn ang="0">
                    <a:pos x="59" y="122"/>
                  </a:cxn>
                  <a:cxn ang="0">
                    <a:pos x="44" y="42"/>
                  </a:cxn>
                  <a:cxn ang="0">
                    <a:pos x="0" y="0"/>
                  </a:cxn>
                  <a:cxn ang="0">
                    <a:pos x="14" y="73"/>
                  </a:cxn>
                </a:cxnLst>
                <a:rect l="0" t="0" r="r" b="b"/>
                <a:pathLst>
                  <a:path w="59" h="122">
                    <a:moveTo>
                      <a:pt x="14" y="73"/>
                    </a:moveTo>
                    <a:lnTo>
                      <a:pt x="59" y="122"/>
                    </a:lnTo>
                    <a:lnTo>
                      <a:pt x="44" y="42"/>
                    </a:lnTo>
                    <a:lnTo>
                      <a:pt x="0" y="0"/>
                    </a:lnTo>
                    <a:lnTo>
                      <a:pt x="14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06" name="Freeform 314"/>
              <p:cNvSpPr>
                <a:spLocks/>
              </p:cNvSpPr>
              <p:nvPr/>
            </p:nvSpPr>
            <p:spPr bwMode="auto">
              <a:xfrm>
                <a:off x="4677" y="2575"/>
                <a:ext cx="149" cy="144"/>
              </a:xfrm>
              <a:custGeom>
                <a:avLst/>
                <a:gdLst/>
                <a:ahLst/>
                <a:cxnLst>
                  <a:cxn ang="0">
                    <a:pos x="100" y="144"/>
                  </a:cxn>
                  <a:cxn ang="0">
                    <a:pos x="0" y="125"/>
                  </a:cxn>
                  <a:cxn ang="0">
                    <a:pos x="32" y="0"/>
                  </a:cxn>
                  <a:cxn ang="0">
                    <a:pos x="149" y="21"/>
                  </a:cxn>
                  <a:cxn ang="0">
                    <a:pos x="100" y="144"/>
                  </a:cxn>
                </a:cxnLst>
                <a:rect l="0" t="0" r="r" b="b"/>
                <a:pathLst>
                  <a:path w="149" h="144">
                    <a:moveTo>
                      <a:pt x="100" y="144"/>
                    </a:moveTo>
                    <a:lnTo>
                      <a:pt x="0" y="125"/>
                    </a:lnTo>
                    <a:lnTo>
                      <a:pt x="32" y="0"/>
                    </a:lnTo>
                    <a:lnTo>
                      <a:pt x="149" y="21"/>
                    </a:lnTo>
                    <a:lnTo>
                      <a:pt x="100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07" name="Freeform 315"/>
              <p:cNvSpPr>
                <a:spLocks/>
              </p:cNvSpPr>
              <p:nvPr/>
            </p:nvSpPr>
            <p:spPr bwMode="auto">
              <a:xfrm>
                <a:off x="4677" y="2575"/>
                <a:ext cx="149" cy="144"/>
              </a:xfrm>
              <a:custGeom>
                <a:avLst/>
                <a:gdLst/>
                <a:ahLst/>
                <a:cxnLst>
                  <a:cxn ang="0">
                    <a:pos x="100" y="144"/>
                  </a:cxn>
                  <a:cxn ang="0">
                    <a:pos x="0" y="125"/>
                  </a:cxn>
                  <a:cxn ang="0">
                    <a:pos x="32" y="0"/>
                  </a:cxn>
                  <a:cxn ang="0">
                    <a:pos x="149" y="21"/>
                  </a:cxn>
                  <a:cxn ang="0">
                    <a:pos x="100" y="144"/>
                  </a:cxn>
                </a:cxnLst>
                <a:rect l="0" t="0" r="r" b="b"/>
                <a:pathLst>
                  <a:path w="149" h="144">
                    <a:moveTo>
                      <a:pt x="100" y="144"/>
                    </a:moveTo>
                    <a:lnTo>
                      <a:pt x="0" y="125"/>
                    </a:lnTo>
                    <a:lnTo>
                      <a:pt x="32" y="0"/>
                    </a:lnTo>
                    <a:lnTo>
                      <a:pt x="149" y="21"/>
                    </a:lnTo>
                    <a:lnTo>
                      <a:pt x="100" y="1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08" name="Freeform 316"/>
              <p:cNvSpPr>
                <a:spLocks/>
              </p:cNvSpPr>
              <p:nvPr/>
            </p:nvSpPr>
            <p:spPr bwMode="auto">
              <a:xfrm>
                <a:off x="3956" y="2575"/>
                <a:ext cx="146" cy="144"/>
              </a:xfrm>
              <a:custGeom>
                <a:avLst/>
                <a:gdLst/>
                <a:ahLst/>
                <a:cxnLst>
                  <a:cxn ang="0">
                    <a:pos x="146" y="125"/>
                  </a:cxn>
                  <a:cxn ang="0">
                    <a:pos x="47" y="144"/>
                  </a:cxn>
                  <a:cxn ang="0">
                    <a:pos x="0" y="21"/>
                  </a:cxn>
                  <a:cxn ang="0">
                    <a:pos x="117" y="0"/>
                  </a:cxn>
                  <a:cxn ang="0">
                    <a:pos x="146" y="125"/>
                  </a:cxn>
                </a:cxnLst>
                <a:rect l="0" t="0" r="r" b="b"/>
                <a:pathLst>
                  <a:path w="146" h="144">
                    <a:moveTo>
                      <a:pt x="146" y="125"/>
                    </a:moveTo>
                    <a:lnTo>
                      <a:pt x="47" y="144"/>
                    </a:lnTo>
                    <a:lnTo>
                      <a:pt x="0" y="21"/>
                    </a:lnTo>
                    <a:lnTo>
                      <a:pt x="117" y="0"/>
                    </a:lnTo>
                    <a:lnTo>
                      <a:pt x="146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09" name="Freeform 317"/>
              <p:cNvSpPr>
                <a:spLocks/>
              </p:cNvSpPr>
              <p:nvPr/>
            </p:nvSpPr>
            <p:spPr bwMode="auto">
              <a:xfrm>
                <a:off x="3956" y="2575"/>
                <a:ext cx="146" cy="144"/>
              </a:xfrm>
              <a:custGeom>
                <a:avLst/>
                <a:gdLst/>
                <a:ahLst/>
                <a:cxnLst>
                  <a:cxn ang="0">
                    <a:pos x="146" y="125"/>
                  </a:cxn>
                  <a:cxn ang="0">
                    <a:pos x="47" y="144"/>
                  </a:cxn>
                  <a:cxn ang="0">
                    <a:pos x="0" y="21"/>
                  </a:cxn>
                  <a:cxn ang="0">
                    <a:pos x="117" y="0"/>
                  </a:cxn>
                  <a:cxn ang="0">
                    <a:pos x="146" y="125"/>
                  </a:cxn>
                </a:cxnLst>
                <a:rect l="0" t="0" r="r" b="b"/>
                <a:pathLst>
                  <a:path w="146" h="144">
                    <a:moveTo>
                      <a:pt x="146" y="125"/>
                    </a:moveTo>
                    <a:lnTo>
                      <a:pt x="47" y="144"/>
                    </a:lnTo>
                    <a:lnTo>
                      <a:pt x="0" y="21"/>
                    </a:lnTo>
                    <a:lnTo>
                      <a:pt x="117" y="0"/>
                    </a:lnTo>
                    <a:lnTo>
                      <a:pt x="146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10" name="Freeform 318"/>
              <p:cNvSpPr>
                <a:spLocks/>
              </p:cNvSpPr>
              <p:nvPr/>
            </p:nvSpPr>
            <p:spPr bwMode="auto">
              <a:xfrm>
                <a:off x="4847" y="2450"/>
                <a:ext cx="120" cy="101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0" y="74"/>
                  </a:cxn>
                  <a:cxn ang="0">
                    <a:pos x="15" y="0"/>
                  </a:cxn>
                  <a:cxn ang="0">
                    <a:pos x="120" y="26"/>
                  </a:cxn>
                  <a:cxn ang="0">
                    <a:pos x="103" y="101"/>
                  </a:cxn>
                </a:cxnLst>
                <a:rect l="0" t="0" r="r" b="b"/>
                <a:pathLst>
                  <a:path w="120" h="101">
                    <a:moveTo>
                      <a:pt x="103" y="101"/>
                    </a:moveTo>
                    <a:lnTo>
                      <a:pt x="0" y="74"/>
                    </a:lnTo>
                    <a:lnTo>
                      <a:pt x="15" y="0"/>
                    </a:lnTo>
                    <a:lnTo>
                      <a:pt x="120" y="26"/>
                    </a:lnTo>
                    <a:lnTo>
                      <a:pt x="103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11" name="Freeform 319"/>
              <p:cNvSpPr>
                <a:spLocks/>
              </p:cNvSpPr>
              <p:nvPr/>
            </p:nvSpPr>
            <p:spPr bwMode="auto">
              <a:xfrm>
                <a:off x="4847" y="2450"/>
                <a:ext cx="120" cy="101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0" y="74"/>
                  </a:cxn>
                  <a:cxn ang="0">
                    <a:pos x="15" y="0"/>
                  </a:cxn>
                  <a:cxn ang="0">
                    <a:pos x="120" y="26"/>
                  </a:cxn>
                  <a:cxn ang="0">
                    <a:pos x="103" y="101"/>
                  </a:cxn>
                </a:cxnLst>
                <a:rect l="0" t="0" r="r" b="b"/>
                <a:pathLst>
                  <a:path w="120" h="101">
                    <a:moveTo>
                      <a:pt x="103" y="101"/>
                    </a:moveTo>
                    <a:lnTo>
                      <a:pt x="0" y="74"/>
                    </a:lnTo>
                    <a:lnTo>
                      <a:pt x="15" y="0"/>
                    </a:lnTo>
                    <a:lnTo>
                      <a:pt x="120" y="26"/>
                    </a:lnTo>
                    <a:lnTo>
                      <a:pt x="103" y="10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12" name="Freeform 320"/>
              <p:cNvSpPr>
                <a:spLocks/>
              </p:cNvSpPr>
              <p:nvPr/>
            </p:nvSpPr>
            <p:spPr bwMode="auto">
              <a:xfrm>
                <a:off x="3813" y="2450"/>
                <a:ext cx="122" cy="101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22" y="74"/>
                  </a:cxn>
                  <a:cxn ang="0">
                    <a:pos x="19" y="101"/>
                  </a:cxn>
                  <a:cxn ang="0">
                    <a:pos x="0" y="26"/>
                  </a:cxn>
                  <a:cxn ang="0">
                    <a:pos x="107" y="0"/>
                  </a:cxn>
                </a:cxnLst>
                <a:rect l="0" t="0" r="r" b="b"/>
                <a:pathLst>
                  <a:path w="122" h="101">
                    <a:moveTo>
                      <a:pt x="107" y="0"/>
                    </a:moveTo>
                    <a:lnTo>
                      <a:pt x="122" y="74"/>
                    </a:lnTo>
                    <a:lnTo>
                      <a:pt x="19" y="101"/>
                    </a:lnTo>
                    <a:lnTo>
                      <a:pt x="0" y="26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13" name="Freeform 321"/>
              <p:cNvSpPr>
                <a:spLocks/>
              </p:cNvSpPr>
              <p:nvPr/>
            </p:nvSpPr>
            <p:spPr bwMode="auto">
              <a:xfrm>
                <a:off x="3813" y="2450"/>
                <a:ext cx="122" cy="101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22" y="74"/>
                  </a:cxn>
                  <a:cxn ang="0">
                    <a:pos x="19" y="101"/>
                  </a:cxn>
                  <a:cxn ang="0">
                    <a:pos x="0" y="26"/>
                  </a:cxn>
                  <a:cxn ang="0">
                    <a:pos x="107" y="0"/>
                  </a:cxn>
                </a:cxnLst>
                <a:rect l="0" t="0" r="r" b="b"/>
                <a:pathLst>
                  <a:path w="122" h="101">
                    <a:moveTo>
                      <a:pt x="107" y="0"/>
                    </a:moveTo>
                    <a:lnTo>
                      <a:pt x="122" y="74"/>
                    </a:lnTo>
                    <a:lnTo>
                      <a:pt x="19" y="101"/>
                    </a:lnTo>
                    <a:lnTo>
                      <a:pt x="0" y="26"/>
                    </a:lnTo>
                    <a:lnTo>
                      <a:pt x="10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14" name="Freeform 322"/>
              <p:cNvSpPr>
                <a:spLocks/>
              </p:cNvSpPr>
              <p:nvPr/>
            </p:nvSpPr>
            <p:spPr bwMode="auto">
              <a:xfrm>
                <a:off x="4826" y="2524"/>
                <a:ext cx="124" cy="98"/>
              </a:xfrm>
              <a:custGeom>
                <a:avLst/>
                <a:gdLst/>
                <a:ahLst/>
                <a:cxnLst>
                  <a:cxn ang="0">
                    <a:pos x="99" y="98"/>
                  </a:cxn>
                  <a:cxn ang="0">
                    <a:pos x="0" y="72"/>
                  </a:cxn>
                  <a:cxn ang="0">
                    <a:pos x="21" y="0"/>
                  </a:cxn>
                  <a:cxn ang="0">
                    <a:pos x="124" y="27"/>
                  </a:cxn>
                  <a:cxn ang="0">
                    <a:pos x="99" y="98"/>
                  </a:cxn>
                </a:cxnLst>
                <a:rect l="0" t="0" r="r" b="b"/>
                <a:pathLst>
                  <a:path w="124" h="98">
                    <a:moveTo>
                      <a:pt x="99" y="98"/>
                    </a:moveTo>
                    <a:lnTo>
                      <a:pt x="0" y="72"/>
                    </a:lnTo>
                    <a:lnTo>
                      <a:pt x="21" y="0"/>
                    </a:lnTo>
                    <a:lnTo>
                      <a:pt x="124" y="27"/>
                    </a:lnTo>
                    <a:lnTo>
                      <a:pt x="99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15" name="Freeform 323"/>
              <p:cNvSpPr>
                <a:spLocks/>
              </p:cNvSpPr>
              <p:nvPr/>
            </p:nvSpPr>
            <p:spPr bwMode="auto">
              <a:xfrm>
                <a:off x="4826" y="2524"/>
                <a:ext cx="124" cy="98"/>
              </a:xfrm>
              <a:custGeom>
                <a:avLst/>
                <a:gdLst/>
                <a:ahLst/>
                <a:cxnLst>
                  <a:cxn ang="0">
                    <a:pos x="99" y="98"/>
                  </a:cxn>
                  <a:cxn ang="0">
                    <a:pos x="0" y="72"/>
                  </a:cxn>
                  <a:cxn ang="0">
                    <a:pos x="21" y="0"/>
                  </a:cxn>
                  <a:cxn ang="0">
                    <a:pos x="124" y="27"/>
                  </a:cxn>
                  <a:cxn ang="0">
                    <a:pos x="99" y="98"/>
                  </a:cxn>
                </a:cxnLst>
                <a:rect l="0" t="0" r="r" b="b"/>
                <a:pathLst>
                  <a:path w="124" h="98">
                    <a:moveTo>
                      <a:pt x="99" y="98"/>
                    </a:moveTo>
                    <a:lnTo>
                      <a:pt x="0" y="72"/>
                    </a:lnTo>
                    <a:lnTo>
                      <a:pt x="21" y="0"/>
                    </a:lnTo>
                    <a:lnTo>
                      <a:pt x="124" y="27"/>
                    </a:lnTo>
                    <a:lnTo>
                      <a:pt x="99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16" name="Freeform 324"/>
              <p:cNvSpPr>
                <a:spLocks/>
              </p:cNvSpPr>
              <p:nvPr/>
            </p:nvSpPr>
            <p:spPr bwMode="auto">
              <a:xfrm>
                <a:off x="3832" y="2524"/>
                <a:ext cx="124" cy="98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24" y="72"/>
                  </a:cxn>
                  <a:cxn ang="0">
                    <a:pos x="25" y="98"/>
                  </a:cxn>
                  <a:cxn ang="0">
                    <a:pos x="0" y="27"/>
                  </a:cxn>
                  <a:cxn ang="0">
                    <a:pos x="103" y="0"/>
                  </a:cxn>
                </a:cxnLst>
                <a:rect l="0" t="0" r="r" b="b"/>
                <a:pathLst>
                  <a:path w="124" h="98">
                    <a:moveTo>
                      <a:pt x="103" y="0"/>
                    </a:moveTo>
                    <a:lnTo>
                      <a:pt x="124" y="72"/>
                    </a:lnTo>
                    <a:lnTo>
                      <a:pt x="25" y="98"/>
                    </a:lnTo>
                    <a:lnTo>
                      <a:pt x="0" y="27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17" name="Freeform 325"/>
              <p:cNvSpPr>
                <a:spLocks/>
              </p:cNvSpPr>
              <p:nvPr/>
            </p:nvSpPr>
            <p:spPr bwMode="auto">
              <a:xfrm>
                <a:off x="3832" y="2524"/>
                <a:ext cx="124" cy="98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24" y="72"/>
                  </a:cxn>
                  <a:cxn ang="0">
                    <a:pos x="25" y="98"/>
                  </a:cxn>
                  <a:cxn ang="0">
                    <a:pos x="0" y="27"/>
                  </a:cxn>
                  <a:cxn ang="0">
                    <a:pos x="103" y="0"/>
                  </a:cxn>
                </a:cxnLst>
                <a:rect l="0" t="0" r="r" b="b"/>
                <a:pathLst>
                  <a:path w="124" h="98">
                    <a:moveTo>
                      <a:pt x="103" y="0"/>
                    </a:moveTo>
                    <a:lnTo>
                      <a:pt x="124" y="72"/>
                    </a:lnTo>
                    <a:lnTo>
                      <a:pt x="25" y="98"/>
                    </a:lnTo>
                    <a:lnTo>
                      <a:pt x="0" y="27"/>
                    </a:lnTo>
                    <a:lnTo>
                      <a:pt x="10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18" name="Freeform 326"/>
              <p:cNvSpPr>
                <a:spLocks/>
              </p:cNvSpPr>
              <p:nvPr/>
            </p:nvSpPr>
            <p:spPr bwMode="auto">
              <a:xfrm>
                <a:off x="4513" y="2170"/>
                <a:ext cx="137" cy="101"/>
              </a:xfrm>
              <a:custGeom>
                <a:avLst/>
                <a:gdLst/>
                <a:ahLst/>
                <a:cxnLst>
                  <a:cxn ang="0">
                    <a:pos x="137" y="101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137" y="10"/>
                  </a:cxn>
                  <a:cxn ang="0">
                    <a:pos x="137" y="101"/>
                  </a:cxn>
                </a:cxnLst>
                <a:rect l="0" t="0" r="r" b="b"/>
                <a:pathLst>
                  <a:path w="137" h="101">
                    <a:moveTo>
                      <a:pt x="137" y="101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37" y="10"/>
                    </a:lnTo>
                    <a:lnTo>
                      <a:pt x="137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19" name="Freeform 327"/>
              <p:cNvSpPr>
                <a:spLocks/>
              </p:cNvSpPr>
              <p:nvPr/>
            </p:nvSpPr>
            <p:spPr bwMode="auto">
              <a:xfrm>
                <a:off x="4513" y="2170"/>
                <a:ext cx="137" cy="101"/>
              </a:xfrm>
              <a:custGeom>
                <a:avLst/>
                <a:gdLst/>
                <a:ahLst/>
                <a:cxnLst>
                  <a:cxn ang="0">
                    <a:pos x="137" y="101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137" y="10"/>
                  </a:cxn>
                  <a:cxn ang="0">
                    <a:pos x="137" y="101"/>
                  </a:cxn>
                </a:cxnLst>
                <a:rect l="0" t="0" r="r" b="b"/>
                <a:pathLst>
                  <a:path w="137" h="101">
                    <a:moveTo>
                      <a:pt x="137" y="101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37" y="10"/>
                    </a:lnTo>
                    <a:lnTo>
                      <a:pt x="137" y="10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20" name="Freeform 328"/>
              <p:cNvSpPr>
                <a:spLocks/>
              </p:cNvSpPr>
              <p:nvPr/>
            </p:nvSpPr>
            <p:spPr bwMode="auto">
              <a:xfrm>
                <a:off x="4131" y="2170"/>
                <a:ext cx="138" cy="101"/>
              </a:xfrm>
              <a:custGeom>
                <a:avLst/>
                <a:gdLst/>
                <a:ahLst/>
                <a:cxnLst>
                  <a:cxn ang="0">
                    <a:pos x="138" y="90"/>
                  </a:cxn>
                  <a:cxn ang="0">
                    <a:pos x="0" y="101"/>
                  </a:cxn>
                  <a:cxn ang="0">
                    <a:pos x="0" y="10"/>
                  </a:cxn>
                  <a:cxn ang="0">
                    <a:pos x="138" y="0"/>
                  </a:cxn>
                  <a:cxn ang="0">
                    <a:pos x="138" y="90"/>
                  </a:cxn>
                </a:cxnLst>
                <a:rect l="0" t="0" r="r" b="b"/>
                <a:pathLst>
                  <a:path w="138" h="101">
                    <a:moveTo>
                      <a:pt x="138" y="90"/>
                    </a:moveTo>
                    <a:lnTo>
                      <a:pt x="0" y="101"/>
                    </a:lnTo>
                    <a:lnTo>
                      <a:pt x="0" y="10"/>
                    </a:lnTo>
                    <a:lnTo>
                      <a:pt x="138" y="0"/>
                    </a:lnTo>
                    <a:lnTo>
                      <a:pt x="138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21" name="Freeform 329"/>
              <p:cNvSpPr>
                <a:spLocks/>
              </p:cNvSpPr>
              <p:nvPr/>
            </p:nvSpPr>
            <p:spPr bwMode="auto">
              <a:xfrm>
                <a:off x="4131" y="2170"/>
                <a:ext cx="138" cy="101"/>
              </a:xfrm>
              <a:custGeom>
                <a:avLst/>
                <a:gdLst/>
                <a:ahLst/>
                <a:cxnLst>
                  <a:cxn ang="0">
                    <a:pos x="138" y="90"/>
                  </a:cxn>
                  <a:cxn ang="0">
                    <a:pos x="0" y="101"/>
                  </a:cxn>
                  <a:cxn ang="0">
                    <a:pos x="0" y="10"/>
                  </a:cxn>
                  <a:cxn ang="0">
                    <a:pos x="138" y="0"/>
                  </a:cxn>
                  <a:cxn ang="0">
                    <a:pos x="138" y="90"/>
                  </a:cxn>
                </a:cxnLst>
                <a:rect l="0" t="0" r="r" b="b"/>
                <a:pathLst>
                  <a:path w="138" h="101">
                    <a:moveTo>
                      <a:pt x="138" y="90"/>
                    </a:moveTo>
                    <a:lnTo>
                      <a:pt x="0" y="101"/>
                    </a:lnTo>
                    <a:lnTo>
                      <a:pt x="0" y="10"/>
                    </a:lnTo>
                    <a:lnTo>
                      <a:pt x="138" y="0"/>
                    </a:lnTo>
                    <a:lnTo>
                      <a:pt x="138" y="9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22" name="Freeform 330"/>
              <p:cNvSpPr>
                <a:spLocks/>
              </p:cNvSpPr>
              <p:nvPr/>
            </p:nvSpPr>
            <p:spPr bwMode="auto">
              <a:xfrm>
                <a:off x="4390" y="2678"/>
                <a:ext cx="99" cy="125"/>
              </a:xfrm>
              <a:custGeom>
                <a:avLst/>
                <a:gdLst/>
                <a:ahLst/>
                <a:cxnLst>
                  <a:cxn ang="0">
                    <a:pos x="87" y="125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99" y="1"/>
                  </a:cxn>
                  <a:cxn ang="0">
                    <a:pos x="87" y="125"/>
                  </a:cxn>
                </a:cxnLst>
                <a:rect l="0" t="0" r="r" b="b"/>
                <a:pathLst>
                  <a:path w="99" h="125">
                    <a:moveTo>
                      <a:pt x="87" y="125"/>
                    </a:moveTo>
                    <a:lnTo>
                      <a:pt x="0" y="122"/>
                    </a:lnTo>
                    <a:lnTo>
                      <a:pt x="0" y="0"/>
                    </a:lnTo>
                    <a:lnTo>
                      <a:pt x="99" y="1"/>
                    </a:lnTo>
                    <a:lnTo>
                      <a:pt x="87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23" name="Freeform 331"/>
              <p:cNvSpPr>
                <a:spLocks/>
              </p:cNvSpPr>
              <p:nvPr/>
            </p:nvSpPr>
            <p:spPr bwMode="auto">
              <a:xfrm>
                <a:off x="4390" y="2678"/>
                <a:ext cx="99" cy="125"/>
              </a:xfrm>
              <a:custGeom>
                <a:avLst/>
                <a:gdLst/>
                <a:ahLst/>
                <a:cxnLst>
                  <a:cxn ang="0">
                    <a:pos x="87" y="125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99" y="1"/>
                  </a:cxn>
                  <a:cxn ang="0">
                    <a:pos x="87" y="125"/>
                  </a:cxn>
                </a:cxnLst>
                <a:rect l="0" t="0" r="r" b="b"/>
                <a:pathLst>
                  <a:path w="99" h="125">
                    <a:moveTo>
                      <a:pt x="87" y="125"/>
                    </a:moveTo>
                    <a:lnTo>
                      <a:pt x="0" y="122"/>
                    </a:lnTo>
                    <a:lnTo>
                      <a:pt x="0" y="0"/>
                    </a:lnTo>
                    <a:lnTo>
                      <a:pt x="99" y="1"/>
                    </a:lnTo>
                    <a:lnTo>
                      <a:pt x="87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24" name="Freeform 332"/>
              <p:cNvSpPr>
                <a:spLocks/>
              </p:cNvSpPr>
              <p:nvPr/>
            </p:nvSpPr>
            <p:spPr bwMode="auto">
              <a:xfrm>
                <a:off x="4292" y="2678"/>
                <a:ext cx="98" cy="125"/>
              </a:xfrm>
              <a:custGeom>
                <a:avLst/>
                <a:gdLst/>
                <a:ahLst/>
                <a:cxnLst>
                  <a:cxn ang="0">
                    <a:pos x="98" y="122"/>
                  </a:cxn>
                  <a:cxn ang="0">
                    <a:pos x="13" y="125"/>
                  </a:cxn>
                  <a:cxn ang="0">
                    <a:pos x="0" y="1"/>
                  </a:cxn>
                  <a:cxn ang="0">
                    <a:pos x="98" y="0"/>
                  </a:cxn>
                  <a:cxn ang="0">
                    <a:pos x="98" y="122"/>
                  </a:cxn>
                </a:cxnLst>
                <a:rect l="0" t="0" r="r" b="b"/>
                <a:pathLst>
                  <a:path w="98" h="125">
                    <a:moveTo>
                      <a:pt x="98" y="122"/>
                    </a:moveTo>
                    <a:lnTo>
                      <a:pt x="13" y="125"/>
                    </a:lnTo>
                    <a:lnTo>
                      <a:pt x="0" y="1"/>
                    </a:lnTo>
                    <a:lnTo>
                      <a:pt x="98" y="0"/>
                    </a:lnTo>
                    <a:lnTo>
                      <a:pt x="98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25" name="Freeform 333"/>
              <p:cNvSpPr>
                <a:spLocks/>
              </p:cNvSpPr>
              <p:nvPr/>
            </p:nvSpPr>
            <p:spPr bwMode="auto">
              <a:xfrm>
                <a:off x="4292" y="2678"/>
                <a:ext cx="98" cy="125"/>
              </a:xfrm>
              <a:custGeom>
                <a:avLst/>
                <a:gdLst/>
                <a:ahLst/>
                <a:cxnLst>
                  <a:cxn ang="0">
                    <a:pos x="98" y="122"/>
                  </a:cxn>
                  <a:cxn ang="0">
                    <a:pos x="13" y="125"/>
                  </a:cxn>
                  <a:cxn ang="0">
                    <a:pos x="0" y="1"/>
                  </a:cxn>
                  <a:cxn ang="0">
                    <a:pos x="98" y="0"/>
                  </a:cxn>
                  <a:cxn ang="0">
                    <a:pos x="98" y="122"/>
                  </a:cxn>
                </a:cxnLst>
                <a:rect l="0" t="0" r="r" b="b"/>
                <a:pathLst>
                  <a:path w="98" h="125">
                    <a:moveTo>
                      <a:pt x="98" y="122"/>
                    </a:moveTo>
                    <a:lnTo>
                      <a:pt x="13" y="125"/>
                    </a:lnTo>
                    <a:lnTo>
                      <a:pt x="0" y="1"/>
                    </a:lnTo>
                    <a:lnTo>
                      <a:pt x="98" y="0"/>
                    </a:lnTo>
                    <a:lnTo>
                      <a:pt x="98" y="1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26" name="Freeform 334"/>
              <p:cNvSpPr>
                <a:spLocks/>
              </p:cNvSpPr>
              <p:nvPr/>
            </p:nvSpPr>
            <p:spPr bwMode="auto">
              <a:xfrm>
                <a:off x="4735" y="2282"/>
                <a:ext cx="131" cy="9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131" y="25"/>
                  </a:cxn>
                  <a:cxn ang="0">
                    <a:pos x="131" y="97"/>
                  </a:cxn>
                  <a:cxn ang="0">
                    <a:pos x="0" y="72"/>
                  </a:cxn>
                </a:cxnLst>
                <a:rect l="0" t="0" r="r" b="b"/>
                <a:pathLst>
                  <a:path w="131" h="97">
                    <a:moveTo>
                      <a:pt x="0" y="72"/>
                    </a:moveTo>
                    <a:lnTo>
                      <a:pt x="0" y="0"/>
                    </a:lnTo>
                    <a:lnTo>
                      <a:pt x="131" y="25"/>
                    </a:lnTo>
                    <a:lnTo>
                      <a:pt x="131" y="9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27" name="Freeform 335"/>
              <p:cNvSpPr>
                <a:spLocks/>
              </p:cNvSpPr>
              <p:nvPr/>
            </p:nvSpPr>
            <p:spPr bwMode="auto">
              <a:xfrm>
                <a:off x="4735" y="2282"/>
                <a:ext cx="131" cy="9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131" y="25"/>
                  </a:cxn>
                  <a:cxn ang="0">
                    <a:pos x="131" y="97"/>
                  </a:cxn>
                  <a:cxn ang="0">
                    <a:pos x="0" y="72"/>
                  </a:cxn>
                </a:cxnLst>
                <a:rect l="0" t="0" r="r" b="b"/>
                <a:pathLst>
                  <a:path w="131" h="97">
                    <a:moveTo>
                      <a:pt x="0" y="72"/>
                    </a:moveTo>
                    <a:lnTo>
                      <a:pt x="0" y="0"/>
                    </a:lnTo>
                    <a:lnTo>
                      <a:pt x="131" y="25"/>
                    </a:lnTo>
                    <a:lnTo>
                      <a:pt x="131" y="9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28" name="Freeform 336"/>
              <p:cNvSpPr>
                <a:spLocks/>
              </p:cNvSpPr>
              <p:nvPr/>
            </p:nvSpPr>
            <p:spPr bwMode="auto">
              <a:xfrm>
                <a:off x="3916" y="2282"/>
                <a:ext cx="131" cy="97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25"/>
                  </a:cxn>
                  <a:cxn ang="0">
                    <a:pos x="131" y="0"/>
                  </a:cxn>
                  <a:cxn ang="0">
                    <a:pos x="131" y="72"/>
                  </a:cxn>
                  <a:cxn ang="0">
                    <a:pos x="0" y="97"/>
                  </a:cxn>
                </a:cxnLst>
                <a:rect l="0" t="0" r="r" b="b"/>
                <a:pathLst>
                  <a:path w="131" h="97">
                    <a:moveTo>
                      <a:pt x="0" y="97"/>
                    </a:moveTo>
                    <a:lnTo>
                      <a:pt x="0" y="25"/>
                    </a:lnTo>
                    <a:lnTo>
                      <a:pt x="131" y="0"/>
                    </a:lnTo>
                    <a:lnTo>
                      <a:pt x="131" y="72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29" name="Freeform 337"/>
              <p:cNvSpPr>
                <a:spLocks/>
              </p:cNvSpPr>
              <p:nvPr/>
            </p:nvSpPr>
            <p:spPr bwMode="auto">
              <a:xfrm>
                <a:off x="3916" y="2282"/>
                <a:ext cx="131" cy="97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25"/>
                  </a:cxn>
                  <a:cxn ang="0">
                    <a:pos x="131" y="0"/>
                  </a:cxn>
                  <a:cxn ang="0">
                    <a:pos x="131" y="72"/>
                  </a:cxn>
                  <a:cxn ang="0">
                    <a:pos x="0" y="97"/>
                  </a:cxn>
                </a:cxnLst>
                <a:rect l="0" t="0" r="r" b="b"/>
                <a:pathLst>
                  <a:path w="131" h="97">
                    <a:moveTo>
                      <a:pt x="0" y="97"/>
                    </a:moveTo>
                    <a:lnTo>
                      <a:pt x="0" y="25"/>
                    </a:lnTo>
                    <a:lnTo>
                      <a:pt x="131" y="0"/>
                    </a:lnTo>
                    <a:lnTo>
                      <a:pt x="131" y="72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30" name="Freeform 338"/>
              <p:cNvSpPr>
                <a:spLocks/>
              </p:cNvSpPr>
              <p:nvPr/>
            </p:nvSpPr>
            <p:spPr bwMode="auto">
              <a:xfrm>
                <a:off x="4582" y="2563"/>
                <a:ext cx="42" cy="161"/>
              </a:xfrm>
              <a:custGeom>
                <a:avLst/>
                <a:gdLst/>
                <a:ahLst/>
                <a:cxnLst>
                  <a:cxn ang="0">
                    <a:pos x="12" y="125"/>
                  </a:cxn>
                  <a:cxn ang="0">
                    <a:pos x="0" y="161"/>
                  </a:cxn>
                  <a:cxn ang="0">
                    <a:pos x="23" y="53"/>
                  </a:cxn>
                  <a:cxn ang="0">
                    <a:pos x="42" y="0"/>
                  </a:cxn>
                  <a:cxn ang="0">
                    <a:pos x="12" y="125"/>
                  </a:cxn>
                </a:cxnLst>
                <a:rect l="0" t="0" r="r" b="b"/>
                <a:pathLst>
                  <a:path w="42" h="161">
                    <a:moveTo>
                      <a:pt x="12" y="125"/>
                    </a:moveTo>
                    <a:lnTo>
                      <a:pt x="0" y="161"/>
                    </a:lnTo>
                    <a:lnTo>
                      <a:pt x="23" y="53"/>
                    </a:lnTo>
                    <a:lnTo>
                      <a:pt x="42" y="0"/>
                    </a:lnTo>
                    <a:lnTo>
                      <a:pt x="12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31" name="Freeform 339"/>
              <p:cNvSpPr>
                <a:spLocks/>
              </p:cNvSpPr>
              <p:nvPr/>
            </p:nvSpPr>
            <p:spPr bwMode="auto">
              <a:xfrm>
                <a:off x="4582" y="2563"/>
                <a:ext cx="42" cy="161"/>
              </a:xfrm>
              <a:custGeom>
                <a:avLst/>
                <a:gdLst/>
                <a:ahLst/>
                <a:cxnLst>
                  <a:cxn ang="0">
                    <a:pos x="12" y="125"/>
                  </a:cxn>
                  <a:cxn ang="0">
                    <a:pos x="0" y="161"/>
                  </a:cxn>
                  <a:cxn ang="0">
                    <a:pos x="23" y="53"/>
                  </a:cxn>
                  <a:cxn ang="0">
                    <a:pos x="42" y="0"/>
                  </a:cxn>
                  <a:cxn ang="0">
                    <a:pos x="12" y="125"/>
                  </a:cxn>
                </a:cxnLst>
                <a:rect l="0" t="0" r="r" b="b"/>
                <a:pathLst>
                  <a:path w="42" h="161">
                    <a:moveTo>
                      <a:pt x="12" y="125"/>
                    </a:moveTo>
                    <a:lnTo>
                      <a:pt x="0" y="161"/>
                    </a:lnTo>
                    <a:lnTo>
                      <a:pt x="23" y="53"/>
                    </a:lnTo>
                    <a:lnTo>
                      <a:pt x="42" y="0"/>
                    </a:lnTo>
                    <a:lnTo>
                      <a:pt x="12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32" name="Freeform 340"/>
              <p:cNvSpPr>
                <a:spLocks/>
              </p:cNvSpPr>
              <p:nvPr/>
            </p:nvSpPr>
            <p:spPr bwMode="auto">
              <a:xfrm>
                <a:off x="4158" y="2563"/>
                <a:ext cx="40" cy="161"/>
              </a:xfrm>
              <a:custGeom>
                <a:avLst/>
                <a:gdLst/>
                <a:ahLst/>
                <a:cxnLst>
                  <a:cxn ang="0">
                    <a:pos x="30" y="125"/>
                  </a:cxn>
                  <a:cxn ang="0">
                    <a:pos x="40" y="161"/>
                  </a:cxn>
                  <a:cxn ang="0">
                    <a:pos x="19" y="53"/>
                  </a:cxn>
                  <a:cxn ang="0">
                    <a:pos x="0" y="0"/>
                  </a:cxn>
                  <a:cxn ang="0">
                    <a:pos x="30" y="125"/>
                  </a:cxn>
                </a:cxnLst>
                <a:rect l="0" t="0" r="r" b="b"/>
                <a:pathLst>
                  <a:path w="40" h="161">
                    <a:moveTo>
                      <a:pt x="30" y="125"/>
                    </a:moveTo>
                    <a:lnTo>
                      <a:pt x="40" y="161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30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33" name="Freeform 341"/>
              <p:cNvSpPr>
                <a:spLocks/>
              </p:cNvSpPr>
              <p:nvPr/>
            </p:nvSpPr>
            <p:spPr bwMode="auto">
              <a:xfrm>
                <a:off x="4158" y="2563"/>
                <a:ext cx="40" cy="161"/>
              </a:xfrm>
              <a:custGeom>
                <a:avLst/>
                <a:gdLst/>
                <a:ahLst/>
                <a:cxnLst>
                  <a:cxn ang="0">
                    <a:pos x="30" y="125"/>
                  </a:cxn>
                  <a:cxn ang="0">
                    <a:pos x="40" y="161"/>
                  </a:cxn>
                  <a:cxn ang="0">
                    <a:pos x="19" y="53"/>
                  </a:cxn>
                  <a:cxn ang="0">
                    <a:pos x="0" y="0"/>
                  </a:cxn>
                  <a:cxn ang="0">
                    <a:pos x="30" y="125"/>
                  </a:cxn>
                </a:cxnLst>
                <a:rect l="0" t="0" r="r" b="b"/>
                <a:pathLst>
                  <a:path w="40" h="161">
                    <a:moveTo>
                      <a:pt x="30" y="125"/>
                    </a:moveTo>
                    <a:lnTo>
                      <a:pt x="40" y="161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30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34" name="Freeform 342"/>
              <p:cNvSpPr>
                <a:spLocks/>
              </p:cNvSpPr>
              <p:nvPr/>
            </p:nvSpPr>
            <p:spPr bwMode="auto">
              <a:xfrm>
                <a:off x="4634" y="2271"/>
                <a:ext cx="16" cy="128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4" y="40"/>
                  </a:cxn>
                  <a:cxn ang="0">
                    <a:pos x="16" y="0"/>
                  </a:cxn>
                  <a:cxn ang="0">
                    <a:pos x="16" y="72"/>
                  </a:cxn>
                  <a:cxn ang="0">
                    <a:pos x="0" y="128"/>
                  </a:cxn>
                </a:cxnLst>
                <a:rect l="0" t="0" r="r" b="b"/>
                <a:pathLst>
                  <a:path w="16" h="128">
                    <a:moveTo>
                      <a:pt x="0" y="128"/>
                    </a:moveTo>
                    <a:lnTo>
                      <a:pt x="4" y="40"/>
                    </a:lnTo>
                    <a:lnTo>
                      <a:pt x="16" y="0"/>
                    </a:lnTo>
                    <a:lnTo>
                      <a:pt x="16" y="72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35" name="Freeform 343"/>
              <p:cNvSpPr>
                <a:spLocks/>
              </p:cNvSpPr>
              <p:nvPr/>
            </p:nvSpPr>
            <p:spPr bwMode="auto">
              <a:xfrm>
                <a:off x="4634" y="2271"/>
                <a:ext cx="16" cy="128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4" y="40"/>
                  </a:cxn>
                  <a:cxn ang="0">
                    <a:pos x="16" y="0"/>
                  </a:cxn>
                  <a:cxn ang="0">
                    <a:pos x="16" y="72"/>
                  </a:cxn>
                  <a:cxn ang="0">
                    <a:pos x="0" y="128"/>
                  </a:cxn>
                </a:cxnLst>
                <a:rect l="0" t="0" r="r" b="b"/>
                <a:pathLst>
                  <a:path w="16" h="128">
                    <a:moveTo>
                      <a:pt x="0" y="128"/>
                    </a:moveTo>
                    <a:lnTo>
                      <a:pt x="4" y="40"/>
                    </a:lnTo>
                    <a:lnTo>
                      <a:pt x="16" y="0"/>
                    </a:lnTo>
                    <a:lnTo>
                      <a:pt x="16" y="72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36" name="Freeform 344"/>
              <p:cNvSpPr>
                <a:spLocks/>
              </p:cNvSpPr>
              <p:nvPr/>
            </p:nvSpPr>
            <p:spPr bwMode="auto">
              <a:xfrm>
                <a:off x="4131" y="2271"/>
                <a:ext cx="17" cy="128"/>
              </a:xfrm>
              <a:custGeom>
                <a:avLst/>
                <a:gdLst/>
                <a:ahLst/>
                <a:cxnLst>
                  <a:cxn ang="0">
                    <a:pos x="17" y="128"/>
                  </a:cxn>
                  <a:cxn ang="0">
                    <a:pos x="12" y="40"/>
                  </a:cxn>
                  <a:cxn ang="0">
                    <a:pos x="0" y="0"/>
                  </a:cxn>
                  <a:cxn ang="0">
                    <a:pos x="0" y="72"/>
                  </a:cxn>
                  <a:cxn ang="0">
                    <a:pos x="17" y="128"/>
                  </a:cxn>
                </a:cxnLst>
                <a:rect l="0" t="0" r="r" b="b"/>
                <a:pathLst>
                  <a:path w="17" h="128">
                    <a:moveTo>
                      <a:pt x="17" y="128"/>
                    </a:moveTo>
                    <a:lnTo>
                      <a:pt x="12" y="40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17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37" name="Freeform 345"/>
              <p:cNvSpPr>
                <a:spLocks/>
              </p:cNvSpPr>
              <p:nvPr/>
            </p:nvSpPr>
            <p:spPr bwMode="auto">
              <a:xfrm>
                <a:off x="4131" y="2271"/>
                <a:ext cx="17" cy="128"/>
              </a:xfrm>
              <a:custGeom>
                <a:avLst/>
                <a:gdLst/>
                <a:ahLst/>
                <a:cxnLst>
                  <a:cxn ang="0">
                    <a:pos x="17" y="128"/>
                  </a:cxn>
                  <a:cxn ang="0">
                    <a:pos x="12" y="40"/>
                  </a:cxn>
                  <a:cxn ang="0">
                    <a:pos x="0" y="0"/>
                  </a:cxn>
                  <a:cxn ang="0">
                    <a:pos x="0" y="72"/>
                  </a:cxn>
                  <a:cxn ang="0">
                    <a:pos x="17" y="128"/>
                  </a:cxn>
                </a:cxnLst>
                <a:rect l="0" t="0" r="r" b="b"/>
                <a:pathLst>
                  <a:path w="17" h="128">
                    <a:moveTo>
                      <a:pt x="17" y="128"/>
                    </a:moveTo>
                    <a:lnTo>
                      <a:pt x="12" y="40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17" y="1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38" name="Freeform 346"/>
              <p:cNvSpPr>
                <a:spLocks/>
              </p:cNvSpPr>
              <p:nvPr/>
            </p:nvSpPr>
            <p:spPr bwMode="auto">
              <a:xfrm>
                <a:off x="4477" y="2679"/>
                <a:ext cx="117" cy="129"/>
              </a:xfrm>
              <a:custGeom>
                <a:avLst/>
                <a:gdLst/>
                <a:ahLst/>
                <a:cxnLst>
                  <a:cxn ang="0">
                    <a:pos x="85" y="129"/>
                  </a:cxn>
                  <a:cxn ang="0">
                    <a:pos x="0" y="124"/>
                  </a:cxn>
                  <a:cxn ang="0">
                    <a:pos x="12" y="0"/>
                  </a:cxn>
                  <a:cxn ang="0">
                    <a:pos x="117" y="9"/>
                  </a:cxn>
                  <a:cxn ang="0">
                    <a:pos x="85" y="129"/>
                  </a:cxn>
                </a:cxnLst>
                <a:rect l="0" t="0" r="r" b="b"/>
                <a:pathLst>
                  <a:path w="117" h="129">
                    <a:moveTo>
                      <a:pt x="85" y="129"/>
                    </a:moveTo>
                    <a:lnTo>
                      <a:pt x="0" y="124"/>
                    </a:lnTo>
                    <a:lnTo>
                      <a:pt x="12" y="0"/>
                    </a:lnTo>
                    <a:lnTo>
                      <a:pt x="117" y="9"/>
                    </a:lnTo>
                    <a:lnTo>
                      <a:pt x="85" y="1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39" name="Freeform 347"/>
              <p:cNvSpPr>
                <a:spLocks/>
              </p:cNvSpPr>
              <p:nvPr/>
            </p:nvSpPr>
            <p:spPr bwMode="auto">
              <a:xfrm>
                <a:off x="4477" y="2679"/>
                <a:ext cx="117" cy="129"/>
              </a:xfrm>
              <a:custGeom>
                <a:avLst/>
                <a:gdLst/>
                <a:ahLst/>
                <a:cxnLst>
                  <a:cxn ang="0">
                    <a:pos x="85" y="129"/>
                  </a:cxn>
                  <a:cxn ang="0">
                    <a:pos x="0" y="124"/>
                  </a:cxn>
                  <a:cxn ang="0">
                    <a:pos x="12" y="0"/>
                  </a:cxn>
                  <a:cxn ang="0">
                    <a:pos x="117" y="9"/>
                  </a:cxn>
                  <a:cxn ang="0">
                    <a:pos x="85" y="129"/>
                  </a:cxn>
                </a:cxnLst>
                <a:rect l="0" t="0" r="r" b="b"/>
                <a:pathLst>
                  <a:path w="117" h="129">
                    <a:moveTo>
                      <a:pt x="85" y="129"/>
                    </a:moveTo>
                    <a:lnTo>
                      <a:pt x="0" y="124"/>
                    </a:lnTo>
                    <a:lnTo>
                      <a:pt x="12" y="0"/>
                    </a:lnTo>
                    <a:lnTo>
                      <a:pt x="117" y="9"/>
                    </a:lnTo>
                    <a:lnTo>
                      <a:pt x="85" y="12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40" name="Freeform 348"/>
              <p:cNvSpPr>
                <a:spLocks/>
              </p:cNvSpPr>
              <p:nvPr/>
            </p:nvSpPr>
            <p:spPr bwMode="auto">
              <a:xfrm>
                <a:off x="4188" y="2679"/>
                <a:ext cx="117" cy="129"/>
              </a:xfrm>
              <a:custGeom>
                <a:avLst/>
                <a:gdLst/>
                <a:ahLst/>
                <a:cxnLst>
                  <a:cxn ang="0">
                    <a:pos x="117" y="124"/>
                  </a:cxn>
                  <a:cxn ang="0">
                    <a:pos x="32" y="129"/>
                  </a:cxn>
                  <a:cxn ang="0">
                    <a:pos x="0" y="9"/>
                  </a:cxn>
                  <a:cxn ang="0">
                    <a:pos x="104" y="0"/>
                  </a:cxn>
                  <a:cxn ang="0">
                    <a:pos x="117" y="124"/>
                  </a:cxn>
                </a:cxnLst>
                <a:rect l="0" t="0" r="r" b="b"/>
                <a:pathLst>
                  <a:path w="117" h="129">
                    <a:moveTo>
                      <a:pt x="117" y="124"/>
                    </a:moveTo>
                    <a:lnTo>
                      <a:pt x="32" y="129"/>
                    </a:lnTo>
                    <a:lnTo>
                      <a:pt x="0" y="9"/>
                    </a:lnTo>
                    <a:lnTo>
                      <a:pt x="104" y="0"/>
                    </a:lnTo>
                    <a:lnTo>
                      <a:pt x="117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41" name="Freeform 349"/>
              <p:cNvSpPr>
                <a:spLocks/>
              </p:cNvSpPr>
              <p:nvPr/>
            </p:nvSpPr>
            <p:spPr bwMode="auto">
              <a:xfrm>
                <a:off x="4188" y="2679"/>
                <a:ext cx="117" cy="129"/>
              </a:xfrm>
              <a:custGeom>
                <a:avLst/>
                <a:gdLst/>
                <a:ahLst/>
                <a:cxnLst>
                  <a:cxn ang="0">
                    <a:pos x="117" y="124"/>
                  </a:cxn>
                  <a:cxn ang="0">
                    <a:pos x="32" y="129"/>
                  </a:cxn>
                  <a:cxn ang="0">
                    <a:pos x="0" y="9"/>
                  </a:cxn>
                  <a:cxn ang="0">
                    <a:pos x="104" y="0"/>
                  </a:cxn>
                  <a:cxn ang="0">
                    <a:pos x="117" y="124"/>
                  </a:cxn>
                </a:cxnLst>
                <a:rect l="0" t="0" r="r" b="b"/>
                <a:pathLst>
                  <a:path w="117" h="129">
                    <a:moveTo>
                      <a:pt x="117" y="124"/>
                    </a:moveTo>
                    <a:lnTo>
                      <a:pt x="32" y="129"/>
                    </a:lnTo>
                    <a:lnTo>
                      <a:pt x="0" y="9"/>
                    </a:lnTo>
                    <a:lnTo>
                      <a:pt x="104" y="0"/>
                    </a:lnTo>
                    <a:lnTo>
                      <a:pt x="117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42" name="Freeform 350"/>
              <p:cNvSpPr>
                <a:spLocks/>
              </p:cNvSpPr>
              <p:nvPr/>
            </p:nvSpPr>
            <p:spPr bwMode="auto">
              <a:xfrm>
                <a:off x="4862" y="2379"/>
                <a:ext cx="112" cy="97"/>
              </a:xfrm>
              <a:custGeom>
                <a:avLst/>
                <a:gdLst/>
                <a:ahLst/>
                <a:cxnLst>
                  <a:cxn ang="0">
                    <a:pos x="105" y="97"/>
                  </a:cxn>
                  <a:cxn ang="0">
                    <a:pos x="0" y="71"/>
                  </a:cxn>
                  <a:cxn ang="0">
                    <a:pos x="4" y="0"/>
                  </a:cxn>
                  <a:cxn ang="0">
                    <a:pos x="112" y="27"/>
                  </a:cxn>
                  <a:cxn ang="0">
                    <a:pos x="105" y="97"/>
                  </a:cxn>
                </a:cxnLst>
                <a:rect l="0" t="0" r="r" b="b"/>
                <a:pathLst>
                  <a:path w="112" h="97">
                    <a:moveTo>
                      <a:pt x="105" y="97"/>
                    </a:moveTo>
                    <a:lnTo>
                      <a:pt x="0" y="71"/>
                    </a:lnTo>
                    <a:lnTo>
                      <a:pt x="4" y="0"/>
                    </a:lnTo>
                    <a:lnTo>
                      <a:pt x="112" y="27"/>
                    </a:lnTo>
                    <a:lnTo>
                      <a:pt x="105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43" name="Freeform 351"/>
              <p:cNvSpPr>
                <a:spLocks/>
              </p:cNvSpPr>
              <p:nvPr/>
            </p:nvSpPr>
            <p:spPr bwMode="auto">
              <a:xfrm>
                <a:off x="4862" y="2379"/>
                <a:ext cx="112" cy="97"/>
              </a:xfrm>
              <a:custGeom>
                <a:avLst/>
                <a:gdLst/>
                <a:ahLst/>
                <a:cxnLst>
                  <a:cxn ang="0">
                    <a:pos x="105" y="97"/>
                  </a:cxn>
                  <a:cxn ang="0">
                    <a:pos x="0" y="71"/>
                  </a:cxn>
                  <a:cxn ang="0">
                    <a:pos x="4" y="0"/>
                  </a:cxn>
                  <a:cxn ang="0">
                    <a:pos x="112" y="27"/>
                  </a:cxn>
                  <a:cxn ang="0">
                    <a:pos x="105" y="97"/>
                  </a:cxn>
                </a:cxnLst>
                <a:rect l="0" t="0" r="r" b="b"/>
                <a:pathLst>
                  <a:path w="112" h="97">
                    <a:moveTo>
                      <a:pt x="105" y="97"/>
                    </a:moveTo>
                    <a:lnTo>
                      <a:pt x="0" y="71"/>
                    </a:lnTo>
                    <a:lnTo>
                      <a:pt x="4" y="0"/>
                    </a:lnTo>
                    <a:lnTo>
                      <a:pt x="112" y="27"/>
                    </a:lnTo>
                    <a:lnTo>
                      <a:pt x="105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44" name="Freeform 352"/>
              <p:cNvSpPr>
                <a:spLocks/>
              </p:cNvSpPr>
              <p:nvPr/>
            </p:nvSpPr>
            <p:spPr bwMode="auto">
              <a:xfrm>
                <a:off x="3808" y="2379"/>
                <a:ext cx="112" cy="9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12" y="71"/>
                  </a:cxn>
                  <a:cxn ang="0">
                    <a:pos x="5" y="97"/>
                  </a:cxn>
                  <a:cxn ang="0">
                    <a:pos x="0" y="27"/>
                  </a:cxn>
                  <a:cxn ang="0">
                    <a:pos x="108" y="0"/>
                  </a:cxn>
                </a:cxnLst>
                <a:rect l="0" t="0" r="r" b="b"/>
                <a:pathLst>
                  <a:path w="112" h="97">
                    <a:moveTo>
                      <a:pt x="108" y="0"/>
                    </a:moveTo>
                    <a:lnTo>
                      <a:pt x="112" y="71"/>
                    </a:lnTo>
                    <a:lnTo>
                      <a:pt x="5" y="97"/>
                    </a:lnTo>
                    <a:lnTo>
                      <a:pt x="0" y="27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45" name="Freeform 353"/>
              <p:cNvSpPr>
                <a:spLocks/>
              </p:cNvSpPr>
              <p:nvPr/>
            </p:nvSpPr>
            <p:spPr bwMode="auto">
              <a:xfrm>
                <a:off x="3808" y="2379"/>
                <a:ext cx="112" cy="9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12" y="71"/>
                  </a:cxn>
                  <a:cxn ang="0">
                    <a:pos x="5" y="97"/>
                  </a:cxn>
                  <a:cxn ang="0">
                    <a:pos x="0" y="27"/>
                  </a:cxn>
                  <a:cxn ang="0">
                    <a:pos x="108" y="0"/>
                  </a:cxn>
                </a:cxnLst>
                <a:rect l="0" t="0" r="r" b="b"/>
                <a:pathLst>
                  <a:path w="112" h="97">
                    <a:moveTo>
                      <a:pt x="108" y="0"/>
                    </a:moveTo>
                    <a:lnTo>
                      <a:pt x="112" y="71"/>
                    </a:lnTo>
                    <a:lnTo>
                      <a:pt x="5" y="97"/>
                    </a:lnTo>
                    <a:lnTo>
                      <a:pt x="0" y="27"/>
                    </a:lnTo>
                    <a:lnTo>
                      <a:pt x="10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46" name="Freeform 354"/>
              <p:cNvSpPr>
                <a:spLocks/>
              </p:cNvSpPr>
              <p:nvPr/>
            </p:nvSpPr>
            <p:spPr bwMode="auto">
              <a:xfrm>
                <a:off x="4650" y="2180"/>
                <a:ext cx="85" cy="102"/>
              </a:xfrm>
              <a:custGeom>
                <a:avLst/>
                <a:gdLst/>
                <a:ahLst/>
                <a:cxnLst>
                  <a:cxn ang="0">
                    <a:pos x="85" y="102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85" y="12"/>
                  </a:cxn>
                  <a:cxn ang="0">
                    <a:pos x="85" y="102"/>
                  </a:cxn>
                </a:cxnLst>
                <a:rect l="0" t="0" r="r" b="b"/>
                <a:pathLst>
                  <a:path w="85" h="102">
                    <a:moveTo>
                      <a:pt x="85" y="102"/>
                    </a:moveTo>
                    <a:lnTo>
                      <a:pt x="0" y="91"/>
                    </a:lnTo>
                    <a:lnTo>
                      <a:pt x="0" y="0"/>
                    </a:lnTo>
                    <a:lnTo>
                      <a:pt x="85" y="12"/>
                    </a:lnTo>
                    <a:lnTo>
                      <a:pt x="85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47" name="Freeform 355"/>
              <p:cNvSpPr>
                <a:spLocks/>
              </p:cNvSpPr>
              <p:nvPr/>
            </p:nvSpPr>
            <p:spPr bwMode="auto">
              <a:xfrm>
                <a:off x="4650" y="2180"/>
                <a:ext cx="85" cy="102"/>
              </a:xfrm>
              <a:custGeom>
                <a:avLst/>
                <a:gdLst/>
                <a:ahLst/>
                <a:cxnLst>
                  <a:cxn ang="0">
                    <a:pos x="85" y="102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85" y="12"/>
                  </a:cxn>
                  <a:cxn ang="0">
                    <a:pos x="85" y="102"/>
                  </a:cxn>
                </a:cxnLst>
                <a:rect l="0" t="0" r="r" b="b"/>
                <a:pathLst>
                  <a:path w="85" h="102">
                    <a:moveTo>
                      <a:pt x="85" y="102"/>
                    </a:moveTo>
                    <a:lnTo>
                      <a:pt x="0" y="91"/>
                    </a:lnTo>
                    <a:lnTo>
                      <a:pt x="0" y="0"/>
                    </a:lnTo>
                    <a:lnTo>
                      <a:pt x="85" y="12"/>
                    </a:lnTo>
                    <a:lnTo>
                      <a:pt x="85" y="10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48" name="Freeform 356"/>
              <p:cNvSpPr>
                <a:spLocks/>
              </p:cNvSpPr>
              <p:nvPr/>
            </p:nvSpPr>
            <p:spPr bwMode="auto">
              <a:xfrm>
                <a:off x="4047" y="2180"/>
                <a:ext cx="84" cy="102"/>
              </a:xfrm>
              <a:custGeom>
                <a:avLst/>
                <a:gdLst/>
                <a:ahLst/>
                <a:cxnLst>
                  <a:cxn ang="0">
                    <a:pos x="84" y="91"/>
                  </a:cxn>
                  <a:cxn ang="0">
                    <a:pos x="0" y="102"/>
                  </a:cxn>
                  <a:cxn ang="0">
                    <a:pos x="0" y="12"/>
                  </a:cxn>
                  <a:cxn ang="0">
                    <a:pos x="84" y="0"/>
                  </a:cxn>
                  <a:cxn ang="0">
                    <a:pos x="84" y="91"/>
                  </a:cxn>
                </a:cxnLst>
                <a:rect l="0" t="0" r="r" b="b"/>
                <a:pathLst>
                  <a:path w="84" h="102">
                    <a:moveTo>
                      <a:pt x="84" y="91"/>
                    </a:moveTo>
                    <a:lnTo>
                      <a:pt x="0" y="102"/>
                    </a:lnTo>
                    <a:lnTo>
                      <a:pt x="0" y="12"/>
                    </a:lnTo>
                    <a:lnTo>
                      <a:pt x="84" y="0"/>
                    </a:lnTo>
                    <a:lnTo>
                      <a:pt x="84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49" name="Freeform 357"/>
              <p:cNvSpPr>
                <a:spLocks/>
              </p:cNvSpPr>
              <p:nvPr/>
            </p:nvSpPr>
            <p:spPr bwMode="auto">
              <a:xfrm>
                <a:off x="4047" y="2180"/>
                <a:ext cx="84" cy="102"/>
              </a:xfrm>
              <a:custGeom>
                <a:avLst/>
                <a:gdLst/>
                <a:ahLst/>
                <a:cxnLst>
                  <a:cxn ang="0">
                    <a:pos x="84" y="91"/>
                  </a:cxn>
                  <a:cxn ang="0">
                    <a:pos x="0" y="102"/>
                  </a:cxn>
                  <a:cxn ang="0">
                    <a:pos x="0" y="12"/>
                  </a:cxn>
                  <a:cxn ang="0">
                    <a:pos x="84" y="0"/>
                  </a:cxn>
                  <a:cxn ang="0">
                    <a:pos x="84" y="91"/>
                  </a:cxn>
                </a:cxnLst>
                <a:rect l="0" t="0" r="r" b="b"/>
                <a:pathLst>
                  <a:path w="84" h="102">
                    <a:moveTo>
                      <a:pt x="84" y="91"/>
                    </a:moveTo>
                    <a:lnTo>
                      <a:pt x="0" y="102"/>
                    </a:lnTo>
                    <a:lnTo>
                      <a:pt x="0" y="12"/>
                    </a:lnTo>
                    <a:lnTo>
                      <a:pt x="84" y="0"/>
                    </a:lnTo>
                    <a:lnTo>
                      <a:pt x="84" y="9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50" name="Freeform 358"/>
              <p:cNvSpPr>
                <a:spLocks/>
              </p:cNvSpPr>
              <p:nvPr/>
            </p:nvSpPr>
            <p:spPr bwMode="auto">
              <a:xfrm>
                <a:off x="4642" y="2575"/>
                <a:ext cx="67" cy="157"/>
              </a:xfrm>
              <a:custGeom>
                <a:avLst/>
                <a:gdLst/>
                <a:ahLst/>
                <a:cxnLst>
                  <a:cxn ang="0">
                    <a:pos x="35" y="125"/>
                  </a:cxn>
                  <a:cxn ang="0">
                    <a:pos x="0" y="157"/>
                  </a:cxn>
                  <a:cxn ang="0">
                    <a:pos x="22" y="49"/>
                  </a:cxn>
                  <a:cxn ang="0">
                    <a:pos x="67" y="0"/>
                  </a:cxn>
                  <a:cxn ang="0">
                    <a:pos x="35" y="125"/>
                  </a:cxn>
                </a:cxnLst>
                <a:rect l="0" t="0" r="r" b="b"/>
                <a:pathLst>
                  <a:path w="67" h="157">
                    <a:moveTo>
                      <a:pt x="35" y="125"/>
                    </a:moveTo>
                    <a:lnTo>
                      <a:pt x="0" y="157"/>
                    </a:lnTo>
                    <a:lnTo>
                      <a:pt x="22" y="49"/>
                    </a:lnTo>
                    <a:lnTo>
                      <a:pt x="67" y="0"/>
                    </a:lnTo>
                    <a:lnTo>
                      <a:pt x="35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51" name="Freeform 359"/>
              <p:cNvSpPr>
                <a:spLocks/>
              </p:cNvSpPr>
              <p:nvPr/>
            </p:nvSpPr>
            <p:spPr bwMode="auto">
              <a:xfrm>
                <a:off x="4642" y="2575"/>
                <a:ext cx="67" cy="157"/>
              </a:xfrm>
              <a:custGeom>
                <a:avLst/>
                <a:gdLst/>
                <a:ahLst/>
                <a:cxnLst>
                  <a:cxn ang="0">
                    <a:pos x="35" y="125"/>
                  </a:cxn>
                  <a:cxn ang="0">
                    <a:pos x="0" y="157"/>
                  </a:cxn>
                  <a:cxn ang="0">
                    <a:pos x="22" y="49"/>
                  </a:cxn>
                  <a:cxn ang="0">
                    <a:pos x="67" y="0"/>
                  </a:cxn>
                  <a:cxn ang="0">
                    <a:pos x="35" y="125"/>
                  </a:cxn>
                </a:cxnLst>
                <a:rect l="0" t="0" r="r" b="b"/>
                <a:pathLst>
                  <a:path w="67" h="157">
                    <a:moveTo>
                      <a:pt x="35" y="125"/>
                    </a:moveTo>
                    <a:lnTo>
                      <a:pt x="0" y="157"/>
                    </a:lnTo>
                    <a:lnTo>
                      <a:pt x="22" y="49"/>
                    </a:lnTo>
                    <a:lnTo>
                      <a:pt x="67" y="0"/>
                    </a:lnTo>
                    <a:lnTo>
                      <a:pt x="35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52" name="Freeform 360"/>
              <p:cNvSpPr>
                <a:spLocks/>
              </p:cNvSpPr>
              <p:nvPr/>
            </p:nvSpPr>
            <p:spPr bwMode="auto">
              <a:xfrm>
                <a:off x="4073" y="2575"/>
                <a:ext cx="66" cy="157"/>
              </a:xfrm>
              <a:custGeom>
                <a:avLst/>
                <a:gdLst/>
                <a:ahLst/>
                <a:cxnLst>
                  <a:cxn ang="0">
                    <a:pos x="29" y="125"/>
                  </a:cxn>
                  <a:cxn ang="0">
                    <a:pos x="66" y="157"/>
                  </a:cxn>
                  <a:cxn ang="0">
                    <a:pos x="45" y="49"/>
                  </a:cxn>
                  <a:cxn ang="0">
                    <a:pos x="0" y="0"/>
                  </a:cxn>
                  <a:cxn ang="0">
                    <a:pos x="29" y="125"/>
                  </a:cxn>
                </a:cxnLst>
                <a:rect l="0" t="0" r="r" b="b"/>
                <a:pathLst>
                  <a:path w="66" h="157">
                    <a:moveTo>
                      <a:pt x="29" y="125"/>
                    </a:moveTo>
                    <a:lnTo>
                      <a:pt x="66" y="157"/>
                    </a:lnTo>
                    <a:lnTo>
                      <a:pt x="45" y="49"/>
                    </a:lnTo>
                    <a:lnTo>
                      <a:pt x="0" y="0"/>
                    </a:lnTo>
                    <a:lnTo>
                      <a:pt x="29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53" name="Freeform 361"/>
              <p:cNvSpPr>
                <a:spLocks/>
              </p:cNvSpPr>
              <p:nvPr/>
            </p:nvSpPr>
            <p:spPr bwMode="auto">
              <a:xfrm>
                <a:off x="4073" y="2575"/>
                <a:ext cx="66" cy="157"/>
              </a:xfrm>
              <a:custGeom>
                <a:avLst/>
                <a:gdLst/>
                <a:ahLst/>
                <a:cxnLst>
                  <a:cxn ang="0">
                    <a:pos x="29" y="125"/>
                  </a:cxn>
                  <a:cxn ang="0">
                    <a:pos x="66" y="157"/>
                  </a:cxn>
                  <a:cxn ang="0">
                    <a:pos x="45" y="49"/>
                  </a:cxn>
                  <a:cxn ang="0">
                    <a:pos x="0" y="0"/>
                  </a:cxn>
                  <a:cxn ang="0">
                    <a:pos x="29" y="125"/>
                  </a:cxn>
                </a:cxnLst>
                <a:rect l="0" t="0" r="r" b="b"/>
                <a:pathLst>
                  <a:path w="66" h="157">
                    <a:moveTo>
                      <a:pt x="29" y="125"/>
                    </a:moveTo>
                    <a:lnTo>
                      <a:pt x="66" y="157"/>
                    </a:lnTo>
                    <a:lnTo>
                      <a:pt x="45" y="49"/>
                    </a:lnTo>
                    <a:lnTo>
                      <a:pt x="0" y="0"/>
                    </a:lnTo>
                    <a:lnTo>
                      <a:pt x="29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54" name="Freeform 362"/>
              <p:cNvSpPr>
                <a:spLocks/>
              </p:cNvSpPr>
              <p:nvPr/>
            </p:nvSpPr>
            <p:spPr bwMode="auto">
              <a:xfrm>
                <a:off x="4692" y="2282"/>
                <a:ext cx="43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5" y="37"/>
                  </a:cxn>
                  <a:cxn ang="0">
                    <a:pos x="43" y="0"/>
                  </a:cxn>
                  <a:cxn ang="0">
                    <a:pos x="43" y="72"/>
                  </a:cxn>
                  <a:cxn ang="0">
                    <a:pos x="0" y="126"/>
                  </a:cxn>
                </a:cxnLst>
                <a:rect l="0" t="0" r="r" b="b"/>
                <a:pathLst>
                  <a:path w="43" h="126">
                    <a:moveTo>
                      <a:pt x="0" y="126"/>
                    </a:moveTo>
                    <a:lnTo>
                      <a:pt x="5" y="37"/>
                    </a:lnTo>
                    <a:lnTo>
                      <a:pt x="43" y="0"/>
                    </a:lnTo>
                    <a:lnTo>
                      <a:pt x="43" y="72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55" name="Freeform 363"/>
              <p:cNvSpPr>
                <a:spLocks/>
              </p:cNvSpPr>
              <p:nvPr/>
            </p:nvSpPr>
            <p:spPr bwMode="auto">
              <a:xfrm>
                <a:off x="4692" y="2282"/>
                <a:ext cx="43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5" y="37"/>
                  </a:cxn>
                  <a:cxn ang="0">
                    <a:pos x="43" y="0"/>
                  </a:cxn>
                  <a:cxn ang="0">
                    <a:pos x="43" y="72"/>
                  </a:cxn>
                  <a:cxn ang="0">
                    <a:pos x="0" y="126"/>
                  </a:cxn>
                </a:cxnLst>
                <a:rect l="0" t="0" r="r" b="b"/>
                <a:pathLst>
                  <a:path w="43" h="126">
                    <a:moveTo>
                      <a:pt x="0" y="126"/>
                    </a:moveTo>
                    <a:lnTo>
                      <a:pt x="5" y="37"/>
                    </a:lnTo>
                    <a:lnTo>
                      <a:pt x="43" y="0"/>
                    </a:lnTo>
                    <a:lnTo>
                      <a:pt x="43" y="72"/>
                    </a:lnTo>
                    <a:lnTo>
                      <a:pt x="0" y="1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56" name="Freeform 364"/>
              <p:cNvSpPr>
                <a:spLocks/>
              </p:cNvSpPr>
              <p:nvPr/>
            </p:nvSpPr>
            <p:spPr bwMode="auto">
              <a:xfrm>
                <a:off x="4047" y="2282"/>
                <a:ext cx="42" cy="126"/>
              </a:xfrm>
              <a:custGeom>
                <a:avLst/>
                <a:gdLst/>
                <a:ahLst/>
                <a:cxnLst>
                  <a:cxn ang="0">
                    <a:pos x="42" y="126"/>
                  </a:cxn>
                  <a:cxn ang="0">
                    <a:pos x="38" y="37"/>
                  </a:cxn>
                  <a:cxn ang="0">
                    <a:pos x="0" y="0"/>
                  </a:cxn>
                  <a:cxn ang="0">
                    <a:pos x="0" y="72"/>
                  </a:cxn>
                  <a:cxn ang="0">
                    <a:pos x="42" y="126"/>
                  </a:cxn>
                </a:cxnLst>
                <a:rect l="0" t="0" r="r" b="b"/>
                <a:pathLst>
                  <a:path w="42" h="126">
                    <a:moveTo>
                      <a:pt x="42" y="126"/>
                    </a:moveTo>
                    <a:lnTo>
                      <a:pt x="38" y="37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42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57" name="Freeform 365"/>
              <p:cNvSpPr>
                <a:spLocks/>
              </p:cNvSpPr>
              <p:nvPr/>
            </p:nvSpPr>
            <p:spPr bwMode="auto">
              <a:xfrm>
                <a:off x="4047" y="2282"/>
                <a:ext cx="42" cy="126"/>
              </a:xfrm>
              <a:custGeom>
                <a:avLst/>
                <a:gdLst/>
                <a:ahLst/>
                <a:cxnLst>
                  <a:cxn ang="0">
                    <a:pos x="42" y="126"/>
                  </a:cxn>
                  <a:cxn ang="0">
                    <a:pos x="38" y="37"/>
                  </a:cxn>
                  <a:cxn ang="0">
                    <a:pos x="0" y="0"/>
                  </a:cxn>
                  <a:cxn ang="0">
                    <a:pos x="0" y="72"/>
                  </a:cxn>
                  <a:cxn ang="0">
                    <a:pos x="42" y="126"/>
                  </a:cxn>
                </a:cxnLst>
                <a:rect l="0" t="0" r="r" b="b"/>
                <a:pathLst>
                  <a:path w="42" h="126">
                    <a:moveTo>
                      <a:pt x="42" y="126"/>
                    </a:moveTo>
                    <a:lnTo>
                      <a:pt x="38" y="37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42" y="1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58" name="Freeform 366"/>
              <p:cNvSpPr>
                <a:spLocks/>
              </p:cNvSpPr>
              <p:nvPr/>
            </p:nvSpPr>
            <p:spPr bwMode="auto">
              <a:xfrm>
                <a:off x="4562" y="2688"/>
                <a:ext cx="115" cy="132"/>
              </a:xfrm>
              <a:custGeom>
                <a:avLst/>
                <a:gdLst/>
                <a:ahLst/>
                <a:cxnLst>
                  <a:cxn ang="0">
                    <a:pos x="83" y="132"/>
                  </a:cxn>
                  <a:cxn ang="0">
                    <a:pos x="0" y="120"/>
                  </a:cxn>
                  <a:cxn ang="0">
                    <a:pos x="32" y="0"/>
                  </a:cxn>
                  <a:cxn ang="0">
                    <a:pos x="115" y="12"/>
                  </a:cxn>
                  <a:cxn ang="0">
                    <a:pos x="83" y="132"/>
                  </a:cxn>
                </a:cxnLst>
                <a:rect l="0" t="0" r="r" b="b"/>
                <a:pathLst>
                  <a:path w="115" h="132">
                    <a:moveTo>
                      <a:pt x="83" y="132"/>
                    </a:moveTo>
                    <a:lnTo>
                      <a:pt x="0" y="120"/>
                    </a:lnTo>
                    <a:lnTo>
                      <a:pt x="32" y="0"/>
                    </a:lnTo>
                    <a:lnTo>
                      <a:pt x="115" y="12"/>
                    </a:lnTo>
                    <a:lnTo>
                      <a:pt x="83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59" name="Freeform 367"/>
              <p:cNvSpPr>
                <a:spLocks/>
              </p:cNvSpPr>
              <p:nvPr/>
            </p:nvSpPr>
            <p:spPr bwMode="auto">
              <a:xfrm>
                <a:off x="4562" y="2688"/>
                <a:ext cx="115" cy="132"/>
              </a:xfrm>
              <a:custGeom>
                <a:avLst/>
                <a:gdLst/>
                <a:ahLst/>
                <a:cxnLst>
                  <a:cxn ang="0">
                    <a:pos x="83" y="132"/>
                  </a:cxn>
                  <a:cxn ang="0">
                    <a:pos x="0" y="120"/>
                  </a:cxn>
                  <a:cxn ang="0">
                    <a:pos x="32" y="0"/>
                  </a:cxn>
                  <a:cxn ang="0">
                    <a:pos x="115" y="12"/>
                  </a:cxn>
                  <a:cxn ang="0">
                    <a:pos x="83" y="132"/>
                  </a:cxn>
                </a:cxnLst>
                <a:rect l="0" t="0" r="r" b="b"/>
                <a:pathLst>
                  <a:path w="115" h="132">
                    <a:moveTo>
                      <a:pt x="83" y="132"/>
                    </a:moveTo>
                    <a:lnTo>
                      <a:pt x="0" y="120"/>
                    </a:lnTo>
                    <a:lnTo>
                      <a:pt x="32" y="0"/>
                    </a:lnTo>
                    <a:lnTo>
                      <a:pt x="115" y="12"/>
                    </a:lnTo>
                    <a:lnTo>
                      <a:pt x="83" y="1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60" name="Freeform 368"/>
              <p:cNvSpPr>
                <a:spLocks/>
              </p:cNvSpPr>
              <p:nvPr/>
            </p:nvSpPr>
            <p:spPr bwMode="auto">
              <a:xfrm>
                <a:off x="4102" y="2688"/>
                <a:ext cx="118" cy="132"/>
              </a:xfrm>
              <a:custGeom>
                <a:avLst/>
                <a:gdLst/>
                <a:ahLst/>
                <a:cxnLst>
                  <a:cxn ang="0">
                    <a:pos x="118" y="120"/>
                  </a:cxn>
                  <a:cxn ang="0">
                    <a:pos x="32" y="132"/>
                  </a:cxn>
                  <a:cxn ang="0">
                    <a:pos x="0" y="12"/>
                  </a:cxn>
                  <a:cxn ang="0">
                    <a:pos x="86" y="0"/>
                  </a:cxn>
                  <a:cxn ang="0">
                    <a:pos x="118" y="120"/>
                  </a:cxn>
                </a:cxnLst>
                <a:rect l="0" t="0" r="r" b="b"/>
                <a:pathLst>
                  <a:path w="118" h="132">
                    <a:moveTo>
                      <a:pt x="118" y="120"/>
                    </a:moveTo>
                    <a:lnTo>
                      <a:pt x="32" y="132"/>
                    </a:lnTo>
                    <a:lnTo>
                      <a:pt x="0" y="12"/>
                    </a:lnTo>
                    <a:lnTo>
                      <a:pt x="86" y="0"/>
                    </a:lnTo>
                    <a:lnTo>
                      <a:pt x="118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61" name="Freeform 369"/>
              <p:cNvSpPr>
                <a:spLocks/>
              </p:cNvSpPr>
              <p:nvPr/>
            </p:nvSpPr>
            <p:spPr bwMode="auto">
              <a:xfrm>
                <a:off x="4102" y="2688"/>
                <a:ext cx="118" cy="132"/>
              </a:xfrm>
              <a:custGeom>
                <a:avLst/>
                <a:gdLst/>
                <a:ahLst/>
                <a:cxnLst>
                  <a:cxn ang="0">
                    <a:pos x="118" y="120"/>
                  </a:cxn>
                  <a:cxn ang="0">
                    <a:pos x="32" y="132"/>
                  </a:cxn>
                  <a:cxn ang="0">
                    <a:pos x="0" y="12"/>
                  </a:cxn>
                  <a:cxn ang="0">
                    <a:pos x="86" y="0"/>
                  </a:cxn>
                  <a:cxn ang="0">
                    <a:pos x="118" y="120"/>
                  </a:cxn>
                </a:cxnLst>
                <a:rect l="0" t="0" r="r" b="b"/>
                <a:pathLst>
                  <a:path w="118" h="132">
                    <a:moveTo>
                      <a:pt x="118" y="120"/>
                    </a:moveTo>
                    <a:lnTo>
                      <a:pt x="32" y="132"/>
                    </a:lnTo>
                    <a:lnTo>
                      <a:pt x="0" y="12"/>
                    </a:lnTo>
                    <a:lnTo>
                      <a:pt x="86" y="0"/>
                    </a:lnTo>
                    <a:lnTo>
                      <a:pt x="118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62" name="Freeform 370"/>
              <p:cNvSpPr>
                <a:spLocks/>
              </p:cNvSpPr>
              <p:nvPr/>
            </p:nvSpPr>
            <p:spPr bwMode="auto">
              <a:xfrm>
                <a:off x="4777" y="2596"/>
                <a:ext cx="148" cy="146"/>
              </a:xfrm>
              <a:custGeom>
                <a:avLst/>
                <a:gdLst/>
                <a:ahLst/>
                <a:cxnLst>
                  <a:cxn ang="0">
                    <a:pos x="89" y="146"/>
                  </a:cxn>
                  <a:cxn ang="0">
                    <a:pos x="0" y="123"/>
                  </a:cxn>
                  <a:cxn ang="0">
                    <a:pos x="49" y="0"/>
                  </a:cxn>
                  <a:cxn ang="0">
                    <a:pos x="148" y="26"/>
                  </a:cxn>
                  <a:cxn ang="0">
                    <a:pos x="89" y="146"/>
                  </a:cxn>
                </a:cxnLst>
                <a:rect l="0" t="0" r="r" b="b"/>
                <a:pathLst>
                  <a:path w="148" h="146">
                    <a:moveTo>
                      <a:pt x="89" y="146"/>
                    </a:moveTo>
                    <a:lnTo>
                      <a:pt x="0" y="123"/>
                    </a:lnTo>
                    <a:lnTo>
                      <a:pt x="49" y="0"/>
                    </a:lnTo>
                    <a:lnTo>
                      <a:pt x="148" y="26"/>
                    </a:lnTo>
                    <a:lnTo>
                      <a:pt x="89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63" name="Freeform 371"/>
              <p:cNvSpPr>
                <a:spLocks/>
              </p:cNvSpPr>
              <p:nvPr/>
            </p:nvSpPr>
            <p:spPr bwMode="auto">
              <a:xfrm>
                <a:off x="4777" y="2596"/>
                <a:ext cx="148" cy="146"/>
              </a:xfrm>
              <a:custGeom>
                <a:avLst/>
                <a:gdLst/>
                <a:ahLst/>
                <a:cxnLst>
                  <a:cxn ang="0">
                    <a:pos x="89" y="146"/>
                  </a:cxn>
                  <a:cxn ang="0">
                    <a:pos x="0" y="123"/>
                  </a:cxn>
                  <a:cxn ang="0">
                    <a:pos x="49" y="0"/>
                  </a:cxn>
                  <a:cxn ang="0">
                    <a:pos x="148" y="26"/>
                  </a:cxn>
                  <a:cxn ang="0">
                    <a:pos x="89" y="146"/>
                  </a:cxn>
                </a:cxnLst>
                <a:rect l="0" t="0" r="r" b="b"/>
                <a:pathLst>
                  <a:path w="148" h="146">
                    <a:moveTo>
                      <a:pt x="89" y="146"/>
                    </a:moveTo>
                    <a:lnTo>
                      <a:pt x="0" y="123"/>
                    </a:lnTo>
                    <a:lnTo>
                      <a:pt x="49" y="0"/>
                    </a:lnTo>
                    <a:lnTo>
                      <a:pt x="148" y="26"/>
                    </a:lnTo>
                    <a:lnTo>
                      <a:pt x="89" y="14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64" name="Freeform 372"/>
              <p:cNvSpPr>
                <a:spLocks/>
              </p:cNvSpPr>
              <p:nvPr/>
            </p:nvSpPr>
            <p:spPr bwMode="auto">
              <a:xfrm>
                <a:off x="3857" y="2596"/>
                <a:ext cx="146" cy="146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146" y="123"/>
                  </a:cxn>
                  <a:cxn ang="0">
                    <a:pos x="59" y="146"/>
                  </a:cxn>
                  <a:cxn ang="0">
                    <a:pos x="0" y="26"/>
                  </a:cxn>
                  <a:cxn ang="0">
                    <a:pos x="99" y="0"/>
                  </a:cxn>
                </a:cxnLst>
                <a:rect l="0" t="0" r="r" b="b"/>
                <a:pathLst>
                  <a:path w="146" h="146">
                    <a:moveTo>
                      <a:pt x="99" y="0"/>
                    </a:moveTo>
                    <a:lnTo>
                      <a:pt x="146" y="123"/>
                    </a:lnTo>
                    <a:lnTo>
                      <a:pt x="59" y="146"/>
                    </a:lnTo>
                    <a:lnTo>
                      <a:pt x="0" y="26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65" name="Freeform 373"/>
              <p:cNvSpPr>
                <a:spLocks/>
              </p:cNvSpPr>
              <p:nvPr/>
            </p:nvSpPr>
            <p:spPr bwMode="auto">
              <a:xfrm>
                <a:off x="3857" y="2596"/>
                <a:ext cx="146" cy="146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146" y="123"/>
                  </a:cxn>
                  <a:cxn ang="0">
                    <a:pos x="59" y="146"/>
                  </a:cxn>
                  <a:cxn ang="0">
                    <a:pos x="0" y="26"/>
                  </a:cxn>
                  <a:cxn ang="0">
                    <a:pos x="99" y="0"/>
                  </a:cxn>
                </a:cxnLst>
                <a:rect l="0" t="0" r="r" b="b"/>
                <a:pathLst>
                  <a:path w="146" h="146">
                    <a:moveTo>
                      <a:pt x="99" y="0"/>
                    </a:moveTo>
                    <a:lnTo>
                      <a:pt x="146" y="123"/>
                    </a:lnTo>
                    <a:lnTo>
                      <a:pt x="59" y="146"/>
                    </a:lnTo>
                    <a:lnTo>
                      <a:pt x="0" y="26"/>
                    </a:lnTo>
                    <a:lnTo>
                      <a:pt x="9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66" name="Freeform 374"/>
              <p:cNvSpPr>
                <a:spLocks/>
              </p:cNvSpPr>
              <p:nvPr/>
            </p:nvSpPr>
            <p:spPr bwMode="auto">
              <a:xfrm>
                <a:off x="4390" y="2054"/>
                <a:ext cx="123" cy="116"/>
              </a:xfrm>
              <a:custGeom>
                <a:avLst/>
                <a:gdLst/>
                <a:ahLst/>
                <a:cxnLst>
                  <a:cxn ang="0">
                    <a:pos x="123" y="116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123" y="2"/>
                  </a:cxn>
                  <a:cxn ang="0">
                    <a:pos x="123" y="116"/>
                  </a:cxn>
                </a:cxnLst>
                <a:rect l="0" t="0" r="r" b="b"/>
                <a:pathLst>
                  <a:path w="123" h="116">
                    <a:moveTo>
                      <a:pt x="123" y="116"/>
                    </a:moveTo>
                    <a:lnTo>
                      <a:pt x="0" y="113"/>
                    </a:lnTo>
                    <a:lnTo>
                      <a:pt x="0" y="0"/>
                    </a:lnTo>
                    <a:lnTo>
                      <a:pt x="123" y="2"/>
                    </a:lnTo>
                    <a:lnTo>
                      <a:pt x="123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67" name="Freeform 375"/>
              <p:cNvSpPr>
                <a:spLocks/>
              </p:cNvSpPr>
              <p:nvPr/>
            </p:nvSpPr>
            <p:spPr bwMode="auto">
              <a:xfrm>
                <a:off x="4390" y="2054"/>
                <a:ext cx="123" cy="116"/>
              </a:xfrm>
              <a:custGeom>
                <a:avLst/>
                <a:gdLst/>
                <a:ahLst/>
                <a:cxnLst>
                  <a:cxn ang="0">
                    <a:pos x="123" y="116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123" y="2"/>
                  </a:cxn>
                  <a:cxn ang="0">
                    <a:pos x="123" y="116"/>
                  </a:cxn>
                </a:cxnLst>
                <a:rect l="0" t="0" r="r" b="b"/>
                <a:pathLst>
                  <a:path w="123" h="116">
                    <a:moveTo>
                      <a:pt x="123" y="116"/>
                    </a:moveTo>
                    <a:lnTo>
                      <a:pt x="0" y="113"/>
                    </a:lnTo>
                    <a:lnTo>
                      <a:pt x="0" y="0"/>
                    </a:lnTo>
                    <a:lnTo>
                      <a:pt x="123" y="2"/>
                    </a:lnTo>
                    <a:lnTo>
                      <a:pt x="123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68" name="Freeform 376"/>
              <p:cNvSpPr>
                <a:spLocks/>
              </p:cNvSpPr>
              <p:nvPr/>
            </p:nvSpPr>
            <p:spPr bwMode="auto">
              <a:xfrm>
                <a:off x="4269" y="2054"/>
                <a:ext cx="121" cy="116"/>
              </a:xfrm>
              <a:custGeom>
                <a:avLst/>
                <a:gdLst/>
                <a:ahLst/>
                <a:cxnLst>
                  <a:cxn ang="0">
                    <a:pos x="121" y="113"/>
                  </a:cxn>
                  <a:cxn ang="0">
                    <a:pos x="0" y="116"/>
                  </a:cxn>
                  <a:cxn ang="0">
                    <a:pos x="0" y="2"/>
                  </a:cxn>
                  <a:cxn ang="0">
                    <a:pos x="121" y="0"/>
                  </a:cxn>
                  <a:cxn ang="0">
                    <a:pos x="121" y="113"/>
                  </a:cxn>
                </a:cxnLst>
                <a:rect l="0" t="0" r="r" b="b"/>
                <a:pathLst>
                  <a:path w="121" h="116">
                    <a:moveTo>
                      <a:pt x="121" y="113"/>
                    </a:moveTo>
                    <a:lnTo>
                      <a:pt x="0" y="116"/>
                    </a:lnTo>
                    <a:lnTo>
                      <a:pt x="0" y="2"/>
                    </a:lnTo>
                    <a:lnTo>
                      <a:pt x="121" y="0"/>
                    </a:lnTo>
                    <a:lnTo>
                      <a:pt x="121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69" name="Freeform 377"/>
              <p:cNvSpPr>
                <a:spLocks/>
              </p:cNvSpPr>
              <p:nvPr/>
            </p:nvSpPr>
            <p:spPr bwMode="auto">
              <a:xfrm>
                <a:off x="4269" y="2054"/>
                <a:ext cx="121" cy="116"/>
              </a:xfrm>
              <a:custGeom>
                <a:avLst/>
                <a:gdLst/>
                <a:ahLst/>
                <a:cxnLst>
                  <a:cxn ang="0">
                    <a:pos x="121" y="113"/>
                  </a:cxn>
                  <a:cxn ang="0">
                    <a:pos x="0" y="116"/>
                  </a:cxn>
                  <a:cxn ang="0">
                    <a:pos x="0" y="2"/>
                  </a:cxn>
                  <a:cxn ang="0">
                    <a:pos x="121" y="0"/>
                  </a:cxn>
                  <a:cxn ang="0">
                    <a:pos x="121" y="113"/>
                  </a:cxn>
                </a:cxnLst>
                <a:rect l="0" t="0" r="r" b="b"/>
                <a:pathLst>
                  <a:path w="121" h="116">
                    <a:moveTo>
                      <a:pt x="121" y="113"/>
                    </a:moveTo>
                    <a:lnTo>
                      <a:pt x="0" y="116"/>
                    </a:lnTo>
                    <a:lnTo>
                      <a:pt x="0" y="2"/>
                    </a:lnTo>
                    <a:lnTo>
                      <a:pt x="121" y="0"/>
                    </a:lnTo>
                    <a:lnTo>
                      <a:pt x="121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70" name="Freeform 378"/>
              <p:cNvSpPr>
                <a:spLocks/>
              </p:cNvSpPr>
              <p:nvPr/>
            </p:nvSpPr>
            <p:spPr bwMode="auto">
              <a:xfrm>
                <a:off x="4950" y="2476"/>
                <a:ext cx="119" cy="107"/>
              </a:xfrm>
              <a:custGeom>
                <a:avLst/>
                <a:gdLst/>
                <a:ahLst/>
                <a:cxnLst>
                  <a:cxn ang="0">
                    <a:pos x="99" y="107"/>
                  </a:cxn>
                  <a:cxn ang="0">
                    <a:pos x="0" y="75"/>
                  </a:cxn>
                  <a:cxn ang="0">
                    <a:pos x="17" y="0"/>
                  </a:cxn>
                  <a:cxn ang="0">
                    <a:pos x="119" y="32"/>
                  </a:cxn>
                  <a:cxn ang="0">
                    <a:pos x="99" y="107"/>
                  </a:cxn>
                </a:cxnLst>
                <a:rect l="0" t="0" r="r" b="b"/>
                <a:pathLst>
                  <a:path w="119" h="107">
                    <a:moveTo>
                      <a:pt x="99" y="107"/>
                    </a:moveTo>
                    <a:lnTo>
                      <a:pt x="0" y="75"/>
                    </a:lnTo>
                    <a:lnTo>
                      <a:pt x="17" y="0"/>
                    </a:lnTo>
                    <a:lnTo>
                      <a:pt x="119" y="32"/>
                    </a:lnTo>
                    <a:lnTo>
                      <a:pt x="99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71" name="Freeform 379"/>
              <p:cNvSpPr>
                <a:spLocks/>
              </p:cNvSpPr>
              <p:nvPr/>
            </p:nvSpPr>
            <p:spPr bwMode="auto">
              <a:xfrm>
                <a:off x="4950" y="2476"/>
                <a:ext cx="119" cy="107"/>
              </a:xfrm>
              <a:custGeom>
                <a:avLst/>
                <a:gdLst/>
                <a:ahLst/>
                <a:cxnLst>
                  <a:cxn ang="0">
                    <a:pos x="99" y="107"/>
                  </a:cxn>
                  <a:cxn ang="0">
                    <a:pos x="0" y="75"/>
                  </a:cxn>
                  <a:cxn ang="0">
                    <a:pos x="17" y="0"/>
                  </a:cxn>
                  <a:cxn ang="0">
                    <a:pos x="119" y="32"/>
                  </a:cxn>
                  <a:cxn ang="0">
                    <a:pos x="99" y="107"/>
                  </a:cxn>
                </a:cxnLst>
                <a:rect l="0" t="0" r="r" b="b"/>
                <a:pathLst>
                  <a:path w="119" h="107">
                    <a:moveTo>
                      <a:pt x="99" y="107"/>
                    </a:moveTo>
                    <a:lnTo>
                      <a:pt x="0" y="75"/>
                    </a:lnTo>
                    <a:lnTo>
                      <a:pt x="17" y="0"/>
                    </a:lnTo>
                    <a:lnTo>
                      <a:pt x="119" y="32"/>
                    </a:lnTo>
                    <a:lnTo>
                      <a:pt x="99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72" name="Freeform 380"/>
              <p:cNvSpPr>
                <a:spLocks/>
              </p:cNvSpPr>
              <p:nvPr/>
            </p:nvSpPr>
            <p:spPr bwMode="auto">
              <a:xfrm>
                <a:off x="4925" y="2551"/>
                <a:ext cx="124" cy="100"/>
              </a:xfrm>
              <a:custGeom>
                <a:avLst/>
                <a:gdLst/>
                <a:ahLst/>
                <a:cxnLst>
                  <a:cxn ang="0">
                    <a:pos x="92" y="100"/>
                  </a:cxn>
                  <a:cxn ang="0">
                    <a:pos x="0" y="71"/>
                  </a:cxn>
                  <a:cxn ang="0">
                    <a:pos x="25" y="0"/>
                  </a:cxn>
                  <a:cxn ang="0">
                    <a:pos x="124" y="32"/>
                  </a:cxn>
                  <a:cxn ang="0">
                    <a:pos x="92" y="100"/>
                  </a:cxn>
                </a:cxnLst>
                <a:rect l="0" t="0" r="r" b="b"/>
                <a:pathLst>
                  <a:path w="124" h="100">
                    <a:moveTo>
                      <a:pt x="92" y="100"/>
                    </a:moveTo>
                    <a:lnTo>
                      <a:pt x="0" y="71"/>
                    </a:lnTo>
                    <a:lnTo>
                      <a:pt x="25" y="0"/>
                    </a:lnTo>
                    <a:lnTo>
                      <a:pt x="124" y="32"/>
                    </a:lnTo>
                    <a:lnTo>
                      <a:pt x="92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73" name="Freeform 381"/>
              <p:cNvSpPr>
                <a:spLocks/>
              </p:cNvSpPr>
              <p:nvPr/>
            </p:nvSpPr>
            <p:spPr bwMode="auto">
              <a:xfrm>
                <a:off x="4925" y="2551"/>
                <a:ext cx="124" cy="100"/>
              </a:xfrm>
              <a:custGeom>
                <a:avLst/>
                <a:gdLst/>
                <a:ahLst/>
                <a:cxnLst>
                  <a:cxn ang="0">
                    <a:pos x="92" y="100"/>
                  </a:cxn>
                  <a:cxn ang="0">
                    <a:pos x="0" y="71"/>
                  </a:cxn>
                  <a:cxn ang="0">
                    <a:pos x="25" y="0"/>
                  </a:cxn>
                  <a:cxn ang="0">
                    <a:pos x="124" y="32"/>
                  </a:cxn>
                  <a:cxn ang="0">
                    <a:pos x="92" y="100"/>
                  </a:cxn>
                </a:cxnLst>
                <a:rect l="0" t="0" r="r" b="b"/>
                <a:pathLst>
                  <a:path w="124" h="100">
                    <a:moveTo>
                      <a:pt x="92" y="100"/>
                    </a:moveTo>
                    <a:lnTo>
                      <a:pt x="0" y="71"/>
                    </a:lnTo>
                    <a:lnTo>
                      <a:pt x="25" y="0"/>
                    </a:lnTo>
                    <a:lnTo>
                      <a:pt x="124" y="32"/>
                    </a:lnTo>
                    <a:lnTo>
                      <a:pt x="92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74" name="Freeform 382"/>
              <p:cNvSpPr>
                <a:spLocks/>
              </p:cNvSpPr>
              <p:nvPr/>
            </p:nvSpPr>
            <p:spPr bwMode="auto">
              <a:xfrm>
                <a:off x="4866" y="2307"/>
                <a:ext cx="108" cy="9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108" y="27"/>
                  </a:cxn>
                  <a:cxn ang="0">
                    <a:pos x="108" y="99"/>
                  </a:cxn>
                  <a:cxn ang="0">
                    <a:pos x="0" y="72"/>
                  </a:cxn>
                </a:cxnLst>
                <a:rect l="0" t="0" r="r" b="b"/>
                <a:pathLst>
                  <a:path w="108" h="99">
                    <a:moveTo>
                      <a:pt x="0" y="72"/>
                    </a:moveTo>
                    <a:lnTo>
                      <a:pt x="0" y="0"/>
                    </a:lnTo>
                    <a:lnTo>
                      <a:pt x="108" y="27"/>
                    </a:lnTo>
                    <a:lnTo>
                      <a:pt x="108" y="9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75" name="Freeform 383"/>
              <p:cNvSpPr>
                <a:spLocks/>
              </p:cNvSpPr>
              <p:nvPr/>
            </p:nvSpPr>
            <p:spPr bwMode="auto">
              <a:xfrm>
                <a:off x="4866" y="2307"/>
                <a:ext cx="108" cy="9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108" y="27"/>
                  </a:cxn>
                  <a:cxn ang="0">
                    <a:pos x="108" y="99"/>
                  </a:cxn>
                  <a:cxn ang="0">
                    <a:pos x="0" y="72"/>
                  </a:cxn>
                </a:cxnLst>
                <a:rect l="0" t="0" r="r" b="b"/>
                <a:pathLst>
                  <a:path w="108" h="99">
                    <a:moveTo>
                      <a:pt x="0" y="72"/>
                    </a:moveTo>
                    <a:lnTo>
                      <a:pt x="0" y="0"/>
                    </a:lnTo>
                    <a:lnTo>
                      <a:pt x="108" y="27"/>
                    </a:lnTo>
                    <a:lnTo>
                      <a:pt x="108" y="99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76" name="Freeform 384"/>
              <p:cNvSpPr>
                <a:spLocks/>
              </p:cNvSpPr>
              <p:nvPr/>
            </p:nvSpPr>
            <p:spPr bwMode="auto">
              <a:xfrm>
                <a:off x="3808" y="2307"/>
                <a:ext cx="108" cy="99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08" y="0"/>
                  </a:cxn>
                  <a:cxn ang="0">
                    <a:pos x="108" y="72"/>
                  </a:cxn>
                  <a:cxn ang="0">
                    <a:pos x="0" y="99"/>
                  </a:cxn>
                  <a:cxn ang="0">
                    <a:pos x="0" y="27"/>
                  </a:cxn>
                </a:cxnLst>
                <a:rect l="0" t="0" r="r" b="b"/>
                <a:pathLst>
                  <a:path w="108" h="99">
                    <a:moveTo>
                      <a:pt x="0" y="27"/>
                    </a:moveTo>
                    <a:lnTo>
                      <a:pt x="108" y="0"/>
                    </a:lnTo>
                    <a:lnTo>
                      <a:pt x="108" y="72"/>
                    </a:lnTo>
                    <a:lnTo>
                      <a:pt x="0" y="9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77" name="Freeform 385"/>
              <p:cNvSpPr>
                <a:spLocks/>
              </p:cNvSpPr>
              <p:nvPr/>
            </p:nvSpPr>
            <p:spPr bwMode="auto">
              <a:xfrm>
                <a:off x="3808" y="2307"/>
                <a:ext cx="108" cy="99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08" y="0"/>
                  </a:cxn>
                  <a:cxn ang="0">
                    <a:pos x="108" y="72"/>
                  </a:cxn>
                  <a:cxn ang="0">
                    <a:pos x="0" y="99"/>
                  </a:cxn>
                  <a:cxn ang="0">
                    <a:pos x="0" y="27"/>
                  </a:cxn>
                </a:cxnLst>
                <a:rect l="0" t="0" r="r" b="b"/>
                <a:pathLst>
                  <a:path w="108" h="99">
                    <a:moveTo>
                      <a:pt x="0" y="27"/>
                    </a:moveTo>
                    <a:lnTo>
                      <a:pt x="108" y="0"/>
                    </a:lnTo>
                    <a:lnTo>
                      <a:pt x="108" y="72"/>
                    </a:lnTo>
                    <a:lnTo>
                      <a:pt x="0" y="99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78" name="Freeform 386"/>
              <p:cNvSpPr>
                <a:spLocks/>
              </p:cNvSpPr>
              <p:nvPr/>
            </p:nvSpPr>
            <p:spPr bwMode="auto">
              <a:xfrm>
                <a:off x="4638" y="2180"/>
                <a:ext cx="12" cy="131"/>
              </a:xfrm>
              <a:custGeom>
                <a:avLst/>
                <a:gdLst/>
                <a:ahLst/>
                <a:cxnLst>
                  <a:cxn ang="0">
                    <a:pos x="12" y="91"/>
                  </a:cxn>
                  <a:cxn ang="0">
                    <a:pos x="0" y="131"/>
                  </a:cxn>
                  <a:cxn ang="0">
                    <a:pos x="4" y="34"/>
                  </a:cxn>
                  <a:cxn ang="0">
                    <a:pos x="12" y="0"/>
                  </a:cxn>
                  <a:cxn ang="0">
                    <a:pos x="12" y="91"/>
                  </a:cxn>
                </a:cxnLst>
                <a:rect l="0" t="0" r="r" b="b"/>
                <a:pathLst>
                  <a:path w="12" h="131">
                    <a:moveTo>
                      <a:pt x="12" y="91"/>
                    </a:moveTo>
                    <a:lnTo>
                      <a:pt x="0" y="131"/>
                    </a:lnTo>
                    <a:lnTo>
                      <a:pt x="4" y="34"/>
                    </a:lnTo>
                    <a:lnTo>
                      <a:pt x="12" y="0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79" name="Freeform 387"/>
              <p:cNvSpPr>
                <a:spLocks/>
              </p:cNvSpPr>
              <p:nvPr/>
            </p:nvSpPr>
            <p:spPr bwMode="auto">
              <a:xfrm>
                <a:off x="4638" y="2180"/>
                <a:ext cx="12" cy="131"/>
              </a:xfrm>
              <a:custGeom>
                <a:avLst/>
                <a:gdLst/>
                <a:ahLst/>
                <a:cxnLst>
                  <a:cxn ang="0">
                    <a:pos x="12" y="91"/>
                  </a:cxn>
                  <a:cxn ang="0">
                    <a:pos x="0" y="131"/>
                  </a:cxn>
                  <a:cxn ang="0">
                    <a:pos x="4" y="34"/>
                  </a:cxn>
                  <a:cxn ang="0">
                    <a:pos x="12" y="0"/>
                  </a:cxn>
                  <a:cxn ang="0">
                    <a:pos x="12" y="91"/>
                  </a:cxn>
                </a:cxnLst>
                <a:rect l="0" t="0" r="r" b="b"/>
                <a:pathLst>
                  <a:path w="12" h="131">
                    <a:moveTo>
                      <a:pt x="12" y="91"/>
                    </a:moveTo>
                    <a:lnTo>
                      <a:pt x="0" y="131"/>
                    </a:lnTo>
                    <a:lnTo>
                      <a:pt x="4" y="34"/>
                    </a:lnTo>
                    <a:lnTo>
                      <a:pt x="12" y="0"/>
                    </a:lnTo>
                    <a:lnTo>
                      <a:pt x="12" y="9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80" name="Freeform 388"/>
              <p:cNvSpPr>
                <a:spLocks/>
              </p:cNvSpPr>
              <p:nvPr/>
            </p:nvSpPr>
            <p:spPr bwMode="auto">
              <a:xfrm>
                <a:off x="4131" y="2180"/>
                <a:ext cx="12" cy="13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12" y="131"/>
                  </a:cxn>
                  <a:cxn ang="0">
                    <a:pos x="8" y="34"/>
                  </a:cxn>
                  <a:cxn ang="0">
                    <a:pos x="0" y="0"/>
                  </a:cxn>
                  <a:cxn ang="0">
                    <a:pos x="0" y="91"/>
                  </a:cxn>
                </a:cxnLst>
                <a:rect l="0" t="0" r="r" b="b"/>
                <a:pathLst>
                  <a:path w="12" h="131">
                    <a:moveTo>
                      <a:pt x="0" y="91"/>
                    </a:moveTo>
                    <a:lnTo>
                      <a:pt x="12" y="131"/>
                    </a:lnTo>
                    <a:lnTo>
                      <a:pt x="8" y="34"/>
                    </a:lnTo>
                    <a:lnTo>
                      <a:pt x="0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81" name="Freeform 389"/>
              <p:cNvSpPr>
                <a:spLocks/>
              </p:cNvSpPr>
              <p:nvPr/>
            </p:nvSpPr>
            <p:spPr bwMode="auto">
              <a:xfrm>
                <a:off x="4131" y="2180"/>
                <a:ext cx="12" cy="13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12" y="131"/>
                  </a:cxn>
                  <a:cxn ang="0">
                    <a:pos x="8" y="34"/>
                  </a:cxn>
                  <a:cxn ang="0">
                    <a:pos x="0" y="0"/>
                  </a:cxn>
                  <a:cxn ang="0">
                    <a:pos x="0" y="91"/>
                  </a:cxn>
                </a:cxnLst>
                <a:rect l="0" t="0" r="r" b="b"/>
                <a:pathLst>
                  <a:path w="12" h="131">
                    <a:moveTo>
                      <a:pt x="0" y="91"/>
                    </a:moveTo>
                    <a:lnTo>
                      <a:pt x="12" y="131"/>
                    </a:lnTo>
                    <a:lnTo>
                      <a:pt x="8" y="34"/>
                    </a:lnTo>
                    <a:lnTo>
                      <a:pt x="0" y="0"/>
                    </a:lnTo>
                    <a:lnTo>
                      <a:pt x="0" y="9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82" name="Freeform 390"/>
              <p:cNvSpPr>
                <a:spLocks/>
              </p:cNvSpPr>
              <p:nvPr/>
            </p:nvSpPr>
            <p:spPr bwMode="auto">
              <a:xfrm>
                <a:off x="4735" y="2192"/>
                <a:ext cx="131" cy="115"/>
              </a:xfrm>
              <a:custGeom>
                <a:avLst/>
                <a:gdLst/>
                <a:ahLst/>
                <a:cxnLst>
                  <a:cxn ang="0">
                    <a:pos x="131" y="115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131" y="24"/>
                  </a:cxn>
                  <a:cxn ang="0">
                    <a:pos x="131" y="115"/>
                  </a:cxn>
                </a:cxnLst>
                <a:rect l="0" t="0" r="r" b="b"/>
                <a:pathLst>
                  <a:path w="131" h="115">
                    <a:moveTo>
                      <a:pt x="131" y="115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31" y="24"/>
                    </a:lnTo>
                    <a:lnTo>
                      <a:pt x="131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83" name="Freeform 391"/>
              <p:cNvSpPr>
                <a:spLocks/>
              </p:cNvSpPr>
              <p:nvPr/>
            </p:nvSpPr>
            <p:spPr bwMode="auto">
              <a:xfrm>
                <a:off x="4735" y="2192"/>
                <a:ext cx="131" cy="115"/>
              </a:xfrm>
              <a:custGeom>
                <a:avLst/>
                <a:gdLst/>
                <a:ahLst/>
                <a:cxnLst>
                  <a:cxn ang="0">
                    <a:pos x="131" y="115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131" y="24"/>
                  </a:cxn>
                  <a:cxn ang="0">
                    <a:pos x="131" y="115"/>
                  </a:cxn>
                </a:cxnLst>
                <a:rect l="0" t="0" r="r" b="b"/>
                <a:pathLst>
                  <a:path w="131" h="115">
                    <a:moveTo>
                      <a:pt x="131" y="115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31" y="24"/>
                    </a:lnTo>
                    <a:lnTo>
                      <a:pt x="131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84" name="Freeform 392"/>
              <p:cNvSpPr>
                <a:spLocks/>
              </p:cNvSpPr>
              <p:nvPr/>
            </p:nvSpPr>
            <p:spPr bwMode="auto">
              <a:xfrm>
                <a:off x="3916" y="2192"/>
                <a:ext cx="131" cy="115"/>
              </a:xfrm>
              <a:custGeom>
                <a:avLst/>
                <a:gdLst/>
                <a:ahLst/>
                <a:cxnLst>
                  <a:cxn ang="0">
                    <a:pos x="131" y="90"/>
                  </a:cxn>
                  <a:cxn ang="0">
                    <a:pos x="0" y="115"/>
                  </a:cxn>
                  <a:cxn ang="0">
                    <a:pos x="0" y="24"/>
                  </a:cxn>
                  <a:cxn ang="0">
                    <a:pos x="131" y="0"/>
                  </a:cxn>
                  <a:cxn ang="0">
                    <a:pos x="131" y="90"/>
                  </a:cxn>
                </a:cxnLst>
                <a:rect l="0" t="0" r="r" b="b"/>
                <a:pathLst>
                  <a:path w="131" h="115">
                    <a:moveTo>
                      <a:pt x="131" y="90"/>
                    </a:moveTo>
                    <a:lnTo>
                      <a:pt x="0" y="115"/>
                    </a:lnTo>
                    <a:lnTo>
                      <a:pt x="0" y="24"/>
                    </a:lnTo>
                    <a:lnTo>
                      <a:pt x="131" y="0"/>
                    </a:lnTo>
                    <a:lnTo>
                      <a:pt x="131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85" name="Freeform 393"/>
              <p:cNvSpPr>
                <a:spLocks/>
              </p:cNvSpPr>
              <p:nvPr/>
            </p:nvSpPr>
            <p:spPr bwMode="auto">
              <a:xfrm>
                <a:off x="3916" y="2192"/>
                <a:ext cx="131" cy="115"/>
              </a:xfrm>
              <a:custGeom>
                <a:avLst/>
                <a:gdLst/>
                <a:ahLst/>
                <a:cxnLst>
                  <a:cxn ang="0">
                    <a:pos x="131" y="90"/>
                  </a:cxn>
                  <a:cxn ang="0">
                    <a:pos x="0" y="115"/>
                  </a:cxn>
                  <a:cxn ang="0">
                    <a:pos x="0" y="24"/>
                  </a:cxn>
                  <a:cxn ang="0">
                    <a:pos x="131" y="0"/>
                  </a:cxn>
                  <a:cxn ang="0">
                    <a:pos x="131" y="90"/>
                  </a:cxn>
                </a:cxnLst>
                <a:rect l="0" t="0" r="r" b="b"/>
                <a:pathLst>
                  <a:path w="131" h="115">
                    <a:moveTo>
                      <a:pt x="131" y="90"/>
                    </a:moveTo>
                    <a:lnTo>
                      <a:pt x="0" y="115"/>
                    </a:lnTo>
                    <a:lnTo>
                      <a:pt x="0" y="24"/>
                    </a:lnTo>
                    <a:lnTo>
                      <a:pt x="131" y="0"/>
                    </a:lnTo>
                    <a:lnTo>
                      <a:pt x="131" y="9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86" name="Freeform 394"/>
              <p:cNvSpPr>
                <a:spLocks/>
              </p:cNvSpPr>
              <p:nvPr/>
            </p:nvSpPr>
            <p:spPr bwMode="auto">
              <a:xfrm>
                <a:off x="4645" y="2700"/>
                <a:ext cx="132" cy="136"/>
              </a:xfrm>
              <a:custGeom>
                <a:avLst/>
                <a:gdLst/>
                <a:ahLst/>
                <a:cxnLst>
                  <a:cxn ang="0">
                    <a:pos x="83" y="136"/>
                  </a:cxn>
                  <a:cxn ang="0">
                    <a:pos x="0" y="120"/>
                  </a:cxn>
                  <a:cxn ang="0">
                    <a:pos x="32" y="0"/>
                  </a:cxn>
                  <a:cxn ang="0">
                    <a:pos x="132" y="19"/>
                  </a:cxn>
                  <a:cxn ang="0">
                    <a:pos x="83" y="136"/>
                  </a:cxn>
                </a:cxnLst>
                <a:rect l="0" t="0" r="r" b="b"/>
                <a:pathLst>
                  <a:path w="132" h="136">
                    <a:moveTo>
                      <a:pt x="83" y="136"/>
                    </a:moveTo>
                    <a:lnTo>
                      <a:pt x="0" y="120"/>
                    </a:lnTo>
                    <a:lnTo>
                      <a:pt x="32" y="0"/>
                    </a:lnTo>
                    <a:lnTo>
                      <a:pt x="132" y="19"/>
                    </a:lnTo>
                    <a:lnTo>
                      <a:pt x="83" y="1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87" name="Freeform 395"/>
              <p:cNvSpPr>
                <a:spLocks/>
              </p:cNvSpPr>
              <p:nvPr/>
            </p:nvSpPr>
            <p:spPr bwMode="auto">
              <a:xfrm>
                <a:off x="4645" y="2700"/>
                <a:ext cx="132" cy="136"/>
              </a:xfrm>
              <a:custGeom>
                <a:avLst/>
                <a:gdLst/>
                <a:ahLst/>
                <a:cxnLst>
                  <a:cxn ang="0">
                    <a:pos x="83" y="136"/>
                  </a:cxn>
                  <a:cxn ang="0">
                    <a:pos x="0" y="120"/>
                  </a:cxn>
                  <a:cxn ang="0">
                    <a:pos x="32" y="0"/>
                  </a:cxn>
                  <a:cxn ang="0">
                    <a:pos x="132" y="19"/>
                  </a:cxn>
                  <a:cxn ang="0">
                    <a:pos x="83" y="136"/>
                  </a:cxn>
                </a:cxnLst>
                <a:rect l="0" t="0" r="r" b="b"/>
                <a:pathLst>
                  <a:path w="132" h="136">
                    <a:moveTo>
                      <a:pt x="83" y="136"/>
                    </a:moveTo>
                    <a:lnTo>
                      <a:pt x="0" y="120"/>
                    </a:lnTo>
                    <a:lnTo>
                      <a:pt x="32" y="0"/>
                    </a:lnTo>
                    <a:lnTo>
                      <a:pt x="132" y="19"/>
                    </a:lnTo>
                    <a:lnTo>
                      <a:pt x="83" y="1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88" name="Freeform 396"/>
              <p:cNvSpPr>
                <a:spLocks/>
              </p:cNvSpPr>
              <p:nvPr/>
            </p:nvSpPr>
            <p:spPr bwMode="auto">
              <a:xfrm>
                <a:off x="4003" y="2700"/>
                <a:ext cx="131" cy="136"/>
              </a:xfrm>
              <a:custGeom>
                <a:avLst/>
                <a:gdLst/>
                <a:ahLst/>
                <a:cxnLst>
                  <a:cxn ang="0">
                    <a:pos x="131" y="120"/>
                  </a:cxn>
                  <a:cxn ang="0">
                    <a:pos x="51" y="136"/>
                  </a:cxn>
                  <a:cxn ang="0">
                    <a:pos x="0" y="19"/>
                  </a:cxn>
                  <a:cxn ang="0">
                    <a:pos x="99" y="0"/>
                  </a:cxn>
                  <a:cxn ang="0">
                    <a:pos x="131" y="120"/>
                  </a:cxn>
                </a:cxnLst>
                <a:rect l="0" t="0" r="r" b="b"/>
                <a:pathLst>
                  <a:path w="131" h="136">
                    <a:moveTo>
                      <a:pt x="131" y="120"/>
                    </a:moveTo>
                    <a:lnTo>
                      <a:pt x="51" y="136"/>
                    </a:lnTo>
                    <a:lnTo>
                      <a:pt x="0" y="19"/>
                    </a:lnTo>
                    <a:lnTo>
                      <a:pt x="99" y="0"/>
                    </a:lnTo>
                    <a:lnTo>
                      <a:pt x="131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89" name="Freeform 397"/>
              <p:cNvSpPr>
                <a:spLocks noEditPoints="1"/>
              </p:cNvSpPr>
              <p:nvPr/>
            </p:nvSpPr>
            <p:spPr bwMode="auto">
              <a:xfrm>
                <a:off x="4003" y="1996"/>
                <a:ext cx="425" cy="840"/>
              </a:xfrm>
              <a:custGeom>
                <a:avLst/>
                <a:gdLst/>
                <a:ahLst/>
                <a:cxnLst>
                  <a:cxn ang="0">
                    <a:pos x="131" y="824"/>
                  </a:cxn>
                  <a:cxn ang="0">
                    <a:pos x="51" y="840"/>
                  </a:cxn>
                  <a:cxn ang="0">
                    <a:pos x="0" y="723"/>
                  </a:cxn>
                  <a:cxn ang="0">
                    <a:pos x="99" y="704"/>
                  </a:cxn>
                  <a:cxn ang="0">
                    <a:pos x="131" y="824"/>
                  </a:cxn>
                  <a:cxn ang="0">
                    <a:pos x="425" y="0"/>
                  </a:cxn>
                  <a:cxn ang="0">
                    <a:pos x="256" y="3"/>
                  </a:cxn>
                </a:cxnLst>
                <a:rect l="0" t="0" r="r" b="b"/>
                <a:pathLst>
                  <a:path w="425" h="840">
                    <a:moveTo>
                      <a:pt x="131" y="824"/>
                    </a:moveTo>
                    <a:lnTo>
                      <a:pt x="51" y="840"/>
                    </a:lnTo>
                    <a:lnTo>
                      <a:pt x="0" y="723"/>
                    </a:lnTo>
                    <a:lnTo>
                      <a:pt x="99" y="704"/>
                    </a:lnTo>
                    <a:lnTo>
                      <a:pt x="131" y="824"/>
                    </a:lnTo>
                    <a:moveTo>
                      <a:pt x="425" y="0"/>
                    </a:moveTo>
                    <a:lnTo>
                      <a:pt x="256" y="3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90" name="Freeform 398"/>
              <p:cNvSpPr>
                <a:spLocks/>
              </p:cNvSpPr>
              <p:nvPr/>
            </p:nvSpPr>
            <p:spPr bwMode="auto">
              <a:xfrm>
                <a:off x="4513" y="2056"/>
                <a:ext cx="137" cy="124"/>
              </a:xfrm>
              <a:custGeom>
                <a:avLst/>
                <a:gdLst/>
                <a:ahLst/>
                <a:cxnLst>
                  <a:cxn ang="0">
                    <a:pos x="137" y="124"/>
                  </a:cxn>
                  <a:cxn ang="0">
                    <a:pos x="0" y="114"/>
                  </a:cxn>
                  <a:cxn ang="0">
                    <a:pos x="0" y="0"/>
                  </a:cxn>
                  <a:cxn ang="0">
                    <a:pos x="137" y="12"/>
                  </a:cxn>
                  <a:cxn ang="0">
                    <a:pos x="137" y="124"/>
                  </a:cxn>
                </a:cxnLst>
                <a:rect l="0" t="0" r="r" b="b"/>
                <a:pathLst>
                  <a:path w="137" h="124">
                    <a:moveTo>
                      <a:pt x="137" y="124"/>
                    </a:moveTo>
                    <a:lnTo>
                      <a:pt x="0" y="114"/>
                    </a:lnTo>
                    <a:lnTo>
                      <a:pt x="0" y="0"/>
                    </a:lnTo>
                    <a:lnTo>
                      <a:pt x="137" y="12"/>
                    </a:lnTo>
                    <a:lnTo>
                      <a:pt x="137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91" name="Freeform 399"/>
              <p:cNvSpPr>
                <a:spLocks/>
              </p:cNvSpPr>
              <p:nvPr/>
            </p:nvSpPr>
            <p:spPr bwMode="auto">
              <a:xfrm>
                <a:off x="4513" y="2056"/>
                <a:ext cx="137" cy="124"/>
              </a:xfrm>
              <a:custGeom>
                <a:avLst/>
                <a:gdLst/>
                <a:ahLst/>
                <a:cxnLst>
                  <a:cxn ang="0">
                    <a:pos x="137" y="124"/>
                  </a:cxn>
                  <a:cxn ang="0">
                    <a:pos x="0" y="114"/>
                  </a:cxn>
                  <a:cxn ang="0">
                    <a:pos x="0" y="0"/>
                  </a:cxn>
                  <a:cxn ang="0">
                    <a:pos x="137" y="12"/>
                  </a:cxn>
                  <a:cxn ang="0">
                    <a:pos x="137" y="124"/>
                  </a:cxn>
                </a:cxnLst>
                <a:rect l="0" t="0" r="r" b="b"/>
                <a:pathLst>
                  <a:path w="137" h="124">
                    <a:moveTo>
                      <a:pt x="137" y="124"/>
                    </a:moveTo>
                    <a:lnTo>
                      <a:pt x="0" y="114"/>
                    </a:lnTo>
                    <a:lnTo>
                      <a:pt x="0" y="0"/>
                    </a:lnTo>
                    <a:lnTo>
                      <a:pt x="137" y="12"/>
                    </a:lnTo>
                    <a:lnTo>
                      <a:pt x="137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92" name="Freeform 400"/>
              <p:cNvSpPr>
                <a:spLocks/>
              </p:cNvSpPr>
              <p:nvPr/>
            </p:nvSpPr>
            <p:spPr bwMode="auto">
              <a:xfrm>
                <a:off x="4131" y="2056"/>
                <a:ext cx="138" cy="124"/>
              </a:xfrm>
              <a:custGeom>
                <a:avLst/>
                <a:gdLst/>
                <a:ahLst/>
                <a:cxnLst>
                  <a:cxn ang="0">
                    <a:pos x="138" y="114"/>
                  </a:cxn>
                  <a:cxn ang="0">
                    <a:pos x="0" y="124"/>
                  </a:cxn>
                  <a:cxn ang="0">
                    <a:pos x="0" y="12"/>
                  </a:cxn>
                  <a:cxn ang="0">
                    <a:pos x="138" y="0"/>
                  </a:cxn>
                  <a:cxn ang="0">
                    <a:pos x="138" y="114"/>
                  </a:cxn>
                </a:cxnLst>
                <a:rect l="0" t="0" r="r" b="b"/>
                <a:pathLst>
                  <a:path w="138" h="124">
                    <a:moveTo>
                      <a:pt x="138" y="114"/>
                    </a:moveTo>
                    <a:lnTo>
                      <a:pt x="0" y="124"/>
                    </a:lnTo>
                    <a:lnTo>
                      <a:pt x="0" y="12"/>
                    </a:lnTo>
                    <a:lnTo>
                      <a:pt x="138" y="0"/>
                    </a:lnTo>
                    <a:lnTo>
                      <a:pt x="138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93" name="Freeform 401"/>
              <p:cNvSpPr>
                <a:spLocks noEditPoints="1"/>
              </p:cNvSpPr>
              <p:nvPr/>
            </p:nvSpPr>
            <p:spPr bwMode="auto">
              <a:xfrm>
                <a:off x="4131" y="1996"/>
                <a:ext cx="469" cy="184"/>
              </a:xfrm>
              <a:custGeom>
                <a:avLst/>
                <a:gdLst/>
                <a:ahLst/>
                <a:cxnLst>
                  <a:cxn ang="0">
                    <a:pos x="138" y="174"/>
                  </a:cxn>
                  <a:cxn ang="0">
                    <a:pos x="0" y="184"/>
                  </a:cxn>
                  <a:cxn ang="0">
                    <a:pos x="0" y="72"/>
                  </a:cxn>
                  <a:cxn ang="0">
                    <a:pos x="138" y="60"/>
                  </a:cxn>
                  <a:cxn ang="0">
                    <a:pos x="138" y="174"/>
                  </a:cxn>
                  <a:cxn ang="0">
                    <a:pos x="469" y="8"/>
                  </a:cxn>
                  <a:cxn ang="0">
                    <a:pos x="297" y="0"/>
                  </a:cxn>
                </a:cxnLst>
                <a:rect l="0" t="0" r="r" b="b"/>
                <a:pathLst>
                  <a:path w="469" h="184">
                    <a:moveTo>
                      <a:pt x="138" y="174"/>
                    </a:moveTo>
                    <a:lnTo>
                      <a:pt x="0" y="184"/>
                    </a:lnTo>
                    <a:lnTo>
                      <a:pt x="0" y="72"/>
                    </a:lnTo>
                    <a:lnTo>
                      <a:pt x="138" y="60"/>
                    </a:lnTo>
                    <a:lnTo>
                      <a:pt x="138" y="174"/>
                    </a:lnTo>
                    <a:moveTo>
                      <a:pt x="469" y="8"/>
                    </a:moveTo>
                    <a:lnTo>
                      <a:pt x="297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94" name="Freeform 402"/>
              <p:cNvSpPr>
                <a:spLocks/>
              </p:cNvSpPr>
              <p:nvPr/>
            </p:nvSpPr>
            <p:spPr bwMode="auto">
              <a:xfrm>
                <a:off x="4967" y="2406"/>
                <a:ext cx="109" cy="102"/>
              </a:xfrm>
              <a:custGeom>
                <a:avLst/>
                <a:gdLst/>
                <a:ahLst/>
                <a:cxnLst>
                  <a:cxn ang="0">
                    <a:pos x="102" y="102"/>
                  </a:cxn>
                  <a:cxn ang="0">
                    <a:pos x="0" y="70"/>
                  </a:cxn>
                  <a:cxn ang="0">
                    <a:pos x="7" y="0"/>
                  </a:cxn>
                  <a:cxn ang="0">
                    <a:pos x="109" y="33"/>
                  </a:cxn>
                  <a:cxn ang="0">
                    <a:pos x="102" y="102"/>
                  </a:cxn>
                </a:cxnLst>
                <a:rect l="0" t="0" r="r" b="b"/>
                <a:pathLst>
                  <a:path w="109" h="102">
                    <a:moveTo>
                      <a:pt x="102" y="102"/>
                    </a:moveTo>
                    <a:lnTo>
                      <a:pt x="0" y="70"/>
                    </a:lnTo>
                    <a:lnTo>
                      <a:pt x="7" y="0"/>
                    </a:lnTo>
                    <a:lnTo>
                      <a:pt x="109" y="33"/>
                    </a:lnTo>
                    <a:lnTo>
                      <a:pt x="102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95" name="Freeform 403"/>
              <p:cNvSpPr>
                <a:spLocks/>
              </p:cNvSpPr>
              <p:nvPr/>
            </p:nvSpPr>
            <p:spPr bwMode="auto">
              <a:xfrm>
                <a:off x="4967" y="2406"/>
                <a:ext cx="109" cy="102"/>
              </a:xfrm>
              <a:custGeom>
                <a:avLst/>
                <a:gdLst/>
                <a:ahLst/>
                <a:cxnLst>
                  <a:cxn ang="0">
                    <a:pos x="102" y="102"/>
                  </a:cxn>
                  <a:cxn ang="0">
                    <a:pos x="0" y="70"/>
                  </a:cxn>
                  <a:cxn ang="0">
                    <a:pos x="7" y="0"/>
                  </a:cxn>
                  <a:cxn ang="0">
                    <a:pos x="109" y="33"/>
                  </a:cxn>
                  <a:cxn ang="0">
                    <a:pos x="102" y="102"/>
                  </a:cxn>
                </a:cxnLst>
                <a:rect l="0" t="0" r="r" b="b"/>
                <a:pathLst>
                  <a:path w="109" h="102">
                    <a:moveTo>
                      <a:pt x="102" y="102"/>
                    </a:moveTo>
                    <a:lnTo>
                      <a:pt x="0" y="70"/>
                    </a:lnTo>
                    <a:lnTo>
                      <a:pt x="7" y="0"/>
                    </a:lnTo>
                    <a:lnTo>
                      <a:pt x="109" y="33"/>
                    </a:lnTo>
                    <a:lnTo>
                      <a:pt x="102" y="10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96" name="Freeform 404"/>
              <p:cNvSpPr>
                <a:spLocks/>
              </p:cNvSpPr>
              <p:nvPr/>
            </p:nvSpPr>
            <p:spPr bwMode="auto">
              <a:xfrm>
                <a:off x="4697" y="2192"/>
                <a:ext cx="38" cy="127"/>
              </a:xfrm>
              <a:custGeom>
                <a:avLst/>
                <a:gdLst/>
                <a:ahLst/>
                <a:cxnLst>
                  <a:cxn ang="0">
                    <a:pos x="38" y="90"/>
                  </a:cxn>
                  <a:cxn ang="0">
                    <a:pos x="0" y="127"/>
                  </a:cxn>
                  <a:cxn ang="0">
                    <a:pos x="4" y="30"/>
                  </a:cxn>
                  <a:cxn ang="0">
                    <a:pos x="38" y="0"/>
                  </a:cxn>
                  <a:cxn ang="0">
                    <a:pos x="38" y="90"/>
                  </a:cxn>
                </a:cxnLst>
                <a:rect l="0" t="0" r="r" b="b"/>
                <a:pathLst>
                  <a:path w="38" h="127">
                    <a:moveTo>
                      <a:pt x="38" y="90"/>
                    </a:moveTo>
                    <a:lnTo>
                      <a:pt x="0" y="127"/>
                    </a:lnTo>
                    <a:lnTo>
                      <a:pt x="4" y="30"/>
                    </a:lnTo>
                    <a:lnTo>
                      <a:pt x="38" y="0"/>
                    </a:lnTo>
                    <a:lnTo>
                      <a:pt x="38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97" name="Freeform 405"/>
              <p:cNvSpPr>
                <a:spLocks/>
              </p:cNvSpPr>
              <p:nvPr/>
            </p:nvSpPr>
            <p:spPr bwMode="auto">
              <a:xfrm>
                <a:off x="4697" y="2192"/>
                <a:ext cx="38" cy="127"/>
              </a:xfrm>
              <a:custGeom>
                <a:avLst/>
                <a:gdLst/>
                <a:ahLst/>
                <a:cxnLst>
                  <a:cxn ang="0">
                    <a:pos x="38" y="90"/>
                  </a:cxn>
                  <a:cxn ang="0">
                    <a:pos x="0" y="127"/>
                  </a:cxn>
                  <a:cxn ang="0">
                    <a:pos x="4" y="30"/>
                  </a:cxn>
                  <a:cxn ang="0">
                    <a:pos x="38" y="0"/>
                  </a:cxn>
                  <a:cxn ang="0">
                    <a:pos x="38" y="90"/>
                  </a:cxn>
                </a:cxnLst>
                <a:rect l="0" t="0" r="r" b="b"/>
                <a:pathLst>
                  <a:path w="38" h="127">
                    <a:moveTo>
                      <a:pt x="38" y="90"/>
                    </a:moveTo>
                    <a:lnTo>
                      <a:pt x="0" y="127"/>
                    </a:lnTo>
                    <a:lnTo>
                      <a:pt x="4" y="30"/>
                    </a:lnTo>
                    <a:lnTo>
                      <a:pt x="38" y="0"/>
                    </a:lnTo>
                    <a:lnTo>
                      <a:pt x="38" y="9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98" name="Freeform 406"/>
              <p:cNvSpPr>
                <a:spLocks/>
              </p:cNvSpPr>
              <p:nvPr/>
            </p:nvSpPr>
            <p:spPr bwMode="auto">
              <a:xfrm>
                <a:off x="4047" y="2192"/>
                <a:ext cx="38" cy="127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38" y="127"/>
                  </a:cxn>
                  <a:cxn ang="0">
                    <a:pos x="34" y="30"/>
                  </a:cxn>
                  <a:cxn ang="0">
                    <a:pos x="0" y="0"/>
                  </a:cxn>
                  <a:cxn ang="0">
                    <a:pos x="0" y="90"/>
                  </a:cxn>
                </a:cxnLst>
                <a:rect l="0" t="0" r="r" b="b"/>
                <a:pathLst>
                  <a:path w="38" h="127">
                    <a:moveTo>
                      <a:pt x="0" y="90"/>
                    </a:moveTo>
                    <a:lnTo>
                      <a:pt x="38" y="127"/>
                    </a:lnTo>
                    <a:lnTo>
                      <a:pt x="34" y="30"/>
                    </a:lnTo>
                    <a:lnTo>
                      <a:pt x="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99" name="Freeform 407"/>
              <p:cNvSpPr>
                <a:spLocks noEditPoints="1"/>
              </p:cNvSpPr>
              <p:nvPr/>
            </p:nvSpPr>
            <p:spPr bwMode="auto">
              <a:xfrm>
                <a:off x="4047" y="1999"/>
                <a:ext cx="212" cy="320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38" y="320"/>
                  </a:cxn>
                  <a:cxn ang="0">
                    <a:pos x="34" y="223"/>
                  </a:cxn>
                  <a:cxn ang="0">
                    <a:pos x="0" y="193"/>
                  </a:cxn>
                  <a:cxn ang="0">
                    <a:pos x="0" y="283"/>
                  </a:cxn>
                  <a:cxn ang="0">
                    <a:pos x="212" y="0"/>
                  </a:cxn>
                  <a:cxn ang="0">
                    <a:pos x="43" y="15"/>
                  </a:cxn>
                </a:cxnLst>
                <a:rect l="0" t="0" r="r" b="b"/>
                <a:pathLst>
                  <a:path w="212" h="320">
                    <a:moveTo>
                      <a:pt x="0" y="283"/>
                    </a:moveTo>
                    <a:lnTo>
                      <a:pt x="38" y="320"/>
                    </a:lnTo>
                    <a:lnTo>
                      <a:pt x="34" y="223"/>
                    </a:lnTo>
                    <a:lnTo>
                      <a:pt x="0" y="193"/>
                    </a:lnTo>
                    <a:lnTo>
                      <a:pt x="0" y="283"/>
                    </a:lnTo>
                    <a:moveTo>
                      <a:pt x="212" y="0"/>
                    </a:moveTo>
                    <a:lnTo>
                      <a:pt x="43" y="1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00" name="Freeform 408"/>
              <p:cNvSpPr>
                <a:spLocks/>
              </p:cNvSpPr>
              <p:nvPr/>
            </p:nvSpPr>
            <p:spPr bwMode="auto">
              <a:xfrm>
                <a:off x="4866" y="2622"/>
                <a:ext cx="151" cy="146"/>
              </a:xfrm>
              <a:custGeom>
                <a:avLst/>
                <a:gdLst/>
                <a:ahLst/>
                <a:cxnLst>
                  <a:cxn ang="0">
                    <a:pos x="83" y="146"/>
                  </a:cxn>
                  <a:cxn ang="0">
                    <a:pos x="0" y="120"/>
                  </a:cxn>
                  <a:cxn ang="0">
                    <a:pos x="59" y="0"/>
                  </a:cxn>
                  <a:cxn ang="0">
                    <a:pos x="151" y="29"/>
                  </a:cxn>
                  <a:cxn ang="0">
                    <a:pos x="83" y="146"/>
                  </a:cxn>
                </a:cxnLst>
                <a:rect l="0" t="0" r="r" b="b"/>
                <a:pathLst>
                  <a:path w="151" h="146">
                    <a:moveTo>
                      <a:pt x="83" y="146"/>
                    </a:moveTo>
                    <a:lnTo>
                      <a:pt x="0" y="120"/>
                    </a:lnTo>
                    <a:lnTo>
                      <a:pt x="59" y="0"/>
                    </a:lnTo>
                    <a:lnTo>
                      <a:pt x="151" y="29"/>
                    </a:lnTo>
                    <a:lnTo>
                      <a:pt x="83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01" name="Freeform 409"/>
              <p:cNvSpPr>
                <a:spLocks/>
              </p:cNvSpPr>
              <p:nvPr/>
            </p:nvSpPr>
            <p:spPr bwMode="auto">
              <a:xfrm>
                <a:off x="4866" y="2622"/>
                <a:ext cx="151" cy="146"/>
              </a:xfrm>
              <a:custGeom>
                <a:avLst/>
                <a:gdLst/>
                <a:ahLst/>
                <a:cxnLst>
                  <a:cxn ang="0">
                    <a:pos x="83" y="146"/>
                  </a:cxn>
                  <a:cxn ang="0">
                    <a:pos x="0" y="120"/>
                  </a:cxn>
                  <a:cxn ang="0">
                    <a:pos x="59" y="0"/>
                  </a:cxn>
                  <a:cxn ang="0">
                    <a:pos x="151" y="29"/>
                  </a:cxn>
                  <a:cxn ang="0">
                    <a:pos x="83" y="146"/>
                  </a:cxn>
                </a:cxnLst>
                <a:rect l="0" t="0" r="r" b="b"/>
                <a:pathLst>
                  <a:path w="151" h="146">
                    <a:moveTo>
                      <a:pt x="83" y="146"/>
                    </a:moveTo>
                    <a:lnTo>
                      <a:pt x="0" y="120"/>
                    </a:lnTo>
                    <a:lnTo>
                      <a:pt x="59" y="0"/>
                    </a:lnTo>
                    <a:lnTo>
                      <a:pt x="151" y="29"/>
                    </a:lnTo>
                    <a:lnTo>
                      <a:pt x="83" y="14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02" name="Freeform 410"/>
              <p:cNvSpPr>
                <a:spLocks/>
              </p:cNvSpPr>
              <p:nvPr/>
            </p:nvSpPr>
            <p:spPr bwMode="auto">
              <a:xfrm>
                <a:off x="4390" y="2800"/>
                <a:ext cx="87" cy="119"/>
              </a:xfrm>
              <a:custGeom>
                <a:avLst/>
                <a:gdLst/>
                <a:ahLst/>
                <a:cxnLst>
                  <a:cxn ang="0">
                    <a:pos x="73" y="119"/>
                  </a:cxn>
                  <a:cxn ang="0">
                    <a:pos x="0" y="116"/>
                  </a:cxn>
                  <a:cxn ang="0">
                    <a:pos x="0" y="0"/>
                  </a:cxn>
                  <a:cxn ang="0">
                    <a:pos x="87" y="3"/>
                  </a:cxn>
                  <a:cxn ang="0">
                    <a:pos x="73" y="119"/>
                  </a:cxn>
                </a:cxnLst>
                <a:rect l="0" t="0" r="r" b="b"/>
                <a:pathLst>
                  <a:path w="87" h="119">
                    <a:moveTo>
                      <a:pt x="73" y="119"/>
                    </a:moveTo>
                    <a:lnTo>
                      <a:pt x="0" y="116"/>
                    </a:lnTo>
                    <a:lnTo>
                      <a:pt x="0" y="0"/>
                    </a:lnTo>
                    <a:lnTo>
                      <a:pt x="87" y="3"/>
                    </a:lnTo>
                    <a:lnTo>
                      <a:pt x="73" y="1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03" name="Freeform 411"/>
              <p:cNvSpPr>
                <a:spLocks/>
              </p:cNvSpPr>
              <p:nvPr/>
            </p:nvSpPr>
            <p:spPr bwMode="auto">
              <a:xfrm>
                <a:off x="4390" y="2800"/>
                <a:ext cx="87" cy="119"/>
              </a:xfrm>
              <a:custGeom>
                <a:avLst/>
                <a:gdLst/>
                <a:ahLst/>
                <a:cxnLst>
                  <a:cxn ang="0">
                    <a:pos x="73" y="119"/>
                  </a:cxn>
                  <a:cxn ang="0">
                    <a:pos x="0" y="116"/>
                  </a:cxn>
                  <a:cxn ang="0">
                    <a:pos x="0" y="0"/>
                  </a:cxn>
                  <a:cxn ang="0">
                    <a:pos x="87" y="3"/>
                  </a:cxn>
                  <a:cxn ang="0">
                    <a:pos x="73" y="119"/>
                  </a:cxn>
                </a:cxnLst>
                <a:rect l="0" t="0" r="r" b="b"/>
                <a:pathLst>
                  <a:path w="87" h="119">
                    <a:moveTo>
                      <a:pt x="73" y="119"/>
                    </a:moveTo>
                    <a:lnTo>
                      <a:pt x="0" y="116"/>
                    </a:lnTo>
                    <a:lnTo>
                      <a:pt x="0" y="0"/>
                    </a:lnTo>
                    <a:lnTo>
                      <a:pt x="87" y="3"/>
                    </a:lnTo>
                    <a:lnTo>
                      <a:pt x="73" y="1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04" name="Freeform 412"/>
              <p:cNvSpPr>
                <a:spLocks/>
              </p:cNvSpPr>
              <p:nvPr/>
            </p:nvSpPr>
            <p:spPr bwMode="auto">
              <a:xfrm>
                <a:off x="4305" y="2800"/>
                <a:ext cx="85" cy="119"/>
              </a:xfrm>
              <a:custGeom>
                <a:avLst/>
                <a:gdLst/>
                <a:ahLst/>
                <a:cxnLst>
                  <a:cxn ang="0">
                    <a:pos x="85" y="116"/>
                  </a:cxn>
                  <a:cxn ang="0">
                    <a:pos x="14" y="119"/>
                  </a:cxn>
                  <a:cxn ang="0">
                    <a:pos x="0" y="3"/>
                  </a:cxn>
                  <a:cxn ang="0">
                    <a:pos x="85" y="0"/>
                  </a:cxn>
                  <a:cxn ang="0">
                    <a:pos x="85" y="116"/>
                  </a:cxn>
                </a:cxnLst>
                <a:rect l="0" t="0" r="r" b="b"/>
                <a:pathLst>
                  <a:path w="85" h="119">
                    <a:moveTo>
                      <a:pt x="85" y="116"/>
                    </a:moveTo>
                    <a:lnTo>
                      <a:pt x="14" y="119"/>
                    </a:lnTo>
                    <a:lnTo>
                      <a:pt x="0" y="3"/>
                    </a:lnTo>
                    <a:lnTo>
                      <a:pt x="85" y="0"/>
                    </a:lnTo>
                    <a:lnTo>
                      <a:pt x="85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05" name="Freeform 413"/>
              <p:cNvSpPr>
                <a:spLocks/>
              </p:cNvSpPr>
              <p:nvPr/>
            </p:nvSpPr>
            <p:spPr bwMode="auto">
              <a:xfrm>
                <a:off x="4305" y="2800"/>
                <a:ext cx="85" cy="119"/>
              </a:xfrm>
              <a:custGeom>
                <a:avLst/>
                <a:gdLst/>
                <a:ahLst/>
                <a:cxnLst>
                  <a:cxn ang="0">
                    <a:pos x="85" y="116"/>
                  </a:cxn>
                  <a:cxn ang="0">
                    <a:pos x="14" y="119"/>
                  </a:cxn>
                  <a:cxn ang="0">
                    <a:pos x="0" y="3"/>
                  </a:cxn>
                  <a:cxn ang="0">
                    <a:pos x="85" y="0"/>
                  </a:cxn>
                  <a:cxn ang="0">
                    <a:pos x="85" y="116"/>
                  </a:cxn>
                </a:cxnLst>
                <a:rect l="0" t="0" r="r" b="b"/>
                <a:pathLst>
                  <a:path w="85" h="119">
                    <a:moveTo>
                      <a:pt x="85" y="116"/>
                    </a:moveTo>
                    <a:lnTo>
                      <a:pt x="14" y="119"/>
                    </a:lnTo>
                    <a:lnTo>
                      <a:pt x="0" y="3"/>
                    </a:lnTo>
                    <a:lnTo>
                      <a:pt x="85" y="0"/>
                    </a:lnTo>
                    <a:lnTo>
                      <a:pt x="85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06" name="Freeform 414"/>
              <p:cNvSpPr>
                <a:spLocks/>
              </p:cNvSpPr>
              <p:nvPr/>
            </p:nvSpPr>
            <p:spPr bwMode="auto">
              <a:xfrm>
                <a:off x="4650" y="2068"/>
                <a:ext cx="85" cy="124"/>
              </a:xfrm>
              <a:custGeom>
                <a:avLst/>
                <a:gdLst/>
                <a:ahLst/>
                <a:cxnLst>
                  <a:cxn ang="0">
                    <a:pos x="85" y="124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85" y="11"/>
                  </a:cxn>
                  <a:cxn ang="0">
                    <a:pos x="85" y="124"/>
                  </a:cxn>
                </a:cxnLst>
                <a:rect l="0" t="0" r="r" b="b"/>
                <a:pathLst>
                  <a:path w="85" h="124">
                    <a:moveTo>
                      <a:pt x="85" y="124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85" y="11"/>
                    </a:lnTo>
                    <a:lnTo>
                      <a:pt x="85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07" name="Freeform 415"/>
              <p:cNvSpPr>
                <a:spLocks/>
              </p:cNvSpPr>
              <p:nvPr/>
            </p:nvSpPr>
            <p:spPr bwMode="auto">
              <a:xfrm>
                <a:off x="4650" y="2068"/>
                <a:ext cx="85" cy="124"/>
              </a:xfrm>
              <a:custGeom>
                <a:avLst/>
                <a:gdLst/>
                <a:ahLst/>
                <a:cxnLst>
                  <a:cxn ang="0">
                    <a:pos x="85" y="124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85" y="11"/>
                  </a:cxn>
                  <a:cxn ang="0">
                    <a:pos x="85" y="124"/>
                  </a:cxn>
                </a:cxnLst>
                <a:rect l="0" t="0" r="r" b="b"/>
                <a:pathLst>
                  <a:path w="85" h="124">
                    <a:moveTo>
                      <a:pt x="85" y="124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85" y="11"/>
                    </a:lnTo>
                    <a:lnTo>
                      <a:pt x="85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08" name="Freeform 416"/>
              <p:cNvSpPr>
                <a:spLocks/>
              </p:cNvSpPr>
              <p:nvPr/>
            </p:nvSpPr>
            <p:spPr bwMode="auto">
              <a:xfrm>
                <a:off x="4047" y="2068"/>
                <a:ext cx="84" cy="124"/>
              </a:xfrm>
              <a:custGeom>
                <a:avLst/>
                <a:gdLst/>
                <a:ahLst/>
                <a:cxnLst>
                  <a:cxn ang="0">
                    <a:pos x="84" y="112"/>
                  </a:cxn>
                  <a:cxn ang="0">
                    <a:pos x="0" y="124"/>
                  </a:cxn>
                  <a:cxn ang="0">
                    <a:pos x="0" y="11"/>
                  </a:cxn>
                  <a:cxn ang="0">
                    <a:pos x="84" y="0"/>
                  </a:cxn>
                  <a:cxn ang="0">
                    <a:pos x="84" y="112"/>
                  </a:cxn>
                </a:cxnLst>
                <a:rect l="0" t="0" r="r" b="b"/>
                <a:pathLst>
                  <a:path w="84" h="124">
                    <a:moveTo>
                      <a:pt x="84" y="112"/>
                    </a:moveTo>
                    <a:lnTo>
                      <a:pt x="0" y="124"/>
                    </a:lnTo>
                    <a:lnTo>
                      <a:pt x="0" y="11"/>
                    </a:lnTo>
                    <a:lnTo>
                      <a:pt x="84" y="0"/>
                    </a:lnTo>
                    <a:lnTo>
                      <a:pt x="84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09" name="Freeform 417"/>
              <p:cNvSpPr>
                <a:spLocks/>
              </p:cNvSpPr>
              <p:nvPr/>
            </p:nvSpPr>
            <p:spPr bwMode="auto">
              <a:xfrm>
                <a:off x="4047" y="2068"/>
                <a:ext cx="84" cy="124"/>
              </a:xfrm>
              <a:custGeom>
                <a:avLst/>
                <a:gdLst/>
                <a:ahLst/>
                <a:cxnLst>
                  <a:cxn ang="0">
                    <a:pos x="84" y="112"/>
                  </a:cxn>
                  <a:cxn ang="0">
                    <a:pos x="0" y="124"/>
                  </a:cxn>
                  <a:cxn ang="0">
                    <a:pos x="0" y="11"/>
                  </a:cxn>
                  <a:cxn ang="0">
                    <a:pos x="84" y="0"/>
                  </a:cxn>
                  <a:cxn ang="0">
                    <a:pos x="84" y="112"/>
                  </a:cxn>
                </a:cxnLst>
                <a:rect l="0" t="0" r="r" b="b"/>
                <a:pathLst>
                  <a:path w="84" h="124">
                    <a:moveTo>
                      <a:pt x="84" y="112"/>
                    </a:moveTo>
                    <a:lnTo>
                      <a:pt x="0" y="124"/>
                    </a:lnTo>
                    <a:lnTo>
                      <a:pt x="0" y="11"/>
                    </a:lnTo>
                    <a:lnTo>
                      <a:pt x="84" y="0"/>
                    </a:lnTo>
                    <a:lnTo>
                      <a:pt x="84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10" name="Freeform 418"/>
              <p:cNvSpPr>
                <a:spLocks/>
              </p:cNvSpPr>
              <p:nvPr/>
            </p:nvSpPr>
            <p:spPr bwMode="auto">
              <a:xfrm>
                <a:off x="4600" y="2455"/>
                <a:ext cx="30" cy="12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81"/>
                  </a:cxn>
                  <a:cxn ang="0">
                    <a:pos x="0" y="128"/>
                  </a:cxn>
                  <a:cxn ang="0">
                    <a:pos x="13" y="39"/>
                  </a:cxn>
                  <a:cxn ang="0">
                    <a:pos x="30" y="0"/>
                  </a:cxn>
                </a:cxnLst>
                <a:rect l="0" t="0" r="r" b="b"/>
                <a:pathLst>
                  <a:path w="30" h="128">
                    <a:moveTo>
                      <a:pt x="30" y="0"/>
                    </a:moveTo>
                    <a:lnTo>
                      <a:pt x="18" y="81"/>
                    </a:lnTo>
                    <a:lnTo>
                      <a:pt x="0" y="128"/>
                    </a:lnTo>
                    <a:lnTo>
                      <a:pt x="13" y="3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11" name="Freeform 419"/>
              <p:cNvSpPr>
                <a:spLocks/>
              </p:cNvSpPr>
              <p:nvPr/>
            </p:nvSpPr>
            <p:spPr bwMode="auto">
              <a:xfrm>
                <a:off x="4600" y="2455"/>
                <a:ext cx="30" cy="12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81"/>
                  </a:cxn>
                  <a:cxn ang="0">
                    <a:pos x="0" y="128"/>
                  </a:cxn>
                  <a:cxn ang="0">
                    <a:pos x="13" y="39"/>
                  </a:cxn>
                  <a:cxn ang="0">
                    <a:pos x="30" y="0"/>
                  </a:cxn>
                </a:cxnLst>
                <a:rect l="0" t="0" r="r" b="b"/>
                <a:pathLst>
                  <a:path w="30" h="128">
                    <a:moveTo>
                      <a:pt x="30" y="0"/>
                    </a:moveTo>
                    <a:lnTo>
                      <a:pt x="18" y="81"/>
                    </a:lnTo>
                    <a:lnTo>
                      <a:pt x="0" y="128"/>
                    </a:lnTo>
                    <a:lnTo>
                      <a:pt x="13" y="39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12" name="Freeform 420"/>
              <p:cNvSpPr>
                <a:spLocks/>
              </p:cNvSpPr>
              <p:nvPr/>
            </p:nvSpPr>
            <p:spPr bwMode="auto">
              <a:xfrm>
                <a:off x="4152" y="2455"/>
                <a:ext cx="30" cy="128"/>
              </a:xfrm>
              <a:custGeom>
                <a:avLst/>
                <a:gdLst/>
                <a:ahLst/>
                <a:cxnLst>
                  <a:cxn ang="0">
                    <a:pos x="16" y="39"/>
                  </a:cxn>
                  <a:cxn ang="0">
                    <a:pos x="0" y="0"/>
                  </a:cxn>
                  <a:cxn ang="0">
                    <a:pos x="12" y="81"/>
                  </a:cxn>
                  <a:cxn ang="0">
                    <a:pos x="30" y="128"/>
                  </a:cxn>
                  <a:cxn ang="0">
                    <a:pos x="16" y="39"/>
                  </a:cxn>
                </a:cxnLst>
                <a:rect l="0" t="0" r="r" b="b"/>
                <a:pathLst>
                  <a:path w="30" h="128">
                    <a:moveTo>
                      <a:pt x="16" y="39"/>
                    </a:moveTo>
                    <a:lnTo>
                      <a:pt x="0" y="0"/>
                    </a:lnTo>
                    <a:lnTo>
                      <a:pt x="12" y="81"/>
                    </a:lnTo>
                    <a:lnTo>
                      <a:pt x="30" y="128"/>
                    </a:lnTo>
                    <a:lnTo>
                      <a:pt x="16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13" name="Freeform 421"/>
              <p:cNvSpPr>
                <a:spLocks/>
              </p:cNvSpPr>
              <p:nvPr/>
            </p:nvSpPr>
            <p:spPr bwMode="auto">
              <a:xfrm>
                <a:off x="4152" y="2455"/>
                <a:ext cx="30" cy="128"/>
              </a:xfrm>
              <a:custGeom>
                <a:avLst/>
                <a:gdLst/>
                <a:ahLst/>
                <a:cxnLst>
                  <a:cxn ang="0">
                    <a:pos x="16" y="39"/>
                  </a:cxn>
                  <a:cxn ang="0">
                    <a:pos x="0" y="0"/>
                  </a:cxn>
                  <a:cxn ang="0">
                    <a:pos x="12" y="81"/>
                  </a:cxn>
                  <a:cxn ang="0">
                    <a:pos x="30" y="128"/>
                  </a:cxn>
                  <a:cxn ang="0">
                    <a:pos x="16" y="39"/>
                  </a:cxn>
                </a:cxnLst>
                <a:rect l="0" t="0" r="r" b="b"/>
                <a:pathLst>
                  <a:path w="30" h="128">
                    <a:moveTo>
                      <a:pt x="16" y="39"/>
                    </a:moveTo>
                    <a:lnTo>
                      <a:pt x="0" y="0"/>
                    </a:lnTo>
                    <a:lnTo>
                      <a:pt x="12" y="81"/>
                    </a:lnTo>
                    <a:lnTo>
                      <a:pt x="30" y="128"/>
                    </a:lnTo>
                    <a:lnTo>
                      <a:pt x="16" y="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422"/>
            <p:cNvGrpSpPr>
              <a:grpSpLocks/>
            </p:cNvGrpSpPr>
            <p:nvPr/>
          </p:nvGrpSpPr>
          <p:grpSpPr bwMode="auto">
            <a:xfrm>
              <a:off x="3808" y="1911"/>
              <a:ext cx="1376" cy="1117"/>
              <a:chOff x="3808" y="1911"/>
              <a:chExt cx="1376" cy="1117"/>
            </a:xfrm>
          </p:grpSpPr>
          <p:sp>
            <p:nvSpPr>
              <p:cNvPr id="85415" name="Freeform 423"/>
              <p:cNvSpPr>
                <a:spLocks/>
              </p:cNvSpPr>
              <p:nvPr/>
            </p:nvSpPr>
            <p:spPr bwMode="auto">
              <a:xfrm>
                <a:off x="4728" y="2719"/>
                <a:ext cx="138" cy="136"/>
              </a:xfrm>
              <a:custGeom>
                <a:avLst/>
                <a:gdLst/>
                <a:ahLst/>
                <a:cxnLst>
                  <a:cxn ang="0">
                    <a:pos x="76" y="136"/>
                  </a:cxn>
                  <a:cxn ang="0">
                    <a:pos x="0" y="117"/>
                  </a:cxn>
                  <a:cxn ang="0">
                    <a:pos x="49" y="0"/>
                  </a:cxn>
                  <a:cxn ang="0">
                    <a:pos x="138" y="23"/>
                  </a:cxn>
                  <a:cxn ang="0">
                    <a:pos x="76" y="136"/>
                  </a:cxn>
                </a:cxnLst>
                <a:rect l="0" t="0" r="r" b="b"/>
                <a:pathLst>
                  <a:path w="138" h="136">
                    <a:moveTo>
                      <a:pt x="76" y="136"/>
                    </a:moveTo>
                    <a:lnTo>
                      <a:pt x="0" y="117"/>
                    </a:lnTo>
                    <a:lnTo>
                      <a:pt x="49" y="0"/>
                    </a:lnTo>
                    <a:lnTo>
                      <a:pt x="138" y="23"/>
                    </a:lnTo>
                    <a:lnTo>
                      <a:pt x="76" y="1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16" name="Freeform 424"/>
              <p:cNvSpPr>
                <a:spLocks/>
              </p:cNvSpPr>
              <p:nvPr/>
            </p:nvSpPr>
            <p:spPr bwMode="auto">
              <a:xfrm>
                <a:off x="4728" y="2719"/>
                <a:ext cx="138" cy="136"/>
              </a:xfrm>
              <a:custGeom>
                <a:avLst/>
                <a:gdLst/>
                <a:ahLst/>
                <a:cxnLst>
                  <a:cxn ang="0">
                    <a:pos x="76" y="136"/>
                  </a:cxn>
                  <a:cxn ang="0">
                    <a:pos x="0" y="117"/>
                  </a:cxn>
                  <a:cxn ang="0">
                    <a:pos x="49" y="0"/>
                  </a:cxn>
                  <a:cxn ang="0">
                    <a:pos x="138" y="23"/>
                  </a:cxn>
                  <a:cxn ang="0">
                    <a:pos x="76" y="136"/>
                  </a:cxn>
                </a:cxnLst>
                <a:rect l="0" t="0" r="r" b="b"/>
                <a:pathLst>
                  <a:path w="138" h="136">
                    <a:moveTo>
                      <a:pt x="76" y="136"/>
                    </a:moveTo>
                    <a:lnTo>
                      <a:pt x="0" y="117"/>
                    </a:lnTo>
                    <a:lnTo>
                      <a:pt x="49" y="0"/>
                    </a:lnTo>
                    <a:lnTo>
                      <a:pt x="138" y="23"/>
                    </a:lnTo>
                    <a:lnTo>
                      <a:pt x="76" y="1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17" name="Freeform 425"/>
              <p:cNvSpPr>
                <a:spLocks/>
              </p:cNvSpPr>
              <p:nvPr/>
            </p:nvSpPr>
            <p:spPr bwMode="auto">
              <a:xfrm>
                <a:off x="3916" y="2719"/>
                <a:ext cx="138" cy="136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38" y="117"/>
                  </a:cxn>
                  <a:cxn ang="0">
                    <a:pos x="62" y="136"/>
                  </a:cxn>
                  <a:cxn ang="0">
                    <a:pos x="0" y="23"/>
                  </a:cxn>
                  <a:cxn ang="0">
                    <a:pos x="87" y="0"/>
                  </a:cxn>
                </a:cxnLst>
                <a:rect l="0" t="0" r="r" b="b"/>
                <a:pathLst>
                  <a:path w="138" h="136">
                    <a:moveTo>
                      <a:pt x="87" y="0"/>
                    </a:moveTo>
                    <a:lnTo>
                      <a:pt x="138" y="117"/>
                    </a:lnTo>
                    <a:lnTo>
                      <a:pt x="62" y="136"/>
                    </a:lnTo>
                    <a:lnTo>
                      <a:pt x="0" y="23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18" name="Freeform 426"/>
              <p:cNvSpPr>
                <a:spLocks/>
              </p:cNvSpPr>
              <p:nvPr/>
            </p:nvSpPr>
            <p:spPr bwMode="auto">
              <a:xfrm>
                <a:off x="3916" y="2719"/>
                <a:ext cx="138" cy="136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38" y="117"/>
                  </a:cxn>
                  <a:cxn ang="0">
                    <a:pos x="62" y="136"/>
                  </a:cxn>
                  <a:cxn ang="0">
                    <a:pos x="0" y="23"/>
                  </a:cxn>
                  <a:cxn ang="0">
                    <a:pos x="87" y="0"/>
                  </a:cxn>
                </a:cxnLst>
                <a:rect l="0" t="0" r="r" b="b"/>
                <a:pathLst>
                  <a:path w="138" h="136">
                    <a:moveTo>
                      <a:pt x="87" y="0"/>
                    </a:moveTo>
                    <a:lnTo>
                      <a:pt x="138" y="117"/>
                    </a:lnTo>
                    <a:lnTo>
                      <a:pt x="62" y="136"/>
                    </a:lnTo>
                    <a:lnTo>
                      <a:pt x="0" y="23"/>
                    </a:lnTo>
                    <a:lnTo>
                      <a:pt x="8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19" name="Freeform 427"/>
              <p:cNvSpPr>
                <a:spLocks/>
              </p:cNvSpPr>
              <p:nvPr/>
            </p:nvSpPr>
            <p:spPr bwMode="auto">
              <a:xfrm>
                <a:off x="4463" y="2803"/>
                <a:ext cx="99" cy="121"/>
              </a:xfrm>
              <a:custGeom>
                <a:avLst/>
                <a:gdLst/>
                <a:ahLst/>
                <a:cxnLst>
                  <a:cxn ang="0">
                    <a:pos x="72" y="121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99" y="5"/>
                  </a:cxn>
                  <a:cxn ang="0">
                    <a:pos x="72" y="121"/>
                  </a:cxn>
                </a:cxnLst>
                <a:rect l="0" t="0" r="r" b="b"/>
                <a:pathLst>
                  <a:path w="99" h="121">
                    <a:moveTo>
                      <a:pt x="72" y="121"/>
                    </a:moveTo>
                    <a:lnTo>
                      <a:pt x="0" y="116"/>
                    </a:lnTo>
                    <a:lnTo>
                      <a:pt x="14" y="0"/>
                    </a:lnTo>
                    <a:lnTo>
                      <a:pt x="99" y="5"/>
                    </a:lnTo>
                    <a:lnTo>
                      <a:pt x="72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20" name="Freeform 428"/>
              <p:cNvSpPr>
                <a:spLocks/>
              </p:cNvSpPr>
              <p:nvPr/>
            </p:nvSpPr>
            <p:spPr bwMode="auto">
              <a:xfrm>
                <a:off x="4463" y="2803"/>
                <a:ext cx="99" cy="121"/>
              </a:xfrm>
              <a:custGeom>
                <a:avLst/>
                <a:gdLst/>
                <a:ahLst/>
                <a:cxnLst>
                  <a:cxn ang="0">
                    <a:pos x="72" y="121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99" y="5"/>
                  </a:cxn>
                  <a:cxn ang="0">
                    <a:pos x="72" y="121"/>
                  </a:cxn>
                </a:cxnLst>
                <a:rect l="0" t="0" r="r" b="b"/>
                <a:pathLst>
                  <a:path w="99" h="121">
                    <a:moveTo>
                      <a:pt x="72" y="121"/>
                    </a:moveTo>
                    <a:lnTo>
                      <a:pt x="0" y="116"/>
                    </a:lnTo>
                    <a:lnTo>
                      <a:pt x="14" y="0"/>
                    </a:lnTo>
                    <a:lnTo>
                      <a:pt x="99" y="5"/>
                    </a:lnTo>
                    <a:lnTo>
                      <a:pt x="72" y="1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21" name="Freeform 429"/>
              <p:cNvSpPr>
                <a:spLocks/>
              </p:cNvSpPr>
              <p:nvPr/>
            </p:nvSpPr>
            <p:spPr bwMode="auto">
              <a:xfrm>
                <a:off x="4220" y="2803"/>
                <a:ext cx="99" cy="121"/>
              </a:xfrm>
              <a:custGeom>
                <a:avLst/>
                <a:gdLst/>
                <a:ahLst/>
                <a:cxnLst>
                  <a:cxn ang="0">
                    <a:pos x="99" y="116"/>
                  </a:cxn>
                  <a:cxn ang="0">
                    <a:pos x="26" y="121"/>
                  </a:cxn>
                  <a:cxn ang="0">
                    <a:pos x="0" y="5"/>
                  </a:cxn>
                  <a:cxn ang="0">
                    <a:pos x="85" y="0"/>
                  </a:cxn>
                  <a:cxn ang="0">
                    <a:pos x="99" y="116"/>
                  </a:cxn>
                </a:cxnLst>
                <a:rect l="0" t="0" r="r" b="b"/>
                <a:pathLst>
                  <a:path w="99" h="121">
                    <a:moveTo>
                      <a:pt x="99" y="116"/>
                    </a:moveTo>
                    <a:lnTo>
                      <a:pt x="26" y="121"/>
                    </a:lnTo>
                    <a:lnTo>
                      <a:pt x="0" y="5"/>
                    </a:lnTo>
                    <a:lnTo>
                      <a:pt x="85" y="0"/>
                    </a:lnTo>
                    <a:lnTo>
                      <a:pt x="99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22" name="Freeform 430"/>
              <p:cNvSpPr>
                <a:spLocks/>
              </p:cNvSpPr>
              <p:nvPr/>
            </p:nvSpPr>
            <p:spPr bwMode="auto">
              <a:xfrm>
                <a:off x="4220" y="2803"/>
                <a:ext cx="99" cy="121"/>
              </a:xfrm>
              <a:custGeom>
                <a:avLst/>
                <a:gdLst/>
                <a:ahLst/>
                <a:cxnLst>
                  <a:cxn ang="0">
                    <a:pos x="99" y="116"/>
                  </a:cxn>
                  <a:cxn ang="0">
                    <a:pos x="26" y="121"/>
                  </a:cxn>
                  <a:cxn ang="0">
                    <a:pos x="0" y="5"/>
                  </a:cxn>
                  <a:cxn ang="0">
                    <a:pos x="85" y="0"/>
                  </a:cxn>
                  <a:cxn ang="0">
                    <a:pos x="99" y="116"/>
                  </a:cxn>
                </a:cxnLst>
                <a:rect l="0" t="0" r="r" b="b"/>
                <a:pathLst>
                  <a:path w="99" h="121">
                    <a:moveTo>
                      <a:pt x="99" y="116"/>
                    </a:moveTo>
                    <a:lnTo>
                      <a:pt x="26" y="121"/>
                    </a:lnTo>
                    <a:lnTo>
                      <a:pt x="0" y="5"/>
                    </a:lnTo>
                    <a:lnTo>
                      <a:pt x="85" y="0"/>
                    </a:lnTo>
                    <a:lnTo>
                      <a:pt x="99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23" name="Freeform 431"/>
              <p:cNvSpPr>
                <a:spLocks/>
              </p:cNvSpPr>
              <p:nvPr/>
            </p:nvSpPr>
            <p:spPr bwMode="auto">
              <a:xfrm>
                <a:off x="4585" y="2536"/>
                <a:ext cx="33" cy="13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0" y="80"/>
                  </a:cxn>
                  <a:cxn ang="0">
                    <a:pos x="0" y="135"/>
                  </a:cxn>
                  <a:cxn ang="0">
                    <a:pos x="15" y="47"/>
                  </a:cxn>
                  <a:cxn ang="0">
                    <a:pos x="33" y="0"/>
                  </a:cxn>
                </a:cxnLst>
                <a:rect l="0" t="0" r="r" b="b"/>
                <a:pathLst>
                  <a:path w="33" h="135">
                    <a:moveTo>
                      <a:pt x="33" y="0"/>
                    </a:moveTo>
                    <a:lnTo>
                      <a:pt x="20" y="80"/>
                    </a:lnTo>
                    <a:lnTo>
                      <a:pt x="0" y="135"/>
                    </a:lnTo>
                    <a:lnTo>
                      <a:pt x="15" y="4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24" name="Freeform 432"/>
              <p:cNvSpPr>
                <a:spLocks/>
              </p:cNvSpPr>
              <p:nvPr/>
            </p:nvSpPr>
            <p:spPr bwMode="auto">
              <a:xfrm>
                <a:off x="4585" y="2536"/>
                <a:ext cx="33" cy="13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0" y="80"/>
                  </a:cxn>
                  <a:cxn ang="0">
                    <a:pos x="0" y="135"/>
                  </a:cxn>
                  <a:cxn ang="0">
                    <a:pos x="15" y="47"/>
                  </a:cxn>
                  <a:cxn ang="0">
                    <a:pos x="33" y="0"/>
                  </a:cxn>
                </a:cxnLst>
                <a:rect l="0" t="0" r="r" b="b"/>
                <a:pathLst>
                  <a:path w="33" h="135">
                    <a:moveTo>
                      <a:pt x="33" y="0"/>
                    </a:moveTo>
                    <a:lnTo>
                      <a:pt x="20" y="80"/>
                    </a:lnTo>
                    <a:lnTo>
                      <a:pt x="0" y="135"/>
                    </a:lnTo>
                    <a:lnTo>
                      <a:pt x="15" y="47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25" name="Freeform 433"/>
              <p:cNvSpPr>
                <a:spLocks/>
              </p:cNvSpPr>
              <p:nvPr/>
            </p:nvSpPr>
            <p:spPr bwMode="auto">
              <a:xfrm>
                <a:off x="4164" y="2536"/>
                <a:ext cx="32" cy="135"/>
              </a:xfrm>
              <a:custGeom>
                <a:avLst/>
                <a:gdLst/>
                <a:ahLst/>
                <a:cxnLst>
                  <a:cxn ang="0">
                    <a:pos x="18" y="47"/>
                  </a:cxn>
                  <a:cxn ang="0">
                    <a:pos x="0" y="0"/>
                  </a:cxn>
                  <a:cxn ang="0">
                    <a:pos x="13" y="80"/>
                  </a:cxn>
                  <a:cxn ang="0">
                    <a:pos x="32" y="135"/>
                  </a:cxn>
                  <a:cxn ang="0">
                    <a:pos x="18" y="47"/>
                  </a:cxn>
                </a:cxnLst>
                <a:rect l="0" t="0" r="r" b="b"/>
                <a:pathLst>
                  <a:path w="32" h="135">
                    <a:moveTo>
                      <a:pt x="18" y="47"/>
                    </a:moveTo>
                    <a:lnTo>
                      <a:pt x="0" y="0"/>
                    </a:lnTo>
                    <a:lnTo>
                      <a:pt x="13" y="80"/>
                    </a:lnTo>
                    <a:lnTo>
                      <a:pt x="32" y="135"/>
                    </a:lnTo>
                    <a:lnTo>
                      <a:pt x="18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26" name="Freeform 434"/>
              <p:cNvSpPr>
                <a:spLocks noEditPoints="1"/>
              </p:cNvSpPr>
              <p:nvPr/>
            </p:nvSpPr>
            <p:spPr bwMode="auto">
              <a:xfrm>
                <a:off x="4164" y="2004"/>
                <a:ext cx="603" cy="667"/>
              </a:xfrm>
              <a:custGeom>
                <a:avLst/>
                <a:gdLst/>
                <a:ahLst/>
                <a:cxnLst>
                  <a:cxn ang="0">
                    <a:pos x="18" y="579"/>
                  </a:cxn>
                  <a:cxn ang="0">
                    <a:pos x="0" y="532"/>
                  </a:cxn>
                  <a:cxn ang="0">
                    <a:pos x="13" y="612"/>
                  </a:cxn>
                  <a:cxn ang="0">
                    <a:pos x="32" y="667"/>
                  </a:cxn>
                  <a:cxn ang="0">
                    <a:pos x="18" y="579"/>
                  </a:cxn>
                  <a:cxn ang="0">
                    <a:pos x="603" y="22"/>
                  </a:cxn>
                  <a:cxn ang="0">
                    <a:pos x="436" y="0"/>
                  </a:cxn>
                </a:cxnLst>
                <a:rect l="0" t="0" r="r" b="b"/>
                <a:pathLst>
                  <a:path w="603" h="667">
                    <a:moveTo>
                      <a:pt x="18" y="579"/>
                    </a:moveTo>
                    <a:lnTo>
                      <a:pt x="0" y="532"/>
                    </a:lnTo>
                    <a:lnTo>
                      <a:pt x="13" y="612"/>
                    </a:lnTo>
                    <a:lnTo>
                      <a:pt x="32" y="667"/>
                    </a:lnTo>
                    <a:lnTo>
                      <a:pt x="18" y="579"/>
                    </a:lnTo>
                    <a:moveTo>
                      <a:pt x="603" y="22"/>
                    </a:moveTo>
                    <a:lnTo>
                      <a:pt x="43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27" name="Freeform 435"/>
              <p:cNvSpPr>
                <a:spLocks/>
              </p:cNvSpPr>
              <p:nvPr/>
            </p:nvSpPr>
            <p:spPr bwMode="auto">
              <a:xfrm>
                <a:off x="4633" y="2462"/>
                <a:ext cx="56" cy="125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56" y="0"/>
                  </a:cxn>
                  <a:cxn ang="0">
                    <a:pos x="44" y="82"/>
                  </a:cxn>
                  <a:cxn ang="0">
                    <a:pos x="0" y="125"/>
                  </a:cxn>
                  <a:cxn ang="0">
                    <a:pos x="13" y="37"/>
                  </a:cxn>
                </a:cxnLst>
                <a:rect l="0" t="0" r="r" b="b"/>
                <a:pathLst>
                  <a:path w="56" h="125">
                    <a:moveTo>
                      <a:pt x="13" y="37"/>
                    </a:moveTo>
                    <a:lnTo>
                      <a:pt x="56" y="0"/>
                    </a:lnTo>
                    <a:lnTo>
                      <a:pt x="44" y="82"/>
                    </a:lnTo>
                    <a:lnTo>
                      <a:pt x="0" y="125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28" name="Freeform 436"/>
              <p:cNvSpPr>
                <a:spLocks/>
              </p:cNvSpPr>
              <p:nvPr/>
            </p:nvSpPr>
            <p:spPr bwMode="auto">
              <a:xfrm>
                <a:off x="4633" y="2462"/>
                <a:ext cx="56" cy="125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56" y="0"/>
                  </a:cxn>
                  <a:cxn ang="0">
                    <a:pos x="44" y="82"/>
                  </a:cxn>
                  <a:cxn ang="0">
                    <a:pos x="0" y="125"/>
                  </a:cxn>
                  <a:cxn ang="0">
                    <a:pos x="13" y="37"/>
                  </a:cxn>
                </a:cxnLst>
                <a:rect l="0" t="0" r="r" b="b"/>
                <a:pathLst>
                  <a:path w="56" h="125">
                    <a:moveTo>
                      <a:pt x="13" y="37"/>
                    </a:moveTo>
                    <a:lnTo>
                      <a:pt x="56" y="0"/>
                    </a:lnTo>
                    <a:lnTo>
                      <a:pt x="44" y="82"/>
                    </a:lnTo>
                    <a:lnTo>
                      <a:pt x="0" y="125"/>
                    </a:lnTo>
                    <a:lnTo>
                      <a:pt x="13" y="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29" name="Freeform 437"/>
              <p:cNvSpPr>
                <a:spLocks/>
              </p:cNvSpPr>
              <p:nvPr/>
            </p:nvSpPr>
            <p:spPr bwMode="auto">
              <a:xfrm>
                <a:off x="4093" y="2462"/>
                <a:ext cx="56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2"/>
                  </a:cxn>
                  <a:cxn ang="0">
                    <a:pos x="56" y="125"/>
                  </a:cxn>
                  <a:cxn ang="0">
                    <a:pos x="41" y="37"/>
                  </a:cxn>
                  <a:cxn ang="0">
                    <a:pos x="0" y="0"/>
                  </a:cxn>
                </a:cxnLst>
                <a:rect l="0" t="0" r="r" b="b"/>
                <a:pathLst>
                  <a:path w="56" h="125">
                    <a:moveTo>
                      <a:pt x="0" y="0"/>
                    </a:moveTo>
                    <a:lnTo>
                      <a:pt x="10" y="82"/>
                    </a:lnTo>
                    <a:lnTo>
                      <a:pt x="56" y="125"/>
                    </a:lnTo>
                    <a:lnTo>
                      <a:pt x="4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30" name="Freeform 438"/>
              <p:cNvSpPr>
                <a:spLocks/>
              </p:cNvSpPr>
              <p:nvPr/>
            </p:nvSpPr>
            <p:spPr bwMode="auto">
              <a:xfrm>
                <a:off x="4093" y="2462"/>
                <a:ext cx="56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2"/>
                  </a:cxn>
                  <a:cxn ang="0">
                    <a:pos x="56" y="125"/>
                  </a:cxn>
                  <a:cxn ang="0">
                    <a:pos x="41" y="37"/>
                  </a:cxn>
                  <a:cxn ang="0">
                    <a:pos x="0" y="0"/>
                  </a:cxn>
                </a:cxnLst>
                <a:rect l="0" t="0" r="r" b="b"/>
                <a:pathLst>
                  <a:path w="56" h="125">
                    <a:moveTo>
                      <a:pt x="0" y="0"/>
                    </a:moveTo>
                    <a:lnTo>
                      <a:pt x="10" y="82"/>
                    </a:lnTo>
                    <a:lnTo>
                      <a:pt x="56" y="125"/>
                    </a:lnTo>
                    <a:lnTo>
                      <a:pt x="41" y="3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31" name="Freeform 439"/>
              <p:cNvSpPr>
                <a:spLocks/>
              </p:cNvSpPr>
              <p:nvPr/>
            </p:nvSpPr>
            <p:spPr bwMode="auto">
              <a:xfrm>
                <a:off x="4600" y="2494"/>
                <a:ext cx="32" cy="100"/>
              </a:xfrm>
              <a:custGeom>
                <a:avLst/>
                <a:gdLst/>
                <a:ahLst/>
                <a:cxnLst>
                  <a:cxn ang="0">
                    <a:pos x="32" y="12"/>
                  </a:cxn>
                  <a:cxn ang="0">
                    <a:pos x="17" y="100"/>
                  </a:cxn>
                  <a:cxn ang="0">
                    <a:pos x="0" y="89"/>
                  </a:cxn>
                  <a:cxn ang="0">
                    <a:pos x="13" y="0"/>
                  </a:cxn>
                  <a:cxn ang="0">
                    <a:pos x="32" y="12"/>
                  </a:cxn>
                </a:cxnLst>
                <a:rect l="0" t="0" r="r" b="b"/>
                <a:pathLst>
                  <a:path w="32" h="100">
                    <a:moveTo>
                      <a:pt x="32" y="12"/>
                    </a:moveTo>
                    <a:lnTo>
                      <a:pt x="17" y="100"/>
                    </a:lnTo>
                    <a:lnTo>
                      <a:pt x="0" y="89"/>
                    </a:lnTo>
                    <a:lnTo>
                      <a:pt x="13" y="0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32" name="Freeform 440"/>
              <p:cNvSpPr>
                <a:spLocks/>
              </p:cNvSpPr>
              <p:nvPr/>
            </p:nvSpPr>
            <p:spPr bwMode="auto">
              <a:xfrm>
                <a:off x="4600" y="2494"/>
                <a:ext cx="32" cy="100"/>
              </a:xfrm>
              <a:custGeom>
                <a:avLst/>
                <a:gdLst/>
                <a:ahLst/>
                <a:cxnLst>
                  <a:cxn ang="0">
                    <a:pos x="32" y="12"/>
                  </a:cxn>
                  <a:cxn ang="0">
                    <a:pos x="17" y="100"/>
                  </a:cxn>
                  <a:cxn ang="0">
                    <a:pos x="0" y="89"/>
                  </a:cxn>
                  <a:cxn ang="0">
                    <a:pos x="13" y="0"/>
                  </a:cxn>
                  <a:cxn ang="0">
                    <a:pos x="32" y="12"/>
                  </a:cxn>
                </a:cxnLst>
                <a:rect l="0" t="0" r="r" b="b"/>
                <a:pathLst>
                  <a:path w="32" h="100">
                    <a:moveTo>
                      <a:pt x="32" y="12"/>
                    </a:moveTo>
                    <a:lnTo>
                      <a:pt x="17" y="100"/>
                    </a:lnTo>
                    <a:lnTo>
                      <a:pt x="0" y="89"/>
                    </a:lnTo>
                    <a:lnTo>
                      <a:pt x="13" y="0"/>
                    </a:lnTo>
                    <a:lnTo>
                      <a:pt x="32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33" name="Freeform 441"/>
              <p:cNvSpPr>
                <a:spLocks/>
              </p:cNvSpPr>
              <p:nvPr/>
            </p:nvSpPr>
            <p:spPr bwMode="auto">
              <a:xfrm>
                <a:off x="4150" y="2494"/>
                <a:ext cx="32" cy="100"/>
              </a:xfrm>
              <a:custGeom>
                <a:avLst/>
                <a:gdLst/>
                <a:ahLst/>
                <a:cxnLst>
                  <a:cxn ang="0">
                    <a:pos x="32" y="89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14" y="100"/>
                  </a:cxn>
                  <a:cxn ang="0">
                    <a:pos x="32" y="89"/>
                  </a:cxn>
                </a:cxnLst>
                <a:rect l="0" t="0" r="r" b="b"/>
                <a:pathLst>
                  <a:path w="32" h="100">
                    <a:moveTo>
                      <a:pt x="32" y="89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4" y="100"/>
                    </a:lnTo>
                    <a:lnTo>
                      <a:pt x="32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34" name="Freeform 442"/>
              <p:cNvSpPr>
                <a:spLocks/>
              </p:cNvSpPr>
              <p:nvPr/>
            </p:nvSpPr>
            <p:spPr bwMode="auto">
              <a:xfrm>
                <a:off x="4150" y="2494"/>
                <a:ext cx="32" cy="100"/>
              </a:xfrm>
              <a:custGeom>
                <a:avLst/>
                <a:gdLst/>
                <a:ahLst/>
                <a:cxnLst>
                  <a:cxn ang="0">
                    <a:pos x="32" y="89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14" y="100"/>
                  </a:cxn>
                  <a:cxn ang="0">
                    <a:pos x="32" y="89"/>
                  </a:cxn>
                </a:cxnLst>
                <a:rect l="0" t="0" r="r" b="b"/>
                <a:pathLst>
                  <a:path w="32" h="100">
                    <a:moveTo>
                      <a:pt x="32" y="89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4" y="100"/>
                    </a:lnTo>
                    <a:lnTo>
                      <a:pt x="32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35" name="Freeform 443"/>
              <p:cNvSpPr>
                <a:spLocks/>
              </p:cNvSpPr>
              <p:nvPr/>
            </p:nvSpPr>
            <p:spPr bwMode="auto">
              <a:xfrm>
                <a:off x="4866" y="2216"/>
                <a:ext cx="108" cy="118"/>
              </a:xfrm>
              <a:custGeom>
                <a:avLst/>
                <a:gdLst/>
                <a:ahLst/>
                <a:cxnLst>
                  <a:cxn ang="0">
                    <a:pos x="108" y="118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108" y="28"/>
                  </a:cxn>
                  <a:cxn ang="0">
                    <a:pos x="108" y="118"/>
                  </a:cxn>
                </a:cxnLst>
                <a:rect l="0" t="0" r="r" b="b"/>
                <a:pathLst>
                  <a:path w="108" h="118">
                    <a:moveTo>
                      <a:pt x="108" y="118"/>
                    </a:moveTo>
                    <a:lnTo>
                      <a:pt x="0" y="91"/>
                    </a:lnTo>
                    <a:lnTo>
                      <a:pt x="0" y="0"/>
                    </a:lnTo>
                    <a:lnTo>
                      <a:pt x="108" y="28"/>
                    </a:lnTo>
                    <a:lnTo>
                      <a:pt x="108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36" name="Freeform 444"/>
              <p:cNvSpPr>
                <a:spLocks/>
              </p:cNvSpPr>
              <p:nvPr/>
            </p:nvSpPr>
            <p:spPr bwMode="auto">
              <a:xfrm>
                <a:off x="4866" y="2216"/>
                <a:ext cx="108" cy="118"/>
              </a:xfrm>
              <a:custGeom>
                <a:avLst/>
                <a:gdLst/>
                <a:ahLst/>
                <a:cxnLst>
                  <a:cxn ang="0">
                    <a:pos x="108" y="118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108" y="28"/>
                  </a:cxn>
                  <a:cxn ang="0">
                    <a:pos x="108" y="118"/>
                  </a:cxn>
                </a:cxnLst>
                <a:rect l="0" t="0" r="r" b="b"/>
                <a:pathLst>
                  <a:path w="108" h="118">
                    <a:moveTo>
                      <a:pt x="108" y="118"/>
                    </a:moveTo>
                    <a:lnTo>
                      <a:pt x="0" y="91"/>
                    </a:lnTo>
                    <a:lnTo>
                      <a:pt x="0" y="0"/>
                    </a:lnTo>
                    <a:lnTo>
                      <a:pt x="108" y="28"/>
                    </a:lnTo>
                    <a:lnTo>
                      <a:pt x="108" y="1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37" name="Freeform 445"/>
              <p:cNvSpPr>
                <a:spLocks/>
              </p:cNvSpPr>
              <p:nvPr/>
            </p:nvSpPr>
            <p:spPr bwMode="auto">
              <a:xfrm>
                <a:off x="3808" y="2216"/>
                <a:ext cx="108" cy="11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91"/>
                  </a:cxn>
                  <a:cxn ang="0">
                    <a:pos x="0" y="118"/>
                  </a:cxn>
                  <a:cxn ang="0">
                    <a:pos x="0" y="28"/>
                  </a:cxn>
                  <a:cxn ang="0">
                    <a:pos x="108" y="0"/>
                  </a:cxn>
                </a:cxnLst>
                <a:rect l="0" t="0" r="r" b="b"/>
                <a:pathLst>
                  <a:path w="108" h="118">
                    <a:moveTo>
                      <a:pt x="108" y="0"/>
                    </a:moveTo>
                    <a:lnTo>
                      <a:pt x="108" y="91"/>
                    </a:lnTo>
                    <a:lnTo>
                      <a:pt x="0" y="118"/>
                    </a:lnTo>
                    <a:lnTo>
                      <a:pt x="0" y="2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38" name="Freeform 446"/>
              <p:cNvSpPr>
                <a:spLocks/>
              </p:cNvSpPr>
              <p:nvPr/>
            </p:nvSpPr>
            <p:spPr bwMode="auto">
              <a:xfrm>
                <a:off x="3808" y="2216"/>
                <a:ext cx="108" cy="11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91"/>
                  </a:cxn>
                  <a:cxn ang="0">
                    <a:pos x="0" y="118"/>
                  </a:cxn>
                  <a:cxn ang="0">
                    <a:pos x="0" y="28"/>
                  </a:cxn>
                  <a:cxn ang="0">
                    <a:pos x="108" y="0"/>
                  </a:cxn>
                </a:cxnLst>
                <a:rect l="0" t="0" r="r" b="b"/>
                <a:pathLst>
                  <a:path w="108" h="118">
                    <a:moveTo>
                      <a:pt x="108" y="0"/>
                    </a:moveTo>
                    <a:lnTo>
                      <a:pt x="108" y="91"/>
                    </a:lnTo>
                    <a:lnTo>
                      <a:pt x="0" y="118"/>
                    </a:lnTo>
                    <a:lnTo>
                      <a:pt x="0" y="28"/>
                    </a:lnTo>
                    <a:lnTo>
                      <a:pt x="10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39" name="Freeform 447"/>
              <p:cNvSpPr>
                <a:spLocks/>
              </p:cNvSpPr>
              <p:nvPr/>
            </p:nvSpPr>
            <p:spPr bwMode="auto">
              <a:xfrm>
                <a:off x="4618" y="2544"/>
                <a:ext cx="59" cy="132"/>
              </a:xfrm>
              <a:custGeom>
                <a:avLst/>
                <a:gdLst/>
                <a:ahLst/>
                <a:cxnLst>
                  <a:cxn ang="0">
                    <a:pos x="15" y="43"/>
                  </a:cxn>
                  <a:cxn ang="0">
                    <a:pos x="59" y="0"/>
                  </a:cxn>
                  <a:cxn ang="0">
                    <a:pos x="46" y="80"/>
                  </a:cxn>
                  <a:cxn ang="0">
                    <a:pos x="0" y="132"/>
                  </a:cxn>
                  <a:cxn ang="0">
                    <a:pos x="15" y="43"/>
                  </a:cxn>
                </a:cxnLst>
                <a:rect l="0" t="0" r="r" b="b"/>
                <a:pathLst>
                  <a:path w="59" h="132">
                    <a:moveTo>
                      <a:pt x="15" y="43"/>
                    </a:moveTo>
                    <a:lnTo>
                      <a:pt x="59" y="0"/>
                    </a:lnTo>
                    <a:lnTo>
                      <a:pt x="46" y="80"/>
                    </a:lnTo>
                    <a:lnTo>
                      <a:pt x="0" y="132"/>
                    </a:lnTo>
                    <a:lnTo>
                      <a:pt x="15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40" name="Freeform 448"/>
              <p:cNvSpPr>
                <a:spLocks/>
              </p:cNvSpPr>
              <p:nvPr/>
            </p:nvSpPr>
            <p:spPr bwMode="auto">
              <a:xfrm>
                <a:off x="4618" y="2544"/>
                <a:ext cx="59" cy="132"/>
              </a:xfrm>
              <a:custGeom>
                <a:avLst/>
                <a:gdLst/>
                <a:ahLst/>
                <a:cxnLst>
                  <a:cxn ang="0">
                    <a:pos x="15" y="43"/>
                  </a:cxn>
                  <a:cxn ang="0">
                    <a:pos x="59" y="0"/>
                  </a:cxn>
                  <a:cxn ang="0">
                    <a:pos x="46" y="80"/>
                  </a:cxn>
                  <a:cxn ang="0">
                    <a:pos x="0" y="132"/>
                  </a:cxn>
                  <a:cxn ang="0">
                    <a:pos x="15" y="43"/>
                  </a:cxn>
                </a:cxnLst>
                <a:rect l="0" t="0" r="r" b="b"/>
                <a:pathLst>
                  <a:path w="59" h="132">
                    <a:moveTo>
                      <a:pt x="15" y="43"/>
                    </a:moveTo>
                    <a:lnTo>
                      <a:pt x="59" y="0"/>
                    </a:lnTo>
                    <a:lnTo>
                      <a:pt x="46" y="80"/>
                    </a:lnTo>
                    <a:lnTo>
                      <a:pt x="0" y="132"/>
                    </a:lnTo>
                    <a:lnTo>
                      <a:pt x="15" y="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41" name="Freeform 449"/>
              <p:cNvSpPr>
                <a:spLocks/>
              </p:cNvSpPr>
              <p:nvPr/>
            </p:nvSpPr>
            <p:spPr bwMode="auto">
              <a:xfrm>
                <a:off x="4103" y="2544"/>
                <a:ext cx="61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80"/>
                  </a:cxn>
                  <a:cxn ang="0">
                    <a:pos x="61" y="132"/>
                  </a:cxn>
                  <a:cxn ang="0">
                    <a:pos x="46" y="43"/>
                  </a:cxn>
                  <a:cxn ang="0">
                    <a:pos x="0" y="0"/>
                  </a:cxn>
                </a:cxnLst>
                <a:rect l="0" t="0" r="r" b="b"/>
                <a:pathLst>
                  <a:path w="61" h="132">
                    <a:moveTo>
                      <a:pt x="0" y="0"/>
                    </a:moveTo>
                    <a:lnTo>
                      <a:pt x="15" y="80"/>
                    </a:lnTo>
                    <a:lnTo>
                      <a:pt x="61" y="132"/>
                    </a:lnTo>
                    <a:lnTo>
                      <a:pt x="46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42" name="Freeform 450"/>
              <p:cNvSpPr>
                <a:spLocks/>
              </p:cNvSpPr>
              <p:nvPr/>
            </p:nvSpPr>
            <p:spPr bwMode="auto">
              <a:xfrm>
                <a:off x="4103" y="2544"/>
                <a:ext cx="61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80"/>
                  </a:cxn>
                  <a:cxn ang="0">
                    <a:pos x="61" y="132"/>
                  </a:cxn>
                  <a:cxn ang="0">
                    <a:pos x="46" y="43"/>
                  </a:cxn>
                  <a:cxn ang="0">
                    <a:pos x="0" y="0"/>
                  </a:cxn>
                </a:cxnLst>
                <a:rect l="0" t="0" r="r" b="b"/>
                <a:pathLst>
                  <a:path w="61" h="132">
                    <a:moveTo>
                      <a:pt x="0" y="0"/>
                    </a:moveTo>
                    <a:lnTo>
                      <a:pt x="15" y="80"/>
                    </a:lnTo>
                    <a:lnTo>
                      <a:pt x="61" y="132"/>
                    </a:lnTo>
                    <a:lnTo>
                      <a:pt x="46" y="4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43" name="Freeform 451"/>
              <p:cNvSpPr>
                <a:spLocks/>
              </p:cNvSpPr>
              <p:nvPr/>
            </p:nvSpPr>
            <p:spPr bwMode="auto">
              <a:xfrm>
                <a:off x="4535" y="2808"/>
                <a:ext cx="110" cy="127"/>
              </a:xfrm>
              <a:custGeom>
                <a:avLst/>
                <a:gdLst/>
                <a:ahLst/>
                <a:cxnLst>
                  <a:cxn ang="0">
                    <a:pos x="71" y="127"/>
                  </a:cxn>
                  <a:cxn ang="0">
                    <a:pos x="0" y="116"/>
                  </a:cxn>
                  <a:cxn ang="0">
                    <a:pos x="27" y="0"/>
                  </a:cxn>
                  <a:cxn ang="0">
                    <a:pos x="110" y="12"/>
                  </a:cxn>
                  <a:cxn ang="0">
                    <a:pos x="71" y="127"/>
                  </a:cxn>
                </a:cxnLst>
                <a:rect l="0" t="0" r="r" b="b"/>
                <a:pathLst>
                  <a:path w="110" h="127">
                    <a:moveTo>
                      <a:pt x="71" y="127"/>
                    </a:moveTo>
                    <a:lnTo>
                      <a:pt x="0" y="116"/>
                    </a:lnTo>
                    <a:lnTo>
                      <a:pt x="27" y="0"/>
                    </a:lnTo>
                    <a:lnTo>
                      <a:pt x="110" y="12"/>
                    </a:lnTo>
                    <a:lnTo>
                      <a:pt x="71" y="1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44" name="Freeform 452"/>
              <p:cNvSpPr>
                <a:spLocks/>
              </p:cNvSpPr>
              <p:nvPr/>
            </p:nvSpPr>
            <p:spPr bwMode="auto">
              <a:xfrm>
                <a:off x="4535" y="2808"/>
                <a:ext cx="110" cy="127"/>
              </a:xfrm>
              <a:custGeom>
                <a:avLst/>
                <a:gdLst/>
                <a:ahLst/>
                <a:cxnLst>
                  <a:cxn ang="0">
                    <a:pos x="71" y="127"/>
                  </a:cxn>
                  <a:cxn ang="0">
                    <a:pos x="0" y="116"/>
                  </a:cxn>
                  <a:cxn ang="0">
                    <a:pos x="27" y="0"/>
                  </a:cxn>
                  <a:cxn ang="0">
                    <a:pos x="110" y="12"/>
                  </a:cxn>
                  <a:cxn ang="0">
                    <a:pos x="71" y="127"/>
                  </a:cxn>
                </a:cxnLst>
                <a:rect l="0" t="0" r="r" b="b"/>
                <a:pathLst>
                  <a:path w="110" h="127">
                    <a:moveTo>
                      <a:pt x="71" y="127"/>
                    </a:moveTo>
                    <a:lnTo>
                      <a:pt x="0" y="116"/>
                    </a:lnTo>
                    <a:lnTo>
                      <a:pt x="27" y="0"/>
                    </a:lnTo>
                    <a:lnTo>
                      <a:pt x="110" y="12"/>
                    </a:lnTo>
                    <a:lnTo>
                      <a:pt x="71" y="12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45" name="Freeform 453"/>
              <p:cNvSpPr>
                <a:spLocks/>
              </p:cNvSpPr>
              <p:nvPr/>
            </p:nvSpPr>
            <p:spPr bwMode="auto">
              <a:xfrm>
                <a:off x="4134" y="2808"/>
                <a:ext cx="112" cy="127"/>
              </a:xfrm>
              <a:custGeom>
                <a:avLst/>
                <a:gdLst/>
                <a:ahLst/>
                <a:cxnLst>
                  <a:cxn ang="0">
                    <a:pos x="112" y="116"/>
                  </a:cxn>
                  <a:cxn ang="0">
                    <a:pos x="40" y="127"/>
                  </a:cxn>
                  <a:cxn ang="0">
                    <a:pos x="0" y="12"/>
                  </a:cxn>
                  <a:cxn ang="0">
                    <a:pos x="86" y="0"/>
                  </a:cxn>
                  <a:cxn ang="0">
                    <a:pos x="112" y="116"/>
                  </a:cxn>
                </a:cxnLst>
                <a:rect l="0" t="0" r="r" b="b"/>
                <a:pathLst>
                  <a:path w="112" h="127">
                    <a:moveTo>
                      <a:pt x="112" y="116"/>
                    </a:moveTo>
                    <a:lnTo>
                      <a:pt x="40" y="127"/>
                    </a:lnTo>
                    <a:lnTo>
                      <a:pt x="0" y="12"/>
                    </a:lnTo>
                    <a:lnTo>
                      <a:pt x="86" y="0"/>
                    </a:lnTo>
                    <a:lnTo>
                      <a:pt x="112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46" name="Freeform 454"/>
              <p:cNvSpPr>
                <a:spLocks/>
              </p:cNvSpPr>
              <p:nvPr/>
            </p:nvSpPr>
            <p:spPr bwMode="auto">
              <a:xfrm>
                <a:off x="4134" y="2808"/>
                <a:ext cx="112" cy="127"/>
              </a:xfrm>
              <a:custGeom>
                <a:avLst/>
                <a:gdLst/>
                <a:ahLst/>
                <a:cxnLst>
                  <a:cxn ang="0">
                    <a:pos x="112" y="116"/>
                  </a:cxn>
                  <a:cxn ang="0">
                    <a:pos x="40" y="127"/>
                  </a:cxn>
                  <a:cxn ang="0">
                    <a:pos x="0" y="12"/>
                  </a:cxn>
                  <a:cxn ang="0">
                    <a:pos x="86" y="0"/>
                  </a:cxn>
                  <a:cxn ang="0">
                    <a:pos x="112" y="116"/>
                  </a:cxn>
                </a:cxnLst>
                <a:rect l="0" t="0" r="r" b="b"/>
                <a:pathLst>
                  <a:path w="112" h="127">
                    <a:moveTo>
                      <a:pt x="112" y="116"/>
                    </a:moveTo>
                    <a:lnTo>
                      <a:pt x="40" y="127"/>
                    </a:lnTo>
                    <a:lnTo>
                      <a:pt x="0" y="12"/>
                    </a:lnTo>
                    <a:lnTo>
                      <a:pt x="86" y="0"/>
                    </a:lnTo>
                    <a:lnTo>
                      <a:pt x="112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47" name="Freeform 455"/>
              <p:cNvSpPr>
                <a:spLocks/>
              </p:cNvSpPr>
              <p:nvPr/>
            </p:nvSpPr>
            <p:spPr bwMode="auto">
              <a:xfrm>
                <a:off x="4642" y="2068"/>
                <a:ext cx="8" cy="146"/>
              </a:xfrm>
              <a:custGeom>
                <a:avLst/>
                <a:gdLst/>
                <a:ahLst/>
                <a:cxnLst>
                  <a:cxn ang="0">
                    <a:pos x="8" y="112"/>
                  </a:cxn>
                  <a:cxn ang="0">
                    <a:pos x="0" y="146"/>
                  </a:cxn>
                  <a:cxn ang="0">
                    <a:pos x="4" y="35"/>
                  </a:cxn>
                  <a:cxn ang="0">
                    <a:pos x="8" y="0"/>
                  </a:cxn>
                  <a:cxn ang="0">
                    <a:pos x="8" y="112"/>
                  </a:cxn>
                </a:cxnLst>
                <a:rect l="0" t="0" r="r" b="b"/>
                <a:pathLst>
                  <a:path w="8" h="146">
                    <a:moveTo>
                      <a:pt x="8" y="112"/>
                    </a:moveTo>
                    <a:lnTo>
                      <a:pt x="0" y="146"/>
                    </a:lnTo>
                    <a:lnTo>
                      <a:pt x="4" y="35"/>
                    </a:lnTo>
                    <a:lnTo>
                      <a:pt x="8" y="0"/>
                    </a:lnTo>
                    <a:lnTo>
                      <a:pt x="8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48" name="Freeform 456"/>
              <p:cNvSpPr>
                <a:spLocks/>
              </p:cNvSpPr>
              <p:nvPr/>
            </p:nvSpPr>
            <p:spPr bwMode="auto">
              <a:xfrm>
                <a:off x="4642" y="2068"/>
                <a:ext cx="8" cy="146"/>
              </a:xfrm>
              <a:custGeom>
                <a:avLst/>
                <a:gdLst/>
                <a:ahLst/>
                <a:cxnLst>
                  <a:cxn ang="0">
                    <a:pos x="8" y="112"/>
                  </a:cxn>
                  <a:cxn ang="0">
                    <a:pos x="0" y="146"/>
                  </a:cxn>
                  <a:cxn ang="0">
                    <a:pos x="4" y="35"/>
                  </a:cxn>
                  <a:cxn ang="0">
                    <a:pos x="8" y="0"/>
                  </a:cxn>
                  <a:cxn ang="0">
                    <a:pos x="8" y="112"/>
                  </a:cxn>
                </a:cxnLst>
                <a:rect l="0" t="0" r="r" b="b"/>
                <a:pathLst>
                  <a:path w="8" h="146">
                    <a:moveTo>
                      <a:pt x="8" y="112"/>
                    </a:moveTo>
                    <a:lnTo>
                      <a:pt x="0" y="146"/>
                    </a:lnTo>
                    <a:lnTo>
                      <a:pt x="4" y="35"/>
                    </a:lnTo>
                    <a:lnTo>
                      <a:pt x="8" y="0"/>
                    </a:lnTo>
                    <a:lnTo>
                      <a:pt x="8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49" name="Freeform 457"/>
              <p:cNvSpPr>
                <a:spLocks/>
              </p:cNvSpPr>
              <p:nvPr/>
            </p:nvSpPr>
            <p:spPr bwMode="auto">
              <a:xfrm>
                <a:off x="4131" y="2068"/>
                <a:ext cx="8" cy="146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8" y="146"/>
                  </a:cxn>
                  <a:cxn ang="0">
                    <a:pos x="3" y="35"/>
                  </a:cxn>
                  <a:cxn ang="0">
                    <a:pos x="0" y="0"/>
                  </a:cxn>
                  <a:cxn ang="0">
                    <a:pos x="0" y="112"/>
                  </a:cxn>
                </a:cxnLst>
                <a:rect l="0" t="0" r="r" b="b"/>
                <a:pathLst>
                  <a:path w="8" h="146">
                    <a:moveTo>
                      <a:pt x="0" y="112"/>
                    </a:moveTo>
                    <a:lnTo>
                      <a:pt x="8" y="146"/>
                    </a:lnTo>
                    <a:lnTo>
                      <a:pt x="3" y="35"/>
                    </a:lnTo>
                    <a:lnTo>
                      <a:pt x="0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50" name="Freeform 458"/>
              <p:cNvSpPr>
                <a:spLocks/>
              </p:cNvSpPr>
              <p:nvPr/>
            </p:nvSpPr>
            <p:spPr bwMode="auto">
              <a:xfrm>
                <a:off x="4131" y="2068"/>
                <a:ext cx="8" cy="146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8" y="146"/>
                  </a:cxn>
                  <a:cxn ang="0">
                    <a:pos x="3" y="35"/>
                  </a:cxn>
                  <a:cxn ang="0">
                    <a:pos x="0" y="0"/>
                  </a:cxn>
                  <a:cxn ang="0">
                    <a:pos x="0" y="112"/>
                  </a:cxn>
                </a:cxnLst>
                <a:rect l="0" t="0" r="r" b="b"/>
                <a:pathLst>
                  <a:path w="8" h="146">
                    <a:moveTo>
                      <a:pt x="0" y="112"/>
                    </a:moveTo>
                    <a:lnTo>
                      <a:pt x="8" y="146"/>
                    </a:lnTo>
                    <a:lnTo>
                      <a:pt x="3" y="35"/>
                    </a:lnTo>
                    <a:lnTo>
                      <a:pt x="0" y="0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51" name="Freeform 459"/>
              <p:cNvSpPr>
                <a:spLocks/>
              </p:cNvSpPr>
              <p:nvPr/>
            </p:nvSpPr>
            <p:spPr bwMode="auto">
              <a:xfrm>
                <a:off x="4633" y="2499"/>
                <a:ext cx="32" cy="9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3" y="0"/>
                  </a:cxn>
                  <a:cxn ang="0">
                    <a:pos x="32" y="11"/>
                  </a:cxn>
                  <a:cxn ang="0">
                    <a:pos x="19" y="99"/>
                  </a:cxn>
                  <a:cxn ang="0">
                    <a:pos x="0" y="88"/>
                  </a:cxn>
                </a:cxnLst>
                <a:rect l="0" t="0" r="r" b="b"/>
                <a:pathLst>
                  <a:path w="32" h="99">
                    <a:moveTo>
                      <a:pt x="0" y="88"/>
                    </a:moveTo>
                    <a:lnTo>
                      <a:pt x="13" y="0"/>
                    </a:lnTo>
                    <a:lnTo>
                      <a:pt x="32" y="11"/>
                    </a:lnTo>
                    <a:lnTo>
                      <a:pt x="19" y="99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52" name="Freeform 460"/>
              <p:cNvSpPr>
                <a:spLocks/>
              </p:cNvSpPr>
              <p:nvPr/>
            </p:nvSpPr>
            <p:spPr bwMode="auto">
              <a:xfrm>
                <a:off x="4633" y="2499"/>
                <a:ext cx="32" cy="9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3" y="0"/>
                  </a:cxn>
                  <a:cxn ang="0">
                    <a:pos x="32" y="11"/>
                  </a:cxn>
                  <a:cxn ang="0">
                    <a:pos x="19" y="99"/>
                  </a:cxn>
                  <a:cxn ang="0">
                    <a:pos x="0" y="88"/>
                  </a:cxn>
                </a:cxnLst>
                <a:rect l="0" t="0" r="r" b="b"/>
                <a:pathLst>
                  <a:path w="32" h="99">
                    <a:moveTo>
                      <a:pt x="0" y="88"/>
                    </a:moveTo>
                    <a:lnTo>
                      <a:pt x="13" y="0"/>
                    </a:lnTo>
                    <a:lnTo>
                      <a:pt x="32" y="11"/>
                    </a:lnTo>
                    <a:lnTo>
                      <a:pt x="19" y="99"/>
                    </a:lnTo>
                    <a:lnTo>
                      <a:pt x="0" y="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53" name="Freeform 461"/>
              <p:cNvSpPr>
                <a:spLocks/>
              </p:cNvSpPr>
              <p:nvPr/>
            </p:nvSpPr>
            <p:spPr bwMode="auto">
              <a:xfrm>
                <a:off x="4117" y="2499"/>
                <a:ext cx="32" cy="9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99"/>
                  </a:cxn>
                  <a:cxn ang="0">
                    <a:pos x="32" y="88"/>
                  </a:cxn>
                  <a:cxn ang="0">
                    <a:pos x="17" y="0"/>
                  </a:cxn>
                  <a:cxn ang="0">
                    <a:pos x="0" y="11"/>
                  </a:cxn>
                </a:cxnLst>
                <a:rect l="0" t="0" r="r" b="b"/>
                <a:pathLst>
                  <a:path w="32" h="99">
                    <a:moveTo>
                      <a:pt x="0" y="11"/>
                    </a:moveTo>
                    <a:lnTo>
                      <a:pt x="13" y="99"/>
                    </a:lnTo>
                    <a:lnTo>
                      <a:pt x="32" y="88"/>
                    </a:lnTo>
                    <a:lnTo>
                      <a:pt x="17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54" name="Freeform 462"/>
              <p:cNvSpPr>
                <a:spLocks/>
              </p:cNvSpPr>
              <p:nvPr/>
            </p:nvSpPr>
            <p:spPr bwMode="auto">
              <a:xfrm>
                <a:off x="4117" y="2499"/>
                <a:ext cx="32" cy="9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99"/>
                  </a:cxn>
                  <a:cxn ang="0">
                    <a:pos x="32" y="88"/>
                  </a:cxn>
                  <a:cxn ang="0">
                    <a:pos x="17" y="0"/>
                  </a:cxn>
                  <a:cxn ang="0">
                    <a:pos x="0" y="11"/>
                  </a:cxn>
                </a:cxnLst>
                <a:rect l="0" t="0" r="r" b="b"/>
                <a:pathLst>
                  <a:path w="32" h="99">
                    <a:moveTo>
                      <a:pt x="0" y="11"/>
                    </a:moveTo>
                    <a:lnTo>
                      <a:pt x="13" y="99"/>
                    </a:lnTo>
                    <a:lnTo>
                      <a:pt x="32" y="88"/>
                    </a:lnTo>
                    <a:lnTo>
                      <a:pt x="17" y="0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55" name="Freeform 463"/>
              <p:cNvSpPr>
                <a:spLocks/>
              </p:cNvSpPr>
              <p:nvPr/>
            </p:nvSpPr>
            <p:spPr bwMode="auto">
              <a:xfrm>
                <a:off x="4585" y="2583"/>
                <a:ext cx="32" cy="99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20" y="99"/>
                  </a:cxn>
                  <a:cxn ang="0">
                    <a:pos x="0" y="88"/>
                  </a:cxn>
                  <a:cxn ang="0">
                    <a:pos x="15" y="0"/>
                  </a:cxn>
                  <a:cxn ang="0">
                    <a:pos x="32" y="11"/>
                  </a:cxn>
                </a:cxnLst>
                <a:rect l="0" t="0" r="r" b="b"/>
                <a:pathLst>
                  <a:path w="32" h="99">
                    <a:moveTo>
                      <a:pt x="32" y="11"/>
                    </a:moveTo>
                    <a:lnTo>
                      <a:pt x="20" y="99"/>
                    </a:lnTo>
                    <a:lnTo>
                      <a:pt x="0" y="88"/>
                    </a:lnTo>
                    <a:lnTo>
                      <a:pt x="15" y="0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56" name="Freeform 464"/>
              <p:cNvSpPr>
                <a:spLocks/>
              </p:cNvSpPr>
              <p:nvPr/>
            </p:nvSpPr>
            <p:spPr bwMode="auto">
              <a:xfrm>
                <a:off x="4585" y="2583"/>
                <a:ext cx="32" cy="99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20" y="99"/>
                  </a:cxn>
                  <a:cxn ang="0">
                    <a:pos x="0" y="88"/>
                  </a:cxn>
                  <a:cxn ang="0">
                    <a:pos x="15" y="0"/>
                  </a:cxn>
                  <a:cxn ang="0">
                    <a:pos x="32" y="11"/>
                  </a:cxn>
                </a:cxnLst>
                <a:rect l="0" t="0" r="r" b="b"/>
                <a:pathLst>
                  <a:path w="32" h="99">
                    <a:moveTo>
                      <a:pt x="32" y="11"/>
                    </a:moveTo>
                    <a:lnTo>
                      <a:pt x="20" y="99"/>
                    </a:lnTo>
                    <a:lnTo>
                      <a:pt x="0" y="88"/>
                    </a:lnTo>
                    <a:lnTo>
                      <a:pt x="15" y="0"/>
                    </a:lnTo>
                    <a:lnTo>
                      <a:pt x="32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57" name="Freeform 465"/>
              <p:cNvSpPr>
                <a:spLocks/>
              </p:cNvSpPr>
              <p:nvPr/>
            </p:nvSpPr>
            <p:spPr bwMode="auto">
              <a:xfrm>
                <a:off x="4164" y="2583"/>
                <a:ext cx="32" cy="99"/>
              </a:xfrm>
              <a:custGeom>
                <a:avLst/>
                <a:gdLst/>
                <a:ahLst/>
                <a:cxnLst>
                  <a:cxn ang="0">
                    <a:pos x="32" y="88"/>
                  </a:cxn>
                  <a:cxn ang="0">
                    <a:pos x="18" y="0"/>
                  </a:cxn>
                  <a:cxn ang="0">
                    <a:pos x="0" y="11"/>
                  </a:cxn>
                  <a:cxn ang="0">
                    <a:pos x="13" y="99"/>
                  </a:cxn>
                  <a:cxn ang="0">
                    <a:pos x="32" y="88"/>
                  </a:cxn>
                </a:cxnLst>
                <a:rect l="0" t="0" r="r" b="b"/>
                <a:pathLst>
                  <a:path w="32" h="99">
                    <a:moveTo>
                      <a:pt x="32" y="88"/>
                    </a:moveTo>
                    <a:lnTo>
                      <a:pt x="18" y="0"/>
                    </a:lnTo>
                    <a:lnTo>
                      <a:pt x="0" y="11"/>
                    </a:lnTo>
                    <a:lnTo>
                      <a:pt x="13" y="99"/>
                    </a:lnTo>
                    <a:lnTo>
                      <a:pt x="32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58" name="Freeform 466"/>
              <p:cNvSpPr>
                <a:spLocks/>
              </p:cNvSpPr>
              <p:nvPr/>
            </p:nvSpPr>
            <p:spPr bwMode="auto">
              <a:xfrm>
                <a:off x="4164" y="2583"/>
                <a:ext cx="32" cy="99"/>
              </a:xfrm>
              <a:custGeom>
                <a:avLst/>
                <a:gdLst/>
                <a:ahLst/>
                <a:cxnLst>
                  <a:cxn ang="0">
                    <a:pos x="32" y="88"/>
                  </a:cxn>
                  <a:cxn ang="0">
                    <a:pos x="18" y="0"/>
                  </a:cxn>
                  <a:cxn ang="0">
                    <a:pos x="0" y="11"/>
                  </a:cxn>
                  <a:cxn ang="0">
                    <a:pos x="13" y="99"/>
                  </a:cxn>
                  <a:cxn ang="0">
                    <a:pos x="32" y="88"/>
                  </a:cxn>
                </a:cxnLst>
                <a:rect l="0" t="0" r="r" b="b"/>
                <a:pathLst>
                  <a:path w="32" h="99">
                    <a:moveTo>
                      <a:pt x="32" y="88"/>
                    </a:moveTo>
                    <a:lnTo>
                      <a:pt x="18" y="0"/>
                    </a:lnTo>
                    <a:lnTo>
                      <a:pt x="0" y="11"/>
                    </a:lnTo>
                    <a:lnTo>
                      <a:pt x="13" y="99"/>
                    </a:lnTo>
                    <a:lnTo>
                      <a:pt x="32" y="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59" name="Freeform 467"/>
              <p:cNvSpPr>
                <a:spLocks/>
              </p:cNvSpPr>
              <p:nvPr/>
            </p:nvSpPr>
            <p:spPr bwMode="auto">
              <a:xfrm>
                <a:off x="4974" y="2334"/>
                <a:ext cx="102" cy="10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102" y="33"/>
                  </a:cxn>
                  <a:cxn ang="0">
                    <a:pos x="102" y="105"/>
                  </a:cxn>
                  <a:cxn ang="0">
                    <a:pos x="0" y="72"/>
                  </a:cxn>
                </a:cxnLst>
                <a:rect l="0" t="0" r="r" b="b"/>
                <a:pathLst>
                  <a:path w="102" h="105">
                    <a:moveTo>
                      <a:pt x="0" y="72"/>
                    </a:moveTo>
                    <a:lnTo>
                      <a:pt x="0" y="0"/>
                    </a:lnTo>
                    <a:lnTo>
                      <a:pt x="102" y="33"/>
                    </a:lnTo>
                    <a:lnTo>
                      <a:pt x="102" y="10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60" name="Freeform 468"/>
              <p:cNvSpPr>
                <a:spLocks/>
              </p:cNvSpPr>
              <p:nvPr/>
            </p:nvSpPr>
            <p:spPr bwMode="auto">
              <a:xfrm>
                <a:off x="4974" y="2334"/>
                <a:ext cx="102" cy="10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102" y="33"/>
                  </a:cxn>
                  <a:cxn ang="0">
                    <a:pos x="102" y="105"/>
                  </a:cxn>
                  <a:cxn ang="0">
                    <a:pos x="0" y="72"/>
                  </a:cxn>
                </a:cxnLst>
                <a:rect l="0" t="0" r="r" b="b"/>
                <a:pathLst>
                  <a:path w="102" h="105">
                    <a:moveTo>
                      <a:pt x="0" y="72"/>
                    </a:moveTo>
                    <a:lnTo>
                      <a:pt x="0" y="0"/>
                    </a:lnTo>
                    <a:lnTo>
                      <a:pt x="102" y="33"/>
                    </a:lnTo>
                    <a:lnTo>
                      <a:pt x="102" y="105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61" name="Freeform 469"/>
              <p:cNvSpPr>
                <a:spLocks/>
              </p:cNvSpPr>
              <p:nvPr/>
            </p:nvSpPr>
            <p:spPr bwMode="auto">
              <a:xfrm>
                <a:off x="4617" y="2311"/>
                <a:ext cx="21" cy="14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7" y="88"/>
                  </a:cxn>
                  <a:cxn ang="0">
                    <a:pos x="0" y="145"/>
                  </a:cxn>
                  <a:cxn ang="0">
                    <a:pos x="8" y="41"/>
                  </a:cxn>
                  <a:cxn ang="0">
                    <a:pos x="21" y="0"/>
                  </a:cxn>
                </a:cxnLst>
                <a:rect l="0" t="0" r="r" b="b"/>
                <a:pathLst>
                  <a:path w="21" h="145">
                    <a:moveTo>
                      <a:pt x="21" y="0"/>
                    </a:moveTo>
                    <a:lnTo>
                      <a:pt x="17" y="88"/>
                    </a:lnTo>
                    <a:lnTo>
                      <a:pt x="0" y="145"/>
                    </a:lnTo>
                    <a:lnTo>
                      <a:pt x="8" y="4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62" name="Freeform 470"/>
              <p:cNvSpPr>
                <a:spLocks/>
              </p:cNvSpPr>
              <p:nvPr/>
            </p:nvSpPr>
            <p:spPr bwMode="auto">
              <a:xfrm>
                <a:off x="4617" y="2311"/>
                <a:ext cx="21" cy="14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7" y="88"/>
                  </a:cxn>
                  <a:cxn ang="0">
                    <a:pos x="0" y="145"/>
                  </a:cxn>
                  <a:cxn ang="0">
                    <a:pos x="8" y="41"/>
                  </a:cxn>
                  <a:cxn ang="0">
                    <a:pos x="21" y="0"/>
                  </a:cxn>
                </a:cxnLst>
                <a:rect l="0" t="0" r="r" b="b"/>
                <a:pathLst>
                  <a:path w="21" h="145">
                    <a:moveTo>
                      <a:pt x="21" y="0"/>
                    </a:moveTo>
                    <a:lnTo>
                      <a:pt x="17" y="88"/>
                    </a:lnTo>
                    <a:lnTo>
                      <a:pt x="0" y="145"/>
                    </a:lnTo>
                    <a:lnTo>
                      <a:pt x="8" y="41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63" name="Freeform 471"/>
              <p:cNvSpPr>
                <a:spLocks/>
              </p:cNvSpPr>
              <p:nvPr/>
            </p:nvSpPr>
            <p:spPr bwMode="auto">
              <a:xfrm>
                <a:off x="4143" y="2311"/>
                <a:ext cx="21" cy="145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0" y="0"/>
                  </a:cxn>
                  <a:cxn ang="0">
                    <a:pos x="5" y="88"/>
                  </a:cxn>
                  <a:cxn ang="0">
                    <a:pos x="21" y="145"/>
                  </a:cxn>
                  <a:cxn ang="0">
                    <a:pos x="14" y="41"/>
                  </a:cxn>
                </a:cxnLst>
                <a:rect l="0" t="0" r="r" b="b"/>
                <a:pathLst>
                  <a:path w="21" h="145">
                    <a:moveTo>
                      <a:pt x="14" y="41"/>
                    </a:moveTo>
                    <a:lnTo>
                      <a:pt x="0" y="0"/>
                    </a:lnTo>
                    <a:lnTo>
                      <a:pt x="5" y="88"/>
                    </a:lnTo>
                    <a:lnTo>
                      <a:pt x="21" y="145"/>
                    </a:ln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64" name="Freeform 472"/>
              <p:cNvSpPr>
                <a:spLocks/>
              </p:cNvSpPr>
              <p:nvPr/>
            </p:nvSpPr>
            <p:spPr bwMode="auto">
              <a:xfrm>
                <a:off x="4143" y="2311"/>
                <a:ext cx="21" cy="145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0" y="0"/>
                  </a:cxn>
                  <a:cxn ang="0">
                    <a:pos x="5" y="88"/>
                  </a:cxn>
                  <a:cxn ang="0">
                    <a:pos x="21" y="145"/>
                  </a:cxn>
                  <a:cxn ang="0">
                    <a:pos x="14" y="41"/>
                  </a:cxn>
                </a:cxnLst>
                <a:rect l="0" t="0" r="r" b="b"/>
                <a:pathLst>
                  <a:path w="21" h="145">
                    <a:moveTo>
                      <a:pt x="14" y="41"/>
                    </a:moveTo>
                    <a:lnTo>
                      <a:pt x="0" y="0"/>
                    </a:lnTo>
                    <a:lnTo>
                      <a:pt x="5" y="88"/>
                    </a:lnTo>
                    <a:lnTo>
                      <a:pt x="21" y="145"/>
                    </a:lnTo>
                    <a:lnTo>
                      <a:pt x="14" y="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65" name="Freeform 473"/>
              <p:cNvSpPr>
                <a:spLocks/>
              </p:cNvSpPr>
              <p:nvPr/>
            </p:nvSpPr>
            <p:spPr bwMode="auto">
              <a:xfrm>
                <a:off x="4573" y="2616"/>
                <a:ext cx="32" cy="14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9" y="108"/>
                  </a:cxn>
                  <a:cxn ang="0">
                    <a:pos x="0" y="143"/>
                  </a:cxn>
                  <a:cxn ang="0">
                    <a:pos x="12" y="55"/>
                  </a:cxn>
                  <a:cxn ang="0">
                    <a:pos x="32" y="0"/>
                  </a:cxn>
                </a:cxnLst>
                <a:rect l="0" t="0" r="r" b="b"/>
                <a:pathLst>
                  <a:path w="32" h="143">
                    <a:moveTo>
                      <a:pt x="32" y="0"/>
                    </a:moveTo>
                    <a:lnTo>
                      <a:pt x="9" y="108"/>
                    </a:lnTo>
                    <a:lnTo>
                      <a:pt x="0" y="143"/>
                    </a:lnTo>
                    <a:lnTo>
                      <a:pt x="12" y="5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66" name="Freeform 474"/>
              <p:cNvSpPr>
                <a:spLocks/>
              </p:cNvSpPr>
              <p:nvPr/>
            </p:nvSpPr>
            <p:spPr bwMode="auto">
              <a:xfrm>
                <a:off x="4573" y="2616"/>
                <a:ext cx="32" cy="14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9" y="108"/>
                  </a:cxn>
                  <a:cxn ang="0">
                    <a:pos x="0" y="143"/>
                  </a:cxn>
                  <a:cxn ang="0">
                    <a:pos x="12" y="55"/>
                  </a:cxn>
                  <a:cxn ang="0">
                    <a:pos x="32" y="0"/>
                  </a:cxn>
                </a:cxnLst>
                <a:rect l="0" t="0" r="r" b="b"/>
                <a:pathLst>
                  <a:path w="32" h="143">
                    <a:moveTo>
                      <a:pt x="32" y="0"/>
                    </a:moveTo>
                    <a:lnTo>
                      <a:pt x="9" y="108"/>
                    </a:lnTo>
                    <a:lnTo>
                      <a:pt x="0" y="143"/>
                    </a:lnTo>
                    <a:lnTo>
                      <a:pt x="12" y="55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67" name="Freeform 475"/>
              <p:cNvSpPr>
                <a:spLocks/>
              </p:cNvSpPr>
              <p:nvPr/>
            </p:nvSpPr>
            <p:spPr bwMode="auto">
              <a:xfrm>
                <a:off x="4177" y="2616"/>
                <a:ext cx="32" cy="143"/>
              </a:xfrm>
              <a:custGeom>
                <a:avLst/>
                <a:gdLst/>
                <a:ahLst/>
                <a:cxnLst>
                  <a:cxn ang="0">
                    <a:pos x="19" y="55"/>
                  </a:cxn>
                  <a:cxn ang="0">
                    <a:pos x="0" y="0"/>
                  </a:cxn>
                  <a:cxn ang="0">
                    <a:pos x="21" y="108"/>
                  </a:cxn>
                  <a:cxn ang="0">
                    <a:pos x="32" y="143"/>
                  </a:cxn>
                  <a:cxn ang="0">
                    <a:pos x="19" y="55"/>
                  </a:cxn>
                </a:cxnLst>
                <a:rect l="0" t="0" r="r" b="b"/>
                <a:pathLst>
                  <a:path w="32" h="143">
                    <a:moveTo>
                      <a:pt x="19" y="55"/>
                    </a:moveTo>
                    <a:lnTo>
                      <a:pt x="0" y="0"/>
                    </a:lnTo>
                    <a:lnTo>
                      <a:pt x="21" y="108"/>
                    </a:lnTo>
                    <a:lnTo>
                      <a:pt x="32" y="143"/>
                    </a:lnTo>
                    <a:lnTo>
                      <a:pt x="19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68" name="Freeform 476"/>
              <p:cNvSpPr>
                <a:spLocks/>
              </p:cNvSpPr>
              <p:nvPr/>
            </p:nvSpPr>
            <p:spPr bwMode="auto">
              <a:xfrm>
                <a:off x="4177" y="2616"/>
                <a:ext cx="32" cy="143"/>
              </a:xfrm>
              <a:custGeom>
                <a:avLst/>
                <a:gdLst/>
                <a:ahLst/>
                <a:cxnLst>
                  <a:cxn ang="0">
                    <a:pos x="19" y="55"/>
                  </a:cxn>
                  <a:cxn ang="0">
                    <a:pos x="0" y="0"/>
                  </a:cxn>
                  <a:cxn ang="0">
                    <a:pos x="21" y="108"/>
                  </a:cxn>
                  <a:cxn ang="0">
                    <a:pos x="32" y="143"/>
                  </a:cxn>
                  <a:cxn ang="0">
                    <a:pos x="19" y="55"/>
                  </a:cxn>
                </a:cxnLst>
                <a:rect l="0" t="0" r="r" b="b"/>
                <a:pathLst>
                  <a:path w="32" h="143">
                    <a:moveTo>
                      <a:pt x="19" y="55"/>
                    </a:moveTo>
                    <a:lnTo>
                      <a:pt x="0" y="0"/>
                    </a:lnTo>
                    <a:lnTo>
                      <a:pt x="21" y="108"/>
                    </a:lnTo>
                    <a:lnTo>
                      <a:pt x="32" y="143"/>
                    </a:lnTo>
                    <a:lnTo>
                      <a:pt x="19" y="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69" name="Freeform 477"/>
              <p:cNvSpPr>
                <a:spLocks/>
              </p:cNvSpPr>
              <p:nvPr/>
            </p:nvSpPr>
            <p:spPr bwMode="auto">
              <a:xfrm>
                <a:off x="4617" y="2335"/>
                <a:ext cx="29" cy="12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1" y="105"/>
                  </a:cxn>
                  <a:cxn ang="0">
                    <a:pos x="0" y="121"/>
                  </a:cxn>
                  <a:cxn ang="0">
                    <a:pos x="8" y="17"/>
                  </a:cxn>
                  <a:cxn ang="0">
                    <a:pos x="29" y="0"/>
                  </a:cxn>
                </a:cxnLst>
                <a:rect l="0" t="0" r="r" b="b"/>
                <a:pathLst>
                  <a:path w="29" h="121">
                    <a:moveTo>
                      <a:pt x="29" y="0"/>
                    </a:moveTo>
                    <a:lnTo>
                      <a:pt x="21" y="105"/>
                    </a:lnTo>
                    <a:lnTo>
                      <a:pt x="0" y="121"/>
                    </a:lnTo>
                    <a:lnTo>
                      <a:pt x="8" y="1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70" name="Freeform 478"/>
              <p:cNvSpPr>
                <a:spLocks/>
              </p:cNvSpPr>
              <p:nvPr/>
            </p:nvSpPr>
            <p:spPr bwMode="auto">
              <a:xfrm>
                <a:off x="4617" y="2335"/>
                <a:ext cx="29" cy="12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1" y="105"/>
                  </a:cxn>
                  <a:cxn ang="0">
                    <a:pos x="0" y="121"/>
                  </a:cxn>
                  <a:cxn ang="0">
                    <a:pos x="8" y="17"/>
                  </a:cxn>
                  <a:cxn ang="0">
                    <a:pos x="29" y="0"/>
                  </a:cxn>
                </a:cxnLst>
                <a:rect l="0" t="0" r="r" b="b"/>
                <a:pathLst>
                  <a:path w="29" h="121">
                    <a:moveTo>
                      <a:pt x="29" y="0"/>
                    </a:moveTo>
                    <a:lnTo>
                      <a:pt x="21" y="105"/>
                    </a:lnTo>
                    <a:lnTo>
                      <a:pt x="0" y="121"/>
                    </a:lnTo>
                    <a:lnTo>
                      <a:pt x="8" y="17"/>
                    </a:lnTo>
                    <a:lnTo>
                      <a:pt x="2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71" name="Freeform 479"/>
              <p:cNvSpPr>
                <a:spLocks/>
              </p:cNvSpPr>
              <p:nvPr/>
            </p:nvSpPr>
            <p:spPr bwMode="auto">
              <a:xfrm>
                <a:off x="4134" y="2335"/>
                <a:ext cx="30" cy="121"/>
              </a:xfrm>
              <a:custGeom>
                <a:avLst/>
                <a:gdLst/>
                <a:ahLst/>
                <a:cxnLst>
                  <a:cxn ang="0">
                    <a:pos x="30" y="121"/>
                  </a:cxn>
                  <a:cxn ang="0">
                    <a:pos x="23" y="17"/>
                  </a:cxn>
                  <a:cxn ang="0">
                    <a:pos x="0" y="0"/>
                  </a:cxn>
                  <a:cxn ang="0">
                    <a:pos x="9" y="105"/>
                  </a:cxn>
                  <a:cxn ang="0">
                    <a:pos x="30" y="121"/>
                  </a:cxn>
                </a:cxnLst>
                <a:rect l="0" t="0" r="r" b="b"/>
                <a:pathLst>
                  <a:path w="30" h="121">
                    <a:moveTo>
                      <a:pt x="30" y="121"/>
                    </a:moveTo>
                    <a:lnTo>
                      <a:pt x="23" y="17"/>
                    </a:lnTo>
                    <a:lnTo>
                      <a:pt x="0" y="0"/>
                    </a:lnTo>
                    <a:lnTo>
                      <a:pt x="9" y="105"/>
                    </a:lnTo>
                    <a:lnTo>
                      <a:pt x="30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72" name="Freeform 480"/>
              <p:cNvSpPr>
                <a:spLocks/>
              </p:cNvSpPr>
              <p:nvPr/>
            </p:nvSpPr>
            <p:spPr bwMode="auto">
              <a:xfrm>
                <a:off x="4134" y="2335"/>
                <a:ext cx="30" cy="121"/>
              </a:xfrm>
              <a:custGeom>
                <a:avLst/>
                <a:gdLst/>
                <a:ahLst/>
                <a:cxnLst>
                  <a:cxn ang="0">
                    <a:pos x="30" y="121"/>
                  </a:cxn>
                  <a:cxn ang="0">
                    <a:pos x="23" y="17"/>
                  </a:cxn>
                  <a:cxn ang="0">
                    <a:pos x="0" y="0"/>
                  </a:cxn>
                  <a:cxn ang="0">
                    <a:pos x="9" y="105"/>
                  </a:cxn>
                  <a:cxn ang="0">
                    <a:pos x="30" y="121"/>
                  </a:cxn>
                </a:cxnLst>
                <a:rect l="0" t="0" r="r" b="b"/>
                <a:pathLst>
                  <a:path w="30" h="121">
                    <a:moveTo>
                      <a:pt x="30" y="121"/>
                    </a:moveTo>
                    <a:lnTo>
                      <a:pt x="23" y="17"/>
                    </a:lnTo>
                    <a:lnTo>
                      <a:pt x="0" y="0"/>
                    </a:lnTo>
                    <a:lnTo>
                      <a:pt x="9" y="105"/>
                    </a:lnTo>
                    <a:lnTo>
                      <a:pt x="30" y="1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73" name="Freeform 481"/>
              <p:cNvSpPr>
                <a:spLocks/>
              </p:cNvSpPr>
              <p:nvPr/>
            </p:nvSpPr>
            <p:spPr bwMode="auto">
              <a:xfrm>
                <a:off x="4618" y="2587"/>
                <a:ext cx="34" cy="99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15" y="0"/>
                  </a:cxn>
                  <a:cxn ang="0">
                    <a:pos x="34" y="11"/>
                  </a:cxn>
                  <a:cxn ang="0">
                    <a:pos x="20" y="99"/>
                  </a:cxn>
                  <a:cxn ang="0">
                    <a:pos x="0" y="89"/>
                  </a:cxn>
                </a:cxnLst>
                <a:rect l="0" t="0" r="r" b="b"/>
                <a:pathLst>
                  <a:path w="34" h="99">
                    <a:moveTo>
                      <a:pt x="0" y="89"/>
                    </a:moveTo>
                    <a:lnTo>
                      <a:pt x="15" y="0"/>
                    </a:lnTo>
                    <a:lnTo>
                      <a:pt x="34" y="11"/>
                    </a:lnTo>
                    <a:lnTo>
                      <a:pt x="20" y="9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74" name="Freeform 482"/>
              <p:cNvSpPr>
                <a:spLocks/>
              </p:cNvSpPr>
              <p:nvPr/>
            </p:nvSpPr>
            <p:spPr bwMode="auto">
              <a:xfrm>
                <a:off x="4618" y="2587"/>
                <a:ext cx="34" cy="99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15" y="0"/>
                  </a:cxn>
                  <a:cxn ang="0">
                    <a:pos x="34" y="11"/>
                  </a:cxn>
                  <a:cxn ang="0">
                    <a:pos x="20" y="99"/>
                  </a:cxn>
                  <a:cxn ang="0">
                    <a:pos x="0" y="89"/>
                  </a:cxn>
                </a:cxnLst>
                <a:rect l="0" t="0" r="r" b="b"/>
                <a:pathLst>
                  <a:path w="34" h="99">
                    <a:moveTo>
                      <a:pt x="0" y="89"/>
                    </a:moveTo>
                    <a:lnTo>
                      <a:pt x="15" y="0"/>
                    </a:lnTo>
                    <a:lnTo>
                      <a:pt x="34" y="11"/>
                    </a:lnTo>
                    <a:lnTo>
                      <a:pt x="20" y="99"/>
                    </a:lnTo>
                    <a:lnTo>
                      <a:pt x="0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75" name="Freeform 483"/>
              <p:cNvSpPr>
                <a:spLocks/>
              </p:cNvSpPr>
              <p:nvPr/>
            </p:nvSpPr>
            <p:spPr bwMode="auto">
              <a:xfrm>
                <a:off x="4130" y="2587"/>
                <a:ext cx="34" cy="9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99"/>
                  </a:cxn>
                  <a:cxn ang="0">
                    <a:pos x="34" y="89"/>
                  </a:cxn>
                  <a:cxn ang="0">
                    <a:pos x="19" y="0"/>
                  </a:cxn>
                  <a:cxn ang="0">
                    <a:pos x="0" y="11"/>
                  </a:cxn>
                </a:cxnLst>
                <a:rect l="0" t="0" r="r" b="b"/>
                <a:pathLst>
                  <a:path w="34" h="99">
                    <a:moveTo>
                      <a:pt x="0" y="11"/>
                    </a:moveTo>
                    <a:lnTo>
                      <a:pt x="13" y="99"/>
                    </a:lnTo>
                    <a:lnTo>
                      <a:pt x="34" y="89"/>
                    </a:lnTo>
                    <a:lnTo>
                      <a:pt x="1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76" name="Freeform 484"/>
              <p:cNvSpPr>
                <a:spLocks/>
              </p:cNvSpPr>
              <p:nvPr/>
            </p:nvSpPr>
            <p:spPr bwMode="auto">
              <a:xfrm>
                <a:off x="4130" y="2587"/>
                <a:ext cx="34" cy="9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99"/>
                  </a:cxn>
                  <a:cxn ang="0">
                    <a:pos x="34" y="89"/>
                  </a:cxn>
                  <a:cxn ang="0">
                    <a:pos x="19" y="0"/>
                  </a:cxn>
                  <a:cxn ang="0">
                    <a:pos x="0" y="11"/>
                  </a:cxn>
                </a:cxnLst>
                <a:rect l="0" t="0" r="r" b="b"/>
                <a:pathLst>
                  <a:path w="34" h="99">
                    <a:moveTo>
                      <a:pt x="0" y="11"/>
                    </a:moveTo>
                    <a:lnTo>
                      <a:pt x="13" y="99"/>
                    </a:lnTo>
                    <a:lnTo>
                      <a:pt x="34" y="89"/>
                    </a:lnTo>
                    <a:lnTo>
                      <a:pt x="19" y="0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77" name="Freeform 485"/>
              <p:cNvSpPr>
                <a:spLocks/>
              </p:cNvSpPr>
              <p:nvPr/>
            </p:nvSpPr>
            <p:spPr bwMode="auto">
              <a:xfrm>
                <a:off x="4573" y="2671"/>
                <a:ext cx="32" cy="100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17" y="100"/>
                  </a:cxn>
                  <a:cxn ang="0">
                    <a:pos x="0" y="88"/>
                  </a:cxn>
                  <a:cxn ang="0">
                    <a:pos x="12" y="0"/>
                  </a:cxn>
                  <a:cxn ang="0">
                    <a:pos x="32" y="11"/>
                  </a:cxn>
                </a:cxnLst>
                <a:rect l="0" t="0" r="r" b="b"/>
                <a:pathLst>
                  <a:path w="32" h="100">
                    <a:moveTo>
                      <a:pt x="32" y="11"/>
                    </a:moveTo>
                    <a:lnTo>
                      <a:pt x="17" y="100"/>
                    </a:lnTo>
                    <a:lnTo>
                      <a:pt x="0" y="88"/>
                    </a:lnTo>
                    <a:lnTo>
                      <a:pt x="12" y="0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78" name="Freeform 486"/>
              <p:cNvSpPr>
                <a:spLocks/>
              </p:cNvSpPr>
              <p:nvPr/>
            </p:nvSpPr>
            <p:spPr bwMode="auto">
              <a:xfrm>
                <a:off x="4573" y="2671"/>
                <a:ext cx="32" cy="100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17" y="100"/>
                  </a:cxn>
                  <a:cxn ang="0">
                    <a:pos x="0" y="88"/>
                  </a:cxn>
                  <a:cxn ang="0">
                    <a:pos x="12" y="0"/>
                  </a:cxn>
                  <a:cxn ang="0">
                    <a:pos x="32" y="11"/>
                  </a:cxn>
                </a:cxnLst>
                <a:rect l="0" t="0" r="r" b="b"/>
                <a:pathLst>
                  <a:path w="32" h="100">
                    <a:moveTo>
                      <a:pt x="32" y="11"/>
                    </a:moveTo>
                    <a:lnTo>
                      <a:pt x="17" y="100"/>
                    </a:lnTo>
                    <a:lnTo>
                      <a:pt x="0" y="88"/>
                    </a:lnTo>
                    <a:lnTo>
                      <a:pt x="12" y="0"/>
                    </a:lnTo>
                    <a:lnTo>
                      <a:pt x="32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79" name="Freeform 487"/>
              <p:cNvSpPr>
                <a:spLocks/>
              </p:cNvSpPr>
              <p:nvPr/>
            </p:nvSpPr>
            <p:spPr bwMode="auto">
              <a:xfrm>
                <a:off x="4177" y="2671"/>
                <a:ext cx="32" cy="100"/>
              </a:xfrm>
              <a:custGeom>
                <a:avLst/>
                <a:gdLst/>
                <a:ahLst/>
                <a:cxnLst>
                  <a:cxn ang="0">
                    <a:pos x="32" y="88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15" y="100"/>
                  </a:cxn>
                  <a:cxn ang="0">
                    <a:pos x="32" y="88"/>
                  </a:cxn>
                </a:cxnLst>
                <a:rect l="0" t="0" r="r" b="b"/>
                <a:pathLst>
                  <a:path w="32" h="100">
                    <a:moveTo>
                      <a:pt x="32" y="88"/>
                    </a:moveTo>
                    <a:lnTo>
                      <a:pt x="19" y="0"/>
                    </a:lnTo>
                    <a:lnTo>
                      <a:pt x="0" y="11"/>
                    </a:lnTo>
                    <a:lnTo>
                      <a:pt x="15" y="100"/>
                    </a:lnTo>
                    <a:lnTo>
                      <a:pt x="32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80" name="Freeform 488"/>
              <p:cNvSpPr>
                <a:spLocks/>
              </p:cNvSpPr>
              <p:nvPr/>
            </p:nvSpPr>
            <p:spPr bwMode="auto">
              <a:xfrm>
                <a:off x="4177" y="2671"/>
                <a:ext cx="32" cy="100"/>
              </a:xfrm>
              <a:custGeom>
                <a:avLst/>
                <a:gdLst/>
                <a:ahLst/>
                <a:cxnLst>
                  <a:cxn ang="0">
                    <a:pos x="32" y="88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15" y="100"/>
                  </a:cxn>
                  <a:cxn ang="0">
                    <a:pos x="32" y="88"/>
                  </a:cxn>
                </a:cxnLst>
                <a:rect l="0" t="0" r="r" b="b"/>
                <a:pathLst>
                  <a:path w="32" h="100">
                    <a:moveTo>
                      <a:pt x="32" y="88"/>
                    </a:moveTo>
                    <a:lnTo>
                      <a:pt x="19" y="0"/>
                    </a:lnTo>
                    <a:lnTo>
                      <a:pt x="0" y="11"/>
                    </a:lnTo>
                    <a:lnTo>
                      <a:pt x="15" y="100"/>
                    </a:lnTo>
                    <a:lnTo>
                      <a:pt x="32" y="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81" name="Freeform 489"/>
              <p:cNvSpPr>
                <a:spLocks/>
              </p:cNvSpPr>
              <p:nvPr/>
            </p:nvSpPr>
            <p:spPr bwMode="auto">
              <a:xfrm>
                <a:off x="4735" y="2079"/>
                <a:ext cx="131" cy="137"/>
              </a:xfrm>
              <a:custGeom>
                <a:avLst/>
                <a:gdLst/>
                <a:ahLst/>
                <a:cxnLst>
                  <a:cxn ang="0">
                    <a:pos x="131" y="137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131" y="24"/>
                  </a:cxn>
                  <a:cxn ang="0">
                    <a:pos x="131" y="137"/>
                  </a:cxn>
                </a:cxnLst>
                <a:rect l="0" t="0" r="r" b="b"/>
                <a:pathLst>
                  <a:path w="131" h="137">
                    <a:moveTo>
                      <a:pt x="131" y="137"/>
                    </a:moveTo>
                    <a:lnTo>
                      <a:pt x="0" y="113"/>
                    </a:lnTo>
                    <a:lnTo>
                      <a:pt x="0" y="0"/>
                    </a:lnTo>
                    <a:lnTo>
                      <a:pt x="131" y="24"/>
                    </a:lnTo>
                    <a:lnTo>
                      <a:pt x="131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82" name="Freeform 490"/>
              <p:cNvSpPr>
                <a:spLocks/>
              </p:cNvSpPr>
              <p:nvPr/>
            </p:nvSpPr>
            <p:spPr bwMode="auto">
              <a:xfrm>
                <a:off x="4735" y="2079"/>
                <a:ext cx="131" cy="137"/>
              </a:xfrm>
              <a:custGeom>
                <a:avLst/>
                <a:gdLst/>
                <a:ahLst/>
                <a:cxnLst>
                  <a:cxn ang="0">
                    <a:pos x="131" y="137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131" y="24"/>
                  </a:cxn>
                  <a:cxn ang="0">
                    <a:pos x="131" y="137"/>
                  </a:cxn>
                </a:cxnLst>
                <a:rect l="0" t="0" r="r" b="b"/>
                <a:pathLst>
                  <a:path w="131" h="137">
                    <a:moveTo>
                      <a:pt x="131" y="137"/>
                    </a:moveTo>
                    <a:lnTo>
                      <a:pt x="0" y="113"/>
                    </a:lnTo>
                    <a:lnTo>
                      <a:pt x="0" y="0"/>
                    </a:lnTo>
                    <a:lnTo>
                      <a:pt x="131" y="24"/>
                    </a:lnTo>
                    <a:lnTo>
                      <a:pt x="131" y="1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83" name="Freeform 491"/>
              <p:cNvSpPr>
                <a:spLocks/>
              </p:cNvSpPr>
              <p:nvPr/>
            </p:nvSpPr>
            <p:spPr bwMode="auto">
              <a:xfrm>
                <a:off x="3916" y="2079"/>
                <a:ext cx="131" cy="137"/>
              </a:xfrm>
              <a:custGeom>
                <a:avLst/>
                <a:gdLst/>
                <a:ahLst/>
                <a:cxnLst>
                  <a:cxn ang="0">
                    <a:pos x="131" y="113"/>
                  </a:cxn>
                  <a:cxn ang="0">
                    <a:pos x="0" y="137"/>
                  </a:cxn>
                  <a:cxn ang="0">
                    <a:pos x="0" y="24"/>
                  </a:cxn>
                  <a:cxn ang="0">
                    <a:pos x="131" y="0"/>
                  </a:cxn>
                  <a:cxn ang="0">
                    <a:pos x="131" y="113"/>
                  </a:cxn>
                </a:cxnLst>
                <a:rect l="0" t="0" r="r" b="b"/>
                <a:pathLst>
                  <a:path w="131" h="137">
                    <a:moveTo>
                      <a:pt x="131" y="113"/>
                    </a:moveTo>
                    <a:lnTo>
                      <a:pt x="0" y="137"/>
                    </a:lnTo>
                    <a:lnTo>
                      <a:pt x="0" y="24"/>
                    </a:lnTo>
                    <a:lnTo>
                      <a:pt x="131" y="0"/>
                    </a:lnTo>
                    <a:lnTo>
                      <a:pt x="131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84" name="Freeform 492"/>
              <p:cNvSpPr>
                <a:spLocks/>
              </p:cNvSpPr>
              <p:nvPr/>
            </p:nvSpPr>
            <p:spPr bwMode="auto">
              <a:xfrm>
                <a:off x="3916" y="2079"/>
                <a:ext cx="131" cy="137"/>
              </a:xfrm>
              <a:custGeom>
                <a:avLst/>
                <a:gdLst/>
                <a:ahLst/>
                <a:cxnLst>
                  <a:cxn ang="0">
                    <a:pos x="131" y="113"/>
                  </a:cxn>
                  <a:cxn ang="0">
                    <a:pos x="0" y="137"/>
                  </a:cxn>
                  <a:cxn ang="0">
                    <a:pos x="0" y="24"/>
                  </a:cxn>
                  <a:cxn ang="0">
                    <a:pos x="131" y="0"/>
                  </a:cxn>
                  <a:cxn ang="0">
                    <a:pos x="131" y="113"/>
                  </a:cxn>
                </a:cxnLst>
                <a:rect l="0" t="0" r="r" b="b"/>
                <a:pathLst>
                  <a:path w="131" h="137">
                    <a:moveTo>
                      <a:pt x="131" y="113"/>
                    </a:moveTo>
                    <a:lnTo>
                      <a:pt x="0" y="137"/>
                    </a:lnTo>
                    <a:lnTo>
                      <a:pt x="0" y="24"/>
                    </a:lnTo>
                    <a:lnTo>
                      <a:pt x="131" y="0"/>
                    </a:lnTo>
                    <a:lnTo>
                      <a:pt x="131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85" name="Freeform 493"/>
              <p:cNvSpPr>
                <a:spLocks/>
              </p:cNvSpPr>
              <p:nvPr/>
            </p:nvSpPr>
            <p:spPr bwMode="auto">
              <a:xfrm>
                <a:off x="5017" y="2583"/>
                <a:ext cx="134" cy="108"/>
              </a:xfrm>
              <a:custGeom>
                <a:avLst/>
                <a:gdLst/>
                <a:ahLst/>
                <a:cxnLst>
                  <a:cxn ang="0">
                    <a:pos x="96" y="108"/>
                  </a:cxn>
                  <a:cxn ang="0">
                    <a:pos x="0" y="68"/>
                  </a:cxn>
                  <a:cxn ang="0">
                    <a:pos x="32" y="0"/>
                  </a:cxn>
                  <a:cxn ang="0">
                    <a:pos x="134" y="41"/>
                  </a:cxn>
                  <a:cxn ang="0">
                    <a:pos x="96" y="108"/>
                  </a:cxn>
                </a:cxnLst>
                <a:rect l="0" t="0" r="r" b="b"/>
                <a:pathLst>
                  <a:path w="134" h="108">
                    <a:moveTo>
                      <a:pt x="96" y="108"/>
                    </a:moveTo>
                    <a:lnTo>
                      <a:pt x="0" y="68"/>
                    </a:lnTo>
                    <a:lnTo>
                      <a:pt x="32" y="0"/>
                    </a:lnTo>
                    <a:lnTo>
                      <a:pt x="134" y="41"/>
                    </a:lnTo>
                    <a:lnTo>
                      <a:pt x="96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86" name="Freeform 494"/>
              <p:cNvSpPr>
                <a:spLocks noEditPoints="1"/>
              </p:cNvSpPr>
              <p:nvPr/>
            </p:nvSpPr>
            <p:spPr bwMode="auto">
              <a:xfrm>
                <a:off x="3928" y="2014"/>
                <a:ext cx="1223" cy="677"/>
              </a:xfrm>
              <a:custGeom>
                <a:avLst/>
                <a:gdLst/>
                <a:ahLst/>
                <a:cxnLst>
                  <a:cxn ang="0">
                    <a:pos x="1185" y="677"/>
                  </a:cxn>
                  <a:cxn ang="0">
                    <a:pos x="1089" y="637"/>
                  </a:cxn>
                  <a:cxn ang="0">
                    <a:pos x="1121" y="569"/>
                  </a:cxn>
                  <a:cxn ang="0">
                    <a:pos x="1223" y="610"/>
                  </a:cxn>
                  <a:cxn ang="0">
                    <a:pos x="1185" y="677"/>
                  </a:cxn>
                  <a:cxn ang="0">
                    <a:pos x="162" y="0"/>
                  </a:cxn>
                  <a:cxn ang="0">
                    <a:pos x="0" y="26"/>
                  </a:cxn>
                </a:cxnLst>
                <a:rect l="0" t="0" r="r" b="b"/>
                <a:pathLst>
                  <a:path w="1223" h="677">
                    <a:moveTo>
                      <a:pt x="1185" y="677"/>
                    </a:moveTo>
                    <a:lnTo>
                      <a:pt x="1089" y="637"/>
                    </a:lnTo>
                    <a:lnTo>
                      <a:pt x="1121" y="569"/>
                    </a:lnTo>
                    <a:lnTo>
                      <a:pt x="1223" y="610"/>
                    </a:lnTo>
                    <a:lnTo>
                      <a:pt x="1185" y="677"/>
                    </a:lnTo>
                    <a:moveTo>
                      <a:pt x="162" y="0"/>
                    </a:moveTo>
                    <a:lnTo>
                      <a:pt x="0" y="2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87" name="Freeform 495"/>
              <p:cNvSpPr>
                <a:spLocks/>
              </p:cNvSpPr>
              <p:nvPr/>
            </p:nvSpPr>
            <p:spPr bwMode="auto">
              <a:xfrm>
                <a:off x="5049" y="2508"/>
                <a:ext cx="127" cy="116"/>
              </a:xfrm>
              <a:custGeom>
                <a:avLst/>
                <a:gdLst/>
                <a:ahLst/>
                <a:cxnLst>
                  <a:cxn ang="0">
                    <a:pos x="102" y="116"/>
                  </a:cxn>
                  <a:cxn ang="0">
                    <a:pos x="0" y="75"/>
                  </a:cxn>
                  <a:cxn ang="0">
                    <a:pos x="20" y="0"/>
                  </a:cxn>
                  <a:cxn ang="0">
                    <a:pos x="127" y="43"/>
                  </a:cxn>
                  <a:cxn ang="0">
                    <a:pos x="102" y="116"/>
                  </a:cxn>
                </a:cxnLst>
                <a:rect l="0" t="0" r="r" b="b"/>
                <a:pathLst>
                  <a:path w="127" h="116">
                    <a:moveTo>
                      <a:pt x="102" y="116"/>
                    </a:moveTo>
                    <a:lnTo>
                      <a:pt x="0" y="75"/>
                    </a:lnTo>
                    <a:lnTo>
                      <a:pt x="20" y="0"/>
                    </a:lnTo>
                    <a:lnTo>
                      <a:pt x="127" y="43"/>
                    </a:lnTo>
                    <a:lnTo>
                      <a:pt x="102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88" name="Freeform 496"/>
              <p:cNvSpPr>
                <a:spLocks/>
              </p:cNvSpPr>
              <p:nvPr/>
            </p:nvSpPr>
            <p:spPr bwMode="auto">
              <a:xfrm>
                <a:off x="5049" y="2508"/>
                <a:ext cx="127" cy="116"/>
              </a:xfrm>
              <a:custGeom>
                <a:avLst/>
                <a:gdLst/>
                <a:ahLst/>
                <a:cxnLst>
                  <a:cxn ang="0">
                    <a:pos x="102" y="116"/>
                  </a:cxn>
                  <a:cxn ang="0">
                    <a:pos x="0" y="75"/>
                  </a:cxn>
                  <a:cxn ang="0">
                    <a:pos x="20" y="0"/>
                  </a:cxn>
                  <a:cxn ang="0">
                    <a:pos x="127" y="43"/>
                  </a:cxn>
                  <a:cxn ang="0">
                    <a:pos x="102" y="116"/>
                  </a:cxn>
                </a:cxnLst>
                <a:rect l="0" t="0" r="r" b="b"/>
                <a:pathLst>
                  <a:path w="127" h="116">
                    <a:moveTo>
                      <a:pt x="102" y="116"/>
                    </a:moveTo>
                    <a:lnTo>
                      <a:pt x="0" y="75"/>
                    </a:lnTo>
                    <a:lnTo>
                      <a:pt x="20" y="0"/>
                    </a:lnTo>
                    <a:lnTo>
                      <a:pt x="127" y="43"/>
                    </a:lnTo>
                    <a:lnTo>
                      <a:pt x="102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89" name="Freeform 497"/>
              <p:cNvSpPr>
                <a:spLocks/>
              </p:cNvSpPr>
              <p:nvPr/>
            </p:nvSpPr>
            <p:spPr bwMode="auto">
              <a:xfrm>
                <a:off x="4650" y="2319"/>
                <a:ext cx="47" cy="143"/>
              </a:xfrm>
              <a:custGeom>
                <a:avLst/>
                <a:gdLst/>
                <a:ahLst/>
                <a:cxnLst>
                  <a:cxn ang="0">
                    <a:pos x="10" y="37"/>
                  </a:cxn>
                  <a:cxn ang="0">
                    <a:pos x="47" y="0"/>
                  </a:cxn>
                  <a:cxn ang="0">
                    <a:pos x="42" y="89"/>
                  </a:cxn>
                  <a:cxn ang="0">
                    <a:pos x="0" y="143"/>
                  </a:cxn>
                  <a:cxn ang="0">
                    <a:pos x="10" y="37"/>
                  </a:cxn>
                </a:cxnLst>
                <a:rect l="0" t="0" r="r" b="b"/>
                <a:pathLst>
                  <a:path w="47" h="143">
                    <a:moveTo>
                      <a:pt x="10" y="37"/>
                    </a:moveTo>
                    <a:lnTo>
                      <a:pt x="47" y="0"/>
                    </a:lnTo>
                    <a:lnTo>
                      <a:pt x="42" y="89"/>
                    </a:lnTo>
                    <a:lnTo>
                      <a:pt x="0" y="143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90" name="Freeform 498"/>
              <p:cNvSpPr>
                <a:spLocks/>
              </p:cNvSpPr>
              <p:nvPr/>
            </p:nvSpPr>
            <p:spPr bwMode="auto">
              <a:xfrm>
                <a:off x="4650" y="2319"/>
                <a:ext cx="47" cy="143"/>
              </a:xfrm>
              <a:custGeom>
                <a:avLst/>
                <a:gdLst/>
                <a:ahLst/>
                <a:cxnLst>
                  <a:cxn ang="0">
                    <a:pos x="10" y="37"/>
                  </a:cxn>
                  <a:cxn ang="0">
                    <a:pos x="47" y="0"/>
                  </a:cxn>
                  <a:cxn ang="0">
                    <a:pos x="42" y="89"/>
                  </a:cxn>
                  <a:cxn ang="0">
                    <a:pos x="0" y="143"/>
                  </a:cxn>
                  <a:cxn ang="0">
                    <a:pos x="10" y="37"/>
                  </a:cxn>
                </a:cxnLst>
                <a:rect l="0" t="0" r="r" b="b"/>
                <a:pathLst>
                  <a:path w="47" h="143">
                    <a:moveTo>
                      <a:pt x="10" y="37"/>
                    </a:moveTo>
                    <a:lnTo>
                      <a:pt x="47" y="0"/>
                    </a:lnTo>
                    <a:lnTo>
                      <a:pt x="42" y="89"/>
                    </a:lnTo>
                    <a:lnTo>
                      <a:pt x="0" y="143"/>
                    </a:lnTo>
                    <a:lnTo>
                      <a:pt x="10" y="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91" name="Freeform 499"/>
              <p:cNvSpPr>
                <a:spLocks/>
              </p:cNvSpPr>
              <p:nvPr/>
            </p:nvSpPr>
            <p:spPr bwMode="auto">
              <a:xfrm>
                <a:off x="4085" y="2319"/>
                <a:ext cx="46" cy="1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9"/>
                  </a:cxn>
                  <a:cxn ang="0">
                    <a:pos x="46" y="143"/>
                  </a:cxn>
                  <a:cxn ang="0">
                    <a:pos x="37" y="37"/>
                  </a:cxn>
                  <a:cxn ang="0">
                    <a:pos x="0" y="0"/>
                  </a:cxn>
                </a:cxnLst>
                <a:rect l="0" t="0" r="r" b="b"/>
                <a:pathLst>
                  <a:path w="46" h="143">
                    <a:moveTo>
                      <a:pt x="0" y="0"/>
                    </a:moveTo>
                    <a:lnTo>
                      <a:pt x="4" y="89"/>
                    </a:lnTo>
                    <a:lnTo>
                      <a:pt x="46" y="143"/>
                    </a:lnTo>
                    <a:lnTo>
                      <a:pt x="37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92" name="Freeform 500"/>
              <p:cNvSpPr>
                <a:spLocks/>
              </p:cNvSpPr>
              <p:nvPr/>
            </p:nvSpPr>
            <p:spPr bwMode="auto">
              <a:xfrm>
                <a:off x="4085" y="2319"/>
                <a:ext cx="46" cy="1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9"/>
                  </a:cxn>
                  <a:cxn ang="0">
                    <a:pos x="46" y="143"/>
                  </a:cxn>
                  <a:cxn ang="0">
                    <a:pos x="37" y="37"/>
                  </a:cxn>
                  <a:cxn ang="0">
                    <a:pos x="0" y="0"/>
                  </a:cxn>
                </a:cxnLst>
                <a:rect l="0" t="0" r="r" b="b"/>
                <a:pathLst>
                  <a:path w="46" h="143">
                    <a:moveTo>
                      <a:pt x="0" y="0"/>
                    </a:moveTo>
                    <a:lnTo>
                      <a:pt x="4" y="89"/>
                    </a:lnTo>
                    <a:lnTo>
                      <a:pt x="46" y="143"/>
                    </a:lnTo>
                    <a:lnTo>
                      <a:pt x="37" y="3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93" name="Freeform 501"/>
              <p:cNvSpPr>
                <a:spLocks/>
              </p:cNvSpPr>
              <p:nvPr/>
            </p:nvSpPr>
            <p:spPr bwMode="auto">
              <a:xfrm>
                <a:off x="4606" y="2624"/>
                <a:ext cx="58" cy="140"/>
              </a:xfrm>
              <a:custGeom>
                <a:avLst/>
                <a:gdLst/>
                <a:ahLst/>
                <a:cxnLst>
                  <a:cxn ang="0">
                    <a:pos x="12" y="52"/>
                  </a:cxn>
                  <a:cxn ang="0">
                    <a:pos x="58" y="0"/>
                  </a:cxn>
                  <a:cxn ang="0">
                    <a:pos x="36" y="108"/>
                  </a:cxn>
                  <a:cxn ang="0">
                    <a:pos x="0" y="140"/>
                  </a:cxn>
                  <a:cxn ang="0">
                    <a:pos x="12" y="52"/>
                  </a:cxn>
                </a:cxnLst>
                <a:rect l="0" t="0" r="r" b="b"/>
                <a:pathLst>
                  <a:path w="58" h="140">
                    <a:moveTo>
                      <a:pt x="12" y="52"/>
                    </a:moveTo>
                    <a:lnTo>
                      <a:pt x="58" y="0"/>
                    </a:lnTo>
                    <a:lnTo>
                      <a:pt x="36" y="108"/>
                    </a:lnTo>
                    <a:lnTo>
                      <a:pt x="0" y="140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94" name="Freeform 502"/>
              <p:cNvSpPr>
                <a:spLocks/>
              </p:cNvSpPr>
              <p:nvPr/>
            </p:nvSpPr>
            <p:spPr bwMode="auto">
              <a:xfrm>
                <a:off x="4606" y="2624"/>
                <a:ext cx="58" cy="140"/>
              </a:xfrm>
              <a:custGeom>
                <a:avLst/>
                <a:gdLst/>
                <a:ahLst/>
                <a:cxnLst>
                  <a:cxn ang="0">
                    <a:pos x="12" y="52"/>
                  </a:cxn>
                  <a:cxn ang="0">
                    <a:pos x="58" y="0"/>
                  </a:cxn>
                  <a:cxn ang="0">
                    <a:pos x="36" y="108"/>
                  </a:cxn>
                  <a:cxn ang="0">
                    <a:pos x="0" y="140"/>
                  </a:cxn>
                  <a:cxn ang="0">
                    <a:pos x="12" y="52"/>
                  </a:cxn>
                </a:cxnLst>
                <a:rect l="0" t="0" r="r" b="b"/>
                <a:pathLst>
                  <a:path w="58" h="140">
                    <a:moveTo>
                      <a:pt x="12" y="52"/>
                    </a:moveTo>
                    <a:lnTo>
                      <a:pt x="58" y="0"/>
                    </a:lnTo>
                    <a:lnTo>
                      <a:pt x="36" y="108"/>
                    </a:lnTo>
                    <a:lnTo>
                      <a:pt x="0" y="140"/>
                    </a:lnTo>
                    <a:lnTo>
                      <a:pt x="12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95" name="Freeform 503"/>
              <p:cNvSpPr>
                <a:spLocks/>
              </p:cNvSpPr>
              <p:nvPr/>
            </p:nvSpPr>
            <p:spPr bwMode="auto">
              <a:xfrm>
                <a:off x="4118" y="2624"/>
                <a:ext cx="58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108"/>
                  </a:cxn>
                  <a:cxn ang="0">
                    <a:pos x="58" y="140"/>
                  </a:cxn>
                  <a:cxn ang="0">
                    <a:pos x="46" y="52"/>
                  </a:cxn>
                  <a:cxn ang="0">
                    <a:pos x="0" y="0"/>
                  </a:cxn>
                </a:cxnLst>
                <a:rect l="0" t="0" r="r" b="b"/>
                <a:pathLst>
                  <a:path w="58" h="140">
                    <a:moveTo>
                      <a:pt x="0" y="0"/>
                    </a:moveTo>
                    <a:lnTo>
                      <a:pt x="21" y="108"/>
                    </a:lnTo>
                    <a:lnTo>
                      <a:pt x="58" y="140"/>
                    </a:lnTo>
                    <a:lnTo>
                      <a:pt x="46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96" name="Freeform 504"/>
              <p:cNvSpPr>
                <a:spLocks/>
              </p:cNvSpPr>
              <p:nvPr/>
            </p:nvSpPr>
            <p:spPr bwMode="auto">
              <a:xfrm>
                <a:off x="4118" y="2624"/>
                <a:ext cx="58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108"/>
                  </a:cxn>
                  <a:cxn ang="0">
                    <a:pos x="58" y="140"/>
                  </a:cxn>
                  <a:cxn ang="0">
                    <a:pos x="46" y="52"/>
                  </a:cxn>
                  <a:cxn ang="0">
                    <a:pos x="0" y="0"/>
                  </a:cxn>
                </a:cxnLst>
                <a:rect l="0" t="0" r="r" b="b"/>
                <a:pathLst>
                  <a:path w="58" h="140">
                    <a:moveTo>
                      <a:pt x="0" y="0"/>
                    </a:moveTo>
                    <a:lnTo>
                      <a:pt x="21" y="108"/>
                    </a:lnTo>
                    <a:lnTo>
                      <a:pt x="58" y="140"/>
                    </a:lnTo>
                    <a:lnTo>
                      <a:pt x="46" y="5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97" name="Freeform 505"/>
              <p:cNvSpPr>
                <a:spLocks/>
              </p:cNvSpPr>
              <p:nvPr/>
            </p:nvSpPr>
            <p:spPr bwMode="auto">
              <a:xfrm>
                <a:off x="4650" y="2339"/>
                <a:ext cx="31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10" y="17"/>
                  </a:cxn>
                  <a:cxn ang="0">
                    <a:pos x="31" y="0"/>
                  </a:cxn>
                  <a:cxn ang="0">
                    <a:pos x="23" y="107"/>
                  </a:cxn>
                  <a:cxn ang="0">
                    <a:pos x="0" y="123"/>
                  </a:cxn>
                </a:cxnLst>
                <a:rect l="0" t="0" r="r" b="b"/>
                <a:pathLst>
                  <a:path w="31" h="123">
                    <a:moveTo>
                      <a:pt x="0" y="123"/>
                    </a:moveTo>
                    <a:lnTo>
                      <a:pt x="10" y="17"/>
                    </a:lnTo>
                    <a:lnTo>
                      <a:pt x="31" y="0"/>
                    </a:lnTo>
                    <a:lnTo>
                      <a:pt x="23" y="10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98" name="Freeform 506"/>
              <p:cNvSpPr>
                <a:spLocks/>
              </p:cNvSpPr>
              <p:nvPr/>
            </p:nvSpPr>
            <p:spPr bwMode="auto">
              <a:xfrm>
                <a:off x="4650" y="2339"/>
                <a:ext cx="31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10" y="17"/>
                  </a:cxn>
                  <a:cxn ang="0">
                    <a:pos x="31" y="0"/>
                  </a:cxn>
                  <a:cxn ang="0">
                    <a:pos x="23" y="107"/>
                  </a:cxn>
                  <a:cxn ang="0">
                    <a:pos x="0" y="123"/>
                  </a:cxn>
                </a:cxnLst>
                <a:rect l="0" t="0" r="r" b="b"/>
                <a:pathLst>
                  <a:path w="31" h="123">
                    <a:moveTo>
                      <a:pt x="0" y="123"/>
                    </a:moveTo>
                    <a:lnTo>
                      <a:pt x="10" y="17"/>
                    </a:lnTo>
                    <a:lnTo>
                      <a:pt x="31" y="0"/>
                    </a:lnTo>
                    <a:lnTo>
                      <a:pt x="23" y="107"/>
                    </a:lnTo>
                    <a:lnTo>
                      <a:pt x="0" y="1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99" name="Freeform 507"/>
              <p:cNvSpPr>
                <a:spLocks/>
              </p:cNvSpPr>
              <p:nvPr/>
            </p:nvSpPr>
            <p:spPr bwMode="auto">
              <a:xfrm>
                <a:off x="4099" y="2339"/>
                <a:ext cx="32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07"/>
                  </a:cxn>
                  <a:cxn ang="0">
                    <a:pos x="32" y="123"/>
                  </a:cxn>
                  <a:cxn ang="0">
                    <a:pos x="23" y="17"/>
                  </a:cxn>
                  <a:cxn ang="0">
                    <a:pos x="0" y="0"/>
                  </a:cxn>
                </a:cxnLst>
                <a:rect l="0" t="0" r="r" b="b"/>
                <a:pathLst>
                  <a:path w="32" h="123">
                    <a:moveTo>
                      <a:pt x="0" y="0"/>
                    </a:moveTo>
                    <a:lnTo>
                      <a:pt x="10" y="107"/>
                    </a:lnTo>
                    <a:lnTo>
                      <a:pt x="32" y="123"/>
                    </a:lnTo>
                    <a:lnTo>
                      <a:pt x="2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00" name="Freeform 508"/>
              <p:cNvSpPr>
                <a:spLocks/>
              </p:cNvSpPr>
              <p:nvPr/>
            </p:nvSpPr>
            <p:spPr bwMode="auto">
              <a:xfrm>
                <a:off x="4099" y="2339"/>
                <a:ext cx="32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07"/>
                  </a:cxn>
                  <a:cxn ang="0">
                    <a:pos x="32" y="123"/>
                  </a:cxn>
                  <a:cxn ang="0">
                    <a:pos x="23" y="17"/>
                  </a:cxn>
                  <a:cxn ang="0">
                    <a:pos x="0" y="0"/>
                  </a:cxn>
                </a:cxnLst>
                <a:rect l="0" t="0" r="r" b="b"/>
                <a:pathLst>
                  <a:path w="32" h="123">
                    <a:moveTo>
                      <a:pt x="0" y="0"/>
                    </a:moveTo>
                    <a:lnTo>
                      <a:pt x="10" y="107"/>
                    </a:lnTo>
                    <a:lnTo>
                      <a:pt x="32" y="123"/>
                    </a:lnTo>
                    <a:lnTo>
                      <a:pt x="23" y="1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01" name="Freeform 509"/>
              <p:cNvSpPr>
                <a:spLocks/>
              </p:cNvSpPr>
              <p:nvPr/>
            </p:nvSpPr>
            <p:spPr bwMode="auto">
              <a:xfrm>
                <a:off x="4606" y="2676"/>
                <a:ext cx="32" cy="9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2" y="0"/>
                  </a:cxn>
                  <a:cxn ang="0">
                    <a:pos x="32" y="10"/>
                  </a:cxn>
                  <a:cxn ang="0">
                    <a:pos x="18" y="99"/>
                  </a:cxn>
                  <a:cxn ang="0">
                    <a:pos x="0" y="88"/>
                  </a:cxn>
                </a:cxnLst>
                <a:rect l="0" t="0" r="r" b="b"/>
                <a:pathLst>
                  <a:path w="32" h="99">
                    <a:moveTo>
                      <a:pt x="0" y="88"/>
                    </a:moveTo>
                    <a:lnTo>
                      <a:pt x="12" y="0"/>
                    </a:lnTo>
                    <a:lnTo>
                      <a:pt x="32" y="10"/>
                    </a:lnTo>
                    <a:lnTo>
                      <a:pt x="18" y="99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02" name="Freeform 510"/>
              <p:cNvSpPr>
                <a:spLocks/>
              </p:cNvSpPr>
              <p:nvPr/>
            </p:nvSpPr>
            <p:spPr bwMode="auto">
              <a:xfrm>
                <a:off x="4606" y="2676"/>
                <a:ext cx="32" cy="9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2" y="0"/>
                  </a:cxn>
                  <a:cxn ang="0">
                    <a:pos x="32" y="10"/>
                  </a:cxn>
                  <a:cxn ang="0">
                    <a:pos x="18" y="99"/>
                  </a:cxn>
                  <a:cxn ang="0">
                    <a:pos x="0" y="88"/>
                  </a:cxn>
                </a:cxnLst>
                <a:rect l="0" t="0" r="r" b="b"/>
                <a:pathLst>
                  <a:path w="32" h="99">
                    <a:moveTo>
                      <a:pt x="0" y="88"/>
                    </a:moveTo>
                    <a:lnTo>
                      <a:pt x="12" y="0"/>
                    </a:lnTo>
                    <a:lnTo>
                      <a:pt x="32" y="10"/>
                    </a:lnTo>
                    <a:lnTo>
                      <a:pt x="18" y="99"/>
                    </a:lnTo>
                    <a:lnTo>
                      <a:pt x="0" y="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03" name="Freeform 511"/>
              <p:cNvSpPr>
                <a:spLocks/>
              </p:cNvSpPr>
              <p:nvPr/>
            </p:nvSpPr>
            <p:spPr bwMode="auto">
              <a:xfrm>
                <a:off x="4143" y="2676"/>
                <a:ext cx="33" cy="9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5" y="99"/>
                  </a:cxn>
                  <a:cxn ang="0">
                    <a:pos x="33" y="88"/>
                  </a:cxn>
                  <a:cxn ang="0">
                    <a:pos x="21" y="0"/>
                  </a:cxn>
                  <a:cxn ang="0">
                    <a:pos x="0" y="10"/>
                  </a:cxn>
                </a:cxnLst>
                <a:rect l="0" t="0" r="r" b="b"/>
                <a:pathLst>
                  <a:path w="33" h="99">
                    <a:moveTo>
                      <a:pt x="0" y="10"/>
                    </a:moveTo>
                    <a:lnTo>
                      <a:pt x="15" y="99"/>
                    </a:lnTo>
                    <a:lnTo>
                      <a:pt x="33" y="88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04" name="Freeform 512"/>
              <p:cNvSpPr>
                <a:spLocks/>
              </p:cNvSpPr>
              <p:nvPr/>
            </p:nvSpPr>
            <p:spPr bwMode="auto">
              <a:xfrm>
                <a:off x="4143" y="2676"/>
                <a:ext cx="33" cy="9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5" y="99"/>
                  </a:cxn>
                  <a:cxn ang="0">
                    <a:pos x="33" y="88"/>
                  </a:cxn>
                  <a:cxn ang="0">
                    <a:pos x="21" y="0"/>
                  </a:cxn>
                  <a:cxn ang="0">
                    <a:pos x="0" y="10"/>
                  </a:cxn>
                </a:cxnLst>
                <a:rect l="0" t="0" r="r" b="b"/>
                <a:pathLst>
                  <a:path w="33" h="99">
                    <a:moveTo>
                      <a:pt x="0" y="10"/>
                    </a:moveTo>
                    <a:lnTo>
                      <a:pt x="15" y="99"/>
                    </a:lnTo>
                    <a:lnTo>
                      <a:pt x="33" y="88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05" name="Freeform 513"/>
              <p:cNvSpPr>
                <a:spLocks/>
              </p:cNvSpPr>
              <p:nvPr/>
            </p:nvSpPr>
            <p:spPr bwMode="auto">
              <a:xfrm>
                <a:off x="4701" y="2079"/>
                <a:ext cx="34" cy="143"/>
              </a:xfrm>
              <a:custGeom>
                <a:avLst/>
                <a:gdLst/>
                <a:ahLst/>
                <a:cxnLst>
                  <a:cxn ang="0">
                    <a:pos x="34" y="113"/>
                  </a:cxn>
                  <a:cxn ang="0">
                    <a:pos x="0" y="143"/>
                  </a:cxn>
                  <a:cxn ang="0">
                    <a:pos x="6" y="32"/>
                  </a:cxn>
                  <a:cxn ang="0">
                    <a:pos x="34" y="0"/>
                  </a:cxn>
                  <a:cxn ang="0">
                    <a:pos x="34" y="113"/>
                  </a:cxn>
                </a:cxnLst>
                <a:rect l="0" t="0" r="r" b="b"/>
                <a:pathLst>
                  <a:path w="34" h="143">
                    <a:moveTo>
                      <a:pt x="34" y="113"/>
                    </a:moveTo>
                    <a:lnTo>
                      <a:pt x="0" y="143"/>
                    </a:lnTo>
                    <a:lnTo>
                      <a:pt x="6" y="32"/>
                    </a:lnTo>
                    <a:lnTo>
                      <a:pt x="34" y="0"/>
                    </a:lnTo>
                    <a:lnTo>
                      <a:pt x="34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06" name="Freeform 514"/>
              <p:cNvSpPr>
                <a:spLocks/>
              </p:cNvSpPr>
              <p:nvPr/>
            </p:nvSpPr>
            <p:spPr bwMode="auto">
              <a:xfrm>
                <a:off x="4701" y="2079"/>
                <a:ext cx="34" cy="143"/>
              </a:xfrm>
              <a:custGeom>
                <a:avLst/>
                <a:gdLst/>
                <a:ahLst/>
                <a:cxnLst>
                  <a:cxn ang="0">
                    <a:pos x="34" y="113"/>
                  </a:cxn>
                  <a:cxn ang="0">
                    <a:pos x="0" y="143"/>
                  </a:cxn>
                  <a:cxn ang="0">
                    <a:pos x="6" y="32"/>
                  </a:cxn>
                  <a:cxn ang="0">
                    <a:pos x="34" y="0"/>
                  </a:cxn>
                  <a:cxn ang="0">
                    <a:pos x="34" y="113"/>
                  </a:cxn>
                </a:cxnLst>
                <a:rect l="0" t="0" r="r" b="b"/>
                <a:pathLst>
                  <a:path w="34" h="143">
                    <a:moveTo>
                      <a:pt x="34" y="113"/>
                    </a:moveTo>
                    <a:lnTo>
                      <a:pt x="0" y="143"/>
                    </a:lnTo>
                    <a:lnTo>
                      <a:pt x="6" y="32"/>
                    </a:lnTo>
                    <a:lnTo>
                      <a:pt x="34" y="0"/>
                    </a:lnTo>
                    <a:lnTo>
                      <a:pt x="34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07" name="Freeform 515"/>
              <p:cNvSpPr>
                <a:spLocks/>
              </p:cNvSpPr>
              <p:nvPr/>
            </p:nvSpPr>
            <p:spPr bwMode="auto">
              <a:xfrm>
                <a:off x="4047" y="2079"/>
                <a:ext cx="34" cy="14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34" y="143"/>
                  </a:cxn>
                  <a:cxn ang="0">
                    <a:pos x="28" y="32"/>
                  </a:cxn>
                  <a:cxn ang="0">
                    <a:pos x="0" y="0"/>
                  </a:cxn>
                  <a:cxn ang="0">
                    <a:pos x="0" y="113"/>
                  </a:cxn>
                </a:cxnLst>
                <a:rect l="0" t="0" r="r" b="b"/>
                <a:pathLst>
                  <a:path w="34" h="143">
                    <a:moveTo>
                      <a:pt x="0" y="113"/>
                    </a:moveTo>
                    <a:lnTo>
                      <a:pt x="34" y="143"/>
                    </a:lnTo>
                    <a:lnTo>
                      <a:pt x="28" y="32"/>
                    </a:lnTo>
                    <a:lnTo>
                      <a:pt x="0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08" name="Freeform 516"/>
              <p:cNvSpPr>
                <a:spLocks/>
              </p:cNvSpPr>
              <p:nvPr/>
            </p:nvSpPr>
            <p:spPr bwMode="auto">
              <a:xfrm>
                <a:off x="4047" y="2079"/>
                <a:ext cx="34" cy="14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34" y="143"/>
                  </a:cxn>
                  <a:cxn ang="0">
                    <a:pos x="28" y="32"/>
                  </a:cxn>
                  <a:cxn ang="0">
                    <a:pos x="0" y="0"/>
                  </a:cxn>
                  <a:cxn ang="0">
                    <a:pos x="0" y="113"/>
                  </a:cxn>
                </a:cxnLst>
                <a:rect l="0" t="0" r="r" b="b"/>
                <a:pathLst>
                  <a:path w="34" h="143">
                    <a:moveTo>
                      <a:pt x="0" y="113"/>
                    </a:moveTo>
                    <a:lnTo>
                      <a:pt x="34" y="143"/>
                    </a:lnTo>
                    <a:lnTo>
                      <a:pt x="28" y="32"/>
                    </a:lnTo>
                    <a:lnTo>
                      <a:pt x="0" y="0"/>
                    </a:lnTo>
                    <a:lnTo>
                      <a:pt x="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09" name="Freeform 517"/>
              <p:cNvSpPr>
                <a:spLocks/>
              </p:cNvSpPr>
              <p:nvPr/>
            </p:nvSpPr>
            <p:spPr bwMode="auto">
              <a:xfrm>
                <a:off x="4390" y="2482"/>
                <a:ext cx="155" cy="92"/>
              </a:xfrm>
              <a:custGeom>
                <a:avLst/>
                <a:gdLst/>
                <a:ahLst/>
                <a:cxnLst>
                  <a:cxn ang="0">
                    <a:pos x="115" y="92"/>
                  </a:cxn>
                  <a:cxn ang="0">
                    <a:pos x="155" y="5"/>
                  </a:cxn>
                  <a:cxn ang="0">
                    <a:pos x="0" y="0"/>
                  </a:cxn>
                  <a:cxn ang="0">
                    <a:pos x="0" y="88"/>
                  </a:cxn>
                  <a:cxn ang="0">
                    <a:pos x="115" y="92"/>
                  </a:cxn>
                </a:cxnLst>
                <a:rect l="0" t="0" r="r" b="b"/>
                <a:pathLst>
                  <a:path w="155" h="92">
                    <a:moveTo>
                      <a:pt x="115" y="92"/>
                    </a:moveTo>
                    <a:lnTo>
                      <a:pt x="155" y="5"/>
                    </a:lnTo>
                    <a:lnTo>
                      <a:pt x="0" y="0"/>
                    </a:lnTo>
                    <a:lnTo>
                      <a:pt x="0" y="88"/>
                    </a:lnTo>
                    <a:lnTo>
                      <a:pt x="115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10" name="Freeform 518"/>
              <p:cNvSpPr>
                <a:spLocks/>
              </p:cNvSpPr>
              <p:nvPr/>
            </p:nvSpPr>
            <p:spPr bwMode="auto">
              <a:xfrm>
                <a:off x="4390" y="2482"/>
                <a:ext cx="155" cy="92"/>
              </a:xfrm>
              <a:custGeom>
                <a:avLst/>
                <a:gdLst/>
                <a:ahLst/>
                <a:cxnLst>
                  <a:cxn ang="0">
                    <a:pos x="115" y="92"/>
                  </a:cxn>
                  <a:cxn ang="0">
                    <a:pos x="155" y="5"/>
                  </a:cxn>
                  <a:cxn ang="0">
                    <a:pos x="0" y="0"/>
                  </a:cxn>
                  <a:cxn ang="0">
                    <a:pos x="0" y="88"/>
                  </a:cxn>
                  <a:cxn ang="0">
                    <a:pos x="115" y="92"/>
                  </a:cxn>
                </a:cxnLst>
                <a:rect l="0" t="0" r="r" b="b"/>
                <a:pathLst>
                  <a:path w="155" h="92">
                    <a:moveTo>
                      <a:pt x="115" y="92"/>
                    </a:moveTo>
                    <a:lnTo>
                      <a:pt x="155" y="5"/>
                    </a:lnTo>
                    <a:lnTo>
                      <a:pt x="0" y="0"/>
                    </a:lnTo>
                    <a:lnTo>
                      <a:pt x="0" y="88"/>
                    </a:lnTo>
                    <a:lnTo>
                      <a:pt x="115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11" name="Freeform 519"/>
              <p:cNvSpPr>
                <a:spLocks/>
              </p:cNvSpPr>
              <p:nvPr/>
            </p:nvSpPr>
            <p:spPr bwMode="auto">
              <a:xfrm>
                <a:off x="4237" y="2482"/>
                <a:ext cx="153" cy="92"/>
              </a:xfrm>
              <a:custGeom>
                <a:avLst/>
                <a:gdLst/>
                <a:ahLst/>
                <a:cxnLst>
                  <a:cxn ang="0">
                    <a:pos x="153" y="88"/>
                  </a:cxn>
                  <a:cxn ang="0">
                    <a:pos x="153" y="0"/>
                  </a:cxn>
                  <a:cxn ang="0">
                    <a:pos x="0" y="5"/>
                  </a:cxn>
                  <a:cxn ang="0">
                    <a:pos x="40" y="92"/>
                  </a:cxn>
                  <a:cxn ang="0">
                    <a:pos x="153" y="88"/>
                  </a:cxn>
                </a:cxnLst>
                <a:rect l="0" t="0" r="r" b="b"/>
                <a:pathLst>
                  <a:path w="153" h="92">
                    <a:moveTo>
                      <a:pt x="153" y="88"/>
                    </a:moveTo>
                    <a:lnTo>
                      <a:pt x="153" y="0"/>
                    </a:lnTo>
                    <a:lnTo>
                      <a:pt x="0" y="5"/>
                    </a:lnTo>
                    <a:lnTo>
                      <a:pt x="40" y="92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12" name="Freeform 520"/>
              <p:cNvSpPr>
                <a:spLocks/>
              </p:cNvSpPr>
              <p:nvPr/>
            </p:nvSpPr>
            <p:spPr bwMode="auto">
              <a:xfrm>
                <a:off x="4237" y="2482"/>
                <a:ext cx="153" cy="92"/>
              </a:xfrm>
              <a:custGeom>
                <a:avLst/>
                <a:gdLst/>
                <a:ahLst/>
                <a:cxnLst>
                  <a:cxn ang="0">
                    <a:pos x="153" y="88"/>
                  </a:cxn>
                  <a:cxn ang="0">
                    <a:pos x="153" y="0"/>
                  </a:cxn>
                  <a:cxn ang="0">
                    <a:pos x="0" y="5"/>
                  </a:cxn>
                  <a:cxn ang="0">
                    <a:pos x="40" y="92"/>
                  </a:cxn>
                  <a:cxn ang="0">
                    <a:pos x="153" y="88"/>
                  </a:cxn>
                </a:cxnLst>
                <a:rect l="0" t="0" r="r" b="b"/>
                <a:pathLst>
                  <a:path w="153" h="92">
                    <a:moveTo>
                      <a:pt x="153" y="88"/>
                    </a:moveTo>
                    <a:lnTo>
                      <a:pt x="153" y="0"/>
                    </a:lnTo>
                    <a:lnTo>
                      <a:pt x="0" y="5"/>
                    </a:lnTo>
                    <a:lnTo>
                      <a:pt x="40" y="92"/>
                    </a:lnTo>
                    <a:lnTo>
                      <a:pt x="153" y="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13" name="Freeform 521"/>
              <p:cNvSpPr>
                <a:spLocks/>
              </p:cNvSpPr>
              <p:nvPr/>
            </p:nvSpPr>
            <p:spPr bwMode="auto">
              <a:xfrm>
                <a:off x="4390" y="1911"/>
                <a:ext cx="123" cy="145"/>
              </a:xfrm>
              <a:custGeom>
                <a:avLst/>
                <a:gdLst/>
                <a:ahLst/>
                <a:cxnLst>
                  <a:cxn ang="0">
                    <a:pos x="123" y="145"/>
                  </a:cxn>
                  <a:cxn ang="0">
                    <a:pos x="0" y="143"/>
                  </a:cxn>
                  <a:cxn ang="0">
                    <a:pos x="0" y="0"/>
                  </a:cxn>
                  <a:cxn ang="0">
                    <a:pos x="123" y="3"/>
                  </a:cxn>
                  <a:cxn ang="0">
                    <a:pos x="123" y="145"/>
                  </a:cxn>
                </a:cxnLst>
                <a:rect l="0" t="0" r="r" b="b"/>
                <a:pathLst>
                  <a:path w="123" h="145">
                    <a:moveTo>
                      <a:pt x="123" y="145"/>
                    </a:moveTo>
                    <a:lnTo>
                      <a:pt x="0" y="143"/>
                    </a:lnTo>
                    <a:lnTo>
                      <a:pt x="0" y="0"/>
                    </a:lnTo>
                    <a:lnTo>
                      <a:pt x="123" y="3"/>
                    </a:lnTo>
                    <a:lnTo>
                      <a:pt x="123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14" name="Freeform 522"/>
              <p:cNvSpPr>
                <a:spLocks/>
              </p:cNvSpPr>
              <p:nvPr/>
            </p:nvSpPr>
            <p:spPr bwMode="auto">
              <a:xfrm>
                <a:off x="4390" y="1911"/>
                <a:ext cx="123" cy="145"/>
              </a:xfrm>
              <a:custGeom>
                <a:avLst/>
                <a:gdLst/>
                <a:ahLst/>
                <a:cxnLst>
                  <a:cxn ang="0">
                    <a:pos x="123" y="145"/>
                  </a:cxn>
                  <a:cxn ang="0">
                    <a:pos x="0" y="143"/>
                  </a:cxn>
                  <a:cxn ang="0">
                    <a:pos x="0" y="0"/>
                  </a:cxn>
                  <a:cxn ang="0">
                    <a:pos x="123" y="3"/>
                  </a:cxn>
                  <a:cxn ang="0">
                    <a:pos x="123" y="145"/>
                  </a:cxn>
                </a:cxnLst>
                <a:rect l="0" t="0" r="r" b="b"/>
                <a:pathLst>
                  <a:path w="123" h="145">
                    <a:moveTo>
                      <a:pt x="123" y="145"/>
                    </a:moveTo>
                    <a:lnTo>
                      <a:pt x="0" y="143"/>
                    </a:lnTo>
                    <a:lnTo>
                      <a:pt x="0" y="0"/>
                    </a:lnTo>
                    <a:lnTo>
                      <a:pt x="123" y="3"/>
                    </a:lnTo>
                    <a:lnTo>
                      <a:pt x="123" y="14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15" name="Freeform 523"/>
              <p:cNvSpPr>
                <a:spLocks/>
              </p:cNvSpPr>
              <p:nvPr/>
            </p:nvSpPr>
            <p:spPr bwMode="auto">
              <a:xfrm>
                <a:off x="4269" y="1911"/>
                <a:ext cx="121" cy="145"/>
              </a:xfrm>
              <a:custGeom>
                <a:avLst/>
                <a:gdLst/>
                <a:ahLst/>
                <a:cxnLst>
                  <a:cxn ang="0">
                    <a:pos x="121" y="143"/>
                  </a:cxn>
                  <a:cxn ang="0">
                    <a:pos x="0" y="145"/>
                  </a:cxn>
                  <a:cxn ang="0">
                    <a:pos x="0" y="3"/>
                  </a:cxn>
                  <a:cxn ang="0">
                    <a:pos x="121" y="0"/>
                  </a:cxn>
                  <a:cxn ang="0">
                    <a:pos x="121" y="143"/>
                  </a:cxn>
                </a:cxnLst>
                <a:rect l="0" t="0" r="r" b="b"/>
                <a:pathLst>
                  <a:path w="121" h="145">
                    <a:moveTo>
                      <a:pt x="121" y="143"/>
                    </a:moveTo>
                    <a:lnTo>
                      <a:pt x="0" y="145"/>
                    </a:lnTo>
                    <a:lnTo>
                      <a:pt x="0" y="3"/>
                    </a:lnTo>
                    <a:lnTo>
                      <a:pt x="121" y="0"/>
                    </a:lnTo>
                    <a:lnTo>
                      <a:pt x="121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16" name="Freeform 524"/>
              <p:cNvSpPr>
                <a:spLocks/>
              </p:cNvSpPr>
              <p:nvPr/>
            </p:nvSpPr>
            <p:spPr bwMode="auto">
              <a:xfrm>
                <a:off x="4269" y="1911"/>
                <a:ext cx="121" cy="145"/>
              </a:xfrm>
              <a:custGeom>
                <a:avLst/>
                <a:gdLst/>
                <a:ahLst/>
                <a:cxnLst>
                  <a:cxn ang="0">
                    <a:pos x="121" y="143"/>
                  </a:cxn>
                  <a:cxn ang="0">
                    <a:pos x="0" y="145"/>
                  </a:cxn>
                  <a:cxn ang="0">
                    <a:pos x="0" y="3"/>
                  </a:cxn>
                  <a:cxn ang="0">
                    <a:pos x="121" y="0"/>
                  </a:cxn>
                  <a:cxn ang="0">
                    <a:pos x="121" y="143"/>
                  </a:cxn>
                </a:cxnLst>
                <a:rect l="0" t="0" r="r" b="b"/>
                <a:pathLst>
                  <a:path w="121" h="145">
                    <a:moveTo>
                      <a:pt x="121" y="143"/>
                    </a:moveTo>
                    <a:lnTo>
                      <a:pt x="0" y="145"/>
                    </a:lnTo>
                    <a:lnTo>
                      <a:pt x="0" y="3"/>
                    </a:lnTo>
                    <a:lnTo>
                      <a:pt x="121" y="0"/>
                    </a:lnTo>
                    <a:lnTo>
                      <a:pt x="121" y="1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17" name="Freeform 525"/>
              <p:cNvSpPr>
                <a:spLocks/>
              </p:cNvSpPr>
              <p:nvPr/>
            </p:nvSpPr>
            <p:spPr bwMode="auto">
              <a:xfrm>
                <a:off x="4606" y="2820"/>
                <a:ext cx="122" cy="127"/>
              </a:xfrm>
              <a:custGeom>
                <a:avLst/>
                <a:gdLst/>
                <a:ahLst/>
                <a:cxnLst>
                  <a:cxn ang="0">
                    <a:pos x="70" y="127"/>
                  </a:cxn>
                  <a:cxn ang="0">
                    <a:pos x="0" y="115"/>
                  </a:cxn>
                  <a:cxn ang="0">
                    <a:pos x="39" y="0"/>
                  </a:cxn>
                  <a:cxn ang="0">
                    <a:pos x="122" y="16"/>
                  </a:cxn>
                  <a:cxn ang="0">
                    <a:pos x="70" y="127"/>
                  </a:cxn>
                </a:cxnLst>
                <a:rect l="0" t="0" r="r" b="b"/>
                <a:pathLst>
                  <a:path w="122" h="127">
                    <a:moveTo>
                      <a:pt x="70" y="127"/>
                    </a:moveTo>
                    <a:lnTo>
                      <a:pt x="0" y="115"/>
                    </a:lnTo>
                    <a:lnTo>
                      <a:pt x="39" y="0"/>
                    </a:lnTo>
                    <a:lnTo>
                      <a:pt x="122" y="16"/>
                    </a:lnTo>
                    <a:lnTo>
                      <a:pt x="70" y="1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18" name="Freeform 526"/>
              <p:cNvSpPr>
                <a:spLocks/>
              </p:cNvSpPr>
              <p:nvPr/>
            </p:nvSpPr>
            <p:spPr bwMode="auto">
              <a:xfrm>
                <a:off x="4606" y="2820"/>
                <a:ext cx="122" cy="127"/>
              </a:xfrm>
              <a:custGeom>
                <a:avLst/>
                <a:gdLst/>
                <a:ahLst/>
                <a:cxnLst>
                  <a:cxn ang="0">
                    <a:pos x="70" y="127"/>
                  </a:cxn>
                  <a:cxn ang="0">
                    <a:pos x="0" y="115"/>
                  </a:cxn>
                  <a:cxn ang="0">
                    <a:pos x="39" y="0"/>
                  </a:cxn>
                  <a:cxn ang="0">
                    <a:pos x="122" y="16"/>
                  </a:cxn>
                  <a:cxn ang="0">
                    <a:pos x="70" y="127"/>
                  </a:cxn>
                </a:cxnLst>
                <a:rect l="0" t="0" r="r" b="b"/>
                <a:pathLst>
                  <a:path w="122" h="127">
                    <a:moveTo>
                      <a:pt x="70" y="127"/>
                    </a:moveTo>
                    <a:lnTo>
                      <a:pt x="0" y="115"/>
                    </a:lnTo>
                    <a:lnTo>
                      <a:pt x="39" y="0"/>
                    </a:lnTo>
                    <a:lnTo>
                      <a:pt x="122" y="16"/>
                    </a:lnTo>
                    <a:lnTo>
                      <a:pt x="70" y="12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19" name="Freeform 527"/>
              <p:cNvSpPr>
                <a:spLocks/>
              </p:cNvSpPr>
              <p:nvPr/>
            </p:nvSpPr>
            <p:spPr bwMode="auto">
              <a:xfrm>
                <a:off x="4054" y="2820"/>
                <a:ext cx="120" cy="127"/>
              </a:xfrm>
              <a:custGeom>
                <a:avLst/>
                <a:gdLst/>
                <a:ahLst/>
                <a:cxnLst>
                  <a:cxn ang="0">
                    <a:pos x="120" y="115"/>
                  </a:cxn>
                  <a:cxn ang="0">
                    <a:pos x="52" y="127"/>
                  </a:cxn>
                  <a:cxn ang="0">
                    <a:pos x="0" y="16"/>
                  </a:cxn>
                  <a:cxn ang="0">
                    <a:pos x="80" y="0"/>
                  </a:cxn>
                  <a:cxn ang="0">
                    <a:pos x="120" y="115"/>
                  </a:cxn>
                </a:cxnLst>
                <a:rect l="0" t="0" r="r" b="b"/>
                <a:pathLst>
                  <a:path w="120" h="127">
                    <a:moveTo>
                      <a:pt x="120" y="115"/>
                    </a:moveTo>
                    <a:lnTo>
                      <a:pt x="52" y="127"/>
                    </a:lnTo>
                    <a:lnTo>
                      <a:pt x="0" y="16"/>
                    </a:lnTo>
                    <a:lnTo>
                      <a:pt x="80" y="0"/>
                    </a:lnTo>
                    <a:lnTo>
                      <a:pt x="120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20" name="Freeform 528"/>
              <p:cNvSpPr>
                <a:spLocks/>
              </p:cNvSpPr>
              <p:nvPr/>
            </p:nvSpPr>
            <p:spPr bwMode="auto">
              <a:xfrm>
                <a:off x="4054" y="2820"/>
                <a:ext cx="120" cy="127"/>
              </a:xfrm>
              <a:custGeom>
                <a:avLst/>
                <a:gdLst/>
                <a:ahLst/>
                <a:cxnLst>
                  <a:cxn ang="0">
                    <a:pos x="120" y="115"/>
                  </a:cxn>
                  <a:cxn ang="0">
                    <a:pos x="52" y="127"/>
                  </a:cxn>
                  <a:cxn ang="0">
                    <a:pos x="0" y="16"/>
                  </a:cxn>
                  <a:cxn ang="0">
                    <a:pos x="80" y="0"/>
                  </a:cxn>
                  <a:cxn ang="0">
                    <a:pos x="120" y="115"/>
                  </a:cxn>
                </a:cxnLst>
                <a:rect l="0" t="0" r="r" b="b"/>
                <a:pathLst>
                  <a:path w="120" h="127">
                    <a:moveTo>
                      <a:pt x="120" y="115"/>
                    </a:moveTo>
                    <a:lnTo>
                      <a:pt x="52" y="127"/>
                    </a:lnTo>
                    <a:lnTo>
                      <a:pt x="0" y="16"/>
                    </a:lnTo>
                    <a:lnTo>
                      <a:pt x="80" y="0"/>
                    </a:lnTo>
                    <a:lnTo>
                      <a:pt x="120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21" name="Freeform 529"/>
              <p:cNvSpPr>
                <a:spLocks/>
              </p:cNvSpPr>
              <p:nvPr/>
            </p:nvSpPr>
            <p:spPr bwMode="auto">
              <a:xfrm>
                <a:off x="4804" y="2742"/>
                <a:ext cx="145" cy="137"/>
              </a:xfrm>
              <a:custGeom>
                <a:avLst/>
                <a:gdLst/>
                <a:ahLst/>
                <a:cxnLst>
                  <a:cxn ang="0">
                    <a:pos x="71" y="137"/>
                  </a:cxn>
                  <a:cxn ang="0">
                    <a:pos x="0" y="113"/>
                  </a:cxn>
                  <a:cxn ang="0">
                    <a:pos x="62" y="0"/>
                  </a:cxn>
                  <a:cxn ang="0">
                    <a:pos x="145" y="26"/>
                  </a:cxn>
                  <a:cxn ang="0">
                    <a:pos x="71" y="137"/>
                  </a:cxn>
                </a:cxnLst>
                <a:rect l="0" t="0" r="r" b="b"/>
                <a:pathLst>
                  <a:path w="145" h="137">
                    <a:moveTo>
                      <a:pt x="71" y="137"/>
                    </a:moveTo>
                    <a:lnTo>
                      <a:pt x="0" y="113"/>
                    </a:lnTo>
                    <a:lnTo>
                      <a:pt x="62" y="0"/>
                    </a:lnTo>
                    <a:lnTo>
                      <a:pt x="145" y="26"/>
                    </a:lnTo>
                    <a:lnTo>
                      <a:pt x="71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22" name="Freeform 530"/>
              <p:cNvSpPr>
                <a:spLocks/>
              </p:cNvSpPr>
              <p:nvPr/>
            </p:nvSpPr>
            <p:spPr bwMode="auto">
              <a:xfrm>
                <a:off x="4804" y="2742"/>
                <a:ext cx="145" cy="137"/>
              </a:xfrm>
              <a:custGeom>
                <a:avLst/>
                <a:gdLst/>
                <a:ahLst/>
                <a:cxnLst>
                  <a:cxn ang="0">
                    <a:pos x="71" y="137"/>
                  </a:cxn>
                  <a:cxn ang="0">
                    <a:pos x="0" y="113"/>
                  </a:cxn>
                  <a:cxn ang="0">
                    <a:pos x="62" y="0"/>
                  </a:cxn>
                  <a:cxn ang="0">
                    <a:pos x="145" y="26"/>
                  </a:cxn>
                  <a:cxn ang="0">
                    <a:pos x="71" y="137"/>
                  </a:cxn>
                </a:cxnLst>
                <a:rect l="0" t="0" r="r" b="b"/>
                <a:pathLst>
                  <a:path w="145" h="137">
                    <a:moveTo>
                      <a:pt x="71" y="137"/>
                    </a:moveTo>
                    <a:lnTo>
                      <a:pt x="0" y="113"/>
                    </a:lnTo>
                    <a:lnTo>
                      <a:pt x="62" y="0"/>
                    </a:lnTo>
                    <a:lnTo>
                      <a:pt x="145" y="26"/>
                    </a:lnTo>
                    <a:lnTo>
                      <a:pt x="71" y="1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23" name="Freeform 531"/>
              <p:cNvSpPr>
                <a:spLocks/>
              </p:cNvSpPr>
              <p:nvPr/>
            </p:nvSpPr>
            <p:spPr bwMode="auto">
              <a:xfrm>
                <a:off x="4390" y="2570"/>
                <a:ext cx="115" cy="93"/>
              </a:xfrm>
              <a:custGeom>
                <a:avLst/>
                <a:gdLst/>
                <a:ahLst/>
                <a:cxnLst>
                  <a:cxn ang="0">
                    <a:pos x="108" y="93"/>
                  </a:cxn>
                  <a:cxn ang="0">
                    <a:pos x="115" y="4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108" y="93"/>
                  </a:cxn>
                </a:cxnLst>
                <a:rect l="0" t="0" r="r" b="b"/>
                <a:pathLst>
                  <a:path w="115" h="93">
                    <a:moveTo>
                      <a:pt x="108" y="93"/>
                    </a:moveTo>
                    <a:lnTo>
                      <a:pt x="115" y="4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108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24" name="Freeform 532"/>
              <p:cNvSpPr>
                <a:spLocks/>
              </p:cNvSpPr>
              <p:nvPr/>
            </p:nvSpPr>
            <p:spPr bwMode="auto">
              <a:xfrm>
                <a:off x="4390" y="2570"/>
                <a:ext cx="115" cy="93"/>
              </a:xfrm>
              <a:custGeom>
                <a:avLst/>
                <a:gdLst/>
                <a:ahLst/>
                <a:cxnLst>
                  <a:cxn ang="0">
                    <a:pos x="108" y="93"/>
                  </a:cxn>
                  <a:cxn ang="0">
                    <a:pos x="115" y="4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108" y="93"/>
                  </a:cxn>
                </a:cxnLst>
                <a:rect l="0" t="0" r="r" b="b"/>
                <a:pathLst>
                  <a:path w="115" h="93">
                    <a:moveTo>
                      <a:pt x="108" y="93"/>
                    </a:moveTo>
                    <a:lnTo>
                      <a:pt x="115" y="4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108" y="9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25" name="Freeform 533"/>
              <p:cNvSpPr>
                <a:spLocks/>
              </p:cNvSpPr>
              <p:nvPr/>
            </p:nvSpPr>
            <p:spPr bwMode="auto">
              <a:xfrm>
                <a:off x="4277" y="2570"/>
                <a:ext cx="113" cy="93"/>
              </a:xfrm>
              <a:custGeom>
                <a:avLst/>
                <a:gdLst/>
                <a:ahLst/>
                <a:cxnLst>
                  <a:cxn ang="0">
                    <a:pos x="113" y="89"/>
                  </a:cxn>
                  <a:cxn ang="0">
                    <a:pos x="113" y="0"/>
                  </a:cxn>
                  <a:cxn ang="0">
                    <a:pos x="0" y="4"/>
                  </a:cxn>
                  <a:cxn ang="0">
                    <a:pos x="7" y="93"/>
                  </a:cxn>
                  <a:cxn ang="0">
                    <a:pos x="113" y="89"/>
                  </a:cxn>
                </a:cxnLst>
                <a:rect l="0" t="0" r="r" b="b"/>
                <a:pathLst>
                  <a:path w="113" h="93">
                    <a:moveTo>
                      <a:pt x="113" y="89"/>
                    </a:moveTo>
                    <a:lnTo>
                      <a:pt x="113" y="0"/>
                    </a:lnTo>
                    <a:lnTo>
                      <a:pt x="0" y="4"/>
                    </a:lnTo>
                    <a:lnTo>
                      <a:pt x="7" y="93"/>
                    </a:lnTo>
                    <a:lnTo>
                      <a:pt x="11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26" name="Freeform 534"/>
              <p:cNvSpPr>
                <a:spLocks/>
              </p:cNvSpPr>
              <p:nvPr/>
            </p:nvSpPr>
            <p:spPr bwMode="auto">
              <a:xfrm>
                <a:off x="4277" y="2570"/>
                <a:ext cx="113" cy="93"/>
              </a:xfrm>
              <a:custGeom>
                <a:avLst/>
                <a:gdLst/>
                <a:ahLst/>
                <a:cxnLst>
                  <a:cxn ang="0">
                    <a:pos x="113" y="89"/>
                  </a:cxn>
                  <a:cxn ang="0">
                    <a:pos x="113" y="0"/>
                  </a:cxn>
                  <a:cxn ang="0">
                    <a:pos x="0" y="4"/>
                  </a:cxn>
                  <a:cxn ang="0">
                    <a:pos x="7" y="93"/>
                  </a:cxn>
                  <a:cxn ang="0">
                    <a:pos x="113" y="89"/>
                  </a:cxn>
                </a:cxnLst>
                <a:rect l="0" t="0" r="r" b="b"/>
                <a:pathLst>
                  <a:path w="113" h="93">
                    <a:moveTo>
                      <a:pt x="113" y="89"/>
                    </a:moveTo>
                    <a:lnTo>
                      <a:pt x="113" y="0"/>
                    </a:lnTo>
                    <a:lnTo>
                      <a:pt x="0" y="4"/>
                    </a:lnTo>
                    <a:lnTo>
                      <a:pt x="7" y="93"/>
                    </a:lnTo>
                    <a:lnTo>
                      <a:pt x="113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27" name="Freeform 535"/>
              <p:cNvSpPr>
                <a:spLocks/>
              </p:cNvSpPr>
              <p:nvPr/>
            </p:nvSpPr>
            <p:spPr bwMode="auto">
              <a:xfrm>
                <a:off x="4505" y="2487"/>
                <a:ext cx="108" cy="9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08" y="7"/>
                  </a:cxn>
                  <a:cxn ang="0">
                    <a:pos x="95" y="96"/>
                  </a:cxn>
                  <a:cxn ang="0">
                    <a:pos x="0" y="87"/>
                  </a:cxn>
                  <a:cxn ang="0">
                    <a:pos x="40" y="0"/>
                  </a:cxn>
                </a:cxnLst>
                <a:rect l="0" t="0" r="r" b="b"/>
                <a:pathLst>
                  <a:path w="108" h="96">
                    <a:moveTo>
                      <a:pt x="40" y="0"/>
                    </a:moveTo>
                    <a:lnTo>
                      <a:pt x="108" y="7"/>
                    </a:lnTo>
                    <a:lnTo>
                      <a:pt x="95" y="96"/>
                    </a:lnTo>
                    <a:lnTo>
                      <a:pt x="0" y="87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28" name="Freeform 536"/>
              <p:cNvSpPr>
                <a:spLocks/>
              </p:cNvSpPr>
              <p:nvPr/>
            </p:nvSpPr>
            <p:spPr bwMode="auto">
              <a:xfrm>
                <a:off x="4505" y="2487"/>
                <a:ext cx="108" cy="9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08" y="7"/>
                  </a:cxn>
                  <a:cxn ang="0">
                    <a:pos x="95" y="96"/>
                  </a:cxn>
                  <a:cxn ang="0">
                    <a:pos x="0" y="87"/>
                  </a:cxn>
                  <a:cxn ang="0">
                    <a:pos x="40" y="0"/>
                  </a:cxn>
                </a:cxnLst>
                <a:rect l="0" t="0" r="r" b="b"/>
                <a:pathLst>
                  <a:path w="108" h="96">
                    <a:moveTo>
                      <a:pt x="40" y="0"/>
                    </a:moveTo>
                    <a:lnTo>
                      <a:pt x="108" y="7"/>
                    </a:lnTo>
                    <a:lnTo>
                      <a:pt x="95" y="96"/>
                    </a:lnTo>
                    <a:lnTo>
                      <a:pt x="0" y="87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29" name="Freeform 537"/>
              <p:cNvSpPr>
                <a:spLocks/>
              </p:cNvSpPr>
              <p:nvPr/>
            </p:nvSpPr>
            <p:spPr bwMode="auto">
              <a:xfrm>
                <a:off x="4168" y="2487"/>
                <a:ext cx="109" cy="96"/>
              </a:xfrm>
              <a:custGeom>
                <a:avLst/>
                <a:gdLst/>
                <a:ahLst/>
                <a:cxnLst>
                  <a:cxn ang="0">
                    <a:pos x="109" y="87"/>
                  </a:cxn>
                  <a:cxn ang="0">
                    <a:pos x="69" y="0"/>
                  </a:cxn>
                  <a:cxn ang="0">
                    <a:pos x="0" y="7"/>
                  </a:cxn>
                  <a:cxn ang="0">
                    <a:pos x="14" y="96"/>
                  </a:cxn>
                  <a:cxn ang="0">
                    <a:pos x="109" y="87"/>
                  </a:cxn>
                </a:cxnLst>
                <a:rect l="0" t="0" r="r" b="b"/>
                <a:pathLst>
                  <a:path w="109" h="96">
                    <a:moveTo>
                      <a:pt x="109" y="87"/>
                    </a:moveTo>
                    <a:lnTo>
                      <a:pt x="69" y="0"/>
                    </a:lnTo>
                    <a:lnTo>
                      <a:pt x="0" y="7"/>
                    </a:lnTo>
                    <a:lnTo>
                      <a:pt x="14" y="96"/>
                    </a:lnTo>
                    <a:lnTo>
                      <a:pt x="109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30" name="Freeform 538"/>
              <p:cNvSpPr>
                <a:spLocks/>
              </p:cNvSpPr>
              <p:nvPr/>
            </p:nvSpPr>
            <p:spPr bwMode="auto">
              <a:xfrm>
                <a:off x="4168" y="2487"/>
                <a:ext cx="109" cy="96"/>
              </a:xfrm>
              <a:custGeom>
                <a:avLst/>
                <a:gdLst/>
                <a:ahLst/>
                <a:cxnLst>
                  <a:cxn ang="0">
                    <a:pos x="109" y="87"/>
                  </a:cxn>
                  <a:cxn ang="0">
                    <a:pos x="69" y="0"/>
                  </a:cxn>
                  <a:cxn ang="0">
                    <a:pos x="0" y="7"/>
                  </a:cxn>
                  <a:cxn ang="0">
                    <a:pos x="14" y="96"/>
                  </a:cxn>
                  <a:cxn ang="0">
                    <a:pos x="109" y="87"/>
                  </a:cxn>
                </a:cxnLst>
                <a:rect l="0" t="0" r="r" b="b"/>
                <a:pathLst>
                  <a:path w="109" h="96">
                    <a:moveTo>
                      <a:pt x="109" y="87"/>
                    </a:moveTo>
                    <a:lnTo>
                      <a:pt x="69" y="0"/>
                    </a:lnTo>
                    <a:lnTo>
                      <a:pt x="0" y="7"/>
                    </a:lnTo>
                    <a:lnTo>
                      <a:pt x="14" y="96"/>
                    </a:lnTo>
                    <a:lnTo>
                      <a:pt x="109" y="8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31" name="Freeform 539"/>
              <p:cNvSpPr>
                <a:spLocks/>
              </p:cNvSpPr>
              <p:nvPr/>
            </p:nvSpPr>
            <p:spPr bwMode="auto">
              <a:xfrm>
                <a:off x="4390" y="2336"/>
                <a:ext cx="159" cy="115"/>
              </a:xfrm>
              <a:custGeom>
                <a:avLst/>
                <a:gdLst/>
                <a:ahLst/>
                <a:cxnLst>
                  <a:cxn ang="0">
                    <a:pos x="159" y="115"/>
                  </a:cxn>
                  <a:cxn ang="0">
                    <a:pos x="127" y="6"/>
                  </a:cxn>
                  <a:cxn ang="0">
                    <a:pos x="0" y="0"/>
                  </a:cxn>
                  <a:cxn ang="0">
                    <a:pos x="0" y="108"/>
                  </a:cxn>
                  <a:cxn ang="0">
                    <a:pos x="159" y="115"/>
                  </a:cxn>
                </a:cxnLst>
                <a:rect l="0" t="0" r="r" b="b"/>
                <a:pathLst>
                  <a:path w="159" h="115">
                    <a:moveTo>
                      <a:pt x="159" y="115"/>
                    </a:moveTo>
                    <a:lnTo>
                      <a:pt x="127" y="6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15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32" name="Freeform 540"/>
              <p:cNvSpPr>
                <a:spLocks/>
              </p:cNvSpPr>
              <p:nvPr/>
            </p:nvSpPr>
            <p:spPr bwMode="auto">
              <a:xfrm>
                <a:off x="4390" y="2336"/>
                <a:ext cx="159" cy="115"/>
              </a:xfrm>
              <a:custGeom>
                <a:avLst/>
                <a:gdLst/>
                <a:ahLst/>
                <a:cxnLst>
                  <a:cxn ang="0">
                    <a:pos x="159" y="115"/>
                  </a:cxn>
                  <a:cxn ang="0">
                    <a:pos x="127" y="6"/>
                  </a:cxn>
                  <a:cxn ang="0">
                    <a:pos x="0" y="0"/>
                  </a:cxn>
                  <a:cxn ang="0">
                    <a:pos x="0" y="108"/>
                  </a:cxn>
                  <a:cxn ang="0">
                    <a:pos x="159" y="115"/>
                  </a:cxn>
                </a:cxnLst>
                <a:rect l="0" t="0" r="r" b="b"/>
                <a:pathLst>
                  <a:path w="159" h="115">
                    <a:moveTo>
                      <a:pt x="159" y="115"/>
                    </a:moveTo>
                    <a:lnTo>
                      <a:pt x="127" y="6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159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33" name="Freeform 541"/>
              <p:cNvSpPr>
                <a:spLocks/>
              </p:cNvSpPr>
              <p:nvPr/>
            </p:nvSpPr>
            <p:spPr bwMode="auto">
              <a:xfrm>
                <a:off x="4233" y="2336"/>
                <a:ext cx="157" cy="115"/>
              </a:xfrm>
              <a:custGeom>
                <a:avLst/>
                <a:gdLst/>
                <a:ahLst/>
                <a:cxnLst>
                  <a:cxn ang="0">
                    <a:pos x="157" y="108"/>
                  </a:cxn>
                  <a:cxn ang="0">
                    <a:pos x="157" y="0"/>
                  </a:cxn>
                  <a:cxn ang="0">
                    <a:pos x="31" y="6"/>
                  </a:cxn>
                  <a:cxn ang="0">
                    <a:pos x="0" y="115"/>
                  </a:cxn>
                  <a:cxn ang="0">
                    <a:pos x="157" y="108"/>
                  </a:cxn>
                </a:cxnLst>
                <a:rect l="0" t="0" r="r" b="b"/>
                <a:pathLst>
                  <a:path w="157" h="115">
                    <a:moveTo>
                      <a:pt x="157" y="108"/>
                    </a:moveTo>
                    <a:lnTo>
                      <a:pt x="157" y="0"/>
                    </a:lnTo>
                    <a:lnTo>
                      <a:pt x="31" y="6"/>
                    </a:lnTo>
                    <a:lnTo>
                      <a:pt x="0" y="115"/>
                    </a:lnTo>
                    <a:lnTo>
                      <a:pt x="157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34" name="Freeform 542"/>
              <p:cNvSpPr>
                <a:spLocks/>
              </p:cNvSpPr>
              <p:nvPr/>
            </p:nvSpPr>
            <p:spPr bwMode="auto">
              <a:xfrm>
                <a:off x="4233" y="2336"/>
                <a:ext cx="157" cy="115"/>
              </a:xfrm>
              <a:custGeom>
                <a:avLst/>
                <a:gdLst/>
                <a:ahLst/>
                <a:cxnLst>
                  <a:cxn ang="0">
                    <a:pos x="157" y="108"/>
                  </a:cxn>
                  <a:cxn ang="0">
                    <a:pos x="157" y="0"/>
                  </a:cxn>
                  <a:cxn ang="0">
                    <a:pos x="31" y="6"/>
                  </a:cxn>
                  <a:cxn ang="0">
                    <a:pos x="0" y="115"/>
                  </a:cxn>
                  <a:cxn ang="0">
                    <a:pos x="157" y="108"/>
                  </a:cxn>
                </a:cxnLst>
                <a:rect l="0" t="0" r="r" b="b"/>
                <a:pathLst>
                  <a:path w="157" h="115">
                    <a:moveTo>
                      <a:pt x="157" y="108"/>
                    </a:moveTo>
                    <a:lnTo>
                      <a:pt x="157" y="0"/>
                    </a:lnTo>
                    <a:lnTo>
                      <a:pt x="31" y="6"/>
                    </a:lnTo>
                    <a:lnTo>
                      <a:pt x="0" y="115"/>
                    </a:lnTo>
                    <a:lnTo>
                      <a:pt x="157" y="10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35" name="Freeform 543"/>
              <p:cNvSpPr>
                <a:spLocks/>
              </p:cNvSpPr>
              <p:nvPr/>
            </p:nvSpPr>
            <p:spPr bwMode="auto">
              <a:xfrm>
                <a:off x="4625" y="2230"/>
                <a:ext cx="31" cy="12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1" y="105"/>
                  </a:cxn>
                  <a:cxn ang="0">
                    <a:pos x="0" y="122"/>
                  </a:cxn>
                  <a:cxn ang="0">
                    <a:pos x="9" y="16"/>
                  </a:cxn>
                  <a:cxn ang="0">
                    <a:pos x="31" y="0"/>
                  </a:cxn>
                </a:cxnLst>
                <a:rect l="0" t="0" r="r" b="b"/>
                <a:pathLst>
                  <a:path w="31" h="122">
                    <a:moveTo>
                      <a:pt x="31" y="0"/>
                    </a:moveTo>
                    <a:lnTo>
                      <a:pt x="21" y="105"/>
                    </a:lnTo>
                    <a:lnTo>
                      <a:pt x="0" y="122"/>
                    </a:lnTo>
                    <a:lnTo>
                      <a:pt x="9" y="1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36" name="Freeform 544"/>
              <p:cNvSpPr>
                <a:spLocks/>
              </p:cNvSpPr>
              <p:nvPr/>
            </p:nvSpPr>
            <p:spPr bwMode="auto">
              <a:xfrm>
                <a:off x="4625" y="2230"/>
                <a:ext cx="31" cy="12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1" y="105"/>
                  </a:cxn>
                  <a:cxn ang="0">
                    <a:pos x="0" y="122"/>
                  </a:cxn>
                  <a:cxn ang="0">
                    <a:pos x="9" y="16"/>
                  </a:cxn>
                  <a:cxn ang="0">
                    <a:pos x="31" y="0"/>
                  </a:cxn>
                </a:cxnLst>
                <a:rect l="0" t="0" r="r" b="b"/>
                <a:pathLst>
                  <a:path w="31" h="122">
                    <a:moveTo>
                      <a:pt x="31" y="0"/>
                    </a:moveTo>
                    <a:lnTo>
                      <a:pt x="21" y="105"/>
                    </a:lnTo>
                    <a:lnTo>
                      <a:pt x="0" y="122"/>
                    </a:lnTo>
                    <a:lnTo>
                      <a:pt x="9" y="16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37" name="Freeform 545"/>
              <p:cNvSpPr>
                <a:spLocks/>
              </p:cNvSpPr>
              <p:nvPr/>
            </p:nvSpPr>
            <p:spPr bwMode="auto">
              <a:xfrm>
                <a:off x="4126" y="2230"/>
                <a:ext cx="31" cy="122"/>
              </a:xfrm>
              <a:custGeom>
                <a:avLst/>
                <a:gdLst/>
                <a:ahLst/>
                <a:cxnLst>
                  <a:cxn ang="0">
                    <a:pos x="31" y="122"/>
                  </a:cxn>
                  <a:cxn ang="0">
                    <a:pos x="22" y="16"/>
                  </a:cxn>
                  <a:cxn ang="0">
                    <a:pos x="0" y="0"/>
                  </a:cxn>
                  <a:cxn ang="0">
                    <a:pos x="8" y="105"/>
                  </a:cxn>
                  <a:cxn ang="0">
                    <a:pos x="31" y="122"/>
                  </a:cxn>
                </a:cxnLst>
                <a:rect l="0" t="0" r="r" b="b"/>
                <a:pathLst>
                  <a:path w="31" h="122">
                    <a:moveTo>
                      <a:pt x="31" y="122"/>
                    </a:moveTo>
                    <a:lnTo>
                      <a:pt x="22" y="16"/>
                    </a:lnTo>
                    <a:lnTo>
                      <a:pt x="0" y="0"/>
                    </a:lnTo>
                    <a:lnTo>
                      <a:pt x="8" y="105"/>
                    </a:lnTo>
                    <a:lnTo>
                      <a:pt x="31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38" name="Freeform 546"/>
              <p:cNvSpPr>
                <a:spLocks/>
              </p:cNvSpPr>
              <p:nvPr/>
            </p:nvSpPr>
            <p:spPr bwMode="auto">
              <a:xfrm>
                <a:off x="4126" y="2230"/>
                <a:ext cx="31" cy="122"/>
              </a:xfrm>
              <a:custGeom>
                <a:avLst/>
                <a:gdLst/>
                <a:ahLst/>
                <a:cxnLst>
                  <a:cxn ang="0">
                    <a:pos x="31" y="122"/>
                  </a:cxn>
                  <a:cxn ang="0">
                    <a:pos x="22" y="16"/>
                  </a:cxn>
                  <a:cxn ang="0">
                    <a:pos x="0" y="0"/>
                  </a:cxn>
                  <a:cxn ang="0">
                    <a:pos x="8" y="105"/>
                  </a:cxn>
                  <a:cxn ang="0">
                    <a:pos x="31" y="122"/>
                  </a:cxn>
                </a:cxnLst>
                <a:rect l="0" t="0" r="r" b="b"/>
                <a:pathLst>
                  <a:path w="31" h="122">
                    <a:moveTo>
                      <a:pt x="31" y="122"/>
                    </a:moveTo>
                    <a:lnTo>
                      <a:pt x="22" y="16"/>
                    </a:lnTo>
                    <a:lnTo>
                      <a:pt x="0" y="0"/>
                    </a:lnTo>
                    <a:lnTo>
                      <a:pt x="8" y="105"/>
                    </a:lnTo>
                    <a:lnTo>
                      <a:pt x="31" y="1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39" name="Freeform 547"/>
              <p:cNvSpPr>
                <a:spLocks/>
              </p:cNvSpPr>
              <p:nvPr/>
            </p:nvSpPr>
            <p:spPr bwMode="auto">
              <a:xfrm>
                <a:off x="4625" y="2214"/>
                <a:ext cx="17" cy="13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97"/>
                  </a:cxn>
                  <a:cxn ang="0">
                    <a:pos x="0" y="138"/>
                  </a:cxn>
                  <a:cxn ang="0">
                    <a:pos x="9" y="32"/>
                  </a:cxn>
                  <a:cxn ang="0">
                    <a:pos x="17" y="0"/>
                  </a:cxn>
                </a:cxnLst>
                <a:rect l="0" t="0" r="r" b="b"/>
                <a:pathLst>
                  <a:path w="17" h="138">
                    <a:moveTo>
                      <a:pt x="17" y="0"/>
                    </a:moveTo>
                    <a:lnTo>
                      <a:pt x="13" y="97"/>
                    </a:lnTo>
                    <a:lnTo>
                      <a:pt x="0" y="138"/>
                    </a:lnTo>
                    <a:lnTo>
                      <a:pt x="9" y="3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40" name="Freeform 548"/>
              <p:cNvSpPr>
                <a:spLocks/>
              </p:cNvSpPr>
              <p:nvPr/>
            </p:nvSpPr>
            <p:spPr bwMode="auto">
              <a:xfrm>
                <a:off x="4625" y="2214"/>
                <a:ext cx="17" cy="13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97"/>
                  </a:cxn>
                  <a:cxn ang="0">
                    <a:pos x="0" y="138"/>
                  </a:cxn>
                  <a:cxn ang="0">
                    <a:pos x="9" y="32"/>
                  </a:cxn>
                  <a:cxn ang="0">
                    <a:pos x="17" y="0"/>
                  </a:cxn>
                </a:cxnLst>
                <a:rect l="0" t="0" r="r" b="b"/>
                <a:pathLst>
                  <a:path w="17" h="138">
                    <a:moveTo>
                      <a:pt x="17" y="0"/>
                    </a:moveTo>
                    <a:lnTo>
                      <a:pt x="13" y="97"/>
                    </a:lnTo>
                    <a:lnTo>
                      <a:pt x="0" y="138"/>
                    </a:lnTo>
                    <a:lnTo>
                      <a:pt x="9" y="32"/>
                    </a:lnTo>
                    <a:lnTo>
                      <a:pt x="1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41" name="Freeform 549"/>
              <p:cNvSpPr>
                <a:spLocks/>
              </p:cNvSpPr>
              <p:nvPr/>
            </p:nvSpPr>
            <p:spPr bwMode="auto">
              <a:xfrm>
                <a:off x="4139" y="2214"/>
                <a:ext cx="18" cy="138"/>
              </a:xfrm>
              <a:custGeom>
                <a:avLst/>
                <a:gdLst/>
                <a:ahLst/>
                <a:cxnLst>
                  <a:cxn ang="0">
                    <a:pos x="9" y="32"/>
                  </a:cxn>
                  <a:cxn ang="0">
                    <a:pos x="0" y="0"/>
                  </a:cxn>
                  <a:cxn ang="0">
                    <a:pos x="4" y="97"/>
                  </a:cxn>
                  <a:cxn ang="0">
                    <a:pos x="18" y="138"/>
                  </a:cxn>
                  <a:cxn ang="0">
                    <a:pos x="9" y="32"/>
                  </a:cxn>
                </a:cxnLst>
                <a:rect l="0" t="0" r="r" b="b"/>
                <a:pathLst>
                  <a:path w="18" h="138">
                    <a:moveTo>
                      <a:pt x="9" y="32"/>
                    </a:moveTo>
                    <a:lnTo>
                      <a:pt x="0" y="0"/>
                    </a:lnTo>
                    <a:lnTo>
                      <a:pt x="4" y="97"/>
                    </a:lnTo>
                    <a:lnTo>
                      <a:pt x="18" y="138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42" name="Freeform 550"/>
              <p:cNvSpPr>
                <a:spLocks/>
              </p:cNvSpPr>
              <p:nvPr/>
            </p:nvSpPr>
            <p:spPr bwMode="auto">
              <a:xfrm>
                <a:off x="4139" y="2214"/>
                <a:ext cx="18" cy="138"/>
              </a:xfrm>
              <a:custGeom>
                <a:avLst/>
                <a:gdLst/>
                <a:ahLst/>
                <a:cxnLst>
                  <a:cxn ang="0">
                    <a:pos x="9" y="32"/>
                  </a:cxn>
                  <a:cxn ang="0">
                    <a:pos x="0" y="0"/>
                  </a:cxn>
                  <a:cxn ang="0">
                    <a:pos x="4" y="97"/>
                  </a:cxn>
                  <a:cxn ang="0">
                    <a:pos x="18" y="138"/>
                  </a:cxn>
                  <a:cxn ang="0">
                    <a:pos x="9" y="32"/>
                  </a:cxn>
                </a:cxnLst>
                <a:rect l="0" t="0" r="r" b="b"/>
                <a:pathLst>
                  <a:path w="18" h="138">
                    <a:moveTo>
                      <a:pt x="9" y="32"/>
                    </a:moveTo>
                    <a:lnTo>
                      <a:pt x="0" y="0"/>
                    </a:lnTo>
                    <a:lnTo>
                      <a:pt x="4" y="97"/>
                    </a:lnTo>
                    <a:lnTo>
                      <a:pt x="18" y="138"/>
                    </a:lnTo>
                    <a:lnTo>
                      <a:pt x="9" y="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43" name="Freeform 551"/>
              <p:cNvSpPr>
                <a:spLocks/>
              </p:cNvSpPr>
              <p:nvPr/>
            </p:nvSpPr>
            <p:spPr bwMode="auto">
              <a:xfrm>
                <a:off x="4513" y="1914"/>
                <a:ext cx="137" cy="154"/>
              </a:xfrm>
              <a:custGeom>
                <a:avLst/>
                <a:gdLst/>
                <a:ahLst/>
                <a:cxnLst>
                  <a:cxn ang="0">
                    <a:pos x="137" y="154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120" y="10"/>
                  </a:cxn>
                  <a:cxn ang="0">
                    <a:pos x="137" y="154"/>
                  </a:cxn>
                </a:cxnLst>
                <a:rect l="0" t="0" r="r" b="b"/>
                <a:pathLst>
                  <a:path w="137" h="154">
                    <a:moveTo>
                      <a:pt x="137" y="154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120" y="10"/>
                    </a:lnTo>
                    <a:lnTo>
                      <a:pt x="137" y="1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44" name="Freeform 552"/>
              <p:cNvSpPr>
                <a:spLocks/>
              </p:cNvSpPr>
              <p:nvPr/>
            </p:nvSpPr>
            <p:spPr bwMode="auto">
              <a:xfrm>
                <a:off x="4513" y="1914"/>
                <a:ext cx="137" cy="154"/>
              </a:xfrm>
              <a:custGeom>
                <a:avLst/>
                <a:gdLst/>
                <a:ahLst/>
                <a:cxnLst>
                  <a:cxn ang="0">
                    <a:pos x="137" y="154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120" y="10"/>
                  </a:cxn>
                  <a:cxn ang="0">
                    <a:pos x="137" y="154"/>
                  </a:cxn>
                </a:cxnLst>
                <a:rect l="0" t="0" r="r" b="b"/>
                <a:pathLst>
                  <a:path w="137" h="154">
                    <a:moveTo>
                      <a:pt x="137" y="154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120" y="10"/>
                    </a:lnTo>
                    <a:lnTo>
                      <a:pt x="137" y="1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45" name="Freeform 553"/>
              <p:cNvSpPr>
                <a:spLocks/>
              </p:cNvSpPr>
              <p:nvPr/>
            </p:nvSpPr>
            <p:spPr bwMode="auto">
              <a:xfrm>
                <a:off x="4131" y="1914"/>
                <a:ext cx="138" cy="154"/>
              </a:xfrm>
              <a:custGeom>
                <a:avLst/>
                <a:gdLst/>
                <a:ahLst/>
                <a:cxnLst>
                  <a:cxn ang="0">
                    <a:pos x="138" y="142"/>
                  </a:cxn>
                  <a:cxn ang="0">
                    <a:pos x="0" y="154"/>
                  </a:cxn>
                  <a:cxn ang="0">
                    <a:pos x="18" y="10"/>
                  </a:cxn>
                  <a:cxn ang="0">
                    <a:pos x="138" y="0"/>
                  </a:cxn>
                  <a:cxn ang="0">
                    <a:pos x="138" y="142"/>
                  </a:cxn>
                </a:cxnLst>
                <a:rect l="0" t="0" r="r" b="b"/>
                <a:pathLst>
                  <a:path w="138" h="154">
                    <a:moveTo>
                      <a:pt x="138" y="142"/>
                    </a:moveTo>
                    <a:lnTo>
                      <a:pt x="0" y="154"/>
                    </a:lnTo>
                    <a:lnTo>
                      <a:pt x="18" y="10"/>
                    </a:lnTo>
                    <a:lnTo>
                      <a:pt x="138" y="0"/>
                    </a:lnTo>
                    <a:lnTo>
                      <a:pt x="138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46" name="Freeform 554"/>
              <p:cNvSpPr>
                <a:spLocks/>
              </p:cNvSpPr>
              <p:nvPr/>
            </p:nvSpPr>
            <p:spPr bwMode="auto">
              <a:xfrm>
                <a:off x="4131" y="1914"/>
                <a:ext cx="138" cy="154"/>
              </a:xfrm>
              <a:custGeom>
                <a:avLst/>
                <a:gdLst/>
                <a:ahLst/>
                <a:cxnLst>
                  <a:cxn ang="0">
                    <a:pos x="138" y="142"/>
                  </a:cxn>
                  <a:cxn ang="0">
                    <a:pos x="0" y="154"/>
                  </a:cxn>
                  <a:cxn ang="0">
                    <a:pos x="18" y="10"/>
                  </a:cxn>
                  <a:cxn ang="0">
                    <a:pos x="138" y="0"/>
                  </a:cxn>
                  <a:cxn ang="0">
                    <a:pos x="138" y="142"/>
                  </a:cxn>
                </a:cxnLst>
                <a:rect l="0" t="0" r="r" b="b"/>
                <a:pathLst>
                  <a:path w="138" h="154">
                    <a:moveTo>
                      <a:pt x="138" y="142"/>
                    </a:moveTo>
                    <a:lnTo>
                      <a:pt x="0" y="154"/>
                    </a:lnTo>
                    <a:lnTo>
                      <a:pt x="18" y="10"/>
                    </a:lnTo>
                    <a:lnTo>
                      <a:pt x="138" y="0"/>
                    </a:lnTo>
                    <a:lnTo>
                      <a:pt x="138" y="1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47" name="Freeform 555"/>
              <p:cNvSpPr>
                <a:spLocks/>
              </p:cNvSpPr>
              <p:nvPr/>
            </p:nvSpPr>
            <p:spPr bwMode="auto">
              <a:xfrm>
                <a:off x="4949" y="2651"/>
                <a:ext cx="164" cy="151"/>
              </a:xfrm>
              <a:custGeom>
                <a:avLst/>
                <a:gdLst/>
                <a:ahLst/>
                <a:cxnLst>
                  <a:cxn ang="0">
                    <a:pos x="81" y="151"/>
                  </a:cxn>
                  <a:cxn ang="0">
                    <a:pos x="0" y="117"/>
                  </a:cxn>
                  <a:cxn ang="0">
                    <a:pos x="68" y="0"/>
                  </a:cxn>
                  <a:cxn ang="0">
                    <a:pos x="164" y="40"/>
                  </a:cxn>
                  <a:cxn ang="0">
                    <a:pos x="81" y="151"/>
                  </a:cxn>
                </a:cxnLst>
                <a:rect l="0" t="0" r="r" b="b"/>
                <a:pathLst>
                  <a:path w="164" h="151">
                    <a:moveTo>
                      <a:pt x="81" y="151"/>
                    </a:moveTo>
                    <a:lnTo>
                      <a:pt x="0" y="117"/>
                    </a:lnTo>
                    <a:lnTo>
                      <a:pt x="68" y="0"/>
                    </a:lnTo>
                    <a:lnTo>
                      <a:pt x="164" y="40"/>
                    </a:lnTo>
                    <a:lnTo>
                      <a:pt x="8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48" name="Freeform 556"/>
              <p:cNvSpPr>
                <a:spLocks/>
              </p:cNvSpPr>
              <p:nvPr/>
            </p:nvSpPr>
            <p:spPr bwMode="auto">
              <a:xfrm>
                <a:off x="4949" y="2651"/>
                <a:ext cx="164" cy="151"/>
              </a:xfrm>
              <a:custGeom>
                <a:avLst/>
                <a:gdLst/>
                <a:ahLst/>
                <a:cxnLst>
                  <a:cxn ang="0">
                    <a:pos x="81" y="151"/>
                  </a:cxn>
                  <a:cxn ang="0">
                    <a:pos x="0" y="117"/>
                  </a:cxn>
                  <a:cxn ang="0">
                    <a:pos x="68" y="0"/>
                  </a:cxn>
                  <a:cxn ang="0">
                    <a:pos x="164" y="40"/>
                  </a:cxn>
                  <a:cxn ang="0">
                    <a:pos x="81" y="151"/>
                  </a:cxn>
                </a:cxnLst>
                <a:rect l="0" t="0" r="r" b="b"/>
                <a:pathLst>
                  <a:path w="164" h="151">
                    <a:moveTo>
                      <a:pt x="81" y="151"/>
                    </a:moveTo>
                    <a:lnTo>
                      <a:pt x="0" y="117"/>
                    </a:lnTo>
                    <a:lnTo>
                      <a:pt x="68" y="0"/>
                    </a:lnTo>
                    <a:lnTo>
                      <a:pt x="164" y="40"/>
                    </a:lnTo>
                    <a:lnTo>
                      <a:pt x="81" y="1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49" name="Freeform 557"/>
              <p:cNvSpPr>
                <a:spLocks/>
              </p:cNvSpPr>
              <p:nvPr/>
            </p:nvSpPr>
            <p:spPr bwMode="auto">
              <a:xfrm>
                <a:off x="5069" y="2439"/>
                <a:ext cx="115" cy="112"/>
              </a:xfrm>
              <a:custGeom>
                <a:avLst/>
                <a:gdLst/>
                <a:ahLst/>
                <a:cxnLst>
                  <a:cxn ang="0">
                    <a:pos x="107" y="112"/>
                  </a:cxn>
                  <a:cxn ang="0">
                    <a:pos x="0" y="69"/>
                  </a:cxn>
                  <a:cxn ang="0">
                    <a:pos x="7" y="0"/>
                  </a:cxn>
                  <a:cxn ang="0">
                    <a:pos x="115" y="44"/>
                  </a:cxn>
                  <a:cxn ang="0">
                    <a:pos x="107" y="112"/>
                  </a:cxn>
                </a:cxnLst>
                <a:rect l="0" t="0" r="r" b="b"/>
                <a:pathLst>
                  <a:path w="115" h="112">
                    <a:moveTo>
                      <a:pt x="107" y="112"/>
                    </a:moveTo>
                    <a:lnTo>
                      <a:pt x="0" y="69"/>
                    </a:lnTo>
                    <a:lnTo>
                      <a:pt x="7" y="0"/>
                    </a:lnTo>
                    <a:lnTo>
                      <a:pt x="115" y="44"/>
                    </a:lnTo>
                    <a:lnTo>
                      <a:pt x="107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50" name="Freeform 558"/>
              <p:cNvSpPr>
                <a:spLocks noEditPoints="1"/>
              </p:cNvSpPr>
              <p:nvPr/>
            </p:nvSpPr>
            <p:spPr bwMode="auto">
              <a:xfrm>
                <a:off x="4767" y="2026"/>
                <a:ext cx="417" cy="525"/>
              </a:xfrm>
              <a:custGeom>
                <a:avLst/>
                <a:gdLst/>
                <a:ahLst/>
                <a:cxnLst>
                  <a:cxn ang="0">
                    <a:pos x="409" y="525"/>
                  </a:cxn>
                  <a:cxn ang="0">
                    <a:pos x="302" y="482"/>
                  </a:cxn>
                  <a:cxn ang="0">
                    <a:pos x="309" y="413"/>
                  </a:cxn>
                  <a:cxn ang="0">
                    <a:pos x="417" y="457"/>
                  </a:cxn>
                  <a:cxn ang="0">
                    <a:pos x="409" y="525"/>
                  </a:cxn>
                  <a:cxn ang="0">
                    <a:pos x="159" y="32"/>
                  </a:cxn>
                  <a:cxn ang="0">
                    <a:pos x="0" y="0"/>
                  </a:cxn>
                </a:cxnLst>
                <a:rect l="0" t="0" r="r" b="b"/>
                <a:pathLst>
                  <a:path w="417" h="525">
                    <a:moveTo>
                      <a:pt x="409" y="525"/>
                    </a:moveTo>
                    <a:lnTo>
                      <a:pt x="302" y="482"/>
                    </a:lnTo>
                    <a:lnTo>
                      <a:pt x="309" y="413"/>
                    </a:lnTo>
                    <a:lnTo>
                      <a:pt x="417" y="457"/>
                    </a:lnTo>
                    <a:lnTo>
                      <a:pt x="409" y="525"/>
                    </a:lnTo>
                    <a:moveTo>
                      <a:pt x="159" y="32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51" name="Freeform 559"/>
              <p:cNvSpPr>
                <a:spLocks/>
              </p:cNvSpPr>
              <p:nvPr/>
            </p:nvSpPr>
            <p:spPr bwMode="auto">
              <a:xfrm>
                <a:off x="4390" y="2659"/>
                <a:ext cx="108" cy="92"/>
              </a:xfrm>
              <a:custGeom>
                <a:avLst/>
                <a:gdLst/>
                <a:ahLst/>
                <a:cxnLst>
                  <a:cxn ang="0">
                    <a:pos x="100" y="92"/>
                  </a:cxn>
                  <a:cxn ang="0">
                    <a:pos x="108" y="4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100" y="92"/>
                  </a:cxn>
                </a:cxnLst>
                <a:rect l="0" t="0" r="r" b="b"/>
                <a:pathLst>
                  <a:path w="108" h="92">
                    <a:moveTo>
                      <a:pt x="100" y="92"/>
                    </a:moveTo>
                    <a:lnTo>
                      <a:pt x="108" y="4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100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52" name="Freeform 560"/>
              <p:cNvSpPr>
                <a:spLocks/>
              </p:cNvSpPr>
              <p:nvPr/>
            </p:nvSpPr>
            <p:spPr bwMode="auto">
              <a:xfrm>
                <a:off x="4390" y="2659"/>
                <a:ext cx="108" cy="92"/>
              </a:xfrm>
              <a:custGeom>
                <a:avLst/>
                <a:gdLst/>
                <a:ahLst/>
                <a:cxnLst>
                  <a:cxn ang="0">
                    <a:pos x="100" y="92"/>
                  </a:cxn>
                  <a:cxn ang="0">
                    <a:pos x="108" y="4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100" y="92"/>
                  </a:cxn>
                </a:cxnLst>
                <a:rect l="0" t="0" r="r" b="b"/>
                <a:pathLst>
                  <a:path w="108" h="92">
                    <a:moveTo>
                      <a:pt x="100" y="92"/>
                    </a:moveTo>
                    <a:lnTo>
                      <a:pt x="108" y="4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100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53" name="Freeform 561"/>
              <p:cNvSpPr>
                <a:spLocks/>
              </p:cNvSpPr>
              <p:nvPr/>
            </p:nvSpPr>
            <p:spPr bwMode="auto">
              <a:xfrm>
                <a:off x="4284" y="2659"/>
                <a:ext cx="106" cy="92"/>
              </a:xfrm>
              <a:custGeom>
                <a:avLst/>
                <a:gdLst/>
                <a:ahLst/>
                <a:cxnLst>
                  <a:cxn ang="0">
                    <a:pos x="106" y="89"/>
                  </a:cxn>
                  <a:cxn ang="0">
                    <a:pos x="106" y="0"/>
                  </a:cxn>
                  <a:cxn ang="0">
                    <a:pos x="0" y="4"/>
                  </a:cxn>
                  <a:cxn ang="0">
                    <a:pos x="8" y="92"/>
                  </a:cxn>
                  <a:cxn ang="0">
                    <a:pos x="106" y="89"/>
                  </a:cxn>
                </a:cxnLst>
                <a:rect l="0" t="0" r="r" b="b"/>
                <a:pathLst>
                  <a:path w="106" h="92">
                    <a:moveTo>
                      <a:pt x="106" y="89"/>
                    </a:moveTo>
                    <a:lnTo>
                      <a:pt x="106" y="0"/>
                    </a:lnTo>
                    <a:lnTo>
                      <a:pt x="0" y="4"/>
                    </a:lnTo>
                    <a:lnTo>
                      <a:pt x="8" y="92"/>
                    </a:lnTo>
                    <a:lnTo>
                      <a:pt x="106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54" name="Freeform 562"/>
              <p:cNvSpPr>
                <a:spLocks/>
              </p:cNvSpPr>
              <p:nvPr/>
            </p:nvSpPr>
            <p:spPr bwMode="auto">
              <a:xfrm>
                <a:off x="4284" y="2659"/>
                <a:ext cx="106" cy="92"/>
              </a:xfrm>
              <a:custGeom>
                <a:avLst/>
                <a:gdLst/>
                <a:ahLst/>
                <a:cxnLst>
                  <a:cxn ang="0">
                    <a:pos x="106" y="89"/>
                  </a:cxn>
                  <a:cxn ang="0">
                    <a:pos x="106" y="0"/>
                  </a:cxn>
                  <a:cxn ang="0">
                    <a:pos x="0" y="4"/>
                  </a:cxn>
                  <a:cxn ang="0">
                    <a:pos x="8" y="92"/>
                  </a:cxn>
                  <a:cxn ang="0">
                    <a:pos x="106" y="89"/>
                  </a:cxn>
                </a:cxnLst>
                <a:rect l="0" t="0" r="r" b="b"/>
                <a:pathLst>
                  <a:path w="106" h="92">
                    <a:moveTo>
                      <a:pt x="106" y="89"/>
                    </a:moveTo>
                    <a:lnTo>
                      <a:pt x="106" y="0"/>
                    </a:lnTo>
                    <a:lnTo>
                      <a:pt x="0" y="4"/>
                    </a:lnTo>
                    <a:lnTo>
                      <a:pt x="8" y="92"/>
                    </a:lnTo>
                    <a:lnTo>
                      <a:pt x="106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55" name="Freeform 563"/>
              <p:cNvSpPr>
                <a:spLocks/>
              </p:cNvSpPr>
              <p:nvPr/>
            </p:nvSpPr>
            <p:spPr bwMode="auto">
              <a:xfrm>
                <a:off x="4498" y="2574"/>
                <a:ext cx="102" cy="9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2" y="9"/>
                  </a:cxn>
                  <a:cxn ang="0">
                    <a:pos x="87" y="97"/>
                  </a:cxn>
                  <a:cxn ang="0">
                    <a:pos x="0" y="89"/>
                  </a:cxn>
                  <a:cxn ang="0">
                    <a:pos x="7" y="0"/>
                  </a:cxn>
                </a:cxnLst>
                <a:rect l="0" t="0" r="r" b="b"/>
                <a:pathLst>
                  <a:path w="102" h="97">
                    <a:moveTo>
                      <a:pt x="7" y="0"/>
                    </a:moveTo>
                    <a:lnTo>
                      <a:pt x="102" y="9"/>
                    </a:lnTo>
                    <a:lnTo>
                      <a:pt x="87" y="97"/>
                    </a:lnTo>
                    <a:lnTo>
                      <a:pt x="0" y="8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56" name="Freeform 564"/>
              <p:cNvSpPr>
                <a:spLocks/>
              </p:cNvSpPr>
              <p:nvPr/>
            </p:nvSpPr>
            <p:spPr bwMode="auto">
              <a:xfrm>
                <a:off x="4498" y="2574"/>
                <a:ext cx="102" cy="9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2" y="9"/>
                  </a:cxn>
                  <a:cxn ang="0">
                    <a:pos x="87" y="97"/>
                  </a:cxn>
                  <a:cxn ang="0">
                    <a:pos x="0" y="89"/>
                  </a:cxn>
                  <a:cxn ang="0">
                    <a:pos x="7" y="0"/>
                  </a:cxn>
                </a:cxnLst>
                <a:rect l="0" t="0" r="r" b="b"/>
                <a:pathLst>
                  <a:path w="102" h="97">
                    <a:moveTo>
                      <a:pt x="7" y="0"/>
                    </a:moveTo>
                    <a:lnTo>
                      <a:pt x="102" y="9"/>
                    </a:lnTo>
                    <a:lnTo>
                      <a:pt x="87" y="97"/>
                    </a:lnTo>
                    <a:lnTo>
                      <a:pt x="0" y="89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57" name="Freeform 565"/>
              <p:cNvSpPr>
                <a:spLocks/>
              </p:cNvSpPr>
              <p:nvPr/>
            </p:nvSpPr>
            <p:spPr bwMode="auto">
              <a:xfrm>
                <a:off x="4182" y="2574"/>
                <a:ext cx="102" cy="97"/>
              </a:xfrm>
              <a:custGeom>
                <a:avLst/>
                <a:gdLst/>
                <a:ahLst/>
                <a:cxnLst>
                  <a:cxn ang="0">
                    <a:pos x="102" y="89"/>
                  </a:cxn>
                  <a:cxn ang="0">
                    <a:pos x="95" y="0"/>
                  </a:cxn>
                  <a:cxn ang="0">
                    <a:pos x="0" y="9"/>
                  </a:cxn>
                  <a:cxn ang="0">
                    <a:pos x="14" y="97"/>
                  </a:cxn>
                  <a:cxn ang="0">
                    <a:pos x="102" y="89"/>
                  </a:cxn>
                </a:cxnLst>
                <a:rect l="0" t="0" r="r" b="b"/>
                <a:pathLst>
                  <a:path w="102" h="97">
                    <a:moveTo>
                      <a:pt x="102" y="89"/>
                    </a:moveTo>
                    <a:lnTo>
                      <a:pt x="95" y="0"/>
                    </a:lnTo>
                    <a:lnTo>
                      <a:pt x="0" y="9"/>
                    </a:lnTo>
                    <a:lnTo>
                      <a:pt x="14" y="97"/>
                    </a:lnTo>
                    <a:lnTo>
                      <a:pt x="102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58" name="Freeform 566"/>
              <p:cNvSpPr>
                <a:spLocks/>
              </p:cNvSpPr>
              <p:nvPr/>
            </p:nvSpPr>
            <p:spPr bwMode="auto">
              <a:xfrm>
                <a:off x="4182" y="2574"/>
                <a:ext cx="102" cy="97"/>
              </a:xfrm>
              <a:custGeom>
                <a:avLst/>
                <a:gdLst/>
                <a:ahLst/>
                <a:cxnLst>
                  <a:cxn ang="0">
                    <a:pos x="102" y="89"/>
                  </a:cxn>
                  <a:cxn ang="0">
                    <a:pos x="95" y="0"/>
                  </a:cxn>
                  <a:cxn ang="0">
                    <a:pos x="0" y="9"/>
                  </a:cxn>
                  <a:cxn ang="0">
                    <a:pos x="14" y="97"/>
                  </a:cxn>
                  <a:cxn ang="0">
                    <a:pos x="102" y="89"/>
                  </a:cxn>
                </a:cxnLst>
                <a:rect l="0" t="0" r="r" b="b"/>
                <a:pathLst>
                  <a:path w="102" h="97">
                    <a:moveTo>
                      <a:pt x="102" y="89"/>
                    </a:moveTo>
                    <a:lnTo>
                      <a:pt x="95" y="0"/>
                    </a:lnTo>
                    <a:lnTo>
                      <a:pt x="0" y="9"/>
                    </a:lnTo>
                    <a:lnTo>
                      <a:pt x="14" y="97"/>
                    </a:lnTo>
                    <a:lnTo>
                      <a:pt x="102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59" name="Freeform 567"/>
              <p:cNvSpPr>
                <a:spLocks/>
              </p:cNvSpPr>
              <p:nvPr/>
            </p:nvSpPr>
            <p:spPr bwMode="auto">
              <a:xfrm>
                <a:off x="4660" y="2234"/>
                <a:ext cx="31" cy="122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9" y="16"/>
                  </a:cxn>
                  <a:cxn ang="0">
                    <a:pos x="31" y="0"/>
                  </a:cxn>
                  <a:cxn ang="0">
                    <a:pos x="21" y="105"/>
                  </a:cxn>
                  <a:cxn ang="0">
                    <a:pos x="0" y="122"/>
                  </a:cxn>
                </a:cxnLst>
                <a:rect l="0" t="0" r="r" b="b"/>
                <a:pathLst>
                  <a:path w="31" h="122">
                    <a:moveTo>
                      <a:pt x="0" y="122"/>
                    </a:moveTo>
                    <a:lnTo>
                      <a:pt x="9" y="16"/>
                    </a:lnTo>
                    <a:lnTo>
                      <a:pt x="31" y="0"/>
                    </a:lnTo>
                    <a:lnTo>
                      <a:pt x="21" y="105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60" name="Freeform 568"/>
              <p:cNvSpPr>
                <a:spLocks/>
              </p:cNvSpPr>
              <p:nvPr/>
            </p:nvSpPr>
            <p:spPr bwMode="auto">
              <a:xfrm>
                <a:off x="4660" y="2234"/>
                <a:ext cx="31" cy="122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9" y="16"/>
                  </a:cxn>
                  <a:cxn ang="0">
                    <a:pos x="31" y="0"/>
                  </a:cxn>
                  <a:cxn ang="0">
                    <a:pos x="21" y="105"/>
                  </a:cxn>
                  <a:cxn ang="0">
                    <a:pos x="0" y="122"/>
                  </a:cxn>
                </a:cxnLst>
                <a:rect l="0" t="0" r="r" b="b"/>
                <a:pathLst>
                  <a:path w="31" h="122">
                    <a:moveTo>
                      <a:pt x="0" y="122"/>
                    </a:moveTo>
                    <a:lnTo>
                      <a:pt x="9" y="16"/>
                    </a:lnTo>
                    <a:lnTo>
                      <a:pt x="31" y="0"/>
                    </a:lnTo>
                    <a:lnTo>
                      <a:pt x="21" y="105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61" name="Freeform 569"/>
              <p:cNvSpPr>
                <a:spLocks/>
              </p:cNvSpPr>
              <p:nvPr/>
            </p:nvSpPr>
            <p:spPr bwMode="auto">
              <a:xfrm>
                <a:off x="4091" y="2234"/>
                <a:ext cx="31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05"/>
                  </a:cxn>
                  <a:cxn ang="0">
                    <a:pos x="31" y="122"/>
                  </a:cxn>
                  <a:cxn ang="0">
                    <a:pos x="22" y="16"/>
                  </a:cxn>
                  <a:cxn ang="0">
                    <a:pos x="0" y="0"/>
                  </a:cxn>
                </a:cxnLst>
                <a:rect l="0" t="0" r="r" b="b"/>
                <a:pathLst>
                  <a:path w="31" h="122">
                    <a:moveTo>
                      <a:pt x="0" y="0"/>
                    </a:moveTo>
                    <a:lnTo>
                      <a:pt x="8" y="105"/>
                    </a:lnTo>
                    <a:lnTo>
                      <a:pt x="31" y="122"/>
                    </a:lnTo>
                    <a:lnTo>
                      <a:pt x="2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62" name="Freeform 570"/>
              <p:cNvSpPr>
                <a:spLocks/>
              </p:cNvSpPr>
              <p:nvPr/>
            </p:nvSpPr>
            <p:spPr bwMode="auto">
              <a:xfrm>
                <a:off x="4091" y="2234"/>
                <a:ext cx="31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05"/>
                  </a:cxn>
                  <a:cxn ang="0">
                    <a:pos x="31" y="122"/>
                  </a:cxn>
                  <a:cxn ang="0">
                    <a:pos x="22" y="16"/>
                  </a:cxn>
                  <a:cxn ang="0">
                    <a:pos x="0" y="0"/>
                  </a:cxn>
                </a:cxnLst>
                <a:rect l="0" t="0" r="r" b="b"/>
                <a:pathLst>
                  <a:path w="31" h="122">
                    <a:moveTo>
                      <a:pt x="0" y="0"/>
                    </a:moveTo>
                    <a:lnTo>
                      <a:pt x="8" y="105"/>
                    </a:lnTo>
                    <a:lnTo>
                      <a:pt x="31" y="122"/>
                    </a:lnTo>
                    <a:lnTo>
                      <a:pt x="22" y="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63" name="Freeform 571"/>
              <p:cNvSpPr>
                <a:spLocks/>
              </p:cNvSpPr>
              <p:nvPr/>
            </p:nvSpPr>
            <p:spPr bwMode="auto">
              <a:xfrm>
                <a:off x="4517" y="2342"/>
                <a:ext cx="108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0"/>
                  </a:cxn>
                  <a:cxn ang="0">
                    <a:pos x="100" y="114"/>
                  </a:cxn>
                  <a:cxn ang="0">
                    <a:pos x="32" y="109"/>
                  </a:cxn>
                  <a:cxn ang="0">
                    <a:pos x="0" y="0"/>
                  </a:cxn>
                </a:cxnLst>
                <a:rect l="0" t="0" r="r" b="b"/>
                <a:pathLst>
                  <a:path w="108" h="114">
                    <a:moveTo>
                      <a:pt x="0" y="0"/>
                    </a:moveTo>
                    <a:lnTo>
                      <a:pt x="108" y="10"/>
                    </a:lnTo>
                    <a:lnTo>
                      <a:pt x="100" y="114"/>
                    </a:lnTo>
                    <a:lnTo>
                      <a:pt x="32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64" name="Freeform 572"/>
              <p:cNvSpPr>
                <a:spLocks/>
              </p:cNvSpPr>
              <p:nvPr/>
            </p:nvSpPr>
            <p:spPr bwMode="auto">
              <a:xfrm>
                <a:off x="4517" y="2342"/>
                <a:ext cx="108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0"/>
                  </a:cxn>
                  <a:cxn ang="0">
                    <a:pos x="100" y="114"/>
                  </a:cxn>
                  <a:cxn ang="0">
                    <a:pos x="32" y="109"/>
                  </a:cxn>
                  <a:cxn ang="0">
                    <a:pos x="0" y="0"/>
                  </a:cxn>
                </a:cxnLst>
                <a:rect l="0" t="0" r="r" b="b"/>
                <a:pathLst>
                  <a:path w="108" h="114">
                    <a:moveTo>
                      <a:pt x="0" y="0"/>
                    </a:moveTo>
                    <a:lnTo>
                      <a:pt x="108" y="10"/>
                    </a:lnTo>
                    <a:lnTo>
                      <a:pt x="100" y="114"/>
                    </a:lnTo>
                    <a:lnTo>
                      <a:pt x="32" y="10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65" name="Freeform 573"/>
              <p:cNvSpPr>
                <a:spLocks/>
              </p:cNvSpPr>
              <p:nvPr/>
            </p:nvSpPr>
            <p:spPr bwMode="auto">
              <a:xfrm>
                <a:off x="4157" y="2342"/>
                <a:ext cx="107" cy="114"/>
              </a:xfrm>
              <a:custGeom>
                <a:avLst/>
                <a:gdLst/>
                <a:ahLst/>
                <a:cxnLst>
                  <a:cxn ang="0">
                    <a:pos x="76" y="109"/>
                  </a:cxn>
                  <a:cxn ang="0">
                    <a:pos x="107" y="0"/>
                  </a:cxn>
                  <a:cxn ang="0">
                    <a:pos x="0" y="10"/>
                  </a:cxn>
                  <a:cxn ang="0">
                    <a:pos x="7" y="114"/>
                  </a:cxn>
                  <a:cxn ang="0">
                    <a:pos x="76" y="109"/>
                  </a:cxn>
                </a:cxnLst>
                <a:rect l="0" t="0" r="r" b="b"/>
                <a:pathLst>
                  <a:path w="107" h="114">
                    <a:moveTo>
                      <a:pt x="76" y="109"/>
                    </a:moveTo>
                    <a:lnTo>
                      <a:pt x="107" y="0"/>
                    </a:lnTo>
                    <a:lnTo>
                      <a:pt x="0" y="10"/>
                    </a:lnTo>
                    <a:lnTo>
                      <a:pt x="7" y="114"/>
                    </a:lnTo>
                    <a:lnTo>
                      <a:pt x="76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66" name="Freeform 574"/>
              <p:cNvSpPr>
                <a:spLocks/>
              </p:cNvSpPr>
              <p:nvPr/>
            </p:nvSpPr>
            <p:spPr bwMode="auto">
              <a:xfrm>
                <a:off x="4157" y="2342"/>
                <a:ext cx="107" cy="114"/>
              </a:xfrm>
              <a:custGeom>
                <a:avLst/>
                <a:gdLst/>
                <a:ahLst/>
                <a:cxnLst>
                  <a:cxn ang="0">
                    <a:pos x="76" y="109"/>
                  </a:cxn>
                  <a:cxn ang="0">
                    <a:pos x="107" y="0"/>
                  </a:cxn>
                  <a:cxn ang="0">
                    <a:pos x="0" y="10"/>
                  </a:cxn>
                  <a:cxn ang="0">
                    <a:pos x="7" y="114"/>
                  </a:cxn>
                  <a:cxn ang="0">
                    <a:pos x="76" y="109"/>
                  </a:cxn>
                </a:cxnLst>
                <a:rect l="0" t="0" r="r" b="b"/>
                <a:pathLst>
                  <a:path w="107" h="114">
                    <a:moveTo>
                      <a:pt x="76" y="109"/>
                    </a:moveTo>
                    <a:lnTo>
                      <a:pt x="107" y="0"/>
                    </a:lnTo>
                    <a:lnTo>
                      <a:pt x="0" y="10"/>
                    </a:lnTo>
                    <a:lnTo>
                      <a:pt x="7" y="114"/>
                    </a:lnTo>
                    <a:lnTo>
                      <a:pt x="76" y="10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67" name="Freeform 575"/>
              <p:cNvSpPr>
                <a:spLocks/>
              </p:cNvSpPr>
              <p:nvPr/>
            </p:nvSpPr>
            <p:spPr bwMode="auto">
              <a:xfrm>
                <a:off x="4660" y="2222"/>
                <a:ext cx="41" cy="134"/>
              </a:xfrm>
              <a:custGeom>
                <a:avLst/>
                <a:gdLst/>
                <a:ahLst/>
                <a:cxnLst>
                  <a:cxn ang="0">
                    <a:pos x="9" y="28"/>
                  </a:cxn>
                  <a:cxn ang="0">
                    <a:pos x="41" y="0"/>
                  </a:cxn>
                  <a:cxn ang="0">
                    <a:pos x="37" y="97"/>
                  </a:cxn>
                  <a:cxn ang="0">
                    <a:pos x="0" y="134"/>
                  </a:cxn>
                  <a:cxn ang="0">
                    <a:pos x="9" y="28"/>
                  </a:cxn>
                </a:cxnLst>
                <a:rect l="0" t="0" r="r" b="b"/>
                <a:pathLst>
                  <a:path w="41" h="134">
                    <a:moveTo>
                      <a:pt x="9" y="28"/>
                    </a:moveTo>
                    <a:lnTo>
                      <a:pt x="41" y="0"/>
                    </a:lnTo>
                    <a:lnTo>
                      <a:pt x="37" y="97"/>
                    </a:lnTo>
                    <a:lnTo>
                      <a:pt x="0" y="134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68" name="Freeform 576"/>
              <p:cNvSpPr>
                <a:spLocks/>
              </p:cNvSpPr>
              <p:nvPr/>
            </p:nvSpPr>
            <p:spPr bwMode="auto">
              <a:xfrm>
                <a:off x="4660" y="2222"/>
                <a:ext cx="41" cy="134"/>
              </a:xfrm>
              <a:custGeom>
                <a:avLst/>
                <a:gdLst/>
                <a:ahLst/>
                <a:cxnLst>
                  <a:cxn ang="0">
                    <a:pos x="9" y="28"/>
                  </a:cxn>
                  <a:cxn ang="0">
                    <a:pos x="41" y="0"/>
                  </a:cxn>
                  <a:cxn ang="0">
                    <a:pos x="37" y="97"/>
                  </a:cxn>
                  <a:cxn ang="0">
                    <a:pos x="0" y="134"/>
                  </a:cxn>
                  <a:cxn ang="0">
                    <a:pos x="9" y="28"/>
                  </a:cxn>
                </a:cxnLst>
                <a:rect l="0" t="0" r="r" b="b"/>
                <a:pathLst>
                  <a:path w="41" h="134">
                    <a:moveTo>
                      <a:pt x="9" y="28"/>
                    </a:moveTo>
                    <a:lnTo>
                      <a:pt x="41" y="0"/>
                    </a:lnTo>
                    <a:lnTo>
                      <a:pt x="37" y="97"/>
                    </a:lnTo>
                    <a:lnTo>
                      <a:pt x="0" y="134"/>
                    </a:lnTo>
                    <a:lnTo>
                      <a:pt x="9" y="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69" name="Freeform 577"/>
              <p:cNvSpPr>
                <a:spLocks/>
              </p:cNvSpPr>
              <p:nvPr/>
            </p:nvSpPr>
            <p:spPr bwMode="auto">
              <a:xfrm>
                <a:off x="4081" y="2222"/>
                <a:ext cx="41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97"/>
                  </a:cxn>
                  <a:cxn ang="0">
                    <a:pos x="41" y="134"/>
                  </a:cxn>
                  <a:cxn ang="0">
                    <a:pos x="32" y="28"/>
                  </a:cxn>
                  <a:cxn ang="0">
                    <a:pos x="0" y="0"/>
                  </a:cxn>
                </a:cxnLst>
                <a:rect l="0" t="0" r="r" b="b"/>
                <a:pathLst>
                  <a:path w="41" h="134">
                    <a:moveTo>
                      <a:pt x="0" y="0"/>
                    </a:moveTo>
                    <a:lnTo>
                      <a:pt x="4" y="97"/>
                    </a:lnTo>
                    <a:lnTo>
                      <a:pt x="41" y="134"/>
                    </a:lnTo>
                    <a:lnTo>
                      <a:pt x="32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70" name="Freeform 578"/>
              <p:cNvSpPr>
                <a:spLocks/>
              </p:cNvSpPr>
              <p:nvPr/>
            </p:nvSpPr>
            <p:spPr bwMode="auto">
              <a:xfrm>
                <a:off x="4081" y="2222"/>
                <a:ext cx="41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97"/>
                  </a:cxn>
                  <a:cxn ang="0">
                    <a:pos x="41" y="134"/>
                  </a:cxn>
                  <a:cxn ang="0">
                    <a:pos x="32" y="28"/>
                  </a:cxn>
                  <a:cxn ang="0">
                    <a:pos x="0" y="0"/>
                  </a:cxn>
                </a:cxnLst>
                <a:rect l="0" t="0" r="r" b="b"/>
                <a:pathLst>
                  <a:path w="41" h="134">
                    <a:moveTo>
                      <a:pt x="0" y="0"/>
                    </a:moveTo>
                    <a:lnTo>
                      <a:pt x="4" y="97"/>
                    </a:lnTo>
                    <a:lnTo>
                      <a:pt x="41" y="134"/>
                    </a:lnTo>
                    <a:lnTo>
                      <a:pt x="32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71" name="Freeform 579"/>
              <p:cNvSpPr>
                <a:spLocks/>
              </p:cNvSpPr>
              <p:nvPr/>
            </p:nvSpPr>
            <p:spPr bwMode="auto">
              <a:xfrm>
                <a:off x="4490" y="2663"/>
                <a:ext cx="95" cy="9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5" y="8"/>
                  </a:cxn>
                  <a:cxn ang="0">
                    <a:pos x="83" y="96"/>
                  </a:cxn>
                  <a:cxn ang="0">
                    <a:pos x="0" y="88"/>
                  </a:cxn>
                  <a:cxn ang="0">
                    <a:pos x="8" y="0"/>
                  </a:cxn>
                </a:cxnLst>
                <a:rect l="0" t="0" r="r" b="b"/>
                <a:pathLst>
                  <a:path w="95" h="96">
                    <a:moveTo>
                      <a:pt x="8" y="0"/>
                    </a:moveTo>
                    <a:lnTo>
                      <a:pt x="95" y="8"/>
                    </a:lnTo>
                    <a:lnTo>
                      <a:pt x="83" y="96"/>
                    </a:lnTo>
                    <a:lnTo>
                      <a:pt x="0" y="8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72" name="Freeform 580"/>
              <p:cNvSpPr>
                <a:spLocks/>
              </p:cNvSpPr>
              <p:nvPr/>
            </p:nvSpPr>
            <p:spPr bwMode="auto">
              <a:xfrm>
                <a:off x="4490" y="2663"/>
                <a:ext cx="95" cy="9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5" y="8"/>
                  </a:cxn>
                  <a:cxn ang="0">
                    <a:pos x="83" y="96"/>
                  </a:cxn>
                  <a:cxn ang="0">
                    <a:pos x="0" y="88"/>
                  </a:cxn>
                  <a:cxn ang="0">
                    <a:pos x="8" y="0"/>
                  </a:cxn>
                </a:cxnLst>
                <a:rect l="0" t="0" r="r" b="b"/>
                <a:pathLst>
                  <a:path w="95" h="96">
                    <a:moveTo>
                      <a:pt x="8" y="0"/>
                    </a:moveTo>
                    <a:lnTo>
                      <a:pt x="95" y="8"/>
                    </a:lnTo>
                    <a:lnTo>
                      <a:pt x="83" y="96"/>
                    </a:lnTo>
                    <a:lnTo>
                      <a:pt x="0" y="88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73" name="Freeform 581"/>
              <p:cNvSpPr>
                <a:spLocks/>
              </p:cNvSpPr>
              <p:nvPr/>
            </p:nvSpPr>
            <p:spPr bwMode="auto">
              <a:xfrm>
                <a:off x="4196" y="2663"/>
                <a:ext cx="96" cy="96"/>
              </a:xfrm>
              <a:custGeom>
                <a:avLst/>
                <a:gdLst/>
                <a:ahLst/>
                <a:cxnLst>
                  <a:cxn ang="0">
                    <a:pos x="96" y="88"/>
                  </a:cxn>
                  <a:cxn ang="0">
                    <a:pos x="88" y="0"/>
                  </a:cxn>
                  <a:cxn ang="0">
                    <a:pos x="0" y="8"/>
                  </a:cxn>
                  <a:cxn ang="0">
                    <a:pos x="13" y="96"/>
                  </a:cxn>
                  <a:cxn ang="0">
                    <a:pos x="96" y="88"/>
                  </a:cxn>
                </a:cxnLst>
                <a:rect l="0" t="0" r="r" b="b"/>
                <a:pathLst>
                  <a:path w="96" h="96">
                    <a:moveTo>
                      <a:pt x="96" y="88"/>
                    </a:moveTo>
                    <a:lnTo>
                      <a:pt x="88" y="0"/>
                    </a:lnTo>
                    <a:lnTo>
                      <a:pt x="0" y="8"/>
                    </a:lnTo>
                    <a:lnTo>
                      <a:pt x="13" y="96"/>
                    </a:lnTo>
                    <a:lnTo>
                      <a:pt x="96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74" name="Freeform 582"/>
              <p:cNvSpPr>
                <a:spLocks/>
              </p:cNvSpPr>
              <p:nvPr/>
            </p:nvSpPr>
            <p:spPr bwMode="auto">
              <a:xfrm>
                <a:off x="4196" y="2663"/>
                <a:ext cx="96" cy="96"/>
              </a:xfrm>
              <a:custGeom>
                <a:avLst/>
                <a:gdLst/>
                <a:ahLst/>
                <a:cxnLst>
                  <a:cxn ang="0">
                    <a:pos x="96" y="88"/>
                  </a:cxn>
                  <a:cxn ang="0">
                    <a:pos x="88" y="0"/>
                  </a:cxn>
                  <a:cxn ang="0">
                    <a:pos x="0" y="8"/>
                  </a:cxn>
                  <a:cxn ang="0">
                    <a:pos x="13" y="96"/>
                  </a:cxn>
                  <a:cxn ang="0">
                    <a:pos x="96" y="88"/>
                  </a:cxn>
                </a:cxnLst>
                <a:rect l="0" t="0" r="r" b="b"/>
                <a:pathLst>
                  <a:path w="96" h="96">
                    <a:moveTo>
                      <a:pt x="96" y="88"/>
                    </a:moveTo>
                    <a:lnTo>
                      <a:pt x="88" y="0"/>
                    </a:lnTo>
                    <a:lnTo>
                      <a:pt x="0" y="8"/>
                    </a:lnTo>
                    <a:lnTo>
                      <a:pt x="13" y="96"/>
                    </a:lnTo>
                    <a:lnTo>
                      <a:pt x="96" y="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75" name="Freeform 583"/>
              <p:cNvSpPr>
                <a:spLocks/>
              </p:cNvSpPr>
              <p:nvPr/>
            </p:nvSpPr>
            <p:spPr bwMode="auto">
              <a:xfrm>
                <a:off x="4974" y="2244"/>
                <a:ext cx="102" cy="123"/>
              </a:xfrm>
              <a:custGeom>
                <a:avLst/>
                <a:gdLst/>
                <a:ahLst/>
                <a:cxnLst>
                  <a:cxn ang="0">
                    <a:pos x="102" y="123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102" y="34"/>
                  </a:cxn>
                  <a:cxn ang="0">
                    <a:pos x="102" y="123"/>
                  </a:cxn>
                </a:cxnLst>
                <a:rect l="0" t="0" r="r" b="b"/>
                <a:pathLst>
                  <a:path w="102" h="123">
                    <a:moveTo>
                      <a:pt x="102" y="123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02" y="34"/>
                    </a:lnTo>
                    <a:lnTo>
                      <a:pt x="102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76" name="Freeform 584"/>
              <p:cNvSpPr>
                <a:spLocks/>
              </p:cNvSpPr>
              <p:nvPr/>
            </p:nvSpPr>
            <p:spPr bwMode="auto">
              <a:xfrm>
                <a:off x="4974" y="2244"/>
                <a:ext cx="102" cy="123"/>
              </a:xfrm>
              <a:custGeom>
                <a:avLst/>
                <a:gdLst/>
                <a:ahLst/>
                <a:cxnLst>
                  <a:cxn ang="0">
                    <a:pos x="102" y="123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102" y="34"/>
                  </a:cxn>
                  <a:cxn ang="0">
                    <a:pos x="102" y="123"/>
                  </a:cxn>
                </a:cxnLst>
                <a:rect l="0" t="0" r="r" b="b"/>
                <a:pathLst>
                  <a:path w="102" h="123">
                    <a:moveTo>
                      <a:pt x="102" y="123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02" y="34"/>
                    </a:lnTo>
                    <a:lnTo>
                      <a:pt x="102" y="1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77" name="Freeform 585"/>
              <p:cNvSpPr>
                <a:spLocks/>
              </p:cNvSpPr>
              <p:nvPr/>
            </p:nvSpPr>
            <p:spPr bwMode="auto">
              <a:xfrm>
                <a:off x="4676" y="2836"/>
                <a:ext cx="128" cy="128"/>
              </a:xfrm>
              <a:custGeom>
                <a:avLst/>
                <a:gdLst/>
                <a:ahLst/>
                <a:cxnLst>
                  <a:cxn ang="0">
                    <a:pos x="64" y="128"/>
                  </a:cxn>
                  <a:cxn ang="0">
                    <a:pos x="0" y="111"/>
                  </a:cxn>
                  <a:cxn ang="0">
                    <a:pos x="52" y="0"/>
                  </a:cxn>
                  <a:cxn ang="0">
                    <a:pos x="128" y="19"/>
                  </a:cxn>
                  <a:cxn ang="0">
                    <a:pos x="64" y="128"/>
                  </a:cxn>
                </a:cxnLst>
                <a:rect l="0" t="0" r="r" b="b"/>
                <a:pathLst>
                  <a:path w="128" h="128">
                    <a:moveTo>
                      <a:pt x="64" y="128"/>
                    </a:moveTo>
                    <a:lnTo>
                      <a:pt x="0" y="111"/>
                    </a:lnTo>
                    <a:lnTo>
                      <a:pt x="52" y="0"/>
                    </a:lnTo>
                    <a:lnTo>
                      <a:pt x="128" y="19"/>
                    </a:lnTo>
                    <a:lnTo>
                      <a:pt x="64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78" name="Freeform 586"/>
              <p:cNvSpPr>
                <a:spLocks/>
              </p:cNvSpPr>
              <p:nvPr/>
            </p:nvSpPr>
            <p:spPr bwMode="auto">
              <a:xfrm>
                <a:off x="4676" y="2836"/>
                <a:ext cx="128" cy="128"/>
              </a:xfrm>
              <a:custGeom>
                <a:avLst/>
                <a:gdLst/>
                <a:ahLst/>
                <a:cxnLst>
                  <a:cxn ang="0">
                    <a:pos x="64" y="128"/>
                  </a:cxn>
                  <a:cxn ang="0">
                    <a:pos x="0" y="111"/>
                  </a:cxn>
                  <a:cxn ang="0">
                    <a:pos x="52" y="0"/>
                  </a:cxn>
                  <a:cxn ang="0">
                    <a:pos x="128" y="19"/>
                  </a:cxn>
                  <a:cxn ang="0">
                    <a:pos x="64" y="128"/>
                  </a:cxn>
                </a:cxnLst>
                <a:rect l="0" t="0" r="r" b="b"/>
                <a:pathLst>
                  <a:path w="128" h="128">
                    <a:moveTo>
                      <a:pt x="64" y="128"/>
                    </a:moveTo>
                    <a:lnTo>
                      <a:pt x="0" y="111"/>
                    </a:lnTo>
                    <a:lnTo>
                      <a:pt x="52" y="0"/>
                    </a:lnTo>
                    <a:lnTo>
                      <a:pt x="128" y="19"/>
                    </a:lnTo>
                    <a:lnTo>
                      <a:pt x="64" y="1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79" name="Freeform 587"/>
              <p:cNvSpPr>
                <a:spLocks/>
              </p:cNvSpPr>
              <p:nvPr/>
            </p:nvSpPr>
            <p:spPr bwMode="auto">
              <a:xfrm>
                <a:off x="3978" y="2836"/>
                <a:ext cx="128" cy="128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128" y="111"/>
                  </a:cxn>
                  <a:cxn ang="0">
                    <a:pos x="64" y="128"/>
                  </a:cxn>
                  <a:cxn ang="0">
                    <a:pos x="0" y="19"/>
                  </a:cxn>
                  <a:cxn ang="0">
                    <a:pos x="76" y="0"/>
                  </a:cxn>
                </a:cxnLst>
                <a:rect l="0" t="0" r="r" b="b"/>
                <a:pathLst>
                  <a:path w="128" h="128">
                    <a:moveTo>
                      <a:pt x="76" y="0"/>
                    </a:moveTo>
                    <a:lnTo>
                      <a:pt x="128" y="111"/>
                    </a:lnTo>
                    <a:lnTo>
                      <a:pt x="64" y="128"/>
                    </a:lnTo>
                    <a:lnTo>
                      <a:pt x="0" y="1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80" name="Freeform 588"/>
              <p:cNvSpPr>
                <a:spLocks/>
              </p:cNvSpPr>
              <p:nvPr/>
            </p:nvSpPr>
            <p:spPr bwMode="auto">
              <a:xfrm>
                <a:off x="3978" y="2836"/>
                <a:ext cx="128" cy="128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128" y="111"/>
                  </a:cxn>
                  <a:cxn ang="0">
                    <a:pos x="64" y="128"/>
                  </a:cxn>
                  <a:cxn ang="0">
                    <a:pos x="0" y="19"/>
                  </a:cxn>
                  <a:cxn ang="0">
                    <a:pos x="76" y="0"/>
                  </a:cxn>
                </a:cxnLst>
                <a:rect l="0" t="0" r="r" b="b"/>
                <a:pathLst>
                  <a:path w="128" h="128">
                    <a:moveTo>
                      <a:pt x="76" y="0"/>
                    </a:moveTo>
                    <a:lnTo>
                      <a:pt x="128" y="111"/>
                    </a:lnTo>
                    <a:lnTo>
                      <a:pt x="64" y="128"/>
                    </a:lnTo>
                    <a:lnTo>
                      <a:pt x="0" y="19"/>
                    </a:lnTo>
                    <a:lnTo>
                      <a:pt x="7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81" name="Freeform 589"/>
              <p:cNvSpPr>
                <a:spLocks/>
              </p:cNvSpPr>
              <p:nvPr/>
            </p:nvSpPr>
            <p:spPr bwMode="auto">
              <a:xfrm>
                <a:off x="4390" y="2231"/>
                <a:ext cx="132" cy="111"/>
              </a:xfrm>
              <a:custGeom>
                <a:avLst/>
                <a:gdLst/>
                <a:ahLst/>
                <a:cxnLst>
                  <a:cxn ang="0">
                    <a:pos x="127" y="111"/>
                  </a:cxn>
                  <a:cxn ang="0">
                    <a:pos x="132" y="4"/>
                  </a:cxn>
                  <a:cxn ang="0">
                    <a:pos x="0" y="0"/>
                  </a:cxn>
                  <a:cxn ang="0">
                    <a:pos x="0" y="105"/>
                  </a:cxn>
                  <a:cxn ang="0">
                    <a:pos x="127" y="111"/>
                  </a:cxn>
                </a:cxnLst>
                <a:rect l="0" t="0" r="r" b="b"/>
                <a:pathLst>
                  <a:path w="132" h="111">
                    <a:moveTo>
                      <a:pt x="127" y="111"/>
                    </a:moveTo>
                    <a:lnTo>
                      <a:pt x="132" y="4"/>
                    </a:lnTo>
                    <a:lnTo>
                      <a:pt x="0" y="0"/>
                    </a:lnTo>
                    <a:lnTo>
                      <a:pt x="0" y="105"/>
                    </a:lnTo>
                    <a:lnTo>
                      <a:pt x="127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82" name="Freeform 590"/>
              <p:cNvSpPr>
                <a:spLocks/>
              </p:cNvSpPr>
              <p:nvPr/>
            </p:nvSpPr>
            <p:spPr bwMode="auto">
              <a:xfrm>
                <a:off x="4390" y="2231"/>
                <a:ext cx="132" cy="111"/>
              </a:xfrm>
              <a:custGeom>
                <a:avLst/>
                <a:gdLst/>
                <a:ahLst/>
                <a:cxnLst>
                  <a:cxn ang="0">
                    <a:pos x="127" y="111"/>
                  </a:cxn>
                  <a:cxn ang="0">
                    <a:pos x="132" y="4"/>
                  </a:cxn>
                  <a:cxn ang="0">
                    <a:pos x="0" y="0"/>
                  </a:cxn>
                  <a:cxn ang="0">
                    <a:pos x="0" y="105"/>
                  </a:cxn>
                  <a:cxn ang="0">
                    <a:pos x="127" y="111"/>
                  </a:cxn>
                </a:cxnLst>
                <a:rect l="0" t="0" r="r" b="b"/>
                <a:pathLst>
                  <a:path w="132" h="111">
                    <a:moveTo>
                      <a:pt x="127" y="111"/>
                    </a:moveTo>
                    <a:lnTo>
                      <a:pt x="132" y="4"/>
                    </a:lnTo>
                    <a:lnTo>
                      <a:pt x="0" y="0"/>
                    </a:lnTo>
                    <a:lnTo>
                      <a:pt x="0" y="105"/>
                    </a:lnTo>
                    <a:lnTo>
                      <a:pt x="127" y="1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83" name="Freeform 591"/>
              <p:cNvSpPr>
                <a:spLocks/>
              </p:cNvSpPr>
              <p:nvPr/>
            </p:nvSpPr>
            <p:spPr bwMode="auto">
              <a:xfrm>
                <a:off x="4260" y="2231"/>
                <a:ext cx="130" cy="111"/>
              </a:xfrm>
              <a:custGeom>
                <a:avLst/>
                <a:gdLst/>
                <a:ahLst/>
                <a:cxnLst>
                  <a:cxn ang="0">
                    <a:pos x="130" y="105"/>
                  </a:cxn>
                  <a:cxn ang="0">
                    <a:pos x="130" y="0"/>
                  </a:cxn>
                  <a:cxn ang="0">
                    <a:pos x="0" y="4"/>
                  </a:cxn>
                  <a:cxn ang="0">
                    <a:pos x="4" y="111"/>
                  </a:cxn>
                  <a:cxn ang="0">
                    <a:pos x="130" y="105"/>
                  </a:cxn>
                </a:cxnLst>
                <a:rect l="0" t="0" r="r" b="b"/>
                <a:pathLst>
                  <a:path w="130" h="111">
                    <a:moveTo>
                      <a:pt x="130" y="105"/>
                    </a:moveTo>
                    <a:lnTo>
                      <a:pt x="130" y="0"/>
                    </a:lnTo>
                    <a:lnTo>
                      <a:pt x="0" y="4"/>
                    </a:lnTo>
                    <a:lnTo>
                      <a:pt x="4" y="111"/>
                    </a:lnTo>
                    <a:lnTo>
                      <a:pt x="130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84" name="Freeform 592"/>
              <p:cNvSpPr>
                <a:spLocks noEditPoints="1"/>
              </p:cNvSpPr>
              <p:nvPr/>
            </p:nvSpPr>
            <p:spPr bwMode="auto">
              <a:xfrm>
                <a:off x="4260" y="2231"/>
                <a:ext cx="254" cy="141"/>
              </a:xfrm>
              <a:custGeom>
                <a:avLst/>
                <a:gdLst/>
                <a:ahLst/>
                <a:cxnLst>
                  <a:cxn ang="0">
                    <a:pos x="130" y="105"/>
                  </a:cxn>
                  <a:cxn ang="0">
                    <a:pos x="130" y="0"/>
                  </a:cxn>
                  <a:cxn ang="0">
                    <a:pos x="0" y="4"/>
                  </a:cxn>
                  <a:cxn ang="0">
                    <a:pos x="4" y="111"/>
                  </a:cxn>
                  <a:cxn ang="0">
                    <a:pos x="130" y="105"/>
                  </a:cxn>
                  <a:cxn ang="0">
                    <a:pos x="7" y="141"/>
                  </a:cxn>
                  <a:cxn ang="0">
                    <a:pos x="130" y="137"/>
                  </a:cxn>
                  <a:cxn ang="0">
                    <a:pos x="130" y="137"/>
                  </a:cxn>
                  <a:cxn ang="0">
                    <a:pos x="254" y="141"/>
                  </a:cxn>
                </a:cxnLst>
                <a:rect l="0" t="0" r="r" b="b"/>
                <a:pathLst>
                  <a:path w="254" h="141">
                    <a:moveTo>
                      <a:pt x="130" y="105"/>
                    </a:moveTo>
                    <a:lnTo>
                      <a:pt x="130" y="0"/>
                    </a:lnTo>
                    <a:lnTo>
                      <a:pt x="0" y="4"/>
                    </a:lnTo>
                    <a:lnTo>
                      <a:pt x="4" y="111"/>
                    </a:lnTo>
                    <a:lnTo>
                      <a:pt x="130" y="105"/>
                    </a:lnTo>
                    <a:moveTo>
                      <a:pt x="7" y="141"/>
                    </a:moveTo>
                    <a:lnTo>
                      <a:pt x="130" y="137"/>
                    </a:lnTo>
                    <a:moveTo>
                      <a:pt x="130" y="137"/>
                    </a:moveTo>
                    <a:lnTo>
                      <a:pt x="254" y="14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85" name="Freeform 593"/>
              <p:cNvSpPr>
                <a:spLocks/>
              </p:cNvSpPr>
              <p:nvPr/>
            </p:nvSpPr>
            <p:spPr bwMode="auto">
              <a:xfrm>
                <a:off x="4634" y="2123"/>
                <a:ext cx="31" cy="12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2" y="107"/>
                  </a:cxn>
                  <a:cxn ang="0">
                    <a:pos x="0" y="123"/>
                  </a:cxn>
                  <a:cxn ang="0">
                    <a:pos x="10" y="16"/>
                  </a:cxn>
                  <a:cxn ang="0">
                    <a:pos x="31" y="0"/>
                  </a:cxn>
                </a:cxnLst>
                <a:rect l="0" t="0" r="r" b="b"/>
                <a:pathLst>
                  <a:path w="31" h="123">
                    <a:moveTo>
                      <a:pt x="31" y="0"/>
                    </a:moveTo>
                    <a:lnTo>
                      <a:pt x="22" y="107"/>
                    </a:lnTo>
                    <a:lnTo>
                      <a:pt x="0" y="123"/>
                    </a:lnTo>
                    <a:lnTo>
                      <a:pt x="10" y="1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86" name="Freeform 594"/>
              <p:cNvSpPr>
                <a:spLocks/>
              </p:cNvSpPr>
              <p:nvPr/>
            </p:nvSpPr>
            <p:spPr bwMode="auto">
              <a:xfrm>
                <a:off x="4634" y="2123"/>
                <a:ext cx="31" cy="12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2" y="107"/>
                  </a:cxn>
                  <a:cxn ang="0">
                    <a:pos x="0" y="123"/>
                  </a:cxn>
                  <a:cxn ang="0">
                    <a:pos x="10" y="16"/>
                  </a:cxn>
                  <a:cxn ang="0">
                    <a:pos x="31" y="0"/>
                  </a:cxn>
                </a:cxnLst>
                <a:rect l="0" t="0" r="r" b="b"/>
                <a:pathLst>
                  <a:path w="31" h="123">
                    <a:moveTo>
                      <a:pt x="31" y="0"/>
                    </a:moveTo>
                    <a:lnTo>
                      <a:pt x="22" y="107"/>
                    </a:lnTo>
                    <a:lnTo>
                      <a:pt x="0" y="123"/>
                    </a:lnTo>
                    <a:lnTo>
                      <a:pt x="10" y="16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87" name="Freeform 595"/>
              <p:cNvSpPr>
                <a:spLocks/>
              </p:cNvSpPr>
              <p:nvPr/>
            </p:nvSpPr>
            <p:spPr bwMode="auto">
              <a:xfrm>
                <a:off x="4117" y="2123"/>
                <a:ext cx="31" cy="123"/>
              </a:xfrm>
              <a:custGeom>
                <a:avLst/>
                <a:gdLst/>
                <a:ahLst/>
                <a:cxnLst>
                  <a:cxn ang="0">
                    <a:pos x="31" y="123"/>
                  </a:cxn>
                  <a:cxn ang="0">
                    <a:pos x="21" y="16"/>
                  </a:cxn>
                  <a:cxn ang="0">
                    <a:pos x="0" y="0"/>
                  </a:cxn>
                  <a:cxn ang="0">
                    <a:pos x="9" y="107"/>
                  </a:cxn>
                  <a:cxn ang="0">
                    <a:pos x="31" y="123"/>
                  </a:cxn>
                </a:cxnLst>
                <a:rect l="0" t="0" r="r" b="b"/>
                <a:pathLst>
                  <a:path w="31" h="123">
                    <a:moveTo>
                      <a:pt x="31" y="123"/>
                    </a:moveTo>
                    <a:lnTo>
                      <a:pt x="21" y="16"/>
                    </a:lnTo>
                    <a:lnTo>
                      <a:pt x="0" y="0"/>
                    </a:lnTo>
                    <a:lnTo>
                      <a:pt x="9" y="107"/>
                    </a:lnTo>
                    <a:lnTo>
                      <a:pt x="31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88" name="Freeform 596"/>
              <p:cNvSpPr>
                <a:spLocks/>
              </p:cNvSpPr>
              <p:nvPr/>
            </p:nvSpPr>
            <p:spPr bwMode="auto">
              <a:xfrm>
                <a:off x="4117" y="2123"/>
                <a:ext cx="31" cy="123"/>
              </a:xfrm>
              <a:custGeom>
                <a:avLst/>
                <a:gdLst/>
                <a:ahLst/>
                <a:cxnLst>
                  <a:cxn ang="0">
                    <a:pos x="31" y="123"/>
                  </a:cxn>
                  <a:cxn ang="0">
                    <a:pos x="21" y="16"/>
                  </a:cxn>
                  <a:cxn ang="0">
                    <a:pos x="0" y="0"/>
                  </a:cxn>
                  <a:cxn ang="0">
                    <a:pos x="9" y="107"/>
                  </a:cxn>
                  <a:cxn ang="0">
                    <a:pos x="31" y="123"/>
                  </a:cxn>
                </a:cxnLst>
                <a:rect l="0" t="0" r="r" b="b"/>
                <a:pathLst>
                  <a:path w="31" h="123">
                    <a:moveTo>
                      <a:pt x="31" y="123"/>
                    </a:moveTo>
                    <a:lnTo>
                      <a:pt x="21" y="16"/>
                    </a:lnTo>
                    <a:lnTo>
                      <a:pt x="0" y="0"/>
                    </a:lnTo>
                    <a:lnTo>
                      <a:pt x="9" y="107"/>
                    </a:lnTo>
                    <a:lnTo>
                      <a:pt x="31" y="1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89" name="Freeform 597"/>
              <p:cNvSpPr>
                <a:spLocks/>
              </p:cNvSpPr>
              <p:nvPr/>
            </p:nvSpPr>
            <p:spPr bwMode="auto">
              <a:xfrm>
                <a:off x="4633" y="1924"/>
                <a:ext cx="118" cy="155"/>
              </a:xfrm>
              <a:custGeom>
                <a:avLst/>
                <a:gdLst/>
                <a:ahLst/>
                <a:cxnLst>
                  <a:cxn ang="0">
                    <a:pos x="102" y="155"/>
                  </a:cxn>
                  <a:cxn ang="0">
                    <a:pos x="17" y="144"/>
                  </a:cxn>
                  <a:cxn ang="0">
                    <a:pos x="0" y="0"/>
                  </a:cxn>
                  <a:cxn ang="0">
                    <a:pos x="118" y="16"/>
                  </a:cxn>
                  <a:cxn ang="0">
                    <a:pos x="102" y="155"/>
                  </a:cxn>
                </a:cxnLst>
                <a:rect l="0" t="0" r="r" b="b"/>
                <a:pathLst>
                  <a:path w="118" h="155">
                    <a:moveTo>
                      <a:pt x="102" y="155"/>
                    </a:moveTo>
                    <a:lnTo>
                      <a:pt x="17" y="144"/>
                    </a:lnTo>
                    <a:lnTo>
                      <a:pt x="0" y="0"/>
                    </a:lnTo>
                    <a:lnTo>
                      <a:pt x="118" y="16"/>
                    </a:lnTo>
                    <a:lnTo>
                      <a:pt x="102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90" name="Freeform 598"/>
              <p:cNvSpPr>
                <a:spLocks/>
              </p:cNvSpPr>
              <p:nvPr/>
            </p:nvSpPr>
            <p:spPr bwMode="auto">
              <a:xfrm>
                <a:off x="4633" y="1924"/>
                <a:ext cx="118" cy="155"/>
              </a:xfrm>
              <a:custGeom>
                <a:avLst/>
                <a:gdLst/>
                <a:ahLst/>
                <a:cxnLst>
                  <a:cxn ang="0">
                    <a:pos x="102" y="155"/>
                  </a:cxn>
                  <a:cxn ang="0">
                    <a:pos x="17" y="144"/>
                  </a:cxn>
                  <a:cxn ang="0">
                    <a:pos x="0" y="0"/>
                  </a:cxn>
                  <a:cxn ang="0">
                    <a:pos x="118" y="16"/>
                  </a:cxn>
                  <a:cxn ang="0">
                    <a:pos x="102" y="155"/>
                  </a:cxn>
                </a:cxnLst>
                <a:rect l="0" t="0" r="r" b="b"/>
                <a:pathLst>
                  <a:path w="118" h="155">
                    <a:moveTo>
                      <a:pt x="102" y="155"/>
                    </a:moveTo>
                    <a:lnTo>
                      <a:pt x="17" y="144"/>
                    </a:lnTo>
                    <a:lnTo>
                      <a:pt x="0" y="0"/>
                    </a:lnTo>
                    <a:lnTo>
                      <a:pt x="118" y="16"/>
                    </a:lnTo>
                    <a:lnTo>
                      <a:pt x="102" y="1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91" name="Freeform 599"/>
              <p:cNvSpPr>
                <a:spLocks/>
              </p:cNvSpPr>
              <p:nvPr/>
            </p:nvSpPr>
            <p:spPr bwMode="auto">
              <a:xfrm>
                <a:off x="4031" y="1924"/>
                <a:ext cx="118" cy="155"/>
              </a:xfrm>
              <a:custGeom>
                <a:avLst/>
                <a:gdLst/>
                <a:ahLst/>
                <a:cxnLst>
                  <a:cxn ang="0">
                    <a:pos x="100" y="144"/>
                  </a:cxn>
                  <a:cxn ang="0">
                    <a:pos x="16" y="155"/>
                  </a:cxn>
                  <a:cxn ang="0">
                    <a:pos x="0" y="16"/>
                  </a:cxn>
                  <a:cxn ang="0">
                    <a:pos x="118" y="0"/>
                  </a:cxn>
                  <a:cxn ang="0">
                    <a:pos x="100" y="144"/>
                  </a:cxn>
                </a:cxnLst>
                <a:rect l="0" t="0" r="r" b="b"/>
                <a:pathLst>
                  <a:path w="118" h="155">
                    <a:moveTo>
                      <a:pt x="100" y="144"/>
                    </a:moveTo>
                    <a:lnTo>
                      <a:pt x="16" y="155"/>
                    </a:lnTo>
                    <a:lnTo>
                      <a:pt x="0" y="16"/>
                    </a:lnTo>
                    <a:lnTo>
                      <a:pt x="118" y="0"/>
                    </a:lnTo>
                    <a:lnTo>
                      <a:pt x="100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92" name="Freeform 600"/>
              <p:cNvSpPr>
                <a:spLocks/>
              </p:cNvSpPr>
              <p:nvPr/>
            </p:nvSpPr>
            <p:spPr bwMode="auto">
              <a:xfrm>
                <a:off x="4031" y="1924"/>
                <a:ext cx="118" cy="155"/>
              </a:xfrm>
              <a:custGeom>
                <a:avLst/>
                <a:gdLst/>
                <a:ahLst/>
                <a:cxnLst>
                  <a:cxn ang="0">
                    <a:pos x="100" y="144"/>
                  </a:cxn>
                  <a:cxn ang="0">
                    <a:pos x="16" y="155"/>
                  </a:cxn>
                  <a:cxn ang="0">
                    <a:pos x="0" y="16"/>
                  </a:cxn>
                  <a:cxn ang="0">
                    <a:pos x="118" y="0"/>
                  </a:cxn>
                  <a:cxn ang="0">
                    <a:pos x="100" y="144"/>
                  </a:cxn>
                </a:cxnLst>
                <a:rect l="0" t="0" r="r" b="b"/>
                <a:pathLst>
                  <a:path w="118" h="155">
                    <a:moveTo>
                      <a:pt x="100" y="144"/>
                    </a:moveTo>
                    <a:lnTo>
                      <a:pt x="16" y="155"/>
                    </a:lnTo>
                    <a:lnTo>
                      <a:pt x="0" y="16"/>
                    </a:lnTo>
                    <a:lnTo>
                      <a:pt x="118" y="0"/>
                    </a:lnTo>
                    <a:lnTo>
                      <a:pt x="100" y="1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93" name="Freeform 601"/>
              <p:cNvSpPr>
                <a:spLocks/>
              </p:cNvSpPr>
              <p:nvPr/>
            </p:nvSpPr>
            <p:spPr bwMode="auto">
              <a:xfrm>
                <a:off x="4866" y="2103"/>
                <a:ext cx="108" cy="141"/>
              </a:xfrm>
              <a:custGeom>
                <a:avLst/>
                <a:gdLst/>
                <a:ahLst/>
                <a:cxnLst>
                  <a:cxn ang="0">
                    <a:pos x="108" y="141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108" y="29"/>
                  </a:cxn>
                  <a:cxn ang="0">
                    <a:pos x="108" y="141"/>
                  </a:cxn>
                </a:cxnLst>
                <a:rect l="0" t="0" r="r" b="b"/>
                <a:pathLst>
                  <a:path w="108" h="141">
                    <a:moveTo>
                      <a:pt x="108" y="141"/>
                    </a:moveTo>
                    <a:lnTo>
                      <a:pt x="0" y="113"/>
                    </a:lnTo>
                    <a:lnTo>
                      <a:pt x="0" y="0"/>
                    </a:lnTo>
                    <a:lnTo>
                      <a:pt x="108" y="29"/>
                    </a:lnTo>
                    <a:lnTo>
                      <a:pt x="108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94" name="Freeform 602"/>
              <p:cNvSpPr>
                <a:spLocks/>
              </p:cNvSpPr>
              <p:nvPr/>
            </p:nvSpPr>
            <p:spPr bwMode="auto">
              <a:xfrm>
                <a:off x="4866" y="2103"/>
                <a:ext cx="108" cy="141"/>
              </a:xfrm>
              <a:custGeom>
                <a:avLst/>
                <a:gdLst/>
                <a:ahLst/>
                <a:cxnLst>
                  <a:cxn ang="0">
                    <a:pos x="108" y="141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108" y="29"/>
                  </a:cxn>
                  <a:cxn ang="0">
                    <a:pos x="108" y="141"/>
                  </a:cxn>
                </a:cxnLst>
                <a:rect l="0" t="0" r="r" b="b"/>
                <a:pathLst>
                  <a:path w="108" h="141">
                    <a:moveTo>
                      <a:pt x="108" y="141"/>
                    </a:moveTo>
                    <a:lnTo>
                      <a:pt x="0" y="113"/>
                    </a:lnTo>
                    <a:lnTo>
                      <a:pt x="0" y="0"/>
                    </a:lnTo>
                    <a:lnTo>
                      <a:pt x="108" y="29"/>
                    </a:lnTo>
                    <a:lnTo>
                      <a:pt x="108" y="1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95" name="Freeform 603"/>
              <p:cNvSpPr>
                <a:spLocks/>
              </p:cNvSpPr>
              <p:nvPr/>
            </p:nvSpPr>
            <p:spPr bwMode="auto">
              <a:xfrm>
                <a:off x="3808" y="2103"/>
                <a:ext cx="108" cy="141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113"/>
                  </a:cxn>
                  <a:cxn ang="0">
                    <a:pos x="0" y="141"/>
                  </a:cxn>
                  <a:cxn ang="0">
                    <a:pos x="0" y="29"/>
                  </a:cxn>
                  <a:cxn ang="0">
                    <a:pos x="108" y="0"/>
                  </a:cxn>
                </a:cxnLst>
                <a:rect l="0" t="0" r="r" b="b"/>
                <a:pathLst>
                  <a:path w="108" h="141">
                    <a:moveTo>
                      <a:pt x="108" y="0"/>
                    </a:moveTo>
                    <a:lnTo>
                      <a:pt x="108" y="113"/>
                    </a:lnTo>
                    <a:lnTo>
                      <a:pt x="0" y="141"/>
                    </a:lnTo>
                    <a:lnTo>
                      <a:pt x="0" y="29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96" name="Freeform 604"/>
              <p:cNvSpPr>
                <a:spLocks/>
              </p:cNvSpPr>
              <p:nvPr/>
            </p:nvSpPr>
            <p:spPr bwMode="auto">
              <a:xfrm>
                <a:off x="3808" y="2103"/>
                <a:ext cx="108" cy="141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113"/>
                  </a:cxn>
                  <a:cxn ang="0">
                    <a:pos x="0" y="141"/>
                  </a:cxn>
                  <a:cxn ang="0">
                    <a:pos x="0" y="29"/>
                  </a:cxn>
                  <a:cxn ang="0">
                    <a:pos x="108" y="0"/>
                  </a:cxn>
                </a:cxnLst>
                <a:rect l="0" t="0" r="r" b="b"/>
                <a:pathLst>
                  <a:path w="108" h="141">
                    <a:moveTo>
                      <a:pt x="108" y="0"/>
                    </a:moveTo>
                    <a:lnTo>
                      <a:pt x="108" y="113"/>
                    </a:lnTo>
                    <a:lnTo>
                      <a:pt x="0" y="141"/>
                    </a:lnTo>
                    <a:lnTo>
                      <a:pt x="0" y="29"/>
                    </a:lnTo>
                    <a:lnTo>
                      <a:pt x="10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97" name="Freeform 605"/>
              <p:cNvSpPr>
                <a:spLocks/>
              </p:cNvSpPr>
              <p:nvPr/>
            </p:nvSpPr>
            <p:spPr bwMode="auto">
              <a:xfrm>
                <a:off x="4633" y="2499"/>
                <a:ext cx="91" cy="104"/>
              </a:xfrm>
              <a:custGeom>
                <a:avLst/>
                <a:gdLst/>
                <a:ahLst/>
                <a:cxnLst>
                  <a:cxn ang="0">
                    <a:pos x="91" y="104"/>
                  </a:cxn>
                  <a:cxn ang="0">
                    <a:pos x="79" y="12"/>
                  </a:cxn>
                  <a:cxn ang="0">
                    <a:pos x="13" y="0"/>
                  </a:cxn>
                  <a:cxn ang="0">
                    <a:pos x="0" y="88"/>
                  </a:cxn>
                  <a:cxn ang="0">
                    <a:pos x="91" y="104"/>
                  </a:cxn>
                </a:cxnLst>
                <a:rect l="0" t="0" r="r" b="b"/>
                <a:pathLst>
                  <a:path w="91" h="104">
                    <a:moveTo>
                      <a:pt x="91" y="104"/>
                    </a:moveTo>
                    <a:lnTo>
                      <a:pt x="79" y="12"/>
                    </a:lnTo>
                    <a:lnTo>
                      <a:pt x="13" y="0"/>
                    </a:lnTo>
                    <a:lnTo>
                      <a:pt x="0" y="88"/>
                    </a:lnTo>
                    <a:lnTo>
                      <a:pt x="91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98" name="Freeform 606"/>
              <p:cNvSpPr>
                <a:spLocks/>
              </p:cNvSpPr>
              <p:nvPr/>
            </p:nvSpPr>
            <p:spPr bwMode="auto">
              <a:xfrm>
                <a:off x="4633" y="2499"/>
                <a:ext cx="91" cy="104"/>
              </a:xfrm>
              <a:custGeom>
                <a:avLst/>
                <a:gdLst/>
                <a:ahLst/>
                <a:cxnLst>
                  <a:cxn ang="0">
                    <a:pos x="91" y="104"/>
                  </a:cxn>
                  <a:cxn ang="0">
                    <a:pos x="79" y="12"/>
                  </a:cxn>
                  <a:cxn ang="0">
                    <a:pos x="13" y="0"/>
                  </a:cxn>
                  <a:cxn ang="0">
                    <a:pos x="0" y="88"/>
                  </a:cxn>
                  <a:cxn ang="0">
                    <a:pos x="91" y="104"/>
                  </a:cxn>
                </a:cxnLst>
                <a:rect l="0" t="0" r="r" b="b"/>
                <a:pathLst>
                  <a:path w="91" h="104">
                    <a:moveTo>
                      <a:pt x="91" y="104"/>
                    </a:moveTo>
                    <a:lnTo>
                      <a:pt x="79" y="12"/>
                    </a:lnTo>
                    <a:lnTo>
                      <a:pt x="13" y="0"/>
                    </a:lnTo>
                    <a:lnTo>
                      <a:pt x="0" y="88"/>
                    </a:lnTo>
                    <a:lnTo>
                      <a:pt x="91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99" name="Freeform 607"/>
              <p:cNvSpPr>
                <a:spLocks/>
              </p:cNvSpPr>
              <p:nvPr/>
            </p:nvSpPr>
            <p:spPr bwMode="auto">
              <a:xfrm>
                <a:off x="4058" y="2499"/>
                <a:ext cx="91" cy="104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76" y="0"/>
                  </a:cxn>
                  <a:cxn ang="0">
                    <a:pos x="91" y="88"/>
                  </a:cxn>
                  <a:cxn ang="0">
                    <a:pos x="0" y="104"/>
                  </a:cxn>
                  <a:cxn ang="0">
                    <a:pos x="11" y="12"/>
                  </a:cxn>
                </a:cxnLst>
                <a:rect l="0" t="0" r="r" b="b"/>
                <a:pathLst>
                  <a:path w="91" h="104">
                    <a:moveTo>
                      <a:pt x="11" y="12"/>
                    </a:moveTo>
                    <a:lnTo>
                      <a:pt x="76" y="0"/>
                    </a:lnTo>
                    <a:lnTo>
                      <a:pt x="91" y="88"/>
                    </a:lnTo>
                    <a:lnTo>
                      <a:pt x="0" y="104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00" name="Freeform 608"/>
              <p:cNvSpPr>
                <a:spLocks/>
              </p:cNvSpPr>
              <p:nvPr/>
            </p:nvSpPr>
            <p:spPr bwMode="auto">
              <a:xfrm>
                <a:off x="4058" y="2499"/>
                <a:ext cx="91" cy="104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76" y="0"/>
                  </a:cxn>
                  <a:cxn ang="0">
                    <a:pos x="91" y="88"/>
                  </a:cxn>
                  <a:cxn ang="0">
                    <a:pos x="0" y="104"/>
                  </a:cxn>
                  <a:cxn ang="0">
                    <a:pos x="11" y="12"/>
                  </a:cxn>
                </a:cxnLst>
                <a:rect l="0" t="0" r="r" b="b"/>
                <a:pathLst>
                  <a:path w="91" h="104">
                    <a:moveTo>
                      <a:pt x="11" y="12"/>
                    </a:moveTo>
                    <a:lnTo>
                      <a:pt x="76" y="0"/>
                    </a:lnTo>
                    <a:lnTo>
                      <a:pt x="91" y="88"/>
                    </a:lnTo>
                    <a:lnTo>
                      <a:pt x="0" y="104"/>
                    </a:lnTo>
                    <a:lnTo>
                      <a:pt x="11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01" name="Freeform 609"/>
              <p:cNvSpPr>
                <a:spLocks/>
              </p:cNvSpPr>
              <p:nvPr/>
            </p:nvSpPr>
            <p:spPr bwMode="auto">
              <a:xfrm>
                <a:off x="4669" y="2128"/>
                <a:ext cx="30" cy="122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8" y="16"/>
                  </a:cxn>
                  <a:cxn ang="0">
                    <a:pos x="30" y="0"/>
                  </a:cxn>
                  <a:cxn ang="0">
                    <a:pos x="22" y="106"/>
                  </a:cxn>
                  <a:cxn ang="0">
                    <a:pos x="0" y="122"/>
                  </a:cxn>
                </a:cxnLst>
                <a:rect l="0" t="0" r="r" b="b"/>
                <a:pathLst>
                  <a:path w="30" h="122">
                    <a:moveTo>
                      <a:pt x="0" y="122"/>
                    </a:moveTo>
                    <a:lnTo>
                      <a:pt x="8" y="16"/>
                    </a:lnTo>
                    <a:lnTo>
                      <a:pt x="30" y="0"/>
                    </a:lnTo>
                    <a:lnTo>
                      <a:pt x="22" y="106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02" name="Freeform 610"/>
              <p:cNvSpPr>
                <a:spLocks/>
              </p:cNvSpPr>
              <p:nvPr/>
            </p:nvSpPr>
            <p:spPr bwMode="auto">
              <a:xfrm>
                <a:off x="4669" y="2128"/>
                <a:ext cx="30" cy="122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8" y="16"/>
                  </a:cxn>
                  <a:cxn ang="0">
                    <a:pos x="30" y="0"/>
                  </a:cxn>
                  <a:cxn ang="0">
                    <a:pos x="22" y="106"/>
                  </a:cxn>
                  <a:cxn ang="0">
                    <a:pos x="0" y="122"/>
                  </a:cxn>
                </a:cxnLst>
                <a:rect l="0" t="0" r="r" b="b"/>
                <a:pathLst>
                  <a:path w="30" h="122">
                    <a:moveTo>
                      <a:pt x="0" y="122"/>
                    </a:moveTo>
                    <a:lnTo>
                      <a:pt x="8" y="16"/>
                    </a:lnTo>
                    <a:lnTo>
                      <a:pt x="30" y="0"/>
                    </a:lnTo>
                    <a:lnTo>
                      <a:pt x="22" y="106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03" name="Freeform 611"/>
              <p:cNvSpPr>
                <a:spLocks/>
              </p:cNvSpPr>
              <p:nvPr/>
            </p:nvSpPr>
            <p:spPr bwMode="auto">
              <a:xfrm>
                <a:off x="4083" y="2128"/>
                <a:ext cx="30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06"/>
                  </a:cxn>
                  <a:cxn ang="0">
                    <a:pos x="30" y="122"/>
                  </a:cxn>
                  <a:cxn ang="0">
                    <a:pos x="22" y="16"/>
                  </a:cxn>
                  <a:cxn ang="0">
                    <a:pos x="0" y="0"/>
                  </a:cxn>
                </a:cxnLst>
                <a:rect l="0" t="0" r="r" b="b"/>
                <a:pathLst>
                  <a:path w="30" h="122">
                    <a:moveTo>
                      <a:pt x="0" y="0"/>
                    </a:moveTo>
                    <a:lnTo>
                      <a:pt x="8" y="106"/>
                    </a:lnTo>
                    <a:lnTo>
                      <a:pt x="30" y="122"/>
                    </a:lnTo>
                    <a:lnTo>
                      <a:pt x="2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04" name="Freeform 612"/>
              <p:cNvSpPr>
                <a:spLocks/>
              </p:cNvSpPr>
              <p:nvPr/>
            </p:nvSpPr>
            <p:spPr bwMode="auto">
              <a:xfrm>
                <a:off x="4083" y="2128"/>
                <a:ext cx="30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06"/>
                  </a:cxn>
                  <a:cxn ang="0">
                    <a:pos x="30" y="122"/>
                  </a:cxn>
                  <a:cxn ang="0">
                    <a:pos x="22" y="16"/>
                  </a:cxn>
                  <a:cxn ang="0">
                    <a:pos x="0" y="0"/>
                  </a:cxn>
                </a:cxnLst>
                <a:rect l="0" t="0" r="r" b="b"/>
                <a:pathLst>
                  <a:path w="30" h="122">
                    <a:moveTo>
                      <a:pt x="0" y="0"/>
                    </a:moveTo>
                    <a:lnTo>
                      <a:pt x="8" y="106"/>
                    </a:lnTo>
                    <a:lnTo>
                      <a:pt x="30" y="122"/>
                    </a:lnTo>
                    <a:lnTo>
                      <a:pt x="22" y="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05" name="Freeform 613"/>
              <p:cNvSpPr>
                <a:spLocks/>
              </p:cNvSpPr>
              <p:nvPr/>
            </p:nvSpPr>
            <p:spPr bwMode="auto">
              <a:xfrm>
                <a:off x="4517" y="2235"/>
                <a:ext cx="117" cy="11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7" y="11"/>
                  </a:cxn>
                  <a:cxn ang="0">
                    <a:pos x="108" y="117"/>
                  </a:cxn>
                  <a:cxn ang="0">
                    <a:pos x="0" y="107"/>
                  </a:cxn>
                  <a:cxn ang="0">
                    <a:pos x="5" y="0"/>
                  </a:cxn>
                </a:cxnLst>
                <a:rect l="0" t="0" r="r" b="b"/>
                <a:pathLst>
                  <a:path w="117" h="117">
                    <a:moveTo>
                      <a:pt x="5" y="0"/>
                    </a:moveTo>
                    <a:lnTo>
                      <a:pt x="117" y="11"/>
                    </a:lnTo>
                    <a:lnTo>
                      <a:pt x="108" y="117"/>
                    </a:lnTo>
                    <a:lnTo>
                      <a:pt x="0" y="10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06" name="Freeform 614"/>
              <p:cNvSpPr>
                <a:spLocks/>
              </p:cNvSpPr>
              <p:nvPr/>
            </p:nvSpPr>
            <p:spPr bwMode="auto">
              <a:xfrm>
                <a:off x="4517" y="2235"/>
                <a:ext cx="117" cy="11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7" y="11"/>
                  </a:cxn>
                  <a:cxn ang="0">
                    <a:pos x="108" y="117"/>
                  </a:cxn>
                  <a:cxn ang="0">
                    <a:pos x="0" y="107"/>
                  </a:cxn>
                  <a:cxn ang="0">
                    <a:pos x="5" y="0"/>
                  </a:cxn>
                </a:cxnLst>
                <a:rect l="0" t="0" r="r" b="b"/>
                <a:pathLst>
                  <a:path w="117" h="117">
                    <a:moveTo>
                      <a:pt x="5" y="0"/>
                    </a:moveTo>
                    <a:lnTo>
                      <a:pt x="117" y="11"/>
                    </a:lnTo>
                    <a:lnTo>
                      <a:pt x="108" y="117"/>
                    </a:lnTo>
                    <a:lnTo>
                      <a:pt x="0" y="107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07" name="Freeform 615"/>
              <p:cNvSpPr>
                <a:spLocks/>
              </p:cNvSpPr>
              <p:nvPr/>
            </p:nvSpPr>
            <p:spPr bwMode="auto">
              <a:xfrm>
                <a:off x="4148" y="2235"/>
                <a:ext cx="116" cy="117"/>
              </a:xfrm>
              <a:custGeom>
                <a:avLst/>
                <a:gdLst/>
                <a:ahLst/>
                <a:cxnLst>
                  <a:cxn ang="0">
                    <a:pos x="116" y="107"/>
                  </a:cxn>
                  <a:cxn ang="0">
                    <a:pos x="112" y="0"/>
                  </a:cxn>
                  <a:cxn ang="0">
                    <a:pos x="0" y="11"/>
                  </a:cxn>
                  <a:cxn ang="0">
                    <a:pos x="9" y="117"/>
                  </a:cxn>
                  <a:cxn ang="0">
                    <a:pos x="116" y="107"/>
                  </a:cxn>
                </a:cxnLst>
                <a:rect l="0" t="0" r="r" b="b"/>
                <a:pathLst>
                  <a:path w="116" h="117">
                    <a:moveTo>
                      <a:pt x="116" y="107"/>
                    </a:moveTo>
                    <a:lnTo>
                      <a:pt x="112" y="0"/>
                    </a:lnTo>
                    <a:lnTo>
                      <a:pt x="0" y="11"/>
                    </a:lnTo>
                    <a:lnTo>
                      <a:pt x="9" y="117"/>
                    </a:lnTo>
                    <a:lnTo>
                      <a:pt x="116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08" name="Freeform 616"/>
              <p:cNvSpPr>
                <a:spLocks/>
              </p:cNvSpPr>
              <p:nvPr/>
            </p:nvSpPr>
            <p:spPr bwMode="auto">
              <a:xfrm>
                <a:off x="4148" y="2235"/>
                <a:ext cx="116" cy="117"/>
              </a:xfrm>
              <a:custGeom>
                <a:avLst/>
                <a:gdLst/>
                <a:ahLst/>
                <a:cxnLst>
                  <a:cxn ang="0">
                    <a:pos x="116" y="107"/>
                  </a:cxn>
                  <a:cxn ang="0">
                    <a:pos x="112" y="0"/>
                  </a:cxn>
                  <a:cxn ang="0">
                    <a:pos x="0" y="11"/>
                  </a:cxn>
                  <a:cxn ang="0">
                    <a:pos x="9" y="117"/>
                  </a:cxn>
                  <a:cxn ang="0">
                    <a:pos x="116" y="107"/>
                  </a:cxn>
                </a:cxnLst>
                <a:rect l="0" t="0" r="r" b="b"/>
                <a:pathLst>
                  <a:path w="116" h="117">
                    <a:moveTo>
                      <a:pt x="116" y="107"/>
                    </a:moveTo>
                    <a:lnTo>
                      <a:pt x="112" y="0"/>
                    </a:lnTo>
                    <a:lnTo>
                      <a:pt x="0" y="11"/>
                    </a:lnTo>
                    <a:lnTo>
                      <a:pt x="9" y="117"/>
                    </a:lnTo>
                    <a:lnTo>
                      <a:pt x="116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09" name="Freeform 617"/>
              <p:cNvSpPr>
                <a:spLocks/>
              </p:cNvSpPr>
              <p:nvPr/>
            </p:nvSpPr>
            <p:spPr bwMode="auto">
              <a:xfrm>
                <a:off x="4634" y="2103"/>
                <a:ext cx="12" cy="14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111"/>
                  </a:cxn>
                  <a:cxn ang="0">
                    <a:pos x="0" y="143"/>
                  </a:cxn>
                  <a:cxn ang="0">
                    <a:pos x="10" y="36"/>
                  </a:cxn>
                  <a:cxn ang="0">
                    <a:pos x="12" y="0"/>
                  </a:cxn>
                </a:cxnLst>
                <a:rect l="0" t="0" r="r" b="b"/>
                <a:pathLst>
                  <a:path w="12" h="143">
                    <a:moveTo>
                      <a:pt x="12" y="0"/>
                    </a:moveTo>
                    <a:lnTo>
                      <a:pt x="8" y="111"/>
                    </a:lnTo>
                    <a:lnTo>
                      <a:pt x="0" y="143"/>
                    </a:lnTo>
                    <a:lnTo>
                      <a:pt x="10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10" name="Freeform 618"/>
              <p:cNvSpPr>
                <a:spLocks/>
              </p:cNvSpPr>
              <p:nvPr/>
            </p:nvSpPr>
            <p:spPr bwMode="auto">
              <a:xfrm>
                <a:off x="4634" y="2103"/>
                <a:ext cx="12" cy="14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111"/>
                  </a:cxn>
                  <a:cxn ang="0">
                    <a:pos x="0" y="143"/>
                  </a:cxn>
                  <a:cxn ang="0">
                    <a:pos x="10" y="36"/>
                  </a:cxn>
                  <a:cxn ang="0">
                    <a:pos x="12" y="0"/>
                  </a:cxn>
                </a:cxnLst>
                <a:rect l="0" t="0" r="r" b="b"/>
                <a:pathLst>
                  <a:path w="12" h="143">
                    <a:moveTo>
                      <a:pt x="12" y="0"/>
                    </a:moveTo>
                    <a:lnTo>
                      <a:pt x="8" y="111"/>
                    </a:lnTo>
                    <a:lnTo>
                      <a:pt x="0" y="143"/>
                    </a:lnTo>
                    <a:lnTo>
                      <a:pt x="10" y="3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11" name="Freeform 619"/>
              <p:cNvSpPr>
                <a:spLocks/>
              </p:cNvSpPr>
              <p:nvPr/>
            </p:nvSpPr>
            <p:spPr bwMode="auto">
              <a:xfrm>
                <a:off x="4134" y="2103"/>
                <a:ext cx="14" cy="14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0" y="0"/>
                  </a:cxn>
                  <a:cxn ang="0">
                    <a:pos x="5" y="111"/>
                  </a:cxn>
                  <a:cxn ang="0">
                    <a:pos x="14" y="143"/>
                  </a:cxn>
                  <a:cxn ang="0">
                    <a:pos x="4" y="36"/>
                  </a:cxn>
                </a:cxnLst>
                <a:rect l="0" t="0" r="r" b="b"/>
                <a:pathLst>
                  <a:path w="14" h="143">
                    <a:moveTo>
                      <a:pt x="4" y="36"/>
                    </a:moveTo>
                    <a:lnTo>
                      <a:pt x="0" y="0"/>
                    </a:lnTo>
                    <a:lnTo>
                      <a:pt x="5" y="111"/>
                    </a:lnTo>
                    <a:lnTo>
                      <a:pt x="14" y="143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12" name="Freeform 620"/>
              <p:cNvSpPr>
                <a:spLocks/>
              </p:cNvSpPr>
              <p:nvPr/>
            </p:nvSpPr>
            <p:spPr bwMode="auto">
              <a:xfrm>
                <a:off x="4134" y="2103"/>
                <a:ext cx="14" cy="14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0" y="0"/>
                  </a:cxn>
                  <a:cxn ang="0">
                    <a:pos x="5" y="111"/>
                  </a:cxn>
                  <a:cxn ang="0">
                    <a:pos x="14" y="143"/>
                  </a:cxn>
                  <a:cxn ang="0">
                    <a:pos x="4" y="36"/>
                  </a:cxn>
                </a:cxnLst>
                <a:rect l="0" t="0" r="r" b="b"/>
                <a:pathLst>
                  <a:path w="14" h="143">
                    <a:moveTo>
                      <a:pt x="4" y="36"/>
                    </a:moveTo>
                    <a:lnTo>
                      <a:pt x="0" y="0"/>
                    </a:lnTo>
                    <a:lnTo>
                      <a:pt x="5" y="111"/>
                    </a:lnTo>
                    <a:lnTo>
                      <a:pt x="14" y="143"/>
                    </a:lnTo>
                    <a:lnTo>
                      <a:pt x="4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13" name="Freeform 621"/>
              <p:cNvSpPr>
                <a:spLocks/>
              </p:cNvSpPr>
              <p:nvPr/>
            </p:nvSpPr>
            <p:spPr bwMode="auto">
              <a:xfrm>
                <a:off x="4390" y="2916"/>
                <a:ext cx="73" cy="112"/>
              </a:xfrm>
              <a:custGeom>
                <a:avLst/>
                <a:gdLst/>
                <a:ahLst/>
                <a:cxnLst>
                  <a:cxn ang="0">
                    <a:pos x="60" y="112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73" y="3"/>
                  </a:cxn>
                  <a:cxn ang="0">
                    <a:pos x="60" y="112"/>
                  </a:cxn>
                </a:cxnLst>
                <a:rect l="0" t="0" r="r" b="b"/>
                <a:pathLst>
                  <a:path w="73" h="112">
                    <a:moveTo>
                      <a:pt x="60" y="112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73" y="3"/>
                    </a:lnTo>
                    <a:lnTo>
                      <a:pt x="60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14" name="Freeform 622"/>
              <p:cNvSpPr>
                <a:spLocks/>
              </p:cNvSpPr>
              <p:nvPr/>
            </p:nvSpPr>
            <p:spPr bwMode="auto">
              <a:xfrm>
                <a:off x="4390" y="2916"/>
                <a:ext cx="73" cy="112"/>
              </a:xfrm>
              <a:custGeom>
                <a:avLst/>
                <a:gdLst/>
                <a:ahLst/>
                <a:cxnLst>
                  <a:cxn ang="0">
                    <a:pos x="60" y="112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73" y="3"/>
                  </a:cxn>
                  <a:cxn ang="0">
                    <a:pos x="60" y="112"/>
                  </a:cxn>
                </a:cxnLst>
                <a:rect l="0" t="0" r="r" b="b"/>
                <a:pathLst>
                  <a:path w="73" h="112">
                    <a:moveTo>
                      <a:pt x="60" y="112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73" y="3"/>
                    </a:lnTo>
                    <a:lnTo>
                      <a:pt x="60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623"/>
            <p:cNvGrpSpPr>
              <a:grpSpLocks/>
            </p:cNvGrpSpPr>
            <p:nvPr/>
          </p:nvGrpSpPr>
          <p:grpSpPr bwMode="auto">
            <a:xfrm>
              <a:off x="3793" y="1732"/>
              <a:ext cx="1542" cy="1415"/>
              <a:chOff x="3793" y="1732"/>
              <a:chExt cx="1542" cy="1415"/>
            </a:xfrm>
          </p:grpSpPr>
          <p:sp>
            <p:nvSpPr>
              <p:cNvPr id="85616" name="Freeform 624"/>
              <p:cNvSpPr>
                <a:spLocks/>
              </p:cNvSpPr>
              <p:nvPr/>
            </p:nvSpPr>
            <p:spPr bwMode="auto">
              <a:xfrm>
                <a:off x="4319" y="2916"/>
                <a:ext cx="71" cy="112"/>
              </a:xfrm>
              <a:custGeom>
                <a:avLst/>
                <a:gdLst/>
                <a:ahLst/>
                <a:cxnLst>
                  <a:cxn ang="0">
                    <a:pos x="71" y="111"/>
                  </a:cxn>
                  <a:cxn ang="0">
                    <a:pos x="13" y="112"/>
                  </a:cxn>
                  <a:cxn ang="0">
                    <a:pos x="0" y="3"/>
                  </a:cxn>
                  <a:cxn ang="0">
                    <a:pos x="71" y="0"/>
                  </a:cxn>
                  <a:cxn ang="0">
                    <a:pos x="71" y="111"/>
                  </a:cxn>
                </a:cxnLst>
                <a:rect l="0" t="0" r="r" b="b"/>
                <a:pathLst>
                  <a:path w="71" h="112">
                    <a:moveTo>
                      <a:pt x="71" y="111"/>
                    </a:moveTo>
                    <a:lnTo>
                      <a:pt x="13" y="112"/>
                    </a:lnTo>
                    <a:lnTo>
                      <a:pt x="0" y="3"/>
                    </a:lnTo>
                    <a:lnTo>
                      <a:pt x="71" y="0"/>
                    </a:lnTo>
                    <a:lnTo>
                      <a:pt x="71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17" name="Freeform 625"/>
              <p:cNvSpPr>
                <a:spLocks noEditPoints="1"/>
              </p:cNvSpPr>
              <p:nvPr/>
            </p:nvSpPr>
            <p:spPr bwMode="auto">
              <a:xfrm>
                <a:off x="4292" y="2098"/>
                <a:ext cx="193" cy="930"/>
              </a:xfrm>
              <a:custGeom>
                <a:avLst/>
                <a:gdLst/>
                <a:ahLst/>
                <a:cxnLst>
                  <a:cxn ang="0">
                    <a:pos x="98" y="929"/>
                  </a:cxn>
                  <a:cxn ang="0">
                    <a:pos x="40" y="930"/>
                  </a:cxn>
                  <a:cxn ang="0">
                    <a:pos x="27" y="821"/>
                  </a:cxn>
                  <a:cxn ang="0">
                    <a:pos x="98" y="818"/>
                  </a:cxn>
                  <a:cxn ang="0">
                    <a:pos x="98" y="929"/>
                  </a:cxn>
                  <a:cxn ang="0">
                    <a:pos x="0" y="0"/>
                  </a:cxn>
                  <a:cxn ang="0">
                    <a:pos x="193" y="0"/>
                  </a:cxn>
                </a:cxnLst>
                <a:rect l="0" t="0" r="r" b="b"/>
                <a:pathLst>
                  <a:path w="193" h="930">
                    <a:moveTo>
                      <a:pt x="98" y="929"/>
                    </a:moveTo>
                    <a:lnTo>
                      <a:pt x="40" y="930"/>
                    </a:lnTo>
                    <a:lnTo>
                      <a:pt x="27" y="821"/>
                    </a:lnTo>
                    <a:lnTo>
                      <a:pt x="98" y="818"/>
                    </a:lnTo>
                    <a:lnTo>
                      <a:pt x="98" y="929"/>
                    </a:lnTo>
                    <a:moveTo>
                      <a:pt x="0" y="0"/>
                    </a:moveTo>
                    <a:lnTo>
                      <a:pt x="19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18" name="Freeform 626"/>
              <p:cNvSpPr>
                <a:spLocks/>
              </p:cNvSpPr>
              <p:nvPr/>
            </p:nvSpPr>
            <p:spPr bwMode="auto">
              <a:xfrm>
                <a:off x="4618" y="2587"/>
                <a:ext cx="106" cy="103"/>
              </a:xfrm>
              <a:custGeom>
                <a:avLst/>
                <a:gdLst/>
                <a:ahLst/>
                <a:cxnLst>
                  <a:cxn ang="0">
                    <a:pos x="86" y="103"/>
                  </a:cxn>
                  <a:cxn ang="0">
                    <a:pos x="106" y="16"/>
                  </a:cxn>
                  <a:cxn ang="0">
                    <a:pos x="15" y="0"/>
                  </a:cxn>
                  <a:cxn ang="0">
                    <a:pos x="0" y="89"/>
                  </a:cxn>
                  <a:cxn ang="0">
                    <a:pos x="86" y="103"/>
                  </a:cxn>
                </a:cxnLst>
                <a:rect l="0" t="0" r="r" b="b"/>
                <a:pathLst>
                  <a:path w="106" h="103">
                    <a:moveTo>
                      <a:pt x="86" y="103"/>
                    </a:moveTo>
                    <a:lnTo>
                      <a:pt x="106" y="16"/>
                    </a:lnTo>
                    <a:lnTo>
                      <a:pt x="15" y="0"/>
                    </a:lnTo>
                    <a:lnTo>
                      <a:pt x="0" y="89"/>
                    </a:lnTo>
                    <a:lnTo>
                      <a:pt x="86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19" name="Freeform 627"/>
              <p:cNvSpPr>
                <a:spLocks/>
              </p:cNvSpPr>
              <p:nvPr/>
            </p:nvSpPr>
            <p:spPr bwMode="auto">
              <a:xfrm>
                <a:off x="4618" y="2587"/>
                <a:ext cx="106" cy="103"/>
              </a:xfrm>
              <a:custGeom>
                <a:avLst/>
                <a:gdLst/>
                <a:ahLst/>
                <a:cxnLst>
                  <a:cxn ang="0">
                    <a:pos x="86" y="103"/>
                  </a:cxn>
                  <a:cxn ang="0">
                    <a:pos x="106" y="16"/>
                  </a:cxn>
                  <a:cxn ang="0">
                    <a:pos x="15" y="0"/>
                  </a:cxn>
                  <a:cxn ang="0">
                    <a:pos x="0" y="89"/>
                  </a:cxn>
                  <a:cxn ang="0">
                    <a:pos x="86" y="103"/>
                  </a:cxn>
                </a:cxnLst>
                <a:rect l="0" t="0" r="r" b="b"/>
                <a:pathLst>
                  <a:path w="106" h="103">
                    <a:moveTo>
                      <a:pt x="86" y="103"/>
                    </a:moveTo>
                    <a:lnTo>
                      <a:pt x="106" y="16"/>
                    </a:lnTo>
                    <a:lnTo>
                      <a:pt x="15" y="0"/>
                    </a:lnTo>
                    <a:lnTo>
                      <a:pt x="0" y="89"/>
                    </a:lnTo>
                    <a:lnTo>
                      <a:pt x="86" y="10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20" name="Freeform 628"/>
              <p:cNvSpPr>
                <a:spLocks/>
              </p:cNvSpPr>
              <p:nvPr/>
            </p:nvSpPr>
            <p:spPr bwMode="auto">
              <a:xfrm>
                <a:off x="4058" y="2587"/>
                <a:ext cx="106" cy="10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1" y="0"/>
                  </a:cxn>
                  <a:cxn ang="0">
                    <a:pos x="106" y="89"/>
                  </a:cxn>
                  <a:cxn ang="0">
                    <a:pos x="20" y="103"/>
                  </a:cxn>
                  <a:cxn ang="0">
                    <a:pos x="0" y="16"/>
                  </a:cxn>
                </a:cxnLst>
                <a:rect l="0" t="0" r="r" b="b"/>
                <a:pathLst>
                  <a:path w="106" h="103">
                    <a:moveTo>
                      <a:pt x="0" y="16"/>
                    </a:moveTo>
                    <a:lnTo>
                      <a:pt x="91" y="0"/>
                    </a:lnTo>
                    <a:lnTo>
                      <a:pt x="106" y="89"/>
                    </a:lnTo>
                    <a:lnTo>
                      <a:pt x="20" y="10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21" name="Freeform 629"/>
              <p:cNvSpPr>
                <a:spLocks/>
              </p:cNvSpPr>
              <p:nvPr/>
            </p:nvSpPr>
            <p:spPr bwMode="auto">
              <a:xfrm>
                <a:off x="4058" y="2587"/>
                <a:ext cx="106" cy="10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1" y="0"/>
                  </a:cxn>
                  <a:cxn ang="0">
                    <a:pos x="106" y="89"/>
                  </a:cxn>
                  <a:cxn ang="0">
                    <a:pos x="20" y="103"/>
                  </a:cxn>
                  <a:cxn ang="0">
                    <a:pos x="0" y="16"/>
                  </a:cxn>
                </a:cxnLst>
                <a:rect l="0" t="0" r="r" b="b"/>
                <a:pathLst>
                  <a:path w="106" h="103">
                    <a:moveTo>
                      <a:pt x="0" y="16"/>
                    </a:moveTo>
                    <a:lnTo>
                      <a:pt x="91" y="0"/>
                    </a:lnTo>
                    <a:lnTo>
                      <a:pt x="106" y="89"/>
                    </a:lnTo>
                    <a:lnTo>
                      <a:pt x="20" y="103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22" name="Freeform 630"/>
              <p:cNvSpPr>
                <a:spLocks/>
              </p:cNvSpPr>
              <p:nvPr/>
            </p:nvSpPr>
            <p:spPr bwMode="auto">
              <a:xfrm>
                <a:off x="5076" y="2367"/>
                <a:ext cx="108" cy="11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108" y="45"/>
                  </a:cxn>
                  <a:cxn ang="0">
                    <a:pos x="108" y="116"/>
                  </a:cxn>
                  <a:cxn ang="0">
                    <a:pos x="0" y="72"/>
                  </a:cxn>
                </a:cxnLst>
                <a:rect l="0" t="0" r="r" b="b"/>
                <a:pathLst>
                  <a:path w="108" h="116">
                    <a:moveTo>
                      <a:pt x="0" y="72"/>
                    </a:moveTo>
                    <a:lnTo>
                      <a:pt x="0" y="0"/>
                    </a:lnTo>
                    <a:lnTo>
                      <a:pt x="108" y="45"/>
                    </a:lnTo>
                    <a:lnTo>
                      <a:pt x="108" y="11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23" name="Freeform 631"/>
              <p:cNvSpPr>
                <a:spLocks/>
              </p:cNvSpPr>
              <p:nvPr/>
            </p:nvSpPr>
            <p:spPr bwMode="auto">
              <a:xfrm>
                <a:off x="5076" y="2367"/>
                <a:ext cx="108" cy="11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108" y="45"/>
                  </a:cxn>
                  <a:cxn ang="0">
                    <a:pos x="108" y="116"/>
                  </a:cxn>
                  <a:cxn ang="0">
                    <a:pos x="0" y="72"/>
                  </a:cxn>
                </a:cxnLst>
                <a:rect l="0" t="0" r="r" b="b"/>
                <a:pathLst>
                  <a:path w="108" h="116">
                    <a:moveTo>
                      <a:pt x="0" y="72"/>
                    </a:moveTo>
                    <a:lnTo>
                      <a:pt x="0" y="0"/>
                    </a:lnTo>
                    <a:lnTo>
                      <a:pt x="108" y="45"/>
                    </a:lnTo>
                    <a:lnTo>
                      <a:pt x="108" y="116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24" name="Freeform 632"/>
              <p:cNvSpPr>
                <a:spLocks/>
              </p:cNvSpPr>
              <p:nvPr/>
            </p:nvSpPr>
            <p:spPr bwMode="auto">
              <a:xfrm>
                <a:off x="4650" y="2356"/>
                <a:ext cx="113" cy="118"/>
              </a:xfrm>
              <a:custGeom>
                <a:avLst/>
                <a:gdLst/>
                <a:ahLst/>
                <a:cxnLst>
                  <a:cxn ang="0">
                    <a:pos x="66" y="118"/>
                  </a:cxn>
                  <a:cxn ang="0">
                    <a:pos x="113" y="18"/>
                  </a:cxn>
                  <a:cxn ang="0">
                    <a:pos x="10" y="0"/>
                  </a:cxn>
                  <a:cxn ang="0">
                    <a:pos x="0" y="106"/>
                  </a:cxn>
                  <a:cxn ang="0">
                    <a:pos x="66" y="118"/>
                  </a:cxn>
                </a:cxnLst>
                <a:rect l="0" t="0" r="r" b="b"/>
                <a:pathLst>
                  <a:path w="113" h="118">
                    <a:moveTo>
                      <a:pt x="66" y="118"/>
                    </a:moveTo>
                    <a:lnTo>
                      <a:pt x="113" y="18"/>
                    </a:lnTo>
                    <a:lnTo>
                      <a:pt x="10" y="0"/>
                    </a:lnTo>
                    <a:lnTo>
                      <a:pt x="0" y="106"/>
                    </a:lnTo>
                    <a:lnTo>
                      <a:pt x="66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25" name="Freeform 633"/>
              <p:cNvSpPr>
                <a:spLocks/>
              </p:cNvSpPr>
              <p:nvPr/>
            </p:nvSpPr>
            <p:spPr bwMode="auto">
              <a:xfrm>
                <a:off x="4650" y="2356"/>
                <a:ext cx="113" cy="118"/>
              </a:xfrm>
              <a:custGeom>
                <a:avLst/>
                <a:gdLst/>
                <a:ahLst/>
                <a:cxnLst>
                  <a:cxn ang="0">
                    <a:pos x="66" y="118"/>
                  </a:cxn>
                  <a:cxn ang="0">
                    <a:pos x="113" y="18"/>
                  </a:cxn>
                  <a:cxn ang="0">
                    <a:pos x="10" y="0"/>
                  </a:cxn>
                  <a:cxn ang="0">
                    <a:pos x="0" y="106"/>
                  </a:cxn>
                  <a:cxn ang="0">
                    <a:pos x="66" y="118"/>
                  </a:cxn>
                </a:cxnLst>
                <a:rect l="0" t="0" r="r" b="b"/>
                <a:pathLst>
                  <a:path w="113" h="118">
                    <a:moveTo>
                      <a:pt x="66" y="118"/>
                    </a:moveTo>
                    <a:lnTo>
                      <a:pt x="113" y="18"/>
                    </a:lnTo>
                    <a:lnTo>
                      <a:pt x="10" y="0"/>
                    </a:lnTo>
                    <a:lnTo>
                      <a:pt x="0" y="106"/>
                    </a:lnTo>
                    <a:lnTo>
                      <a:pt x="66" y="1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26" name="Freeform 634"/>
              <p:cNvSpPr>
                <a:spLocks/>
              </p:cNvSpPr>
              <p:nvPr/>
            </p:nvSpPr>
            <p:spPr bwMode="auto">
              <a:xfrm>
                <a:off x="4019" y="2356"/>
                <a:ext cx="112" cy="1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03" y="0"/>
                  </a:cxn>
                  <a:cxn ang="0">
                    <a:pos x="112" y="106"/>
                  </a:cxn>
                  <a:cxn ang="0">
                    <a:pos x="47" y="118"/>
                  </a:cxn>
                  <a:cxn ang="0">
                    <a:pos x="0" y="18"/>
                  </a:cxn>
                </a:cxnLst>
                <a:rect l="0" t="0" r="r" b="b"/>
                <a:pathLst>
                  <a:path w="112" h="118">
                    <a:moveTo>
                      <a:pt x="0" y="18"/>
                    </a:moveTo>
                    <a:lnTo>
                      <a:pt x="103" y="0"/>
                    </a:lnTo>
                    <a:lnTo>
                      <a:pt x="112" y="106"/>
                    </a:lnTo>
                    <a:lnTo>
                      <a:pt x="47" y="1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27" name="Freeform 635"/>
              <p:cNvSpPr>
                <a:spLocks/>
              </p:cNvSpPr>
              <p:nvPr/>
            </p:nvSpPr>
            <p:spPr bwMode="auto">
              <a:xfrm>
                <a:off x="4019" y="2356"/>
                <a:ext cx="112" cy="1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03" y="0"/>
                  </a:cxn>
                  <a:cxn ang="0">
                    <a:pos x="112" y="106"/>
                  </a:cxn>
                  <a:cxn ang="0">
                    <a:pos x="47" y="118"/>
                  </a:cxn>
                  <a:cxn ang="0">
                    <a:pos x="0" y="18"/>
                  </a:cxn>
                </a:cxnLst>
                <a:rect l="0" t="0" r="r" b="b"/>
                <a:pathLst>
                  <a:path w="112" h="118">
                    <a:moveTo>
                      <a:pt x="0" y="18"/>
                    </a:moveTo>
                    <a:lnTo>
                      <a:pt x="103" y="0"/>
                    </a:lnTo>
                    <a:lnTo>
                      <a:pt x="112" y="106"/>
                    </a:lnTo>
                    <a:lnTo>
                      <a:pt x="47" y="118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28" name="Freeform 636"/>
              <p:cNvSpPr>
                <a:spLocks/>
              </p:cNvSpPr>
              <p:nvPr/>
            </p:nvSpPr>
            <p:spPr bwMode="auto">
              <a:xfrm>
                <a:off x="4450" y="2919"/>
                <a:ext cx="85" cy="113"/>
              </a:xfrm>
              <a:custGeom>
                <a:avLst/>
                <a:gdLst/>
                <a:ahLst/>
                <a:cxnLst>
                  <a:cxn ang="0">
                    <a:pos x="59" y="113"/>
                  </a:cxn>
                  <a:cxn ang="0">
                    <a:pos x="0" y="109"/>
                  </a:cxn>
                  <a:cxn ang="0">
                    <a:pos x="13" y="0"/>
                  </a:cxn>
                  <a:cxn ang="0">
                    <a:pos x="85" y="5"/>
                  </a:cxn>
                  <a:cxn ang="0">
                    <a:pos x="59" y="113"/>
                  </a:cxn>
                </a:cxnLst>
                <a:rect l="0" t="0" r="r" b="b"/>
                <a:pathLst>
                  <a:path w="85" h="113">
                    <a:moveTo>
                      <a:pt x="59" y="113"/>
                    </a:moveTo>
                    <a:lnTo>
                      <a:pt x="0" y="109"/>
                    </a:lnTo>
                    <a:lnTo>
                      <a:pt x="13" y="0"/>
                    </a:lnTo>
                    <a:lnTo>
                      <a:pt x="85" y="5"/>
                    </a:lnTo>
                    <a:lnTo>
                      <a:pt x="59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29" name="Freeform 637"/>
              <p:cNvSpPr>
                <a:spLocks/>
              </p:cNvSpPr>
              <p:nvPr/>
            </p:nvSpPr>
            <p:spPr bwMode="auto">
              <a:xfrm>
                <a:off x="4450" y="2919"/>
                <a:ext cx="85" cy="113"/>
              </a:xfrm>
              <a:custGeom>
                <a:avLst/>
                <a:gdLst/>
                <a:ahLst/>
                <a:cxnLst>
                  <a:cxn ang="0">
                    <a:pos x="59" y="113"/>
                  </a:cxn>
                  <a:cxn ang="0">
                    <a:pos x="0" y="109"/>
                  </a:cxn>
                  <a:cxn ang="0">
                    <a:pos x="13" y="0"/>
                  </a:cxn>
                  <a:cxn ang="0">
                    <a:pos x="85" y="5"/>
                  </a:cxn>
                  <a:cxn ang="0">
                    <a:pos x="59" y="113"/>
                  </a:cxn>
                </a:cxnLst>
                <a:rect l="0" t="0" r="r" b="b"/>
                <a:pathLst>
                  <a:path w="85" h="113">
                    <a:moveTo>
                      <a:pt x="59" y="113"/>
                    </a:moveTo>
                    <a:lnTo>
                      <a:pt x="0" y="109"/>
                    </a:lnTo>
                    <a:lnTo>
                      <a:pt x="13" y="0"/>
                    </a:lnTo>
                    <a:lnTo>
                      <a:pt x="85" y="5"/>
                    </a:lnTo>
                    <a:lnTo>
                      <a:pt x="59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30" name="Freeform 638"/>
              <p:cNvSpPr>
                <a:spLocks/>
              </p:cNvSpPr>
              <p:nvPr/>
            </p:nvSpPr>
            <p:spPr bwMode="auto">
              <a:xfrm>
                <a:off x="4246" y="2919"/>
                <a:ext cx="86" cy="113"/>
              </a:xfrm>
              <a:custGeom>
                <a:avLst/>
                <a:gdLst/>
                <a:ahLst/>
                <a:cxnLst>
                  <a:cxn ang="0">
                    <a:pos x="86" y="109"/>
                  </a:cxn>
                  <a:cxn ang="0">
                    <a:pos x="27" y="113"/>
                  </a:cxn>
                  <a:cxn ang="0">
                    <a:pos x="0" y="5"/>
                  </a:cxn>
                  <a:cxn ang="0">
                    <a:pos x="73" y="0"/>
                  </a:cxn>
                  <a:cxn ang="0">
                    <a:pos x="86" y="109"/>
                  </a:cxn>
                </a:cxnLst>
                <a:rect l="0" t="0" r="r" b="b"/>
                <a:pathLst>
                  <a:path w="86" h="113">
                    <a:moveTo>
                      <a:pt x="86" y="109"/>
                    </a:moveTo>
                    <a:lnTo>
                      <a:pt x="27" y="113"/>
                    </a:lnTo>
                    <a:lnTo>
                      <a:pt x="0" y="5"/>
                    </a:lnTo>
                    <a:lnTo>
                      <a:pt x="73" y="0"/>
                    </a:lnTo>
                    <a:lnTo>
                      <a:pt x="86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31" name="Freeform 639"/>
              <p:cNvSpPr>
                <a:spLocks noEditPoints="1"/>
              </p:cNvSpPr>
              <p:nvPr/>
            </p:nvSpPr>
            <p:spPr bwMode="auto">
              <a:xfrm>
                <a:off x="4246" y="2212"/>
                <a:ext cx="273" cy="820"/>
              </a:xfrm>
              <a:custGeom>
                <a:avLst/>
                <a:gdLst/>
                <a:ahLst/>
                <a:cxnLst>
                  <a:cxn ang="0">
                    <a:pos x="86" y="816"/>
                  </a:cxn>
                  <a:cxn ang="0">
                    <a:pos x="27" y="820"/>
                  </a:cxn>
                  <a:cxn ang="0">
                    <a:pos x="0" y="712"/>
                  </a:cxn>
                  <a:cxn ang="0">
                    <a:pos x="73" y="707"/>
                  </a:cxn>
                  <a:cxn ang="0">
                    <a:pos x="86" y="816"/>
                  </a:cxn>
                  <a:cxn ang="0">
                    <a:pos x="268" y="160"/>
                  </a:cxn>
                  <a:cxn ang="0">
                    <a:pos x="273" y="0"/>
                  </a:cxn>
                  <a:cxn ang="0">
                    <a:pos x="14" y="2"/>
                  </a:cxn>
                  <a:cxn ang="0">
                    <a:pos x="21" y="160"/>
                  </a:cxn>
                </a:cxnLst>
                <a:rect l="0" t="0" r="r" b="b"/>
                <a:pathLst>
                  <a:path w="273" h="820">
                    <a:moveTo>
                      <a:pt x="86" y="816"/>
                    </a:moveTo>
                    <a:lnTo>
                      <a:pt x="27" y="820"/>
                    </a:lnTo>
                    <a:lnTo>
                      <a:pt x="0" y="712"/>
                    </a:lnTo>
                    <a:lnTo>
                      <a:pt x="73" y="707"/>
                    </a:lnTo>
                    <a:lnTo>
                      <a:pt x="86" y="816"/>
                    </a:lnTo>
                    <a:moveTo>
                      <a:pt x="268" y="160"/>
                    </a:moveTo>
                    <a:lnTo>
                      <a:pt x="273" y="0"/>
                    </a:lnTo>
                    <a:moveTo>
                      <a:pt x="14" y="2"/>
                    </a:moveTo>
                    <a:lnTo>
                      <a:pt x="21" y="16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32" name="Freeform 640"/>
              <p:cNvSpPr>
                <a:spLocks/>
              </p:cNvSpPr>
              <p:nvPr/>
            </p:nvSpPr>
            <p:spPr bwMode="auto">
              <a:xfrm>
                <a:off x="4606" y="2676"/>
                <a:ext cx="98" cy="100"/>
              </a:xfrm>
              <a:custGeom>
                <a:avLst/>
                <a:gdLst/>
                <a:ahLst/>
                <a:cxnLst>
                  <a:cxn ang="0">
                    <a:pos x="77" y="100"/>
                  </a:cxn>
                  <a:cxn ang="0">
                    <a:pos x="98" y="14"/>
                  </a:cxn>
                  <a:cxn ang="0">
                    <a:pos x="12" y="0"/>
                  </a:cxn>
                  <a:cxn ang="0">
                    <a:pos x="0" y="88"/>
                  </a:cxn>
                  <a:cxn ang="0">
                    <a:pos x="77" y="100"/>
                  </a:cxn>
                </a:cxnLst>
                <a:rect l="0" t="0" r="r" b="b"/>
                <a:pathLst>
                  <a:path w="98" h="100">
                    <a:moveTo>
                      <a:pt x="77" y="100"/>
                    </a:moveTo>
                    <a:lnTo>
                      <a:pt x="98" y="14"/>
                    </a:lnTo>
                    <a:lnTo>
                      <a:pt x="12" y="0"/>
                    </a:lnTo>
                    <a:lnTo>
                      <a:pt x="0" y="88"/>
                    </a:lnTo>
                    <a:lnTo>
                      <a:pt x="7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33" name="Freeform 641"/>
              <p:cNvSpPr>
                <a:spLocks/>
              </p:cNvSpPr>
              <p:nvPr/>
            </p:nvSpPr>
            <p:spPr bwMode="auto">
              <a:xfrm>
                <a:off x="4606" y="2676"/>
                <a:ext cx="98" cy="100"/>
              </a:xfrm>
              <a:custGeom>
                <a:avLst/>
                <a:gdLst/>
                <a:ahLst/>
                <a:cxnLst>
                  <a:cxn ang="0">
                    <a:pos x="77" y="100"/>
                  </a:cxn>
                  <a:cxn ang="0">
                    <a:pos x="98" y="14"/>
                  </a:cxn>
                  <a:cxn ang="0">
                    <a:pos x="12" y="0"/>
                  </a:cxn>
                  <a:cxn ang="0">
                    <a:pos x="0" y="88"/>
                  </a:cxn>
                  <a:cxn ang="0">
                    <a:pos x="77" y="100"/>
                  </a:cxn>
                </a:cxnLst>
                <a:rect l="0" t="0" r="r" b="b"/>
                <a:pathLst>
                  <a:path w="98" h="100">
                    <a:moveTo>
                      <a:pt x="77" y="100"/>
                    </a:moveTo>
                    <a:lnTo>
                      <a:pt x="98" y="14"/>
                    </a:lnTo>
                    <a:lnTo>
                      <a:pt x="12" y="0"/>
                    </a:lnTo>
                    <a:lnTo>
                      <a:pt x="0" y="88"/>
                    </a:lnTo>
                    <a:lnTo>
                      <a:pt x="77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34" name="Freeform 642"/>
              <p:cNvSpPr>
                <a:spLocks/>
              </p:cNvSpPr>
              <p:nvPr/>
            </p:nvSpPr>
            <p:spPr bwMode="auto">
              <a:xfrm>
                <a:off x="4078" y="2676"/>
                <a:ext cx="98" cy="10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86" y="0"/>
                  </a:cxn>
                  <a:cxn ang="0">
                    <a:pos x="98" y="88"/>
                  </a:cxn>
                  <a:cxn ang="0">
                    <a:pos x="21" y="100"/>
                  </a:cxn>
                  <a:cxn ang="0">
                    <a:pos x="0" y="14"/>
                  </a:cxn>
                </a:cxnLst>
                <a:rect l="0" t="0" r="r" b="b"/>
                <a:pathLst>
                  <a:path w="98" h="100">
                    <a:moveTo>
                      <a:pt x="0" y="14"/>
                    </a:moveTo>
                    <a:lnTo>
                      <a:pt x="86" y="0"/>
                    </a:lnTo>
                    <a:lnTo>
                      <a:pt x="98" y="88"/>
                    </a:lnTo>
                    <a:lnTo>
                      <a:pt x="21" y="10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35" name="Freeform 643"/>
              <p:cNvSpPr>
                <a:spLocks noEditPoints="1"/>
              </p:cNvSpPr>
              <p:nvPr/>
            </p:nvSpPr>
            <p:spPr bwMode="auto">
              <a:xfrm>
                <a:off x="4078" y="2098"/>
                <a:ext cx="407" cy="678"/>
              </a:xfrm>
              <a:custGeom>
                <a:avLst/>
                <a:gdLst/>
                <a:ahLst/>
                <a:cxnLst>
                  <a:cxn ang="0">
                    <a:pos x="0" y="592"/>
                  </a:cxn>
                  <a:cxn ang="0">
                    <a:pos x="86" y="578"/>
                  </a:cxn>
                  <a:cxn ang="0">
                    <a:pos x="98" y="666"/>
                  </a:cxn>
                  <a:cxn ang="0">
                    <a:pos x="21" y="678"/>
                  </a:cxn>
                  <a:cxn ang="0">
                    <a:pos x="0" y="592"/>
                  </a:cxn>
                  <a:cxn ang="0">
                    <a:pos x="214" y="8"/>
                  </a:cxn>
                  <a:cxn ang="0">
                    <a:pos x="214" y="0"/>
                  </a:cxn>
                  <a:cxn ang="0">
                    <a:pos x="407" y="0"/>
                  </a:cxn>
                  <a:cxn ang="0">
                    <a:pos x="407" y="8"/>
                  </a:cxn>
                </a:cxnLst>
                <a:rect l="0" t="0" r="r" b="b"/>
                <a:pathLst>
                  <a:path w="407" h="678">
                    <a:moveTo>
                      <a:pt x="0" y="592"/>
                    </a:moveTo>
                    <a:lnTo>
                      <a:pt x="86" y="578"/>
                    </a:lnTo>
                    <a:lnTo>
                      <a:pt x="98" y="666"/>
                    </a:lnTo>
                    <a:lnTo>
                      <a:pt x="21" y="678"/>
                    </a:lnTo>
                    <a:lnTo>
                      <a:pt x="0" y="592"/>
                    </a:lnTo>
                    <a:moveTo>
                      <a:pt x="214" y="8"/>
                    </a:moveTo>
                    <a:lnTo>
                      <a:pt x="214" y="0"/>
                    </a:lnTo>
                    <a:moveTo>
                      <a:pt x="407" y="0"/>
                    </a:moveTo>
                    <a:lnTo>
                      <a:pt x="407" y="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36" name="Freeform 644"/>
              <p:cNvSpPr>
                <a:spLocks/>
              </p:cNvSpPr>
              <p:nvPr/>
            </p:nvSpPr>
            <p:spPr bwMode="auto">
              <a:xfrm>
                <a:off x="4390" y="2124"/>
                <a:ext cx="136" cy="111"/>
              </a:xfrm>
              <a:custGeom>
                <a:avLst/>
                <a:gdLst/>
                <a:ahLst/>
                <a:cxnLst>
                  <a:cxn ang="0">
                    <a:pos x="132" y="111"/>
                  </a:cxn>
                  <a:cxn ang="0">
                    <a:pos x="136" y="6"/>
                  </a:cxn>
                  <a:cxn ang="0">
                    <a:pos x="0" y="0"/>
                  </a:cxn>
                  <a:cxn ang="0">
                    <a:pos x="0" y="107"/>
                  </a:cxn>
                  <a:cxn ang="0">
                    <a:pos x="132" y="111"/>
                  </a:cxn>
                </a:cxnLst>
                <a:rect l="0" t="0" r="r" b="b"/>
                <a:pathLst>
                  <a:path w="136" h="111">
                    <a:moveTo>
                      <a:pt x="132" y="111"/>
                    </a:moveTo>
                    <a:lnTo>
                      <a:pt x="136" y="6"/>
                    </a:lnTo>
                    <a:lnTo>
                      <a:pt x="0" y="0"/>
                    </a:lnTo>
                    <a:lnTo>
                      <a:pt x="0" y="107"/>
                    </a:lnTo>
                    <a:lnTo>
                      <a:pt x="132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37" name="Freeform 645"/>
              <p:cNvSpPr>
                <a:spLocks/>
              </p:cNvSpPr>
              <p:nvPr/>
            </p:nvSpPr>
            <p:spPr bwMode="auto">
              <a:xfrm>
                <a:off x="4390" y="2124"/>
                <a:ext cx="136" cy="111"/>
              </a:xfrm>
              <a:custGeom>
                <a:avLst/>
                <a:gdLst/>
                <a:ahLst/>
                <a:cxnLst>
                  <a:cxn ang="0">
                    <a:pos x="132" y="111"/>
                  </a:cxn>
                  <a:cxn ang="0">
                    <a:pos x="136" y="6"/>
                  </a:cxn>
                  <a:cxn ang="0">
                    <a:pos x="0" y="0"/>
                  </a:cxn>
                  <a:cxn ang="0">
                    <a:pos x="0" y="107"/>
                  </a:cxn>
                  <a:cxn ang="0">
                    <a:pos x="132" y="111"/>
                  </a:cxn>
                </a:cxnLst>
                <a:rect l="0" t="0" r="r" b="b"/>
                <a:pathLst>
                  <a:path w="136" h="111">
                    <a:moveTo>
                      <a:pt x="132" y="111"/>
                    </a:moveTo>
                    <a:lnTo>
                      <a:pt x="136" y="6"/>
                    </a:lnTo>
                    <a:lnTo>
                      <a:pt x="0" y="0"/>
                    </a:lnTo>
                    <a:lnTo>
                      <a:pt x="0" y="107"/>
                    </a:lnTo>
                    <a:lnTo>
                      <a:pt x="132" y="1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38" name="Freeform 646"/>
              <p:cNvSpPr>
                <a:spLocks/>
              </p:cNvSpPr>
              <p:nvPr/>
            </p:nvSpPr>
            <p:spPr bwMode="auto">
              <a:xfrm>
                <a:off x="4256" y="2124"/>
                <a:ext cx="134" cy="111"/>
              </a:xfrm>
              <a:custGeom>
                <a:avLst/>
                <a:gdLst/>
                <a:ahLst/>
                <a:cxnLst>
                  <a:cxn ang="0">
                    <a:pos x="134" y="107"/>
                  </a:cxn>
                  <a:cxn ang="0">
                    <a:pos x="134" y="0"/>
                  </a:cxn>
                  <a:cxn ang="0">
                    <a:pos x="0" y="6"/>
                  </a:cxn>
                  <a:cxn ang="0">
                    <a:pos x="4" y="111"/>
                  </a:cxn>
                  <a:cxn ang="0">
                    <a:pos x="134" y="107"/>
                  </a:cxn>
                </a:cxnLst>
                <a:rect l="0" t="0" r="r" b="b"/>
                <a:pathLst>
                  <a:path w="134" h="111">
                    <a:moveTo>
                      <a:pt x="134" y="107"/>
                    </a:moveTo>
                    <a:lnTo>
                      <a:pt x="134" y="0"/>
                    </a:lnTo>
                    <a:lnTo>
                      <a:pt x="0" y="6"/>
                    </a:lnTo>
                    <a:lnTo>
                      <a:pt x="4" y="111"/>
                    </a:lnTo>
                    <a:lnTo>
                      <a:pt x="134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39" name="Freeform 647"/>
              <p:cNvSpPr>
                <a:spLocks/>
              </p:cNvSpPr>
              <p:nvPr/>
            </p:nvSpPr>
            <p:spPr bwMode="auto">
              <a:xfrm>
                <a:off x="4256" y="2124"/>
                <a:ext cx="134" cy="111"/>
              </a:xfrm>
              <a:custGeom>
                <a:avLst/>
                <a:gdLst/>
                <a:ahLst/>
                <a:cxnLst>
                  <a:cxn ang="0">
                    <a:pos x="134" y="107"/>
                  </a:cxn>
                  <a:cxn ang="0">
                    <a:pos x="134" y="0"/>
                  </a:cxn>
                  <a:cxn ang="0">
                    <a:pos x="0" y="6"/>
                  </a:cxn>
                  <a:cxn ang="0">
                    <a:pos x="4" y="111"/>
                  </a:cxn>
                  <a:cxn ang="0">
                    <a:pos x="134" y="107"/>
                  </a:cxn>
                </a:cxnLst>
                <a:rect l="0" t="0" r="r" b="b"/>
                <a:pathLst>
                  <a:path w="134" h="111">
                    <a:moveTo>
                      <a:pt x="134" y="107"/>
                    </a:moveTo>
                    <a:lnTo>
                      <a:pt x="134" y="0"/>
                    </a:lnTo>
                    <a:lnTo>
                      <a:pt x="0" y="6"/>
                    </a:lnTo>
                    <a:lnTo>
                      <a:pt x="4" y="111"/>
                    </a:lnTo>
                    <a:lnTo>
                      <a:pt x="134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40" name="Freeform 648"/>
              <p:cNvSpPr>
                <a:spLocks/>
              </p:cNvSpPr>
              <p:nvPr/>
            </p:nvSpPr>
            <p:spPr bwMode="auto">
              <a:xfrm>
                <a:off x="5113" y="2624"/>
                <a:ext cx="100" cy="98"/>
              </a:xfrm>
              <a:custGeom>
                <a:avLst/>
                <a:gdLst/>
                <a:ahLst/>
                <a:cxnLst>
                  <a:cxn ang="0">
                    <a:pos x="62" y="98"/>
                  </a:cxn>
                  <a:cxn ang="0">
                    <a:pos x="0" y="67"/>
                  </a:cxn>
                  <a:cxn ang="0">
                    <a:pos x="38" y="0"/>
                  </a:cxn>
                  <a:cxn ang="0">
                    <a:pos x="100" y="31"/>
                  </a:cxn>
                  <a:cxn ang="0">
                    <a:pos x="62" y="98"/>
                  </a:cxn>
                </a:cxnLst>
                <a:rect l="0" t="0" r="r" b="b"/>
                <a:pathLst>
                  <a:path w="100" h="98">
                    <a:moveTo>
                      <a:pt x="62" y="98"/>
                    </a:moveTo>
                    <a:lnTo>
                      <a:pt x="0" y="67"/>
                    </a:lnTo>
                    <a:lnTo>
                      <a:pt x="38" y="0"/>
                    </a:lnTo>
                    <a:lnTo>
                      <a:pt x="100" y="31"/>
                    </a:lnTo>
                    <a:lnTo>
                      <a:pt x="62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41" name="Freeform 649"/>
              <p:cNvSpPr>
                <a:spLocks/>
              </p:cNvSpPr>
              <p:nvPr/>
            </p:nvSpPr>
            <p:spPr bwMode="auto">
              <a:xfrm>
                <a:off x="5113" y="2624"/>
                <a:ext cx="100" cy="98"/>
              </a:xfrm>
              <a:custGeom>
                <a:avLst/>
                <a:gdLst/>
                <a:ahLst/>
                <a:cxnLst>
                  <a:cxn ang="0">
                    <a:pos x="62" y="98"/>
                  </a:cxn>
                  <a:cxn ang="0">
                    <a:pos x="0" y="67"/>
                  </a:cxn>
                  <a:cxn ang="0">
                    <a:pos x="38" y="0"/>
                  </a:cxn>
                  <a:cxn ang="0">
                    <a:pos x="100" y="31"/>
                  </a:cxn>
                  <a:cxn ang="0">
                    <a:pos x="62" y="98"/>
                  </a:cxn>
                </a:cxnLst>
                <a:rect l="0" t="0" r="r" b="b"/>
                <a:pathLst>
                  <a:path w="100" h="98">
                    <a:moveTo>
                      <a:pt x="62" y="98"/>
                    </a:moveTo>
                    <a:lnTo>
                      <a:pt x="0" y="67"/>
                    </a:lnTo>
                    <a:lnTo>
                      <a:pt x="38" y="0"/>
                    </a:lnTo>
                    <a:lnTo>
                      <a:pt x="100" y="31"/>
                    </a:lnTo>
                    <a:lnTo>
                      <a:pt x="62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42" name="Freeform 650"/>
              <p:cNvSpPr>
                <a:spLocks/>
              </p:cNvSpPr>
              <p:nvPr/>
            </p:nvSpPr>
            <p:spPr bwMode="auto">
              <a:xfrm>
                <a:off x="4875" y="2768"/>
                <a:ext cx="155" cy="138"/>
              </a:xfrm>
              <a:custGeom>
                <a:avLst/>
                <a:gdLst/>
                <a:ahLst/>
                <a:cxnLst>
                  <a:cxn ang="0">
                    <a:pos x="68" y="138"/>
                  </a:cxn>
                  <a:cxn ang="0">
                    <a:pos x="0" y="111"/>
                  </a:cxn>
                  <a:cxn ang="0">
                    <a:pos x="74" y="0"/>
                  </a:cxn>
                  <a:cxn ang="0">
                    <a:pos x="155" y="34"/>
                  </a:cxn>
                  <a:cxn ang="0">
                    <a:pos x="68" y="138"/>
                  </a:cxn>
                </a:cxnLst>
                <a:rect l="0" t="0" r="r" b="b"/>
                <a:pathLst>
                  <a:path w="155" h="138">
                    <a:moveTo>
                      <a:pt x="68" y="138"/>
                    </a:moveTo>
                    <a:lnTo>
                      <a:pt x="0" y="111"/>
                    </a:lnTo>
                    <a:lnTo>
                      <a:pt x="74" y="0"/>
                    </a:lnTo>
                    <a:lnTo>
                      <a:pt x="155" y="34"/>
                    </a:lnTo>
                    <a:lnTo>
                      <a:pt x="68" y="1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43" name="Freeform 651"/>
              <p:cNvSpPr>
                <a:spLocks/>
              </p:cNvSpPr>
              <p:nvPr/>
            </p:nvSpPr>
            <p:spPr bwMode="auto">
              <a:xfrm>
                <a:off x="4875" y="2768"/>
                <a:ext cx="155" cy="138"/>
              </a:xfrm>
              <a:custGeom>
                <a:avLst/>
                <a:gdLst/>
                <a:ahLst/>
                <a:cxnLst>
                  <a:cxn ang="0">
                    <a:pos x="68" y="138"/>
                  </a:cxn>
                  <a:cxn ang="0">
                    <a:pos x="0" y="111"/>
                  </a:cxn>
                  <a:cxn ang="0">
                    <a:pos x="74" y="0"/>
                  </a:cxn>
                  <a:cxn ang="0">
                    <a:pos x="155" y="34"/>
                  </a:cxn>
                  <a:cxn ang="0">
                    <a:pos x="68" y="138"/>
                  </a:cxn>
                </a:cxnLst>
                <a:rect l="0" t="0" r="r" b="b"/>
                <a:pathLst>
                  <a:path w="155" h="138">
                    <a:moveTo>
                      <a:pt x="68" y="138"/>
                    </a:moveTo>
                    <a:lnTo>
                      <a:pt x="0" y="111"/>
                    </a:lnTo>
                    <a:lnTo>
                      <a:pt x="74" y="0"/>
                    </a:lnTo>
                    <a:lnTo>
                      <a:pt x="155" y="34"/>
                    </a:lnTo>
                    <a:lnTo>
                      <a:pt x="68" y="1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44" name="Freeform 652"/>
              <p:cNvSpPr>
                <a:spLocks/>
              </p:cNvSpPr>
              <p:nvPr/>
            </p:nvSpPr>
            <p:spPr bwMode="auto">
              <a:xfrm>
                <a:off x="4669" y="2111"/>
                <a:ext cx="38" cy="139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38" y="0"/>
                  </a:cxn>
                  <a:cxn ang="0">
                    <a:pos x="32" y="111"/>
                  </a:cxn>
                  <a:cxn ang="0">
                    <a:pos x="0" y="139"/>
                  </a:cxn>
                  <a:cxn ang="0">
                    <a:pos x="8" y="33"/>
                  </a:cxn>
                </a:cxnLst>
                <a:rect l="0" t="0" r="r" b="b"/>
                <a:pathLst>
                  <a:path w="38" h="139">
                    <a:moveTo>
                      <a:pt x="8" y="33"/>
                    </a:moveTo>
                    <a:lnTo>
                      <a:pt x="38" y="0"/>
                    </a:lnTo>
                    <a:lnTo>
                      <a:pt x="32" y="111"/>
                    </a:lnTo>
                    <a:lnTo>
                      <a:pt x="0" y="13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45" name="Freeform 653"/>
              <p:cNvSpPr>
                <a:spLocks/>
              </p:cNvSpPr>
              <p:nvPr/>
            </p:nvSpPr>
            <p:spPr bwMode="auto">
              <a:xfrm>
                <a:off x="4669" y="2111"/>
                <a:ext cx="38" cy="139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38" y="0"/>
                  </a:cxn>
                  <a:cxn ang="0">
                    <a:pos x="32" y="111"/>
                  </a:cxn>
                  <a:cxn ang="0">
                    <a:pos x="0" y="139"/>
                  </a:cxn>
                  <a:cxn ang="0">
                    <a:pos x="8" y="33"/>
                  </a:cxn>
                </a:cxnLst>
                <a:rect l="0" t="0" r="r" b="b"/>
                <a:pathLst>
                  <a:path w="38" h="139">
                    <a:moveTo>
                      <a:pt x="8" y="33"/>
                    </a:moveTo>
                    <a:lnTo>
                      <a:pt x="38" y="0"/>
                    </a:lnTo>
                    <a:lnTo>
                      <a:pt x="32" y="111"/>
                    </a:lnTo>
                    <a:lnTo>
                      <a:pt x="0" y="139"/>
                    </a:lnTo>
                    <a:lnTo>
                      <a:pt x="8" y="3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46" name="Freeform 654"/>
              <p:cNvSpPr>
                <a:spLocks/>
              </p:cNvSpPr>
              <p:nvPr/>
            </p:nvSpPr>
            <p:spPr bwMode="auto">
              <a:xfrm>
                <a:off x="4075" y="2111"/>
                <a:ext cx="38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11"/>
                  </a:cxn>
                  <a:cxn ang="0">
                    <a:pos x="38" y="139"/>
                  </a:cxn>
                  <a:cxn ang="0">
                    <a:pos x="30" y="33"/>
                  </a:cxn>
                  <a:cxn ang="0">
                    <a:pos x="0" y="0"/>
                  </a:cxn>
                </a:cxnLst>
                <a:rect l="0" t="0" r="r" b="b"/>
                <a:pathLst>
                  <a:path w="38" h="139">
                    <a:moveTo>
                      <a:pt x="0" y="0"/>
                    </a:moveTo>
                    <a:lnTo>
                      <a:pt x="6" y="111"/>
                    </a:lnTo>
                    <a:lnTo>
                      <a:pt x="38" y="139"/>
                    </a:lnTo>
                    <a:lnTo>
                      <a:pt x="3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47" name="Freeform 655"/>
              <p:cNvSpPr>
                <a:spLocks/>
              </p:cNvSpPr>
              <p:nvPr/>
            </p:nvSpPr>
            <p:spPr bwMode="auto">
              <a:xfrm>
                <a:off x="4075" y="2111"/>
                <a:ext cx="38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11"/>
                  </a:cxn>
                  <a:cxn ang="0">
                    <a:pos x="38" y="139"/>
                  </a:cxn>
                  <a:cxn ang="0">
                    <a:pos x="30" y="33"/>
                  </a:cxn>
                  <a:cxn ang="0">
                    <a:pos x="0" y="0"/>
                  </a:cxn>
                </a:cxnLst>
                <a:rect l="0" t="0" r="r" b="b"/>
                <a:pathLst>
                  <a:path w="38" h="139">
                    <a:moveTo>
                      <a:pt x="0" y="0"/>
                    </a:moveTo>
                    <a:lnTo>
                      <a:pt x="6" y="111"/>
                    </a:lnTo>
                    <a:lnTo>
                      <a:pt x="38" y="139"/>
                    </a:lnTo>
                    <a:lnTo>
                      <a:pt x="30" y="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48" name="Freeform 656"/>
              <p:cNvSpPr>
                <a:spLocks/>
              </p:cNvSpPr>
              <p:nvPr/>
            </p:nvSpPr>
            <p:spPr bwMode="auto">
              <a:xfrm>
                <a:off x="5151" y="2551"/>
                <a:ext cx="87" cy="104"/>
              </a:xfrm>
              <a:custGeom>
                <a:avLst/>
                <a:gdLst/>
                <a:ahLst/>
                <a:cxnLst>
                  <a:cxn ang="0">
                    <a:pos x="62" y="104"/>
                  </a:cxn>
                  <a:cxn ang="0">
                    <a:pos x="0" y="73"/>
                  </a:cxn>
                  <a:cxn ang="0">
                    <a:pos x="25" y="0"/>
                  </a:cxn>
                  <a:cxn ang="0">
                    <a:pos x="87" y="32"/>
                  </a:cxn>
                  <a:cxn ang="0">
                    <a:pos x="62" y="104"/>
                  </a:cxn>
                </a:cxnLst>
                <a:rect l="0" t="0" r="r" b="b"/>
                <a:pathLst>
                  <a:path w="87" h="104">
                    <a:moveTo>
                      <a:pt x="62" y="104"/>
                    </a:moveTo>
                    <a:lnTo>
                      <a:pt x="0" y="73"/>
                    </a:lnTo>
                    <a:lnTo>
                      <a:pt x="25" y="0"/>
                    </a:lnTo>
                    <a:lnTo>
                      <a:pt x="87" y="32"/>
                    </a:lnTo>
                    <a:lnTo>
                      <a:pt x="62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49" name="Freeform 657"/>
              <p:cNvSpPr>
                <a:spLocks noEditPoints="1"/>
              </p:cNvSpPr>
              <p:nvPr/>
            </p:nvSpPr>
            <p:spPr bwMode="auto">
              <a:xfrm>
                <a:off x="3928" y="1884"/>
                <a:ext cx="1310" cy="771"/>
              </a:xfrm>
              <a:custGeom>
                <a:avLst/>
                <a:gdLst/>
                <a:ahLst/>
                <a:cxnLst>
                  <a:cxn ang="0">
                    <a:pos x="1285" y="771"/>
                  </a:cxn>
                  <a:cxn ang="0">
                    <a:pos x="1223" y="740"/>
                  </a:cxn>
                  <a:cxn ang="0">
                    <a:pos x="1248" y="667"/>
                  </a:cxn>
                  <a:cxn ang="0">
                    <a:pos x="1310" y="699"/>
                  </a:cxn>
                  <a:cxn ang="0">
                    <a:pos x="1285" y="771"/>
                  </a:cxn>
                  <a:cxn ang="0">
                    <a:pos x="557" y="222"/>
                  </a:cxn>
                  <a:cxn ang="0">
                    <a:pos x="364" y="222"/>
                  </a:cxn>
                  <a:cxn ang="0">
                    <a:pos x="0" y="156"/>
                  </a:cxn>
                  <a:cxn ang="0">
                    <a:pos x="0" y="0"/>
                  </a:cxn>
                </a:cxnLst>
                <a:rect l="0" t="0" r="r" b="b"/>
                <a:pathLst>
                  <a:path w="1310" h="771">
                    <a:moveTo>
                      <a:pt x="1285" y="771"/>
                    </a:moveTo>
                    <a:lnTo>
                      <a:pt x="1223" y="740"/>
                    </a:lnTo>
                    <a:lnTo>
                      <a:pt x="1248" y="667"/>
                    </a:lnTo>
                    <a:lnTo>
                      <a:pt x="1310" y="699"/>
                    </a:lnTo>
                    <a:lnTo>
                      <a:pt x="1285" y="771"/>
                    </a:lnTo>
                    <a:moveTo>
                      <a:pt x="557" y="222"/>
                    </a:moveTo>
                    <a:lnTo>
                      <a:pt x="364" y="222"/>
                    </a:lnTo>
                    <a:moveTo>
                      <a:pt x="0" y="156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50" name="Freeform 658"/>
              <p:cNvSpPr>
                <a:spLocks/>
              </p:cNvSpPr>
              <p:nvPr/>
            </p:nvSpPr>
            <p:spPr bwMode="auto">
              <a:xfrm>
                <a:off x="4509" y="2924"/>
                <a:ext cx="97" cy="116"/>
              </a:xfrm>
              <a:custGeom>
                <a:avLst/>
                <a:gdLst/>
                <a:ahLst/>
                <a:cxnLst>
                  <a:cxn ang="0">
                    <a:pos x="56" y="116"/>
                  </a:cxn>
                  <a:cxn ang="0">
                    <a:pos x="0" y="108"/>
                  </a:cxn>
                  <a:cxn ang="0">
                    <a:pos x="26" y="0"/>
                  </a:cxn>
                  <a:cxn ang="0">
                    <a:pos x="97" y="11"/>
                  </a:cxn>
                  <a:cxn ang="0">
                    <a:pos x="56" y="116"/>
                  </a:cxn>
                </a:cxnLst>
                <a:rect l="0" t="0" r="r" b="b"/>
                <a:pathLst>
                  <a:path w="97" h="116">
                    <a:moveTo>
                      <a:pt x="56" y="116"/>
                    </a:moveTo>
                    <a:lnTo>
                      <a:pt x="0" y="108"/>
                    </a:lnTo>
                    <a:lnTo>
                      <a:pt x="26" y="0"/>
                    </a:lnTo>
                    <a:lnTo>
                      <a:pt x="97" y="11"/>
                    </a:lnTo>
                    <a:lnTo>
                      <a:pt x="56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51" name="Freeform 659"/>
              <p:cNvSpPr>
                <a:spLocks/>
              </p:cNvSpPr>
              <p:nvPr/>
            </p:nvSpPr>
            <p:spPr bwMode="auto">
              <a:xfrm>
                <a:off x="4509" y="2924"/>
                <a:ext cx="97" cy="116"/>
              </a:xfrm>
              <a:custGeom>
                <a:avLst/>
                <a:gdLst/>
                <a:ahLst/>
                <a:cxnLst>
                  <a:cxn ang="0">
                    <a:pos x="56" y="116"/>
                  </a:cxn>
                  <a:cxn ang="0">
                    <a:pos x="0" y="108"/>
                  </a:cxn>
                  <a:cxn ang="0">
                    <a:pos x="26" y="0"/>
                  </a:cxn>
                  <a:cxn ang="0">
                    <a:pos x="97" y="11"/>
                  </a:cxn>
                  <a:cxn ang="0">
                    <a:pos x="56" y="116"/>
                  </a:cxn>
                </a:cxnLst>
                <a:rect l="0" t="0" r="r" b="b"/>
                <a:pathLst>
                  <a:path w="97" h="116">
                    <a:moveTo>
                      <a:pt x="56" y="116"/>
                    </a:moveTo>
                    <a:lnTo>
                      <a:pt x="0" y="108"/>
                    </a:lnTo>
                    <a:lnTo>
                      <a:pt x="26" y="0"/>
                    </a:lnTo>
                    <a:lnTo>
                      <a:pt x="97" y="11"/>
                    </a:lnTo>
                    <a:lnTo>
                      <a:pt x="56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52" name="Freeform 660"/>
              <p:cNvSpPr>
                <a:spLocks/>
              </p:cNvSpPr>
              <p:nvPr/>
            </p:nvSpPr>
            <p:spPr bwMode="auto">
              <a:xfrm>
                <a:off x="4174" y="2924"/>
                <a:ext cx="99" cy="116"/>
              </a:xfrm>
              <a:custGeom>
                <a:avLst/>
                <a:gdLst/>
                <a:ahLst/>
                <a:cxnLst>
                  <a:cxn ang="0">
                    <a:pos x="99" y="108"/>
                  </a:cxn>
                  <a:cxn ang="0">
                    <a:pos x="43" y="116"/>
                  </a:cxn>
                  <a:cxn ang="0">
                    <a:pos x="0" y="11"/>
                  </a:cxn>
                  <a:cxn ang="0">
                    <a:pos x="72" y="0"/>
                  </a:cxn>
                  <a:cxn ang="0">
                    <a:pos x="99" y="108"/>
                  </a:cxn>
                </a:cxnLst>
                <a:rect l="0" t="0" r="r" b="b"/>
                <a:pathLst>
                  <a:path w="99" h="116">
                    <a:moveTo>
                      <a:pt x="99" y="108"/>
                    </a:moveTo>
                    <a:lnTo>
                      <a:pt x="43" y="116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99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53" name="Freeform 661"/>
              <p:cNvSpPr>
                <a:spLocks noEditPoints="1"/>
              </p:cNvSpPr>
              <p:nvPr/>
            </p:nvSpPr>
            <p:spPr bwMode="auto">
              <a:xfrm>
                <a:off x="4174" y="2210"/>
                <a:ext cx="345" cy="830"/>
              </a:xfrm>
              <a:custGeom>
                <a:avLst/>
                <a:gdLst/>
                <a:ahLst/>
                <a:cxnLst>
                  <a:cxn ang="0">
                    <a:pos x="99" y="822"/>
                  </a:cxn>
                  <a:cxn ang="0">
                    <a:pos x="43" y="830"/>
                  </a:cxn>
                  <a:cxn ang="0">
                    <a:pos x="0" y="725"/>
                  </a:cxn>
                  <a:cxn ang="0">
                    <a:pos x="72" y="714"/>
                  </a:cxn>
                  <a:cxn ang="0">
                    <a:pos x="99" y="822"/>
                  </a:cxn>
                  <a:cxn ang="0">
                    <a:pos x="345" y="2"/>
                  </a:cxn>
                  <a:cxn ang="0">
                    <a:pos x="216" y="0"/>
                  </a:cxn>
                  <a:cxn ang="0">
                    <a:pos x="216" y="0"/>
                  </a:cxn>
                  <a:cxn ang="0">
                    <a:pos x="86" y="4"/>
                  </a:cxn>
                </a:cxnLst>
                <a:rect l="0" t="0" r="r" b="b"/>
                <a:pathLst>
                  <a:path w="345" h="830">
                    <a:moveTo>
                      <a:pt x="99" y="822"/>
                    </a:moveTo>
                    <a:lnTo>
                      <a:pt x="43" y="830"/>
                    </a:lnTo>
                    <a:lnTo>
                      <a:pt x="0" y="725"/>
                    </a:lnTo>
                    <a:lnTo>
                      <a:pt x="72" y="714"/>
                    </a:lnTo>
                    <a:lnTo>
                      <a:pt x="99" y="822"/>
                    </a:lnTo>
                    <a:moveTo>
                      <a:pt x="345" y="2"/>
                    </a:moveTo>
                    <a:lnTo>
                      <a:pt x="216" y="0"/>
                    </a:lnTo>
                    <a:moveTo>
                      <a:pt x="216" y="0"/>
                    </a:moveTo>
                    <a:lnTo>
                      <a:pt x="86" y="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54" name="Freeform 662"/>
              <p:cNvSpPr>
                <a:spLocks/>
              </p:cNvSpPr>
              <p:nvPr/>
            </p:nvSpPr>
            <p:spPr bwMode="auto">
              <a:xfrm>
                <a:off x="4740" y="2855"/>
                <a:ext cx="135" cy="128"/>
              </a:xfrm>
              <a:custGeom>
                <a:avLst/>
                <a:gdLst/>
                <a:ahLst/>
                <a:cxnLst>
                  <a:cxn ang="0">
                    <a:pos x="62" y="128"/>
                  </a:cxn>
                  <a:cxn ang="0">
                    <a:pos x="0" y="109"/>
                  </a:cxn>
                  <a:cxn ang="0">
                    <a:pos x="64" y="0"/>
                  </a:cxn>
                  <a:cxn ang="0">
                    <a:pos x="135" y="24"/>
                  </a:cxn>
                  <a:cxn ang="0">
                    <a:pos x="62" y="128"/>
                  </a:cxn>
                </a:cxnLst>
                <a:rect l="0" t="0" r="r" b="b"/>
                <a:pathLst>
                  <a:path w="135" h="128">
                    <a:moveTo>
                      <a:pt x="62" y="128"/>
                    </a:moveTo>
                    <a:lnTo>
                      <a:pt x="0" y="109"/>
                    </a:lnTo>
                    <a:lnTo>
                      <a:pt x="64" y="0"/>
                    </a:lnTo>
                    <a:lnTo>
                      <a:pt x="135" y="24"/>
                    </a:lnTo>
                    <a:lnTo>
                      <a:pt x="62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55" name="Freeform 663"/>
              <p:cNvSpPr>
                <a:spLocks/>
              </p:cNvSpPr>
              <p:nvPr/>
            </p:nvSpPr>
            <p:spPr bwMode="auto">
              <a:xfrm>
                <a:off x="4740" y="2855"/>
                <a:ext cx="135" cy="128"/>
              </a:xfrm>
              <a:custGeom>
                <a:avLst/>
                <a:gdLst/>
                <a:ahLst/>
                <a:cxnLst>
                  <a:cxn ang="0">
                    <a:pos x="62" y="128"/>
                  </a:cxn>
                  <a:cxn ang="0">
                    <a:pos x="0" y="109"/>
                  </a:cxn>
                  <a:cxn ang="0">
                    <a:pos x="64" y="0"/>
                  </a:cxn>
                  <a:cxn ang="0">
                    <a:pos x="135" y="24"/>
                  </a:cxn>
                  <a:cxn ang="0">
                    <a:pos x="62" y="128"/>
                  </a:cxn>
                </a:cxnLst>
                <a:rect l="0" t="0" r="r" b="b"/>
                <a:pathLst>
                  <a:path w="135" h="128">
                    <a:moveTo>
                      <a:pt x="62" y="128"/>
                    </a:moveTo>
                    <a:lnTo>
                      <a:pt x="0" y="109"/>
                    </a:lnTo>
                    <a:lnTo>
                      <a:pt x="64" y="0"/>
                    </a:lnTo>
                    <a:lnTo>
                      <a:pt x="135" y="24"/>
                    </a:lnTo>
                    <a:lnTo>
                      <a:pt x="62" y="1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56" name="Freeform 664"/>
              <p:cNvSpPr>
                <a:spLocks/>
              </p:cNvSpPr>
              <p:nvPr/>
            </p:nvSpPr>
            <p:spPr bwMode="auto">
              <a:xfrm>
                <a:off x="4735" y="1940"/>
                <a:ext cx="131" cy="163"/>
              </a:xfrm>
              <a:custGeom>
                <a:avLst/>
                <a:gdLst/>
                <a:ahLst/>
                <a:cxnLst>
                  <a:cxn ang="0">
                    <a:pos x="131" y="163"/>
                  </a:cxn>
                  <a:cxn ang="0">
                    <a:pos x="0" y="139"/>
                  </a:cxn>
                  <a:cxn ang="0">
                    <a:pos x="16" y="0"/>
                  </a:cxn>
                  <a:cxn ang="0">
                    <a:pos x="131" y="22"/>
                  </a:cxn>
                  <a:cxn ang="0">
                    <a:pos x="131" y="163"/>
                  </a:cxn>
                </a:cxnLst>
                <a:rect l="0" t="0" r="r" b="b"/>
                <a:pathLst>
                  <a:path w="131" h="163">
                    <a:moveTo>
                      <a:pt x="131" y="163"/>
                    </a:moveTo>
                    <a:lnTo>
                      <a:pt x="0" y="139"/>
                    </a:lnTo>
                    <a:lnTo>
                      <a:pt x="16" y="0"/>
                    </a:lnTo>
                    <a:lnTo>
                      <a:pt x="131" y="22"/>
                    </a:lnTo>
                    <a:lnTo>
                      <a:pt x="131" y="1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57" name="Freeform 665"/>
              <p:cNvSpPr>
                <a:spLocks/>
              </p:cNvSpPr>
              <p:nvPr/>
            </p:nvSpPr>
            <p:spPr bwMode="auto">
              <a:xfrm>
                <a:off x="4735" y="1940"/>
                <a:ext cx="131" cy="163"/>
              </a:xfrm>
              <a:custGeom>
                <a:avLst/>
                <a:gdLst/>
                <a:ahLst/>
                <a:cxnLst>
                  <a:cxn ang="0">
                    <a:pos x="131" y="163"/>
                  </a:cxn>
                  <a:cxn ang="0">
                    <a:pos x="0" y="139"/>
                  </a:cxn>
                  <a:cxn ang="0">
                    <a:pos x="16" y="0"/>
                  </a:cxn>
                  <a:cxn ang="0">
                    <a:pos x="131" y="22"/>
                  </a:cxn>
                  <a:cxn ang="0">
                    <a:pos x="131" y="163"/>
                  </a:cxn>
                </a:cxnLst>
                <a:rect l="0" t="0" r="r" b="b"/>
                <a:pathLst>
                  <a:path w="131" h="163">
                    <a:moveTo>
                      <a:pt x="131" y="163"/>
                    </a:moveTo>
                    <a:lnTo>
                      <a:pt x="0" y="139"/>
                    </a:lnTo>
                    <a:lnTo>
                      <a:pt x="16" y="0"/>
                    </a:lnTo>
                    <a:lnTo>
                      <a:pt x="131" y="22"/>
                    </a:lnTo>
                    <a:lnTo>
                      <a:pt x="131" y="16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58" name="Freeform 666"/>
              <p:cNvSpPr>
                <a:spLocks/>
              </p:cNvSpPr>
              <p:nvPr/>
            </p:nvSpPr>
            <p:spPr bwMode="auto">
              <a:xfrm>
                <a:off x="3916" y="1940"/>
                <a:ext cx="131" cy="163"/>
              </a:xfrm>
              <a:custGeom>
                <a:avLst/>
                <a:gdLst/>
                <a:ahLst/>
                <a:cxnLst>
                  <a:cxn ang="0">
                    <a:pos x="131" y="139"/>
                  </a:cxn>
                  <a:cxn ang="0">
                    <a:pos x="0" y="163"/>
                  </a:cxn>
                  <a:cxn ang="0">
                    <a:pos x="0" y="22"/>
                  </a:cxn>
                  <a:cxn ang="0">
                    <a:pos x="115" y="0"/>
                  </a:cxn>
                  <a:cxn ang="0">
                    <a:pos x="131" y="139"/>
                  </a:cxn>
                </a:cxnLst>
                <a:rect l="0" t="0" r="r" b="b"/>
                <a:pathLst>
                  <a:path w="131" h="163">
                    <a:moveTo>
                      <a:pt x="131" y="139"/>
                    </a:moveTo>
                    <a:lnTo>
                      <a:pt x="0" y="163"/>
                    </a:lnTo>
                    <a:lnTo>
                      <a:pt x="0" y="22"/>
                    </a:lnTo>
                    <a:lnTo>
                      <a:pt x="115" y="0"/>
                    </a:lnTo>
                    <a:lnTo>
                      <a:pt x="131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59" name="Freeform 667"/>
              <p:cNvSpPr>
                <a:spLocks/>
              </p:cNvSpPr>
              <p:nvPr/>
            </p:nvSpPr>
            <p:spPr bwMode="auto">
              <a:xfrm>
                <a:off x="3916" y="1940"/>
                <a:ext cx="131" cy="163"/>
              </a:xfrm>
              <a:custGeom>
                <a:avLst/>
                <a:gdLst/>
                <a:ahLst/>
                <a:cxnLst>
                  <a:cxn ang="0">
                    <a:pos x="131" y="139"/>
                  </a:cxn>
                  <a:cxn ang="0">
                    <a:pos x="0" y="163"/>
                  </a:cxn>
                  <a:cxn ang="0">
                    <a:pos x="0" y="22"/>
                  </a:cxn>
                  <a:cxn ang="0">
                    <a:pos x="115" y="0"/>
                  </a:cxn>
                  <a:cxn ang="0">
                    <a:pos x="131" y="139"/>
                  </a:cxn>
                </a:cxnLst>
                <a:rect l="0" t="0" r="r" b="b"/>
                <a:pathLst>
                  <a:path w="131" h="163">
                    <a:moveTo>
                      <a:pt x="131" y="139"/>
                    </a:moveTo>
                    <a:lnTo>
                      <a:pt x="0" y="163"/>
                    </a:lnTo>
                    <a:lnTo>
                      <a:pt x="0" y="22"/>
                    </a:lnTo>
                    <a:lnTo>
                      <a:pt x="115" y="0"/>
                    </a:lnTo>
                    <a:lnTo>
                      <a:pt x="131" y="1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60" name="Freeform 668"/>
              <p:cNvSpPr>
                <a:spLocks/>
              </p:cNvSpPr>
              <p:nvPr/>
            </p:nvSpPr>
            <p:spPr bwMode="auto">
              <a:xfrm>
                <a:off x="4522" y="2130"/>
                <a:ext cx="122" cy="11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2" y="9"/>
                  </a:cxn>
                  <a:cxn ang="0">
                    <a:pos x="112" y="116"/>
                  </a:cxn>
                  <a:cxn ang="0">
                    <a:pos x="0" y="105"/>
                  </a:cxn>
                  <a:cxn ang="0">
                    <a:pos x="4" y="0"/>
                  </a:cxn>
                </a:cxnLst>
                <a:rect l="0" t="0" r="r" b="b"/>
                <a:pathLst>
                  <a:path w="122" h="116">
                    <a:moveTo>
                      <a:pt x="4" y="0"/>
                    </a:moveTo>
                    <a:lnTo>
                      <a:pt x="122" y="9"/>
                    </a:lnTo>
                    <a:lnTo>
                      <a:pt x="112" y="116"/>
                    </a:lnTo>
                    <a:lnTo>
                      <a:pt x="0" y="10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61" name="Freeform 669"/>
              <p:cNvSpPr>
                <a:spLocks/>
              </p:cNvSpPr>
              <p:nvPr/>
            </p:nvSpPr>
            <p:spPr bwMode="auto">
              <a:xfrm>
                <a:off x="4522" y="2130"/>
                <a:ext cx="122" cy="11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2" y="9"/>
                  </a:cxn>
                  <a:cxn ang="0">
                    <a:pos x="112" y="116"/>
                  </a:cxn>
                  <a:cxn ang="0">
                    <a:pos x="0" y="105"/>
                  </a:cxn>
                  <a:cxn ang="0">
                    <a:pos x="4" y="0"/>
                  </a:cxn>
                </a:cxnLst>
                <a:rect l="0" t="0" r="r" b="b"/>
                <a:pathLst>
                  <a:path w="122" h="116">
                    <a:moveTo>
                      <a:pt x="4" y="0"/>
                    </a:moveTo>
                    <a:lnTo>
                      <a:pt x="122" y="9"/>
                    </a:lnTo>
                    <a:lnTo>
                      <a:pt x="112" y="116"/>
                    </a:lnTo>
                    <a:lnTo>
                      <a:pt x="0" y="105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62" name="Freeform 670"/>
              <p:cNvSpPr>
                <a:spLocks/>
              </p:cNvSpPr>
              <p:nvPr/>
            </p:nvSpPr>
            <p:spPr bwMode="auto">
              <a:xfrm>
                <a:off x="4138" y="2130"/>
                <a:ext cx="122" cy="116"/>
              </a:xfrm>
              <a:custGeom>
                <a:avLst/>
                <a:gdLst/>
                <a:ahLst/>
                <a:cxnLst>
                  <a:cxn ang="0">
                    <a:pos x="122" y="105"/>
                  </a:cxn>
                  <a:cxn ang="0">
                    <a:pos x="118" y="0"/>
                  </a:cxn>
                  <a:cxn ang="0">
                    <a:pos x="0" y="9"/>
                  </a:cxn>
                  <a:cxn ang="0">
                    <a:pos x="10" y="116"/>
                  </a:cxn>
                  <a:cxn ang="0">
                    <a:pos x="122" y="105"/>
                  </a:cxn>
                </a:cxnLst>
                <a:rect l="0" t="0" r="r" b="b"/>
                <a:pathLst>
                  <a:path w="122" h="116">
                    <a:moveTo>
                      <a:pt x="122" y="105"/>
                    </a:moveTo>
                    <a:lnTo>
                      <a:pt x="118" y="0"/>
                    </a:lnTo>
                    <a:lnTo>
                      <a:pt x="0" y="9"/>
                    </a:lnTo>
                    <a:lnTo>
                      <a:pt x="10" y="116"/>
                    </a:lnTo>
                    <a:lnTo>
                      <a:pt x="122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63" name="Freeform 671"/>
              <p:cNvSpPr>
                <a:spLocks/>
              </p:cNvSpPr>
              <p:nvPr/>
            </p:nvSpPr>
            <p:spPr bwMode="auto">
              <a:xfrm>
                <a:off x="4138" y="2130"/>
                <a:ext cx="122" cy="116"/>
              </a:xfrm>
              <a:custGeom>
                <a:avLst/>
                <a:gdLst/>
                <a:ahLst/>
                <a:cxnLst>
                  <a:cxn ang="0">
                    <a:pos x="122" y="105"/>
                  </a:cxn>
                  <a:cxn ang="0">
                    <a:pos x="118" y="0"/>
                  </a:cxn>
                  <a:cxn ang="0">
                    <a:pos x="0" y="9"/>
                  </a:cxn>
                  <a:cxn ang="0">
                    <a:pos x="10" y="116"/>
                  </a:cxn>
                  <a:cxn ang="0">
                    <a:pos x="122" y="105"/>
                  </a:cxn>
                </a:cxnLst>
                <a:rect l="0" t="0" r="r" b="b"/>
                <a:pathLst>
                  <a:path w="122" h="116">
                    <a:moveTo>
                      <a:pt x="122" y="105"/>
                    </a:moveTo>
                    <a:lnTo>
                      <a:pt x="118" y="0"/>
                    </a:lnTo>
                    <a:lnTo>
                      <a:pt x="0" y="9"/>
                    </a:lnTo>
                    <a:lnTo>
                      <a:pt x="10" y="116"/>
                    </a:lnTo>
                    <a:lnTo>
                      <a:pt x="122" y="10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64" name="Freeform 672"/>
              <p:cNvSpPr>
                <a:spLocks/>
              </p:cNvSpPr>
              <p:nvPr/>
            </p:nvSpPr>
            <p:spPr bwMode="auto">
              <a:xfrm>
                <a:off x="5030" y="2691"/>
                <a:ext cx="145" cy="141"/>
              </a:xfrm>
              <a:custGeom>
                <a:avLst/>
                <a:gdLst/>
                <a:ahLst/>
                <a:cxnLst>
                  <a:cxn ang="0">
                    <a:pos x="63" y="141"/>
                  </a:cxn>
                  <a:cxn ang="0">
                    <a:pos x="0" y="111"/>
                  </a:cxn>
                  <a:cxn ang="0">
                    <a:pos x="83" y="0"/>
                  </a:cxn>
                  <a:cxn ang="0">
                    <a:pos x="145" y="31"/>
                  </a:cxn>
                  <a:cxn ang="0">
                    <a:pos x="63" y="141"/>
                  </a:cxn>
                </a:cxnLst>
                <a:rect l="0" t="0" r="r" b="b"/>
                <a:pathLst>
                  <a:path w="145" h="141">
                    <a:moveTo>
                      <a:pt x="63" y="141"/>
                    </a:moveTo>
                    <a:lnTo>
                      <a:pt x="0" y="111"/>
                    </a:lnTo>
                    <a:lnTo>
                      <a:pt x="83" y="0"/>
                    </a:lnTo>
                    <a:lnTo>
                      <a:pt x="145" y="31"/>
                    </a:lnTo>
                    <a:lnTo>
                      <a:pt x="63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65" name="Freeform 673"/>
              <p:cNvSpPr>
                <a:spLocks/>
              </p:cNvSpPr>
              <p:nvPr/>
            </p:nvSpPr>
            <p:spPr bwMode="auto">
              <a:xfrm>
                <a:off x="5030" y="2691"/>
                <a:ext cx="145" cy="141"/>
              </a:xfrm>
              <a:custGeom>
                <a:avLst/>
                <a:gdLst/>
                <a:ahLst/>
                <a:cxnLst>
                  <a:cxn ang="0">
                    <a:pos x="63" y="141"/>
                  </a:cxn>
                  <a:cxn ang="0">
                    <a:pos x="0" y="111"/>
                  </a:cxn>
                  <a:cxn ang="0">
                    <a:pos x="83" y="0"/>
                  </a:cxn>
                  <a:cxn ang="0">
                    <a:pos x="145" y="31"/>
                  </a:cxn>
                  <a:cxn ang="0">
                    <a:pos x="63" y="141"/>
                  </a:cxn>
                </a:cxnLst>
                <a:rect l="0" t="0" r="r" b="b"/>
                <a:pathLst>
                  <a:path w="145" h="141">
                    <a:moveTo>
                      <a:pt x="63" y="141"/>
                    </a:moveTo>
                    <a:lnTo>
                      <a:pt x="0" y="111"/>
                    </a:lnTo>
                    <a:lnTo>
                      <a:pt x="83" y="0"/>
                    </a:lnTo>
                    <a:lnTo>
                      <a:pt x="145" y="31"/>
                    </a:lnTo>
                    <a:lnTo>
                      <a:pt x="63" y="1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66" name="Freeform 674"/>
              <p:cNvSpPr>
                <a:spLocks/>
              </p:cNvSpPr>
              <p:nvPr/>
            </p:nvSpPr>
            <p:spPr bwMode="auto">
              <a:xfrm>
                <a:off x="5034" y="2624"/>
                <a:ext cx="117" cy="108"/>
              </a:xfrm>
              <a:custGeom>
                <a:avLst/>
                <a:gdLst/>
                <a:ahLst/>
                <a:cxnLst>
                  <a:cxn ang="0">
                    <a:pos x="79" y="67"/>
                  </a:cxn>
                  <a:cxn ang="0">
                    <a:pos x="0" y="108"/>
                  </a:cxn>
                  <a:cxn ang="0">
                    <a:pos x="38" y="34"/>
                  </a:cxn>
                  <a:cxn ang="0">
                    <a:pos x="117" y="0"/>
                  </a:cxn>
                  <a:cxn ang="0">
                    <a:pos x="79" y="67"/>
                  </a:cxn>
                </a:cxnLst>
                <a:rect l="0" t="0" r="r" b="b"/>
                <a:pathLst>
                  <a:path w="117" h="108">
                    <a:moveTo>
                      <a:pt x="79" y="67"/>
                    </a:moveTo>
                    <a:lnTo>
                      <a:pt x="0" y="108"/>
                    </a:lnTo>
                    <a:lnTo>
                      <a:pt x="38" y="34"/>
                    </a:lnTo>
                    <a:lnTo>
                      <a:pt x="117" y="0"/>
                    </a:lnTo>
                    <a:lnTo>
                      <a:pt x="79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67" name="Freeform 675"/>
              <p:cNvSpPr>
                <a:spLocks noEditPoints="1"/>
              </p:cNvSpPr>
              <p:nvPr/>
            </p:nvSpPr>
            <p:spPr bwMode="auto">
              <a:xfrm>
                <a:off x="4926" y="1959"/>
                <a:ext cx="225" cy="773"/>
              </a:xfrm>
              <a:custGeom>
                <a:avLst/>
                <a:gdLst/>
                <a:ahLst/>
                <a:cxnLst>
                  <a:cxn ang="0">
                    <a:pos x="187" y="732"/>
                  </a:cxn>
                  <a:cxn ang="0">
                    <a:pos x="108" y="773"/>
                  </a:cxn>
                  <a:cxn ang="0">
                    <a:pos x="146" y="699"/>
                  </a:cxn>
                  <a:cxn ang="0">
                    <a:pos x="225" y="665"/>
                  </a:cxn>
                  <a:cxn ang="0">
                    <a:pos x="187" y="732"/>
                  </a:cxn>
                  <a:cxn ang="0">
                    <a:pos x="0" y="0"/>
                  </a:cxn>
                  <a:cxn ang="0">
                    <a:pos x="0" y="99"/>
                  </a:cxn>
                </a:cxnLst>
                <a:rect l="0" t="0" r="r" b="b"/>
                <a:pathLst>
                  <a:path w="225" h="773">
                    <a:moveTo>
                      <a:pt x="187" y="732"/>
                    </a:moveTo>
                    <a:lnTo>
                      <a:pt x="108" y="773"/>
                    </a:lnTo>
                    <a:lnTo>
                      <a:pt x="146" y="699"/>
                    </a:lnTo>
                    <a:lnTo>
                      <a:pt x="225" y="665"/>
                    </a:lnTo>
                    <a:lnTo>
                      <a:pt x="187" y="732"/>
                    </a:lnTo>
                    <a:moveTo>
                      <a:pt x="0" y="0"/>
                    </a:moveTo>
                    <a:lnTo>
                      <a:pt x="0" y="9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68" name="Freeform 676"/>
              <p:cNvSpPr>
                <a:spLocks/>
              </p:cNvSpPr>
              <p:nvPr/>
            </p:nvSpPr>
            <p:spPr bwMode="auto">
              <a:xfrm>
                <a:off x="4712" y="2511"/>
                <a:ext cx="140" cy="117"/>
              </a:xfrm>
              <a:custGeom>
                <a:avLst/>
                <a:gdLst/>
                <a:ahLst/>
                <a:cxnLst>
                  <a:cxn ang="0">
                    <a:pos x="115" y="117"/>
                  </a:cxn>
                  <a:cxn ang="0">
                    <a:pos x="140" y="32"/>
                  </a:cxn>
                  <a:cxn ang="0">
                    <a:pos x="0" y="0"/>
                  </a:cxn>
                  <a:cxn ang="0">
                    <a:pos x="12" y="92"/>
                  </a:cxn>
                  <a:cxn ang="0">
                    <a:pos x="115" y="117"/>
                  </a:cxn>
                </a:cxnLst>
                <a:rect l="0" t="0" r="r" b="b"/>
                <a:pathLst>
                  <a:path w="140" h="117">
                    <a:moveTo>
                      <a:pt x="115" y="117"/>
                    </a:moveTo>
                    <a:lnTo>
                      <a:pt x="140" y="32"/>
                    </a:lnTo>
                    <a:lnTo>
                      <a:pt x="0" y="0"/>
                    </a:lnTo>
                    <a:lnTo>
                      <a:pt x="12" y="92"/>
                    </a:lnTo>
                    <a:lnTo>
                      <a:pt x="115" y="1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69" name="Freeform 677"/>
              <p:cNvSpPr>
                <a:spLocks/>
              </p:cNvSpPr>
              <p:nvPr/>
            </p:nvSpPr>
            <p:spPr bwMode="auto">
              <a:xfrm>
                <a:off x="4712" y="2511"/>
                <a:ext cx="140" cy="117"/>
              </a:xfrm>
              <a:custGeom>
                <a:avLst/>
                <a:gdLst/>
                <a:ahLst/>
                <a:cxnLst>
                  <a:cxn ang="0">
                    <a:pos x="115" y="117"/>
                  </a:cxn>
                  <a:cxn ang="0">
                    <a:pos x="140" y="32"/>
                  </a:cxn>
                  <a:cxn ang="0">
                    <a:pos x="0" y="0"/>
                  </a:cxn>
                  <a:cxn ang="0">
                    <a:pos x="12" y="92"/>
                  </a:cxn>
                  <a:cxn ang="0">
                    <a:pos x="115" y="117"/>
                  </a:cxn>
                </a:cxnLst>
                <a:rect l="0" t="0" r="r" b="b"/>
                <a:pathLst>
                  <a:path w="140" h="117">
                    <a:moveTo>
                      <a:pt x="115" y="117"/>
                    </a:moveTo>
                    <a:lnTo>
                      <a:pt x="140" y="32"/>
                    </a:lnTo>
                    <a:lnTo>
                      <a:pt x="0" y="0"/>
                    </a:lnTo>
                    <a:lnTo>
                      <a:pt x="12" y="92"/>
                    </a:lnTo>
                    <a:lnTo>
                      <a:pt x="115" y="1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70" name="Freeform 678"/>
              <p:cNvSpPr>
                <a:spLocks/>
              </p:cNvSpPr>
              <p:nvPr/>
            </p:nvSpPr>
            <p:spPr bwMode="auto">
              <a:xfrm>
                <a:off x="3929" y="2511"/>
                <a:ext cx="140" cy="117"/>
              </a:xfrm>
              <a:custGeom>
                <a:avLst/>
                <a:gdLst/>
                <a:ahLst/>
                <a:cxnLst>
                  <a:cxn ang="0">
                    <a:pos x="129" y="92"/>
                  </a:cxn>
                  <a:cxn ang="0">
                    <a:pos x="140" y="0"/>
                  </a:cxn>
                  <a:cxn ang="0">
                    <a:pos x="0" y="32"/>
                  </a:cxn>
                  <a:cxn ang="0">
                    <a:pos x="26" y="117"/>
                  </a:cxn>
                  <a:cxn ang="0">
                    <a:pos x="129" y="92"/>
                  </a:cxn>
                </a:cxnLst>
                <a:rect l="0" t="0" r="r" b="b"/>
                <a:pathLst>
                  <a:path w="140" h="117">
                    <a:moveTo>
                      <a:pt x="129" y="92"/>
                    </a:moveTo>
                    <a:lnTo>
                      <a:pt x="140" y="0"/>
                    </a:lnTo>
                    <a:lnTo>
                      <a:pt x="0" y="32"/>
                    </a:lnTo>
                    <a:lnTo>
                      <a:pt x="26" y="117"/>
                    </a:lnTo>
                    <a:lnTo>
                      <a:pt x="129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71" name="Freeform 679"/>
              <p:cNvSpPr>
                <a:spLocks/>
              </p:cNvSpPr>
              <p:nvPr/>
            </p:nvSpPr>
            <p:spPr bwMode="auto">
              <a:xfrm>
                <a:off x="3929" y="2511"/>
                <a:ext cx="140" cy="117"/>
              </a:xfrm>
              <a:custGeom>
                <a:avLst/>
                <a:gdLst/>
                <a:ahLst/>
                <a:cxnLst>
                  <a:cxn ang="0">
                    <a:pos x="129" y="92"/>
                  </a:cxn>
                  <a:cxn ang="0">
                    <a:pos x="140" y="0"/>
                  </a:cxn>
                  <a:cxn ang="0">
                    <a:pos x="0" y="32"/>
                  </a:cxn>
                  <a:cxn ang="0">
                    <a:pos x="26" y="117"/>
                  </a:cxn>
                  <a:cxn ang="0">
                    <a:pos x="129" y="92"/>
                  </a:cxn>
                </a:cxnLst>
                <a:rect l="0" t="0" r="r" b="b"/>
                <a:pathLst>
                  <a:path w="140" h="117">
                    <a:moveTo>
                      <a:pt x="129" y="92"/>
                    </a:moveTo>
                    <a:lnTo>
                      <a:pt x="140" y="0"/>
                    </a:lnTo>
                    <a:lnTo>
                      <a:pt x="0" y="32"/>
                    </a:lnTo>
                    <a:lnTo>
                      <a:pt x="26" y="117"/>
                    </a:lnTo>
                    <a:lnTo>
                      <a:pt x="129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72" name="Freeform 680"/>
              <p:cNvSpPr>
                <a:spLocks/>
              </p:cNvSpPr>
              <p:nvPr/>
            </p:nvSpPr>
            <p:spPr bwMode="auto">
              <a:xfrm>
                <a:off x="5072" y="2551"/>
                <a:ext cx="104" cy="107"/>
              </a:xfrm>
              <a:custGeom>
                <a:avLst/>
                <a:gdLst/>
                <a:ahLst/>
                <a:cxnLst>
                  <a:cxn ang="0">
                    <a:pos x="79" y="73"/>
                  </a:cxn>
                  <a:cxn ang="0">
                    <a:pos x="0" y="107"/>
                  </a:cxn>
                  <a:cxn ang="0">
                    <a:pos x="32" y="31"/>
                  </a:cxn>
                  <a:cxn ang="0">
                    <a:pos x="104" y="0"/>
                  </a:cxn>
                  <a:cxn ang="0">
                    <a:pos x="79" y="73"/>
                  </a:cxn>
                </a:cxnLst>
                <a:rect l="0" t="0" r="r" b="b"/>
                <a:pathLst>
                  <a:path w="104" h="107">
                    <a:moveTo>
                      <a:pt x="79" y="73"/>
                    </a:moveTo>
                    <a:lnTo>
                      <a:pt x="0" y="107"/>
                    </a:lnTo>
                    <a:lnTo>
                      <a:pt x="32" y="31"/>
                    </a:lnTo>
                    <a:lnTo>
                      <a:pt x="104" y="0"/>
                    </a:lnTo>
                    <a:lnTo>
                      <a:pt x="79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73" name="Freeform 681"/>
              <p:cNvSpPr>
                <a:spLocks/>
              </p:cNvSpPr>
              <p:nvPr/>
            </p:nvSpPr>
            <p:spPr bwMode="auto">
              <a:xfrm>
                <a:off x="5072" y="2551"/>
                <a:ext cx="104" cy="107"/>
              </a:xfrm>
              <a:custGeom>
                <a:avLst/>
                <a:gdLst/>
                <a:ahLst/>
                <a:cxnLst>
                  <a:cxn ang="0">
                    <a:pos x="79" y="73"/>
                  </a:cxn>
                  <a:cxn ang="0">
                    <a:pos x="0" y="107"/>
                  </a:cxn>
                  <a:cxn ang="0">
                    <a:pos x="32" y="31"/>
                  </a:cxn>
                  <a:cxn ang="0">
                    <a:pos x="104" y="0"/>
                  </a:cxn>
                  <a:cxn ang="0">
                    <a:pos x="79" y="73"/>
                  </a:cxn>
                </a:cxnLst>
                <a:rect l="0" t="0" r="r" b="b"/>
                <a:pathLst>
                  <a:path w="104" h="107">
                    <a:moveTo>
                      <a:pt x="79" y="73"/>
                    </a:moveTo>
                    <a:lnTo>
                      <a:pt x="0" y="107"/>
                    </a:lnTo>
                    <a:lnTo>
                      <a:pt x="32" y="31"/>
                    </a:lnTo>
                    <a:lnTo>
                      <a:pt x="104" y="0"/>
                    </a:lnTo>
                    <a:lnTo>
                      <a:pt x="79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74" name="Freeform 682"/>
              <p:cNvSpPr>
                <a:spLocks/>
              </p:cNvSpPr>
              <p:nvPr/>
            </p:nvSpPr>
            <p:spPr bwMode="auto">
              <a:xfrm>
                <a:off x="4660" y="2250"/>
                <a:ext cx="116" cy="124"/>
              </a:xfrm>
              <a:custGeom>
                <a:avLst/>
                <a:gdLst/>
                <a:ahLst/>
                <a:cxnLst>
                  <a:cxn ang="0">
                    <a:pos x="103" y="124"/>
                  </a:cxn>
                  <a:cxn ang="0">
                    <a:pos x="116" y="18"/>
                  </a:cxn>
                  <a:cxn ang="0">
                    <a:pos x="9" y="0"/>
                  </a:cxn>
                  <a:cxn ang="0">
                    <a:pos x="0" y="106"/>
                  </a:cxn>
                  <a:cxn ang="0">
                    <a:pos x="103" y="124"/>
                  </a:cxn>
                </a:cxnLst>
                <a:rect l="0" t="0" r="r" b="b"/>
                <a:pathLst>
                  <a:path w="116" h="124">
                    <a:moveTo>
                      <a:pt x="103" y="124"/>
                    </a:moveTo>
                    <a:lnTo>
                      <a:pt x="116" y="18"/>
                    </a:lnTo>
                    <a:lnTo>
                      <a:pt x="9" y="0"/>
                    </a:lnTo>
                    <a:lnTo>
                      <a:pt x="0" y="106"/>
                    </a:lnTo>
                    <a:lnTo>
                      <a:pt x="103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75" name="Freeform 683"/>
              <p:cNvSpPr>
                <a:spLocks/>
              </p:cNvSpPr>
              <p:nvPr/>
            </p:nvSpPr>
            <p:spPr bwMode="auto">
              <a:xfrm>
                <a:off x="4660" y="2250"/>
                <a:ext cx="116" cy="124"/>
              </a:xfrm>
              <a:custGeom>
                <a:avLst/>
                <a:gdLst/>
                <a:ahLst/>
                <a:cxnLst>
                  <a:cxn ang="0">
                    <a:pos x="103" y="124"/>
                  </a:cxn>
                  <a:cxn ang="0">
                    <a:pos x="116" y="18"/>
                  </a:cxn>
                  <a:cxn ang="0">
                    <a:pos x="9" y="0"/>
                  </a:cxn>
                  <a:cxn ang="0">
                    <a:pos x="0" y="106"/>
                  </a:cxn>
                  <a:cxn ang="0">
                    <a:pos x="103" y="124"/>
                  </a:cxn>
                </a:cxnLst>
                <a:rect l="0" t="0" r="r" b="b"/>
                <a:pathLst>
                  <a:path w="116" h="124">
                    <a:moveTo>
                      <a:pt x="103" y="124"/>
                    </a:moveTo>
                    <a:lnTo>
                      <a:pt x="116" y="18"/>
                    </a:lnTo>
                    <a:lnTo>
                      <a:pt x="9" y="0"/>
                    </a:lnTo>
                    <a:lnTo>
                      <a:pt x="0" y="106"/>
                    </a:lnTo>
                    <a:lnTo>
                      <a:pt x="103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76" name="Freeform 684"/>
              <p:cNvSpPr>
                <a:spLocks/>
              </p:cNvSpPr>
              <p:nvPr/>
            </p:nvSpPr>
            <p:spPr bwMode="auto">
              <a:xfrm>
                <a:off x="4004" y="2250"/>
                <a:ext cx="118" cy="12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09" y="0"/>
                  </a:cxn>
                  <a:cxn ang="0">
                    <a:pos x="118" y="106"/>
                  </a:cxn>
                  <a:cxn ang="0">
                    <a:pos x="15" y="124"/>
                  </a:cxn>
                  <a:cxn ang="0">
                    <a:pos x="0" y="18"/>
                  </a:cxn>
                </a:cxnLst>
                <a:rect l="0" t="0" r="r" b="b"/>
                <a:pathLst>
                  <a:path w="118" h="124">
                    <a:moveTo>
                      <a:pt x="0" y="18"/>
                    </a:moveTo>
                    <a:lnTo>
                      <a:pt x="109" y="0"/>
                    </a:lnTo>
                    <a:lnTo>
                      <a:pt x="118" y="106"/>
                    </a:lnTo>
                    <a:lnTo>
                      <a:pt x="15" y="1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77" name="Freeform 685"/>
              <p:cNvSpPr>
                <a:spLocks/>
              </p:cNvSpPr>
              <p:nvPr/>
            </p:nvSpPr>
            <p:spPr bwMode="auto">
              <a:xfrm>
                <a:off x="4004" y="2250"/>
                <a:ext cx="118" cy="12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09" y="0"/>
                  </a:cxn>
                  <a:cxn ang="0">
                    <a:pos x="118" y="106"/>
                  </a:cxn>
                  <a:cxn ang="0">
                    <a:pos x="15" y="124"/>
                  </a:cxn>
                  <a:cxn ang="0">
                    <a:pos x="0" y="18"/>
                  </a:cxn>
                </a:cxnLst>
                <a:rect l="0" t="0" r="r" b="b"/>
                <a:pathLst>
                  <a:path w="118" h="124">
                    <a:moveTo>
                      <a:pt x="0" y="18"/>
                    </a:moveTo>
                    <a:lnTo>
                      <a:pt x="109" y="0"/>
                    </a:lnTo>
                    <a:lnTo>
                      <a:pt x="118" y="106"/>
                    </a:lnTo>
                    <a:lnTo>
                      <a:pt x="15" y="124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78" name="Freeform 686"/>
              <p:cNvSpPr>
                <a:spLocks/>
              </p:cNvSpPr>
              <p:nvPr/>
            </p:nvSpPr>
            <p:spPr bwMode="auto">
              <a:xfrm>
                <a:off x="5176" y="2483"/>
                <a:ext cx="70" cy="100"/>
              </a:xfrm>
              <a:custGeom>
                <a:avLst/>
                <a:gdLst/>
                <a:ahLst/>
                <a:cxnLst>
                  <a:cxn ang="0">
                    <a:pos x="62" y="100"/>
                  </a:cxn>
                  <a:cxn ang="0">
                    <a:pos x="0" y="68"/>
                  </a:cxn>
                  <a:cxn ang="0">
                    <a:pos x="8" y="0"/>
                  </a:cxn>
                  <a:cxn ang="0">
                    <a:pos x="70" y="31"/>
                  </a:cxn>
                  <a:cxn ang="0">
                    <a:pos x="62" y="100"/>
                  </a:cxn>
                </a:cxnLst>
                <a:rect l="0" t="0" r="r" b="b"/>
                <a:pathLst>
                  <a:path w="70" h="100">
                    <a:moveTo>
                      <a:pt x="62" y="100"/>
                    </a:moveTo>
                    <a:lnTo>
                      <a:pt x="0" y="68"/>
                    </a:lnTo>
                    <a:lnTo>
                      <a:pt x="8" y="0"/>
                    </a:lnTo>
                    <a:lnTo>
                      <a:pt x="70" y="31"/>
                    </a:lnTo>
                    <a:lnTo>
                      <a:pt x="62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79" name="Freeform 687"/>
              <p:cNvSpPr>
                <a:spLocks/>
              </p:cNvSpPr>
              <p:nvPr/>
            </p:nvSpPr>
            <p:spPr bwMode="auto">
              <a:xfrm>
                <a:off x="5176" y="2483"/>
                <a:ext cx="70" cy="100"/>
              </a:xfrm>
              <a:custGeom>
                <a:avLst/>
                <a:gdLst/>
                <a:ahLst/>
                <a:cxnLst>
                  <a:cxn ang="0">
                    <a:pos x="62" y="100"/>
                  </a:cxn>
                  <a:cxn ang="0">
                    <a:pos x="0" y="68"/>
                  </a:cxn>
                  <a:cxn ang="0">
                    <a:pos x="8" y="0"/>
                  </a:cxn>
                  <a:cxn ang="0">
                    <a:pos x="70" y="31"/>
                  </a:cxn>
                  <a:cxn ang="0">
                    <a:pos x="62" y="100"/>
                  </a:cxn>
                </a:cxnLst>
                <a:rect l="0" t="0" r="r" b="b"/>
                <a:pathLst>
                  <a:path w="70" h="100">
                    <a:moveTo>
                      <a:pt x="62" y="100"/>
                    </a:moveTo>
                    <a:lnTo>
                      <a:pt x="0" y="68"/>
                    </a:lnTo>
                    <a:lnTo>
                      <a:pt x="8" y="0"/>
                    </a:lnTo>
                    <a:lnTo>
                      <a:pt x="70" y="31"/>
                    </a:lnTo>
                    <a:lnTo>
                      <a:pt x="62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80" name="Freeform 688"/>
              <p:cNvSpPr>
                <a:spLocks/>
              </p:cNvSpPr>
              <p:nvPr/>
            </p:nvSpPr>
            <p:spPr bwMode="auto">
              <a:xfrm>
                <a:off x="4704" y="2603"/>
                <a:ext cx="123" cy="111"/>
              </a:xfrm>
              <a:custGeom>
                <a:avLst/>
                <a:gdLst/>
                <a:ahLst/>
                <a:cxnLst>
                  <a:cxn ang="0">
                    <a:pos x="96" y="111"/>
                  </a:cxn>
                  <a:cxn ang="0">
                    <a:pos x="123" y="25"/>
                  </a:cxn>
                  <a:cxn ang="0">
                    <a:pos x="20" y="0"/>
                  </a:cxn>
                  <a:cxn ang="0">
                    <a:pos x="0" y="87"/>
                  </a:cxn>
                  <a:cxn ang="0">
                    <a:pos x="96" y="111"/>
                  </a:cxn>
                </a:cxnLst>
                <a:rect l="0" t="0" r="r" b="b"/>
                <a:pathLst>
                  <a:path w="123" h="111">
                    <a:moveTo>
                      <a:pt x="96" y="111"/>
                    </a:moveTo>
                    <a:lnTo>
                      <a:pt x="123" y="25"/>
                    </a:lnTo>
                    <a:lnTo>
                      <a:pt x="20" y="0"/>
                    </a:lnTo>
                    <a:lnTo>
                      <a:pt x="0" y="87"/>
                    </a:lnTo>
                    <a:lnTo>
                      <a:pt x="96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81" name="Freeform 689"/>
              <p:cNvSpPr>
                <a:spLocks/>
              </p:cNvSpPr>
              <p:nvPr/>
            </p:nvSpPr>
            <p:spPr bwMode="auto">
              <a:xfrm>
                <a:off x="4704" y="2603"/>
                <a:ext cx="123" cy="111"/>
              </a:xfrm>
              <a:custGeom>
                <a:avLst/>
                <a:gdLst/>
                <a:ahLst/>
                <a:cxnLst>
                  <a:cxn ang="0">
                    <a:pos x="96" y="111"/>
                  </a:cxn>
                  <a:cxn ang="0">
                    <a:pos x="123" y="25"/>
                  </a:cxn>
                  <a:cxn ang="0">
                    <a:pos x="20" y="0"/>
                  </a:cxn>
                  <a:cxn ang="0">
                    <a:pos x="0" y="87"/>
                  </a:cxn>
                  <a:cxn ang="0">
                    <a:pos x="96" y="111"/>
                  </a:cxn>
                </a:cxnLst>
                <a:rect l="0" t="0" r="r" b="b"/>
                <a:pathLst>
                  <a:path w="123" h="111">
                    <a:moveTo>
                      <a:pt x="96" y="111"/>
                    </a:moveTo>
                    <a:lnTo>
                      <a:pt x="123" y="25"/>
                    </a:lnTo>
                    <a:lnTo>
                      <a:pt x="20" y="0"/>
                    </a:lnTo>
                    <a:lnTo>
                      <a:pt x="0" y="87"/>
                    </a:lnTo>
                    <a:lnTo>
                      <a:pt x="96" y="1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82" name="Freeform 690"/>
              <p:cNvSpPr>
                <a:spLocks/>
              </p:cNvSpPr>
              <p:nvPr/>
            </p:nvSpPr>
            <p:spPr bwMode="auto">
              <a:xfrm>
                <a:off x="3955" y="2603"/>
                <a:ext cx="123" cy="111"/>
              </a:xfrm>
              <a:custGeom>
                <a:avLst/>
                <a:gdLst/>
                <a:ahLst/>
                <a:cxnLst>
                  <a:cxn ang="0">
                    <a:pos x="123" y="87"/>
                  </a:cxn>
                  <a:cxn ang="0">
                    <a:pos x="103" y="0"/>
                  </a:cxn>
                  <a:cxn ang="0">
                    <a:pos x="0" y="25"/>
                  </a:cxn>
                  <a:cxn ang="0">
                    <a:pos x="27" y="111"/>
                  </a:cxn>
                  <a:cxn ang="0">
                    <a:pos x="123" y="87"/>
                  </a:cxn>
                </a:cxnLst>
                <a:rect l="0" t="0" r="r" b="b"/>
                <a:pathLst>
                  <a:path w="123" h="111">
                    <a:moveTo>
                      <a:pt x="123" y="87"/>
                    </a:moveTo>
                    <a:lnTo>
                      <a:pt x="103" y="0"/>
                    </a:lnTo>
                    <a:lnTo>
                      <a:pt x="0" y="25"/>
                    </a:lnTo>
                    <a:lnTo>
                      <a:pt x="27" y="111"/>
                    </a:lnTo>
                    <a:lnTo>
                      <a:pt x="123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83" name="Freeform 691"/>
              <p:cNvSpPr>
                <a:spLocks/>
              </p:cNvSpPr>
              <p:nvPr/>
            </p:nvSpPr>
            <p:spPr bwMode="auto">
              <a:xfrm>
                <a:off x="3955" y="2603"/>
                <a:ext cx="123" cy="111"/>
              </a:xfrm>
              <a:custGeom>
                <a:avLst/>
                <a:gdLst/>
                <a:ahLst/>
                <a:cxnLst>
                  <a:cxn ang="0">
                    <a:pos x="123" y="87"/>
                  </a:cxn>
                  <a:cxn ang="0">
                    <a:pos x="103" y="0"/>
                  </a:cxn>
                  <a:cxn ang="0">
                    <a:pos x="0" y="25"/>
                  </a:cxn>
                  <a:cxn ang="0">
                    <a:pos x="27" y="111"/>
                  </a:cxn>
                  <a:cxn ang="0">
                    <a:pos x="123" y="87"/>
                  </a:cxn>
                </a:cxnLst>
                <a:rect l="0" t="0" r="r" b="b"/>
                <a:pathLst>
                  <a:path w="123" h="111">
                    <a:moveTo>
                      <a:pt x="123" y="87"/>
                    </a:moveTo>
                    <a:lnTo>
                      <a:pt x="103" y="0"/>
                    </a:lnTo>
                    <a:lnTo>
                      <a:pt x="0" y="25"/>
                    </a:lnTo>
                    <a:lnTo>
                      <a:pt x="27" y="111"/>
                    </a:lnTo>
                    <a:lnTo>
                      <a:pt x="123" y="8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84" name="Freeform 692"/>
              <p:cNvSpPr>
                <a:spLocks/>
              </p:cNvSpPr>
              <p:nvPr/>
            </p:nvSpPr>
            <p:spPr bwMode="auto">
              <a:xfrm>
                <a:off x="4565" y="2935"/>
                <a:ext cx="111" cy="116"/>
              </a:xfrm>
              <a:custGeom>
                <a:avLst/>
                <a:gdLst/>
                <a:ahLst/>
                <a:cxnLst>
                  <a:cxn ang="0">
                    <a:pos x="56" y="116"/>
                  </a:cxn>
                  <a:cxn ang="0">
                    <a:pos x="0" y="105"/>
                  </a:cxn>
                  <a:cxn ang="0">
                    <a:pos x="41" y="0"/>
                  </a:cxn>
                  <a:cxn ang="0">
                    <a:pos x="111" y="12"/>
                  </a:cxn>
                  <a:cxn ang="0">
                    <a:pos x="56" y="116"/>
                  </a:cxn>
                </a:cxnLst>
                <a:rect l="0" t="0" r="r" b="b"/>
                <a:pathLst>
                  <a:path w="111" h="116">
                    <a:moveTo>
                      <a:pt x="56" y="116"/>
                    </a:moveTo>
                    <a:lnTo>
                      <a:pt x="0" y="105"/>
                    </a:lnTo>
                    <a:lnTo>
                      <a:pt x="41" y="0"/>
                    </a:lnTo>
                    <a:lnTo>
                      <a:pt x="111" y="12"/>
                    </a:lnTo>
                    <a:lnTo>
                      <a:pt x="56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85" name="Freeform 693"/>
              <p:cNvSpPr>
                <a:spLocks/>
              </p:cNvSpPr>
              <p:nvPr/>
            </p:nvSpPr>
            <p:spPr bwMode="auto">
              <a:xfrm>
                <a:off x="4565" y="2935"/>
                <a:ext cx="111" cy="116"/>
              </a:xfrm>
              <a:custGeom>
                <a:avLst/>
                <a:gdLst/>
                <a:ahLst/>
                <a:cxnLst>
                  <a:cxn ang="0">
                    <a:pos x="56" y="116"/>
                  </a:cxn>
                  <a:cxn ang="0">
                    <a:pos x="0" y="105"/>
                  </a:cxn>
                  <a:cxn ang="0">
                    <a:pos x="41" y="0"/>
                  </a:cxn>
                  <a:cxn ang="0">
                    <a:pos x="111" y="12"/>
                  </a:cxn>
                  <a:cxn ang="0">
                    <a:pos x="56" y="116"/>
                  </a:cxn>
                </a:cxnLst>
                <a:rect l="0" t="0" r="r" b="b"/>
                <a:pathLst>
                  <a:path w="111" h="116">
                    <a:moveTo>
                      <a:pt x="56" y="116"/>
                    </a:moveTo>
                    <a:lnTo>
                      <a:pt x="0" y="105"/>
                    </a:lnTo>
                    <a:lnTo>
                      <a:pt x="41" y="0"/>
                    </a:lnTo>
                    <a:lnTo>
                      <a:pt x="111" y="12"/>
                    </a:lnTo>
                    <a:lnTo>
                      <a:pt x="56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86" name="Freeform 694"/>
              <p:cNvSpPr>
                <a:spLocks/>
              </p:cNvSpPr>
              <p:nvPr/>
            </p:nvSpPr>
            <p:spPr bwMode="auto">
              <a:xfrm>
                <a:off x="4106" y="2935"/>
                <a:ext cx="111" cy="116"/>
              </a:xfrm>
              <a:custGeom>
                <a:avLst/>
                <a:gdLst/>
                <a:ahLst/>
                <a:cxnLst>
                  <a:cxn ang="0">
                    <a:pos x="111" y="105"/>
                  </a:cxn>
                  <a:cxn ang="0">
                    <a:pos x="55" y="116"/>
                  </a:cxn>
                  <a:cxn ang="0">
                    <a:pos x="0" y="12"/>
                  </a:cxn>
                  <a:cxn ang="0">
                    <a:pos x="68" y="0"/>
                  </a:cxn>
                  <a:cxn ang="0">
                    <a:pos x="111" y="105"/>
                  </a:cxn>
                </a:cxnLst>
                <a:rect l="0" t="0" r="r" b="b"/>
                <a:pathLst>
                  <a:path w="111" h="116">
                    <a:moveTo>
                      <a:pt x="111" y="105"/>
                    </a:moveTo>
                    <a:lnTo>
                      <a:pt x="55" y="116"/>
                    </a:lnTo>
                    <a:lnTo>
                      <a:pt x="0" y="12"/>
                    </a:lnTo>
                    <a:lnTo>
                      <a:pt x="68" y="0"/>
                    </a:lnTo>
                    <a:lnTo>
                      <a:pt x="111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87" name="Freeform 695"/>
              <p:cNvSpPr>
                <a:spLocks/>
              </p:cNvSpPr>
              <p:nvPr/>
            </p:nvSpPr>
            <p:spPr bwMode="auto">
              <a:xfrm>
                <a:off x="4106" y="2935"/>
                <a:ext cx="111" cy="116"/>
              </a:xfrm>
              <a:custGeom>
                <a:avLst/>
                <a:gdLst/>
                <a:ahLst/>
                <a:cxnLst>
                  <a:cxn ang="0">
                    <a:pos x="111" y="105"/>
                  </a:cxn>
                  <a:cxn ang="0">
                    <a:pos x="55" y="116"/>
                  </a:cxn>
                  <a:cxn ang="0">
                    <a:pos x="0" y="12"/>
                  </a:cxn>
                  <a:cxn ang="0">
                    <a:pos x="68" y="0"/>
                  </a:cxn>
                  <a:cxn ang="0">
                    <a:pos x="111" y="105"/>
                  </a:cxn>
                </a:cxnLst>
                <a:rect l="0" t="0" r="r" b="b"/>
                <a:pathLst>
                  <a:path w="111" h="116">
                    <a:moveTo>
                      <a:pt x="111" y="105"/>
                    </a:moveTo>
                    <a:lnTo>
                      <a:pt x="55" y="116"/>
                    </a:lnTo>
                    <a:lnTo>
                      <a:pt x="0" y="12"/>
                    </a:lnTo>
                    <a:lnTo>
                      <a:pt x="68" y="0"/>
                    </a:lnTo>
                    <a:lnTo>
                      <a:pt x="111" y="10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88" name="Freeform 696"/>
              <p:cNvSpPr>
                <a:spLocks/>
              </p:cNvSpPr>
              <p:nvPr/>
            </p:nvSpPr>
            <p:spPr bwMode="auto">
              <a:xfrm>
                <a:off x="4974" y="2691"/>
                <a:ext cx="139" cy="137"/>
              </a:xfrm>
              <a:custGeom>
                <a:avLst/>
                <a:gdLst/>
                <a:ahLst/>
                <a:cxnLst>
                  <a:cxn ang="0">
                    <a:pos x="56" y="111"/>
                  </a:cxn>
                  <a:cxn ang="0">
                    <a:pos x="0" y="137"/>
                  </a:cxn>
                  <a:cxn ang="0">
                    <a:pos x="60" y="41"/>
                  </a:cxn>
                  <a:cxn ang="0">
                    <a:pos x="139" y="0"/>
                  </a:cxn>
                  <a:cxn ang="0">
                    <a:pos x="56" y="111"/>
                  </a:cxn>
                </a:cxnLst>
                <a:rect l="0" t="0" r="r" b="b"/>
                <a:pathLst>
                  <a:path w="139" h="137">
                    <a:moveTo>
                      <a:pt x="56" y="111"/>
                    </a:moveTo>
                    <a:lnTo>
                      <a:pt x="0" y="137"/>
                    </a:lnTo>
                    <a:lnTo>
                      <a:pt x="60" y="41"/>
                    </a:lnTo>
                    <a:lnTo>
                      <a:pt x="139" y="0"/>
                    </a:lnTo>
                    <a:lnTo>
                      <a:pt x="56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89" name="Freeform 697"/>
              <p:cNvSpPr>
                <a:spLocks/>
              </p:cNvSpPr>
              <p:nvPr/>
            </p:nvSpPr>
            <p:spPr bwMode="auto">
              <a:xfrm>
                <a:off x="4974" y="2691"/>
                <a:ext cx="139" cy="137"/>
              </a:xfrm>
              <a:custGeom>
                <a:avLst/>
                <a:gdLst/>
                <a:ahLst/>
                <a:cxnLst>
                  <a:cxn ang="0">
                    <a:pos x="56" y="111"/>
                  </a:cxn>
                  <a:cxn ang="0">
                    <a:pos x="0" y="137"/>
                  </a:cxn>
                  <a:cxn ang="0">
                    <a:pos x="60" y="41"/>
                  </a:cxn>
                  <a:cxn ang="0">
                    <a:pos x="139" y="0"/>
                  </a:cxn>
                  <a:cxn ang="0">
                    <a:pos x="56" y="111"/>
                  </a:cxn>
                </a:cxnLst>
                <a:rect l="0" t="0" r="r" b="b"/>
                <a:pathLst>
                  <a:path w="139" h="137">
                    <a:moveTo>
                      <a:pt x="56" y="111"/>
                    </a:moveTo>
                    <a:lnTo>
                      <a:pt x="0" y="137"/>
                    </a:lnTo>
                    <a:lnTo>
                      <a:pt x="60" y="41"/>
                    </a:lnTo>
                    <a:lnTo>
                      <a:pt x="139" y="0"/>
                    </a:lnTo>
                    <a:lnTo>
                      <a:pt x="56" y="1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90" name="Freeform 698"/>
              <p:cNvSpPr>
                <a:spLocks/>
              </p:cNvSpPr>
              <p:nvPr/>
            </p:nvSpPr>
            <p:spPr bwMode="auto">
              <a:xfrm>
                <a:off x="4683" y="2690"/>
                <a:ext cx="117" cy="110"/>
              </a:xfrm>
              <a:custGeom>
                <a:avLst/>
                <a:gdLst/>
                <a:ahLst/>
                <a:cxnLst>
                  <a:cxn ang="0">
                    <a:pos x="90" y="110"/>
                  </a:cxn>
                  <a:cxn ang="0">
                    <a:pos x="117" y="24"/>
                  </a:cxn>
                  <a:cxn ang="0">
                    <a:pos x="21" y="0"/>
                  </a:cxn>
                  <a:cxn ang="0">
                    <a:pos x="0" y="86"/>
                  </a:cxn>
                  <a:cxn ang="0">
                    <a:pos x="90" y="110"/>
                  </a:cxn>
                </a:cxnLst>
                <a:rect l="0" t="0" r="r" b="b"/>
                <a:pathLst>
                  <a:path w="117" h="110">
                    <a:moveTo>
                      <a:pt x="90" y="110"/>
                    </a:moveTo>
                    <a:lnTo>
                      <a:pt x="117" y="24"/>
                    </a:lnTo>
                    <a:lnTo>
                      <a:pt x="21" y="0"/>
                    </a:lnTo>
                    <a:lnTo>
                      <a:pt x="0" y="86"/>
                    </a:lnTo>
                    <a:lnTo>
                      <a:pt x="90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91" name="Freeform 699"/>
              <p:cNvSpPr>
                <a:spLocks/>
              </p:cNvSpPr>
              <p:nvPr/>
            </p:nvSpPr>
            <p:spPr bwMode="auto">
              <a:xfrm>
                <a:off x="4683" y="2690"/>
                <a:ext cx="117" cy="110"/>
              </a:xfrm>
              <a:custGeom>
                <a:avLst/>
                <a:gdLst/>
                <a:ahLst/>
                <a:cxnLst>
                  <a:cxn ang="0">
                    <a:pos x="90" y="110"/>
                  </a:cxn>
                  <a:cxn ang="0">
                    <a:pos x="117" y="24"/>
                  </a:cxn>
                  <a:cxn ang="0">
                    <a:pos x="21" y="0"/>
                  </a:cxn>
                  <a:cxn ang="0">
                    <a:pos x="0" y="86"/>
                  </a:cxn>
                  <a:cxn ang="0">
                    <a:pos x="90" y="110"/>
                  </a:cxn>
                </a:cxnLst>
                <a:rect l="0" t="0" r="r" b="b"/>
                <a:pathLst>
                  <a:path w="117" h="110">
                    <a:moveTo>
                      <a:pt x="90" y="110"/>
                    </a:moveTo>
                    <a:lnTo>
                      <a:pt x="117" y="24"/>
                    </a:lnTo>
                    <a:lnTo>
                      <a:pt x="21" y="0"/>
                    </a:lnTo>
                    <a:lnTo>
                      <a:pt x="0" y="86"/>
                    </a:lnTo>
                    <a:lnTo>
                      <a:pt x="90" y="1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92" name="Freeform 700"/>
              <p:cNvSpPr>
                <a:spLocks/>
              </p:cNvSpPr>
              <p:nvPr/>
            </p:nvSpPr>
            <p:spPr bwMode="auto">
              <a:xfrm>
                <a:off x="3982" y="2690"/>
                <a:ext cx="117" cy="110"/>
              </a:xfrm>
              <a:custGeom>
                <a:avLst/>
                <a:gdLst/>
                <a:ahLst/>
                <a:cxnLst>
                  <a:cxn ang="0">
                    <a:pos x="117" y="86"/>
                  </a:cxn>
                  <a:cxn ang="0">
                    <a:pos x="96" y="0"/>
                  </a:cxn>
                  <a:cxn ang="0">
                    <a:pos x="0" y="24"/>
                  </a:cxn>
                  <a:cxn ang="0">
                    <a:pos x="26" y="110"/>
                  </a:cxn>
                  <a:cxn ang="0">
                    <a:pos x="117" y="86"/>
                  </a:cxn>
                </a:cxnLst>
                <a:rect l="0" t="0" r="r" b="b"/>
                <a:pathLst>
                  <a:path w="117" h="110">
                    <a:moveTo>
                      <a:pt x="117" y="86"/>
                    </a:moveTo>
                    <a:lnTo>
                      <a:pt x="96" y="0"/>
                    </a:lnTo>
                    <a:lnTo>
                      <a:pt x="0" y="24"/>
                    </a:lnTo>
                    <a:lnTo>
                      <a:pt x="26" y="110"/>
                    </a:lnTo>
                    <a:lnTo>
                      <a:pt x="117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93" name="Freeform 701"/>
              <p:cNvSpPr>
                <a:spLocks/>
              </p:cNvSpPr>
              <p:nvPr/>
            </p:nvSpPr>
            <p:spPr bwMode="auto">
              <a:xfrm>
                <a:off x="3982" y="2690"/>
                <a:ext cx="117" cy="110"/>
              </a:xfrm>
              <a:custGeom>
                <a:avLst/>
                <a:gdLst/>
                <a:ahLst/>
                <a:cxnLst>
                  <a:cxn ang="0">
                    <a:pos x="117" y="86"/>
                  </a:cxn>
                  <a:cxn ang="0">
                    <a:pos x="96" y="0"/>
                  </a:cxn>
                  <a:cxn ang="0">
                    <a:pos x="0" y="24"/>
                  </a:cxn>
                  <a:cxn ang="0">
                    <a:pos x="26" y="110"/>
                  </a:cxn>
                  <a:cxn ang="0">
                    <a:pos x="117" y="86"/>
                  </a:cxn>
                </a:cxnLst>
                <a:rect l="0" t="0" r="r" b="b"/>
                <a:pathLst>
                  <a:path w="117" h="110">
                    <a:moveTo>
                      <a:pt x="117" y="86"/>
                    </a:moveTo>
                    <a:lnTo>
                      <a:pt x="96" y="0"/>
                    </a:lnTo>
                    <a:lnTo>
                      <a:pt x="0" y="24"/>
                    </a:lnTo>
                    <a:lnTo>
                      <a:pt x="26" y="110"/>
                    </a:lnTo>
                    <a:lnTo>
                      <a:pt x="117" y="8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94" name="Freeform 702"/>
              <p:cNvSpPr>
                <a:spLocks/>
              </p:cNvSpPr>
              <p:nvPr/>
            </p:nvSpPr>
            <p:spPr bwMode="auto">
              <a:xfrm>
                <a:off x="4974" y="2132"/>
                <a:ext cx="102" cy="146"/>
              </a:xfrm>
              <a:custGeom>
                <a:avLst/>
                <a:gdLst/>
                <a:ahLst/>
                <a:cxnLst>
                  <a:cxn ang="0">
                    <a:pos x="102" y="146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102" y="32"/>
                  </a:cxn>
                  <a:cxn ang="0">
                    <a:pos x="102" y="146"/>
                  </a:cxn>
                </a:cxnLst>
                <a:rect l="0" t="0" r="r" b="b"/>
                <a:pathLst>
                  <a:path w="102" h="146">
                    <a:moveTo>
                      <a:pt x="102" y="146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102" y="32"/>
                    </a:lnTo>
                    <a:lnTo>
                      <a:pt x="102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95" name="Freeform 703"/>
              <p:cNvSpPr>
                <a:spLocks/>
              </p:cNvSpPr>
              <p:nvPr/>
            </p:nvSpPr>
            <p:spPr bwMode="auto">
              <a:xfrm>
                <a:off x="4974" y="2132"/>
                <a:ext cx="102" cy="146"/>
              </a:xfrm>
              <a:custGeom>
                <a:avLst/>
                <a:gdLst/>
                <a:ahLst/>
                <a:cxnLst>
                  <a:cxn ang="0">
                    <a:pos x="102" y="146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102" y="32"/>
                  </a:cxn>
                  <a:cxn ang="0">
                    <a:pos x="102" y="146"/>
                  </a:cxn>
                </a:cxnLst>
                <a:rect l="0" t="0" r="r" b="b"/>
                <a:pathLst>
                  <a:path w="102" h="146">
                    <a:moveTo>
                      <a:pt x="102" y="146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102" y="32"/>
                    </a:lnTo>
                    <a:lnTo>
                      <a:pt x="102" y="14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96" name="Freeform 704"/>
              <p:cNvSpPr>
                <a:spLocks/>
              </p:cNvSpPr>
              <p:nvPr/>
            </p:nvSpPr>
            <p:spPr bwMode="auto">
              <a:xfrm>
                <a:off x="4716" y="2374"/>
                <a:ext cx="160" cy="133"/>
              </a:xfrm>
              <a:custGeom>
                <a:avLst/>
                <a:gdLst/>
                <a:ahLst/>
                <a:cxnLst>
                  <a:cxn ang="0">
                    <a:pos x="144" y="133"/>
                  </a:cxn>
                  <a:cxn ang="0">
                    <a:pos x="160" y="28"/>
                  </a:cxn>
                  <a:cxn ang="0">
                    <a:pos x="47" y="0"/>
                  </a:cxn>
                  <a:cxn ang="0">
                    <a:pos x="0" y="100"/>
                  </a:cxn>
                  <a:cxn ang="0">
                    <a:pos x="144" y="133"/>
                  </a:cxn>
                </a:cxnLst>
                <a:rect l="0" t="0" r="r" b="b"/>
                <a:pathLst>
                  <a:path w="160" h="133">
                    <a:moveTo>
                      <a:pt x="144" y="133"/>
                    </a:moveTo>
                    <a:lnTo>
                      <a:pt x="160" y="28"/>
                    </a:lnTo>
                    <a:lnTo>
                      <a:pt x="47" y="0"/>
                    </a:lnTo>
                    <a:lnTo>
                      <a:pt x="0" y="100"/>
                    </a:lnTo>
                    <a:lnTo>
                      <a:pt x="144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97" name="Freeform 705"/>
              <p:cNvSpPr>
                <a:spLocks/>
              </p:cNvSpPr>
              <p:nvPr/>
            </p:nvSpPr>
            <p:spPr bwMode="auto">
              <a:xfrm>
                <a:off x="4716" y="2374"/>
                <a:ext cx="160" cy="133"/>
              </a:xfrm>
              <a:custGeom>
                <a:avLst/>
                <a:gdLst/>
                <a:ahLst/>
                <a:cxnLst>
                  <a:cxn ang="0">
                    <a:pos x="144" y="133"/>
                  </a:cxn>
                  <a:cxn ang="0">
                    <a:pos x="160" y="28"/>
                  </a:cxn>
                  <a:cxn ang="0">
                    <a:pos x="47" y="0"/>
                  </a:cxn>
                  <a:cxn ang="0">
                    <a:pos x="0" y="100"/>
                  </a:cxn>
                  <a:cxn ang="0">
                    <a:pos x="144" y="133"/>
                  </a:cxn>
                </a:cxnLst>
                <a:rect l="0" t="0" r="r" b="b"/>
                <a:pathLst>
                  <a:path w="160" h="133">
                    <a:moveTo>
                      <a:pt x="144" y="133"/>
                    </a:moveTo>
                    <a:lnTo>
                      <a:pt x="160" y="28"/>
                    </a:lnTo>
                    <a:lnTo>
                      <a:pt x="47" y="0"/>
                    </a:lnTo>
                    <a:lnTo>
                      <a:pt x="0" y="100"/>
                    </a:lnTo>
                    <a:lnTo>
                      <a:pt x="144" y="13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98" name="Freeform 706"/>
              <p:cNvSpPr>
                <a:spLocks/>
              </p:cNvSpPr>
              <p:nvPr/>
            </p:nvSpPr>
            <p:spPr bwMode="auto">
              <a:xfrm>
                <a:off x="3905" y="2374"/>
                <a:ext cx="161" cy="133"/>
              </a:xfrm>
              <a:custGeom>
                <a:avLst/>
                <a:gdLst/>
                <a:ahLst/>
                <a:cxnLst>
                  <a:cxn ang="0">
                    <a:pos x="161" y="100"/>
                  </a:cxn>
                  <a:cxn ang="0">
                    <a:pos x="114" y="0"/>
                  </a:cxn>
                  <a:cxn ang="0">
                    <a:pos x="0" y="28"/>
                  </a:cxn>
                  <a:cxn ang="0">
                    <a:pos x="16" y="133"/>
                  </a:cxn>
                  <a:cxn ang="0">
                    <a:pos x="161" y="100"/>
                  </a:cxn>
                </a:cxnLst>
                <a:rect l="0" t="0" r="r" b="b"/>
                <a:pathLst>
                  <a:path w="161" h="133">
                    <a:moveTo>
                      <a:pt x="161" y="100"/>
                    </a:moveTo>
                    <a:lnTo>
                      <a:pt x="114" y="0"/>
                    </a:lnTo>
                    <a:lnTo>
                      <a:pt x="0" y="28"/>
                    </a:lnTo>
                    <a:lnTo>
                      <a:pt x="16" y="133"/>
                    </a:lnTo>
                    <a:lnTo>
                      <a:pt x="16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99" name="Freeform 707"/>
              <p:cNvSpPr>
                <a:spLocks/>
              </p:cNvSpPr>
              <p:nvPr/>
            </p:nvSpPr>
            <p:spPr bwMode="auto">
              <a:xfrm>
                <a:off x="3905" y="2374"/>
                <a:ext cx="161" cy="133"/>
              </a:xfrm>
              <a:custGeom>
                <a:avLst/>
                <a:gdLst/>
                <a:ahLst/>
                <a:cxnLst>
                  <a:cxn ang="0">
                    <a:pos x="161" y="100"/>
                  </a:cxn>
                  <a:cxn ang="0">
                    <a:pos x="114" y="0"/>
                  </a:cxn>
                  <a:cxn ang="0">
                    <a:pos x="0" y="28"/>
                  </a:cxn>
                  <a:cxn ang="0">
                    <a:pos x="16" y="133"/>
                  </a:cxn>
                  <a:cxn ang="0">
                    <a:pos x="161" y="100"/>
                  </a:cxn>
                </a:cxnLst>
                <a:rect l="0" t="0" r="r" b="b"/>
                <a:pathLst>
                  <a:path w="161" h="133">
                    <a:moveTo>
                      <a:pt x="161" y="100"/>
                    </a:moveTo>
                    <a:lnTo>
                      <a:pt x="114" y="0"/>
                    </a:lnTo>
                    <a:lnTo>
                      <a:pt x="0" y="28"/>
                    </a:lnTo>
                    <a:lnTo>
                      <a:pt x="16" y="133"/>
                    </a:lnTo>
                    <a:lnTo>
                      <a:pt x="161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00" name="Freeform 708"/>
              <p:cNvSpPr>
                <a:spLocks/>
              </p:cNvSpPr>
              <p:nvPr/>
            </p:nvSpPr>
            <p:spPr bwMode="auto">
              <a:xfrm>
                <a:off x="4390" y="1732"/>
                <a:ext cx="123" cy="182"/>
              </a:xfrm>
              <a:custGeom>
                <a:avLst/>
                <a:gdLst/>
                <a:ahLst/>
                <a:cxnLst>
                  <a:cxn ang="0">
                    <a:pos x="123" y="182"/>
                  </a:cxn>
                  <a:cxn ang="0">
                    <a:pos x="0" y="179"/>
                  </a:cxn>
                  <a:cxn ang="0">
                    <a:pos x="0" y="0"/>
                  </a:cxn>
                  <a:cxn ang="0">
                    <a:pos x="123" y="4"/>
                  </a:cxn>
                  <a:cxn ang="0">
                    <a:pos x="123" y="182"/>
                  </a:cxn>
                </a:cxnLst>
                <a:rect l="0" t="0" r="r" b="b"/>
                <a:pathLst>
                  <a:path w="123" h="182">
                    <a:moveTo>
                      <a:pt x="123" y="182"/>
                    </a:moveTo>
                    <a:lnTo>
                      <a:pt x="0" y="179"/>
                    </a:lnTo>
                    <a:lnTo>
                      <a:pt x="0" y="0"/>
                    </a:lnTo>
                    <a:lnTo>
                      <a:pt x="123" y="4"/>
                    </a:lnTo>
                    <a:lnTo>
                      <a:pt x="123" y="1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01" name="Freeform 709"/>
              <p:cNvSpPr>
                <a:spLocks/>
              </p:cNvSpPr>
              <p:nvPr/>
            </p:nvSpPr>
            <p:spPr bwMode="auto">
              <a:xfrm>
                <a:off x="4390" y="1732"/>
                <a:ext cx="123" cy="182"/>
              </a:xfrm>
              <a:custGeom>
                <a:avLst/>
                <a:gdLst/>
                <a:ahLst/>
                <a:cxnLst>
                  <a:cxn ang="0">
                    <a:pos x="123" y="182"/>
                  </a:cxn>
                  <a:cxn ang="0">
                    <a:pos x="0" y="179"/>
                  </a:cxn>
                  <a:cxn ang="0">
                    <a:pos x="0" y="0"/>
                  </a:cxn>
                  <a:cxn ang="0">
                    <a:pos x="123" y="4"/>
                  </a:cxn>
                  <a:cxn ang="0">
                    <a:pos x="123" y="182"/>
                  </a:cxn>
                </a:cxnLst>
                <a:rect l="0" t="0" r="r" b="b"/>
                <a:pathLst>
                  <a:path w="123" h="182">
                    <a:moveTo>
                      <a:pt x="123" y="182"/>
                    </a:moveTo>
                    <a:lnTo>
                      <a:pt x="0" y="179"/>
                    </a:lnTo>
                    <a:lnTo>
                      <a:pt x="0" y="0"/>
                    </a:lnTo>
                    <a:lnTo>
                      <a:pt x="123" y="4"/>
                    </a:lnTo>
                    <a:lnTo>
                      <a:pt x="123" y="18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02" name="Freeform 710"/>
              <p:cNvSpPr>
                <a:spLocks/>
              </p:cNvSpPr>
              <p:nvPr/>
            </p:nvSpPr>
            <p:spPr bwMode="auto">
              <a:xfrm>
                <a:off x="4269" y="1732"/>
                <a:ext cx="121" cy="182"/>
              </a:xfrm>
              <a:custGeom>
                <a:avLst/>
                <a:gdLst/>
                <a:ahLst/>
                <a:cxnLst>
                  <a:cxn ang="0">
                    <a:pos x="121" y="179"/>
                  </a:cxn>
                  <a:cxn ang="0">
                    <a:pos x="0" y="182"/>
                  </a:cxn>
                  <a:cxn ang="0">
                    <a:pos x="0" y="4"/>
                  </a:cxn>
                  <a:cxn ang="0">
                    <a:pos x="121" y="0"/>
                  </a:cxn>
                  <a:cxn ang="0">
                    <a:pos x="121" y="179"/>
                  </a:cxn>
                </a:cxnLst>
                <a:rect l="0" t="0" r="r" b="b"/>
                <a:pathLst>
                  <a:path w="121" h="182">
                    <a:moveTo>
                      <a:pt x="121" y="179"/>
                    </a:moveTo>
                    <a:lnTo>
                      <a:pt x="0" y="182"/>
                    </a:lnTo>
                    <a:lnTo>
                      <a:pt x="0" y="4"/>
                    </a:lnTo>
                    <a:lnTo>
                      <a:pt x="121" y="0"/>
                    </a:lnTo>
                    <a:lnTo>
                      <a:pt x="121" y="1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03" name="Freeform 711"/>
              <p:cNvSpPr>
                <a:spLocks/>
              </p:cNvSpPr>
              <p:nvPr/>
            </p:nvSpPr>
            <p:spPr bwMode="auto">
              <a:xfrm>
                <a:off x="4269" y="1732"/>
                <a:ext cx="121" cy="182"/>
              </a:xfrm>
              <a:custGeom>
                <a:avLst/>
                <a:gdLst/>
                <a:ahLst/>
                <a:cxnLst>
                  <a:cxn ang="0">
                    <a:pos x="121" y="179"/>
                  </a:cxn>
                  <a:cxn ang="0">
                    <a:pos x="0" y="182"/>
                  </a:cxn>
                  <a:cxn ang="0">
                    <a:pos x="0" y="4"/>
                  </a:cxn>
                  <a:cxn ang="0">
                    <a:pos x="121" y="0"/>
                  </a:cxn>
                  <a:cxn ang="0">
                    <a:pos x="121" y="179"/>
                  </a:cxn>
                </a:cxnLst>
                <a:rect l="0" t="0" r="r" b="b"/>
                <a:pathLst>
                  <a:path w="121" h="182">
                    <a:moveTo>
                      <a:pt x="121" y="179"/>
                    </a:moveTo>
                    <a:lnTo>
                      <a:pt x="0" y="182"/>
                    </a:lnTo>
                    <a:lnTo>
                      <a:pt x="0" y="4"/>
                    </a:lnTo>
                    <a:lnTo>
                      <a:pt x="121" y="0"/>
                    </a:lnTo>
                    <a:lnTo>
                      <a:pt x="121" y="17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04" name="Freeform 712"/>
              <p:cNvSpPr>
                <a:spLocks/>
              </p:cNvSpPr>
              <p:nvPr/>
            </p:nvSpPr>
            <p:spPr bwMode="auto">
              <a:xfrm>
                <a:off x="5076" y="2278"/>
                <a:ext cx="108" cy="134"/>
              </a:xfrm>
              <a:custGeom>
                <a:avLst/>
                <a:gdLst/>
                <a:ahLst/>
                <a:cxnLst>
                  <a:cxn ang="0">
                    <a:pos x="108" y="134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108" y="44"/>
                  </a:cxn>
                  <a:cxn ang="0">
                    <a:pos x="108" y="134"/>
                  </a:cxn>
                </a:cxnLst>
                <a:rect l="0" t="0" r="r" b="b"/>
                <a:pathLst>
                  <a:path w="108" h="134">
                    <a:moveTo>
                      <a:pt x="108" y="134"/>
                    </a:moveTo>
                    <a:lnTo>
                      <a:pt x="0" y="89"/>
                    </a:lnTo>
                    <a:lnTo>
                      <a:pt x="0" y="0"/>
                    </a:lnTo>
                    <a:lnTo>
                      <a:pt x="108" y="44"/>
                    </a:lnTo>
                    <a:lnTo>
                      <a:pt x="108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05" name="Freeform 713"/>
              <p:cNvSpPr>
                <a:spLocks/>
              </p:cNvSpPr>
              <p:nvPr/>
            </p:nvSpPr>
            <p:spPr bwMode="auto">
              <a:xfrm>
                <a:off x="5076" y="2278"/>
                <a:ext cx="108" cy="134"/>
              </a:xfrm>
              <a:custGeom>
                <a:avLst/>
                <a:gdLst/>
                <a:ahLst/>
                <a:cxnLst>
                  <a:cxn ang="0">
                    <a:pos x="108" y="134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108" y="44"/>
                  </a:cxn>
                  <a:cxn ang="0">
                    <a:pos x="108" y="134"/>
                  </a:cxn>
                </a:cxnLst>
                <a:rect l="0" t="0" r="r" b="b"/>
                <a:pathLst>
                  <a:path w="108" h="134">
                    <a:moveTo>
                      <a:pt x="108" y="134"/>
                    </a:moveTo>
                    <a:lnTo>
                      <a:pt x="0" y="89"/>
                    </a:lnTo>
                    <a:lnTo>
                      <a:pt x="0" y="0"/>
                    </a:lnTo>
                    <a:lnTo>
                      <a:pt x="108" y="44"/>
                    </a:lnTo>
                    <a:lnTo>
                      <a:pt x="108" y="1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06" name="Freeform 714"/>
              <p:cNvSpPr>
                <a:spLocks/>
              </p:cNvSpPr>
              <p:nvPr/>
            </p:nvSpPr>
            <p:spPr bwMode="auto">
              <a:xfrm>
                <a:off x="4669" y="2144"/>
                <a:ext cx="121" cy="124"/>
              </a:xfrm>
              <a:custGeom>
                <a:avLst/>
                <a:gdLst/>
                <a:ahLst/>
                <a:cxnLst>
                  <a:cxn ang="0">
                    <a:pos x="107" y="124"/>
                  </a:cxn>
                  <a:cxn ang="0">
                    <a:pos x="121" y="20"/>
                  </a:cxn>
                  <a:cxn ang="0">
                    <a:pos x="8" y="0"/>
                  </a:cxn>
                  <a:cxn ang="0">
                    <a:pos x="0" y="106"/>
                  </a:cxn>
                  <a:cxn ang="0">
                    <a:pos x="107" y="124"/>
                  </a:cxn>
                </a:cxnLst>
                <a:rect l="0" t="0" r="r" b="b"/>
                <a:pathLst>
                  <a:path w="121" h="124">
                    <a:moveTo>
                      <a:pt x="107" y="124"/>
                    </a:moveTo>
                    <a:lnTo>
                      <a:pt x="121" y="20"/>
                    </a:lnTo>
                    <a:lnTo>
                      <a:pt x="8" y="0"/>
                    </a:lnTo>
                    <a:lnTo>
                      <a:pt x="0" y="106"/>
                    </a:lnTo>
                    <a:lnTo>
                      <a:pt x="107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07" name="Freeform 715"/>
              <p:cNvSpPr>
                <a:spLocks/>
              </p:cNvSpPr>
              <p:nvPr/>
            </p:nvSpPr>
            <p:spPr bwMode="auto">
              <a:xfrm>
                <a:off x="4669" y="2144"/>
                <a:ext cx="121" cy="124"/>
              </a:xfrm>
              <a:custGeom>
                <a:avLst/>
                <a:gdLst/>
                <a:ahLst/>
                <a:cxnLst>
                  <a:cxn ang="0">
                    <a:pos x="107" y="124"/>
                  </a:cxn>
                  <a:cxn ang="0">
                    <a:pos x="121" y="20"/>
                  </a:cxn>
                  <a:cxn ang="0">
                    <a:pos x="8" y="0"/>
                  </a:cxn>
                  <a:cxn ang="0">
                    <a:pos x="0" y="106"/>
                  </a:cxn>
                  <a:cxn ang="0">
                    <a:pos x="107" y="124"/>
                  </a:cxn>
                </a:cxnLst>
                <a:rect l="0" t="0" r="r" b="b"/>
                <a:pathLst>
                  <a:path w="121" h="124">
                    <a:moveTo>
                      <a:pt x="107" y="124"/>
                    </a:moveTo>
                    <a:lnTo>
                      <a:pt x="121" y="20"/>
                    </a:lnTo>
                    <a:lnTo>
                      <a:pt x="8" y="0"/>
                    </a:lnTo>
                    <a:lnTo>
                      <a:pt x="0" y="106"/>
                    </a:lnTo>
                    <a:lnTo>
                      <a:pt x="107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08" name="Freeform 716"/>
              <p:cNvSpPr>
                <a:spLocks/>
              </p:cNvSpPr>
              <p:nvPr/>
            </p:nvSpPr>
            <p:spPr bwMode="auto">
              <a:xfrm>
                <a:off x="3992" y="2144"/>
                <a:ext cx="121" cy="12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13" y="0"/>
                  </a:cxn>
                  <a:cxn ang="0">
                    <a:pos x="121" y="106"/>
                  </a:cxn>
                  <a:cxn ang="0">
                    <a:pos x="12" y="124"/>
                  </a:cxn>
                  <a:cxn ang="0">
                    <a:pos x="0" y="20"/>
                  </a:cxn>
                </a:cxnLst>
                <a:rect l="0" t="0" r="r" b="b"/>
                <a:pathLst>
                  <a:path w="121" h="124">
                    <a:moveTo>
                      <a:pt x="0" y="20"/>
                    </a:moveTo>
                    <a:lnTo>
                      <a:pt x="113" y="0"/>
                    </a:lnTo>
                    <a:lnTo>
                      <a:pt x="121" y="106"/>
                    </a:lnTo>
                    <a:lnTo>
                      <a:pt x="12" y="12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09" name="Freeform 717"/>
              <p:cNvSpPr>
                <a:spLocks/>
              </p:cNvSpPr>
              <p:nvPr/>
            </p:nvSpPr>
            <p:spPr bwMode="auto">
              <a:xfrm>
                <a:off x="3992" y="2144"/>
                <a:ext cx="121" cy="12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13" y="0"/>
                  </a:cxn>
                  <a:cxn ang="0">
                    <a:pos x="121" y="106"/>
                  </a:cxn>
                  <a:cxn ang="0">
                    <a:pos x="12" y="124"/>
                  </a:cxn>
                  <a:cxn ang="0">
                    <a:pos x="0" y="20"/>
                  </a:cxn>
                </a:cxnLst>
                <a:rect l="0" t="0" r="r" b="b"/>
                <a:pathLst>
                  <a:path w="121" h="124">
                    <a:moveTo>
                      <a:pt x="0" y="20"/>
                    </a:moveTo>
                    <a:lnTo>
                      <a:pt x="113" y="0"/>
                    </a:lnTo>
                    <a:lnTo>
                      <a:pt x="121" y="106"/>
                    </a:lnTo>
                    <a:lnTo>
                      <a:pt x="12" y="124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10" name="Freeform 718"/>
              <p:cNvSpPr>
                <a:spLocks/>
              </p:cNvSpPr>
              <p:nvPr/>
            </p:nvSpPr>
            <p:spPr bwMode="auto">
              <a:xfrm>
                <a:off x="4621" y="2947"/>
                <a:ext cx="119" cy="116"/>
              </a:xfrm>
              <a:custGeom>
                <a:avLst/>
                <a:gdLst/>
                <a:ahLst/>
                <a:cxnLst>
                  <a:cxn ang="0">
                    <a:pos x="52" y="116"/>
                  </a:cxn>
                  <a:cxn ang="0">
                    <a:pos x="0" y="104"/>
                  </a:cxn>
                  <a:cxn ang="0">
                    <a:pos x="55" y="0"/>
                  </a:cxn>
                  <a:cxn ang="0">
                    <a:pos x="119" y="17"/>
                  </a:cxn>
                  <a:cxn ang="0">
                    <a:pos x="52" y="116"/>
                  </a:cxn>
                </a:cxnLst>
                <a:rect l="0" t="0" r="r" b="b"/>
                <a:pathLst>
                  <a:path w="119" h="116">
                    <a:moveTo>
                      <a:pt x="52" y="116"/>
                    </a:moveTo>
                    <a:lnTo>
                      <a:pt x="0" y="104"/>
                    </a:lnTo>
                    <a:lnTo>
                      <a:pt x="55" y="0"/>
                    </a:lnTo>
                    <a:lnTo>
                      <a:pt x="119" y="17"/>
                    </a:lnTo>
                    <a:lnTo>
                      <a:pt x="52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11" name="Freeform 719"/>
              <p:cNvSpPr>
                <a:spLocks/>
              </p:cNvSpPr>
              <p:nvPr/>
            </p:nvSpPr>
            <p:spPr bwMode="auto">
              <a:xfrm>
                <a:off x="4621" y="2947"/>
                <a:ext cx="119" cy="116"/>
              </a:xfrm>
              <a:custGeom>
                <a:avLst/>
                <a:gdLst/>
                <a:ahLst/>
                <a:cxnLst>
                  <a:cxn ang="0">
                    <a:pos x="52" y="116"/>
                  </a:cxn>
                  <a:cxn ang="0">
                    <a:pos x="0" y="104"/>
                  </a:cxn>
                  <a:cxn ang="0">
                    <a:pos x="55" y="0"/>
                  </a:cxn>
                  <a:cxn ang="0">
                    <a:pos x="119" y="17"/>
                  </a:cxn>
                  <a:cxn ang="0">
                    <a:pos x="52" y="116"/>
                  </a:cxn>
                </a:cxnLst>
                <a:rect l="0" t="0" r="r" b="b"/>
                <a:pathLst>
                  <a:path w="119" h="116">
                    <a:moveTo>
                      <a:pt x="52" y="116"/>
                    </a:moveTo>
                    <a:lnTo>
                      <a:pt x="0" y="104"/>
                    </a:lnTo>
                    <a:lnTo>
                      <a:pt x="55" y="0"/>
                    </a:lnTo>
                    <a:lnTo>
                      <a:pt x="119" y="17"/>
                    </a:lnTo>
                    <a:lnTo>
                      <a:pt x="52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12" name="Freeform 720"/>
              <p:cNvSpPr>
                <a:spLocks/>
              </p:cNvSpPr>
              <p:nvPr/>
            </p:nvSpPr>
            <p:spPr bwMode="auto">
              <a:xfrm>
                <a:off x="4042" y="2947"/>
                <a:ext cx="119" cy="116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119" y="104"/>
                  </a:cxn>
                  <a:cxn ang="0">
                    <a:pos x="67" y="116"/>
                  </a:cxn>
                  <a:cxn ang="0">
                    <a:pos x="0" y="17"/>
                  </a:cxn>
                  <a:cxn ang="0">
                    <a:pos x="64" y="0"/>
                  </a:cxn>
                </a:cxnLst>
                <a:rect l="0" t="0" r="r" b="b"/>
                <a:pathLst>
                  <a:path w="119" h="116">
                    <a:moveTo>
                      <a:pt x="64" y="0"/>
                    </a:moveTo>
                    <a:lnTo>
                      <a:pt x="119" y="104"/>
                    </a:lnTo>
                    <a:lnTo>
                      <a:pt x="67" y="116"/>
                    </a:lnTo>
                    <a:lnTo>
                      <a:pt x="0" y="17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13" name="Freeform 721"/>
              <p:cNvSpPr>
                <a:spLocks/>
              </p:cNvSpPr>
              <p:nvPr/>
            </p:nvSpPr>
            <p:spPr bwMode="auto">
              <a:xfrm>
                <a:off x="4042" y="2947"/>
                <a:ext cx="119" cy="116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119" y="104"/>
                  </a:cxn>
                  <a:cxn ang="0">
                    <a:pos x="67" y="116"/>
                  </a:cxn>
                  <a:cxn ang="0">
                    <a:pos x="0" y="17"/>
                  </a:cxn>
                  <a:cxn ang="0">
                    <a:pos x="64" y="0"/>
                  </a:cxn>
                </a:cxnLst>
                <a:rect l="0" t="0" r="r" b="b"/>
                <a:pathLst>
                  <a:path w="119" h="116">
                    <a:moveTo>
                      <a:pt x="64" y="0"/>
                    </a:moveTo>
                    <a:lnTo>
                      <a:pt x="119" y="104"/>
                    </a:lnTo>
                    <a:lnTo>
                      <a:pt x="67" y="116"/>
                    </a:lnTo>
                    <a:lnTo>
                      <a:pt x="0" y="17"/>
                    </a:lnTo>
                    <a:lnTo>
                      <a:pt x="6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14" name="Freeform 722"/>
              <p:cNvSpPr>
                <a:spLocks/>
              </p:cNvSpPr>
              <p:nvPr/>
            </p:nvSpPr>
            <p:spPr bwMode="auto">
              <a:xfrm>
                <a:off x="4513" y="1736"/>
                <a:ext cx="120" cy="188"/>
              </a:xfrm>
              <a:custGeom>
                <a:avLst/>
                <a:gdLst/>
                <a:ahLst/>
                <a:cxnLst>
                  <a:cxn ang="0">
                    <a:pos x="120" y="188"/>
                  </a:cxn>
                  <a:cxn ang="0">
                    <a:pos x="0" y="178"/>
                  </a:cxn>
                  <a:cxn ang="0">
                    <a:pos x="0" y="0"/>
                  </a:cxn>
                  <a:cxn ang="0">
                    <a:pos x="120" y="10"/>
                  </a:cxn>
                  <a:cxn ang="0">
                    <a:pos x="120" y="188"/>
                  </a:cxn>
                </a:cxnLst>
                <a:rect l="0" t="0" r="r" b="b"/>
                <a:pathLst>
                  <a:path w="120" h="188">
                    <a:moveTo>
                      <a:pt x="120" y="188"/>
                    </a:moveTo>
                    <a:lnTo>
                      <a:pt x="0" y="178"/>
                    </a:lnTo>
                    <a:lnTo>
                      <a:pt x="0" y="0"/>
                    </a:lnTo>
                    <a:lnTo>
                      <a:pt x="120" y="10"/>
                    </a:lnTo>
                    <a:lnTo>
                      <a:pt x="120" y="1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15" name="Freeform 723"/>
              <p:cNvSpPr>
                <a:spLocks/>
              </p:cNvSpPr>
              <p:nvPr/>
            </p:nvSpPr>
            <p:spPr bwMode="auto">
              <a:xfrm>
                <a:off x="4513" y="1736"/>
                <a:ext cx="120" cy="188"/>
              </a:xfrm>
              <a:custGeom>
                <a:avLst/>
                <a:gdLst/>
                <a:ahLst/>
                <a:cxnLst>
                  <a:cxn ang="0">
                    <a:pos x="120" y="188"/>
                  </a:cxn>
                  <a:cxn ang="0">
                    <a:pos x="0" y="178"/>
                  </a:cxn>
                  <a:cxn ang="0">
                    <a:pos x="0" y="0"/>
                  </a:cxn>
                  <a:cxn ang="0">
                    <a:pos x="120" y="10"/>
                  </a:cxn>
                  <a:cxn ang="0">
                    <a:pos x="120" y="188"/>
                  </a:cxn>
                </a:cxnLst>
                <a:rect l="0" t="0" r="r" b="b"/>
                <a:pathLst>
                  <a:path w="120" h="188">
                    <a:moveTo>
                      <a:pt x="120" y="188"/>
                    </a:moveTo>
                    <a:lnTo>
                      <a:pt x="0" y="178"/>
                    </a:lnTo>
                    <a:lnTo>
                      <a:pt x="0" y="0"/>
                    </a:lnTo>
                    <a:lnTo>
                      <a:pt x="120" y="10"/>
                    </a:lnTo>
                    <a:lnTo>
                      <a:pt x="120" y="1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16" name="Freeform 724"/>
              <p:cNvSpPr>
                <a:spLocks/>
              </p:cNvSpPr>
              <p:nvPr/>
            </p:nvSpPr>
            <p:spPr bwMode="auto">
              <a:xfrm>
                <a:off x="4149" y="1736"/>
                <a:ext cx="120" cy="188"/>
              </a:xfrm>
              <a:custGeom>
                <a:avLst/>
                <a:gdLst/>
                <a:ahLst/>
                <a:cxnLst>
                  <a:cxn ang="0">
                    <a:pos x="120" y="178"/>
                  </a:cxn>
                  <a:cxn ang="0">
                    <a:pos x="0" y="188"/>
                  </a:cxn>
                  <a:cxn ang="0">
                    <a:pos x="0" y="10"/>
                  </a:cxn>
                  <a:cxn ang="0">
                    <a:pos x="120" y="0"/>
                  </a:cxn>
                  <a:cxn ang="0">
                    <a:pos x="120" y="178"/>
                  </a:cxn>
                </a:cxnLst>
                <a:rect l="0" t="0" r="r" b="b"/>
                <a:pathLst>
                  <a:path w="120" h="188">
                    <a:moveTo>
                      <a:pt x="120" y="178"/>
                    </a:moveTo>
                    <a:lnTo>
                      <a:pt x="0" y="188"/>
                    </a:lnTo>
                    <a:lnTo>
                      <a:pt x="0" y="10"/>
                    </a:lnTo>
                    <a:lnTo>
                      <a:pt x="120" y="0"/>
                    </a:lnTo>
                    <a:lnTo>
                      <a:pt x="120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17" name="Freeform 725"/>
              <p:cNvSpPr>
                <a:spLocks/>
              </p:cNvSpPr>
              <p:nvPr/>
            </p:nvSpPr>
            <p:spPr bwMode="auto">
              <a:xfrm>
                <a:off x="4149" y="1736"/>
                <a:ext cx="120" cy="188"/>
              </a:xfrm>
              <a:custGeom>
                <a:avLst/>
                <a:gdLst/>
                <a:ahLst/>
                <a:cxnLst>
                  <a:cxn ang="0">
                    <a:pos x="120" y="178"/>
                  </a:cxn>
                  <a:cxn ang="0">
                    <a:pos x="0" y="188"/>
                  </a:cxn>
                  <a:cxn ang="0">
                    <a:pos x="0" y="10"/>
                  </a:cxn>
                  <a:cxn ang="0">
                    <a:pos x="120" y="0"/>
                  </a:cxn>
                  <a:cxn ang="0">
                    <a:pos x="120" y="178"/>
                  </a:cxn>
                </a:cxnLst>
                <a:rect l="0" t="0" r="r" b="b"/>
                <a:pathLst>
                  <a:path w="120" h="188">
                    <a:moveTo>
                      <a:pt x="120" y="178"/>
                    </a:moveTo>
                    <a:lnTo>
                      <a:pt x="0" y="188"/>
                    </a:lnTo>
                    <a:lnTo>
                      <a:pt x="0" y="10"/>
                    </a:lnTo>
                    <a:lnTo>
                      <a:pt x="120" y="0"/>
                    </a:lnTo>
                    <a:lnTo>
                      <a:pt x="120" y="1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18" name="Freeform 726"/>
              <p:cNvSpPr>
                <a:spLocks/>
              </p:cNvSpPr>
              <p:nvPr/>
            </p:nvSpPr>
            <p:spPr bwMode="auto">
              <a:xfrm>
                <a:off x="4802" y="2879"/>
                <a:ext cx="141" cy="127"/>
              </a:xfrm>
              <a:custGeom>
                <a:avLst/>
                <a:gdLst/>
                <a:ahLst/>
                <a:cxnLst>
                  <a:cxn ang="0">
                    <a:pos x="56" y="127"/>
                  </a:cxn>
                  <a:cxn ang="0">
                    <a:pos x="0" y="104"/>
                  </a:cxn>
                  <a:cxn ang="0">
                    <a:pos x="73" y="0"/>
                  </a:cxn>
                  <a:cxn ang="0">
                    <a:pos x="141" y="27"/>
                  </a:cxn>
                  <a:cxn ang="0">
                    <a:pos x="56" y="127"/>
                  </a:cxn>
                </a:cxnLst>
                <a:rect l="0" t="0" r="r" b="b"/>
                <a:pathLst>
                  <a:path w="141" h="127">
                    <a:moveTo>
                      <a:pt x="56" y="127"/>
                    </a:moveTo>
                    <a:lnTo>
                      <a:pt x="0" y="104"/>
                    </a:lnTo>
                    <a:lnTo>
                      <a:pt x="73" y="0"/>
                    </a:lnTo>
                    <a:lnTo>
                      <a:pt x="141" y="27"/>
                    </a:lnTo>
                    <a:lnTo>
                      <a:pt x="56" y="1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19" name="Freeform 727"/>
              <p:cNvSpPr>
                <a:spLocks/>
              </p:cNvSpPr>
              <p:nvPr/>
            </p:nvSpPr>
            <p:spPr bwMode="auto">
              <a:xfrm>
                <a:off x="4802" y="2879"/>
                <a:ext cx="141" cy="127"/>
              </a:xfrm>
              <a:custGeom>
                <a:avLst/>
                <a:gdLst/>
                <a:ahLst/>
                <a:cxnLst>
                  <a:cxn ang="0">
                    <a:pos x="56" y="127"/>
                  </a:cxn>
                  <a:cxn ang="0">
                    <a:pos x="0" y="104"/>
                  </a:cxn>
                  <a:cxn ang="0">
                    <a:pos x="73" y="0"/>
                  </a:cxn>
                  <a:cxn ang="0">
                    <a:pos x="141" y="27"/>
                  </a:cxn>
                  <a:cxn ang="0">
                    <a:pos x="56" y="127"/>
                  </a:cxn>
                </a:cxnLst>
                <a:rect l="0" t="0" r="r" b="b"/>
                <a:pathLst>
                  <a:path w="141" h="127">
                    <a:moveTo>
                      <a:pt x="56" y="127"/>
                    </a:moveTo>
                    <a:lnTo>
                      <a:pt x="0" y="104"/>
                    </a:lnTo>
                    <a:lnTo>
                      <a:pt x="73" y="0"/>
                    </a:lnTo>
                    <a:lnTo>
                      <a:pt x="141" y="27"/>
                    </a:lnTo>
                    <a:lnTo>
                      <a:pt x="56" y="12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20" name="Freeform 728"/>
              <p:cNvSpPr>
                <a:spLocks/>
              </p:cNvSpPr>
              <p:nvPr/>
            </p:nvSpPr>
            <p:spPr bwMode="auto">
              <a:xfrm>
                <a:off x="4943" y="2802"/>
                <a:ext cx="150" cy="134"/>
              </a:xfrm>
              <a:custGeom>
                <a:avLst/>
                <a:gdLst/>
                <a:ahLst/>
                <a:cxnLst>
                  <a:cxn ang="0">
                    <a:pos x="62" y="134"/>
                  </a:cxn>
                  <a:cxn ang="0">
                    <a:pos x="0" y="104"/>
                  </a:cxn>
                  <a:cxn ang="0">
                    <a:pos x="87" y="0"/>
                  </a:cxn>
                  <a:cxn ang="0">
                    <a:pos x="150" y="30"/>
                  </a:cxn>
                  <a:cxn ang="0">
                    <a:pos x="62" y="134"/>
                  </a:cxn>
                </a:cxnLst>
                <a:rect l="0" t="0" r="r" b="b"/>
                <a:pathLst>
                  <a:path w="150" h="134">
                    <a:moveTo>
                      <a:pt x="62" y="134"/>
                    </a:moveTo>
                    <a:lnTo>
                      <a:pt x="0" y="104"/>
                    </a:lnTo>
                    <a:lnTo>
                      <a:pt x="87" y="0"/>
                    </a:lnTo>
                    <a:lnTo>
                      <a:pt x="150" y="30"/>
                    </a:lnTo>
                    <a:lnTo>
                      <a:pt x="62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21" name="Freeform 729"/>
              <p:cNvSpPr>
                <a:spLocks noEditPoints="1"/>
              </p:cNvSpPr>
              <p:nvPr/>
            </p:nvSpPr>
            <p:spPr bwMode="auto">
              <a:xfrm>
                <a:off x="4007" y="2247"/>
                <a:ext cx="1086" cy="689"/>
              </a:xfrm>
              <a:custGeom>
                <a:avLst/>
                <a:gdLst/>
                <a:ahLst/>
                <a:cxnLst>
                  <a:cxn ang="0">
                    <a:pos x="998" y="689"/>
                  </a:cxn>
                  <a:cxn ang="0">
                    <a:pos x="936" y="659"/>
                  </a:cxn>
                  <a:cxn ang="0">
                    <a:pos x="1023" y="555"/>
                  </a:cxn>
                  <a:cxn ang="0">
                    <a:pos x="1086" y="585"/>
                  </a:cxn>
                  <a:cxn ang="0">
                    <a:pos x="998" y="689"/>
                  </a:cxn>
                  <a:cxn ang="0">
                    <a:pos x="766" y="0"/>
                  </a:cxn>
                  <a:cxn ang="0">
                    <a:pos x="746" y="157"/>
                  </a:cxn>
                  <a:cxn ang="0">
                    <a:pos x="20" y="157"/>
                  </a:cxn>
                  <a:cxn ang="0">
                    <a:pos x="0" y="0"/>
                  </a:cxn>
                </a:cxnLst>
                <a:rect l="0" t="0" r="r" b="b"/>
                <a:pathLst>
                  <a:path w="1086" h="689">
                    <a:moveTo>
                      <a:pt x="998" y="689"/>
                    </a:moveTo>
                    <a:lnTo>
                      <a:pt x="936" y="659"/>
                    </a:lnTo>
                    <a:lnTo>
                      <a:pt x="1023" y="555"/>
                    </a:lnTo>
                    <a:lnTo>
                      <a:pt x="1086" y="585"/>
                    </a:lnTo>
                    <a:lnTo>
                      <a:pt x="998" y="689"/>
                    </a:lnTo>
                    <a:moveTo>
                      <a:pt x="766" y="0"/>
                    </a:moveTo>
                    <a:lnTo>
                      <a:pt x="746" y="157"/>
                    </a:lnTo>
                    <a:moveTo>
                      <a:pt x="20" y="157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22" name="Freeform 730"/>
              <p:cNvSpPr>
                <a:spLocks/>
              </p:cNvSpPr>
              <p:nvPr/>
            </p:nvSpPr>
            <p:spPr bwMode="auto">
              <a:xfrm>
                <a:off x="4866" y="1962"/>
                <a:ext cx="108" cy="170"/>
              </a:xfrm>
              <a:custGeom>
                <a:avLst/>
                <a:gdLst/>
                <a:ahLst/>
                <a:cxnLst>
                  <a:cxn ang="0">
                    <a:pos x="108" y="170"/>
                  </a:cxn>
                  <a:cxn ang="0">
                    <a:pos x="0" y="141"/>
                  </a:cxn>
                  <a:cxn ang="0">
                    <a:pos x="0" y="0"/>
                  </a:cxn>
                  <a:cxn ang="0">
                    <a:pos x="108" y="28"/>
                  </a:cxn>
                  <a:cxn ang="0">
                    <a:pos x="108" y="170"/>
                  </a:cxn>
                </a:cxnLst>
                <a:rect l="0" t="0" r="r" b="b"/>
                <a:pathLst>
                  <a:path w="108" h="170">
                    <a:moveTo>
                      <a:pt x="108" y="170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08" y="28"/>
                    </a:lnTo>
                    <a:lnTo>
                      <a:pt x="108" y="1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23" name="Freeform 731"/>
              <p:cNvSpPr>
                <a:spLocks/>
              </p:cNvSpPr>
              <p:nvPr/>
            </p:nvSpPr>
            <p:spPr bwMode="auto">
              <a:xfrm>
                <a:off x="4866" y="1962"/>
                <a:ext cx="108" cy="170"/>
              </a:xfrm>
              <a:custGeom>
                <a:avLst/>
                <a:gdLst/>
                <a:ahLst/>
                <a:cxnLst>
                  <a:cxn ang="0">
                    <a:pos x="108" y="170"/>
                  </a:cxn>
                  <a:cxn ang="0">
                    <a:pos x="0" y="141"/>
                  </a:cxn>
                  <a:cxn ang="0">
                    <a:pos x="0" y="0"/>
                  </a:cxn>
                  <a:cxn ang="0">
                    <a:pos x="108" y="28"/>
                  </a:cxn>
                  <a:cxn ang="0">
                    <a:pos x="108" y="170"/>
                  </a:cxn>
                </a:cxnLst>
                <a:rect l="0" t="0" r="r" b="b"/>
                <a:pathLst>
                  <a:path w="108" h="170">
                    <a:moveTo>
                      <a:pt x="108" y="170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08" y="28"/>
                    </a:lnTo>
                    <a:lnTo>
                      <a:pt x="108" y="1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24" name="Freeform 732"/>
              <p:cNvSpPr>
                <a:spLocks/>
              </p:cNvSpPr>
              <p:nvPr/>
            </p:nvSpPr>
            <p:spPr bwMode="auto">
              <a:xfrm>
                <a:off x="3808" y="1962"/>
                <a:ext cx="108" cy="170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141"/>
                  </a:cxn>
                  <a:cxn ang="0">
                    <a:pos x="0" y="170"/>
                  </a:cxn>
                  <a:cxn ang="0">
                    <a:pos x="0" y="28"/>
                  </a:cxn>
                  <a:cxn ang="0">
                    <a:pos x="108" y="0"/>
                  </a:cxn>
                </a:cxnLst>
                <a:rect l="0" t="0" r="r" b="b"/>
                <a:pathLst>
                  <a:path w="108" h="170">
                    <a:moveTo>
                      <a:pt x="108" y="0"/>
                    </a:moveTo>
                    <a:lnTo>
                      <a:pt x="108" y="141"/>
                    </a:lnTo>
                    <a:lnTo>
                      <a:pt x="0" y="170"/>
                    </a:lnTo>
                    <a:lnTo>
                      <a:pt x="0" y="2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25" name="Freeform 733"/>
              <p:cNvSpPr>
                <a:spLocks noEditPoints="1"/>
              </p:cNvSpPr>
              <p:nvPr/>
            </p:nvSpPr>
            <p:spPr bwMode="auto">
              <a:xfrm>
                <a:off x="3808" y="1962"/>
                <a:ext cx="1056" cy="470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141"/>
                  </a:cxn>
                  <a:cxn ang="0">
                    <a:pos x="0" y="170"/>
                  </a:cxn>
                  <a:cxn ang="0">
                    <a:pos x="0" y="28"/>
                  </a:cxn>
                  <a:cxn ang="0">
                    <a:pos x="108" y="0"/>
                  </a:cxn>
                  <a:cxn ang="0">
                    <a:pos x="945" y="442"/>
                  </a:cxn>
                  <a:cxn ang="0">
                    <a:pos x="1056" y="470"/>
                  </a:cxn>
                  <a:cxn ang="0">
                    <a:pos x="109" y="470"/>
                  </a:cxn>
                  <a:cxn ang="0">
                    <a:pos x="219" y="442"/>
                  </a:cxn>
                </a:cxnLst>
                <a:rect l="0" t="0" r="r" b="b"/>
                <a:pathLst>
                  <a:path w="1056" h="470">
                    <a:moveTo>
                      <a:pt x="108" y="0"/>
                    </a:moveTo>
                    <a:lnTo>
                      <a:pt x="108" y="141"/>
                    </a:lnTo>
                    <a:lnTo>
                      <a:pt x="0" y="170"/>
                    </a:lnTo>
                    <a:lnTo>
                      <a:pt x="0" y="28"/>
                    </a:lnTo>
                    <a:lnTo>
                      <a:pt x="108" y="0"/>
                    </a:lnTo>
                    <a:moveTo>
                      <a:pt x="945" y="442"/>
                    </a:moveTo>
                    <a:lnTo>
                      <a:pt x="1056" y="470"/>
                    </a:lnTo>
                    <a:moveTo>
                      <a:pt x="109" y="470"/>
                    </a:moveTo>
                    <a:lnTo>
                      <a:pt x="219" y="44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26" name="Freeform 734"/>
              <p:cNvSpPr>
                <a:spLocks/>
              </p:cNvSpPr>
              <p:nvPr/>
            </p:nvSpPr>
            <p:spPr bwMode="auto">
              <a:xfrm>
                <a:off x="5184" y="2412"/>
                <a:ext cx="62" cy="102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62" y="31"/>
                  </a:cxn>
                  <a:cxn ang="0">
                    <a:pos x="62" y="102"/>
                  </a:cxn>
                  <a:cxn ang="0">
                    <a:pos x="0" y="71"/>
                  </a:cxn>
                </a:cxnLst>
                <a:rect l="0" t="0" r="r" b="b"/>
                <a:pathLst>
                  <a:path w="62" h="102">
                    <a:moveTo>
                      <a:pt x="0" y="71"/>
                    </a:moveTo>
                    <a:lnTo>
                      <a:pt x="0" y="0"/>
                    </a:lnTo>
                    <a:lnTo>
                      <a:pt x="62" y="31"/>
                    </a:lnTo>
                    <a:lnTo>
                      <a:pt x="62" y="10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27" name="Freeform 735"/>
              <p:cNvSpPr>
                <a:spLocks/>
              </p:cNvSpPr>
              <p:nvPr/>
            </p:nvSpPr>
            <p:spPr bwMode="auto">
              <a:xfrm>
                <a:off x="5184" y="2412"/>
                <a:ext cx="62" cy="102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62" y="31"/>
                  </a:cxn>
                  <a:cxn ang="0">
                    <a:pos x="62" y="102"/>
                  </a:cxn>
                  <a:cxn ang="0">
                    <a:pos x="0" y="71"/>
                  </a:cxn>
                </a:cxnLst>
                <a:rect l="0" t="0" r="r" b="b"/>
                <a:pathLst>
                  <a:path w="62" h="102">
                    <a:moveTo>
                      <a:pt x="0" y="71"/>
                    </a:moveTo>
                    <a:lnTo>
                      <a:pt x="0" y="0"/>
                    </a:lnTo>
                    <a:lnTo>
                      <a:pt x="62" y="31"/>
                    </a:lnTo>
                    <a:lnTo>
                      <a:pt x="62" y="102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28" name="Freeform 736"/>
              <p:cNvSpPr>
                <a:spLocks/>
              </p:cNvSpPr>
              <p:nvPr/>
            </p:nvSpPr>
            <p:spPr bwMode="auto">
              <a:xfrm>
                <a:off x="5078" y="2655"/>
                <a:ext cx="135" cy="99"/>
              </a:xfrm>
              <a:custGeom>
                <a:avLst/>
                <a:gdLst/>
                <a:ahLst/>
                <a:cxnLst>
                  <a:cxn ang="0">
                    <a:pos x="97" y="67"/>
                  </a:cxn>
                  <a:cxn ang="0">
                    <a:pos x="0" y="99"/>
                  </a:cxn>
                  <a:cxn ang="0">
                    <a:pos x="38" y="24"/>
                  </a:cxn>
                  <a:cxn ang="0">
                    <a:pos x="135" y="0"/>
                  </a:cxn>
                  <a:cxn ang="0">
                    <a:pos x="97" y="67"/>
                  </a:cxn>
                </a:cxnLst>
                <a:rect l="0" t="0" r="r" b="b"/>
                <a:pathLst>
                  <a:path w="135" h="99">
                    <a:moveTo>
                      <a:pt x="97" y="67"/>
                    </a:moveTo>
                    <a:lnTo>
                      <a:pt x="0" y="99"/>
                    </a:lnTo>
                    <a:lnTo>
                      <a:pt x="38" y="24"/>
                    </a:lnTo>
                    <a:lnTo>
                      <a:pt x="135" y="0"/>
                    </a:lnTo>
                    <a:lnTo>
                      <a:pt x="97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29" name="Freeform 737"/>
              <p:cNvSpPr>
                <a:spLocks/>
              </p:cNvSpPr>
              <p:nvPr/>
            </p:nvSpPr>
            <p:spPr bwMode="auto">
              <a:xfrm>
                <a:off x="5078" y="2655"/>
                <a:ext cx="135" cy="99"/>
              </a:xfrm>
              <a:custGeom>
                <a:avLst/>
                <a:gdLst/>
                <a:ahLst/>
                <a:cxnLst>
                  <a:cxn ang="0">
                    <a:pos x="97" y="67"/>
                  </a:cxn>
                  <a:cxn ang="0">
                    <a:pos x="0" y="99"/>
                  </a:cxn>
                  <a:cxn ang="0">
                    <a:pos x="38" y="24"/>
                  </a:cxn>
                  <a:cxn ang="0">
                    <a:pos x="135" y="0"/>
                  </a:cxn>
                  <a:cxn ang="0">
                    <a:pos x="97" y="67"/>
                  </a:cxn>
                </a:cxnLst>
                <a:rect l="0" t="0" r="r" b="b"/>
                <a:pathLst>
                  <a:path w="135" h="99">
                    <a:moveTo>
                      <a:pt x="97" y="67"/>
                    </a:moveTo>
                    <a:lnTo>
                      <a:pt x="0" y="99"/>
                    </a:lnTo>
                    <a:lnTo>
                      <a:pt x="38" y="24"/>
                    </a:lnTo>
                    <a:lnTo>
                      <a:pt x="135" y="0"/>
                    </a:lnTo>
                    <a:lnTo>
                      <a:pt x="97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30" name="Freeform 738"/>
              <p:cNvSpPr>
                <a:spLocks/>
              </p:cNvSpPr>
              <p:nvPr/>
            </p:nvSpPr>
            <p:spPr bwMode="auto">
              <a:xfrm>
                <a:off x="4763" y="2268"/>
                <a:ext cx="132" cy="134"/>
              </a:xfrm>
              <a:custGeom>
                <a:avLst/>
                <a:gdLst/>
                <a:ahLst/>
                <a:cxnLst>
                  <a:cxn ang="0">
                    <a:pos x="113" y="134"/>
                  </a:cxn>
                  <a:cxn ang="0">
                    <a:pos x="132" y="30"/>
                  </a:cxn>
                  <a:cxn ang="0">
                    <a:pos x="13" y="0"/>
                  </a:cxn>
                  <a:cxn ang="0">
                    <a:pos x="0" y="106"/>
                  </a:cxn>
                  <a:cxn ang="0">
                    <a:pos x="113" y="134"/>
                  </a:cxn>
                </a:cxnLst>
                <a:rect l="0" t="0" r="r" b="b"/>
                <a:pathLst>
                  <a:path w="132" h="134">
                    <a:moveTo>
                      <a:pt x="113" y="134"/>
                    </a:moveTo>
                    <a:lnTo>
                      <a:pt x="132" y="30"/>
                    </a:lnTo>
                    <a:lnTo>
                      <a:pt x="13" y="0"/>
                    </a:lnTo>
                    <a:lnTo>
                      <a:pt x="0" y="106"/>
                    </a:lnTo>
                    <a:lnTo>
                      <a:pt x="113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31" name="Freeform 739"/>
              <p:cNvSpPr>
                <a:spLocks/>
              </p:cNvSpPr>
              <p:nvPr/>
            </p:nvSpPr>
            <p:spPr bwMode="auto">
              <a:xfrm>
                <a:off x="4763" y="2268"/>
                <a:ext cx="132" cy="134"/>
              </a:xfrm>
              <a:custGeom>
                <a:avLst/>
                <a:gdLst/>
                <a:ahLst/>
                <a:cxnLst>
                  <a:cxn ang="0">
                    <a:pos x="113" y="134"/>
                  </a:cxn>
                  <a:cxn ang="0">
                    <a:pos x="132" y="30"/>
                  </a:cxn>
                  <a:cxn ang="0">
                    <a:pos x="13" y="0"/>
                  </a:cxn>
                  <a:cxn ang="0">
                    <a:pos x="0" y="106"/>
                  </a:cxn>
                  <a:cxn ang="0">
                    <a:pos x="113" y="134"/>
                  </a:cxn>
                </a:cxnLst>
                <a:rect l="0" t="0" r="r" b="b"/>
                <a:pathLst>
                  <a:path w="132" h="134">
                    <a:moveTo>
                      <a:pt x="113" y="134"/>
                    </a:moveTo>
                    <a:lnTo>
                      <a:pt x="132" y="30"/>
                    </a:lnTo>
                    <a:lnTo>
                      <a:pt x="13" y="0"/>
                    </a:lnTo>
                    <a:lnTo>
                      <a:pt x="0" y="106"/>
                    </a:lnTo>
                    <a:lnTo>
                      <a:pt x="113" y="1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32" name="Freeform 740"/>
              <p:cNvSpPr>
                <a:spLocks/>
              </p:cNvSpPr>
              <p:nvPr/>
            </p:nvSpPr>
            <p:spPr bwMode="auto">
              <a:xfrm>
                <a:off x="3887" y="2268"/>
                <a:ext cx="132" cy="134"/>
              </a:xfrm>
              <a:custGeom>
                <a:avLst/>
                <a:gdLst/>
                <a:ahLst/>
                <a:cxnLst>
                  <a:cxn ang="0">
                    <a:pos x="132" y="106"/>
                  </a:cxn>
                  <a:cxn ang="0">
                    <a:pos x="117" y="0"/>
                  </a:cxn>
                  <a:cxn ang="0">
                    <a:pos x="0" y="30"/>
                  </a:cxn>
                  <a:cxn ang="0">
                    <a:pos x="18" y="134"/>
                  </a:cxn>
                  <a:cxn ang="0">
                    <a:pos x="132" y="106"/>
                  </a:cxn>
                </a:cxnLst>
                <a:rect l="0" t="0" r="r" b="b"/>
                <a:pathLst>
                  <a:path w="132" h="134">
                    <a:moveTo>
                      <a:pt x="132" y="106"/>
                    </a:moveTo>
                    <a:lnTo>
                      <a:pt x="117" y="0"/>
                    </a:lnTo>
                    <a:lnTo>
                      <a:pt x="0" y="30"/>
                    </a:lnTo>
                    <a:lnTo>
                      <a:pt x="18" y="134"/>
                    </a:lnTo>
                    <a:lnTo>
                      <a:pt x="132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33" name="Freeform 741"/>
              <p:cNvSpPr>
                <a:spLocks noEditPoints="1"/>
              </p:cNvSpPr>
              <p:nvPr/>
            </p:nvSpPr>
            <p:spPr bwMode="auto">
              <a:xfrm>
                <a:off x="3887" y="1959"/>
                <a:ext cx="1115" cy="443"/>
              </a:xfrm>
              <a:custGeom>
                <a:avLst/>
                <a:gdLst/>
                <a:ahLst/>
                <a:cxnLst>
                  <a:cxn ang="0">
                    <a:pos x="132" y="415"/>
                  </a:cxn>
                  <a:cxn ang="0">
                    <a:pos x="117" y="309"/>
                  </a:cxn>
                  <a:cxn ang="0">
                    <a:pos x="0" y="339"/>
                  </a:cxn>
                  <a:cxn ang="0">
                    <a:pos x="18" y="443"/>
                  </a:cxn>
                  <a:cxn ang="0">
                    <a:pos x="132" y="415"/>
                  </a:cxn>
                  <a:cxn ang="0">
                    <a:pos x="1115" y="20"/>
                  </a:cxn>
                  <a:cxn ang="0">
                    <a:pos x="1039" y="0"/>
                  </a:cxn>
                </a:cxnLst>
                <a:rect l="0" t="0" r="r" b="b"/>
                <a:pathLst>
                  <a:path w="1115" h="443">
                    <a:moveTo>
                      <a:pt x="132" y="415"/>
                    </a:moveTo>
                    <a:lnTo>
                      <a:pt x="117" y="309"/>
                    </a:lnTo>
                    <a:lnTo>
                      <a:pt x="0" y="339"/>
                    </a:lnTo>
                    <a:lnTo>
                      <a:pt x="18" y="443"/>
                    </a:lnTo>
                    <a:lnTo>
                      <a:pt x="132" y="415"/>
                    </a:lnTo>
                    <a:moveTo>
                      <a:pt x="1115" y="20"/>
                    </a:moveTo>
                    <a:lnTo>
                      <a:pt x="1039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34" name="Freeform 742"/>
              <p:cNvSpPr>
                <a:spLocks/>
              </p:cNvSpPr>
              <p:nvPr/>
            </p:nvSpPr>
            <p:spPr bwMode="auto">
              <a:xfrm>
                <a:off x="5116" y="2583"/>
                <a:ext cx="122" cy="96"/>
              </a:xfrm>
              <a:custGeom>
                <a:avLst/>
                <a:gdLst/>
                <a:ahLst/>
                <a:cxnLst>
                  <a:cxn ang="0">
                    <a:pos x="97" y="72"/>
                  </a:cxn>
                  <a:cxn ang="0">
                    <a:pos x="0" y="96"/>
                  </a:cxn>
                  <a:cxn ang="0">
                    <a:pos x="31" y="20"/>
                  </a:cxn>
                  <a:cxn ang="0">
                    <a:pos x="122" y="0"/>
                  </a:cxn>
                  <a:cxn ang="0">
                    <a:pos x="97" y="72"/>
                  </a:cxn>
                </a:cxnLst>
                <a:rect l="0" t="0" r="r" b="b"/>
                <a:pathLst>
                  <a:path w="122" h="96">
                    <a:moveTo>
                      <a:pt x="97" y="72"/>
                    </a:moveTo>
                    <a:lnTo>
                      <a:pt x="0" y="96"/>
                    </a:lnTo>
                    <a:lnTo>
                      <a:pt x="31" y="20"/>
                    </a:lnTo>
                    <a:lnTo>
                      <a:pt x="122" y="0"/>
                    </a:lnTo>
                    <a:lnTo>
                      <a:pt x="97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35" name="Freeform 743"/>
              <p:cNvSpPr>
                <a:spLocks/>
              </p:cNvSpPr>
              <p:nvPr/>
            </p:nvSpPr>
            <p:spPr bwMode="auto">
              <a:xfrm>
                <a:off x="5116" y="2583"/>
                <a:ext cx="122" cy="96"/>
              </a:xfrm>
              <a:custGeom>
                <a:avLst/>
                <a:gdLst/>
                <a:ahLst/>
                <a:cxnLst>
                  <a:cxn ang="0">
                    <a:pos x="97" y="72"/>
                  </a:cxn>
                  <a:cxn ang="0">
                    <a:pos x="0" y="96"/>
                  </a:cxn>
                  <a:cxn ang="0">
                    <a:pos x="31" y="20"/>
                  </a:cxn>
                  <a:cxn ang="0">
                    <a:pos x="122" y="0"/>
                  </a:cxn>
                  <a:cxn ang="0">
                    <a:pos x="97" y="72"/>
                  </a:cxn>
                </a:cxnLst>
                <a:rect l="0" t="0" r="r" b="b"/>
                <a:pathLst>
                  <a:path w="122" h="96">
                    <a:moveTo>
                      <a:pt x="97" y="72"/>
                    </a:moveTo>
                    <a:lnTo>
                      <a:pt x="0" y="96"/>
                    </a:lnTo>
                    <a:lnTo>
                      <a:pt x="31" y="20"/>
                    </a:lnTo>
                    <a:lnTo>
                      <a:pt x="122" y="0"/>
                    </a:lnTo>
                    <a:lnTo>
                      <a:pt x="97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36" name="Freeform 744"/>
              <p:cNvSpPr>
                <a:spLocks/>
              </p:cNvSpPr>
              <p:nvPr/>
            </p:nvSpPr>
            <p:spPr bwMode="auto">
              <a:xfrm>
                <a:off x="5175" y="2655"/>
                <a:ext cx="121" cy="115"/>
              </a:xfrm>
              <a:custGeom>
                <a:avLst/>
                <a:gdLst/>
                <a:ahLst/>
                <a:cxnLst>
                  <a:cxn ang="0">
                    <a:pos x="79" y="115"/>
                  </a:cxn>
                  <a:cxn ang="0">
                    <a:pos x="0" y="67"/>
                  </a:cxn>
                  <a:cxn ang="0">
                    <a:pos x="38" y="0"/>
                  </a:cxn>
                  <a:cxn ang="0">
                    <a:pos x="121" y="52"/>
                  </a:cxn>
                  <a:cxn ang="0">
                    <a:pos x="79" y="115"/>
                  </a:cxn>
                </a:cxnLst>
                <a:rect l="0" t="0" r="r" b="b"/>
                <a:pathLst>
                  <a:path w="121" h="115">
                    <a:moveTo>
                      <a:pt x="79" y="115"/>
                    </a:moveTo>
                    <a:lnTo>
                      <a:pt x="0" y="67"/>
                    </a:lnTo>
                    <a:lnTo>
                      <a:pt x="38" y="0"/>
                    </a:lnTo>
                    <a:lnTo>
                      <a:pt x="121" y="52"/>
                    </a:lnTo>
                    <a:lnTo>
                      <a:pt x="7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37" name="Freeform 745"/>
              <p:cNvSpPr>
                <a:spLocks/>
              </p:cNvSpPr>
              <p:nvPr/>
            </p:nvSpPr>
            <p:spPr bwMode="auto">
              <a:xfrm>
                <a:off x="5175" y="2655"/>
                <a:ext cx="121" cy="115"/>
              </a:xfrm>
              <a:custGeom>
                <a:avLst/>
                <a:gdLst/>
                <a:ahLst/>
                <a:cxnLst>
                  <a:cxn ang="0">
                    <a:pos x="79" y="115"/>
                  </a:cxn>
                  <a:cxn ang="0">
                    <a:pos x="0" y="67"/>
                  </a:cxn>
                  <a:cxn ang="0">
                    <a:pos x="38" y="0"/>
                  </a:cxn>
                  <a:cxn ang="0">
                    <a:pos x="121" y="52"/>
                  </a:cxn>
                  <a:cxn ang="0">
                    <a:pos x="79" y="115"/>
                  </a:cxn>
                </a:cxnLst>
                <a:rect l="0" t="0" r="r" b="b"/>
                <a:pathLst>
                  <a:path w="121" h="115">
                    <a:moveTo>
                      <a:pt x="79" y="115"/>
                    </a:moveTo>
                    <a:lnTo>
                      <a:pt x="0" y="67"/>
                    </a:lnTo>
                    <a:lnTo>
                      <a:pt x="38" y="0"/>
                    </a:lnTo>
                    <a:lnTo>
                      <a:pt x="121" y="52"/>
                    </a:lnTo>
                    <a:lnTo>
                      <a:pt x="79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38" name="Freeform 746"/>
              <p:cNvSpPr>
                <a:spLocks/>
              </p:cNvSpPr>
              <p:nvPr/>
            </p:nvSpPr>
            <p:spPr bwMode="auto">
              <a:xfrm>
                <a:off x="5113" y="2412"/>
                <a:ext cx="71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2" y="31"/>
                  </a:cxn>
                  <a:cxn ang="0">
                    <a:pos x="71" y="0"/>
                  </a:cxn>
                  <a:cxn ang="0">
                    <a:pos x="71" y="71"/>
                  </a:cxn>
                  <a:cxn ang="0">
                    <a:pos x="0" y="116"/>
                  </a:cxn>
                </a:cxnLst>
                <a:rect l="0" t="0" r="r" b="b"/>
                <a:pathLst>
                  <a:path w="71" h="116">
                    <a:moveTo>
                      <a:pt x="0" y="116"/>
                    </a:moveTo>
                    <a:lnTo>
                      <a:pt x="12" y="31"/>
                    </a:lnTo>
                    <a:lnTo>
                      <a:pt x="71" y="0"/>
                    </a:lnTo>
                    <a:lnTo>
                      <a:pt x="71" y="71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39" name="Freeform 747"/>
              <p:cNvSpPr>
                <a:spLocks/>
              </p:cNvSpPr>
              <p:nvPr/>
            </p:nvSpPr>
            <p:spPr bwMode="auto">
              <a:xfrm>
                <a:off x="5113" y="2412"/>
                <a:ext cx="71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2" y="31"/>
                  </a:cxn>
                  <a:cxn ang="0">
                    <a:pos x="71" y="0"/>
                  </a:cxn>
                  <a:cxn ang="0">
                    <a:pos x="71" y="71"/>
                  </a:cxn>
                  <a:cxn ang="0">
                    <a:pos x="0" y="116"/>
                  </a:cxn>
                </a:cxnLst>
                <a:rect l="0" t="0" r="r" b="b"/>
                <a:pathLst>
                  <a:path w="71" h="116">
                    <a:moveTo>
                      <a:pt x="0" y="116"/>
                    </a:moveTo>
                    <a:lnTo>
                      <a:pt x="12" y="31"/>
                    </a:lnTo>
                    <a:lnTo>
                      <a:pt x="71" y="0"/>
                    </a:lnTo>
                    <a:lnTo>
                      <a:pt x="71" y="71"/>
                    </a:lnTo>
                    <a:lnTo>
                      <a:pt x="0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40" name="Freeform 748"/>
              <p:cNvSpPr>
                <a:spLocks/>
              </p:cNvSpPr>
              <p:nvPr/>
            </p:nvSpPr>
            <p:spPr bwMode="auto">
              <a:xfrm>
                <a:off x="4633" y="1746"/>
                <a:ext cx="118" cy="194"/>
              </a:xfrm>
              <a:custGeom>
                <a:avLst/>
                <a:gdLst/>
                <a:ahLst/>
                <a:cxnLst>
                  <a:cxn ang="0">
                    <a:pos x="118" y="194"/>
                  </a:cxn>
                  <a:cxn ang="0">
                    <a:pos x="0" y="178"/>
                  </a:cxn>
                  <a:cxn ang="0">
                    <a:pos x="0" y="0"/>
                  </a:cxn>
                  <a:cxn ang="0">
                    <a:pos x="118" y="14"/>
                  </a:cxn>
                  <a:cxn ang="0">
                    <a:pos x="118" y="194"/>
                  </a:cxn>
                </a:cxnLst>
                <a:rect l="0" t="0" r="r" b="b"/>
                <a:pathLst>
                  <a:path w="118" h="194">
                    <a:moveTo>
                      <a:pt x="118" y="194"/>
                    </a:moveTo>
                    <a:lnTo>
                      <a:pt x="0" y="178"/>
                    </a:lnTo>
                    <a:lnTo>
                      <a:pt x="0" y="0"/>
                    </a:lnTo>
                    <a:lnTo>
                      <a:pt x="118" y="14"/>
                    </a:lnTo>
                    <a:lnTo>
                      <a:pt x="118" y="1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41" name="Freeform 749"/>
              <p:cNvSpPr>
                <a:spLocks/>
              </p:cNvSpPr>
              <p:nvPr/>
            </p:nvSpPr>
            <p:spPr bwMode="auto">
              <a:xfrm>
                <a:off x="4633" y="1746"/>
                <a:ext cx="118" cy="194"/>
              </a:xfrm>
              <a:custGeom>
                <a:avLst/>
                <a:gdLst/>
                <a:ahLst/>
                <a:cxnLst>
                  <a:cxn ang="0">
                    <a:pos x="118" y="194"/>
                  </a:cxn>
                  <a:cxn ang="0">
                    <a:pos x="0" y="178"/>
                  </a:cxn>
                  <a:cxn ang="0">
                    <a:pos x="0" y="0"/>
                  </a:cxn>
                  <a:cxn ang="0">
                    <a:pos x="118" y="14"/>
                  </a:cxn>
                  <a:cxn ang="0">
                    <a:pos x="118" y="194"/>
                  </a:cxn>
                </a:cxnLst>
                <a:rect l="0" t="0" r="r" b="b"/>
                <a:pathLst>
                  <a:path w="118" h="194">
                    <a:moveTo>
                      <a:pt x="118" y="194"/>
                    </a:moveTo>
                    <a:lnTo>
                      <a:pt x="0" y="178"/>
                    </a:lnTo>
                    <a:lnTo>
                      <a:pt x="0" y="0"/>
                    </a:lnTo>
                    <a:lnTo>
                      <a:pt x="118" y="14"/>
                    </a:lnTo>
                    <a:lnTo>
                      <a:pt x="118" y="19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42" name="Freeform 750"/>
              <p:cNvSpPr>
                <a:spLocks/>
              </p:cNvSpPr>
              <p:nvPr/>
            </p:nvSpPr>
            <p:spPr bwMode="auto">
              <a:xfrm>
                <a:off x="4031" y="1746"/>
                <a:ext cx="118" cy="194"/>
              </a:xfrm>
              <a:custGeom>
                <a:avLst/>
                <a:gdLst/>
                <a:ahLst/>
                <a:cxnLst>
                  <a:cxn ang="0">
                    <a:pos x="118" y="178"/>
                  </a:cxn>
                  <a:cxn ang="0">
                    <a:pos x="0" y="194"/>
                  </a:cxn>
                  <a:cxn ang="0">
                    <a:pos x="0" y="14"/>
                  </a:cxn>
                  <a:cxn ang="0">
                    <a:pos x="118" y="0"/>
                  </a:cxn>
                  <a:cxn ang="0">
                    <a:pos x="118" y="178"/>
                  </a:cxn>
                </a:cxnLst>
                <a:rect l="0" t="0" r="r" b="b"/>
                <a:pathLst>
                  <a:path w="118" h="194">
                    <a:moveTo>
                      <a:pt x="118" y="178"/>
                    </a:moveTo>
                    <a:lnTo>
                      <a:pt x="0" y="194"/>
                    </a:lnTo>
                    <a:lnTo>
                      <a:pt x="0" y="14"/>
                    </a:lnTo>
                    <a:lnTo>
                      <a:pt x="118" y="0"/>
                    </a:lnTo>
                    <a:lnTo>
                      <a:pt x="118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43" name="Freeform 751"/>
              <p:cNvSpPr>
                <a:spLocks/>
              </p:cNvSpPr>
              <p:nvPr/>
            </p:nvSpPr>
            <p:spPr bwMode="auto">
              <a:xfrm>
                <a:off x="4031" y="1746"/>
                <a:ext cx="118" cy="194"/>
              </a:xfrm>
              <a:custGeom>
                <a:avLst/>
                <a:gdLst/>
                <a:ahLst/>
                <a:cxnLst>
                  <a:cxn ang="0">
                    <a:pos x="118" y="178"/>
                  </a:cxn>
                  <a:cxn ang="0">
                    <a:pos x="0" y="194"/>
                  </a:cxn>
                  <a:cxn ang="0">
                    <a:pos x="0" y="14"/>
                  </a:cxn>
                  <a:cxn ang="0">
                    <a:pos x="118" y="0"/>
                  </a:cxn>
                  <a:cxn ang="0">
                    <a:pos x="118" y="178"/>
                  </a:cxn>
                </a:cxnLst>
                <a:rect l="0" t="0" r="r" b="b"/>
                <a:pathLst>
                  <a:path w="118" h="194">
                    <a:moveTo>
                      <a:pt x="118" y="178"/>
                    </a:moveTo>
                    <a:lnTo>
                      <a:pt x="0" y="194"/>
                    </a:lnTo>
                    <a:lnTo>
                      <a:pt x="0" y="14"/>
                    </a:lnTo>
                    <a:lnTo>
                      <a:pt x="118" y="0"/>
                    </a:lnTo>
                    <a:lnTo>
                      <a:pt x="118" y="1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44" name="Freeform 752"/>
              <p:cNvSpPr>
                <a:spLocks/>
              </p:cNvSpPr>
              <p:nvPr/>
            </p:nvSpPr>
            <p:spPr bwMode="auto">
              <a:xfrm>
                <a:off x="4800" y="2628"/>
                <a:ext cx="122" cy="115"/>
              </a:xfrm>
              <a:custGeom>
                <a:avLst/>
                <a:gdLst/>
                <a:ahLst/>
                <a:cxnLst>
                  <a:cxn ang="0">
                    <a:pos x="88" y="115"/>
                  </a:cxn>
                  <a:cxn ang="0">
                    <a:pos x="122" y="31"/>
                  </a:cxn>
                  <a:cxn ang="0">
                    <a:pos x="27" y="0"/>
                  </a:cxn>
                  <a:cxn ang="0">
                    <a:pos x="0" y="86"/>
                  </a:cxn>
                  <a:cxn ang="0">
                    <a:pos x="88" y="115"/>
                  </a:cxn>
                </a:cxnLst>
                <a:rect l="0" t="0" r="r" b="b"/>
                <a:pathLst>
                  <a:path w="122" h="115">
                    <a:moveTo>
                      <a:pt x="88" y="115"/>
                    </a:moveTo>
                    <a:lnTo>
                      <a:pt x="122" y="31"/>
                    </a:lnTo>
                    <a:lnTo>
                      <a:pt x="27" y="0"/>
                    </a:lnTo>
                    <a:lnTo>
                      <a:pt x="0" y="86"/>
                    </a:lnTo>
                    <a:lnTo>
                      <a:pt x="88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45" name="Freeform 753"/>
              <p:cNvSpPr>
                <a:spLocks/>
              </p:cNvSpPr>
              <p:nvPr/>
            </p:nvSpPr>
            <p:spPr bwMode="auto">
              <a:xfrm>
                <a:off x="4800" y="2628"/>
                <a:ext cx="122" cy="115"/>
              </a:xfrm>
              <a:custGeom>
                <a:avLst/>
                <a:gdLst/>
                <a:ahLst/>
                <a:cxnLst>
                  <a:cxn ang="0">
                    <a:pos x="88" y="115"/>
                  </a:cxn>
                  <a:cxn ang="0">
                    <a:pos x="122" y="31"/>
                  </a:cxn>
                  <a:cxn ang="0">
                    <a:pos x="27" y="0"/>
                  </a:cxn>
                  <a:cxn ang="0">
                    <a:pos x="0" y="86"/>
                  </a:cxn>
                  <a:cxn ang="0">
                    <a:pos x="88" y="115"/>
                  </a:cxn>
                </a:cxnLst>
                <a:rect l="0" t="0" r="r" b="b"/>
                <a:pathLst>
                  <a:path w="122" h="115">
                    <a:moveTo>
                      <a:pt x="88" y="115"/>
                    </a:moveTo>
                    <a:lnTo>
                      <a:pt x="122" y="31"/>
                    </a:lnTo>
                    <a:lnTo>
                      <a:pt x="27" y="0"/>
                    </a:lnTo>
                    <a:lnTo>
                      <a:pt x="0" y="86"/>
                    </a:lnTo>
                    <a:lnTo>
                      <a:pt x="88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46" name="Freeform 754"/>
              <p:cNvSpPr>
                <a:spLocks/>
              </p:cNvSpPr>
              <p:nvPr/>
            </p:nvSpPr>
            <p:spPr bwMode="auto">
              <a:xfrm>
                <a:off x="3860" y="2628"/>
                <a:ext cx="122" cy="115"/>
              </a:xfrm>
              <a:custGeom>
                <a:avLst/>
                <a:gdLst/>
                <a:ahLst/>
                <a:cxnLst>
                  <a:cxn ang="0">
                    <a:pos x="122" y="86"/>
                  </a:cxn>
                  <a:cxn ang="0">
                    <a:pos x="95" y="0"/>
                  </a:cxn>
                  <a:cxn ang="0">
                    <a:pos x="0" y="31"/>
                  </a:cxn>
                  <a:cxn ang="0">
                    <a:pos x="33" y="115"/>
                  </a:cxn>
                  <a:cxn ang="0">
                    <a:pos x="122" y="86"/>
                  </a:cxn>
                </a:cxnLst>
                <a:rect l="0" t="0" r="r" b="b"/>
                <a:pathLst>
                  <a:path w="122" h="115">
                    <a:moveTo>
                      <a:pt x="122" y="86"/>
                    </a:moveTo>
                    <a:lnTo>
                      <a:pt x="95" y="0"/>
                    </a:lnTo>
                    <a:lnTo>
                      <a:pt x="0" y="31"/>
                    </a:lnTo>
                    <a:lnTo>
                      <a:pt x="33" y="115"/>
                    </a:lnTo>
                    <a:lnTo>
                      <a:pt x="122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47" name="Freeform 755"/>
              <p:cNvSpPr>
                <a:spLocks/>
              </p:cNvSpPr>
              <p:nvPr/>
            </p:nvSpPr>
            <p:spPr bwMode="auto">
              <a:xfrm>
                <a:off x="3860" y="2628"/>
                <a:ext cx="122" cy="115"/>
              </a:xfrm>
              <a:custGeom>
                <a:avLst/>
                <a:gdLst/>
                <a:ahLst/>
                <a:cxnLst>
                  <a:cxn ang="0">
                    <a:pos x="122" y="86"/>
                  </a:cxn>
                  <a:cxn ang="0">
                    <a:pos x="95" y="0"/>
                  </a:cxn>
                  <a:cxn ang="0">
                    <a:pos x="0" y="31"/>
                  </a:cxn>
                  <a:cxn ang="0">
                    <a:pos x="33" y="115"/>
                  </a:cxn>
                  <a:cxn ang="0">
                    <a:pos x="122" y="86"/>
                  </a:cxn>
                </a:cxnLst>
                <a:rect l="0" t="0" r="r" b="b"/>
                <a:pathLst>
                  <a:path w="122" h="115">
                    <a:moveTo>
                      <a:pt x="122" y="86"/>
                    </a:moveTo>
                    <a:lnTo>
                      <a:pt x="95" y="0"/>
                    </a:lnTo>
                    <a:lnTo>
                      <a:pt x="0" y="31"/>
                    </a:lnTo>
                    <a:lnTo>
                      <a:pt x="33" y="115"/>
                    </a:lnTo>
                    <a:lnTo>
                      <a:pt x="122" y="8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48" name="Freeform 756"/>
              <p:cNvSpPr>
                <a:spLocks/>
              </p:cNvSpPr>
              <p:nvPr/>
            </p:nvSpPr>
            <p:spPr bwMode="auto">
              <a:xfrm>
                <a:off x="5213" y="2583"/>
                <a:ext cx="111" cy="124"/>
              </a:xfrm>
              <a:custGeom>
                <a:avLst/>
                <a:gdLst/>
                <a:ahLst/>
                <a:cxnLst>
                  <a:cxn ang="0">
                    <a:pos x="83" y="124"/>
                  </a:cxn>
                  <a:cxn ang="0">
                    <a:pos x="0" y="72"/>
                  </a:cxn>
                  <a:cxn ang="0">
                    <a:pos x="25" y="0"/>
                  </a:cxn>
                  <a:cxn ang="0">
                    <a:pos x="111" y="53"/>
                  </a:cxn>
                  <a:cxn ang="0">
                    <a:pos x="83" y="124"/>
                  </a:cxn>
                </a:cxnLst>
                <a:rect l="0" t="0" r="r" b="b"/>
                <a:pathLst>
                  <a:path w="111" h="124">
                    <a:moveTo>
                      <a:pt x="83" y="124"/>
                    </a:moveTo>
                    <a:lnTo>
                      <a:pt x="0" y="72"/>
                    </a:lnTo>
                    <a:lnTo>
                      <a:pt x="25" y="0"/>
                    </a:lnTo>
                    <a:lnTo>
                      <a:pt x="111" y="53"/>
                    </a:lnTo>
                    <a:lnTo>
                      <a:pt x="83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49" name="Freeform 757"/>
              <p:cNvSpPr>
                <a:spLocks/>
              </p:cNvSpPr>
              <p:nvPr/>
            </p:nvSpPr>
            <p:spPr bwMode="auto">
              <a:xfrm>
                <a:off x="5213" y="2583"/>
                <a:ext cx="111" cy="124"/>
              </a:xfrm>
              <a:custGeom>
                <a:avLst/>
                <a:gdLst/>
                <a:ahLst/>
                <a:cxnLst>
                  <a:cxn ang="0">
                    <a:pos x="83" y="124"/>
                  </a:cxn>
                  <a:cxn ang="0">
                    <a:pos x="0" y="72"/>
                  </a:cxn>
                  <a:cxn ang="0">
                    <a:pos x="25" y="0"/>
                  </a:cxn>
                  <a:cxn ang="0">
                    <a:pos x="111" y="53"/>
                  </a:cxn>
                  <a:cxn ang="0">
                    <a:pos x="83" y="124"/>
                  </a:cxn>
                </a:cxnLst>
                <a:rect l="0" t="0" r="r" b="b"/>
                <a:pathLst>
                  <a:path w="111" h="124">
                    <a:moveTo>
                      <a:pt x="83" y="124"/>
                    </a:moveTo>
                    <a:lnTo>
                      <a:pt x="0" y="72"/>
                    </a:lnTo>
                    <a:lnTo>
                      <a:pt x="25" y="0"/>
                    </a:lnTo>
                    <a:lnTo>
                      <a:pt x="111" y="53"/>
                    </a:lnTo>
                    <a:lnTo>
                      <a:pt x="83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50" name="Freeform 758"/>
              <p:cNvSpPr>
                <a:spLocks/>
              </p:cNvSpPr>
              <p:nvPr/>
            </p:nvSpPr>
            <p:spPr bwMode="auto">
              <a:xfrm>
                <a:off x="4773" y="2714"/>
                <a:ext cx="115" cy="113"/>
              </a:xfrm>
              <a:custGeom>
                <a:avLst/>
                <a:gdLst/>
                <a:ahLst/>
                <a:cxnLst>
                  <a:cxn ang="0">
                    <a:pos x="83" y="113"/>
                  </a:cxn>
                  <a:cxn ang="0">
                    <a:pos x="115" y="29"/>
                  </a:cxn>
                  <a:cxn ang="0">
                    <a:pos x="27" y="0"/>
                  </a:cxn>
                  <a:cxn ang="0">
                    <a:pos x="0" y="86"/>
                  </a:cxn>
                  <a:cxn ang="0">
                    <a:pos x="83" y="113"/>
                  </a:cxn>
                </a:cxnLst>
                <a:rect l="0" t="0" r="r" b="b"/>
                <a:pathLst>
                  <a:path w="115" h="113">
                    <a:moveTo>
                      <a:pt x="83" y="113"/>
                    </a:moveTo>
                    <a:lnTo>
                      <a:pt x="115" y="29"/>
                    </a:lnTo>
                    <a:lnTo>
                      <a:pt x="27" y="0"/>
                    </a:lnTo>
                    <a:lnTo>
                      <a:pt x="0" y="86"/>
                    </a:lnTo>
                    <a:lnTo>
                      <a:pt x="83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51" name="Freeform 759"/>
              <p:cNvSpPr>
                <a:spLocks/>
              </p:cNvSpPr>
              <p:nvPr/>
            </p:nvSpPr>
            <p:spPr bwMode="auto">
              <a:xfrm>
                <a:off x="4773" y="2714"/>
                <a:ext cx="115" cy="113"/>
              </a:xfrm>
              <a:custGeom>
                <a:avLst/>
                <a:gdLst/>
                <a:ahLst/>
                <a:cxnLst>
                  <a:cxn ang="0">
                    <a:pos x="83" y="113"/>
                  </a:cxn>
                  <a:cxn ang="0">
                    <a:pos x="115" y="29"/>
                  </a:cxn>
                  <a:cxn ang="0">
                    <a:pos x="27" y="0"/>
                  </a:cxn>
                  <a:cxn ang="0">
                    <a:pos x="0" y="86"/>
                  </a:cxn>
                  <a:cxn ang="0">
                    <a:pos x="83" y="113"/>
                  </a:cxn>
                </a:cxnLst>
                <a:rect l="0" t="0" r="r" b="b"/>
                <a:pathLst>
                  <a:path w="115" h="113">
                    <a:moveTo>
                      <a:pt x="83" y="113"/>
                    </a:moveTo>
                    <a:lnTo>
                      <a:pt x="115" y="29"/>
                    </a:lnTo>
                    <a:lnTo>
                      <a:pt x="27" y="0"/>
                    </a:lnTo>
                    <a:lnTo>
                      <a:pt x="0" y="86"/>
                    </a:lnTo>
                    <a:lnTo>
                      <a:pt x="83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52" name="Freeform 760"/>
              <p:cNvSpPr>
                <a:spLocks/>
              </p:cNvSpPr>
              <p:nvPr/>
            </p:nvSpPr>
            <p:spPr bwMode="auto">
              <a:xfrm>
                <a:off x="3893" y="2714"/>
                <a:ext cx="115" cy="113"/>
              </a:xfrm>
              <a:custGeom>
                <a:avLst/>
                <a:gdLst/>
                <a:ahLst/>
                <a:cxnLst>
                  <a:cxn ang="0">
                    <a:pos x="115" y="86"/>
                  </a:cxn>
                  <a:cxn ang="0">
                    <a:pos x="89" y="0"/>
                  </a:cxn>
                  <a:cxn ang="0">
                    <a:pos x="0" y="29"/>
                  </a:cxn>
                  <a:cxn ang="0">
                    <a:pos x="32" y="113"/>
                  </a:cxn>
                  <a:cxn ang="0">
                    <a:pos x="115" y="86"/>
                  </a:cxn>
                </a:cxnLst>
                <a:rect l="0" t="0" r="r" b="b"/>
                <a:pathLst>
                  <a:path w="115" h="113">
                    <a:moveTo>
                      <a:pt x="115" y="86"/>
                    </a:moveTo>
                    <a:lnTo>
                      <a:pt x="89" y="0"/>
                    </a:lnTo>
                    <a:lnTo>
                      <a:pt x="0" y="29"/>
                    </a:lnTo>
                    <a:lnTo>
                      <a:pt x="32" y="113"/>
                    </a:lnTo>
                    <a:lnTo>
                      <a:pt x="115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53" name="Freeform 761"/>
              <p:cNvSpPr>
                <a:spLocks/>
              </p:cNvSpPr>
              <p:nvPr/>
            </p:nvSpPr>
            <p:spPr bwMode="auto">
              <a:xfrm>
                <a:off x="3893" y="2714"/>
                <a:ext cx="115" cy="113"/>
              </a:xfrm>
              <a:custGeom>
                <a:avLst/>
                <a:gdLst/>
                <a:ahLst/>
                <a:cxnLst>
                  <a:cxn ang="0">
                    <a:pos x="115" y="86"/>
                  </a:cxn>
                  <a:cxn ang="0">
                    <a:pos x="89" y="0"/>
                  </a:cxn>
                  <a:cxn ang="0">
                    <a:pos x="0" y="29"/>
                  </a:cxn>
                  <a:cxn ang="0">
                    <a:pos x="32" y="113"/>
                  </a:cxn>
                  <a:cxn ang="0">
                    <a:pos x="115" y="86"/>
                  </a:cxn>
                </a:cxnLst>
                <a:rect l="0" t="0" r="r" b="b"/>
                <a:pathLst>
                  <a:path w="115" h="113">
                    <a:moveTo>
                      <a:pt x="115" y="86"/>
                    </a:moveTo>
                    <a:lnTo>
                      <a:pt x="89" y="0"/>
                    </a:lnTo>
                    <a:lnTo>
                      <a:pt x="0" y="29"/>
                    </a:lnTo>
                    <a:lnTo>
                      <a:pt x="32" y="113"/>
                    </a:lnTo>
                    <a:lnTo>
                      <a:pt x="115" y="8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54" name="Freeform 762"/>
              <p:cNvSpPr>
                <a:spLocks/>
              </p:cNvSpPr>
              <p:nvPr/>
            </p:nvSpPr>
            <p:spPr bwMode="auto">
              <a:xfrm>
                <a:off x="5018" y="2722"/>
                <a:ext cx="157" cy="126"/>
              </a:xfrm>
              <a:custGeom>
                <a:avLst/>
                <a:gdLst/>
                <a:ahLst/>
                <a:cxnLst>
                  <a:cxn ang="0">
                    <a:pos x="75" y="110"/>
                  </a:cxn>
                  <a:cxn ang="0">
                    <a:pos x="0" y="126"/>
                  </a:cxn>
                  <a:cxn ang="0">
                    <a:pos x="60" y="32"/>
                  </a:cxn>
                  <a:cxn ang="0">
                    <a:pos x="157" y="0"/>
                  </a:cxn>
                  <a:cxn ang="0">
                    <a:pos x="75" y="110"/>
                  </a:cxn>
                </a:cxnLst>
                <a:rect l="0" t="0" r="r" b="b"/>
                <a:pathLst>
                  <a:path w="157" h="126">
                    <a:moveTo>
                      <a:pt x="75" y="110"/>
                    </a:moveTo>
                    <a:lnTo>
                      <a:pt x="0" y="126"/>
                    </a:lnTo>
                    <a:lnTo>
                      <a:pt x="60" y="32"/>
                    </a:lnTo>
                    <a:lnTo>
                      <a:pt x="157" y="0"/>
                    </a:lnTo>
                    <a:lnTo>
                      <a:pt x="75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55" name="Freeform 763"/>
              <p:cNvSpPr>
                <a:spLocks/>
              </p:cNvSpPr>
              <p:nvPr/>
            </p:nvSpPr>
            <p:spPr bwMode="auto">
              <a:xfrm>
                <a:off x="5018" y="2722"/>
                <a:ext cx="157" cy="126"/>
              </a:xfrm>
              <a:custGeom>
                <a:avLst/>
                <a:gdLst/>
                <a:ahLst/>
                <a:cxnLst>
                  <a:cxn ang="0">
                    <a:pos x="75" y="110"/>
                  </a:cxn>
                  <a:cxn ang="0">
                    <a:pos x="0" y="126"/>
                  </a:cxn>
                  <a:cxn ang="0">
                    <a:pos x="60" y="32"/>
                  </a:cxn>
                  <a:cxn ang="0">
                    <a:pos x="157" y="0"/>
                  </a:cxn>
                  <a:cxn ang="0">
                    <a:pos x="75" y="110"/>
                  </a:cxn>
                </a:cxnLst>
                <a:rect l="0" t="0" r="r" b="b"/>
                <a:pathLst>
                  <a:path w="157" h="126">
                    <a:moveTo>
                      <a:pt x="75" y="110"/>
                    </a:moveTo>
                    <a:lnTo>
                      <a:pt x="0" y="126"/>
                    </a:lnTo>
                    <a:lnTo>
                      <a:pt x="60" y="32"/>
                    </a:lnTo>
                    <a:lnTo>
                      <a:pt x="157" y="0"/>
                    </a:lnTo>
                    <a:lnTo>
                      <a:pt x="75" y="1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56" name="Freeform 764"/>
              <p:cNvSpPr>
                <a:spLocks/>
              </p:cNvSpPr>
              <p:nvPr/>
            </p:nvSpPr>
            <p:spPr bwMode="auto">
              <a:xfrm>
                <a:off x="4827" y="2543"/>
                <a:ext cx="152" cy="116"/>
              </a:xfrm>
              <a:custGeom>
                <a:avLst/>
                <a:gdLst/>
                <a:ahLst/>
                <a:cxnLst>
                  <a:cxn ang="0">
                    <a:pos x="95" y="116"/>
                  </a:cxn>
                  <a:cxn ang="0">
                    <a:pos x="152" y="44"/>
                  </a:cxn>
                  <a:cxn ang="0">
                    <a:pos x="25" y="0"/>
                  </a:cxn>
                  <a:cxn ang="0">
                    <a:pos x="0" y="85"/>
                  </a:cxn>
                  <a:cxn ang="0">
                    <a:pos x="95" y="116"/>
                  </a:cxn>
                </a:cxnLst>
                <a:rect l="0" t="0" r="r" b="b"/>
                <a:pathLst>
                  <a:path w="152" h="116">
                    <a:moveTo>
                      <a:pt x="95" y="116"/>
                    </a:moveTo>
                    <a:lnTo>
                      <a:pt x="152" y="44"/>
                    </a:lnTo>
                    <a:lnTo>
                      <a:pt x="25" y="0"/>
                    </a:lnTo>
                    <a:lnTo>
                      <a:pt x="0" y="85"/>
                    </a:lnTo>
                    <a:lnTo>
                      <a:pt x="95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57" name="Freeform 765"/>
              <p:cNvSpPr>
                <a:spLocks/>
              </p:cNvSpPr>
              <p:nvPr/>
            </p:nvSpPr>
            <p:spPr bwMode="auto">
              <a:xfrm>
                <a:off x="4827" y="2543"/>
                <a:ext cx="152" cy="116"/>
              </a:xfrm>
              <a:custGeom>
                <a:avLst/>
                <a:gdLst/>
                <a:ahLst/>
                <a:cxnLst>
                  <a:cxn ang="0">
                    <a:pos x="95" y="116"/>
                  </a:cxn>
                  <a:cxn ang="0">
                    <a:pos x="152" y="44"/>
                  </a:cxn>
                  <a:cxn ang="0">
                    <a:pos x="25" y="0"/>
                  </a:cxn>
                  <a:cxn ang="0">
                    <a:pos x="0" y="85"/>
                  </a:cxn>
                  <a:cxn ang="0">
                    <a:pos x="95" y="116"/>
                  </a:cxn>
                </a:cxnLst>
                <a:rect l="0" t="0" r="r" b="b"/>
                <a:pathLst>
                  <a:path w="152" h="116">
                    <a:moveTo>
                      <a:pt x="95" y="116"/>
                    </a:moveTo>
                    <a:lnTo>
                      <a:pt x="152" y="44"/>
                    </a:lnTo>
                    <a:lnTo>
                      <a:pt x="25" y="0"/>
                    </a:lnTo>
                    <a:lnTo>
                      <a:pt x="0" y="85"/>
                    </a:lnTo>
                    <a:lnTo>
                      <a:pt x="95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58" name="Freeform 766"/>
              <p:cNvSpPr>
                <a:spLocks/>
              </p:cNvSpPr>
              <p:nvPr/>
            </p:nvSpPr>
            <p:spPr bwMode="auto">
              <a:xfrm>
                <a:off x="3802" y="2543"/>
                <a:ext cx="153" cy="116"/>
              </a:xfrm>
              <a:custGeom>
                <a:avLst/>
                <a:gdLst/>
                <a:ahLst/>
                <a:cxnLst>
                  <a:cxn ang="0">
                    <a:pos x="153" y="85"/>
                  </a:cxn>
                  <a:cxn ang="0">
                    <a:pos x="127" y="0"/>
                  </a:cxn>
                  <a:cxn ang="0">
                    <a:pos x="0" y="44"/>
                  </a:cxn>
                  <a:cxn ang="0">
                    <a:pos x="58" y="116"/>
                  </a:cxn>
                  <a:cxn ang="0">
                    <a:pos x="153" y="85"/>
                  </a:cxn>
                </a:cxnLst>
                <a:rect l="0" t="0" r="r" b="b"/>
                <a:pathLst>
                  <a:path w="153" h="116">
                    <a:moveTo>
                      <a:pt x="153" y="85"/>
                    </a:moveTo>
                    <a:lnTo>
                      <a:pt x="127" y="0"/>
                    </a:lnTo>
                    <a:lnTo>
                      <a:pt x="0" y="44"/>
                    </a:lnTo>
                    <a:lnTo>
                      <a:pt x="58" y="116"/>
                    </a:lnTo>
                    <a:lnTo>
                      <a:pt x="153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59" name="Freeform 767"/>
              <p:cNvSpPr>
                <a:spLocks noEditPoints="1"/>
              </p:cNvSpPr>
              <p:nvPr/>
            </p:nvSpPr>
            <p:spPr bwMode="auto">
              <a:xfrm>
                <a:off x="3802" y="1884"/>
                <a:ext cx="153" cy="775"/>
              </a:xfrm>
              <a:custGeom>
                <a:avLst/>
                <a:gdLst/>
                <a:ahLst/>
                <a:cxnLst>
                  <a:cxn ang="0">
                    <a:pos x="153" y="744"/>
                  </a:cxn>
                  <a:cxn ang="0">
                    <a:pos x="127" y="659"/>
                  </a:cxn>
                  <a:cxn ang="0">
                    <a:pos x="0" y="703"/>
                  </a:cxn>
                  <a:cxn ang="0">
                    <a:pos x="58" y="775"/>
                  </a:cxn>
                  <a:cxn ang="0">
                    <a:pos x="153" y="744"/>
                  </a:cxn>
                  <a:cxn ang="0">
                    <a:pos x="126" y="0"/>
                  </a:cxn>
                  <a:cxn ang="0">
                    <a:pos x="6" y="28"/>
                  </a:cxn>
                </a:cxnLst>
                <a:rect l="0" t="0" r="r" b="b"/>
                <a:pathLst>
                  <a:path w="153" h="775">
                    <a:moveTo>
                      <a:pt x="153" y="744"/>
                    </a:moveTo>
                    <a:lnTo>
                      <a:pt x="127" y="659"/>
                    </a:lnTo>
                    <a:lnTo>
                      <a:pt x="0" y="703"/>
                    </a:lnTo>
                    <a:lnTo>
                      <a:pt x="58" y="775"/>
                    </a:lnTo>
                    <a:lnTo>
                      <a:pt x="153" y="744"/>
                    </a:lnTo>
                    <a:moveTo>
                      <a:pt x="126" y="0"/>
                    </a:moveTo>
                    <a:lnTo>
                      <a:pt x="6" y="2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60" name="Freeform 768"/>
              <p:cNvSpPr>
                <a:spLocks/>
              </p:cNvSpPr>
              <p:nvPr/>
            </p:nvSpPr>
            <p:spPr bwMode="auto">
              <a:xfrm>
                <a:off x="4673" y="2964"/>
                <a:ext cx="129" cy="116"/>
              </a:xfrm>
              <a:custGeom>
                <a:avLst/>
                <a:gdLst/>
                <a:ahLst/>
                <a:cxnLst>
                  <a:cxn ang="0">
                    <a:pos x="50" y="116"/>
                  </a:cxn>
                  <a:cxn ang="0">
                    <a:pos x="0" y="99"/>
                  </a:cxn>
                  <a:cxn ang="0">
                    <a:pos x="67" y="0"/>
                  </a:cxn>
                  <a:cxn ang="0">
                    <a:pos x="129" y="19"/>
                  </a:cxn>
                  <a:cxn ang="0">
                    <a:pos x="50" y="116"/>
                  </a:cxn>
                </a:cxnLst>
                <a:rect l="0" t="0" r="r" b="b"/>
                <a:pathLst>
                  <a:path w="129" h="116">
                    <a:moveTo>
                      <a:pt x="50" y="116"/>
                    </a:moveTo>
                    <a:lnTo>
                      <a:pt x="0" y="99"/>
                    </a:lnTo>
                    <a:lnTo>
                      <a:pt x="67" y="0"/>
                    </a:lnTo>
                    <a:lnTo>
                      <a:pt x="129" y="19"/>
                    </a:lnTo>
                    <a:lnTo>
                      <a:pt x="50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61" name="Freeform 769"/>
              <p:cNvSpPr>
                <a:spLocks noEditPoints="1"/>
              </p:cNvSpPr>
              <p:nvPr/>
            </p:nvSpPr>
            <p:spPr bwMode="auto">
              <a:xfrm>
                <a:off x="3939" y="2144"/>
                <a:ext cx="900" cy="936"/>
              </a:xfrm>
              <a:custGeom>
                <a:avLst/>
                <a:gdLst/>
                <a:ahLst/>
                <a:cxnLst>
                  <a:cxn ang="0">
                    <a:pos x="784" y="936"/>
                  </a:cxn>
                  <a:cxn ang="0">
                    <a:pos x="734" y="919"/>
                  </a:cxn>
                  <a:cxn ang="0">
                    <a:pos x="801" y="820"/>
                  </a:cxn>
                  <a:cxn ang="0">
                    <a:pos x="863" y="839"/>
                  </a:cxn>
                  <a:cxn ang="0">
                    <a:pos x="784" y="936"/>
                  </a:cxn>
                  <a:cxn ang="0">
                    <a:pos x="892" y="8"/>
                  </a:cxn>
                  <a:cxn ang="0">
                    <a:pos x="900" y="0"/>
                  </a:cxn>
                  <a:cxn ang="0">
                    <a:pos x="0" y="2"/>
                  </a:cxn>
                  <a:cxn ang="0">
                    <a:pos x="8" y="8"/>
                  </a:cxn>
                </a:cxnLst>
                <a:rect l="0" t="0" r="r" b="b"/>
                <a:pathLst>
                  <a:path w="900" h="936">
                    <a:moveTo>
                      <a:pt x="784" y="936"/>
                    </a:moveTo>
                    <a:lnTo>
                      <a:pt x="734" y="919"/>
                    </a:lnTo>
                    <a:lnTo>
                      <a:pt x="801" y="820"/>
                    </a:lnTo>
                    <a:lnTo>
                      <a:pt x="863" y="839"/>
                    </a:lnTo>
                    <a:lnTo>
                      <a:pt x="784" y="936"/>
                    </a:lnTo>
                    <a:moveTo>
                      <a:pt x="892" y="8"/>
                    </a:moveTo>
                    <a:lnTo>
                      <a:pt x="900" y="0"/>
                    </a:lnTo>
                    <a:moveTo>
                      <a:pt x="0" y="2"/>
                    </a:moveTo>
                    <a:lnTo>
                      <a:pt x="8" y="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62" name="Freeform 770"/>
              <p:cNvSpPr>
                <a:spLocks/>
              </p:cNvSpPr>
              <p:nvPr/>
            </p:nvSpPr>
            <p:spPr bwMode="auto">
              <a:xfrm>
                <a:off x="5093" y="2722"/>
                <a:ext cx="161" cy="150"/>
              </a:xfrm>
              <a:custGeom>
                <a:avLst/>
                <a:gdLst/>
                <a:ahLst/>
                <a:cxnLst>
                  <a:cxn ang="0">
                    <a:pos x="66" y="150"/>
                  </a:cxn>
                  <a:cxn ang="0">
                    <a:pos x="0" y="110"/>
                  </a:cxn>
                  <a:cxn ang="0">
                    <a:pos x="82" y="0"/>
                  </a:cxn>
                  <a:cxn ang="0">
                    <a:pos x="161" y="48"/>
                  </a:cxn>
                  <a:cxn ang="0">
                    <a:pos x="66" y="150"/>
                  </a:cxn>
                </a:cxnLst>
                <a:rect l="0" t="0" r="r" b="b"/>
                <a:pathLst>
                  <a:path w="161" h="150">
                    <a:moveTo>
                      <a:pt x="66" y="150"/>
                    </a:moveTo>
                    <a:lnTo>
                      <a:pt x="0" y="110"/>
                    </a:lnTo>
                    <a:lnTo>
                      <a:pt x="82" y="0"/>
                    </a:lnTo>
                    <a:lnTo>
                      <a:pt x="161" y="48"/>
                    </a:lnTo>
                    <a:lnTo>
                      <a:pt x="66" y="1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63" name="Freeform 771"/>
              <p:cNvSpPr>
                <a:spLocks/>
              </p:cNvSpPr>
              <p:nvPr/>
            </p:nvSpPr>
            <p:spPr bwMode="auto">
              <a:xfrm>
                <a:off x="5093" y="2722"/>
                <a:ext cx="161" cy="150"/>
              </a:xfrm>
              <a:custGeom>
                <a:avLst/>
                <a:gdLst/>
                <a:ahLst/>
                <a:cxnLst>
                  <a:cxn ang="0">
                    <a:pos x="66" y="150"/>
                  </a:cxn>
                  <a:cxn ang="0">
                    <a:pos x="0" y="110"/>
                  </a:cxn>
                  <a:cxn ang="0">
                    <a:pos x="82" y="0"/>
                  </a:cxn>
                  <a:cxn ang="0">
                    <a:pos x="161" y="48"/>
                  </a:cxn>
                  <a:cxn ang="0">
                    <a:pos x="66" y="150"/>
                  </a:cxn>
                </a:cxnLst>
                <a:rect l="0" t="0" r="r" b="b"/>
                <a:pathLst>
                  <a:path w="161" h="150">
                    <a:moveTo>
                      <a:pt x="66" y="150"/>
                    </a:moveTo>
                    <a:lnTo>
                      <a:pt x="0" y="110"/>
                    </a:lnTo>
                    <a:lnTo>
                      <a:pt x="82" y="0"/>
                    </a:lnTo>
                    <a:lnTo>
                      <a:pt x="161" y="48"/>
                    </a:lnTo>
                    <a:lnTo>
                      <a:pt x="66" y="1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64" name="Freeform 772"/>
              <p:cNvSpPr>
                <a:spLocks/>
              </p:cNvSpPr>
              <p:nvPr/>
            </p:nvSpPr>
            <p:spPr bwMode="auto">
              <a:xfrm>
                <a:off x="4390" y="3027"/>
                <a:ext cx="60" cy="101"/>
              </a:xfrm>
              <a:custGeom>
                <a:avLst/>
                <a:gdLst/>
                <a:ahLst/>
                <a:cxnLst>
                  <a:cxn ang="0">
                    <a:pos x="45" y="101"/>
                  </a:cxn>
                  <a:cxn ang="0">
                    <a:pos x="0" y="100"/>
                  </a:cxn>
                  <a:cxn ang="0">
                    <a:pos x="0" y="0"/>
                  </a:cxn>
                  <a:cxn ang="0">
                    <a:pos x="60" y="1"/>
                  </a:cxn>
                  <a:cxn ang="0">
                    <a:pos x="45" y="101"/>
                  </a:cxn>
                </a:cxnLst>
                <a:rect l="0" t="0" r="r" b="b"/>
                <a:pathLst>
                  <a:path w="60" h="101">
                    <a:moveTo>
                      <a:pt x="45" y="101"/>
                    </a:moveTo>
                    <a:lnTo>
                      <a:pt x="0" y="100"/>
                    </a:lnTo>
                    <a:lnTo>
                      <a:pt x="0" y="0"/>
                    </a:lnTo>
                    <a:lnTo>
                      <a:pt x="60" y="1"/>
                    </a:lnTo>
                    <a:lnTo>
                      <a:pt x="45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65" name="Freeform 773"/>
              <p:cNvSpPr>
                <a:spLocks/>
              </p:cNvSpPr>
              <p:nvPr/>
            </p:nvSpPr>
            <p:spPr bwMode="auto">
              <a:xfrm>
                <a:off x="4390" y="3027"/>
                <a:ext cx="60" cy="101"/>
              </a:xfrm>
              <a:custGeom>
                <a:avLst/>
                <a:gdLst/>
                <a:ahLst/>
                <a:cxnLst>
                  <a:cxn ang="0">
                    <a:pos x="45" y="101"/>
                  </a:cxn>
                  <a:cxn ang="0">
                    <a:pos x="0" y="100"/>
                  </a:cxn>
                  <a:cxn ang="0">
                    <a:pos x="0" y="0"/>
                  </a:cxn>
                  <a:cxn ang="0">
                    <a:pos x="60" y="1"/>
                  </a:cxn>
                  <a:cxn ang="0">
                    <a:pos x="45" y="101"/>
                  </a:cxn>
                </a:cxnLst>
                <a:rect l="0" t="0" r="r" b="b"/>
                <a:pathLst>
                  <a:path w="60" h="101">
                    <a:moveTo>
                      <a:pt x="45" y="101"/>
                    </a:moveTo>
                    <a:lnTo>
                      <a:pt x="0" y="100"/>
                    </a:lnTo>
                    <a:lnTo>
                      <a:pt x="0" y="0"/>
                    </a:lnTo>
                    <a:lnTo>
                      <a:pt x="60" y="1"/>
                    </a:lnTo>
                    <a:lnTo>
                      <a:pt x="45" y="10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66" name="Freeform 774"/>
              <p:cNvSpPr>
                <a:spLocks/>
              </p:cNvSpPr>
              <p:nvPr/>
            </p:nvSpPr>
            <p:spPr bwMode="auto">
              <a:xfrm>
                <a:off x="4332" y="3027"/>
                <a:ext cx="58" cy="101"/>
              </a:xfrm>
              <a:custGeom>
                <a:avLst/>
                <a:gdLst/>
                <a:ahLst/>
                <a:cxnLst>
                  <a:cxn ang="0">
                    <a:pos x="58" y="100"/>
                  </a:cxn>
                  <a:cxn ang="0">
                    <a:pos x="15" y="101"/>
                  </a:cxn>
                  <a:cxn ang="0">
                    <a:pos x="0" y="1"/>
                  </a:cxn>
                  <a:cxn ang="0">
                    <a:pos x="58" y="0"/>
                  </a:cxn>
                  <a:cxn ang="0">
                    <a:pos x="58" y="100"/>
                  </a:cxn>
                </a:cxnLst>
                <a:rect l="0" t="0" r="r" b="b"/>
                <a:pathLst>
                  <a:path w="58" h="101">
                    <a:moveTo>
                      <a:pt x="58" y="100"/>
                    </a:moveTo>
                    <a:lnTo>
                      <a:pt x="15" y="101"/>
                    </a:lnTo>
                    <a:lnTo>
                      <a:pt x="0" y="1"/>
                    </a:lnTo>
                    <a:lnTo>
                      <a:pt x="58" y="0"/>
                    </a:lnTo>
                    <a:lnTo>
                      <a:pt x="58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67" name="Freeform 775"/>
              <p:cNvSpPr>
                <a:spLocks/>
              </p:cNvSpPr>
              <p:nvPr/>
            </p:nvSpPr>
            <p:spPr bwMode="auto">
              <a:xfrm>
                <a:off x="4332" y="3027"/>
                <a:ext cx="58" cy="101"/>
              </a:xfrm>
              <a:custGeom>
                <a:avLst/>
                <a:gdLst/>
                <a:ahLst/>
                <a:cxnLst>
                  <a:cxn ang="0">
                    <a:pos x="58" y="100"/>
                  </a:cxn>
                  <a:cxn ang="0">
                    <a:pos x="15" y="101"/>
                  </a:cxn>
                  <a:cxn ang="0">
                    <a:pos x="0" y="1"/>
                  </a:cxn>
                  <a:cxn ang="0">
                    <a:pos x="58" y="0"/>
                  </a:cxn>
                  <a:cxn ang="0">
                    <a:pos x="58" y="100"/>
                  </a:cxn>
                </a:cxnLst>
                <a:rect l="0" t="0" r="r" b="b"/>
                <a:pathLst>
                  <a:path w="58" h="101">
                    <a:moveTo>
                      <a:pt x="58" y="100"/>
                    </a:moveTo>
                    <a:lnTo>
                      <a:pt x="15" y="101"/>
                    </a:lnTo>
                    <a:lnTo>
                      <a:pt x="0" y="1"/>
                    </a:lnTo>
                    <a:lnTo>
                      <a:pt x="58" y="0"/>
                    </a:lnTo>
                    <a:lnTo>
                      <a:pt x="58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68" name="Freeform 776"/>
              <p:cNvSpPr>
                <a:spLocks/>
              </p:cNvSpPr>
              <p:nvPr/>
            </p:nvSpPr>
            <p:spPr bwMode="auto">
              <a:xfrm>
                <a:off x="4776" y="2164"/>
                <a:ext cx="135" cy="134"/>
              </a:xfrm>
              <a:custGeom>
                <a:avLst/>
                <a:gdLst/>
                <a:ahLst/>
                <a:cxnLst>
                  <a:cxn ang="0">
                    <a:pos x="119" y="134"/>
                  </a:cxn>
                  <a:cxn ang="0">
                    <a:pos x="135" y="30"/>
                  </a:cxn>
                  <a:cxn ang="0">
                    <a:pos x="14" y="0"/>
                  </a:cxn>
                  <a:cxn ang="0">
                    <a:pos x="0" y="104"/>
                  </a:cxn>
                  <a:cxn ang="0">
                    <a:pos x="119" y="134"/>
                  </a:cxn>
                </a:cxnLst>
                <a:rect l="0" t="0" r="r" b="b"/>
                <a:pathLst>
                  <a:path w="135" h="134">
                    <a:moveTo>
                      <a:pt x="119" y="134"/>
                    </a:moveTo>
                    <a:lnTo>
                      <a:pt x="135" y="30"/>
                    </a:lnTo>
                    <a:lnTo>
                      <a:pt x="14" y="0"/>
                    </a:lnTo>
                    <a:lnTo>
                      <a:pt x="0" y="104"/>
                    </a:lnTo>
                    <a:lnTo>
                      <a:pt x="119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69" name="Freeform 777"/>
              <p:cNvSpPr>
                <a:spLocks/>
              </p:cNvSpPr>
              <p:nvPr/>
            </p:nvSpPr>
            <p:spPr bwMode="auto">
              <a:xfrm>
                <a:off x="4776" y="2164"/>
                <a:ext cx="135" cy="134"/>
              </a:xfrm>
              <a:custGeom>
                <a:avLst/>
                <a:gdLst/>
                <a:ahLst/>
                <a:cxnLst>
                  <a:cxn ang="0">
                    <a:pos x="119" y="134"/>
                  </a:cxn>
                  <a:cxn ang="0">
                    <a:pos x="135" y="30"/>
                  </a:cxn>
                  <a:cxn ang="0">
                    <a:pos x="14" y="0"/>
                  </a:cxn>
                  <a:cxn ang="0">
                    <a:pos x="0" y="104"/>
                  </a:cxn>
                  <a:cxn ang="0">
                    <a:pos x="119" y="134"/>
                  </a:cxn>
                </a:cxnLst>
                <a:rect l="0" t="0" r="r" b="b"/>
                <a:pathLst>
                  <a:path w="135" h="134">
                    <a:moveTo>
                      <a:pt x="119" y="134"/>
                    </a:moveTo>
                    <a:lnTo>
                      <a:pt x="135" y="30"/>
                    </a:lnTo>
                    <a:lnTo>
                      <a:pt x="14" y="0"/>
                    </a:lnTo>
                    <a:lnTo>
                      <a:pt x="0" y="104"/>
                    </a:lnTo>
                    <a:lnTo>
                      <a:pt x="119" y="1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70" name="Freeform 778"/>
              <p:cNvSpPr>
                <a:spLocks/>
              </p:cNvSpPr>
              <p:nvPr/>
            </p:nvSpPr>
            <p:spPr bwMode="auto">
              <a:xfrm>
                <a:off x="3871" y="2164"/>
                <a:ext cx="133" cy="134"/>
              </a:xfrm>
              <a:custGeom>
                <a:avLst/>
                <a:gdLst/>
                <a:ahLst/>
                <a:cxnLst>
                  <a:cxn ang="0">
                    <a:pos x="133" y="104"/>
                  </a:cxn>
                  <a:cxn ang="0">
                    <a:pos x="121" y="0"/>
                  </a:cxn>
                  <a:cxn ang="0">
                    <a:pos x="0" y="30"/>
                  </a:cxn>
                  <a:cxn ang="0">
                    <a:pos x="16" y="134"/>
                  </a:cxn>
                  <a:cxn ang="0">
                    <a:pos x="133" y="104"/>
                  </a:cxn>
                </a:cxnLst>
                <a:rect l="0" t="0" r="r" b="b"/>
                <a:pathLst>
                  <a:path w="133" h="134">
                    <a:moveTo>
                      <a:pt x="133" y="104"/>
                    </a:moveTo>
                    <a:lnTo>
                      <a:pt x="121" y="0"/>
                    </a:lnTo>
                    <a:lnTo>
                      <a:pt x="0" y="30"/>
                    </a:lnTo>
                    <a:lnTo>
                      <a:pt x="16" y="134"/>
                    </a:lnTo>
                    <a:lnTo>
                      <a:pt x="133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71" name="Freeform 779"/>
              <p:cNvSpPr>
                <a:spLocks/>
              </p:cNvSpPr>
              <p:nvPr/>
            </p:nvSpPr>
            <p:spPr bwMode="auto">
              <a:xfrm>
                <a:off x="3871" y="2164"/>
                <a:ext cx="133" cy="134"/>
              </a:xfrm>
              <a:custGeom>
                <a:avLst/>
                <a:gdLst/>
                <a:ahLst/>
                <a:cxnLst>
                  <a:cxn ang="0">
                    <a:pos x="133" y="104"/>
                  </a:cxn>
                  <a:cxn ang="0">
                    <a:pos x="121" y="0"/>
                  </a:cxn>
                  <a:cxn ang="0">
                    <a:pos x="0" y="30"/>
                  </a:cxn>
                  <a:cxn ang="0">
                    <a:pos x="16" y="134"/>
                  </a:cxn>
                  <a:cxn ang="0">
                    <a:pos x="133" y="104"/>
                  </a:cxn>
                </a:cxnLst>
                <a:rect l="0" t="0" r="r" b="b"/>
                <a:pathLst>
                  <a:path w="133" h="134">
                    <a:moveTo>
                      <a:pt x="133" y="104"/>
                    </a:moveTo>
                    <a:lnTo>
                      <a:pt x="121" y="0"/>
                    </a:lnTo>
                    <a:lnTo>
                      <a:pt x="0" y="30"/>
                    </a:lnTo>
                    <a:lnTo>
                      <a:pt x="16" y="134"/>
                    </a:lnTo>
                    <a:lnTo>
                      <a:pt x="133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72" name="Freeform 780"/>
              <p:cNvSpPr>
                <a:spLocks/>
              </p:cNvSpPr>
              <p:nvPr/>
            </p:nvSpPr>
            <p:spPr bwMode="auto">
              <a:xfrm>
                <a:off x="4435" y="3028"/>
                <a:ext cx="74" cy="104"/>
              </a:xfrm>
              <a:custGeom>
                <a:avLst/>
                <a:gdLst/>
                <a:ahLst/>
                <a:cxnLst>
                  <a:cxn ang="0">
                    <a:pos x="46" y="104"/>
                  </a:cxn>
                  <a:cxn ang="0">
                    <a:pos x="0" y="100"/>
                  </a:cxn>
                  <a:cxn ang="0">
                    <a:pos x="15" y="0"/>
                  </a:cxn>
                  <a:cxn ang="0">
                    <a:pos x="74" y="4"/>
                  </a:cxn>
                  <a:cxn ang="0">
                    <a:pos x="46" y="104"/>
                  </a:cxn>
                </a:cxnLst>
                <a:rect l="0" t="0" r="r" b="b"/>
                <a:pathLst>
                  <a:path w="74" h="104">
                    <a:moveTo>
                      <a:pt x="46" y="104"/>
                    </a:moveTo>
                    <a:lnTo>
                      <a:pt x="0" y="100"/>
                    </a:lnTo>
                    <a:lnTo>
                      <a:pt x="15" y="0"/>
                    </a:lnTo>
                    <a:lnTo>
                      <a:pt x="74" y="4"/>
                    </a:lnTo>
                    <a:lnTo>
                      <a:pt x="46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73" name="Freeform 781"/>
              <p:cNvSpPr>
                <a:spLocks/>
              </p:cNvSpPr>
              <p:nvPr/>
            </p:nvSpPr>
            <p:spPr bwMode="auto">
              <a:xfrm>
                <a:off x="4435" y="3028"/>
                <a:ext cx="74" cy="104"/>
              </a:xfrm>
              <a:custGeom>
                <a:avLst/>
                <a:gdLst/>
                <a:ahLst/>
                <a:cxnLst>
                  <a:cxn ang="0">
                    <a:pos x="46" y="104"/>
                  </a:cxn>
                  <a:cxn ang="0">
                    <a:pos x="0" y="100"/>
                  </a:cxn>
                  <a:cxn ang="0">
                    <a:pos x="15" y="0"/>
                  </a:cxn>
                  <a:cxn ang="0">
                    <a:pos x="74" y="4"/>
                  </a:cxn>
                  <a:cxn ang="0">
                    <a:pos x="46" y="104"/>
                  </a:cxn>
                </a:cxnLst>
                <a:rect l="0" t="0" r="r" b="b"/>
                <a:pathLst>
                  <a:path w="74" h="104">
                    <a:moveTo>
                      <a:pt x="46" y="104"/>
                    </a:moveTo>
                    <a:lnTo>
                      <a:pt x="0" y="100"/>
                    </a:lnTo>
                    <a:lnTo>
                      <a:pt x="15" y="0"/>
                    </a:lnTo>
                    <a:lnTo>
                      <a:pt x="74" y="4"/>
                    </a:lnTo>
                    <a:lnTo>
                      <a:pt x="46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74" name="Freeform 782"/>
              <p:cNvSpPr>
                <a:spLocks/>
              </p:cNvSpPr>
              <p:nvPr/>
            </p:nvSpPr>
            <p:spPr bwMode="auto">
              <a:xfrm>
                <a:off x="4273" y="3028"/>
                <a:ext cx="74" cy="104"/>
              </a:xfrm>
              <a:custGeom>
                <a:avLst/>
                <a:gdLst/>
                <a:ahLst/>
                <a:cxnLst>
                  <a:cxn ang="0">
                    <a:pos x="74" y="100"/>
                  </a:cxn>
                  <a:cxn ang="0">
                    <a:pos x="28" y="104"/>
                  </a:cxn>
                  <a:cxn ang="0">
                    <a:pos x="0" y="4"/>
                  </a:cxn>
                  <a:cxn ang="0">
                    <a:pos x="59" y="0"/>
                  </a:cxn>
                  <a:cxn ang="0">
                    <a:pos x="74" y="100"/>
                  </a:cxn>
                </a:cxnLst>
                <a:rect l="0" t="0" r="r" b="b"/>
                <a:pathLst>
                  <a:path w="74" h="104">
                    <a:moveTo>
                      <a:pt x="74" y="100"/>
                    </a:moveTo>
                    <a:lnTo>
                      <a:pt x="28" y="104"/>
                    </a:lnTo>
                    <a:lnTo>
                      <a:pt x="0" y="4"/>
                    </a:lnTo>
                    <a:lnTo>
                      <a:pt x="59" y="0"/>
                    </a:lnTo>
                    <a:lnTo>
                      <a:pt x="7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75" name="Freeform 783"/>
              <p:cNvSpPr>
                <a:spLocks noEditPoints="1"/>
              </p:cNvSpPr>
              <p:nvPr/>
            </p:nvSpPr>
            <p:spPr bwMode="auto">
              <a:xfrm>
                <a:off x="4273" y="2000"/>
                <a:ext cx="795" cy="1132"/>
              </a:xfrm>
              <a:custGeom>
                <a:avLst/>
                <a:gdLst/>
                <a:ahLst/>
                <a:cxnLst>
                  <a:cxn ang="0">
                    <a:pos x="74" y="1128"/>
                  </a:cxn>
                  <a:cxn ang="0">
                    <a:pos x="28" y="1132"/>
                  </a:cxn>
                  <a:cxn ang="0">
                    <a:pos x="0" y="1032"/>
                  </a:cxn>
                  <a:cxn ang="0">
                    <a:pos x="59" y="1028"/>
                  </a:cxn>
                  <a:cxn ang="0">
                    <a:pos x="74" y="1128"/>
                  </a:cxn>
                  <a:cxn ang="0">
                    <a:pos x="795" y="99"/>
                  </a:cxn>
                  <a:cxn ang="0">
                    <a:pos x="795" y="0"/>
                  </a:cxn>
                  <a:cxn ang="0">
                    <a:pos x="617" y="275"/>
                  </a:cxn>
                  <a:cxn ang="0">
                    <a:pos x="500" y="247"/>
                  </a:cxn>
                </a:cxnLst>
                <a:rect l="0" t="0" r="r" b="b"/>
                <a:pathLst>
                  <a:path w="795" h="1132">
                    <a:moveTo>
                      <a:pt x="74" y="1128"/>
                    </a:moveTo>
                    <a:lnTo>
                      <a:pt x="28" y="1132"/>
                    </a:lnTo>
                    <a:lnTo>
                      <a:pt x="0" y="1032"/>
                    </a:lnTo>
                    <a:lnTo>
                      <a:pt x="59" y="1028"/>
                    </a:lnTo>
                    <a:lnTo>
                      <a:pt x="74" y="1128"/>
                    </a:lnTo>
                    <a:moveTo>
                      <a:pt x="795" y="99"/>
                    </a:moveTo>
                    <a:lnTo>
                      <a:pt x="795" y="0"/>
                    </a:lnTo>
                    <a:moveTo>
                      <a:pt x="617" y="275"/>
                    </a:moveTo>
                    <a:lnTo>
                      <a:pt x="500" y="24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76" name="Freeform 784"/>
              <p:cNvSpPr>
                <a:spLocks/>
              </p:cNvSpPr>
              <p:nvPr/>
            </p:nvSpPr>
            <p:spPr bwMode="auto">
              <a:xfrm>
                <a:off x="4860" y="2402"/>
                <a:ext cx="129" cy="149"/>
              </a:xfrm>
              <a:custGeom>
                <a:avLst/>
                <a:gdLst/>
                <a:ahLst/>
                <a:cxnLst>
                  <a:cxn ang="0">
                    <a:pos x="129" y="149"/>
                  </a:cxn>
                  <a:cxn ang="0">
                    <a:pos x="123" y="36"/>
                  </a:cxn>
                  <a:cxn ang="0">
                    <a:pos x="16" y="0"/>
                  </a:cxn>
                  <a:cxn ang="0">
                    <a:pos x="0" y="105"/>
                  </a:cxn>
                  <a:cxn ang="0">
                    <a:pos x="129" y="149"/>
                  </a:cxn>
                </a:cxnLst>
                <a:rect l="0" t="0" r="r" b="b"/>
                <a:pathLst>
                  <a:path w="129" h="149">
                    <a:moveTo>
                      <a:pt x="129" y="149"/>
                    </a:moveTo>
                    <a:lnTo>
                      <a:pt x="123" y="36"/>
                    </a:lnTo>
                    <a:lnTo>
                      <a:pt x="16" y="0"/>
                    </a:lnTo>
                    <a:lnTo>
                      <a:pt x="0" y="105"/>
                    </a:lnTo>
                    <a:lnTo>
                      <a:pt x="129" y="1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77" name="Freeform 785"/>
              <p:cNvSpPr>
                <a:spLocks/>
              </p:cNvSpPr>
              <p:nvPr/>
            </p:nvSpPr>
            <p:spPr bwMode="auto">
              <a:xfrm>
                <a:off x="4860" y="2402"/>
                <a:ext cx="129" cy="149"/>
              </a:xfrm>
              <a:custGeom>
                <a:avLst/>
                <a:gdLst/>
                <a:ahLst/>
                <a:cxnLst>
                  <a:cxn ang="0">
                    <a:pos x="129" y="149"/>
                  </a:cxn>
                  <a:cxn ang="0">
                    <a:pos x="123" y="36"/>
                  </a:cxn>
                  <a:cxn ang="0">
                    <a:pos x="16" y="0"/>
                  </a:cxn>
                  <a:cxn ang="0">
                    <a:pos x="0" y="105"/>
                  </a:cxn>
                  <a:cxn ang="0">
                    <a:pos x="129" y="149"/>
                  </a:cxn>
                </a:cxnLst>
                <a:rect l="0" t="0" r="r" b="b"/>
                <a:pathLst>
                  <a:path w="129" h="149">
                    <a:moveTo>
                      <a:pt x="129" y="149"/>
                    </a:moveTo>
                    <a:lnTo>
                      <a:pt x="123" y="36"/>
                    </a:lnTo>
                    <a:lnTo>
                      <a:pt x="16" y="0"/>
                    </a:lnTo>
                    <a:lnTo>
                      <a:pt x="0" y="105"/>
                    </a:lnTo>
                    <a:lnTo>
                      <a:pt x="129" y="1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78" name="Freeform 786"/>
              <p:cNvSpPr>
                <a:spLocks/>
              </p:cNvSpPr>
              <p:nvPr/>
            </p:nvSpPr>
            <p:spPr bwMode="auto">
              <a:xfrm>
                <a:off x="3793" y="2402"/>
                <a:ext cx="128" cy="149"/>
              </a:xfrm>
              <a:custGeom>
                <a:avLst/>
                <a:gdLst/>
                <a:ahLst/>
                <a:cxnLst>
                  <a:cxn ang="0">
                    <a:pos x="128" y="105"/>
                  </a:cxn>
                  <a:cxn ang="0">
                    <a:pos x="112" y="0"/>
                  </a:cxn>
                  <a:cxn ang="0">
                    <a:pos x="5" y="36"/>
                  </a:cxn>
                  <a:cxn ang="0">
                    <a:pos x="0" y="149"/>
                  </a:cxn>
                  <a:cxn ang="0">
                    <a:pos x="128" y="105"/>
                  </a:cxn>
                </a:cxnLst>
                <a:rect l="0" t="0" r="r" b="b"/>
                <a:pathLst>
                  <a:path w="128" h="149">
                    <a:moveTo>
                      <a:pt x="128" y="105"/>
                    </a:moveTo>
                    <a:lnTo>
                      <a:pt x="112" y="0"/>
                    </a:lnTo>
                    <a:lnTo>
                      <a:pt x="5" y="36"/>
                    </a:lnTo>
                    <a:lnTo>
                      <a:pt x="0" y="149"/>
                    </a:lnTo>
                    <a:lnTo>
                      <a:pt x="128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79" name="Freeform 787"/>
              <p:cNvSpPr>
                <a:spLocks noEditPoints="1"/>
              </p:cNvSpPr>
              <p:nvPr/>
            </p:nvSpPr>
            <p:spPr bwMode="auto">
              <a:xfrm>
                <a:off x="3793" y="2247"/>
                <a:ext cx="214" cy="304"/>
              </a:xfrm>
              <a:custGeom>
                <a:avLst/>
                <a:gdLst/>
                <a:ahLst/>
                <a:cxnLst>
                  <a:cxn ang="0">
                    <a:pos x="128" y="260"/>
                  </a:cxn>
                  <a:cxn ang="0">
                    <a:pos x="112" y="155"/>
                  </a:cxn>
                  <a:cxn ang="0">
                    <a:pos x="5" y="191"/>
                  </a:cxn>
                  <a:cxn ang="0">
                    <a:pos x="0" y="304"/>
                  </a:cxn>
                  <a:cxn ang="0">
                    <a:pos x="128" y="260"/>
                  </a:cxn>
                  <a:cxn ang="0">
                    <a:pos x="214" y="0"/>
                  </a:cxn>
                  <a:cxn ang="0">
                    <a:pos x="98" y="29"/>
                  </a:cxn>
                </a:cxnLst>
                <a:rect l="0" t="0" r="r" b="b"/>
                <a:pathLst>
                  <a:path w="214" h="304">
                    <a:moveTo>
                      <a:pt x="128" y="260"/>
                    </a:moveTo>
                    <a:lnTo>
                      <a:pt x="112" y="155"/>
                    </a:lnTo>
                    <a:lnTo>
                      <a:pt x="5" y="191"/>
                    </a:lnTo>
                    <a:lnTo>
                      <a:pt x="0" y="304"/>
                    </a:lnTo>
                    <a:lnTo>
                      <a:pt x="128" y="260"/>
                    </a:lnTo>
                    <a:moveTo>
                      <a:pt x="214" y="0"/>
                    </a:moveTo>
                    <a:lnTo>
                      <a:pt x="98" y="2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80" name="Freeform 788"/>
              <p:cNvSpPr>
                <a:spLocks/>
              </p:cNvSpPr>
              <p:nvPr/>
            </p:nvSpPr>
            <p:spPr bwMode="auto">
              <a:xfrm>
                <a:off x="4858" y="2906"/>
                <a:ext cx="147" cy="125"/>
              </a:xfrm>
              <a:custGeom>
                <a:avLst/>
                <a:gdLst/>
                <a:ahLst/>
                <a:cxnLst>
                  <a:cxn ang="0">
                    <a:pos x="51" y="125"/>
                  </a:cxn>
                  <a:cxn ang="0">
                    <a:pos x="0" y="100"/>
                  </a:cxn>
                  <a:cxn ang="0">
                    <a:pos x="85" y="0"/>
                  </a:cxn>
                  <a:cxn ang="0">
                    <a:pos x="147" y="30"/>
                  </a:cxn>
                  <a:cxn ang="0">
                    <a:pos x="51" y="125"/>
                  </a:cxn>
                </a:cxnLst>
                <a:rect l="0" t="0" r="r" b="b"/>
                <a:pathLst>
                  <a:path w="147" h="125">
                    <a:moveTo>
                      <a:pt x="51" y="125"/>
                    </a:moveTo>
                    <a:lnTo>
                      <a:pt x="0" y="100"/>
                    </a:lnTo>
                    <a:lnTo>
                      <a:pt x="85" y="0"/>
                    </a:lnTo>
                    <a:lnTo>
                      <a:pt x="147" y="30"/>
                    </a:lnTo>
                    <a:lnTo>
                      <a:pt x="51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81" name="Freeform 789"/>
              <p:cNvSpPr>
                <a:spLocks/>
              </p:cNvSpPr>
              <p:nvPr/>
            </p:nvSpPr>
            <p:spPr bwMode="auto">
              <a:xfrm>
                <a:off x="4858" y="2906"/>
                <a:ext cx="147" cy="125"/>
              </a:xfrm>
              <a:custGeom>
                <a:avLst/>
                <a:gdLst/>
                <a:ahLst/>
                <a:cxnLst>
                  <a:cxn ang="0">
                    <a:pos x="51" y="125"/>
                  </a:cxn>
                  <a:cxn ang="0">
                    <a:pos x="0" y="100"/>
                  </a:cxn>
                  <a:cxn ang="0">
                    <a:pos x="85" y="0"/>
                  </a:cxn>
                  <a:cxn ang="0">
                    <a:pos x="147" y="30"/>
                  </a:cxn>
                  <a:cxn ang="0">
                    <a:pos x="51" y="125"/>
                  </a:cxn>
                </a:cxnLst>
                <a:rect l="0" t="0" r="r" b="b"/>
                <a:pathLst>
                  <a:path w="147" h="125">
                    <a:moveTo>
                      <a:pt x="51" y="125"/>
                    </a:moveTo>
                    <a:lnTo>
                      <a:pt x="0" y="100"/>
                    </a:lnTo>
                    <a:lnTo>
                      <a:pt x="85" y="0"/>
                    </a:lnTo>
                    <a:lnTo>
                      <a:pt x="147" y="30"/>
                    </a:lnTo>
                    <a:lnTo>
                      <a:pt x="51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82" name="Freeform 790"/>
              <p:cNvSpPr>
                <a:spLocks/>
              </p:cNvSpPr>
              <p:nvPr/>
            </p:nvSpPr>
            <p:spPr bwMode="auto">
              <a:xfrm>
                <a:off x="5238" y="2514"/>
                <a:ext cx="97" cy="122"/>
              </a:xfrm>
              <a:custGeom>
                <a:avLst/>
                <a:gdLst/>
                <a:ahLst/>
                <a:cxnLst>
                  <a:cxn ang="0">
                    <a:pos x="86" y="122"/>
                  </a:cxn>
                  <a:cxn ang="0">
                    <a:pos x="0" y="69"/>
                  </a:cxn>
                  <a:cxn ang="0">
                    <a:pos x="8" y="0"/>
                  </a:cxn>
                  <a:cxn ang="0">
                    <a:pos x="97" y="54"/>
                  </a:cxn>
                  <a:cxn ang="0">
                    <a:pos x="86" y="122"/>
                  </a:cxn>
                </a:cxnLst>
                <a:rect l="0" t="0" r="r" b="b"/>
                <a:pathLst>
                  <a:path w="97" h="122">
                    <a:moveTo>
                      <a:pt x="86" y="122"/>
                    </a:moveTo>
                    <a:lnTo>
                      <a:pt x="0" y="69"/>
                    </a:lnTo>
                    <a:lnTo>
                      <a:pt x="8" y="0"/>
                    </a:lnTo>
                    <a:lnTo>
                      <a:pt x="97" y="54"/>
                    </a:lnTo>
                    <a:lnTo>
                      <a:pt x="86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83" name="Freeform 791"/>
              <p:cNvSpPr>
                <a:spLocks/>
              </p:cNvSpPr>
              <p:nvPr/>
            </p:nvSpPr>
            <p:spPr bwMode="auto">
              <a:xfrm>
                <a:off x="5238" y="2514"/>
                <a:ext cx="97" cy="122"/>
              </a:xfrm>
              <a:custGeom>
                <a:avLst/>
                <a:gdLst/>
                <a:ahLst/>
                <a:cxnLst>
                  <a:cxn ang="0">
                    <a:pos x="86" y="122"/>
                  </a:cxn>
                  <a:cxn ang="0">
                    <a:pos x="0" y="69"/>
                  </a:cxn>
                  <a:cxn ang="0">
                    <a:pos x="8" y="0"/>
                  </a:cxn>
                  <a:cxn ang="0">
                    <a:pos x="97" y="54"/>
                  </a:cxn>
                  <a:cxn ang="0">
                    <a:pos x="86" y="122"/>
                  </a:cxn>
                </a:cxnLst>
                <a:rect l="0" t="0" r="r" b="b"/>
                <a:pathLst>
                  <a:path w="97" h="122">
                    <a:moveTo>
                      <a:pt x="86" y="122"/>
                    </a:moveTo>
                    <a:lnTo>
                      <a:pt x="0" y="69"/>
                    </a:lnTo>
                    <a:lnTo>
                      <a:pt x="8" y="0"/>
                    </a:lnTo>
                    <a:lnTo>
                      <a:pt x="97" y="54"/>
                    </a:lnTo>
                    <a:lnTo>
                      <a:pt x="86" y="1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84" name="Freeform 792"/>
              <p:cNvSpPr>
                <a:spLocks/>
              </p:cNvSpPr>
              <p:nvPr/>
            </p:nvSpPr>
            <p:spPr bwMode="auto">
              <a:xfrm>
                <a:off x="4481" y="3032"/>
                <a:ext cx="84" cy="106"/>
              </a:xfrm>
              <a:custGeom>
                <a:avLst/>
                <a:gdLst/>
                <a:ahLst/>
                <a:cxnLst>
                  <a:cxn ang="0">
                    <a:pos x="42" y="106"/>
                  </a:cxn>
                  <a:cxn ang="0">
                    <a:pos x="0" y="100"/>
                  </a:cxn>
                  <a:cxn ang="0">
                    <a:pos x="28" y="0"/>
                  </a:cxn>
                  <a:cxn ang="0">
                    <a:pos x="84" y="8"/>
                  </a:cxn>
                  <a:cxn ang="0">
                    <a:pos x="42" y="106"/>
                  </a:cxn>
                </a:cxnLst>
                <a:rect l="0" t="0" r="r" b="b"/>
                <a:pathLst>
                  <a:path w="84" h="106">
                    <a:moveTo>
                      <a:pt x="42" y="106"/>
                    </a:moveTo>
                    <a:lnTo>
                      <a:pt x="0" y="100"/>
                    </a:lnTo>
                    <a:lnTo>
                      <a:pt x="28" y="0"/>
                    </a:lnTo>
                    <a:lnTo>
                      <a:pt x="84" y="8"/>
                    </a:lnTo>
                    <a:lnTo>
                      <a:pt x="42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85" name="Freeform 793"/>
              <p:cNvSpPr>
                <a:spLocks/>
              </p:cNvSpPr>
              <p:nvPr/>
            </p:nvSpPr>
            <p:spPr bwMode="auto">
              <a:xfrm>
                <a:off x="4481" y="3032"/>
                <a:ext cx="84" cy="106"/>
              </a:xfrm>
              <a:custGeom>
                <a:avLst/>
                <a:gdLst/>
                <a:ahLst/>
                <a:cxnLst>
                  <a:cxn ang="0">
                    <a:pos x="42" y="106"/>
                  </a:cxn>
                  <a:cxn ang="0">
                    <a:pos x="0" y="100"/>
                  </a:cxn>
                  <a:cxn ang="0">
                    <a:pos x="28" y="0"/>
                  </a:cxn>
                  <a:cxn ang="0">
                    <a:pos x="84" y="8"/>
                  </a:cxn>
                  <a:cxn ang="0">
                    <a:pos x="42" y="106"/>
                  </a:cxn>
                </a:cxnLst>
                <a:rect l="0" t="0" r="r" b="b"/>
                <a:pathLst>
                  <a:path w="84" h="106">
                    <a:moveTo>
                      <a:pt x="42" y="106"/>
                    </a:moveTo>
                    <a:lnTo>
                      <a:pt x="0" y="100"/>
                    </a:lnTo>
                    <a:lnTo>
                      <a:pt x="28" y="0"/>
                    </a:lnTo>
                    <a:lnTo>
                      <a:pt x="84" y="8"/>
                    </a:lnTo>
                    <a:lnTo>
                      <a:pt x="42" y="10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86" name="Freeform 794"/>
              <p:cNvSpPr>
                <a:spLocks/>
              </p:cNvSpPr>
              <p:nvPr/>
            </p:nvSpPr>
            <p:spPr bwMode="auto">
              <a:xfrm>
                <a:off x="4217" y="3032"/>
                <a:ext cx="84" cy="106"/>
              </a:xfrm>
              <a:custGeom>
                <a:avLst/>
                <a:gdLst/>
                <a:ahLst/>
                <a:cxnLst>
                  <a:cxn ang="0">
                    <a:pos x="84" y="100"/>
                  </a:cxn>
                  <a:cxn ang="0">
                    <a:pos x="42" y="106"/>
                  </a:cxn>
                  <a:cxn ang="0">
                    <a:pos x="0" y="8"/>
                  </a:cxn>
                  <a:cxn ang="0">
                    <a:pos x="56" y="0"/>
                  </a:cxn>
                  <a:cxn ang="0">
                    <a:pos x="84" y="100"/>
                  </a:cxn>
                </a:cxnLst>
                <a:rect l="0" t="0" r="r" b="b"/>
                <a:pathLst>
                  <a:path w="84" h="106">
                    <a:moveTo>
                      <a:pt x="84" y="100"/>
                    </a:moveTo>
                    <a:lnTo>
                      <a:pt x="42" y="106"/>
                    </a:lnTo>
                    <a:lnTo>
                      <a:pt x="0" y="8"/>
                    </a:lnTo>
                    <a:lnTo>
                      <a:pt x="56" y="0"/>
                    </a:lnTo>
                    <a:lnTo>
                      <a:pt x="8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87" name="Freeform 795"/>
              <p:cNvSpPr>
                <a:spLocks/>
              </p:cNvSpPr>
              <p:nvPr/>
            </p:nvSpPr>
            <p:spPr bwMode="auto">
              <a:xfrm>
                <a:off x="4217" y="3032"/>
                <a:ext cx="84" cy="106"/>
              </a:xfrm>
              <a:custGeom>
                <a:avLst/>
                <a:gdLst/>
                <a:ahLst/>
                <a:cxnLst>
                  <a:cxn ang="0">
                    <a:pos x="84" y="100"/>
                  </a:cxn>
                  <a:cxn ang="0">
                    <a:pos x="42" y="106"/>
                  </a:cxn>
                  <a:cxn ang="0">
                    <a:pos x="0" y="8"/>
                  </a:cxn>
                  <a:cxn ang="0">
                    <a:pos x="56" y="0"/>
                  </a:cxn>
                  <a:cxn ang="0">
                    <a:pos x="84" y="100"/>
                  </a:cxn>
                </a:cxnLst>
                <a:rect l="0" t="0" r="r" b="b"/>
                <a:pathLst>
                  <a:path w="84" h="106">
                    <a:moveTo>
                      <a:pt x="84" y="100"/>
                    </a:moveTo>
                    <a:lnTo>
                      <a:pt x="42" y="106"/>
                    </a:lnTo>
                    <a:lnTo>
                      <a:pt x="0" y="8"/>
                    </a:lnTo>
                    <a:lnTo>
                      <a:pt x="56" y="0"/>
                    </a:lnTo>
                    <a:lnTo>
                      <a:pt x="84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88" name="Freeform 796"/>
              <p:cNvSpPr>
                <a:spLocks/>
              </p:cNvSpPr>
              <p:nvPr/>
            </p:nvSpPr>
            <p:spPr bwMode="auto">
              <a:xfrm>
                <a:off x="5076" y="2164"/>
                <a:ext cx="108" cy="158"/>
              </a:xfrm>
              <a:custGeom>
                <a:avLst/>
                <a:gdLst/>
                <a:ahLst/>
                <a:cxnLst>
                  <a:cxn ang="0">
                    <a:pos x="108" y="158"/>
                  </a:cxn>
                  <a:cxn ang="0">
                    <a:pos x="0" y="114"/>
                  </a:cxn>
                  <a:cxn ang="0">
                    <a:pos x="0" y="0"/>
                  </a:cxn>
                  <a:cxn ang="0">
                    <a:pos x="108" y="44"/>
                  </a:cxn>
                  <a:cxn ang="0">
                    <a:pos x="108" y="158"/>
                  </a:cxn>
                </a:cxnLst>
                <a:rect l="0" t="0" r="r" b="b"/>
                <a:pathLst>
                  <a:path w="108" h="158">
                    <a:moveTo>
                      <a:pt x="108" y="158"/>
                    </a:moveTo>
                    <a:lnTo>
                      <a:pt x="0" y="114"/>
                    </a:lnTo>
                    <a:lnTo>
                      <a:pt x="0" y="0"/>
                    </a:lnTo>
                    <a:lnTo>
                      <a:pt x="108" y="44"/>
                    </a:lnTo>
                    <a:lnTo>
                      <a:pt x="108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89" name="Freeform 797"/>
              <p:cNvSpPr>
                <a:spLocks noEditPoints="1"/>
              </p:cNvSpPr>
              <p:nvPr/>
            </p:nvSpPr>
            <p:spPr bwMode="auto">
              <a:xfrm>
                <a:off x="5017" y="1984"/>
                <a:ext cx="167" cy="338"/>
              </a:xfrm>
              <a:custGeom>
                <a:avLst/>
                <a:gdLst/>
                <a:ahLst/>
                <a:cxnLst>
                  <a:cxn ang="0">
                    <a:pos x="167" y="338"/>
                  </a:cxn>
                  <a:cxn ang="0">
                    <a:pos x="59" y="294"/>
                  </a:cxn>
                  <a:cxn ang="0">
                    <a:pos x="59" y="180"/>
                  </a:cxn>
                  <a:cxn ang="0">
                    <a:pos x="167" y="224"/>
                  </a:cxn>
                  <a:cxn ang="0">
                    <a:pos x="167" y="338"/>
                  </a:cxn>
                  <a:cxn ang="0">
                    <a:pos x="51" y="16"/>
                  </a:cxn>
                  <a:cxn ang="0">
                    <a:pos x="0" y="0"/>
                  </a:cxn>
                </a:cxnLst>
                <a:rect l="0" t="0" r="r" b="b"/>
                <a:pathLst>
                  <a:path w="167" h="338">
                    <a:moveTo>
                      <a:pt x="167" y="338"/>
                    </a:moveTo>
                    <a:lnTo>
                      <a:pt x="59" y="294"/>
                    </a:lnTo>
                    <a:lnTo>
                      <a:pt x="59" y="180"/>
                    </a:lnTo>
                    <a:lnTo>
                      <a:pt x="167" y="224"/>
                    </a:lnTo>
                    <a:lnTo>
                      <a:pt x="167" y="338"/>
                    </a:lnTo>
                    <a:moveTo>
                      <a:pt x="51" y="16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90" name="Freeform 798"/>
              <p:cNvSpPr>
                <a:spLocks/>
              </p:cNvSpPr>
              <p:nvPr/>
            </p:nvSpPr>
            <p:spPr bwMode="auto">
              <a:xfrm>
                <a:off x="4751" y="1760"/>
                <a:ext cx="115" cy="202"/>
              </a:xfrm>
              <a:custGeom>
                <a:avLst/>
                <a:gdLst/>
                <a:ahLst/>
                <a:cxnLst>
                  <a:cxn ang="0">
                    <a:pos x="115" y="202"/>
                  </a:cxn>
                  <a:cxn ang="0">
                    <a:pos x="0" y="180"/>
                  </a:cxn>
                  <a:cxn ang="0">
                    <a:pos x="0" y="0"/>
                  </a:cxn>
                  <a:cxn ang="0">
                    <a:pos x="115" y="23"/>
                  </a:cxn>
                  <a:cxn ang="0">
                    <a:pos x="115" y="202"/>
                  </a:cxn>
                </a:cxnLst>
                <a:rect l="0" t="0" r="r" b="b"/>
                <a:pathLst>
                  <a:path w="115" h="202">
                    <a:moveTo>
                      <a:pt x="115" y="202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115" y="23"/>
                    </a:lnTo>
                    <a:lnTo>
                      <a:pt x="115" y="2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91" name="Freeform 799"/>
              <p:cNvSpPr>
                <a:spLocks/>
              </p:cNvSpPr>
              <p:nvPr/>
            </p:nvSpPr>
            <p:spPr bwMode="auto">
              <a:xfrm>
                <a:off x="4751" y="1760"/>
                <a:ext cx="115" cy="202"/>
              </a:xfrm>
              <a:custGeom>
                <a:avLst/>
                <a:gdLst/>
                <a:ahLst/>
                <a:cxnLst>
                  <a:cxn ang="0">
                    <a:pos x="115" y="202"/>
                  </a:cxn>
                  <a:cxn ang="0">
                    <a:pos x="0" y="180"/>
                  </a:cxn>
                  <a:cxn ang="0">
                    <a:pos x="0" y="0"/>
                  </a:cxn>
                  <a:cxn ang="0">
                    <a:pos x="115" y="23"/>
                  </a:cxn>
                  <a:cxn ang="0">
                    <a:pos x="115" y="202"/>
                  </a:cxn>
                </a:cxnLst>
                <a:rect l="0" t="0" r="r" b="b"/>
                <a:pathLst>
                  <a:path w="115" h="202">
                    <a:moveTo>
                      <a:pt x="115" y="202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115" y="23"/>
                    </a:lnTo>
                    <a:lnTo>
                      <a:pt x="115" y="20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92" name="Freeform 800"/>
              <p:cNvSpPr>
                <a:spLocks/>
              </p:cNvSpPr>
              <p:nvPr/>
            </p:nvSpPr>
            <p:spPr bwMode="auto">
              <a:xfrm>
                <a:off x="3916" y="1760"/>
                <a:ext cx="115" cy="202"/>
              </a:xfrm>
              <a:custGeom>
                <a:avLst/>
                <a:gdLst/>
                <a:ahLst/>
                <a:cxnLst>
                  <a:cxn ang="0">
                    <a:pos x="115" y="180"/>
                  </a:cxn>
                  <a:cxn ang="0">
                    <a:pos x="0" y="202"/>
                  </a:cxn>
                  <a:cxn ang="0">
                    <a:pos x="0" y="23"/>
                  </a:cxn>
                  <a:cxn ang="0">
                    <a:pos x="115" y="0"/>
                  </a:cxn>
                  <a:cxn ang="0">
                    <a:pos x="115" y="180"/>
                  </a:cxn>
                </a:cxnLst>
                <a:rect l="0" t="0" r="r" b="b"/>
                <a:pathLst>
                  <a:path w="115" h="202">
                    <a:moveTo>
                      <a:pt x="115" y="180"/>
                    </a:moveTo>
                    <a:lnTo>
                      <a:pt x="0" y="202"/>
                    </a:lnTo>
                    <a:lnTo>
                      <a:pt x="0" y="23"/>
                    </a:lnTo>
                    <a:lnTo>
                      <a:pt x="115" y="0"/>
                    </a:lnTo>
                    <a:lnTo>
                      <a:pt x="115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93" name="Freeform 801"/>
              <p:cNvSpPr>
                <a:spLocks/>
              </p:cNvSpPr>
              <p:nvPr/>
            </p:nvSpPr>
            <p:spPr bwMode="auto">
              <a:xfrm>
                <a:off x="3916" y="1760"/>
                <a:ext cx="115" cy="202"/>
              </a:xfrm>
              <a:custGeom>
                <a:avLst/>
                <a:gdLst/>
                <a:ahLst/>
                <a:cxnLst>
                  <a:cxn ang="0">
                    <a:pos x="115" y="180"/>
                  </a:cxn>
                  <a:cxn ang="0">
                    <a:pos x="0" y="202"/>
                  </a:cxn>
                  <a:cxn ang="0">
                    <a:pos x="0" y="23"/>
                  </a:cxn>
                  <a:cxn ang="0">
                    <a:pos x="115" y="0"/>
                  </a:cxn>
                  <a:cxn ang="0">
                    <a:pos x="115" y="180"/>
                  </a:cxn>
                </a:cxnLst>
                <a:rect l="0" t="0" r="r" b="b"/>
                <a:pathLst>
                  <a:path w="115" h="202">
                    <a:moveTo>
                      <a:pt x="115" y="180"/>
                    </a:moveTo>
                    <a:lnTo>
                      <a:pt x="0" y="202"/>
                    </a:lnTo>
                    <a:lnTo>
                      <a:pt x="0" y="23"/>
                    </a:lnTo>
                    <a:lnTo>
                      <a:pt x="115" y="0"/>
                    </a:lnTo>
                    <a:lnTo>
                      <a:pt x="115" y="1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94" name="Freeform 802"/>
              <p:cNvSpPr>
                <a:spLocks/>
              </p:cNvSpPr>
              <p:nvPr/>
            </p:nvSpPr>
            <p:spPr bwMode="auto">
              <a:xfrm>
                <a:off x="4957" y="2658"/>
                <a:ext cx="115" cy="116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77" y="74"/>
                  </a:cxn>
                  <a:cxn ang="0">
                    <a:pos x="0" y="116"/>
                  </a:cxn>
                  <a:cxn ang="0">
                    <a:pos x="38" y="33"/>
                  </a:cxn>
                  <a:cxn ang="0">
                    <a:pos x="115" y="0"/>
                  </a:cxn>
                </a:cxnLst>
                <a:rect l="0" t="0" r="r" b="b"/>
                <a:pathLst>
                  <a:path w="115" h="116">
                    <a:moveTo>
                      <a:pt x="115" y="0"/>
                    </a:moveTo>
                    <a:lnTo>
                      <a:pt x="77" y="74"/>
                    </a:lnTo>
                    <a:lnTo>
                      <a:pt x="0" y="116"/>
                    </a:lnTo>
                    <a:lnTo>
                      <a:pt x="38" y="33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95" name="Freeform 803"/>
              <p:cNvSpPr>
                <a:spLocks/>
              </p:cNvSpPr>
              <p:nvPr/>
            </p:nvSpPr>
            <p:spPr bwMode="auto">
              <a:xfrm>
                <a:off x="4957" y="2658"/>
                <a:ext cx="115" cy="116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77" y="74"/>
                  </a:cxn>
                  <a:cxn ang="0">
                    <a:pos x="0" y="116"/>
                  </a:cxn>
                  <a:cxn ang="0">
                    <a:pos x="38" y="33"/>
                  </a:cxn>
                  <a:cxn ang="0">
                    <a:pos x="115" y="0"/>
                  </a:cxn>
                </a:cxnLst>
                <a:rect l="0" t="0" r="r" b="b"/>
                <a:pathLst>
                  <a:path w="115" h="116">
                    <a:moveTo>
                      <a:pt x="115" y="0"/>
                    </a:moveTo>
                    <a:lnTo>
                      <a:pt x="77" y="74"/>
                    </a:lnTo>
                    <a:lnTo>
                      <a:pt x="0" y="116"/>
                    </a:lnTo>
                    <a:lnTo>
                      <a:pt x="38" y="33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96" name="Freeform 804"/>
              <p:cNvSpPr>
                <a:spLocks/>
              </p:cNvSpPr>
              <p:nvPr/>
            </p:nvSpPr>
            <p:spPr bwMode="auto">
              <a:xfrm>
                <a:off x="5184" y="2322"/>
                <a:ext cx="62" cy="121"/>
              </a:xfrm>
              <a:custGeom>
                <a:avLst/>
                <a:gdLst/>
                <a:ahLst/>
                <a:cxnLst>
                  <a:cxn ang="0">
                    <a:pos x="62" y="121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62" y="30"/>
                  </a:cxn>
                  <a:cxn ang="0">
                    <a:pos x="62" y="121"/>
                  </a:cxn>
                </a:cxnLst>
                <a:rect l="0" t="0" r="r" b="b"/>
                <a:pathLst>
                  <a:path w="62" h="121">
                    <a:moveTo>
                      <a:pt x="62" y="121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62" y="30"/>
                    </a:lnTo>
                    <a:lnTo>
                      <a:pt x="62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97" name="Freeform 805"/>
              <p:cNvSpPr>
                <a:spLocks/>
              </p:cNvSpPr>
              <p:nvPr/>
            </p:nvSpPr>
            <p:spPr bwMode="auto">
              <a:xfrm>
                <a:off x="5184" y="2322"/>
                <a:ext cx="62" cy="121"/>
              </a:xfrm>
              <a:custGeom>
                <a:avLst/>
                <a:gdLst/>
                <a:ahLst/>
                <a:cxnLst>
                  <a:cxn ang="0">
                    <a:pos x="62" y="121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62" y="30"/>
                  </a:cxn>
                  <a:cxn ang="0">
                    <a:pos x="62" y="121"/>
                  </a:cxn>
                </a:cxnLst>
                <a:rect l="0" t="0" r="r" b="b"/>
                <a:pathLst>
                  <a:path w="62" h="121">
                    <a:moveTo>
                      <a:pt x="62" y="121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62" y="30"/>
                    </a:lnTo>
                    <a:lnTo>
                      <a:pt x="62" y="1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98" name="Freeform 806"/>
              <p:cNvSpPr>
                <a:spLocks/>
              </p:cNvSpPr>
              <p:nvPr/>
            </p:nvSpPr>
            <p:spPr bwMode="auto">
              <a:xfrm>
                <a:off x="4974" y="1990"/>
                <a:ext cx="102" cy="174"/>
              </a:xfrm>
              <a:custGeom>
                <a:avLst/>
                <a:gdLst/>
                <a:ahLst/>
                <a:cxnLst>
                  <a:cxn ang="0">
                    <a:pos x="102" y="174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102" y="32"/>
                  </a:cxn>
                  <a:cxn ang="0">
                    <a:pos x="102" y="174"/>
                  </a:cxn>
                </a:cxnLst>
                <a:rect l="0" t="0" r="r" b="b"/>
                <a:pathLst>
                  <a:path w="102" h="174">
                    <a:moveTo>
                      <a:pt x="102" y="174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102" y="32"/>
                    </a:lnTo>
                    <a:lnTo>
                      <a:pt x="102" y="1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99" name="Freeform 807"/>
              <p:cNvSpPr>
                <a:spLocks/>
              </p:cNvSpPr>
              <p:nvPr/>
            </p:nvSpPr>
            <p:spPr bwMode="auto">
              <a:xfrm>
                <a:off x="4974" y="1990"/>
                <a:ext cx="102" cy="174"/>
              </a:xfrm>
              <a:custGeom>
                <a:avLst/>
                <a:gdLst/>
                <a:ahLst/>
                <a:cxnLst>
                  <a:cxn ang="0">
                    <a:pos x="102" y="174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102" y="32"/>
                  </a:cxn>
                  <a:cxn ang="0">
                    <a:pos x="102" y="174"/>
                  </a:cxn>
                </a:cxnLst>
                <a:rect l="0" t="0" r="r" b="b"/>
                <a:pathLst>
                  <a:path w="102" h="174">
                    <a:moveTo>
                      <a:pt x="102" y="174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102" y="32"/>
                    </a:lnTo>
                    <a:lnTo>
                      <a:pt x="102" y="17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00" name="Freeform 808"/>
              <p:cNvSpPr>
                <a:spLocks/>
              </p:cNvSpPr>
              <p:nvPr/>
            </p:nvSpPr>
            <p:spPr bwMode="auto">
              <a:xfrm>
                <a:off x="4919" y="2732"/>
                <a:ext cx="115" cy="122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55" y="96"/>
                  </a:cxn>
                  <a:cxn ang="0">
                    <a:pos x="0" y="122"/>
                  </a:cxn>
                  <a:cxn ang="0">
                    <a:pos x="38" y="42"/>
                  </a:cxn>
                  <a:cxn ang="0">
                    <a:pos x="115" y="0"/>
                  </a:cxn>
                </a:cxnLst>
                <a:rect l="0" t="0" r="r" b="b"/>
                <a:pathLst>
                  <a:path w="115" h="122">
                    <a:moveTo>
                      <a:pt x="115" y="0"/>
                    </a:moveTo>
                    <a:lnTo>
                      <a:pt x="55" y="96"/>
                    </a:lnTo>
                    <a:lnTo>
                      <a:pt x="0" y="122"/>
                    </a:lnTo>
                    <a:lnTo>
                      <a:pt x="38" y="42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01" name="Freeform 809"/>
              <p:cNvSpPr>
                <a:spLocks noEditPoints="1"/>
              </p:cNvSpPr>
              <p:nvPr/>
            </p:nvSpPr>
            <p:spPr bwMode="auto">
              <a:xfrm>
                <a:off x="4919" y="2099"/>
                <a:ext cx="294" cy="755"/>
              </a:xfrm>
              <a:custGeom>
                <a:avLst/>
                <a:gdLst/>
                <a:ahLst/>
                <a:cxnLst>
                  <a:cxn ang="0">
                    <a:pos x="115" y="633"/>
                  </a:cxn>
                  <a:cxn ang="0">
                    <a:pos x="55" y="729"/>
                  </a:cxn>
                  <a:cxn ang="0">
                    <a:pos x="0" y="755"/>
                  </a:cxn>
                  <a:cxn ang="0">
                    <a:pos x="38" y="675"/>
                  </a:cxn>
                  <a:cxn ang="0">
                    <a:pos x="115" y="633"/>
                  </a:cxn>
                  <a:cxn ang="0">
                    <a:pos x="294" y="57"/>
                  </a:cxn>
                  <a:cxn ang="0">
                    <a:pos x="149" y="0"/>
                  </a:cxn>
                </a:cxnLst>
                <a:rect l="0" t="0" r="r" b="b"/>
                <a:pathLst>
                  <a:path w="294" h="755">
                    <a:moveTo>
                      <a:pt x="115" y="633"/>
                    </a:moveTo>
                    <a:lnTo>
                      <a:pt x="55" y="729"/>
                    </a:lnTo>
                    <a:lnTo>
                      <a:pt x="0" y="755"/>
                    </a:lnTo>
                    <a:lnTo>
                      <a:pt x="38" y="675"/>
                    </a:lnTo>
                    <a:lnTo>
                      <a:pt x="115" y="633"/>
                    </a:lnTo>
                    <a:moveTo>
                      <a:pt x="294" y="57"/>
                    </a:moveTo>
                    <a:lnTo>
                      <a:pt x="149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02" name="Freeform 810"/>
              <p:cNvSpPr>
                <a:spLocks/>
              </p:cNvSpPr>
              <p:nvPr/>
            </p:nvSpPr>
            <p:spPr bwMode="auto">
              <a:xfrm>
                <a:off x="4723" y="2983"/>
                <a:ext cx="135" cy="115"/>
              </a:xfrm>
              <a:custGeom>
                <a:avLst/>
                <a:gdLst/>
                <a:ahLst/>
                <a:cxnLst>
                  <a:cxn ang="0">
                    <a:pos x="46" y="115"/>
                  </a:cxn>
                  <a:cxn ang="0">
                    <a:pos x="0" y="97"/>
                  </a:cxn>
                  <a:cxn ang="0">
                    <a:pos x="79" y="0"/>
                  </a:cxn>
                  <a:cxn ang="0">
                    <a:pos x="135" y="23"/>
                  </a:cxn>
                  <a:cxn ang="0">
                    <a:pos x="46" y="115"/>
                  </a:cxn>
                </a:cxnLst>
                <a:rect l="0" t="0" r="r" b="b"/>
                <a:pathLst>
                  <a:path w="135" h="115">
                    <a:moveTo>
                      <a:pt x="46" y="115"/>
                    </a:moveTo>
                    <a:lnTo>
                      <a:pt x="0" y="97"/>
                    </a:lnTo>
                    <a:lnTo>
                      <a:pt x="79" y="0"/>
                    </a:lnTo>
                    <a:lnTo>
                      <a:pt x="135" y="23"/>
                    </a:lnTo>
                    <a:lnTo>
                      <a:pt x="46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03" name="Freeform 811"/>
              <p:cNvSpPr>
                <a:spLocks/>
              </p:cNvSpPr>
              <p:nvPr/>
            </p:nvSpPr>
            <p:spPr bwMode="auto">
              <a:xfrm>
                <a:off x="4723" y="2983"/>
                <a:ext cx="135" cy="115"/>
              </a:xfrm>
              <a:custGeom>
                <a:avLst/>
                <a:gdLst/>
                <a:ahLst/>
                <a:cxnLst>
                  <a:cxn ang="0">
                    <a:pos x="46" y="115"/>
                  </a:cxn>
                  <a:cxn ang="0">
                    <a:pos x="0" y="97"/>
                  </a:cxn>
                  <a:cxn ang="0">
                    <a:pos x="79" y="0"/>
                  </a:cxn>
                  <a:cxn ang="0">
                    <a:pos x="135" y="23"/>
                  </a:cxn>
                  <a:cxn ang="0">
                    <a:pos x="46" y="115"/>
                  </a:cxn>
                </a:cxnLst>
                <a:rect l="0" t="0" r="r" b="b"/>
                <a:pathLst>
                  <a:path w="135" h="115">
                    <a:moveTo>
                      <a:pt x="46" y="115"/>
                    </a:moveTo>
                    <a:lnTo>
                      <a:pt x="0" y="97"/>
                    </a:lnTo>
                    <a:lnTo>
                      <a:pt x="79" y="0"/>
                    </a:lnTo>
                    <a:lnTo>
                      <a:pt x="135" y="23"/>
                    </a:lnTo>
                    <a:lnTo>
                      <a:pt x="46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04" name="Freeform 812"/>
              <p:cNvSpPr>
                <a:spLocks/>
              </p:cNvSpPr>
              <p:nvPr/>
            </p:nvSpPr>
            <p:spPr bwMode="auto">
              <a:xfrm>
                <a:off x="4995" y="2582"/>
                <a:ext cx="109" cy="109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77" y="76"/>
                  </a:cxn>
                  <a:cxn ang="0">
                    <a:pos x="0" y="109"/>
                  </a:cxn>
                  <a:cxn ang="0">
                    <a:pos x="37" y="28"/>
                  </a:cxn>
                  <a:cxn ang="0">
                    <a:pos x="109" y="0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lnTo>
                      <a:pt x="77" y="76"/>
                    </a:lnTo>
                    <a:lnTo>
                      <a:pt x="0" y="109"/>
                    </a:lnTo>
                    <a:lnTo>
                      <a:pt x="37" y="2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05" name="Freeform 813"/>
              <p:cNvSpPr>
                <a:spLocks/>
              </p:cNvSpPr>
              <p:nvPr/>
            </p:nvSpPr>
            <p:spPr bwMode="auto">
              <a:xfrm>
                <a:off x="4995" y="2582"/>
                <a:ext cx="109" cy="109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77" y="76"/>
                  </a:cxn>
                  <a:cxn ang="0">
                    <a:pos x="0" y="109"/>
                  </a:cxn>
                  <a:cxn ang="0">
                    <a:pos x="37" y="28"/>
                  </a:cxn>
                  <a:cxn ang="0">
                    <a:pos x="109" y="0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lnTo>
                      <a:pt x="77" y="76"/>
                    </a:lnTo>
                    <a:lnTo>
                      <a:pt x="0" y="109"/>
                    </a:lnTo>
                    <a:lnTo>
                      <a:pt x="37" y="28"/>
                    </a:lnTo>
                    <a:lnTo>
                      <a:pt x="10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06" name="Freeform 814"/>
              <p:cNvSpPr>
                <a:spLocks/>
              </p:cNvSpPr>
              <p:nvPr/>
            </p:nvSpPr>
            <p:spPr bwMode="auto">
              <a:xfrm>
                <a:off x="5005" y="2832"/>
                <a:ext cx="154" cy="138"/>
              </a:xfrm>
              <a:custGeom>
                <a:avLst/>
                <a:gdLst/>
                <a:ahLst/>
                <a:cxnLst>
                  <a:cxn ang="0">
                    <a:pos x="55" y="138"/>
                  </a:cxn>
                  <a:cxn ang="0">
                    <a:pos x="0" y="104"/>
                  </a:cxn>
                  <a:cxn ang="0">
                    <a:pos x="88" y="0"/>
                  </a:cxn>
                  <a:cxn ang="0">
                    <a:pos x="154" y="40"/>
                  </a:cxn>
                  <a:cxn ang="0">
                    <a:pos x="55" y="138"/>
                  </a:cxn>
                </a:cxnLst>
                <a:rect l="0" t="0" r="r" b="b"/>
                <a:pathLst>
                  <a:path w="154" h="138">
                    <a:moveTo>
                      <a:pt x="55" y="138"/>
                    </a:moveTo>
                    <a:lnTo>
                      <a:pt x="0" y="104"/>
                    </a:lnTo>
                    <a:lnTo>
                      <a:pt x="88" y="0"/>
                    </a:lnTo>
                    <a:lnTo>
                      <a:pt x="154" y="40"/>
                    </a:lnTo>
                    <a:lnTo>
                      <a:pt x="55" y="1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07" name="Freeform 815"/>
              <p:cNvSpPr>
                <a:spLocks/>
              </p:cNvSpPr>
              <p:nvPr/>
            </p:nvSpPr>
            <p:spPr bwMode="auto">
              <a:xfrm>
                <a:off x="5005" y="2832"/>
                <a:ext cx="154" cy="138"/>
              </a:xfrm>
              <a:custGeom>
                <a:avLst/>
                <a:gdLst/>
                <a:ahLst/>
                <a:cxnLst>
                  <a:cxn ang="0">
                    <a:pos x="55" y="138"/>
                  </a:cxn>
                  <a:cxn ang="0">
                    <a:pos x="0" y="104"/>
                  </a:cxn>
                  <a:cxn ang="0">
                    <a:pos x="88" y="0"/>
                  </a:cxn>
                  <a:cxn ang="0">
                    <a:pos x="154" y="40"/>
                  </a:cxn>
                  <a:cxn ang="0">
                    <a:pos x="55" y="138"/>
                  </a:cxn>
                </a:cxnLst>
                <a:rect l="0" t="0" r="r" b="b"/>
                <a:pathLst>
                  <a:path w="154" h="138">
                    <a:moveTo>
                      <a:pt x="55" y="138"/>
                    </a:moveTo>
                    <a:lnTo>
                      <a:pt x="0" y="104"/>
                    </a:lnTo>
                    <a:lnTo>
                      <a:pt x="88" y="0"/>
                    </a:lnTo>
                    <a:lnTo>
                      <a:pt x="154" y="40"/>
                    </a:lnTo>
                    <a:lnTo>
                      <a:pt x="55" y="1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08" name="Freeform 816"/>
              <p:cNvSpPr>
                <a:spLocks/>
              </p:cNvSpPr>
              <p:nvPr/>
            </p:nvSpPr>
            <p:spPr bwMode="auto">
              <a:xfrm>
                <a:off x="4523" y="3040"/>
                <a:ext cx="98" cy="107"/>
              </a:xfrm>
              <a:custGeom>
                <a:avLst/>
                <a:gdLst/>
                <a:ahLst/>
                <a:cxnLst>
                  <a:cxn ang="0">
                    <a:pos x="42" y="107"/>
                  </a:cxn>
                  <a:cxn ang="0">
                    <a:pos x="0" y="98"/>
                  </a:cxn>
                  <a:cxn ang="0">
                    <a:pos x="42" y="0"/>
                  </a:cxn>
                  <a:cxn ang="0">
                    <a:pos x="98" y="11"/>
                  </a:cxn>
                  <a:cxn ang="0">
                    <a:pos x="42" y="107"/>
                  </a:cxn>
                </a:cxnLst>
                <a:rect l="0" t="0" r="r" b="b"/>
                <a:pathLst>
                  <a:path w="98" h="107">
                    <a:moveTo>
                      <a:pt x="42" y="107"/>
                    </a:moveTo>
                    <a:lnTo>
                      <a:pt x="0" y="98"/>
                    </a:lnTo>
                    <a:lnTo>
                      <a:pt x="42" y="0"/>
                    </a:lnTo>
                    <a:lnTo>
                      <a:pt x="98" y="11"/>
                    </a:lnTo>
                    <a:lnTo>
                      <a:pt x="42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09" name="Freeform 817"/>
              <p:cNvSpPr>
                <a:spLocks/>
              </p:cNvSpPr>
              <p:nvPr/>
            </p:nvSpPr>
            <p:spPr bwMode="auto">
              <a:xfrm>
                <a:off x="4523" y="3040"/>
                <a:ext cx="98" cy="107"/>
              </a:xfrm>
              <a:custGeom>
                <a:avLst/>
                <a:gdLst/>
                <a:ahLst/>
                <a:cxnLst>
                  <a:cxn ang="0">
                    <a:pos x="42" y="107"/>
                  </a:cxn>
                  <a:cxn ang="0">
                    <a:pos x="0" y="98"/>
                  </a:cxn>
                  <a:cxn ang="0">
                    <a:pos x="42" y="0"/>
                  </a:cxn>
                  <a:cxn ang="0">
                    <a:pos x="98" y="11"/>
                  </a:cxn>
                  <a:cxn ang="0">
                    <a:pos x="42" y="107"/>
                  </a:cxn>
                </a:cxnLst>
                <a:rect l="0" t="0" r="r" b="b"/>
                <a:pathLst>
                  <a:path w="98" h="107">
                    <a:moveTo>
                      <a:pt x="42" y="107"/>
                    </a:moveTo>
                    <a:lnTo>
                      <a:pt x="0" y="98"/>
                    </a:lnTo>
                    <a:lnTo>
                      <a:pt x="42" y="0"/>
                    </a:lnTo>
                    <a:lnTo>
                      <a:pt x="98" y="11"/>
                    </a:lnTo>
                    <a:lnTo>
                      <a:pt x="42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10" name="Freeform 818"/>
              <p:cNvSpPr>
                <a:spLocks/>
              </p:cNvSpPr>
              <p:nvPr/>
            </p:nvSpPr>
            <p:spPr bwMode="auto">
              <a:xfrm>
                <a:off x="4161" y="3040"/>
                <a:ext cx="98" cy="107"/>
              </a:xfrm>
              <a:custGeom>
                <a:avLst/>
                <a:gdLst/>
                <a:ahLst/>
                <a:cxnLst>
                  <a:cxn ang="0">
                    <a:pos x="98" y="98"/>
                  </a:cxn>
                  <a:cxn ang="0">
                    <a:pos x="56" y="107"/>
                  </a:cxn>
                  <a:cxn ang="0">
                    <a:pos x="0" y="11"/>
                  </a:cxn>
                  <a:cxn ang="0">
                    <a:pos x="56" y="0"/>
                  </a:cxn>
                  <a:cxn ang="0">
                    <a:pos x="98" y="98"/>
                  </a:cxn>
                </a:cxnLst>
                <a:rect l="0" t="0" r="r" b="b"/>
                <a:pathLst>
                  <a:path w="98" h="107">
                    <a:moveTo>
                      <a:pt x="98" y="98"/>
                    </a:moveTo>
                    <a:lnTo>
                      <a:pt x="56" y="107"/>
                    </a:lnTo>
                    <a:lnTo>
                      <a:pt x="0" y="11"/>
                    </a:lnTo>
                    <a:lnTo>
                      <a:pt x="56" y="0"/>
                    </a:lnTo>
                    <a:lnTo>
                      <a:pt x="98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11" name="Freeform 819"/>
              <p:cNvSpPr>
                <a:spLocks noEditPoints="1"/>
              </p:cNvSpPr>
              <p:nvPr/>
            </p:nvSpPr>
            <p:spPr bwMode="auto">
              <a:xfrm>
                <a:off x="3814" y="2432"/>
                <a:ext cx="1152" cy="715"/>
              </a:xfrm>
              <a:custGeom>
                <a:avLst/>
                <a:gdLst/>
                <a:ahLst/>
                <a:cxnLst>
                  <a:cxn ang="0">
                    <a:pos x="445" y="706"/>
                  </a:cxn>
                  <a:cxn ang="0">
                    <a:pos x="403" y="715"/>
                  </a:cxn>
                  <a:cxn ang="0">
                    <a:pos x="347" y="619"/>
                  </a:cxn>
                  <a:cxn ang="0">
                    <a:pos x="403" y="608"/>
                  </a:cxn>
                  <a:cxn ang="0">
                    <a:pos x="445" y="706"/>
                  </a:cxn>
                  <a:cxn ang="0">
                    <a:pos x="1050" y="0"/>
                  </a:cxn>
                  <a:cxn ang="0">
                    <a:pos x="1152" y="34"/>
                  </a:cxn>
                  <a:cxn ang="0">
                    <a:pos x="0" y="34"/>
                  </a:cxn>
                  <a:cxn ang="0">
                    <a:pos x="103" y="0"/>
                  </a:cxn>
                </a:cxnLst>
                <a:rect l="0" t="0" r="r" b="b"/>
                <a:pathLst>
                  <a:path w="1152" h="715">
                    <a:moveTo>
                      <a:pt x="445" y="706"/>
                    </a:moveTo>
                    <a:lnTo>
                      <a:pt x="403" y="715"/>
                    </a:lnTo>
                    <a:lnTo>
                      <a:pt x="347" y="619"/>
                    </a:lnTo>
                    <a:lnTo>
                      <a:pt x="403" y="608"/>
                    </a:lnTo>
                    <a:lnTo>
                      <a:pt x="445" y="706"/>
                    </a:lnTo>
                    <a:moveTo>
                      <a:pt x="1050" y="0"/>
                    </a:moveTo>
                    <a:lnTo>
                      <a:pt x="1152" y="34"/>
                    </a:lnTo>
                    <a:moveTo>
                      <a:pt x="0" y="34"/>
                    </a:moveTo>
                    <a:lnTo>
                      <a:pt x="10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12" name="Freeform 820"/>
              <p:cNvSpPr>
                <a:spLocks/>
              </p:cNvSpPr>
              <p:nvPr/>
            </p:nvSpPr>
            <p:spPr bwMode="auto">
              <a:xfrm>
                <a:off x="4919" y="2774"/>
                <a:ext cx="89" cy="100"/>
              </a:xfrm>
              <a:custGeom>
                <a:avLst/>
                <a:gdLst/>
                <a:ahLst/>
                <a:cxnLst>
                  <a:cxn ang="0">
                    <a:pos x="89" y="18"/>
                  </a:cxn>
                  <a:cxn ang="0">
                    <a:pos x="50" y="100"/>
                  </a:cxn>
                  <a:cxn ang="0">
                    <a:pos x="0" y="80"/>
                  </a:cxn>
                  <a:cxn ang="0">
                    <a:pos x="38" y="0"/>
                  </a:cxn>
                  <a:cxn ang="0">
                    <a:pos x="89" y="18"/>
                  </a:cxn>
                </a:cxnLst>
                <a:rect l="0" t="0" r="r" b="b"/>
                <a:pathLst>
                  <a:path w="89" h="100">
                    <a:moveTo>
                      <a:pt x="89" y="18"/>
                    </a:moveTo>
                    <a:lnTo>
                      <a:pt x="50" y="100"/>
                    </a:lnTo>
                    <a:lnTo>
                      <a:pt x="0" y="80"/>
                    </a:lnTo>
                    <a:lnTo>
                      <a:pt x="38" y="0"/>
                    </a:lnTo>
                    <a:lnTo>
                      <a:pt x="89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13" name="Freeform 821"/>
              <p:cNvSpPr>
                <a:spLocks/>
              </p:cNvSpPr>
              <p:nvPr/>
            </p:nvSpPr>
            <p:spPr bwMode="auto">
              <a:xfrm>
                <a:off x="4919" y="2774"/>
                <a:ext cx="89" cy="100"/>
              </a:xfrm>
              <a:custGeom>
                <a:avLst/>
                <a:gdLst/>
                <a:ahLst/>
                <a:cxnLst>
                  <a:cxn ang="0">
                    <a:pos x="89" y="18"/>
                  </a:cxn>
                  <a:cxn ang="0">
                    <a:pos x="50" y="100"/>
                  </a:cxn>
                  <a:cxn ang="0">
                    <a:pos x="0" y="80"/>
                  </a:cxn>
                  <a:cxn ang="0">
                    <a:pos x="38" y="0"/>
                  </a:cxn>
                  <a:cxn ang="0">
                    <a:pos x="89" y="18"/>
                  </a:cxn>
                </a:cxnLst>
                <a:rect l="0" t="0" r="r" b="b"/>
                <a:pathLst>
                  <a:path w="89" h="100">
                    <a:moveTo>
                      <a:pt x="89" y="18"/>
                    </a:moveTo>
                    <a:lnTo>
                      <a:pt x="50" y="100"/>
                    </a:lnTo>
                    <a:lnTo>
                      <a:pt x="0" y="80"/>
                    </a:lnTo>
                    <a:lnTo>
                      <a:pt x="38" y="0"/>
                    </a:lnTo>
                    <a:lnTo>
                      <a:pt x="89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14" name="Freeform 822"/>
              <p:cNvSpPr>
                <a:spLocks/>
              </p:cNvSpPr>
              <p:nvPr/>
            </p:nvSpPr>
            <p:spPr bwMode="auto">
              <a:xfrm>
                <a:off x="5125" y="2322"/>
                <a:ext cx="59" cy="121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0" y="121"/>
                  </a:cxn>
                  <a:cxn ang="0">
                    <a:pos x="12" y="25"/>
                  </a:cxn>
                  <a:cxn ang="0">
                    <a:pos x="59" y="0"/>
                  </a:cxn>
                  <a:cxn ang="0">
                    <a:pos x="59" y="90"/>
                  </a:cxn>
                </a:cxnLst>
                <a:rect l="0" t="0" r="r" b="b"/>
                <a:pathLst>
                  <a:path w="59" h="121">
                    <a:moveTo>
                      <a:pt x="59" y="90"/>
                    </a:moveTo>
                    <a:lnTo>
                      <a:pt x="0" y="121"/>
                    </a:lnTo>
                    <a:lnTo>
                      <a:pt x="12" y="25"/>
                    </a:lnTo>
                    <a:lnTo>
                      <a:pt x="59" y="0"/>
                    </a:lnTo>
                    <a:lnTo>
                      <a:pt x="59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15" name="Freeform 823"/>
              <p:cNvSpPr>
                <a:spLocks/>
              </p:cNvSpPr>
              <p:nvPr/>
            </p:nvSpPr>
            <p:spPr bwMode="auto">
              <a:xfrm>
                <a:off x="5125" y="2322"/>
                <a:ext cx="59" cy="121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0" y="121"/>
                  </a:cxn>
                  <a:cxn ang="0">
                    <a:pos x="12" y="25"/>
                  </a:cxn>
                  <a:cxn ang="0">
                    <a:pos x="59" y="0"/>
                  </a:cxn>
                  <a:cxn ang="0">
                    <a:pos x="59" y="90"/>
                  </a:cxn>
                </a:cxnLst>
                <a:rect l="0" t="0" r="r" b="b"/>
                <a:pathLst>
                  <a:path w="59" h="121">
                    <a:moveTo>
                      <a:pt x="59" y="90"/>
                    </a:moveTo>
                    <a:lnTo>
                      <a:pt x="0" y="121"/>
                    </a:lnTo>
                    <a:lnTo>
                      <a:pt x="12" y="25"/>
                    </a:lnTo>
                    <a:lnTo>
                      <a:pt x="59" y="0"/>
                    </a:lnTo>
                    <a:lnTo>
                      <a:pt x="59" y="9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824"/>
            <p:cNvGrpSpPr>
              <a:grpSpLocks/>
            </p:cNvGrpSpPr>
            <p:nvPr/>
          </p:nvGrpSpPr>
          <p:grpSpPr bwMode="auto">
            <a:xfrm>
              <a:off x="3539" y="1423"/>
              <a:ext cx="1862" cy="1841"/>
              <a:chOff x="3539" y="1423"/>
              <a:chExt cx="1862" cy="1841"/>
            </a:xfrm>
          </p:grpSpPr>
          <p:sp>
            <p:nvSpPr>
              <p:cNvPr id="85817" name="Freeform 825"/>
              <p:cNvSpPr>
                <a:spLocks/>
              </p:cNvSpPr>
              <p:nvPr/>
            </p:nvSpPr>
            <p:spPr bwMode="auto">
              <a:xfrm>
                <a:off x="3774" y="2774"/>
                <a:ext cx="89" cy="100"/>
              </a:xfrm>
              <a:custGeom>
                <a:avLst/>
                <a:gdLst/>
                <a:ahLst/>
                <a:cxnLst>
                  <a:cxn ang="0">
                    <a:pos x="89" y="80"/>
                  </a:cxn>
                  <a:cxn ang="0">
                    <a:pos x="51" y="0"/>
                  </a:cxn>
                  <a:cxn ang="0">
                    <a:pos x="0" y="18"/>
                  </a:cxn>
                  <a:cxn ang="0">
                    <a:pos x="38" y="100"/>
                  </a:cxn>
                  <a:cxn ang="0">
                    <a:pos x="89" y="80"/>
                  </a:cxn>
                </a:cxnLst>
                <a:rect l="0" t="0" r="r" b="b"/>
                <a:pathLst>
                  <a:path w="89" h="100">
                    <a:moveTo>
                      <a:pt x="89" y="80"/>
                    </a:moveTo>
                    <a:lnTo>
                      <a:pt x="51" y="0"/>
                    </a:lnTo>
                    <a:lnTo>
                      <a:pt x="0" y="18"/>
                    </a:lnTo>
                    <a:lnTo>
                      <a:pt x="38" y="100"/>
                    </a:lnTo>
                    <a:lnTo>
                      <a:pt x="89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18" name="Freeform 826"/>
              <p:cNvSpPr>
                <a:spLocks/>
              </p:cNvSpPr>
              <p:nvPr/>
            </p:nvSpPr>
            <p:spPr bwMode="auto">
              <a:xfrm>
                <a:off x="3774" y="2774"/>
                <a:ext cx="89" cy="100"/>
              </a:xfrm>
              <a:custGeom>
                <a:avLst/>
                <a:gdLst/>
                <a:ahLst/>
                <a:cxnLst>
                  <a:cxn ang="0">
                    <a:pos x="89" y="80"/>
                  </a:cxn>
                  <a:cxn ang="0">
                    <a:pos x="51" y="0"/>
                  </a:cxn>
                  <a:cxn ang="0">
                    <a:pos x="0" y="18"/>
                  </a:cxn>
                  <a:cxn ang="0">
                    <a:pos x="38" y="100"/>
                  </a:cxn>
                  <a:cxn ang="0">
                    <a:pos x="89" y="80"/>
                  </a:cxn>
                </a:cxnLst>
                <a:rect l="0" t="0" r="r" b="b"/>
                <a:pathLst>
                  <a:path w="89" h="100">
                    <a:moveTo>
                      <a:pt x="89" y="80"/>
                    </a:moveTo>
                    <a:lnTo>
                      <a:pt x="51" y="0"/>
                    </a:lnTo>
                    <a:lnTo>
                      <a:pt x="0" y="18"/>
                    </a:lnTo>
                    <a:lnTo>
                      <a:pt x="38" y="100"/>
                    </a:lnTo>
                    <a:lnTo>
                      <a:pt x="89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19" name="Freeform 827"/>
              <p:cNvSpPr>
                <a:spLocks/>
              </p:cNvSpPr>
              <p:nvPr/>
            </p:nvSpPr>
            <p:spPr bwMode="auto">
              <a:xfrm>
                <a:off x="4390" y="3127"/>
                <a:ext cx="45" cy="68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45" y="1"/>
                  </a:cxn>
                  <a:cxn ang="0">
                    <a:pos x="45" y="68"/>
                  </a:cxn>
                </a:cxnLst>
                <a:rect l="0" t="0" r="r" b="b"/>
                <a:pathLst>
                  <a:path w="45" h="68">
                    <a:moveTo>
                      <a:pt x="45" y="68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45" y="1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20" name="Freeform 828"/>
              <p:cNvSpPr>
                <a:spLocks/>
              </p:cNvSpPr>
              <p:nvPr/>
            </p:nvSpPr>
            <p:spPr bwMode="auto">
              <a:xfrm>
                <a:off x="4390" y="3127"/>
                <a:ext cx="45" cy="68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45" y="1"/>
                  </a:cxn>
                  <a:cxn ang="0">
                    <a:pos x="45" y="68"/>
                  </a:cxn>
                </a:cxnLst>
                <a:rect l="0" t="0" r="r" b="b"/>
                <a:pathLst>
                  <a:path w="45" h="68">
                    <a:moveTo>
                      <a:pt x="45" y="68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45" y="1"/>
                    </a:lnTo>
                    <a:lnTo>
                      <a:pt x="45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21" name="Freeform 829"/>
              <p:cNvSpPr>
                <a:spLocks/>
              </p:cNvSpPr>
              <p:nvPr/>
            </p:nvSpPr>
            <p:spPr bwMode="auto">
              <a:xfrm>
                <a:off x="4347" y="3127"/>
                <a:ext cx="43" cy="68"/>
              </a:xfrm>
              <a:custGeom>
                <a:avLst/>
                <a:gdLst/>
                <a:ahLst/>
                <a:cxnLst>
                  <a:cxn ang="0">
                    <a:pos x="43" y="67"/>
                  </a:cxn>
                  <a:cxn ang="0">
                    <a:pos x="0" y="68"/>
                  </a:cxn>
                  <a:cxn ang="0">
                    <a:pos x="0" y="1"/>
                  </a:cxn>
                  <a:cxn ang="0">
                    <a:pos x="43" y="0"/>
                  </a:cxn>
                  <a:cxn ang="0">
                    <a:pos x="43" y="67"/>
                  </a:cxn>
                </a:cxnLst>
                <a:rect l="0" t="0" r="r" b="b"/>
                <a:pathLst>
                  <a:path w="43" h="68">
                    <a:moveTo>
                      <a:pt x="43" y="67"/>
                    </a:moveTo>
                    <a:lnTo>
                      <a:pt x="0" y="68"/>
                    </a:lnTo>
                    <a:lnTo>
                      <a:pt x="0" y="1"/>
                    </a:lnTo>
                    <a:lnTo>
                      <a:pt x="43" y="0"/>
                    </a:lnTo>
                    <a:lnTo>
                      <a:pt x="43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22" name="Freeform 830"/>
              <p:cNvSpPr>
                <a:spLocks noEditPoints="1"/>
              </p:cNvSpPr>
              <p:nvPr/>
            </p:nvSpPr>
            <p:spPr bwMode="auto">
              <a:xfrm>
                <a:off x="3773" y="2144"/>
                <a:ext cx="1233" cy="1051"/>
              </a:xfrm>
              <a:custGeom>
                <a:avLst/>
                <a:gdLst/>
                <a:ahLst/>
                <a:cxnLst>
                  <a:cxn ang="0">
                    <a:pos x="617" y="1050"/>
                  </a:cxn>
                  <a:cxn ang="0">
                    <a:pos x="574" y="1051"/>
                  </a:cxn>
                  <a:cxn ang="0">
                    <a:pos x="574" y="984"/>
                  </a:cxn>
                  <a:cxn ang="0">
                    <a:pos x="617" y="983"/>
                  </a:cxn>
                  <a:cxn ang="0">
                    <a:pos x="617" y="1050"/>
                  </a:cxn>
                  <a:cxn ang="0">
                    <a:pos x="1066" y="0"/>
                  </a:cxn>
                  <a:cxn ang="0">
                    <a:pos x="1233" y="48"/>
                  </a:cxn>
                  <a:cxn ang="0">
                    <a:pos x="0" y="50"/>
                  </a:cxn>
                  <a:cxn ang="0">
                    <a:pos x="166" y="2"/>
                  </a:cxn>
                </a:cxnLst>
                <a:rect l="0" t="0" r="r" b="b"/>
                <a:pathLst>
                  <a:path w="1233" h="1051">
                    <a:moveTo>
                      <a:pt x="617" y="1050"/>
                    </a:moveTo>
                    <a:lnTo>
                      <a:pt x="574" y="1051"/>
                    </a:lnTo>
                    <a:lnTo>
                      <a:pt x="574" y="984"/>
                    </a:lnTo>
                    <a:lnTo>
                      <a:pt x="617" y="983"/>
                    </a:lnTo>
                    <a:lnTo>
                      <a:pt x="617" y="1050"/>
                    </a:lnTo>
                    <a:moveTo>
                      <a:pt x="1066" y="0"/>
                    </a:moveTo>
                    <a:lnTo>
                      <a:pt x="1233" y="48"/>
                    </a:lnTo>
                    <a:moveTo>
                      <a:pt x="0" y="50"/>
                    </a:moveTo>
                    <a:lnTo>
                      <a:pt x="166" y="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23" name="Freeform 831"/>
              <p:cNvSpPr>
                <a:spLocks/>
              </p:cNvSpPr>
              <p:nvPr/>
            </p:nvSpPr>
            <p:spPr bwMode="auto">
              <a:xfrm>
                <a:off x="5157" y="2443"/>
                <a:ext cx="89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1" y="20"/>
                  </a:cxn>
                  <a:cxn ang="0">
                    <a:pos x="89" y="0"/>
                  </a:cxn>
                  <a:cxn ang="0">
                    <a:pos x="89" y="71"/>
                  </a:cxn>
                  <a:cxn ang="0">
                    <a:pos x="0" y="108"/>
                  </a:cxn>
                </a:cxnLst>
                <a:rect l="0" t="0" r="r" b="b"/>
                <a:pathLst>
                  <a:path w="89" h="108">
                    <a:moveTo>
                      <a:pt x="0" y="108"/>
                    </a:moveTo>
                    <a:lnTo>
                      <a:pt x="11" y="20"/>
                    </a:lnTo>
                    <a:lnTo>
                      <a:pt x="89" y="0"/>
                    </a:lnTo>
                    <a:lnTo>
                      <a:pt x="89" y="71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24" name="Freeform 832"/>
              <p:cNvSpPr>
                <a:spLocks/>
              </p:cNvSpPr>
              <p:nvPr/>
            </p:nvSpPr>
            <p:spPr bwMode="auto">
              <a:xfrm>
                <a:off x="5157" y="2443"/>
                <a:ext cx="89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1" y="20"/>
                  </a:cxn>
                  <a:cxn ang="0">
                    <a:pos x="89" y="0"/>
                  </a:cxn>
                  <a:cxn ang="0">
                    <a:pos x="89" y="71"/>
                  </a:cxn>
                  <a:cxn ang="0">
                    <a:pos x="0" y="108"/>
                  </a:cxn>
                </a:cxnLst>
                <a:rect l="0" t="0" r="r" b="b"/>
                <a:pathLst>
                  <a:path w="89" h="108">
                    <a:moveTo>
                      <a:pt x="0" y="108"/>
                    </a:moveTo>
                    <a:lnTo>
                      <a:pt x="11" y="20"/>
                    </a:lnTo>
                    <a:lnTo>
                      <a:pt x="89" y="0"/>
                    </a:lnTo>
                    <a:lnTo>
                      <a:pt x="89" y="71"/>
                    </a:lnTo>
                    <a:lnTo>
                      <a:pt x="0" y="10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25" name="Freeform 833"/>
              <p:cNvSpPr>
                <a:spLocks/>
              </p:cNvSpPr>
              <p:nvPr/>
            </p:nvSpPr>
            <p:spPr bwMode="auto">
              <a:xfrm>
                <a:off x="4957" y="2691"/>
                <a:ext cx="88" cy="101"/>
              </a:xfrm>
              <a:custGeom>
                <a:avLst/>
                <a:gdLst/>
                <a:ahLst/>
                <a:cxnLst>
                  <a:cxn ang="0">
                    <a:pos x="88" y="20"/>
                  </a:cxn>
                  <a:cxn ang="0">
                    <a:pos x="51" y="101"/>
                  </a:cxn>
                  <a:cxn ang="0">
                    <a:pos x="0" y="83"/>
                  </a:cxn>
                  <a:cxn ang="0">
                    <a:pos x="38" y="0"/>
                  </a:cxn>
                  <a:cxn ang="0">
                    <a:pos x="88" y="20"/>
                  </a:cxn>
                </a:cxnLst>
                <a:rect l="0" t="0" r="r" b="b"/>
                <a:pathLst>
                  <a:path w="88" h="101">
                    <a:moveTo>
                      <a:pt x="88" y="20"/>
                    </a:moveTo>
                    <a:lnTo>
                      <a:pt x="51" y="101"/>
                    </a:lnTo>
                    <a:lnTo>
                      <a:pt x="0" y="83"/>
                    </a:lnTo>
                    <a:lnTo>
                      <a:pt x="38" y="0"/>
                    </a:lnTo>
                    <a:lnTo>
                      <a:pt x="88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26" name="Freeform 834"/>
              <p:cNvSpPr>
                <a:spLocks/>
              </p:cNvSpPr>
              <p:nvPr/>
            </p:nvSpPr>
            <p:spPr bwMode="auto">
              <a:xfrm>
                <a:off x="4957" y="2691"/>
                <a:ext cx="88" cy="101"/>
              </a:xfrm>
              <a:custGeom>
                <a:avLst/>
                <a:gdLst/>
                <a:ahLst/>
                <a:cxnLst>
                  <a:cxn ang="0">
                    <a:pos x="88" y="20"/>
                  </a:cxn>
                  <a:cxn ang="0">
                    <a:pos x="51" y="101"/>
                  </a:cxn>
                  <a:cxn ang="0">
                    <a:pos x="0" y="83"/>
                  </a:cxn>
                  <a:cxn ang="0">
                    <a:pos x="38" y="0"/>
                  </a:cxn>
                  <a:cxn ang="0">
                    <a:pos x="88" y="20"/>
                  </a:cxn>
                </a:cxnLst>
                <a:rect l="0" t="0" r="r" b="b"/>
                <a:pathLst>
                  <a:path w="88" h="101">
                    <a:moveTo>
                      <a:pt x="88" y="20"/>
                    </a:moveTo>
                    <a:lnTo>
                      <a:pt x="51" y="101"/>
                    </a:lnTo>
                    <a:lnTo>
                      <a:pt x="0" y="83"/>
                    </a:lnTo>
                    <a:lnTo>
                      <a:pt x="38" y="0"/>
                    </a:lnTo>
                    <a:lnTo>
                      <a:pt x="88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27" name="Freeform 835"/>
              <p:cNvSpPr>
                <a:spLocks/>
              </p:cNvSpPr>
              <p:nvPr/>
            </p:nvSpPr>
            <p:spPr bwMode="auto">
              <a:xfrm>
                <a:off x="3737" y="2691"/>
                <a:ext cx="88" cy="101"/>
              </a:xfrm>
              <a:custGeom>
                <a:avLst/>
                <a:gdLst/>
                <a:ahLst/>
                <a:cxnLst>
                  <a:cxn ang="0">
                    <a:pos x="88" y="83"/>
                  </a:cxn>
                  <a:cxn ang="0">
                    <a:pos x="49" y="0"/>
                  </a:cxn>
                  <a:cxn ang="0">
                    <a:pos x="0" y="20"/>
                  </a:cxn>
                  <a:cxn ang="0">
                    <a:pos x="37" y="101"/>
                  </a:cxn>
                  <a:cxn ang="0">
                    <a:pos x="88" y="83"/>
                  </a:cxn>
                </a:cxnLst>
                <a:rect l="0" t="0" r="r" b="b"/>
                <a:pathLst>
                  <a:path w="88" h="101">
                    <a:moveTo>
                      <a:pt x="88" y="83"/>
                    </a:moveTo>
                    <a:lnTo>
                      <a:pt x="49" y="0"/>
                    </a:lnTo>
                    <a:lnTo>
                      <a:pt x="0" y="20"/>
                    </a:lnTo>
                    <a:lnTo>
                      <a:pt x="37" y="101"/>
                    </a:lnTo>
                    <a:lnTo>
                      <a:pt x="88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28" name="Freeform 836"/>
              <p:cNvSpPr>
                <a:spLocks/>
              </p:cNvSpPr>
              <p:nvPr/>
            </p:nvSpPr>
            <p:spPr bwMode="auto">
              <a:xfrm>
                <a:off x="3737" y="2691"/>
                <a:ext cx="88" cy="101"/>
              </a:xfrm>
              <a:custGeom>
                <a:avLst/>
                <a:gdLst/>
                <a:ahLst/>
                <a:cxnLst>
                  <a:cxn ang="0">
                    <a:pos x="88" y="83"/>
                  </a:cxn>
                  <a:cxn ang="0">
                    <a:pos x="49" y="0"/>
                  </a:cxn>
                  <a:cxn ang="0">
                    <a:pos x="0" y="20"/>
                  </a:cxn>
                  <a:cxn ang="0">
                    <a:pos x="37" y="101"/>
                  </a:cxn>
                  <a:cxn ang="0">
                    <a:pos x="88" y="83"/>
                  </a:cxn>
                </a:cxnLst>
                <a:rect l="0" t="0" r="r" b="b"/>
                <a:pathLst>
                  <a:path w="88" h="101">
                    <a:moveTo>
                      <a:pt x="88" y="83"/>
                    </a:moveTo>
                    <a:lnTo>
                      <a:pt x="49" y="0"/>
                    </a:lnTo>
                    <a:lnTo>
                      <a:pt x="0" y="20"/>
                    </a:lnTo>
                    <a:lnTo>
                      <a:pt x="37" y="101"/>
                    </a:lnTo>
                    <a:lnTo>
                      <a:pt x="88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29" name="Freeform 837"/>
              <p:cNvSpPr>
                <a:spLocks/>
              </p:cNvSpPr>
              <p:nvPr/>
            </p:nvSpPr>
            <p:spPr bwMode="auto">
              <a:xfrm>
                <a:off x="4435" y="3128"/>
                <a:ext cx="46" cy="71"/>
              </a:xfrm>
              <a:custGeom>
                <a:avLst/>
                <a:gdLst/>
                <a:ahLst/>
                <a:cxnLst>
                  <a:cxn ang="0">
                    <a:pos x="46" y="71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46" y="4"/>
                  </a:cxn>
                  <a:cxn ang="0">
                    <a:pos x="46" y="71"/>
                  </a:cxn>
                </a:cxnLst>
                <a:rect l="0" t="0" r="r" b="b"/>
                <a:pathLst>
                  <a:path w="46" h="71">
                    <a:moveTo>
                      <a:pt x="46" y="71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46" y="4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30" name="Freeform 838"/>
              <p:cNvSpPr>
                <a:spLocks/>
              </p:cNvSpPr>
              <p:nvPr/>
            </p:nvSpPr>
            <p:spPr bwMode="auto">
              <a:xfrm>
                <a:off x="4435" y="3128"/>
                <a:ext cx="46" cy="71"/>
              </a:xfrm>
              <a:custGeom>
                <a:avLst/>
                <a:gdLst/>
                <a:ahLst/>
                <a:cxnLst>
                  <a:cxn ang="0">
                    <a:pos x="46" y="71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46" y="4"/>
                  </a:cxn>
                  <a:cxn ang="0">
                    <a:pos x="46" y="71"/>
                  </a:cxn>
                </a:cxnLst>
                <a:rect l="0" t="0" r="r" b="b"/>
                <a:pathLst>
                  <a:path w="46" h="71">
                    <a:moveTo>
                      <a:pt x="46" y="71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46" y="4"/>
                    </a:lnTo>
                    <a:lnTo>
                      <a:pt x="46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31" name="Freeform 839"/>
              <p:cNvSpPr>
                <a:spLocks/>
              </p:cNvSpPr>
              <p:nvPr/>
            </p:nvSpPr>
            <p:spPr bwMode="auto">
              <a:xfrm>
                <a:off x="4301" y="3128"/>
                <a:ext cx="46" cy="71"/>
              </a:xfrm>
              <a:custGeom>
                <a:avLst/>
                <a:gdLst/>
                <a:ahLst/>
                <a:cxnLst>
                  <a:cxn ang="0">
                    <a:pos x="46" y="67"/>
                  </a:cxn>
                  <a:cxn ang="0">
                    <a:pos x="0" y="71"/>
                  </a:cxn>
                  <a:cxn ang="0">
                    <a:pos x="0" y="4"/>
                  </a:cxn>
                  <a:cxn ang="0">
                    <a:pos x="46" y="0"/>
                  </a:cxn>
                  <a:cxn ang="0">
                    <a:pos x="46" y="67"/>
                  </a:cxn>
                </a:cxnLst>
                <a:rect l="0" t="0" r="r" b="b"/>
                <a:pathLst>
                  <a:path w="46" h="71">
                    <a:moveTo>
                      <a:pt x="46" y="67"/>
                    </a:moveTo>
                    <a:lnTo>
                      <a:pt x="0" y="71"/>
                    </a:lnTo>
                    <a:lnTo>
                      <a:pt x="0" y="4"/>
                    </a:lnTo>
                    <a:lnTo>
                      <a:pt x="46" y="0"/>
                    </a:lnTo>
                    <a:lnTo>
                      <a:pt x="46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32" name="Freeform 840"/>
              <p:cNvSpPr>
                <a:spLocks/>
              </p:cNvSpPr>
              <p:nvPr/>
            </p:nvSpPr>
            <p:spPr bwMode="auto">
              <a:xfrm>
                <a:off x="4301" y="3128"/>
                <a:ext cx="46" cy="71"/>
              </a:xfrm>
              <a:custGeom>
                <a:avLst/>
                <a:gdLst/>
                <a:ahLst/>
                <a:cxnLst>
                  <a:cxn ang="0">
                    <a:pos x="46" y="67"/>
                  </a:cxn>
                  <a:cxn ang="0">
                    <a:pos x="0" y="71"/>
                  </a:cxn>
                  <a:cxn ang="0">
                    <a:pos x="0" y="4"/>
                  </a:cxn>
                  <a:cxn ang="0">
                    <a:pos x="46" y="0"/>
                  </a:cxn>
                  <a:cxn ang="0">
                    <a:pos x="46" y="67"/>
                  </a:cxn>
                </a:cxnLst>
                <a:rect l="0" t="0" r="r" b="b"/>
                <a:pathLst>
                  <a:path w="46" h="71">
                    <a:moveTo>
                      <a:pt x="46" y="67"/>
                    </a:moveTo>
                    <a:lnTo>
                      <a:pt x="0" y="71"/>
                    </a:lnTo>
                    <a:lnTo>
                      <a:pt x="0" y="4"/>
                    </a:lnTo>
                    <a:lnTo>
                      <a:pt x="46" y="0"/>
                    </a:lnTo>
                    <a:lnTo>
                      <a:pt x="46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33" name="Freeform 841"/>
              <p:cNvSpPr>
                <a:spLocks/>
              </p:cNvSpPr>
              <p:nvPr/>
            </p:nvSpPr>
            <p:spPr bwMode="auto">
              <a:xfrm>
                <a:off x="4876" y="2298"/>
                <a:ext cx="128" cy="140"/>
              </a:xfrm>
              <a:custGeom>
                <a:avLst/>
                <a:gdLst/>
                <a:ahLst/>
                <a:cxnLst>
                  <a:cxn ang="0">
                    <a:pos x="107" y="140"/>
                  </a:cxn>
                  <a:cxn ang="0">
                    <a:pos x="128" y="36"/>
                  </a:cxn>
                  <a:cxn ang="0">
                    <a:pos x="19" y="0"/>
                  </a:cxn>
                  <a:cxn ang="0">
                    <a:pos x="0" y="104"/>
                  </a:cxn>
                  <a:cxn ang="0">
                    <a:pos x="107" y="140"/>
                  </a:cxn>
                </a:cxnLst>
                <a:rect l="0" t="0" r="r" b="b"/>
                <a:pathLst>
                  <a:path w="128" h="140">
                    <a:moveTo>
                      <a:pt x="107" y="140"/>
                    </a:moveTo>
                    <a:lnTo>
                      <a:pt x="128" y="36"/>
                    </a:lnTo>
                    <a:lnTo>
                      <a:pt x="19" y="0"/>
                    </a:lnTo>
                    <a:lnTo>
                      <a:pt x="0" y="104"/>
                    </a:lnTo>
                    <a:lnTo>
                      <a:pt x="107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34" name="Freeform 842"/>
              <p:cNvSpPr>
                <a:spLocks/>
              </p:cNvSpPr>
              <p:nvPr/>
            </p:nvSpPr>
            <p:spPr bwMode="auto">
              <a:xfrm>
                <a:off x="4876" y="2298"/>
                <a:ext cx="128" cy="140"/>
              </a:xfrm>
              <a:custGeom>
                <a:avLst/>
                <a:gdLst/>
                <a:ahLst/>
                <a:cxnLst>
                  <a:cxn ang="0">
                    <a:pos x="107" y="140"/>
                  </a:cxn>
                  <a:cxn ang="0">
                    <a:pos x="128" y="36"/>
                  </a:cxn>
                  <a:cxn ang="0">
                    <a:pos x="19" y="0"/>
                  </a:cxn>
                  <a:cxn ang="0">
                    <a:pos x="0" y="104"/>
                  </a:cxn>
                  <a:cxn ang="0">
                    <a:pos x="107" y="140"/>
                  </a:cxn>
                </a:cxnLst>
                <a:rect l="0" t="0" r="r" b="b"/>
                <a:pathLst>
                  <a:path w="128" h="140">
                    <a:moveTo>
                      <a:pt x="107" y="140"/>
                    </a:moveTo>
                    <a:lnTo>
                      <a:pt x="128" y="36"/>
                    </a:lnTo>
                    <a:lnTo>
                      <a:pt x="19" y="0"/>
                    </a:lnTo>
                    <a:lnTo>
                      <a:pt x="0" y="104"/>
                    </a:lnTo>
                    <a:lnTo>
                      <a:pt x="107" y="1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35" name="Freeform 843"/>
              <p:cNvSpPr>
                <a:spLocks/>
              </p:cNvSpPr>
              <p:nvPr/>
            </p:nvSpPr>
            <p:spPr bwMode="auto">
              <a:xfrm>
                <a:off x="3778" y="2298"/>
                <a:ext cx="127" cy="140"/>
              </a:xfrm>
              <a:custGeom>
                <a:avLst/>
                <a:gdLst/>
                <a:ahLst/>
                <a:cxnLst>
                  <a:cxn ang="0">
                    <a:pos x="127" y="104"/>
                  </a:cxn>
                  <a:cxn ang="0">
                    <a:pos x="109" y="0"/>
                  </a:cxn>
                  <a:cxn ang="0">
                    <a:pos x="0" y="36"/>
                  </a:cxn>
                  <a:cxn ang="0">
                    <a:pos x="20" y="140"/>
                  </a:cxn>
                  <a:cxn ang="0">
                    <a:pos x="127" y="104"/>
                  </a:cxn>
                </a:cxnLst>
                <a:rect l="0" t="0" r="r" b="b"/>
                <a:pathLst>
                  <a:path w="127" h="140">
                    <a:moveTo>
                      <a:pt x="127" y="104"/>
                    </a:moveTo>
                    <a:lnTo>
                      <a:pt x="109" y="0"/>
                    </a:lnTo>
                    <a:lnTo>
                      <a:pt x="0" y="36"/>
                    </a:lnTo>
                    <a:lnTo>
                      <a:pt x="20" y="140"/>
                    </a:lnTo>
                    <a:lnTo>
                      <a:pt x="127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36" name="Freeform 844"/>
              <p:cNvSpPr>
                <a:spLocks/>
              </p:cNvSpPr>
              <p:nvPr/>
            </p:nvSpPr>
            <p:spPr bwMode="auto">
              <a:xfrm>
                <a:off x="3778" y="2298"/>
                <a:ext cx="127" cy="140"/>
              </a:xfrm>
              <a:custGeom>
                <a:avLst/>
                <a:gdLst/>
                <a:ahLst/>
                <a:cxnLst>
                  <a:cxn ang="0">
                    <a:pos x="127" y="104"/>
                  </a:cxn>
                  <a:cxn ang="0">
                    <a:pos x="109" y="0"/>
                  </a:cxn>
                  <a:cxn ang="0">
                    <a:pos x="0" y="36"/>
                  </a:cxn>
                  <a:cxn ang="0">
                    <a:pos x="20" y="140"/>
                  </a:cxn>
                  <a:cxn ang="0">
                    <a:pos x="127" y="104"/>
                  </a:cxn>
                </a:cxnLst>
                <a:rect l="0" t="0" r="r" b="b"/>
                <a:pathLst>
                  <a:path w="127" h="140">
                    <a:moveTo>
                      <a:pt x="127" y="104"/>
                    </a:moveTo>
                    <a:lnTo>
                      <a:pt x="109" y="0"/>
                    </a:lnTo>
                    <a:lnTo>
                      <a:pt x="0" y="36"/>
                    </a:lnTo>
                    <a:lnTo>
                      <a:pt x="20" y="140"/>
                    </a:lnTo>
                    <a:lnTo>
                      <a:pt x="127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37" name="Freeform 845"/>
              <p:cNvSpPr>
                <a:spLocks/>
              </p:cNvSpPr>
              <p:nvPr/>
            </p:nvSpPr>
            <p:spPr bwMode="auto">
              <a:xfrm>
                <a:off x="4995" y="2610"/>
                <a:ext cx="87" cy="101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50" y="101"/>
                  </a:cxn>
                  <a:cxn ang="0">
                    <a:pos x="0" y="81"/>
                  </a:cxn>
                  <a:cxn ang="0">
                    <a:pos x="37" y="0"/>
                  </a:cxn>
                  <a:cxn ang="0">
                    <a:pos x="87" y="20"/>
                  </a:cxn>
                </a:cxnLst>
                <a:rect l="0" t="0" r="r" b="b"/>
                <a:pathLst>
                  <a:path w="87" h="101">
                    <a:moveTo>
                      <a:pt x="87" y="20"/>
                    </a:moveTo>
                    <a:lnTo>
                      <a:pt x="50" y="101"/>
                    </a:lnTo>
                    <a:lnTo>
                      <a:pt x="0" y="81"/>
                    </a:lnTo>
                    <a:lnTo>
                      <a:pt x="37" y="0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38" name="Freeform 846"/>
              <p:cNvSpPr>
                <a:spLocks/>
              </p:cNvSpPr>
              <p:nvPr/>
            </p:nvSpPr>
            <p:spPr bwMode="auto">
              <a:xfrm>
                <a:off x="4995" y="2610"/>
                <a:ext cx="87" cy="101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50" y="101"/>
                  </a:cxn>
                  <a:cxn ang="0">
                    <a:pos x="0" y="81"/>
                  </a:cxn>
                  <a:cxn ang="0">
                    <a:pos x="37" y="0"/>
                  </a:cxn>
                  <a:cxn ang="0">
                    <a:pos x="87" y="20"/>
                  </a:cxn>
                </a:cxnLst>
                <a:rect l="0" t="0" r="r" b="b"/>
                <a:pathLst>
                  <a:path w="87" h="101">
                    <a:moveTo>
                      <a:pt x="87" y="20"/>
                    </a:moveTo>
                    <a:lnTo>
                      <a:pt x="50" y="101"/>
                    </a:lnTo>
                    <a:lnTo>
                      <a:pt x="0" y="81"/>
                    </a:lnTo>
                    <a:lnTo>
                      <a:pt x="37" y="0"/>
                    </a:lnTo>
                    <a:lnTo>
                      <a:pt x="87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39" name="Freeform 847"/>
              <p:cNvSpPr>
                <a:spLocks/>
              </p:cNvSpPr>
              <p:nvPr/>
            </p:nvSpPr>
            <p:spPr bwMode="auto">
              <a:xfrm>
                <a:off x="3699" y="2610"/>
                <a:ext cx="87" cy="101"/>
              </a:xfrm>
              <a:custGeom>
                <a:avLst/>
                <a:gdLst/>
                <a:ahLst/>
                <a:cxnLst>
                  <a:cxn ang="0">
                    <a:pos x="87" y="81"/>
                  </a:cxn>
                  <a:cxn ang="0">
                    <a:pos x="50" y="0"/>
                  </a:cxn>
                  <a:cxn ang="0">
                    <a:pos x="0" y="20"/>
                  </a:cxn>
                  <a:cxn ang="0">
                    <a:pos x="38" y="101"/>
                  </a:cxn>
                  <a:cxn ang="0">
                    <a:pos x="87" y="81"/>
                  </a:cxn>
                </a:cxnLst>
                <a:rect l="0" t="0" r="r" b="b"/>
                <a:pathLst>
                  <a:path w="87" h="101">
                    <a:moveTo>
                      <a:pt x="87" y="81"/>
                    </a:moveTo>
                    <a:lnTo>
                      <a:pt x="50" y="0"/>
                    </a:lnTo>
                    <a:lnTo>
                      <a:pt x="0" y="20"/>
                    </a:lnTo>
                    <a:lnTo>
                      <a:pt x="38" y="101"/>
                    </a:lnTo>
                    <a:lnTo>
                      <a:pt x="87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40" name="Freeform 848"/>
              <p:cNvSpPr>
                <a:spLocks/>
              </p:cNvSpPr>
              <p:nvPr/>
            </p:nvSpPr>
            <p:spPr bwMode="auto">
              <a:xfrm>
                <a:off x="3699" y="2610"/>
                <a:ext cx="87" cy="101"/>
              </a:xfrm>
              <a:custGeom>
                <a:avLst/>
                <a:gdLst/>
                <a:ahLst/>
                <a:cxnLst>
                  <a:cxn ang="0">
                    <a:pos x="87" y="81"/>
                  </a:cxn>
                  <a:cxn ang="0">
                    <a:pos x="50" y="0"/>
                  </a:cxn>
                  <a:cxn ang="0">
                    <a:pos x="0" y="20"/>
                  </a:cxn>
                  <a:cxn ang="0">
                    <a:pos x="38" y="101"/>
                  </a:cxn>
                  <a:cxn ang="0">
                    <a:pos x="87" y="81"/>
                  </a:cxn>
                </a:cxnLst>
                <a:rect l="0" t="0" r="r" b="b"/>
                <a:pathLst>
                  <a:path w="87" h="101">
                    <a:moveTo>
                      <a:pt x="87" y="81"/>
                    </a:moveTo>
                    <a:lnTo>
                      <a:pt x="50" y="0"/>
                    </a:lnTo>
                    <a:lnTo>
                      <a:pt x="0" y="20"/>
                    </a:lnTo>
                    <a:lnTo>
                      <a:pt x="38" y="101"/>
                    </a:lnTo>
                    <a:lnTo>
                      <a:pt x="87" y="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41" name="Freeform 849"/>
              <p:cNvSpPr>
                <a:spLocks/>
              </p:cNvSpPr>
              <p:nvPr/>
            </p:nvSpPr>
            <p:spPr bwMode="auto">
              <a:xfrm>
                <a:off x="4856" y="2743"/>
                <a:ext cx="101" cy="111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01" y="31"/>
                  </a:cxn>
                  <a:cxn ang="0">
                    <a:pos x="63" y="111"/>
                  </a:cxn>
                  <a:cxn ang="0">
                    <a:pos x="0" y="84"/>
                  </a:cxn>
                  <a:cxn ang="0">
                    <a:pos x="32" y="0"/>
                  </a:cxn>
                </a:cxnLst>
                <a:rect l="0" t="0" r="r" b="b"/>
                <a:pathLst>
                  <a:path w="101" h="111">
                    <a:moveTo>
                      <a:pt x="32" y="0"/>
                    </a:moveTo>
                    <a:lnTo>
                      <a:pt x="101" y="31"/>
                    </a:lnTo>
                    <a:lnTo>
                      <a:pt x="63" y="111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42" name="Freeform 850"/>
              <p:cNvSpPr>
                <a:spLocks/>
              </p:cNvSpPr>
              <p:nvPr/>
            </p:nvSpPr>
            <p:spPr bwMode="auto">
              <a:xfrm>
                <a:off x="4856" y="2743"/>
                <a:ext cx="101" cy="111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01" y="31"/>
                  </a:cxn>
                  <a:cxn ang="0">
                    <a:pos x="63" y="111"/>
                  </a:cxn>
                  <a:cxn ang="0">
                    <a:pos x="0" y="84"/>
                  </a:cxn>
                  <a:cxn ang="0">
                    <a:pos x="32" y="0"/>
                  </a:cxn>
                </a:cxnLst>
                <a:rect l="0" t="0" r="r" b="b"/>
                <a:pathLst>
                  <a:path w="101" h="111">
                    <a:moveTo>
                      <a:pt x="32" y="0"/>
                    </a:moveTo>
                    <a:lnTo>
                      <a:pt x="101" y="31"/>
                    </a:lnTo>
                    <a:lnTo>
                      <a:pt x="63" y="111"/>
                    </a:lnTo>
                    <a:lnTo>
                      <a:pt x="0" y="84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43" name="Freeform 851"/>
              <p:cNvSpPr>
                <a:spLocks/>
              </p:cNvSpPr>
              <p:nvPr/>
            </p:nvSpPr>
            <p:spPr bwMode="auto">
              <a:xfrm>
                <a:off x="3825" y="2743"/>
                <a:ext cx="100" cy="111"/>
              </a:xfrm>
              <a:custGeom>
                <a:avLst/>
                <a:gdLst/>
                <a:ahLst/>
                <a:cxnLst>
                  <a:cxn ang="0">
                    <a:pos x="100" y="84"/>
                  </a:cxn>
                  <a:cxn ang="0">
                    <a:pos x="68" y="0"/>
                  </a:cxn>
                  <a:cxn ang="0">
                    <a:pos x="0" y="31"/>
                  </a:cxn>
                  <a:cxn ang="0">
                    <a:pos x="38" y="111"/>
                  </a:cxn>
                  <a:cxn ang="0">
                    <a:pos x="100" y="84"/>
                  </a:cxn>
                </a:cxnLst>
                <a:rect l="0" t="0" r="r" b="b"/>
                <a:pathLst>
                  <a:path w="100" h="111">
                    <a:moveTo>
                      <a:pt x="100" y="84"/>
                    </a:moveTo>
                    <a:lnTo>
                      <a:pt x="68" y="0"/>
                    </a:lnTo>
                    <a:lnTo>
                      <a:pt x="0" y="31"/>
                    </a:lnTo>
                    <a:lnTo>
                      <a:pt x="38" y="111"/>
                    </a:lnTo>
                    <a:lnTo>
                      <a:pt x="100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44" name="Freeform 852"/>
              <p:cNvSpPr>
                <a:spLocks/>
              </p:cNvSpPr>
              <p:nvPr/>
            </p:nvSpPr>
            <p:spPr bwMode="auto">
              <a:xfrm>
                <a:off x="3825" y="2743"/>
                <a:ext cx="100" cy="111"/>
              </a:xfrm>
              <a:custGeom>
                <a:avLst/>
                <a:gdLst/>
                <a:ahLst/>
                <a:cxnLst>
                  <a:cxn ang="0">
                    <a:pos x="100" y="84"/>
                  </a:cxn>
                  <a:cxn ang="0">
                    <a:pos x="68" y="0"/>
                  </a:cxn>
                  <a:cxn ang="0">
                    <a:pos x="0" y="31"/>
                  </a:cxn>
                  <a:cxn ang="0">
                    <a:pos x="38" y="111"/>
                  </a:cxn>
                  <a:cxn ang="0">
                    <a:pos x="100" y="84"/>
                  </a:cxn>
                </a:cxnLst>
                <a:rect l="0" t="0" r="r" b="b"/>
                <a:pathLst>
                  <a:path w="100" h="111">
                    <a:moveTo>
                      <a:pt x="100" y="84"/>
                    </a:moveTo>
                    <a:lnTo>
                      <a:pt x="68" y="0"/>
                    </a:lnTo>
                    <a:lnTo>
                      <a:pt x="0" y="31"/>
                    </a:lnTo>
                    <a:lnTo>
                      <a:pt x="38" y="111"/>
                    </a:lnTo>
                    <a:lnTo>
                      <a:pt x="100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45" name="Freeform 853"/>
              <p:cNvSpPr>
                <a:spLocks/>
              </p:cNvSpPr>
              <p:nvPr/>
            </p:nvSpPr>
            <p:spPr bwMode="auto">
              <a:xfrm>
                <a:off x="4481" y="3132"/>
                <a:ext cx="42" cy="72"/>
              </a:xfrm>
              <a:custGeom>
                <a:avLst/>
                <a:gdLst/>
                <a:ahLst/>
                <a:cxnLst>
                  <a:cxn ang="0">
                    <a:pos x="42" y="72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42" y="6"/>
                  </a:cxn>
                  <a:cxn ang="0">
                    <a:pos x="42" y="72"/>
                  </a:cxn>
                </a:cxnLst>
                <a:rect l="0" t="0" r="r" b="b"/>
                <a:pathLst>
                  <a:path w="42" h="72">
                    <a:moveTo>
                      <a:pt x="42" y="72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42" y="6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46" name="Freeform 854"/>
              <p:cNvSpPr>
                <a:spLocks/>
              </p:cNvSpPr>
              <p:nvPr/>
            </p:nvSpPr>
            <p:spPr bwMode="auto">
              <a:xfrm>
                <a:off x="4481" y="3132"/>
                <a:ext cx="42" cy="72"/>
              </a:xfrm>
              <a:custGeom>
                <a:avLst/>
                <a:gdLst/>
                <a:ahLst/>
                <a:cxnLst>
                  <a:cxn ang="0">
                    <a:pos x="42" y="72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42" y="6"/>
                  </a:cxn>
                  <a:cxn ang="0">
                    <a:pos x="42" y="72"/>
                  </a:cxn>
                </a:cxnLst>
                <a:rect l="0" t="0" r="r" b="b"/>
                <a:pathLst>
                  <a:path w="42" h="72">
                    <a:moveTo>
                      <a:pt x="42" y="72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42" y="6"/>
                    </a:lnTo>
                    <a:lnTo>
                      <a:pt x="42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47" name="Freeform 855"/>
              <p:cNvSpPr>
                <a:spLocks/>
              </p:cNvSpPr>
              <p:nvPr/>
            </p:nvSpPr>
            <p:spPr bwMode="auto">
              <a:xfrm>
                <a:off x="4259" y="3132"/>
                <a:ext cx="42" cy="72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0" y="72"/>
                  </a:cxn>
                  <a:cxn ang="0">
                    <a:pos x="0" y="6"/>
                  </a:cxn>
                  <a:cxn ang="0">
                    <a:pos x="42" y="0"/>
                  </a:cxn>
                  <a:cxn ang="0">
                    <a:pos x="42" y="67"/>
                  </a:cxn>
                </a:cxnLst>
                <a:rect l="0" t="0" r="r" b="b"/>
                <a:pathLst>
                  <a:path w="42" h="72">
                    <a:moveTo>
                      <a:pt x="42" y="67"/>
                    </a:moveTo>
                    <a:lnTo>
                      <a:pt x="0" y="72"/>
                    </a:lnTo>
                    <a:lnTo>
                      <a:pt x="0" y="6"/>
                    </a:lnTo>
                    <a:lnTo>
                      <a:pt x="42" y="0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48" name="Freeform 856"/>
              <p:cNvSpPr>
                <a:spLocks/>
              </p:cNvSpPr>
              <p:nvPr/>
            </p:nvSpPr>
            <p:spPr bwMode="auto">
              <a:xfrm>
                <a:off x="4259" y="3132"/>
                <a:ext cx="42" cy="72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0" y="72"/>
                  </a:cxn>
                  <a:cxn ang="0">
                    <a:pos x="0" y="6"/>
                  </a:cxn>
                  <a:cxn ang="0">
                    <a:pos x="42" y="0"/>
                  </a:cxn>
                  <a:cxn ang="0">
                    <a:pos x="42" y="67"/>
                  </a:cxn>
                </a:cxnLst>
                <a:rect l="0" t="0" r="r" b="b"/>
                <a:pathLst>
                  <a:path w="42" h="72">
                    <a:moveTo>
                      <a:pt x="42" y="67"/>
                    </a:moveTo>
                    <a:lnTo>
                      <a:pt x="0" y="72"/>
                    </a:lnTo>
                    <a:lnTo>
                      <a:pt x="0" y="6"/>
                    </a:lnTo>
                    <a:lnTo>
                      <a:pt x="42" y="0"/>
                    </a:lnTo>
                    <a:lnTo>
                      <a:pt x="42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49" name="Freeform 857"/>
              <p:cNvSpPr>
                <a:spLocks/>
              </p:cNvSpPr>
              <p:nvPr/>
            </p:nvSpPr>
            <p:spPr bwMode="auto">
              <a:xfrm>
                <a:off x="4888" y="2659"/>
                <a:ext cx="107" cy="11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07" y="32"/>
                  </a:cxn>
                  <a:cxn ang="0">
                    <a:pos x="69" y="115"/>
                  </a:cxn>
                  <a:cxn ang="0">
                    <a:pos x="0" y="84"/>
                  </a:cxn>
                  <a:cxn ang="0">
                    <a:pos x="34" y="0"/>
                  </a:cxn>
                </a:cxnLst>
                <a:rect l="0" t="0" r="r" b="b"/>
                <a:pathLst>
                  <a:path w="107" h="115">
                    <a:moveTo>
                      <a:pt x="34" y="0"/>
                    </a:moveTo>
                    <a:lnTo>
                      <a:pt x="107" y="32"/>
                    </a:lnTo>
                    <a:lnTo>
                      <a:pt x="69" y="115"/>
                    </a:lnTo>
                    <a:lnTo>
                      <a:pt x="0" y="8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50" name="Freeform 858"/>
              <p:cNvSpPr>
                <a:spLocks/>
              </p:cNvSpPr>
              <p:nvPr/>
            </p:nvSpPr>
            <p:spPr bwMode="auto">
              <a:xfrm>
                <a:off x="4888" y="2659"/>
                <a:ext cx="107" cy="11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07" y="32"/>
                  </a:cxn>
                  <a:cxn ang="0">
                    <a:pos x="69" y="115"/>
                  </a:cxn>
                  <a:cxn ang="0">
                    <a:pos x="0" y="84"/>
                  </a:cxn>
                  <a:cxn ang="0">
                    <a:pos x="34" y="0"/>
                  </a:cxn>
                </a:cxnLst>
                <a:rect l="0" t="0" r="r" b="b"/>
                <a:pathLst>
                  <a:path w="107" h="115">
                    <a:moveTo>
                      <a:pt x="34" y="0"/>
                    </a:moveTo>
                    <a:lnTo>
                      <a:pt x="107" y="32"/>
                    </a:lnTo>
                    <a:lnTo>
                      <a:pt x="69" y="115"/>
                    </a:lnTo>
                    <a:lnTo>
                      <a:pt x="0" y="84"/>
                    </a:lnTo>
                    <a:lnTo>
                      <a:pt x="3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51" name="Freeform 859"/>
              <p:cNvSpPr>
                <a:spLocks/>
              </p:cNvSpPr>
              <p:nvPr/>
            </p:nvSpPr>
            <p:spPr bwMode="auto">
              <a:xfrm>
                <a:off x="3786" y="2659"/>
                <a:ext cx="107" cy="115"/>
              </a:xfrm>
              <a:custGeom>
                <a:avLst/>
                <a:gdLst/>
                <a:ahLst/>
                <a:cxnLst>
                  <a:cxn ang="0">
                    <a:pos x="107" y="84"/>
                  </a:cxn>
                  <a:cxn ang="0">
                    <a:pos x="74" y="0"/>
                  </a:cxn>
                  <a:cxn ang="0">
                    <a:pos x="0" y="32"/>
                  </a:cxn>
                  <a:cxn ang="0">
                    <a:pos x="39" y="115"/>
                  </a:cxn>
                  <a:cxn ang="0">
                    <a:pos x="107" y="84"/>
                  </a:cxn>
                </a:cxnLst>
                <a:rect l="0" t="0" r="r" b="b"/>
                <a:pathLst>
                  <a:path w="107" h="115">
                    <a:moveTo>
                      <a:pt x="107" y="84"/>
                    </a:moveTo>
                    <a:lnTo>
                      <a:pt x="74" y="0"/>
                    </a:lnTo>
                    <a:lnTo>
                      <a:pt x="0" y="32"/>
                    </a:lnTo>
                    <a:lnTo>
                      <a:pt x="39" y="115"/>
                    </a:lnTo>
                    <a:lnTo>
                      <a:pt x="107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52" name="Freeform 860"/>
              <p:cNvSpPr>
                <a:spLocks noEditPoints="1"/>
              </p:cNvSpPr>
              <p:nvPr/>
            </p:nvSpPr>
            <p:spPr bwMode="auto">
              <a:xfrm>
                <a:off x="3780" y="2152"/>
                <a:ext cx="1218" cy="622"/>
              </a:xfrm>
              <a:custGeom>
                <a:avLst/>
                <a:gdLst/>
                <a:ahLst/>
                <a:cxnLst>
                  <a:cxn ang="0">
                    <a:pos x="113" y="591"/>
                  </a:cxn>
                  <a:cxn ang="0">
                    <a:pos x="80" y="507"/>
                  </a:cxn>
                  <a:cxn ang="0">
                    <a:pos x="6" y="539"/>
                  </a:cxn>
                  <a:cxn ang="0">
                    <a:pos x="45" y="622"/>
                  </a:cxn>
                  <a:cxn ang="0">
                    <a:pos x="113" y="591"/>
                  </a:cxn>
                  <a:cxn ang="0">
                    <a:pos x="1218" y="47"/>
                  </a:cxn>
                  <a:cxn ang="0">
                    <a:pos x="1051" y="0"/>
                  </a:cxn>
                  <a:cxn ang="0">
                    <a:pos x="167" y="0"/>
                  </a:cxn>
                  <a:cxn ang="0">
                    <a:pos x="0" y="48"/>
                  </a:cxn>
                </a:cxnLst>
                <a:rect l="0" t="0" r="r" b="b"/>
                <a:pathLst>
                  <a:path w="1218" h="622">
                    <a:moveTo>
                      <a:pt x="113" y="591"/>
                    </a:moveTo>
                    <a:lnTo>
                      <a:pt x="80" y="507"/>
                    </a:lnTo>
                    <a:lnTo>
                      <a:pt x="6" y="539"/>
                    </a:lnTo>
                    <a:lnTo>
                      <a:pt x="45" y="622"/>
                    </a:lnTo>
                    <a:lnTo>
                      <a:pt x="113" y="591"/>
                    </a:lnTo>
                    <a:moveTo>
                      <a:pt x="1218" y="47"/>
                    </a:moveTo>
                    <a:lnTo>
                      <a:pt x="1051" y="0"/>
                    </a:lnTo>
                    <a:moveTo>
                      <a:pt x="167" y="0"/>
                    </a:moveTo>
                    <a:lnTo>
                      <a:pt x="0" y="4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53" name="Freeform 861"/>
              <p:cNvSpPr>
                <a:spLocks/>
              </p:cNvSpPr>
              <p:nvPr/>
            </p:nvSpPr>
            <p:spPr bwMode="auto">
              <a:xfrm>
                <a:off x="4565" y="3051"/>
                <a:ext cx="108" cy="107"/>
              </a:xfrm>
              <a:custGeom>
                <a:avLst/>
                <a:gdLst/>
                <a:ahLst/>
                <a:cxnLst>
                  <a:cxn ang="0">
                    <a:pos x="40" y="107"/>
                  </a:cxn>
                  <a:cxn ang="0">
                    <a:pos x="0" y="96"/>
                  </a:cxn>
                  <a:cxn ang="0">
                    <a:pos x="56" y="0"/>
                  </a:cxn>
                  <a:cxn ang="0">
                    <a:pos x="108" y="12"/>
                  </a:cxn>
                  <a:cxn ang="0">
                    <a:pos x="40" y="107"/>
                  </a:cxn>
                </a:cxnLst>
                <a:rect l="0" t="0" r="r" b="b"/>
                <a:pathLst>
                  <a:path w="108" h="107">
                    <a:moveTo>
                      <a:pt x="40" y="107"/>
                    </a:moveTo>
                    <a:lnTo>
                      <a:pt x="0" y="96"/>
                    </a:lnTo>
                    <a:lnTo>
                      <a:pt x="56" y="0"/>
                    </a:lnTo>
                    <a:lnTo>
                      <a:pt x="108" y="12"/>
                    </a:lnTo>
                    <a:lnTo>
                      <a:pt x="40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54" name="Freeform 862"/>
              <p:cNvSpPr>
                <a:spLocks/>
              </p:cNvSpPr>
              <p:nvPr/>
            </p:nvSpPr>
            <p:spPr bwMode="auto">
              <a:xfrm>
                <a:off x="4565" y="3051"/>
                <a:ext cx="108" cy="107"/>
              </a:xfrm>
              <a:custGeom>
                <a:avLst/>
                <a:gdLst/>
                <a:ahLst/>
                <a:cxnLst>
                  <a:cxn ang="0">
                    <a:pos x="40" y="107"/>
                  </a:cxn>
                  <a:cxn ang="0">
                    <a:pos x="0" y="96"/>
                  </a:cxn>
                  <a:cxn ang="0">
                    <a:pos x="56" y="0"/>
                  </a:cxn>
                  <a:cxn ang="0">
                    <a:pos x="108" y="12"/>
                  </a:cxn>
                  <a:cxn ang="0">
                    <a:pos x="40" y="107"/>
                  </a:cxn>
                </a:cxnLst>
                <a:rect l="0" t="0" r="r" b="b"/>
                <a:pathLst>
                  <a:path w="108" h="107">
                    <a:moveTo>
                      <a:pt x="40" y="107"/>
                    </a:moveTo>
                    <a:lnTo>
                      <a:pt x="0" y="96"/>
                    </a:lnTo>
                    <a:lnTo>
                      <a:pt x="56" y="0"/>
                    </a:lnTo>
                    <a:lnTo>
                      <a:pt x="108" y="12"/>
                    </a:lnTo>
                    <a:lnTo>
                      <a:pt x="40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55" name="Freeform 863"/>
              <p:cNvSpPr>
                <a:spLocks/>
              </p:cNvSpPr>
              <p:nvPr/>
            </p:nvSpPr>
            <p:spPr bwMode="auto">
              <a:xfrm>
                <a:off x="4109" y="3051"/>
                <a:ext cx="108" cy="10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108" y="96"/>
                  </a:cxn>
                  <a:cxn ang="0">
                    <a:pos x="68" y="107"/>
                  </a:cxn>
                  <a:cxn ang="0">
                    <a:pos x="0" y="12"/>
                  </a:cxn>
                  <a:cxn ang="0">
                    <a:pos x="52" y="0"/>
                  </a:cxn>
                </a:cxnLst>
                <a:rect l="0" t="0" r="r" b="b"/>
                <a:pathLst>
                  <a:path w="108" h="107">
                    <a:moveTo>
                      <a:pt x="52" y="0"/>
                    </a:moveTo>
                    <a:lnTo>
                      <a:pt x="108" y="96"/>
                    </a:lnTo>
                    <a:lnTo>
                      <a:pt x="68" y="107"/>
                    </a:lnTo>
                    <a:lnTo>
                      <a:pt x="0" y="1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56" name="Freeform 864"/>
              <p:cNvSpPr>
                <a:spLocks/>
              </p:cNvSpPr>
              <p:nvPr/>
            </p:nvSpPr>
            <p:spPr bwMode="auto">
              <a:xfrm>
                <a:off x="4109" y="3051"/>
                <a:ext cx="108" cy="10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108" y="96"/>
                  </a:cxn>
                  <a:cxn ang="0">
                    <a:pos x="68" y="107"/>
                  </a:cxn>
                  <a:cxn ang="0">
                    <a:pos x="0" y="12"/>
                  </a:cxn>
                  <a:cxn ang="0">
                    <a:pos x="52" y="0"/>
                  </a:cxn>
                </a:cxnLst>
                <a:rect l="0" t="0" r="r" b="b"/>
                <a:pathLst>
                  <a:path w="108" h="107">
                    <a:moveTo>
                      <a:pt x="52" y="0"/>
                    </a:moveTo>
                    <a:lnTo>
                      <a:pt x="108" y="96"/>
                    </a:lnTo>
                    <a:lnTo>
                      <a:pt x="68" y="107"/>
                    </a:lnTo>
                    <a:lnTo>
                      <a:pt x="0" y="12"/>
                    </a:lnTo>
                    <a:lnTo>
                      <a:pt x="5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57" name="Freeform 865"/>
              <p:cNvSpPr>
                <a:spLocks/>
              </p:cNvSpPr>
              <p:nvPr/>
            </p:nvSpPr>
            <p:spPr bwMode="auto">
              <a:xfrm>
                <a:off x="4922" y="2587"/>
                <a:ext cx="110" cy="104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10" y="23"/>
                  </a:cxn>
                  <a:cxn ang="0">
                    <a:pos x="73" y="104"/>
                  </a:cxn>
                  <a:cxn ang="0">
                    <a:pos x="0" y="72"/>
                  </a:cxn>
                  <a:cxn ang="0">
                    <a:pos x="57" y="0"/>
                  </a:cxn>
                </a:cxnLst>
                <a:rect l="0" t="0" r="r" b="b"/>
                <a:pathLst>
                  <a:path w="110" h="104">
                    <a:moveTo>
                      <a:pt x="57" y="0"/>
                    </a:moveTo>
                    <a:lnTo>
                      <a:pt x="110" y="23"/>
                    </a:lnTo>
                    <a:lnTo>
                      <a:pt x="73" y="104"/>
                    </a:lnTo>
                    <a:lnTo>
                      <a:pt x="0" y="7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58" name="Freeform 866"/>
              <p:cNvSpPr>
                <a:spLocks/>
              </p:cNvSpPr>
              <p:nvPr/>
            </p:nvSpPr>
            <p:spPr bwMode="auto">
              <a:xfrm>
                <a:off x="4922" y="2587"/>
                <a:ext cx="110" cy="104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10" y="23"/>
                  </a:cxn>
                  <a:cxn ang="0">
                    <a:pos x="73" y="104"/>
                  </a:cxn>
                  <a:cxn ang="0">
                    <a:pos x="0" y="72"/>
                  </a:cxn>
                  <a:cxn ang="0">
                    <a:pos x="57" y="0"/>
                  </a:cxn>
                </a:cxnLst>
                <a:rect l="0" t="0" r="r" b="b"/>
                <a:pathLst>
                  <a:path w="110" h="104">
                    <a:moveTo>
                      <a:pt x="57" y="0"/>
                    </a:moveTo>
                    <a:lnTo>
                      <a:pt x="110" y="23"/>
                    </a:lnTo>
                    <a:lnTo>
                      <a:pt x="73" y="104"/>
                    </a:lnTo>
                    <a:lnTo>
                      <a:pt x="0" y="72"/>
                    </a:lnTo>
                    <a:lnTo>
                      <a:pt x="5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59" name="Freeform 867"/>
              <p:cNvSpPr>
                <a:spLocks/>
              </p:cNvSpPr>
              <p:nvPr/>
            </p:nvSpPr>
            <p:spPr bwMode="auto">
              <a:xfrm>
                <a:off x="3749" y="2587"/>
                <a:ext cx="111" cy="104"/>
              </a:xfrm>
              <a:custGeom>
                <a:avLst/>
                <a:gdLst/>
                <a:ahLst/>
                <a:cxnLst>
                  <a:cxn ang="0">
                    <a:pos x="111" y="72"/>
                  </a:cxn>
                  <a:cxn ang="0">
                    <a:pos x="53" y="0"/>
                  </a:cxn>
                  <a:cxn ang="0">
                    <a:pos x="0" y="23"/>
                  </a:cxn>
                  <a:cxn ang="0">
                    <a:pos x="37" y="104"/>
                  </a:cxn>
                  <a:cxn ang="0">
                    <a:pos x="111" y="72"/>
                  </a:cxn>
                </a:cxnLst>
                <a:rect l="0" t="0" r="r" b="b"/>
                <a:pathLst>
                  <a:path w="111" h="104">
                    <a:moveTo>
                      <a:pt x="111" y="72"/>
                    </a:moveTo>
                    <a:lnTo>
                      <a:pt x="53" y="0"/>
                    </a:lnTo>
                    <a:lnTo>
                      <a:pt x="0" y="23"/>
                    </a:lnTo>
                    <a:lnTo>
                      <a:pt x="37" y="104"/>
                    </a:lnTo>
                    <a:lnTo>
                      <a:pt x="111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60" name="Freeform 868"/>
              <p:cNvSpPr>
                <a:spLocks/>
              </p:cNvSpPr>
              <p:nvPr/>
            </p:nvSpPr>
            <p:spPr bwMode="auto">
              <a:xfrm>
                <a:off x="3749" y="2587"/>
                <a:ext cx="111" cy="104"/>
              </a:xfrm>
              <a:custGeom>
                <a:avLst/>
                <a:gdLst/>
                <a:ahLst/>
                <a:cxnLst>
                  <a:cxn ang="0">
                    <a:pos x="111" y="72"/>
                  </a:cxn>
                  <a:cxn ang="0">
                    <a:pos x="53" y="0"/>
                  </a:cxn>
                  <a:cxn ang="0">
                    <a:pos x="0" y="23"/>
                  </a:cxn>
                  <a:cxn ang="0">
                    <a:pos x="37" y="104"/>
                  </a:cxn>
                  <a:cxn ang="0">
                    <a:pos x="111" y="72"/>
                  </a:cxn>
                </a:cxnLst>
                <a:rect l="0" t="0" r="r" b="b"/>
                <a:pathLst>
                  <a:path w="111" h="104">
                    <a:moveTo>
                      <a:pt x="111" y="72"/>
                    </a:moveTo>
                    <a:lnTo>
                      <a:pt x="53" y="0"/>
                    </a:lnTo>
                    <a:lnTo>
                      <a:pt x="0" y="23"/>
                    </a:lnTo>
                    <a:lnTo>
                      <a:pt x="37" y="104"/>
                    </a:lnTo>
                    <a:lnTo>
                      <a:pt x="111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61" name="Freeform 869"/>
              <p:cNvSpPr>
                <a:spLocks/>
              </p:cNvSpPr>
              <p:nvPr/>
            </p:nvSpPr>
            <p:spPr bwMode="auto">
              <a:xfrm>
                <a:off x="5246" y="2443"/>
                <a:ext cx="89" cy="12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89" y="53"/>
                  </a:cxn>
                  <a:cxn ang="0">
                    <a:pos x="89" y="125"/>
                  </a:cxn>
                  <a:cxn ang="0">
                    <a:pos x="0" y="71"/>
                  </a:cxn>
                </a:cxnLst>
                <a:rect l="0" t="0" r="r" b="b"/>
                <a:pathLst>
                  <a:path w="89" h="125">
                    <a:moveTo>
                      <a:pt x="0" y="71"/>
                    </a:moveTo>
                    <a:lnTo>
                      <a:pt x="0" y="0"/>
                    </a:lnTo>
                    <a:lnTo>
                      <a:pt x="89" y="53"/>
                    </a:lnTo>
                    <a:lnTo>
                      <a:pt x="89" y="12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62" name="Freeform 870"/>
              <p:cNvSpPr>
                <a:spLocks/>
              </p:cNvSpPr>
              <p:nvPr/>
            </p:nvSpPr>
            <p:spPr bwMode="auto">
              <a:xfrm>
                <a:off x="5246" y="2443"/>
                <a:ext cx="89" cy="12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89" y="53"/>
                  </a:cxn>
                  <a:cxn ang="0">
                    <a:pos x="89" y="125"/>
                  </a:cxn>
                  <a:cxn ang="0">
                    <a:pos x="0" y="71"/>
                  </a:cxn>
                </a:cxnLst>
                <a:rect l="0" t="0" r="r" b="b"/>
                <a:pathLst>
                  <a:path w="89" h="125">
                    <a:moveTo>
                      <a:pt x="0" y="71"/>
                    </a:moveTo>
                    <a:lnTo>
                      <a:pt x="0" y="0"/>
                    </a:lnTo>
                    <a:lnTo>
                      <a:pt x="89" y="53"/>
                    </a:lnTo>
                    <a:lnTo>
                      <a:pt x="89" y="125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63" name="Freeform 871"/>
              <p:cNvSpPr>
                <a:spLocks/>
              </p:cNvSpPr>
              <p:nvPr/>
            </p:nvSpPr>
            <p:spPr bwMode="auto">
              <a:xfrm>
                <a:off x="4943" y="2784"/>
                <a:ext cx="89" cy="102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38" y="0"/>
                  </a:cxn>
                  <a:cxn ang="0">
                    <a:pos x="89" y="22"/>
                  </a:cxn>
                  <a:cxn ang="0">
                    <a:pos x="52" y="102"/>
                  </a:cxn>
                  <a:cxn ang="0">
                    <a:pos x="0" y="83"/>
                  </a:cxn>
                </a:cxnLst>
                <a:rect l="0" t="0" r="r" b="b"/>
                <a:pathLst>
                  <a:path w="89" h="102">
                    <a:moveTo>
                      <a:pt x="0" y="83"/>
                    </a:moveTo>
                    <a:lnTo>
                      <a:pt x="38" y="0"/>
                    </a:lnTo>
                    <a:lnTo>
                      <a:pt x="89" y="22"/>
                    </a:lnTo>
                    <a:lnTo>
                      <a:pt x="52" y="102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64" name="Freeform 872"/>
              <p:cNvSpPr>
                <a:spLocks/>
              </p:cNvSpPr>
              <p:nvPr/>
            </p:nvSpPr>
            <p:spPr bwMode="auto">
              <a:xfrm>
                <a:off x="4943" y="2784"/>
                <a:ext cx="89" cy="102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38" y="0"/>
                  </a:cxn>
                  <a:cxn ang="0">
                    <a:pos x="89" y="22"/>
                  </a:cxn>
                  <a:cxn ang="0">
                    <a:pos x="52" y="102"/>
                  </a:cxn>
                  <a:cxn ang="0">
                    <a:pos x="0" y="83"/>
                  </a:cxn>
                </a:cxnLst>
                <a:rect l="0" t="0" r="r" b="b"/>
                <a:pathLst>
                  <a:path w="89" h="102">
                    <a:moveTo>
                      <a:pt x="0" y="83"/>
                    </a:moveTo>
                    <a:lnTo>
                      <a:pt x="38" y="0"/>
                    </a:lnTo>
                    <a:lnTo>
                      <a:pt x="89" y="22"/>
                    </a:lnTo>
                    <a:lnTo>
                      <a:pt x="52" y="102"/>
                    </a:lnTo>
                    <a:lnTo>
                      <a:pt x="0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65" name="Freeform 873"/>
              <p:cNvSpPr>
                <a:spLocks/>
              </p:cNvSpPr>
              <p:nvPr/>
            </p:nvSpPr>
            <p:spPr bwMode="auto">
              <a:xfrm>
                <a:off x="3749" y="2784"/>
                <a:ext cx="90" cy="10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7" y="102"/>
                  </a:cxn>
                  <a:cxn ang="0">
                    <a:pos x="90" y="83"/>
                  </a:cxn>
                  <a:cxn ang="0">
                    <a:pos x="51" y="0"/>
                  </a:cxn>
                  <a:cxn ang="0">
                    <a:pos x="0" y="22"/>
                  </a:cxn>
                </a:cxnLst>
                <a:rect l="0" t="0" r="r" b="b"/>
                <a:pathLst>
                  <a:path w="90" h="102">
                    <a:moveTo>
                      <a:pt x="0" y="22"/>
                    </a:moveTo>
                    <a:lnTo>
                      <a:pt x="37" y="102"/>
                    </a:lnTo>
                    <a:lnTo>
                      <a:pt x="90" y="83"/>
                    </a:lnTo>
                    <a:lnTo>
                      <a:pt x="51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66" name="Freeform 874"/>
              <p:cNvSpPr>
                <a:spLocks noEditPoints="1"/>
              </p:cNvSpPr>
              <p:nvPr/>
            </p:nvSpPr>
            <p:spPr bwMode="auto">
              <a:xfrm>
                <a:off x="3749" y="1791"/>
                <a:ext cx="1253" cy="1095"/>
              </a:xfrm>
              <a:custGeom>
                <a:avLst/>
                <a:gdLst/>
                <a:ahLst/>
                <a:cxnLst>
                  <a:cxn ang="0">
                    <a:pos x="0" y="1015"/>
                  </a:cxn>
                  <a:cxn ang="0">
                    <a:pos x="37" y="1095"/>
                  </a:cxn>
                  <a:cxn ang="0">
                    <a:pos x="90" y="1076"/>
                  </a:cxn>
                  <a:cxn ang="0">
                    <a:pos x="51" y="993"/>
                  </a:cxn>
                  <a:cxn ang="0">
                    <a:pos x="0" y="1015"/>
                  </a:cxn>
                  <a:cxn ang="0">
                    <a:pos x="1253" y="0"/>
                  </a:cxn>
                  <a:cxn ang="0">
                    <a:pos x="1253" y="188"/>
                  </a:cxn>
                </a:cxnLst>
                <a:rect l="0" t="0" r="r" b="b"/>
                <a:pathLst>
                  <a:path w="1253" h="1095">
                    <a:moveTo>
                      <a:pt x="0" y="1015"/>
                    </a:moveTo>
                    <a:lnTo>
                      <a:pt x="37" y="1095"/>
                    </a:lnTo>
                    <a:lnTo>
                      <a:pt x="90" y="1076"/>
                    </a:lnTo>
                    <a:lnTo>
                      <a:pt x="51" y="993"/>
                    </a:lnTo>
                    <a:lnTo>
                      <a:pt x="0" y="1015"/>
                    </a:lnTo>
                    <a:moveTo>
                      <a:pt x="1253" y="0"/>
                    </a:moveTo>
                    <a:lnTo>
                      <a:pt x="1253" y="18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67" name="Freeform 875"/>
              <p:cNvSpPr>
                <a:spLocks/>
              </p:cNvSpPr>
              <p:nvPr/>
            </p:nvSpPr>
            <p:spPr bwMode="auto">
              <a:xfrm>
                <a:off x="4981" y="2679"/>
                <a:ext cx="135" cy="105"/>
              </a:xfrm>
              <a:custGeom>
                <a:avLst/>
                <a:gdLst/>
                <a:ahLst/>
                <a:cxnLst>
                  <a:cxn ang="0">
                    <a:pos x="39" y="25"/>
                  </a:cxn>
                  <a:cxn ang="0">
                    <a:pos x="135" y="0"/>
                  </a:cxn>
                  <a:cxn ang="0">
                    <a:pos x="97" y="75"/>
                  </a:cxn>
                  <a:cxn ang="0">
                    <a:pos x="0" y="105"/>
                  </a:cxn>
                  <a:cxn ang="0">
                    <a:pos x="39" y="25"/>
                  </a:cxn>
                </a:cxnLst>
                <a:rect l="0" t="0" r="r" b="b"/>
                <a:pathLst>
                  <a:path w="135" h="105">
                    <a:moveTo>
                      <a:pt x="39" y="25"/>
                    </a:moveTo>
                    <a:lnTo>
                      <a:pt x="135" y="0"/>
                    </a:lnTo>
                    <a:lnTo>
                      <a:pt x="97" y="75"/>
                    </a:lnTo>
                    <a:lnTo>
                      <a:pt x="0" y="105"/>
                    </a:lnTo>
                    <a:lnTo>
                      <a:pt x="39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68" name="Freeform 876"/>
              <p:cNvSpPr>
                <a:spLocks noEditPoints="1"/>
              </p:cNvSpPr>
              <p:nvPr/>
            </p:nvSpPr>
            <p:spPr bwMode="auto">
              <a:xfrm>
                <a:off x="3662" y="1960"/>
                <a:ext cx="1454" cy="824"/>
              </a:xfrm>
              <a:custGeom>
                <a:avLst/>
                <a:gdLst/>
                <a:ahLst/>
                <a:cxnLst>
                  <a:cxn ang="0">
                    <a:pos x="1358" y="744"/>
                  </a:cxn>
                  <a:cxn ang="0">
                    <a:pos x="1454" y="719"/>
                  </a:cxn>
                  <a:cxn ang="0">
                    <a:pos x="1416" y="794"/>
                  </a:cxn>
                  <a:cxn ang="0">
                    <a:pos x="1319" y="824"/>
                  </a:cxn>
                  <a:cxn ang="0">
                    <a:pos x="1358" y="744"/>
                  </a:cxn>
                  <a:cxn ang="0">
                    <a:pos x="0" y="156"/>
                  </a:cxn>
                  <a:cxn ang="0">
                    <a:pos x="0" y="0"/>
                  </a:cxn>
                </a:cxnLst>
                <a:rect l="0" t="0" r="r" b="b"/>
                <a:pathLst>
                  <a:path w="1454" h="824">
                    <a:moveTo>
                      <a:pt x="1358" y="744"/>
                    </a:moveTo>
                    <a:lnTo>
                      <a:pt x="1454" y="719"/>
                    </a:lnTo>
                    <a:lnTo>
                      <a:pt x="1416" y="794"/>
                    </a:lnTo>
                    <a:lnTo>
                      <a:pt x="1319" y="824"/>
                    </a:lnTo>
                    <a:lnTo>
                      <a:pt x="1358" y="744"/>
                    </a:lnTo>
                    <a:moveTo>
                      <a:pt x="0" y="156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69" name="Freeform 877"/>
              <p:cNvSpPr>
                <a:spLocks/>
              </p:cNvSpPr>
              <p:nvPr/>
            </p:nvSpPr>
            <p:spPr bwMode="auto">
              <a:xfrm>
                <a:off x="4523" y="3138"/>
                <a:ext cx="42" cy="76"/>
              </a:xfrm>
              <a:custGeom>
                <a:avLst/>
                <a:gdLst/>
                <a:ahLst/>
                <a:cxnLst>
                  <a:cxn ang="0">
                    <a:pos x="42" y="7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42" y="9"/>
                  </a:cxn>
                  <a:cxn ang="0">
                    <a:pos x="42" y="76"/>
                  </a:cxn>
                </a:cxnLst>
                <a:rect l="0" t="0" r="r" b="b"/>
                <a:pathLst>
                  <a:path w="42" h="76">
                    <a:moveTo>
                      <a:pt x="42" y="76"/>
                    </a:moveTo>
                    <a:lnTo>
                      <a:pt x="0" y="66"/>
                    </a:lnTo>
                    <a:lnTo>
                      <a:pt x="0" y="0"/>
                    </a:lnTo>
                    <a:lnTo>
                      <a:pt x="42" y="9"/>
                    </a:lnTo>
                    <a:lnTo>
                      <a:pt x="42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70" name="Freeform 878"/>
              <p:cNvSpPr>
                <a:spLocks/>
              </p:cNvSpPr>
              <p:nvPr/>
            </p:nvSpPr>
            <p:spPr bwMode="auto">
              <a:xfrm>
                <a:off x="4523" y="3138"/>
                <a:ext cx="42" cy="76"/>
              </a:xfrm>
              <a:custGeom>
                <a:avLst/>
                <a:gdLst/>
                <a:ahLst/>
                <a:cxnLst>
                  <a:cxn ang="0">
                    <a:pos x="42" y="7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42" y="9"/>
                  </a:cxn>
                  <a:cxn ang="0">
                    <a:pos x="42" y="76"/>
                  </a:cxn>
                </a:cxnLst>
                <a:rect l="0" t="0" r="r" b="b"/>
                <a:pathLst>
                  <a:path w="42" h="76">
                    <a:moveTo>
                      <a:pt x="42" y="76"/>
                    </a:moveTo>
                    <a:lnTo>
                      <a:pt x="0" y="66"/>
                    </a:lnTo>
                    <a:lnTo>
                      <a:pt x="0" y="0"/>
                    </a:lnTo>
                    <a:lnTo>
                      <a:pt x="42" y="9"/>
                    </a:lnTo>
                    <a:lnTo>
                      <a:pt x="42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71" name="Freeform 879"/>
              <p:cNvSpPr>
                <a:spLocks/>
              </p:cNvSpPr>
              <p:nvPr/>
            </p:nvSpPr>
            <p:spPr bwMode="auto">
              <a:xfrm>
                <a:off x="4217" y="3138"/>
                <a:ext cx="42" cy="7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0" y="76"/>
                  </a:cxn>
                  <a:cxn ang="0">
                    <a:pos x="0" y="9"/>
                  </a:cxn>
                  <a:cxn ang="0">
                    <a:pos x="42" y="0"/>
                  </a:cxn>
                  <a:cxn ang="0">
                    <a:pos x="42" y="66"/>
                  </a:cxn>
                </a:cxnLst>
                <a:rect l="0" t="0" r="r" b="b"/>
                <a:pathLst>
                  <a:path w="42" h="76">
                    <a:moveTo>
                      <a:pt x="42" y="66"/>
                    </a:moveTo>
                    <a:lnTo>
                      <a:pt x="0" y="76"/>
                    </a:lnTo>
                    <a:lnTo>
                      <a:pt x="0" y="9"/>
                    </a:lnTo>
                    <a:lnTo>
                      <a:pt x="42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72" name="Freeform 880"/>
              <p:cNvSpPr>
                <a:spLocks noEditPoints="1"/>
              </p:cNvSpPr>
              <p:nvPr/>
            </p:nvSpPr>
            <p:spPr bwMode="auto">
              <a:xfrm>
                <a:off x="3539" y="2116"/>
                <a:ext cx="720" cy="1098"/>
              </a:xfrm>
              <a:custGeom>
                <a:avLst/>
                <a:gdLst/>
                <a:ahLst/>
                <a:cxnLst>
                  <a:cxn ang="0">
                    <a:pos x="720" y="1088"/>
                  </a:cxn>
                  <a:cxn ang="0">
                    <a:pos x="678" y="1098"/>
                  </a:cxn>
                  <a:cxn ang="0">
                    <a:pos x="678" y="1031"/>
                  </a:cxn>
                  <a:cxn ang="0">
                    <a:pos x="720" y="1022"/>
                  </a:cxn>
                  <a:cxn ang="0">
                    <a:pos x="720" y="1088"/>
                  </a:cxn>
                  <a:cxn ang="0">
                    <a:pos x="0" y="54"/>
                  </a:cxn>
                  <a:cxn ang="0">
                    <a:pos x="123" y="0"/>
                  </a:cxn>
                </a:cxnLst>
                <a:rect l="0" t="0" r="r" b="b"/>
                <a:pathLst>
                  <a:path w="720" h="1098">
                    <a:moveTo>
                      <a:pt x="720" y="1088"/>
                    </a:moveTo>
                    <a:lnTo>
                      <a:pt x="678" y="1098"/>
                    </a:lnTo>
                    <a:lnTo>
                      <a:pt x="678" y="1031"/>
                    </a:lnTo>
                    <a:lnTo>
                      <a:pt x="720" y="1022"/>
                    </a:lnTo>
                    <a:lnTo>
                      <a:pt x="720" y="1088"/>
                    </a:lnTo>
                    <a:moveTo>
                      <a:pt x="0" y="54"/>
                    </a:moveTo>
                    <a:lnTo>
                      <a:pt x="12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73" name="Freeform 881"/>
              <p:cNvSpPr>
                <a:spLocks/>
              </p:cNvSpPr>
              <p:nvPr/>
            </p:nvSpPr>
            <p:spPr bwMode="auto">
              <a:xfrm>
                <a:off x="4943" y="2754"/>
                <a:ext cx="135" cy="113"/>
              </a:xfrm>
              <a:custGeom>
                <a:avLst/>
                <a:gdLst/>
                <a:ahLst/>
                <a:cxnLst>
                  <a:cxn ang="0">
                    <a:pos x="38" y="30"/>
                  </a:cxn>
                  <a:cxn ang="0">
                    <a:pos x="135" y="0"/>
                  </a:cxn>
                  <a:cxn ang="0">
                    <a:pos x="75" y="94"/>
                  </a:cxn>
                  <a:cxn ang="0">
                    <a:pos x="0" y="113"/>
                  </a:cxn>
                  <a:cxn ang="0">
                    <a:pos x="38" y="30"/>
                  </a:cxn>
                </a:cxnLst>
                <a:rect l="0" t="0" r="r" b="b"/>
                <a:pathLst>
                  <a:path w="135" h="113">
                    <a:moveTo>
                      <a:pt x="38" y="30"/>
                    </a:moveTo>
                    <a:lnTo>
                      <a:pt x="135" y="0"/>
                    </a:lnTo>
                    <a:lnTo>
                      <a:pt x="75" y="94"/>
                    </a:lnTo>
                    <a:lnTo>
                      <a:pt x="0" y="113"/>
                    </a:lnTo>
                    <a:lnTo>
                      <a:pt x="38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74" name="Freeform 882"/>
              <p:cNvSpPr>
                <a:spLocks/>
              </p:cNvSpPr>
              <p:nvPr/>
            </p:nvSpPr>
            <p:spPr bwMode="auto">
              <a:xfrm>
                <a:off x="4943" y="2754"/>
                <a:ext cx="135" cy="113"/>
              </a:xfrm>
              <a:custGeom>
                <a:avLst/>
                <a:gdLst/>
                <a:ahLst/>
                <a:cxnLst>
                  <a:cxn ang="0">
                    <a:pos x="38" y="30"/>
                  </a:cxn>
                  <a:cxn ang="0">
                    <a:pos x="135" y="0"/>
                  </a:cxn>
                  <a:cxn ang="0">
                    <a:pos x="75" y="94"/>
                  </a:cxn>
                  <a:cxn ang="0">
                    <a:pos x="0" y="113"/>
                  </a:cxn>
                  <a:cxn ang="0">
                    <a:pos x="38" y="30"/>
                  </a:cxn>
                </a:cxnLst>
                <a:rect l="0" t="0" r="r" b="b"/>
                <a:pathLst>
                  <a:path w="135" h="113">
                    <a:moveTo>
                      <a:pt x="38" y="30"/>
                    </a:moveTo>
                    <a:lnTo>
                      <a:pt x="135" y="0"/>
                    </a:lnTo>
                    <a:lnTo>
                      <a:pt x="75" y="94"/>
                    </a:lnTo>
                    <a:lnTo>
                      <a:pt x="0" y="113"/>
                    </a:lnTo>
                    <a:lnTo>
                      <a:pt x="38" y="3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75" name="Freeform 883"/>
              <p:cNvSpPr>
                <a:spLocks/>
              </p:cNvSpPr>
              <p:nvPr/>
            </p:nvSpPr>
            <p:spPr bwMode="auto">
              <a:xfrm>
                <a:off x="4981" y="2704"/>
                <a:ext cx="88" cy="102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39" y="0"/>
                  </a:cxn>
                  <a:cxn ang="0">
                    <a:pos x="88" y="19"/>
                  </a:cxn>
                  <a:cxn ang="0">
                    <a:pos x="51" y="102"/>
                  </a:cxn>
                  <a:cxn ang="0">
                    <a:pos x="0" y="80"/>
                  </a:cxn>
                </a:cxnLst>
                <a:rect l="0" t="0" r="r" b="b"/>
                <a:pathLst>
                  <a:path w="88" h="102">
                    <a:moveTo>
                      <a:pt x="0" y="80"/>
                    </a:moveTo>
                    <a:lnTo>
                      <a:pt x="39" y="0"/>
                    </a:lnTo>
                    <a:lnTo>
                      <a:pt x="88" y="19"/>
                    </a:lnTo>
                    <a:lnTo>
                      <a:pt x="51" y="10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76" name="Freeform 884"/>
              <p:cNvSpPr>
                <a:spLocks/>
              </p:cNvSpPr>
              <p:nvPr/>
            </p:nvSpPr>
            <p:spPr bwMode="auto">
              <a:xfrm>
                <a:off x="4981" y="2704"/>
                <a:ext cx="88" cy="102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39" y="0"/>
                  </a:cxn>
                  <a:cxn ang="0">
                    <a:pos x="88" y="19"/>
                  </a:cxn>
                  <a:cxn ang="0">
                    <a:pos x="51" y="102"/>
                  </a:cxn>
                  <a:cxn ang="0">
                    <a:pos x="0" y="80"/>
                  </a:cxn>
                </a:cxnLst>
                <a:rect l="0" t="0" r="r" b="b"/>
                <a:pathLst>
                  <a:path w="88" h="102">
                    <a:moveTo>
                      <a:pt x="0" y="80"/>
                    </a:moveTo>
                    <a:lnTo>
                      <a:pt x="39" y="0"/>
                    </a:lnTo>
                    <a:lnTo>
                      <a:pt x="88" y="19"/>
                    </a:lnTo>
                    <a:lnTo>
                      <a:pt x="51" y="102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77" name="Freeform 885"/>
              <p:cNvSpPr>
                <a:spLocks/>
              </p:cNvSpPr>
              <p:nvPr/>
            </p:nvSpPr>
            <p:spPr bwMode="auto">
              <a:xfrm>
                <a:off x="3713" y="2704"/>
                <a:ext cx="87" cy="102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6" y="102"/>
                  </a:cxn>
                  <a:cxn ang="0">
                    <a:pos x="87" y="80"/>
                  </a:cxn>
                  <a:cxn ang="0">
                    <a:pos x="49" y="0"/>
                  </a:cxn>
                  <a:cxn ang="0">
                    <a:pos x="0" y="19"/>
                  </a:cxn>
                </a:cxnLst>
                <a:rect l="0" t="0" r="r" b="b"/>
                <a:pathLst>
                  <a:path w="87" h="102">
                    <a:moveTo>
                      <a:pt x="0" y="19"/>
                    </a:moveTo>
                    <a:lnTo>
                      <a:pt x="36" y="102"/>
                    </a:lnTo>
                    <a:lnTo>
                      <a:pt x="87" y="80"/>
                    </a:lnTo>
                    <a:lnTo>
                      <a:pt x="4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78" name="Freeform 886"/>
              <p:cNvSpPr>
                <a:spLocks noEditPoints="1"/>
              </p:cNvSpPr>
              <p:nvPr/>
            </p:nvSpPr>
            <p:spPr bwMode="auto">
              <a:xfrm>
                <a:off x="3713" y="1783"/>
                <a:ext cx="95" cy="1023"/>
              </a:xfrm>
              <a:custGeom>
                <a:avLst/>
                <a:gdLst/>
                <a:ahLst/>
                <a:cxnLst>
                  <a:cxn ang="0">
                    <a:pos x="0" y="940"/>
                  </a:cxn>
                  <a:cxn ang="0">
                    <a:pos x="36" y="1023"/>
                  </a:cxn>
                  <a:cxn ang="0">
                    <a:pos x="87" y="1001"/>
                  </a:cxn>
                  <a:cxn ang="0">
                    <a:pos x="49" y="921"/>
                  </a:cxn>
                  <a:cxn ang="0">
                    <a:pos x="0" y="940"/>
                  </a:cxn>
                  <a:cxn ang="0">
                    <a:pos x="95" y="129"/>
                  </a:cxn>
                  <a:cxn ang="0">
                    <a:pos x="95" y="0"/>
                  </a:cxn>
                </a:cxnLst>
                <a:rect l="0" t="0" r="r" b="b"/>
                <a:pathLst>
                  <a:path w="95" h="1023">
                    <a:moveTo>
                      <a:pt x="0" y="940"/>
                    </a:moveTo>
                    <a:lnTo>
                      <a:pt x="36" y="1023"/>
                    </a:lnTo>
                    <a:lnTo>
                      <a:pt x="87" y="1001"/>
                    </a:lnTo>
                    <a:lnTo>
                      <a:pt x="49" y="921"/>
                    </a:lnTo>
                    <a:lnTo>
                      <a:pt x="0" y="940"/>
                    </a:lnTo>
                    <a:moveTo>
                      <a:pt x="95" y="129"/>
                    </a:moveTo>
                    <a:lnTo>
                      <a:pt x="9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79" name="Freeform 887"/>
              <p:cNvSpPr>
                <a:spLocks/>
              </p:cNvSpPr>
              <p:nvPr/>
            </p:nvSpPr>
            <p:spPr bwMode="auto">
              <a:xfrm>
                <a:off x="5020" y="2603"/>
                <a:ext cx="127" cy="101"/>
              </a:xfrm>
              <a:custGeom>
                <a:avLst/>
                <a:gdLst/>
                <a:ahLst/>
                <a:cxnLst>
                  <a:cxn ang="0">
                    <a:pos x="37" y="19"/>
                  </a:cxn>
                  <a:cxn ang="0">
                    <a:pos x="127" y="0"/>
                  </a:cxn>
                  <a:cxn ang="0">
                    <a:pos x="96" y="76"/>
                  </a:cxn>
                  <a:cxn ang="0">
                    <a:pos x="0" y="101"/>
                  </a:cxn>
                  <a:cxn ang="0">
                    <a:pos x="37" y="19"/>
                  </a:cxn>
                </a:cxnLst>
                <a:rect l="0" t="0" r="r" b="b"/>
                <a:pathLst>
                  <a:path w="127" h="101">
                    <a:moveTo>
                      <a:pt x="37" y="19"/>
                    </a:moveTo>
                    <a:lnTo>
                      <a:pt x="127" y="0"/>
                    </a:lnTo>
                    <a:lnTo>
                      <a:pt x="96" y="76"/>
                    </a:lnTo>
                    <a:lnTo>
                      <a:pt x="0" y="101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80" name="Freeform 888"/>
              <p:cNvSpPr>
                <a:spLocks/>
              </p:cNvSpPr>
              <p:nvPr/>
            </p:nvSpPr>
            <p:spPr bwMode="auto">
              <a:xfrm>
                <a:off x="5020" y="2603"/>
                <a:ext cx="127" cy="101"/>
              </a:xfrm>
              <a:custGeom>
                <a:avLst/>
                <a:gdLst/>
                <a:ahLst/>
                <a:cxnLst>
                  <a:cxn ang="0">
                    <a:pos x="37" y="19"/>
                  </a:cxn>
                  <a:cxn ang="0">
                    <a:pos x="127" y="0"/>
                  </a:cxn>
                  <a:cxn ang="0">
                    <a:pos x="96" y="76"/>
                  </a:cxn>
                  <a:cxn ang="0">
                    <a:pos x="0" y="101"/>
                  </a:cxn>
                  <a:cxn ang="0">
                    <a:pos x="37" y="19"/>
                  </a:cxn>
                </a:cxnLst>
                <a:rect l="0" t="0" r="r" b="b"/>
                <a:pathLst>
                  <a:path w="127" h="101">
                    <a:moveTo>
                      <a:pt x="37" y="19"/>
                    </a:moveTo>
                    <a:lnTo>
                      <a:pt x="127" y="0"/>
                    </a:lnTo>
                    <a:lnTo>
                      <a:pt x="96" y="76"/>
                    </a:lnTo>
                    <a:lnTo>
                      <a:pt x="0" y="101"/>
                    </a:lnTo>
                    <a:lnTo>
                      <a:pt x="37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81" name="Freeform 889"/>
              <p:cNvSpPr>
                <a:spLocks/>
              </p:cNvSpPr>
              <p:nvPr/>
            </p:nvSpPr>
            <p:spPr bwMode="auto">
              <a:xfrm>
                <a:off x="5020" y="2622"/>
                <a:ext cx="86" cy="101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37" y="0"/>
                  </a:cxn>
                  <a:cxn ang="0">
                    <a:pos x="86" y="20"/>
                  </a:cxn>
                  <a:cxn ang="0">
                    <a:pos x="49" y="101"/>
                  </a:cxn>
                  <a:cxn ang="0">
                    <a:pos x="0" y="82"/>
                  </a:cxn>
                </a:cxnLst>
                <a:rect l="0" t="0" r="r" b="b"/>
                <a:pathLst>
                  <a:path w="86" h="101">
                    <a:moveTo>
                      <a:pt x="0" y="82"/>
                    </a:moveTo>
                    <a:lnTo>
                      <a:pt x="37" y="0"/>
                    </a:lnTo>
                    <a:lnTo>
                      <a:pt x="86" y="20"/>
                    </a:lnTo>
                    <a:lnTo>
                      <a:pt x="49" y="101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82" name="Freeform 890"/>
              <p:cNvSpPr>
                <a:spLocks/>
              </p:cNvSpPr>
              <p:nvPr/>
            </p:nvSpPr>
            <p:spPr bwMode="auto">
              <a:xfrm>
                <a:off x="5020" y="2622"/>
                <a:ext cx="86" cy="101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37" y="0"/>
                  </a:cxn>
                  <a:cxn ang="0">
                    <a:pos x="86" y="20"/>
                  </a:cxn>
                  <a:cxn ang="0">
                    <a:pos x="49" y="101"/>
                  </a:cxn>
                  <a:cxn ang="0">
                    <a:pos x="0" y="82"/>
                  </a:cxn>
                </a:cxnLst>
                <a:rect l="0" t="0" r="r" b="b"/>
                <a:pathLst>
                  <a:path w="86" h="101">
                    <a:moveTo>
                      <a:pt x="0" y="82"/>
                    </a:moveTo>
                    <a:lnTo>
                      <a:pt x="37" y="0"/>
                    </a:lnTo>
                    <a:lnTo>
                      <a:pt x="86" y="20"/>
                    </a:lnTo>
                    <a:lnTo>
                      <a:pt x="49" y="101"/>
                    </a:lnTo>
                    <a:lnTo>
                      <a:pt x="0" y="8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83" name="Freeform 891"/>
              <p:cNvSpPr>
                <a:spLocks/>
              </p:cNvSpPr>
              <p:nvPr/>
            </p:nvSpPr>
            <p:spPr bwMode="auto">
              <a:xfrm>
                <a:off x="3675" y="2622"/>
                <a:ext cx="87" cy="101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38" y="101"/>
                  </a:cxn>
                  <a:cxn ang="0">
                    <a:pos x="87" y="82"/>
                  </a:cxn>
                  <a:cxn ang="0">
                    <a:pos x="50" y="0"/>
                  </a:cxn>
                  <a:cxn ang="0">
                    <a:pos x="0" y="20"/>
                  </a:cxn>
                </a:cxnLst>
                <a:rect l="0" t="0" r="r" b="b"/>
                <a:pathLst>
                  <a:path w="87" h="101">
                    <a:moveTo>
                      <a:pt x="0" y="20"/>
                    </a:moveTo>
                    <a:lnTo>
                      <a:pt x="38" y="101"/>
                    </a:lnTo>
                    <a:lnTo>
                      <a:pt x="87" y="82"/>
                    </a:lnTo>
                    <a:lnTo>
                      <a:pt x="5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84" name="Freeform 892"/>
              <p:cNvSpPr>
                <a:spLocks/>
              </p:cNvSpPr>
              <p:nvPr/>
            </p:nvSpPr>
            <p:spPr bwMode="auto">
              <a:xfrm>
                <a:off x="3675" y="2622"/>
                <a:ext cx="87" cy="101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38" y="101"/>
                  </a:cxn>
                  <a:cxn ang="0">
                    <a:pos x="87" y="82"/>
                  </a:cxn>
                  <a:cxn ang="0">
                    <a:pos x="50" y="0"/>
                  </a:cxn>
                  <a:cxn ang="0">
                    <a:pos x="0" y="20"/>
                  </a:cxn>
                </a:cxnLst>
                <a:rect l="0" t="0" r="r" b="b"/>
                <a:pathLst>
                  <a:path w="87" h="101">
                    <a:moveTo>
                      <a:pt x="0" y="20"/>
                    </a:moveTo>
                    <a:lnTo>
                      <a:pt x="38" y="101"/>
                    </a:lnTo>
                    <a:lnTo>
                      <a:pt x="87" y="82"/>
                    </a:lnTo>
                    <a:lnTo>
                      <a:pt x="50" y="0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85" name="Freeform 893"/>
              <p:cNvSpPr>
                <a:spLocks/>
              </p:cNvSpPr>
              <p:nvPr/>
            </p:nvSpPr>
            <p:spPr bwMode="auto">
              <a:xfrm>
                <a:off x="4390" y="1555"/>
                <a:ext cx="123" cy="181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0" y="0"/>
                  </a:cxn>
                  <a:cxn ang="0">
                    <a:pos x="123" y="3"/>
                  </a:cxn>
                  <a:cxn ang="0">
                    <a:pos x="123" y="181"/>
                  </a:cxn>
                  <a:cxn ang="0">
                    <a:pos x="0" y="177"/>
                  </a:cxn>
                </a:cxnLst>
                <a:rect l="0" t="0" r="r" b="b"/>
                <a:pathLst>
                  <a:path w="123" h="181">
                    <a:moveTo>
                      <a:pt x="0" y="177"/>
                    </a:moveTo>
                    <a:lnTo>
                      <a:pt x="0" y="0"/>
                    </a:lnTo>
                    <a:lnTo>
                      <a:pt x="123" y="3"/>
                    </a:lnTo>
                    <a:lnTo>
                      <a:pt x="123" y="181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86" name="Freeform 894"/>
              <p:cNvSpPr>
                <a:spLocks/>
              </p:cNvSpPr>
              <p:nvPr/>
            </p:nvSpPr>
            <p:spPr bwMode="auto">
              <a:xfrm>
                <a:off x="4390" y="1555"/>
                <a:ext cx="123" cy="181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0" y="0"/>
                  </a:cxn>
                  <a:cxn ang="0">
                    <a:pos x="123" y="3"/>
                  </a:cxn>
                  <a:cxn ang="0">
                    <a:pos x="123" y="181"/>
                  </a:cxn>
                  <a:cxn ang="0">
                    <a:pos x="0" y="177"/>
                  </a:cxn>
                </a:cxnLst>
                <a:rect l="0" t="0" r="r" b="b"/>
                <a:pathLst>
                  <a:path w="123" h="181">
                    <a:moveTo>
                      <a:pt x="0" y="177"/>
                    </a:moveTo>
                    <a:lnTo>
                      <a:pt x="0" y="0"/>
                    </a:lnTo>
                    <a:lnTo>
                      <a:pt x="123" y="3"/>
                    </a:lnTo>
                    <a:lnTo>
                      <a:pt x="123" y="181"/>
                    </a:lnTo>
                    <a:lnTo>
                      <a:pt x="0" y="1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87" name="Freeform 895"/>
              <p:cNvSpPr>
                <a:spLocks/>
              </p:cNvSpPr>
              <p:nvPr/>
            </p:nvSpPr>
            <p:spPr bwMode="auto">
              <a:xfrm>
                <a:off x="4269" y="1555"/>
                <a:ext cx="121" cy="181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0" y="3"/>
                  </a:cxn>
                  <a:cxn ang="0">
                    <a:pos x="121" y="0"/>
                  </a:cxn>
                  <a:cxn ang="0">
                    <a:pos x="121" y="177"/>
                  </a:cxn>
                  <a:cxn ang="0">
                    <a:pos x="0" y="181"/>
                  </a:cxn>
                </a:cxnLst>
                <a:rect l="0" t="0" r="r" b="b"/>
                <a:pathLst>
                  <a:path w="121" h="181">
                    <a:moveTo>
                      <a:pt x="0" y="181"/>
                    </a:moveTo>
                    <a:lnTo>
                      <a:pt x="0" y="3"/>
                    </a:lnTo>
                    <a:lnTo>
                      <a:pt x="121" y="0"/>
                    </a:lnTo>
                    <a:lnTo>
                      <a:pt x="121" y="177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88" name="Freeform 896"/>
              <p:cNvSpPr>
                <a:spLocks noEditPoints="1"/>
              </p:cNvSpPr>
              <p:nvPr/>
            </p:nvSpPr>
            <p:spPr bwMode="auto">
              <a:xfrm>
                <a:off x="4269" y="1555"/>
                <a:ext cx="748" cy="429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0" y="3"/>
                  </a:cxn>
                  <a:cxn ang="0">
                    <a:pos x="121" y="0"/>
                  </a:cxn>
                  <a:cxn ang="0">
                    <a:pos x="121" y="177"/>
                  </a:cxn>
                  <a:cxn ang="0">
                    <a:pos x="0" y="181"/>
                  </a:cxn>
                  <a:cxn ang="0">
                    <a:pos x="748" y="429"/>
                  </a:cxn>
                  <a:cxn ang="0">
                    <a:pos x="748" y="240"/>
                  </a:cxn>
                </a:cxnLst>
                <a:rect l="0" t="0" r="r" b="b"/>
                <a:pathLst>
                  <a:path w="748" h="429">
                    <a:moveTo>
                      <a:pt x="0" y="181"/>
                    </a:moveTo>
                    <a:lnTo>
                      <a:pt x="0" y="3"/>
                    </a:lnTo>
                    <a:lnTo>
                      <a:pt x="121" y="0"/>
                    </a:lnTo>
                    <a:lnTo>
                      <a:pt x="121" y="177"/>
                    </a:lnTo>
                    <a:lnTo>
                      <a:pt x="0" y="181"/>
                    </a:lnTo>
                    <a:moveTo>
                      <a:pt x="748" y="429"/>
                    </a:moveTo>
                    <a:lnTo>
                      <a:pt x="748" y="24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89" name="Freeform 897"/>
              <p:cNvSpPr>
                <a:spLocks/>
              </p:cNvSpPr>
              <p:nvPr/>
            </p:nvSpPr>
            <p:spPr bwMode="auto">
              <a:xfrm>
                <a:off x="5042" y="2443"/>
                <a:ext cx="83" cy="132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1" y="85"/>
                  </a:cxn>
                  <a:cxn ang="0">
                    <a:pos x="0" y="132"/>
                  </a:cxn>
                  <a:cxn ang="0">
                    <a:pos x="24" y="31"/>
                  </a:cxn>
                  <a:cxn ang="0">
                    <a:pos x="83" y="0"/>
                  </a:cxn>
                </a:cxnLst>
                <a:rect l="0" t="0" r="r" b="b"/>
                <a:pathLst>
                  <a:path w="83" h="132">
                    <a:moveTo>
                      <a:pt x="83" y="0"/>
                    </a:moveTo>
                    <a:lnTo>
                      <a:pt x="71" y="85"/>
                    </a:lnTo>
                    <a:lnTo>
                      <a:pt x="0" y="132"/>
                    </a:lnTo>
                    <a:lnTo>
                      <a:pt x="24" y="3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90" name="Freeform 898"/>
              <p:cNvSpPr>
                <a:spLocks/>
              </p:cNvSpPr>
              <p:nvPr/>
            </p:nvSpPr>
            <p:spPr bwMode="auto">
              <a:xfrm>
                <a:off x="5042" y="2443"/>
                <a:ext cx="83" cy="132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1" y="85"/>
                  </a:cxn>
                  <a:cxn ang="0">
                    <a:pos x="0" y="132"/>
                  </a:cxn>
                  <a:cxn ang="0">
                    <a:pos x="24" y="31"/>
                  </a:cxn>
                  <a:cxn ang="0">
                    <a:pos x="83" y="0"/>
                  </a:cxn>
                </a:cxnLst>
                <a:rect l="0" t="0" r="r" b="b"/>
                <a:pathLst>
                  <a:path w="83" h="132">
                    <a:moveTo>
                      <a:pt x="83" y="0"/>
                    </a:moveTo>
                    <a:lnTo>
                      <a:pt x="71" y="85"/>
                    </a:lnTo>
                    <a:lnTo>
                      <a:pt x="0" y="132"/>
                    </a:lnTo>
                    <a:lnTo>
                      <a:pt x="24" y="31"/>
                    </a:lnTo>
                    <a:lnTo>
                      <a:pt x="8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91" name="Freeform 899"/>
              <p:cNvSpPr>
                <a:spLocks/>
              </p:cNvSpPr>
              <p:nvPr/>
            </p:nvSpPr>
            <p:spPr bwMode="auto">
              <a:xfrm>
                <a:off x="4895" y="2194"/>
                <a:ext cx="130" cy="140"/>
              </a:xfrm>
              <a:custGeom>
                <a:avLst/>
                <a:gdLst/>
                <a:ahLst/>
                <a:cxnLst>
                  <a:cxn ang="0">
                    <a:pos x="109" y="140"/>
                  </a:cxn>
                  <a:cxn ang="0">
                    <a:pos x="130" y="37"/>
                  </a:cxn>
                  <a:cxn ang="0">
                    <a:pos x="16" y="0"/>
                  </a:cxn>
                  <a:cxn ang="0">
                    <a:pos x="0" y="104"/>
                  </a:cxn>
                  <a:cxn ang="0">
                    <a:pos x="109" y="140"/>
                  </a:cxn>
                </a:cxnLst>
                <a:rect l="0" t="0" r="r" b="b"/>
                <a:pathLst>
                  <a:path w="130" h="140">
                    <a:moveTo>
                      <a:pt x="109" y="140"/>
                    </a:moveTo>
                    <a:lnTo>
                      <a:pt x="130" y="37"/>
                    </a:lnTo>
                    <a:lnTo>
                      <a:pt x="16" y="0"/>
                    </a:lnTo>
                    <a:lnTo>
                      <a:pt x="0" y="104"/>
                    </a:lnTo>
                    <a:lnTo>
                      <a:pt x="109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92" name="Freeform 900"/>
              <p:cNvSpPr>
                <a:spLocks/>
              </p:cNvSpPr>
              <p:nvPr/>
            </p:nvSpPr>
            <p:spPr bwMode="auto">
              <a:xfrm>
                <a:off x="4895" y="2194"/>
                <a:ext cx="130" cy="140"/>
              </a:xfrm>
              <a:custGeom>
                <a:avLst/>
                <a:gdLst/>
                <a:ahLst/>
                <a:cxnLst>
                  <a:cxn ang="0">
                    <a:pos x="109" y="140"/>
                  </a:cxn>
                  <a:cxn ang="0">
                    <a:pos x="130" y="37"/>
                  </a:cxn>
                  <a:cxn ang="0">
                    <a:pos x="16" y="0"/>
                  </a:cxn>
                  <a:cxn ang="0">
                    <a:pos x="0" y="104"/>
                  </a:cxn>
                  <a:cxn ang="0">
                    <a:pos x="109" y="140"/>
                  </a:cxn>
                </a:cxnLst>
                <a:rect l="0" t="0" r="r" b="b"/>
                <a:pathLst>
                  <a:path w="130" h="140">
                    <a:moveTo>
                      <a:pt x="109" y="140"/>
                    </a:moveTo>
                    <a:lnTo>
                      <a:pt x="130" y="37"/>
                    </a:lnTo>
                    <a:lnTo>
                      <a:pt x="16" y="0"/>
                    </a:lnTo>
                    <a:lnTo>
                      <a:pt x="0" y="104"/>
                    </a:lnTo>
                    <a:lnTo>
                      <a:pt x="109" y="1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93" name="Freeform 901"/>
              <p:cNvSpPr>
                <a:spLocks/>
              </p:cNvSpPr>
              <p:nvPr/>
            </p:nvSpPr>
            <p:spPr bwMode="auto">
              <a:xfrm>
                <a:off x="3757" y="2194"/>
                <a:ext cx="130" cy="140"/>
              </a:xfrm>
              <a:custGeom>
                <a:avLst/>
                <a:gdLst/>
                <a:ahLst/>
                <a:cxnLst>
                  <a:cxn ang="0">
                    <a:pos x="130" y="104"/>
                  </a:cxn>
                  <a:cxn ang="0">
                    <a:pos x="114" y="0"/>
                  </a:cxn>
                  <a:cxn ang="0">
                    <a:pos x="0" y="37"/>
                  </a:cxn>
                  <a:cxn ang="0">
                    <a:pos x="21" y="140"/>
                  </a:cxn>
                  <a:cxn ang="0">
                    <a:pos x="130" y="104"/>
                  </a:cxn>
                </a:cxnLst>
                <a:rect l="0" t="0" r="r" b="b"/>
                <a:pathLst>
                  <a:path w="130" h="140">
                    <a:moveTo>
                      <a:pt x="130" y="104"/>
                    </a:moveTo>
                    <a:lnTo>
                      <a:pt x="114" y="0"/>
                    </a:lnTo>
                    <a:lnTo>
                      <a:pt x="0" y="37"/>
                    </a:lnTo>
                    <a:lnTo>
                      <a:pt x="21" y="140"/>
                    </a:lnTo>
                    <a:lnTo>
                      <a:pt x="130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94" name="Freeform 902"/>
              <p:cNvSpPr>
                <a:spLocks noEditPoints="1"/>
              </p:cNvSpPr>
              <p:nvPr/>
            </p:nvSpPr>
            <p:spPr bwMode="auto">
              <a:xfrm>
                <a:off x="3662" y="1788"/>
                <a:ext cx="225" cy="546"/>
              </a:xfrm>
              <a:custGeom>
                <a:avLst/>
                <a:gdLst/>
                <a:ahLst/>
                <a:cxnLst>
                  <a:cxn ang="0">
                    <a:pos x="225" y="510"/>
                  </a:cxn>
                  <a:cxn ang="0">
                    <a:pos x="209" y="406"/>
                  </a:cxn>
                  <a:cxn ang="0">
                    <a:pos x="95" y="443"/>
                  </a:cxn>
                  <a:cxn ang="0">
                    <a:pos x="116" y="546"/>
                  </a:cxn>
                  <a:cxn ang="0">
                    <a:pos x="225" y="510"/>
                  </a:cxn>
                  <a:cxn ang="0">
                    <a:pos x="0" y="172"/>
                  </a:cxn>
                  <a:cxn ang="0">
                    <a:pos x="128" y="130"/>
                  </a:cxn>
                  <a:cxn ang="0">
                    <a:pos x="128" y="130"/>
                  </a:cxn>
                  <a:cxn ang="0">
                    <a:pos x="128" y="0"/>
                  </a:cxn>
                </a:cxnLst>
                <a:rect l="0" t="0" r="r" b="b"/>
                <a:pathLst>
                  <a:path w="225" h="546">
                    <a:moveTo>
                      <a:pt x="225" y="510"/>
                    </a:moveTo>
                    <a:lnTo>
                      <a:pt x="209" y="406"/>
                    </a:lnTo>
                    <a:lnTo>
                      <a:pt x="95" y="443"/>
                    </a:lnTo>
                    <a:lnTo>
                      <a:pt x="116" y="546"/>
                    </a:lnTo>
                    <a:lnTo>
                      <a:pt x="225" y="510"/>
                    </a:lnTo>
                    <a:moveTo>
                      <a:pt x="0" y="172"/>
                    </a:moveTo>
                    <a:lnTo>
                      <a:pt x="128" y="130"/>
                    </a:lnTo>
                    <a:moveTo>
                      <a:pt x="128" y="130"/>
                    </a:moveTo>
                    <a:lnTo>
                      <a:pt x="128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95" name="Freeform 903"/>
              <p:cNvSpPr>
                <a:spLocks/>
              </p:cNvSpPr>
              <p:nvPr/>
            </p:nvSpPr>
            <p:spPr bwMode="auto">
              <a:xfrm>
                <a:off x="4866" y="1783"/>
                <a:ext cx="108" cy="207"/>
              </a:xfrm>
              <a:custGeom>
                <a:avLst/>
                <a:gdLst/>
                <a:ahLst/>
                <a:cxnLst>
                  <a:cxn ang="0">
                    <a:pos x="108" y="207"/>
                  </a:cxn>
                  <a:cxn ang="0">
                    <a:pos x="0" y="179"/>
                  </a:cxn>
                  <a:cxn ang="0">
                    <a:pos x="0" y="0"/>
                  </a:cxn>
                  <a:cxn ang="0">
                    <a:pos x="108" y="28"/>
                  </a:cxn>
                  <a:cxn ang="0">
                    <a:pos x="108" y="207"/>
                  </a:cxn>
                </a:cxnLst>
                <a:rect l="0" t="0" r="r" b="b"/>
                <a:pathLst>
                  <a:path w="108" h="207">
                    <a:moveTo>
                      <a:pt x="108" y="207"/>
                    </a:moveTo>
                    <a:lnTo>
                      <a:pt x="0" y="179"/>
                    </a:lnTo>
                    <a:lnTo>
                      <a:pt x="0" y="0"/>
                    </a:lnTo>
                    <a:lnTo>
                      <a:pt x="108" y="28"/>
                    </a:lnTo>
                    <a:lnTo>
                      <a:pt x="108" y="2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96" name="Freeform 904"/>
              <p:cNvSpPr>
                <a:spLocks/>
              </p:cNvSpPr>
              <p:nvPr/>
            </p:nvSpPr>
            <p:spPr bwMode="auto">
              <a:xfrm>
                <a:off x="4866" y="1783"/>
                <a:ext cx="108" cy="207"/>
              </a:xfrm>
              <a:custGeom>
                <a:avLst/>
                <a:gdLst/>
                <a:ahLst/>
                <a:cxnLst>
                  <a:cxn ang="0">
                    <a:pos x="108" y="207"/>
                  </a:cxn>
                  <a:cxn ang="0">
                    <a:pos x="0" y="179"/>
                  </a:cxn>
                  <a:cxn ang="0">
                    <a:pos x="0" y="0"/>
                  </a:cxn>
                  <a:cxn ang="0">
                    <a:pos x="108" y="28"/>
                  </a:cxn>
                  <a:cxn ang="0">
                    <a:pos x="108" y="207"/>
                  </a:cxn>
                </a:cxnLst>
                <a:rect l="0" t="0" r="r" b="b"/>
                <a:pathLst>
                  <a:path w="108" h="207">
                    <a:moveTo>
                      <a:pt x="108" y="207"/>
                    </a:moveTo>
                    <a:lnTo>
                      <a:pt x="0" y="179"/>
                    </a:lnTo>
                    <a:lnTo>
                      <a:pt x="0" y="0"/>
                    </a:lnTo>
                    <a:lnTo>
                      <a:pt x="108" y="28"/>
                    </a:lnTo>
                    <a:lnTo>
                      <a:pt x="108" y="2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97" name="Freeform 905"/>
              <p:cNvSpPr>
                <a:spLocks/>
              </p:cNvSpPr>
              <p:nvPr/>
            </p:nvSpPr>
            <p:spPr bwMode="auto">
              <a:xfrm>
                <a:off x="3808" y="1783"/>
                <a:ext cx="108" cy="20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179"/>
                  </a:cxn>
                  <a:cxn ang="0">
                    <a:pos x="0" y="207"/>
                  </a:cxn>
                  <a:cxn ang="0">
                    <a:pos x="0" y="28"/>
                  </a:cxn>
                  <a:cxn ang="0">
                    <a:pos x="108" y="0"/>
                  </a:cxn>
                </a:cxnLst>
                <a:rect l="0" t="0" r="r" b="b"/>
                <a:pathLst>
                  <a:path w="108" h="207">
                    <a:moveTo>
                      <a:pt x="108" y="0"/>
                    </a:moveTo>
                    <a:lnTo>
                      <a:pt x="108" y="179"/>
                    </a:lnTo>
                    <a:lnTo>
                      <a:pt x="0" y="207"/>
                    </a:lnTo>
                    <a:lnTo>
                      <a:pt x="0" y="2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98" name="Freeform 906"/>
              <p:cNvSpPr>
                <a:spLocks/>
              </p:cNvSpPr>
              <p:nvPr/>
            </p:nvSpPr>
            <p:spPr bwMode="auto">
              <a:xfrm>
                <a:off x="3808" y="1783"/>
                <a:ext cx="108" cy="20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179"/>
                  </a:cxn>
                  <a:cxn ang="0">
                    <a:pos x="0" y="207"/>
                  </a:cxn>
                  <a:cxn ang="0">
                    <a:pos x="0" y="28"/>
                  </a:cxn>
                  <a:cxn ang="0">
                    <a:pos x="108" y="0"/>
                  </a:cxn>
                </a:cxnLst>
                <a:rect l="0" t="0" r="r" b="b"/>
                <a:pathLst>
                  <a:path w="108" h="207">
                    <a:moveTo>
                      <a:pt x="108" y="0"/>
                    </a:moveTo>
                    <a:lnTo>
                      <a:pt x="108" y="179"/>
                    </a:lnTo>
                    <a:lnTo>
                      <a:pt x="0" y="207"/>
                    </a:lnTo>
                    <a:lnTo>
                      <a:pt x="0" y="28"/>
                    </a:lnTo>
                    <a:lnTo>
                      <a:pt x="10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99" name="Freeform 907"/>
              <p:cNvSpPr>
                <a:spLocks/>
              </p:cNvSpPr>
              <p:nvPr/>
            </p:nvSpPr>
            <p:spPr bwMode="auto">
              <a:xfrm>
                <a:off x="4909" y="2936"/>
                <a:ext cx="151" cy="124"/>
              </a:xfrm>
              <a:custGeom>
                <a:avLst/>
                <a:gdLst/>
                <a:ahLst/>
                <a:cxnLst>
                  <a:cxn ang="0">
                    <a:pos x="46" y="124"/>
                  </a:cxn>
                  <a:cxn ang="0">
                    <a:pos x="0" y="95"/>
                  </a:cxn>
                  <a:cxn ang="0">
                    <a:pos x="96" y="0"/>
                  </a:cxn>
                  <a:cxn ang="0">
                    <a:pos x="151" y="34"/>
                  </a:cxn>
                  <a:cxn ang="0">
                    <a:pos x="46" y="124"/>
                  </a:cxn>
                </a:cxnLst>
                <a:rect l="0" t="0" r="r" b="b"/>
                <a:pathLst>
                  <a:path w="151" h="124">
                    <a:moveTo>
                      <a:pt x="46" y="124"/>
                    </a:moveTo>
                    <a:lnTo>
                      <a:pt x="0" y="95"/>
                    </a:lnTo>
                    <a:lnTo>
                      <a:pt x="96" y="0"/>
                    </a:lnTo>
                    <a:lnTo>
                      <a:pt x="151" y="34"/>
                    </a:lnTo>
                    <a:lnTo>
                      <a:pt x="46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00" name="Freeform 908"/>
              <p:cNvSpPr>
                <a:spLocks/>
              </p:cNvSpPr>
              <p:nvPr/>
            </p:nvSpPr>
            <p:spPr bwMode="auto">
              <a:xfrm>
                <a:off x="4909" y="2936"/>
                <a:ext cx="151" cy="124"/>
              </a:xfrm>
              <a:custGeom>
                <a:avLst/>
                <a:gdLst/>
                <a:ahLst/>
                <a:cxnLst>
                  <a:cxn ang="0">
                    <a:pos x="46" y="124"/>
                  </a:cxn>
                  <a:cxn ang="0">
                    <a:pos x="0" y="95"/>
                  </a:cxn>
                  <a:cxn ang="0">
                    <a:pos x="96" y="0"/>
                  </a:cxn>
                  <a:cxn ang="0">
                    <a:pos x="151" y="34"/>
                  </a:cxn>
                  <a:cxn ang="0">
                    <a:pos x="46" y="124"/>
                  </a:cxn>
                </a:cxnLst>
                <a:rect l="0" t="0" r="r" b="b"/>
                <a:pathLst>
                  <a:path w="151" h="124">
                    <a:moveTo>
                      <a:pt x="46" y="124"/>
                    </a:moveTo>
                    <a:lnTo>
                      <a:pt x="0" y="95"/>
                    </a:lnTo>
                    <a:lnTo>
                      <a:pt x="96" y="0"/>
                    </a:lnTo>
                    <a:lnTo>
                      <a:pt x="151" y="34"/>
                    </a:lnTo>
                    <a:lnTo>
                      <a:pt x="46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01" name="Freeform 909"/>
              <p:cNvSpPr>
                <a:spLocks/>
              </p:cNvSpPr>
              <p:nvPr/>
            </p:nvSpPr>
            <p:spPr bwMode="auto">
              <a:xfrm>
                <a:off x="4769" y="3006"/>
                <a:ext cx="140" cy="114"/>
              </a:xfrm>
              <a:custGeom>
                <a:avLst/>
                <a:gdLst/>
                <a:ahLst/>
                <a:cxnLst>
                  <a:cxn ang="0">
                    <a:pos x="41" y="114"/>
                  </a:cxn>
                  <a:cxn ang="0">
                    <a:pos x="0" y="92"/>
                  </a:cxn>
                  <a:cxn ang="0">
                    <a:pos x="89" y="0"/>
                  </a:cxn>
                  <a:cxn ang="0">
                    <a:pos x="140" y="25"/>
                  </a:cxn>
                  <a:cxn ang="0">
                    <a:pos x="41" y="114"/>
                  </a:cxn>
                </a:cxnLst>
                <a:rect l="0" t="0" r="r" b="b"/>
                <a:pathLst>
                  <a:path w="140" h="114">
                    <a:moveTo>
                      <a:pt x="41" y="114"/>
                    </a:moveTo>
                    <a:lnTo>
                      <a:pt x="0" y="92"/>
                    </a:lnTo>
                    <a:lnTo>
                      <a:pt x="89" y="0"/>
                    </a:lnTo>
                    <a:lnTo>
                      <a:pt x="140" y="25"/>
                    </a:lnTo>
                    <a:lnTo>
                      <a:pt x="41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02" name="Freeform 910"/>
              <p:cNvSpPr>
                <a:spLocks/>
              </p:cNvSpPr>
              <p:nvPr/>
            </p:nvSpPr>
            <p:spPr bwMode="auto">
              <a:xfrm>
                <a:off x="4769" y="3006"/>
                <a:ext cx="140" cy="114"/>
              </a:xfrm>
              <a:custGeom>
                <a:avLst/>
                <a:gdLst/>
                <a:ahLst/>
                <a:cxnLst>
                  <a:cxn ang="0">
                    <a:pos x="41" y="114"/>
                  </a:cxn>
                  <a:cxn ang="0">
                    <a:pos x="0" y="92"/>
                  </a:cxn>
                  <a:cxn ang="0">
                    <a:pos x="89" y="0"/>
                  </a:cxn>
                  <a:cxn ang="0">
                    <a:pos x="140" y="25"/>
                  </a:cxn>
                  <a:cxn ang="0">
                    <a:pos x="41" y="114"/>
                  </a:cxn>
                </a:cxnLst>
                <a:rect l="0" t="0" r="r" b="b"/>
                <a:pathLst>
                  <a:path w="140" h="114">
                    <a:moveTo>
                      <a:pt x="41" y="114"/>
                    </a:moveTo>
                    <a:lnTo>
                      <a:pt x="0" y="92"/>
                    </a:lnTo>
                    <a:lnTo>
                      <a:pt x="89" y="0"/>
                    </a:lnTo>
                    <a:lnTo>
                      <a:pt x="140" y="25"/>
                    </a:lnTo>
                    <a:lnTo>
                      <a:pt x="41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03" name="Freeform 911"/>
              <p:cNvSpPr>
                <a:spLocks/>
              </p:cNvSpPr>
              <p:nvPr/>
            </p:nvSpPr>
            <p:spPr bwMode="auto">
              <a:xfrm>
                <a:off x="5042" y="2467"/>
                <a:ext cx="85" cy="108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59" y="101"/>
                  </a:cxn>
                  <a:cxn ang="0">
                    <a:pos x="0" y="108"/>
                  </a:cxn>
                  <a:cxn ang="0">
                    <a:pos x="24" y="7"/>
                  </a:cxn>
                  <a:cxn ang="0">
                    <a:pos x="85" y="0"/>
                  </a:cxn>
                </a:cxnLst>
                <a:rect l="0" t="0" r="r" b="b"/>
                <a:pathLst>
                  <a:path w="85" h="108">
                    <a:moveTo>
                      <a:pt x="85" y="0"/>
                    </a:moveTo>
                    <a:lnTo>
                      <a:pt x="59" y="101"/>
                    </a:lnTo>
                    <a:lnTo>
                      <a:pt x="0" y="108"/>
                    </a:lnTo>
                    <a:lnTo>
                      <a:pt x="24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04" name="Freeform 912"/>
              <p:cNvSpPr>
                <a:spLocks/>
              </p:cNvSpPr>
              <p:nvPr/>
            </p:nvSpPr>
            <p:spPr bwMode="auto">
              <a:xfrm>
                <a:off x="5042" y="2467"/>
                <a:ext cx="85" cy="108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59" y="101"/>
                  </a:cxn>
                  <a:cxn ang="0">
                    <a:pos x="0" y="108"/>
                  </a:cxn>
                  <a:cxn ang="0">
                    <a:pos x="24" y="7"/>
                  </a:cxn>
                  <a:cxn ang="0">
                    <a:pos x="85" y="0"/>
                  </a:cxn>
                </a:cxnLst>
                <a:rect l="0" t="0" r="r" b="b"/>
                <a:pathLst>
                  <a:path w="85" h="108">
                    <a:moveTo>
                      <a:pt x="85" y="0"/>
                    </a:moveTo>
                    <a:lnTo>
                      <a:pt x="59" y="101"/>
                    </a:lnTo>
                    <a:lnTo>
                      <a:pt x="0" y="108"/>
                    </a:lnTo>
                    <a:lnTo>
                      <a:pt x="24" y="7"/>
                    </a:ln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05" name="Freeform 913"/>
              <p:cNvSpPr>
                <a:spLocks/>
              </p:cNvSpPr>
              <p:nvPr/>
            </p:nvSpPr>
            <p:spPr bwMode="auto">
              <a:xfrm>
                <a:off x="3655" y="2467"/>
                <a:ext cx="85" cy="108"/>
              </a:xfrm>
              <a:custGeom>
                <a:avLst/>
                <a:gdLst/>
                <a:ahLst/>
                <a:cxnLst>
                  <a:cxn ang="0">
                    <a:pos x="85" y="108"/>
                  </a:cxn>
                  <a:cxn ang="0">
                    <a:pos x="59" y="7"/>
                  </a:cxn>
                  <a:cxn ang="0">
                    <a:pos x="0" y="0"/>
                  </a:cxn>
                  <a:cxn ang="0">
                    <a:pos x="26" y="101"/>
                  </a:cxn>
                  <a:cxn ang="0">
                    <a:pos x="85" y="108"/>
                  </a:cxn>
                </a:cxnLst>
                <a:rect l="0" t="0" r="r" b="b"/>
                <a:pathLst>
                  <a:path w="85" h="108">
                    <a:moveTo>
                      <a:pt x="85" y="108"/>
                    </a:moveTo>
                    <a:lnTo>
                      <a:pt x="59" y="7"/>
                    </a:lnTo>
                    <a:lnTo>
                      <a:pt x="0" y="0"/>
                    </a:lnTo>
                    <a:lnTo>
                      <a:pt x="26" y="101"/>
                    </a:lnTo>
                    <a:lnTo>
                      <a:pt x="85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06" name="Freeform 914"/>
              <p:cNvSpPr>
                <a:spLocks noEditPoints="1"/>
              </p:cNvSpPr>
              <p:nvPr/>
            </p:nvSpPr>
            <p:spPr bwMode="auto">
              <a:xfrm>
                <a:off x="3655" y="2275"/>
                <a:ext cx="1343" cy="300"/>
              </a:xfrm>
              <a:custGeom>
                <a:avLst/>
                <a:gdLst/>
                <a:ahLst/>
                <a:cxnLst>
                  <a:cxn ang="0">
                    <a:pos x="85" y="300"/>
                  </a:cxn>
                  <a:cxn ang="0">
                    <a:pos x="59" y="199"/>
                  </a:cxn>
                  <a:cxn ang="0">
                    <a:pos x="0" y="192"/>
                  </a:cxn>
                  <a:cxn ang="0">
                    <a:pos x="26" y="293"/>
                  </a:cxn>
                  <a:cxn ang="0">
                    <a:pos x="85" y="300"/>
                  </a:cxn>
                  <a:cxn ang="0">
                    <a:pos x="1343" y="36"/>
                  </a:cxn>
                  <a:cxn ang="0">
                    <a:pos x="1235" y="0"/>
                  </a:cxn>
                </a:cxnLst>
                <a:rect l="0" t="0" r="r" b="b"/>
                <a:pathLst>
                  <a:path w="1343" h="300">
                    <a:moveTo>
                      <a:pt x="85" y="300"/>
                    </a:moveTo>
                    <a:lnTo>
                      <a:pt x="59" y="199"/>
                    </a:lnTo>
                    <a:lnTo>
                      <a:pt x="0" y="192"/>
                    </a:lnTo>
                    <a:lnTo>
                      <a:pt x="26" y="293"/>
                    </a:lnTo>
                    <a:lnTo>
                      <a:pt x="85" y="300"/>
                    </a:lnTo>
                    <a:moveTo>
                      <a:pt x="1343" y="36"/>
                    </a:moveTo>
                    <a:lnTo>
                      <a:pt x="123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07" name="Freeform 915"/>
              <p:cNvSpPr>
                <a:spLocks/>
              </p:cNvSpPr>
              <p:nvPr/>
            </p:nvSpPr>
            <p:spPr bwMode="auto">
              <a:xfrm>
                <a:off x="4605" y="3063"/>
                <a:ext cx="118" cy="105"/>
              </a:xfrm>
              <a:custGeom>
                <a:avLst/>
                <a:gdLst/>
                <a:ahLst/>
                <a:cxnLst>
                  <a:cxn ang="0">
                    <a:pos x="37" y="105"/>
                  </a:cxn>
                  <a:cxn ang="0">
                    <a:pos x="0" y="95"/>
                  </a:cxn>
                  <a:cxn ang="0">
                    <a:pos x="68" y="0"/>
                  </a:cxn>
                  <a:cxn ang="0">
                    <a:pos x="118" y="17"/>
                  </a:cxn>
                  <a:cxn ang="0">
                    <a:pos x="37" y="105"/>
                  </a:cxn>
                </a:cxnLst>
                <a:rect l="0" t="0" r="r" b="b"/>
                <a:pathLst>
                  <a:path w="118" h="105">
                    <a:moveTo>
                      <a:pt x="37" y="105"/>
                    </a:moveTo>
                    <a:lnTo>
                      <a:pt x="0" y="95"/>
                    </a:lnTo>
                    <a:lnTo>
                      <a:pt x="68" y="0"/>
                    </a:lnTo>
                    <a:lnTo>
                      <a:pt x="118" y="17"/>
                    </a:lnTo>
                    <a:lnTo>
                      <a:pt x="37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08" name="Freeform 916"/>
              <p:cNvSpPr>
                <a:spLocks/>
              </p:cNvSpPr>
              <p:nvPr/>
            </p:nvSpPr>
            <p:spPr bwMode="auto">
              <a:xfrm>
                <a:off x="4605" y="3063"/>
                <a:ext cx="118" cy="105"/>
              </a:xfrm>
              <a:custGeom>
                <a:avLst/>
                <a:gdLst/>
                <a:ahLst/>
                <a:cxnLst>
                  <a:cxn ang="0">
                    <a:pos x="37" y="105"/>
                  </a:cxn>
                  <a:cxn ang="0">
                    <a:pos x="0" y="95"/>
                  </a:cxn>
                  <a:cxn ang="0">
                    <a:pos x="68" y="0"/>
                  </a:cxn>
                  <a:cxn ang="0">
                    <a:pos x="118" y="17"/>
                  </a:cxn>
                  <a:cxn ang="0">
                    <a:pos x="37" y="105"/>
                  </a:cxn>
                </a:cxnLst>
                <a:rect l="0" t="0" r="r" b="b"/>
                <a:pathLst>
                  <a:path w="118" h="105">
                    <a:moveTo>
                      <a:pt x="37" y="105"/>
                    </a:moveTo>
                    <a:lnTo>
                      <a:pt x="0" y="95"/>
                    </a:lnTo>
                    <a:lnTo>
                      <a:pt x="68" y="0"/>
                    </a:lnTo>
                    <a:lnTo>
                      <a:pt x="118" y="17"/>
                    </a:lnTo>
                    <a:lnTo>
                      <a:pt x="37" y="10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09" name="Freeform 917"/>
              <p:cNvSpPr>
                <a:spLocks/>
              </p:cNvSpPr>
              <p:nvPr/>
            </p:nvSpPr>
            <p:spPr bwMode="auto">
              <a:xfrm>
                <a:off x="5254" y="2707"/>
                <a:ext cx="107" cy="109"/>
              </a:xfrm>
              <a:custGeom>
                <a:avLst/>
                <a:gdLst/>
                <a:ahLst/>
                <a:cxnLst>
                  <a:cxn ang="0">
                    <a:pos x="60" y="109"/>
                  </a:cxn>
                  <a:cxn ang="0">
                    <a:pos x="0" y="63"/>
                  </a:cxn>
                  <a:cxn ang="0">
                    <a:pos x="42" y="0"/>
                  </a:cxn>
                  <a:cxn ang="0">
                    <a:pos x="107" y="48"/>
                  </a:cxn>
                  <a:cxn ang="0">
                    <a:pos x="60" y="109"/>
                  </a:cxn>
                </a:cxnLst>
                <a:rect l="0" t="0" r="r" b="b"/>
                <a:pathLst>
                  <a:path w="107" h="109">
                    <a:moveTo>
                      <a:pt x="60" y="109"/>
                    </a:moveTo>
                    <a:lnTo>
                      <a:pt x="0" y="63"/>
                    </a:lnTo>
                    <a:lnTo>
                      <a:pt x="42" y="0"/>
                    </a:lnTo>
                    <a:lnTo>
                      <a:pt x="107" y="48"/>
                    </a:lnTo>
                    <a:lnTo>
                      <a:pt x="60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10" name="Freeform 918"/>
              <p:cNvSpPr>
                <a:spLocks noEditPoints="1"/>
              </p:cNvSpPr>
              <p:nvPr/>
            </p:nvSpPr>
            <p:spPr bwMode="auto">
              <a:xfrm>
                <a:off x="3782" y="2276"/>
                <a:ext cx="1579" cy="540"/>
              </a:xfrm>
              <a:custGeom>
                <a:avLst/>
                <a:gdLst/>
                <a:ahLst/>
                <a:cxnLst>
                  <a:cxn ang="0">
                    <a:pos x="1532" y="540"/>
                  </a:cxn>
                  <a:cxn ang="0">
                    <a:pos x="1472" y="494"/>
                  </a:cxn>
                  <a:cxn ang="0">
                    <a:pos x="1514" y="431"/>
                  </a:cxn>
                  <a:cxn ang="0">
                    <a:pos x="1579" y="479"/>
                  </a:cxn>
                  <a:cxn ang="0">
                    <a:pos x="1532" y="540"/>
                  </a:cxn>
                  <a:cxn ang="0">
                    <a:pos x="109" y="0"/>
                  </a:cxn>
                  <a:cxn ang="0">
                    <a:pos x="0" y="36"/>
                  </a:cxn>
                </a:cxnLst>
                <a:rect l="0" t="0" r="r" b="b"/>
                <a:pathLst>
                  <a:path w="1579" h="540">
                    <a:moveTo>
                      <a:pt x="1532" y="540"/>
                    </a:moveTo>
                    <a:lnTo>
                      <a:pt x="1472" y="494"/>
                    </a:lnTo>
                    <a:lnTo>
                      <a:pt x="1514" y="431"/>
                    </a:lnTo>
                    <a:lnTo>
                      <a:pt x="1579" y="479"/>
                    </a:lnTo>
                    <a:lnTo>
                      <a:pt x="1532" y="540"/>
                    </a:lnTo>
                    <a:moveTo>
                      <a:pt x="109" y="0"/>
                    </a:moveTo>
                    <a:lnTo>
                      <a:pt x="0" y="3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11" name="Freeform 919"/>
              <p:cNvSpPr>
                <a:spLocks/>
              </p:cNvSpPr>
              <p:nvPr/>
            </p:nvSpPr>
            <p:spPr bwMode="auto">
              <a:xfrm>
                <a:off x="4565" y="3147"/>
                <a:ext cx="40" cy="76"/>
              </a:xfrm>
              <a:custGeom>
                <a:avLst/>
                <a:gdLst/>
                <a:ahLst/>
                <a:cxnLst>
                  <a:cxn ang="0">
                    <a:pos x="40" y="76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40" y="11"/>
                  </a:cxn>
                  <a:cxn ang="0">
                    <a:pos x="40" y="76"/>
                  </a:cxn>
                </a:cxnLst>
                <a:rect l="0" t="0" r="r" b="b"/>
                <a:pathLst>
                  <a:path w="40" h="76">
                    <a:moveTo>
                      <a:pt x="40" y="76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40" y="11"/>
                    </a:lnTo>
                    <a:lnTo>
                      <a:pt x="4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12" name="Freeform 920"/>
              <p:cNvSpPr>
                <a:spLocks/>
              </p:cNvSpPr>
              <p:nvPr/>
            </p:nvSpPr>
            <p:spPr bwMode="auto">
              <a:xfrm>
                <a:off x="4565" y="3147"/>
                <a:ext cx="40" cy="76"/>
              </a:xfrm>
              <a:custGeom>
                <a:avLst/>
                <a:gdLst/>
                <a:ahLst/>
                <a:cxnLst>
                  <a:cxn ang="0">
                    <a:pos x="40" y="76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40" y="11"/>
                  </a:cxn>
                  <a:cxn ang="0">
                    <a:pos x="40" y="76"/>
                  </a:cxn>
                </a:cxnLst>
                <a:rect l="0" t="0" r="r" b="b"/>
                <a:pathLst>
                  <a:path w="40" h="76">
                    <a:moveTo>
                      <a:pt x="40" y="76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40" y="11"/>
                    </a:lnTo>
                    <a:lnTo>
                      <a:pt x="40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13" name="Freeform 921"/>
              <p:cNvSpPr>
                <a:spLocks/>
              </p:cNvSpPr>
              <p:nvPr/>
            </p:nvSpPr>
            <p:spPr bwMode="auto">
              <a:xfrm>
                <a:off x="4177" y="3147"/>
                <a:ext cx="40" cy="7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67"/>
                  </a:cxn>
                  <a:cxn ang="0">
                    <a:pos x="0" y="76"/>
                  </a:cxn>
                  <a:cxn ang="0">
                    <a:pos x="0" y="11"/>
                  </a:cxn>
                  <a:cxn ang="0">
                    <a:pos x="40" y="0"/>
                  </a:cxn>
                </a:cxnLst>
                <a:rect l="0" t="0" r="r" b="b"/>
                <a:pathLst>
                  <a:path w="40" h="76">
                    <a:moveTo>
                      <a:pt x="40" y="0"/>
                    </a:moveTo>
                    <a:lnTo>
                      <a:pt x="40" y="67"/>
                    </a:lnTo>
                    <a:lnTo>
                      <a:pt x="0" y="76"/>
                    </a:lnTo>
                    <a:lnTo>
                      <a:pt x="0" y="1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14" name="Freeform 922"/>
              <p:cNvSpPr>
                <a:spLocks/>
              </p:cNvSpPr>
              <p:nvPr/>
            </p:nvSpPr>
            <p:spPr bwMode="auto">
              <a:xfrm>
                <a:off x="4177" y="3147"/>
                <a:ext cx="40" cy="7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67"/>
                  </a:cxn>
                  <a:cxn ang="0">
                    <a:pos x="0" y="76"/>
                  </a:cxn>
                  <a:cxn ang="0">
                    <a:pos x="0" y="11"/>
                  </a:cxn>
                  <a:cxn ang="0">
                    <a:pos x="40" y="0"/>
                  </a:cxn>
                </a:cxnLst>
                <a:rect l="0" t="0" r="r" b="b"/>
                <a:pathLst>
                  <a:path w="40" h="76">
                    <a:moveTo>
                      <a:pt x="40" y="0"/>
                    </a:moveTo>
                    <a:lnTo>
                      <a:pt x="40" y="67"/>
                    </a:lnTo>
                    <a:lnTo>
                      <a:pt x="0" y="76"/>
                    </a:lnTo>
                    <a:lnTo>
                      <a:pt x="0" y="11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15" name="Freeform 923"/>
              <p:cNvSpPr>
                <a:spLocks/>
              </p:cNvSpPr>
              <p:nvPr/>
            </p:nvSpPr>
            <p:spPr bwMode="auto">
              <a:xfrm>
                <a:off x="4513" y="1558"/>
                <a:ext cx="120" cy="188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0" y="0"/>
                  </a:cxn>
                  <a:cxn ang="0">
                    <a:pos x="120" y="8"/>
                  </a:cxn>
                  <a:cxn ang="0">
                    <a:pos x="120" y="188"/>
                  </a:cxn>
                  <a:cxn ang="0">
                    <a:pos x="0" y="178"/>
                  </a:cxn>
                </a:cxnLst>
                <a:rect l="0" t="0" r="r" b="b"/>
                <a:pathLst>
                  <a:path w="120" h="188">
                    <a:moveTo>
                      <a:pt x="0" y="178"/>
                    </a:moveTo>
                    <a:lnTo>
                      <a:pt x="0" y="0"/>
                    </a:lnTo>
                    <a:lnTo>
                      <a:pt x="120" y="8"/>
                    </a:lnTo>
                    <a:lnTo>
                      <a:pt x="120" y="188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16" name="Freeform 924"/>
              <p:cNvSpPr>
                <a:spLocks/>
              </p:cNvSpPr>
              <p:nvPr/>
            </p:nvSpPr>
            <p:spPr bwMode="auto">
              <a:xfrm>
                <a:off x="4513" y="1558"/>
                <a:ext cx="120" cy="188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0" y="0"/>
                  </a:cxn>
                  <a:cxn ang="0">
                    <a:pos x="120" y="8"/>
                  </a:cxn>
                  <a:cxn ang="0">
                    <a:pos x="120" y="188"/>
                  </a:cxn>
                  <a:cxn ang="0">
                    <a:pos x="0" y="178"/>
                  </a:cxn>
                </a:cxnLst>
                <a:rect l="0" t="0" r="r" b="b"/>
                <a:pathLst>
                  <a:path w="120" h="188">
                    <a:moveTo>
                      <a:pt x="0" y="178"/>
                    </a:moveTo>
                    <a:lnTo>
                      <a:pt x="0" y="0"/>
                    </a:lnTo>
                    <a:lnTo>
                      <a:pt x="120" y="8"/>
                    </a:lnTo>
                    <a:lnTo>
                      <a:pt x="120" y="188"/>
                    </a:lnTo>
                    <a:lnTo>
                      <a:pt x="0" y="1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17" name="Freeform 925"/>
              <p:cNvSpPr>
                <a:spLocks/>
              </p:cNvSpPr>
              <p:nvPr/>
            </p:nvSpPr>
            <p:spPr bwMode="auto">
              <a:xfrm>
                <a:off x="4149" y="1558"/>
                <a:ext cx="120" cy="188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0" y="8"/>
                  </a:cxn>
                  <a:cxn ang="0">
                    <a:pos x="120" y="0"/>
                  </a:cxn>
                  <a:cxn ang="0">
                    <a:pos x="120" y="178"/>
                  </a:cxn>
                  <a:cxn ang="0">
                    <a:pos x="0" y="188"/>
                  </a:cxn>
                </a:cxnLst>
                <a:rect l="0" t="0" r="r" b="b"/>
                <a:pathLst>
                  <a:path w="120" h="188">
                    <a:moveTo>
                      <a:pt x="0" y="188"/>
                    </a:moveTo>
                    <a:lnTo>
                      <a:pt x="0" y="8"/>
                    </a:lnTo>
                    <a:lnTo>
                      <a:pt x="120" y="0"/>
                    </a:lnTo>
                    <a:lnTo>
                      <a:pt x="120" y="178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18" name="Freeform 926"/>
              <p:cNvSpPr>
                <a:spLocks/>
              </p:cNvSpPr>
              <p:nvPr/>
            </p:nvSpPr>
            <p:spPr bwMode="auto">
              <a:xfrm>
                <a:off x="4149" y="1558"/>
                <a:ext cx="120" cy="188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0" y="8"/>
                  </a:cxn>
                  <a:cxn ang="0">
                    <a:pos x="120" y="0"/>
                  </a:cxn>
                  <a:cxn ang="0">
                    <a:pos x="120" y="178"/>
                  </a:cxn>
                  <a:cxn ang="0">
                    <a:pos x="0" y="188"/>
                  </a:cxn>
                </a:cxnLst>
                <a:rect l="0" t="0" r="r" b="b"/>
                <a:pathLst>
                  <a:path w="120" h="188">
                    <a:moveTo>
                      <a:pt x="0" y="188"/>
                    </a:moveTo>
                    <a:lnTo>
                      <a:pt x="0" y="8"/>
                    </a:lnTo>
                    <a:lnTo>
                      <a:pt x="120" y="0"/>
                    </a:lnTo>
                    <a:lnTo>
                      <a:pt x="120" y="178"/>
                    </a:lnTo>
                    <a:lnTo>
                      <a:pt x="0" y="1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19" name="Freeform 927"/>
              <p:cNvSpPr>
                <a:spLocks/>
              </p:cNvSpPr>
              <p:nvPr/>
            </p:nvSpPr>
            <p:spPr bwMode="auto">
              <a:xfrm>
                <a:off x="4983" y="2438"/>
                <a:ext cx="83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36"/>
                  </a:cxn>
                  <a:cxn ang="0">
                    <a:pos x="59" y="137"/>
                  </a:cxn>
                  <a:cxn ang="0">
                    <a:pos x="6" y="113"/>
                  </a:cxn>
                  <a:cxn ang="0">
                    <a:pos x="0" y="0"/>
                  </a:cxn>
                </a:cxnLst>
                <a:rect l="0" t="0" r="r" b="b"/>
                <a:pathLst>
                  <a:path w="83" h="137">
                    <a:moveTo>
                      <a:pt x="0" y="0"/>
                    </a:moveTo>
                    <a:lnTo>
                      <a:pt x="83" y="36"/>
                    </a:lnTo>
                    <a:lnTo>
                      <a:pt x="59" y="137"/>
                    </a:lnTo>
                    <a:lnTo>
                      <a:pt x="6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20" name="Freeform 928"/>
              <p:cNvSpPr>
                <a:spLocks/>
              </p:cNvSpPr>
              <p:nvPr/>
            </p:nvSpPr>
            <p:spPr bwMode="auto">
              <a:xfrm>
                <a:off x="4983" y="2438"/>
                <a:ext cx="83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36"/>
                  </a:cxn>
                  <a:cxn ang="0">
                    <a:pos x="59" y="137"/>
                  </a:cxn>
                  <a:cxn ang="0">
                    <a:pos x="6" y="113"/>
                  </a:cxn>
                  <a:cxn ang="0">
                    <a:pos x="0" y="0"/>
                  </a:cxn>
                </a:cxnLst>
                <a:rect l="0" t="0" r="r" b="b"/>
                <a:pathLst>
                  <a:path w="83" h="137">
                    <a:moveTo>
                      <a:pt x="0" y="0"/>
                    </a:moveTo>
                    <a:lnTo>
                      <a:pt x="83" y="36"/>
                    </a:lnTo>
                    <a:lnTo>
                      <a:pt x="59" y="137"/>
                    </a:lnTo>
                    <a:lnTo>
                      <a:pt x="6" y="1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21" name="Freeform 929"/>
              <p:cNvSpPr>
                <a:spLocks/>
              </p:cNvSpPr>
              <p:nvPr/>
            </p:nvSpPr>
            <p:spPr bwMode="auto">
              <a:xfrm>
                <a:off x="3714" y="2438"/>
                <a:ext cx="84" cy="137"/>
              </a:xfrm>
              <a:custGeom>
                <a:avLst/>
                <a:gdLst/>
                <a:ahLst/>
                <a:cxnLst>
                  <a:cxn ang="0">
                    <a:pos x="79" y="113"/>
                  </a:cxn>
                  <a:cxn ang="0">
                    <a:pos x="84" y="0"/>
                  </a:cxn>
                  <a:cxn ang="0">
                    <a:pos x="0" y="36"/>
                  </a:cxn>
                  <a:cxn ang="0">
                    <a:pos x="26" y="137"/>
                  </a:cxn>
                  <a:cxn ang="0">
                    <a:pos x="79" y="113"/>
                  </a:cxn>
                </a:cxnLst>
                <a:rect l="0" t="0" r="r" b="b"/>
                <a:pathLst>
                  <a:path w="84" h="137">
                    <a:moveTo>
                      <a:pt x="79" y="113"/>
                    </a:moveTo>
                    <a:lnTo>
                      <a:pt x="84" y="0"/>
                    </a:lnTo>
                    <a:lnTo>
                      <a:pt x="0" y="36"/>
                    </a:lnTo>
                    <a:lnTo>
                      <a:pt x="26" y="137"/>
                    </a:lnTo>
                    <a:lnTo>
                      <a:pt x="79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22" name="Freeform 930"/>
              <p:cNvSpPr>
                <a:spLocks/>
              </p:cNvSpPr>
              <p:nvPr/>
            </p:nvSpPr>
            <p:spPr bwMode="auto">
              <a:xfrm>
                <a:off x="3714" y="2438"/>
                <a:ext cx="84" cy="137"/>
              </a:xfrm>
              <a:custGeom>
                <a:avLst/>
                <a:gdLst/>
                <a:ahLst/>
                <a:cxnLst>
                  <a:cxn ang="0">
                    <a:pos x="79" y="113"/>
                  </a:cxn>
                  <a:cxn ang="0">
                    <a:pos x="84" y="0"/>
                  </a:cxn>
                  <a:cxn ang="0">
                    <a:pos x="0" y="36"/>
                  </a:cxn>
                  <a:cxn ang="0">
                    <a:pos x="26" y="137"/>
                  </a:cxn>
                  <a:cxn ang="0">
                    <a:pos x="79" y="113"/>
                  </a:cxn>
                </a:cxnLst>
                <a:rect l="0" t="0" r="r" b="b"/>
                <a:pathLst>
                  <a:path w="84" h="137">
                    <a:moveTo>
                      <a:pt x="79" y="113"/>
                    </a:moveTo>
                    <a:lnTo>
                      <a:pt x="84" y="0"/>
                    </a:lnTo>
                    <a:lnTo>
                      <a:pt x="0" y="36"/>
                    </a:lnTo>
                    <a:lnTo>
                      <a:pt x="26" y="137"/>
                    </a:lnTo>
                    <a:lnTo>
                      <a:pt x="79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23" name="Freeform 931"/>
              <p:cNvSpPr>
                <a:spLocks/>
              </p:cNvSpPr>
              <p:nvPr/>
            </p:nvSpPr>
            <p:spPr bwMode="auto">
              <a:xfrm>
                <a:off x="5159" y="2770"/>
                <a:ext cx="155" cy="144"/>
              </a:xfrm>
              <a:custGeom>
                <a:avLst/>
                <a:gdLst/>
                <a:ahLst/>
                <a:cxnLst>
                  <a:cxn ang="0">
                    <a:pos x="54" y="144"/>
                  </a:cxn>
                  <a:cxn ang="0">
                    <a:pos x="0" y="102"/>
                  </a:cxn>
                  <a:cxn ang="0">
                    <a:pos x="95" y="0"/>
                  </a:cxn>
                  <a:cxn ang="0">
                    <a:pos x="155" y="46"/>
                  </a:cxn>
                  <a:cxn ang="0">
                    <a:pos x="54" y="144"/>
                  </a:cxn>
                </a:cxnLst>
                <a:rect l="0" t="0" r="r" b="b"/>
                <a:pathLst>
                  <a:path w="155" h="144">
                    <a:moveTo>
                      <a:pt x="54" y="144"/>
                    </a:moveTo>
                    <a:lnTo>
                      <a:pt x="0" y="102"/>
                    </a:lnTo>
                    <a:lnTo>
                      <a:pt x="95" y="0"/>
                    </a:lnTo>
                    <a:lnTo>
                      <a:pt x="155" y="46"/>
                    </a:lnTo>
                    <a:lnTo>
                      <a:pt x="5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24" name="Freeform 932"/>
              <p:cNvSpPr>
                <a:spLocks/>
              </p:cNvSpPr>
              <p:nvPr/>
            </p:nvSpPr>
            <p:spPr bwMode="auto">
              <a:xfrm>
                <a:off x="5159" y="2770"/>
                <a:ext cx="155" cy="144"/>
              </a:xfrm>
              <a:custGeom>
                <a:avLst/>
                <a:gdLst/>
                <a:ahLst/>
                <a:cxnLst>
                  <a:cxn ang="0">
                    <a:pos x="54" y="144"/>
                  </a:cxn>
                  <a:cxn ang="0">
                    <a:pos x="0" y="102"/>
                  </a:cxn>
                  <a:cxn ang="0">
                    <a:pos x="95" y="0"/>
                  </a:cxn>
                  <a:cxn ang="0">
                    <a:pos x="155" y="46"/>
                  </a:cxn>
                  <a:cxn ang="0">
                    <a:pos x="54" y="144"/>
                  </a:cxn>
                </a:cxnLst>
                <a:rect l="0" t="0" r="r" b="b"/>
                <a:pathLst>
                  <a:path w="155" h="144">
                    <a:moveTo>
                      <a:pt x="54" y="144"/>
                    </a:moveTo>
                    <a:lnTo>
                      <a:pt x="0" y="102"/>
                    </a:lnTo>
                    <a:lnTo>
                      <a:pt x="95" y="0"/>
                    </a:lnTo>
                    <a:lnTo>
                      <a:pt x="155" y="46"/>
                    </a:lnTo>
                    <a:lnTo>
                      <a:pt x="54" y="1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25" name="Freeform 933"/>
              <p:cNvSpPr>
                <a:spLocks/>
              </p:cNvSpPr>
              <p:nvPr/>
            </p:nvSpPr>
            <p:spPr bwMode="auto">
              <a:xfrm>
                <a:off x="5168" y="2352"/>
                <a:ext cx="78" cy="111"/>
              </a:xfrm>
              <a:custGeom>
                <a:avLst/>
                <a:gdLst/>
                <a:ahLst/>
                <a:cxnLst>
                  <a:cxn ang="0">
                    <a:pos x="78" y="91"/>
                  </a:cxn>
                  <a:cxn ang="0">
                    <a:pos x="0" y="111"/>
                  </a:cxn>
                  <a:cxn ang="0">
                    <a:pos x="12" y="16"/>
                  </a:cxn>
                  <a:cxn ang="0">
                    <a:pos x="78" y="0"/>
                  </a:cxn>
                  <a:cxn ang="0">
                    <a:pos x="78" y="91"/>
                  </a:cxn>
                </a:cxnLst>
                <a:rect l="0" t="0" r="r" b="b"/>
                <a:pathLst>
                  <a:path w="78" h="111">
                    <a:moveTo>
                      <a:pt x="78" y="91"/>
                    </a:moveTo>
                    <a:lnTo>
                      <a:pt x="0" y="111"/>
                    </a:lnTo>
                    <a:lnTo>
                      <a:pt x="12" y="16"/>
                    </a:lnTo>
                    <a:lnTo>
                      <a:pt x="78" y="0"/>
                    </a:lnTo>
                    <a:lnTo>
                      <a:pt x="78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26" name="Freeform 934"/>
              <p:cNvSpPr>
                <a:spLocks noEditPoints="1"/>
              </p:cNvSpPr>
              <p:nvPr/>
            </p:nvSpPr>
            <p:spPr bwMode="auto">
              <a:xfrm>
                <a:off x="4966" y="2192"/>
                <a:ext cx="280" cy="274"/>
              </a:xfrm>
              <a:custGeom>
                <a:avLst/>
                <a:gdLst/>
                <a:ahLst/>
                <a:cxnLst>
                  <a:cxn ang="0">
                    <a:pos x="280" y="251"/>
                  </a:cxn>
                  <a:cxn ang="0">
                    <a:pos x="202" y="271"/>
                  </a:cxn>
                  <a:cxn ang="0">
                    <a:pos x="214" y="176"/>
                  </a:cxn>
                  <a:cxn ang="0">
                    <a:pos x="280" y="160"/>
                  </a:cxn>
                  <a:cxn ang="0">
                    <a:pos x="280" y="251"/>
                  </a:cxn>
                  <a:cxn ang="0">
                    <a:pos x="40" y="0"/>
                  </a:cxn>
                  <a:cxn ang="0">
                    <a:pos x="32" y="7"/>
                  </a:cxn>
                  <a:cxn ang="0">
                    <a:pos x="0" y="274"/>
                  </a:cxn>
                  <a:cxn ang="0">
                    <a:pos x="32" y="119"/>
                  </a:cxn>
                </a:cxnLst>
                <a:rect l="0" t="0" r="r" b="b"/>
                <a:pathLst>
                  <a:path w="280" h="274">
                    <a:moveTo>
                      <a:pt x="280" y="251"/>
                    </a:moveTo>
                    <a:lnTo>
                      <a:pt x="202" y="271"/>
                    </a:lnTo>
                    <a:lnTo>
                      <a:pt x="214" y="176"/>
                    </a:lnTo>
                    <a:lnTo>
                      <a:pt x="280" y="160"/>
                    </a:lnTo>
                    <a:lnTo>
                      <a:pt x="280" y="251"/>
                    </a:lnTo>
                    <a:moveTo>
                      <a:pt x="40" y="0"/>
                    </a:moveTo>
                    <a:lnTo>
                      <a:pt x="32" y="7"/>
                    </a:lnTo>
                    <a:moveTo>
                      <a:pt x="0" y="274"/>
                    </a:moveTo>
                    <a:lnTo>
                      <a:pt x="32" y="11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27" name="Freeform 935"/>
              <p:cNvSpPr>
                <a:spLocks/>
              </p:cNvSpPr>
              <p:nvPr/>
            </p:nvSpPr>
            <p:spPr bwMode="auto">
              <a:xfrm>
                <a:off x="5296" y="2636"/>
                <a:ext cx="94" cy="119"/>
              </a:xfrm>
              <a:custGeom>
                <a:avLst/>
                <a:gdLst/>
                <a:ahLst/>
                <a:cxnLst>
                  <a:cxn ang="0">
                    <a:pos x="65" y="119"/>
                  </a:cxn>
                  <a:cxn ang="0">
                    <a:pos x="0" y="71"/>
                  </a:cxn>
                  <a:cxn ang="0">
                    <a:pos x="28" y="0"/>
                  </a:cxn>
                  <a:cxn ang="0">
                    <a:pos x="94" y="50"/>
                  </a:cxn>
                  <a:cxn ang="0">
                    <a:pos x="65" y="119"/>
                  </a:cxn>
                </a:cxnLst>
                <a:rect l="0" t="0" r="r" b="b"/>
                <a:pathLst>
                  <a:path w="94" h="119">
                    <a:moveTo>
                      <a:pt x="65" y="119"/>
                    </a:moveTo>
                    <a:lnTo>
                      <a:pt x="0" y="71"/>
                    </a:lnTo>
                    <a:lnTo>
                      <a:pt x="28" y="0"/>
                    </a:lnTo>
                    <a:lnTo>
                      <a:pt x="94" y="50"/>
                    </a:lnTo>
                    <a:lnTo>
                      <a:pt x="65" y="1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28" name="Freeform 936"/>
              <p:cNvSpPr>
                <a:spLocks noEditPoints="1"/>
              </p:cNvSpPr>
              <p:nvPr/>
            </p:nvSpPr>
            <p:spPr bwMode="auto">
              <a:xfrm>
                <a:off x="3773" y="2194"/>
                <a:ext cx="1617" cy="561"/>
              </a:xfrm>
              <a:custGeom>
                <a:avLst/>
                <a:gdLst/>
                <a:ahLst/>
                <a:cxnLst>
                  <a:cxn ang="0">
                    <a:pos x="1588" y="561"/>
                  </a:cxn>
                  <a:cxn ang="0">
                    <a:pos x="1523" y="513"/>
                  </a:cxn>
                  <a:cxn ang="0">
                    <a:pos x="1551" y="442"/>
                  </a:cxn>
                  <a:cxn ang="0">
                    <a:pos x="1617" y="492"/>
                  </a:cxn>
                  <a:cxn ang="0">
                    <a:pos x="1588" y="561"/>
                  </a:cxn>
                  <a:cxn ang="0">
                    <a:pos x="9" y="118"/>
                  </a:cxn>
                  <a:cxn ang="0">
                    <a:pos x="41" y="272"/>
                  </a:cxn>
                  <a:cxn ang="0">
                    <a:pos x="7" y="6"/>
                  </a:cxn>
                  <a:cxn ang="0">
                    <a:pos x="0" y="0"/>
                  </a:cxn>
                </a:cxnLst>
                <a:rect l="0" t="0" r="r" b="b"/>
                <a:pathLst>
                  <a:path w="1617" h="561">
                    <a:moveTo>
                      <a:pt x="1588" y="561"/>
                    </a:moveTo>
                    <a:lnTo>
                      <a:pt x="1523" y="513"/>
                    </a:lnTo>
                    <a:lnTo>
                      <a:pt x="1551" y="442"/>
                    </a:lnTo>
                    <a:lnTo>
                      <a:pt x="1617" y="492"/>
                    </a:lnTo>
                    <a:lnTo>
                      <a:pt x="1588" y="561"/>
                    </a:lnTo>
                    <a:moveTo>
                      <a:pt x="9" y="118"/>
                    </a:moveTo>
                    <a:lnTo>
                      <a:pt x="41" y="272"/>
                    </a:lnTo>
                    <a:moveTo>
                      <a:pt x="7" y="6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29" name="Freeform 937"/>
              <p:cNvSpPr>
                <a:spLocks/>
              </p:cNvSpPr>
              <p:nvPr/>
            </p:nvSpPr>
            <p:spPr bwMode="auto">
              <a:xfrm>
                <a:off x="5137" y="2208"/>
                <a:ext cx="47" cy="139"/>
              </a:xfrm>
              <a:custGeom>
                <a:avLst/>
                <a:gdLst/>
                <a:ahLst/>
                <a:cxnLst>
                  <a:cxn ang="0">
                    <a:pos x="47" y="114"/>
                  </a:cxn>
                  <a:cxn ang="0">
                    <a:pos x="0" y="139"/>
                  </a:cxn>
                  <a:cxn ang="0">
                    <a:pos x="12" y="31"/>
                  </a:cxn>
                  <a:cxn ang="0">
                    <a:pos x="47" y="0"/>
                  </a:cxn>
                  <a:cxn ang="0">
                    <a:pos x="47" y="114"/>
                  </a:cxn>
                </a:cxnLst>
                <a:rect l="0" t="0" r="r" b="b"/>
                <a:pathLst>
                  <a:path w="47" h="139">
                    <a:moveTo>
                      <a:pt x="47" y="114"/>
                    </a:moveTo>
                    <a:lnTo>
                      <a:pt x="0" y="139"/>
                    </a:lnTo>
                    <a:lnTo>
                      <a:pt x="12" y="31"/>
                    </a:lnTo>
                    <a:lnTo>
                      <a:pt x="47" y="0"/>
                    </a:lnTo>
                    <a:lnTo>
                      <a:pt x="47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30" name="Freeform 938"/>
              <p:cNvSpPr>
                <a:spLocks/>
              </p:cNvSpPr>
              <p:nvPr/>
            </p:nvSpPr>
            <p:spPr bwMode="auto">
              <a:xfrm>
                <a:off x="5137" y="2208"/>
                <a:ext cx="47" cy="139"/>
              </a:xfrm>
              <a:custGeom>
                <a:avLst/>
                <a:gdLst/>
                <a:ahLst/>
                <a:cxnLst>
                  <a:cxn ang="0">
                    <a:pos x="47" y="114"/>
                  </a:cxn>
                  <a:cxn ang="0">
                    <a:pos x="0" y="139"/>
                  </a:cxn>
                  <a:cxn ang="0">
                    <a:pos x="12" y="31"/>
                  </a:cxn>
                  <a:cxn ang="0">
                    <a:pos x="47" y="0"/>
                  </a:cxn>
                  <a:cxn ang="0">
                    <a:pos x="47" y="114"/>
                  </a:cxn>
                </a:cxnLst>
                <a:rect l="0" t="0" r="r" b="b"/>
                <a:pathLst>
                  <a:path w="47" h="139">
                    <a:moveTo>
                      <a:pt x="47" y="114"/>
                    </a:moveTo>
                    <a:lnTo>
                      <a:pt x="0" y="139"/>
                    </a:lnTo>
                    <a:lnTo>
                      <a:pt x="12" y="31"/>
                    </a:lnTo>
                    <a:lnTo>
                      <a:pt x="47" y="0"/>
                    </a:lnTo>
                    <a:lnTo>
                      <a:pt x="47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31" name="Freeform 939"/>
              <p:cNvSpPr>
                <a:spLocks/>
              </p:cNvSpPr>
              <p:nvPr/>
            </p:nvSpPr>
            <p:spPr bwMode="auto">
              <a:xfrm>
                <a:off x="5184" y="2208"/>
                <a:ext cx="62" cy="144"/>
              </a:xfrm>
              <a:custGeom>
                <a:avLst/>
                <a:gdLst/>
                <a:ahLst/>
                <a:cxnLst>
                  <a:cxn ang="0">
                    <a:pos x="62" y="144"/>
                  </a:cxn>
                  <a:cxn ang="0">
                    <a:pos x="0" y="114"/>
                  </a:cxn>
                  <a:cxn ang="0">
                    <a:pos x="0" y="0"/>
                  </a:cxn>
                  <a:cxn ang="0">
                    <a:pos x="62" y="31"/>
                  </a:cxn>
                  <a:cxn ang="0">
                    <a:pos x="62" y="144"/>
                  </a:cxn>
                </a:cxnLst>
                <a:rect l="0" t="0" r="r" b="b"/>
                <a:pathLst>
                  <a:path w="62" h="144">
                    <a:moveTo>
                      <a:pt x="62" y="144"/>
                    </a:moveTo>
                    <a:lnTo>
                      <a:pt x="0" y="114"/>
                    </a:lnTo>
                    <a:lnTo>
                      <a:pt x="0" y="0"/>
                    </a:lnTo>
                    <a:lnTo>
                      <a:pt x="62" y="31"/>
                    </a:lnTo>
                    <a:lnTo>
                      <a:pt x="6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32" name="Freeform 940"/>
              <p:cNvSpPr>
                <a:spLocks noEditPoints="1"/>
              </p:cNvSpPr>
              <p:nvPr/>
            </p:nvSpPr>
            <p:spPr bwMode="auto">
              <a:xfrm>
                <a:off x="4420" y="1778"/>
                <a:ext cx="826" cy="574"/>
              </a:xfrm>
              <a:custGeom>
                <a:avLst/>
                <a:gdLst/>
                <a:ahLst/>
                <a:cxnLst>
                  <a:cxn ang="0">
                    <a:pos x="826" y="574"/>
                  </a:cxn>
                  <a:cxn ang="0">
                    <a:pos x="764" y="544"/>
                  </a:cxn>
                  <a:cxn ang="0">
                    <a:pos x="764" y="430"/>
                  </a:cxn>
                  <a:cxn ang="0">
                    <a:pos x="826" y="461"/>
                  </a:cxn>
                  <a:cxn ang="0">
                    <a:pos x="826" y="574"/>
                  </a:cxn>
                  <a:cxn ang="0">
                    <a:pos x="0" y="5"/>
                  </a:cxn>
                  <a:cxn ang="0">
                    <a:pos x="7" y="5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7" y="5"/>
                  </a:cxn>
                  <a:cxn ang="0">
                    <a:pos x="7" y="0"/>
                  </a:cxn>
                </a:cxnLst>
                <a:rect l="0" t="0" r="r" b="b"/>
                <a:pathLst>
                  <a:path w="826" h="574">
                    <a:moveTo>
                      <a:pt x="826" y="574"/>
                    </a:moveTo>
                    <a:lnTo>
                      <a:pt x="764" y="544"/>
                    </a:lnTo>
                    <a:lnTo>
                      <a:pt x="764" y="430"/>
                    </a:lnTo>
                    <a:lnTo>
                      <a:pt x="826" y="461"/>
                    </a:lnTo>
                    <a:lnTo>
                      <a:pt x="826" y="574"/>
                    </a:lnTo>
                    <a:moveTo>
                      <a:pt x="0" y="5"/>
                    </a:moveTo>
                    <a:lnTo>
                      <a:pt x="7" y="5"/>
                    </a:lnTo>
                    <a:moveTo>
                      <a:pt x="0" y="0"/>
                    </a:moveTo>
                    <a:lnTo>
                      <a:pt x="0" y="5"/>
                    </a:lnTo>
                    <a:moveTo>
                      <a:pt x="7" y="5"/>
                    </a:moveTo>
                    <a:lnTo>
                      <a:pt x="7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33" name="Freeform 941"/>
              <p:cNvSpPr>
                <a:spLocks/>
              </p:cNvSpPr>
              <p:nvPr/>
            </p:nvSpPr>
            <p:spPr bwMode="auto">
              <a:xfrm>
                <a:off x="5066" y="2480"/>
                <a:ext cx="85" cy="106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6" y="6"/>
                  </a:cxn>
                  <a:cxn ang="0">
                    <a:pos x="85" y="0"/>
                  </a:cxn>
                  <a:cxn ang="0">
                    <a:pos x="61" y="102"/>
                  </a:cxn>
                  <a:cxn ang="0">
                    <a:pos x="0" y="106"/>
                  </a:cxn>
                </a:cxnLst>
                <a:rect l="0" t="0" r="r" b="b"/>
                <a:pathLst>
                  <a:path w="85" h="106">
                    <a:moveTo>
                      <a:pt x="0" y="106"/>
                    </a:moveTo>
                    <a:lnTo>
                      <a:pt x="26" y="6"/>
                    </a:lnTo>
                    <a:lnTo>
                      <a:pt x="85" y="0"/>
                    </a:lnTo>
                    <a:lnTo>
                      <a:pt x="61" y="102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34" name="Freeform 942"/>
              <p:cNvSpPr>
                <a:spLocks/>
              </p:cNvSpPr>
              <p:nvPr/>
            </p:nvSpPr>
            <p:spPr bwMode="auto">
              <a:xfrm>
                <a:off x="5066" y="2480"/>
                <a:ext cx="85" cy="106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6" y="6"/>
                  </a:cxn>
                  <a:cxn ang="0">
                    <a:pos x="85" y="0"/>
                  </a:cxn>
                  <a:cxn ang="0">
                    <a:pos x="61" y="102"/>
                  </a:cxn>
                  <a:cxn ang="0">
                    <a:pos x="0" y="106"/>
                  </a:cxn>
                </a:cxnLst>
                <a:rect l="0" t="0" r="r" b="b"/>
                <a:pathLst>
                  <a:path w="85" h="106">
                    <a:moveTo>
                      <a:pt x="0" y="106"/>
                    </a:moveTo>
                    <a:lnTo>
                      <a:pt x="26" y="6"/>
                    </a:lnTo>
                    <a:lnTo>
                      <a:pt x="85" y="0"/>
                    </a:lnTo>
                    <a:lnTo>
                      <a:pt x="61" y="102"/>
                    </a:lnTo>
                    <a:lnTo>
                      <a:pt x="0" y="10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35" name="Freeform 943"/>
              <p:cNvSpPr>
                <a:spLocks/>
              </p:cNvSpPr>
              <p:nvPr/>
            </p:nvSpPr>
            <p:spPr bwMode="auto">
              <a:xfrm>
                <a:off x="3631" y="2480"/>
                <a:ext cx="83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02"/>
                  </a:cxn>
                  <a:cxn ang="0">
                    <a:pos x="83" y="106"/>
                  </a:cxn>
                  <a:cxn ang="0">
                    <a:pos x="59" y="6"/>
                  </a:cxn>
                  <a:cxn ang="0">
                    <a:pos x="0" y="0"/>
                  </a:cxn>
                </a:cxnLst>
                <a:rect l="0" t="0" r="r" b="b"/>
                <a:pathLst>
                  <a:path w="83" h="106">
                    <a:moveTo>
                      <a:pt x="0" y="0"/>
                    </a:moveTo>
                    <a:lnTo>
                      <a:pt x="24" y="102"/>
                    </a:lnTo>
                    <a:lnTo>
                      <a:pt x="83" y="106"/>
                    </a:lnTo>
                    <a:lnTo>
                      <a:pt x="5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36" name="Freeform 944"/>
              <p:cNvSpPr>
                <a:spLocks noEditPoints="1"/>
              </p:cNvSpPr>
              <p:nvPr/>
            </p:nvSpPr>
            <p:spPr bwMode="auto">
              <a:xfrm>
                <a:off x="3631" y="1778"/>
                <a:ext cx="796" cy="808"/>
              </a:xfrm>
              <a:custGeom>
                <a:avLst/>
                <a:gdLst/>
                <a:ahLst/>
                <a:cxnLst>
                  <a:cxn ang="0">
                    <a:pos x="0" y="702"/>
                  </a:cxn>
                  <a:cxn ang="0">
                    <a:pos x="24" y="804"/>
                  </a:cxn>
                  <a:cxn ang="0">
                    <a:pos x="83" y="808"/>
                  </a:cxn>
                  <a:cxn ang="0">
                    <a:pos x="59" y="708"/>
                  </a:cxn>
                  <a:cxn ang="0">
                    <a:pos x="0" y="702"/>
                  </a:cxn>
                  <a:cxn ang="0">
                    <a:pos x="796" y="0"/>
                  </a:cxn>
                  <a:cxn ang="0">
                    <a:pos x="789" y="0"/>
                  </a:cxn>
                </a:cxnLst>
                <a:rect l="0" t="0" r="r" b="b"/>
                <a:pathLst>
                  <a:path w="796" h="808">
                    <a:moveTo>
                      <a:pt x="0" y="702"/>
                    </a:moveTo>
                    <a:lnTo>
                      <a:pt x="24" y="804"/>
                    </a:lnTo>
                    <a:lnTo>
                      <a:pt x="83" y="808"/>
                    </a:lnTo>
                    <a:lnTo>
                      <a:pt x="59" y="708"/>
                    </a:lnTo>
                    <a:lnTo>
                      <a:pt x="0" y="702"/>
                    </a:lnTo>
                    <a:moveTo>
                      <a:pt x="796" y="0"/>
                    </a:moveTo>
                    <a:lnTo>
                      <a:pt x="789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37" name="Freeform 945"/>
              <p:cNvSpPr>
                <a:spLocks/>
              </p:cNvSpPr>
              <p:nvPr/>
            </p:nvSpPr>
            <p:spPr bwMode="auto">
              <a:xfrm>
                <a:off x="5076" y="2022"/>
                <a:ext cx="108" cy="186"/>
              </a:xfrm>
              <a:custGeom>
                <a:avLst/>
                <a:gdLst/>
                <a:ahLst/>
                <a:cxnLst>
                  <a:cxn ang="0">
                    <a:pos x="108" y="186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95" y="38"/>
                  </a:cxn>
                  <a:cxn ang="0">
                    <a:pos x="108" y="186"/>
                  </a:cxn>
                </a:cxnLst>
                <a:rect l="0" t="0" r="r" b="b"/>
                <a:pathLst>
                  <a:path w="108" h="186">
                    <a:moveTo>
                      <a:pt x="108" y="186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95" y="38"/>
                    </a:lnTo>
                    <a:lnTo>
                      <a:pt x="108" y="1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38" name="Freeform 946"/>
              <p:cNvSpPr>
                <a:spLocks/>
              </p:cNvSpPr>
              <p:nvPr/>
            </p:nvSpPr>
            <p:spPr bwMode="auto">
              <a:xfrm>
                <a:off x="5076" y="2022"/>
                <a:ext cx="108" cy="186"/>
              </a:xfrm>
              <a:custGeom>
                <a:avLst/>
                <a:gdLst/>
                <a:ahLst/>
                <a:cxnLst>
                  <a:cxn ang="0">
                    <a:pos x="108" y="186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95" y="38"/>
                  </a:cxn>
                  <a:cxn ang="0">
                    <a:pos x="108" y="186"/>
                  </a:cxn>
                </a:cxnLst>
                <a:rect l="0" t="0" r="r" b="b"/>
                <a:pathLst>
                  <a:path w="108" h="186">
                    <a:moveTo>
                      <a:pt x="108" y="186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95" y="38"/>
                    </a:lnTo>
                    <a:lnTo>
                      <a:pt x="108" y="18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39" name="Freeform 947"/>
              <p:cNvSpPr>
                <a:spLocks/>
              </p:cNvSpPr>
              <p:nvPr/>
            </p:nvSpPr>
            <p:spPr bwMode="auto">
              <a:xfrm>
                <a:off x="4605" y="3158"/>
                <a:ext cx="37" cy="77"/>
              </a:xfrm>
              <a:custGeom>
                <a:avLst/>
                <a:gdLst/>
                <a:ahLst/>
                <a:cxnLst>
                  <a:cxn ang="0">
                    <a:pos x="37" y="77"/>
                  </a:cxn>
                  <a:cxn ang="0">
                    <a:pos x="0" y="65"/>
                  </a:cxn>
                  <a:cxn ang="0">
                    <a:pos x="0" y="0"/>
                  </a:cxn>
                  <a:cxn ang="0">
                    <a:pos x="37" y="10"/>
                  </a:cxn>
                  <a:cxn ang="0">
                    <a:pos x="37" y="77"/>
                  </a:cxn>
                </a:cxnLst>
                <a:rect l="0" t="0" r="r" b="b"/>
                <a:pathLst>
                  <a:path w="37" h="77">
                    <a:moveTo>
                      <a:pt x="37" y="77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37" y="10"/>
                    </a:lnTo>
                    <a:lnTo>
                      <a:pt x="3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40" name="Freeform 948"/>
              <p:cNvSpPr>
                <a:spLocks/>
              </p:cNvSpPr>
              <p:nvPr/>
            </p:nvSpPr>
            <p:spPr bwMode="auto">
              <a:xfrm>
                <a:off x="4605" y="3158"/>
                <a:ext cx="37" cy="77"/>
              </a:xfrm>
              <a:custGeom>
                <a:avLst/>
                <a:gdLst/>
                <a:ahLst/>
                <a:cxnLst>
                  <a:cxn ang="0">
                    <a:pos x="37" y="77"/>
                  </a:cxn>
                  <a:cxn ang="0">
                    <a:pos x="0" y="65"/>
                  </a:cxn>
                  <a:cxn ang="0">
                    <a:pos x="0" y="0"/>
                  </a:cxn>
                  <a:cxn ang="0">
                    <a:pos x="37" y="10"/>
                  </a:cxn>
                  <a:cxn ang="0">
                    <a:pos x="37" y="77"/>
                  </a:cxn>
                </a:cxnLst>
                <a:rect l="0" t="0" r="r" b="b"/>
                <a:pathLst>
                  <a:path w="37" h="77">
                    <a:moveTo>
                      <a:pt x="37" y="77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37" y="10"/>
                    </a:lnTo>
                    <a:lnTo>
                      <a:pt x="37" y="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41" name="Freeform 949"/>
              <p:cNvSpPr>
                <a:spLocks/>
              </p:cNvSpPr>
              <p:nvPr/>
            </p:nvSpPr>
            <p:spPr bwMode="auto">
              <a:xfrm>
                <a:off x="5066" y="2463"/>
                <a:ext cx="102" cy="123"/>
              </a:xfrm>
              <a:custGeom>
                <a:avLst/>
                <a:gdLst/>
                <a:ahLst/>
                <a:cxnLst>
                  <a:cxn ang="0">
                    <a:pos x="26" y="23"/>
                  </a:cxn>
                  <a:cxn ang="0">
                    <a:pos x="102" y="0"/>
                  </a:cxn>
                  <a:cxn ang="0">
                    <a:pos x="91" y="88"/>
                  </a:cxn>
                  <a:cxn ang="0">
                    <a:pos x="0" y="123"/>
                  </a:cxn>
                  <a:cxn ang="0">
                    <a:pos x="26" y="23"/>
                  </a:cxn>
                </a:cxnLst>
                <a:rect l="0" t="0" r="r" b="b"/>
                <a:pathLst>
                  <a:path w="102" h="123">
                    <a:moveTo>
                      <a:pt x="26" y="23"/>
                    </a:moveTo>
                    <a:lnTo>
                      <a:pt x="102" y="0"/>
                    </a:lnTo>
                    <a:lnTo>
                      <a:pt x="91" y="88"/>
                    </a:lnTo>
                    <a:lnTo>
                      <a:pt x="0" y="123"/>
                    </a:lnTo>
                    <a:lnTo>
                      <a:pt x="26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42" name="Freeform 950"/>
              <p:cNvSpPr>
                <a:spLocks/>
              </p:cNvSpPr>
              <p:nvPr/>
            </p:nvSpPr>
            <p:spPr bwMode="auto">
              <a:xfrm>
                <a:off x="5066" y="2463"/>
                <a:ext cx="102" cy="123"/>
              </a:xfrm>
              <a:custGeom>
                <a:avLst/>
                <a:gdLst/>
                <a:ahLst/>
                <a:cxnLst>
                  <a:cxn ang="0">
                    <a:pos x="26" y="23"/>
                  </a:cxn>
                  <a:cxn ang="0">
                    <a:pos x="102" y="0"/>
                  </a:cxn>
                  <a:cxn ang="0">
                    <a:pos x="91" y="88"/>
                  </a:cxn>
                  <a:cxn ang="0">
                    <a:pos x="0" y="123"/>
                  </a:cxn>
                  <a:cxn ang="0">
                    <a:pos x="26" y="23"/>
                  </a:cxn>
                </a:cxnLst>
                <a:rect l="0" t="0" r="r" b="b"/>
                <a:pathLst>
                  <a:path w="102" h="123">
                    <a:moveTo>
                      <a:pt x="26" y="23"/>
                    </a:moveTo>
                    <a:lnTo>
                      <a:pt x="102" y="0"/>
                    </a:lnTo>
                    <a:lnTo>
                      <a:pt x="91" y="88"/>
                    </a:lnTo>
                    <a:lnTo>
                      <a:pt x="0" y="123"/>
                    </a:lnTo>
                    <a:lnTo>
                      <a:pt x="26" y="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43" name="Freeform 951"/>
              <p:cNvSpPr>
                <a:spLocks/>
              </p:cNvSpPr>
              <p:nvPr/>
            </p:nvSpPr>
            <p:spPr bwMode="auto">
              <a:xfrm>
                <a:off x="4633" y="1566"/>
                <a:ext cx="118" cy="194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118" y="17"/>
                  </a:cxn>
                  <a:cxn ang="0">
                    <a:pos x="118" y="194"/>
                  </a:cxn>
                  <a:cxn ang="0">
                    <a:pos x="0" y="180"/>
                  </a:cxn>
                </a:cxnLst>
                <a:rect l="0" t="0" r="r" b="b"/>
                <a:pathLst>
                  <a:path w="118" h="194">
                    <a:moveTo>
                      <a:pt x="0" y="180"/>
                    </a:moveTo>
                    <a:lnTo>
                      <a:pt x="0" y="0"/>
                    </a:lnTo>
                    <a:lnTo>
                      <a:pt x="118" y="17"/>
                    </a:lnTo>
                    <a:lnTo>
                      <a:pt x="118" y="194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44" name="Freeform 952"/>
              <p:cNvSpPr>
                <a:spLocks/>
              </p:cNvSpPr>
              <p:nvPr/>
            </p:nvSpPr>
            <p:spPr bwMode="auto">
              <a:xfrm>
                <a:off x="4633" y="1566"/>
                <a:ext cx="118" cy="194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118" y="17"/>
                  </a:cxn>
                  <a:cxn ang="0">
                    <a:pos x="118" y="194"/>
                  </a:cxn>
                  <a:cxn ang="0">
                    <a:pos x="0" y="180"/>
                  </a:cxn>
                </a:cxnLst>
                <a:rect l="0" t="0" r="r" b="b"/>
                <a:pathLst>
                  <a:path w="118" h="194">
                    <a:moveTo>
                      <a:pt x="0" y="180"/>
                    </a:moveTo>
                    <a:lnTo>
                      <a:pt x="0" y="0"/>
                    </a:lnTo>
                    <a:lnTo>
                      <a:pt x="118" y="17"/>
                    </a:lnTo>
                    <a:lnTo>
                      <a:pt x="118" y="194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45" name="Freeform 953"/>
              <p:cNvSpPr>
                <a:spLocks/>
              </p:cNvSpPr>
              <p:nvPr/>
            </p:nvSpPr>
            <p:spPr bwMode="auto">
              <a:xfrm>
                <a:off x="4031" y="1566"/>
                <a:ext cx="118" cy="194"/>
              </a:xfrm>
              <a:custGeom>
                <a:avLst/>
                <a:gdLst/>
                <a:ahLst/>
                <a:cxnLst>
                  <a:cxn ang="0">
                    <a:pos x="0" y="194"/>
                  </a:cxn>
                  <a:cxn ang="0">
                    <a:pos x="0" y="17"/>
                  </a:cxn>
                  <a:cxn ang="0">
                    <a:pos x="118" y="0"/>
                  </a:cxn>
                  <a:cxn ang="0">
                    <a:pos x="118" y="180"/>
                  </a:cxn>
                  <a:cxn ang="0">
                    <a:pos x="0" y="194"/>
                  </a:cxn>
                </a:cxnLst>
                <a:rect l="0" t="0" r="r" b="b"/>
                <a:pathLst>
                  <a:path w="118" h="194">
                    <a:moveTo>
                      <a:pt x="0" y="194"/>
                    </a:moveTo>
                    <a:lnTo>
                      <a:pt x="0" y="17"/>
                    </a:lnTo>
                    <a:lnTo>
                      <a:pt x="118" y="0"/>
                    </a:lnTo>
                    <a:lnTo>
                      <a:pt x="118" y="18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46" name="Freeform 954"/>
              <p:cNvSpPr>
                <a:spLocks/>
              </p:cNvSpPr>
              <p:nvPr/>
            </p:nvSpPr>
            <p:spPr bwMode="auto">
              <a:xfrm>
                <a:off x="4031" y="1566"/>
                <a:ext cx="118" cy="194"/>
              </a:xfrm>
              <a:custGeom>
                <a:avLst/>
                <a:gdLst/>
                <a:ahLst/>
                <a:cxnLst>
                  <a:cxn ang="0">
                    <a:pos x="0" y="194"/>
                  </a:cxn>
                  <a:cxn ang="0">
                    <a:pos x="0" y="17"/>
                  </a:cxn>
                  <a:cxn ang="0">
                    <a:pos x="118" y="0"/>
                  </a:cxn>
                  <a:cxn ang="0">
                    <a:pos x="118" y="180"/>
                  </a:cxn>
                  <a:cxn ang="0">
                    <a:pos x="0" y="194"/>
                  </a:cxn>
                </a:cxnLst>
                <a:rect l="0" t="0" r="r" b="b"/>
                <a:pathLst>
                  <a:path w="118" h="194">
                    <a:moveTo>
                      <a:pt x="0" y="194"/>
                    </a:moveTo>
                    <a:lnTo>
                      <a:pt x="0" y="17"/>
                    </a:lnTo>
                    <a:lnTo>
                      <a:pt x="118" y="0"/>
                    </a:lnTo>
                    <a:lnTo>
                      <a:pt x="118" y="180"/>
                    </a:lnTo>
                    <a:lnTo>
                      <a:pt x="0" y="19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47" name="Freeform 955"/>
              <p:cNvSpPr>
                <a:spLocks/>
              </p:cNvSpPr>
              <p:nvPr/>
            </p:nvSpPr>
            <p:spPr bwMode="auto">
              <a:xfrm>
                <a:off x="5060" y="2872"/>
                <a:ext cx="153" cy="134"/>
              </a:xfrm>
              <a:custGeom>
                <a:avLst/>
                <a:gdLst/>
                <a:ahLst/>
                <a:cxnLst>
                  <a:cxn ang="0">
                    <a:pos x="46" y="134"/>
                  </a:cxn>
                  <a:cxn ang="0">
                    <a:pos x="0" y="98"/>
                  </a:cxn>
                  <a:cxn ang="0">
                    <a:pos x="99" y="0"/>
                  </a:cxn>
                  <a:cxn ang="0">
                    <a:pos x="153" y="42"/>
                  </a:cxn>
                  <a:cxn ang="0">
                    <a:pos x="46" y="134"/>
                  </a:cxn>
                </a:cxnLst>
                <a:rect l="0" t="0" r="r" b="b"/>
                <a:pathLst>
                  <a:path w="153" h="134">
                    <a:moveTo>
                      <a:pt x="46" y="134"/>
                    </a:moveTo>
                    <a:lnTo>
                      <a:pt x="0" y="98"/>
                    </a:lnTo>
                    <a:lnTo>
                      <a:pt x="99" y="0"/>
                    </a:lnTo>
                    <a:lnTo>
                      <a:pt x="153" y="42"/>
                    </a:lnTo>
                    <a:lnTo>
                      <a:pt x="46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48" name="Freeform 956"/>
              <p:cNvSpPr>
                <a:spLocks/>
              </p:cNvSpPr>
              <p:nvPr/>
            </p:nvSpPr>
            <p:spPr bwMode="auto">
              <a:xfrm>
                <a:off x="5060" y="2872"/>
                <a:ext cx="153" cy="134"/>
              </a:xfrm>
              <a:custGeom>
                <a:avLst/>
                <a:gdLst/>
                <a:ahLst/>
                <a:cxnLst>
                  <a:cxn ang="0">
                    <a:pos x="46" y="134"/>
                  </a:cxn>
                  <a:cxn ang="0">
                    <a:pos x="0" y="98"/>
                  </a:cxn>
                  <a:cxn ang="0">
                    <a:pos x="99" y="0"/>
                  </a:cxn>
                  <a:cxn ang="0">
                    <a:pos x="153" y="42"/>
                  </a:cxn>
                  <a:cxn ang="0">
                    <a:pos x="46" y="134"/>
                  </a:cxn>
                </a:cxnLst>
                <a:rect l="0" t="0" r="r" b="b"/>
                <a:pathLst>
                  <a:path w="153" h="134">
                    <a:moveTo>
                      <a:pt x="46" y="134"/>
                    </a:moveTo>
                    <a:lnTo>
                      <a:pt x="0" y="98"/>
                    </a:lnTo>
                    <a:lnTo>
                      <a:pt x="99" y="0"/>
                    </a:lnTo>
                    <a:lnTo>
                      <a:pt x="153" y="42"/>
                    </a:lnTo>
                    <a:lnTo>
                      <a:pt x="46" y="1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49" name="Freeform 957"/>
              <p:cNvSpPr>
                <a:spLocks/>
              </p:cNvSpPr>
              <p:nvPr/>
            </p:nvSpPr>
            <p:spPr bwMode="auto">
              <a:xfrm>
                <a:off x="4642" y="3080"/>
                <a:ext cx="127" cy="103"/>
              </a:xfrm>
              <a:custGeom>
                <a:avLst/>
                <a:gdLst/>
                <a:ahLst/>
                <a:cxnLst>
                  <a:cxn ang="0">
                    <a:pos x="35" y="103"/>
                  </a:cxn>
                  <a:cxn ang="0">
                    <a:pos x="0" y="88"/>
                  </a:cxn>
                  <a:cxn ang="0">
                    <a:pos x="81" y="0"/>
                  </a:cxn>
                  <a:cxn ang="0">
                    <a:pos x="127" y="18"/>
                  </a:cxn>
                  <a:cxn ang="0">
                    <a:pos x="35" y="103"/>
                  </a:cxn>
                </a:cxnLst>
                <a:rect l="0" t="0" r="r" b="b"/>
                <a:pathLst>
                  <a:path w="127" h="103">
                    <a:moveTo>
                      <a:pt x="35" y="103"/>
                    </a:moveTo>
                    <a:lnTo>
                      <a:pt x="0" y="88"/>
                    </a:lnTo>
                    <a:lnTo>
                      <a:pt x="81" y="0"/>
                    </a:lnTo>
                    <a:lnTo>
                      <a:pt x="127" y="18"/>
                    </a:lnTo>
                    <a:lnTo>
                      <a:pt x="35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50" name="Freeform 958"/>
              <p:cNvSpPr>
                <a:spLocks/>
              </p:cNvSpPr>
              <p:nvPr/>
            </p:nvSpPr>
            <p:spPr bwMode="auto">
              <a:xfrm>
                <a:off x="4642" y="3080"/>
                <a:ext cx="127" cy="103"/>
              </a:xfrm>
              <a:custGeom>
                <a:avLst/>
                <a:gdLst/>
                <a:ahLst/>
                <a:cxnLst>
                  <a:cxn ang="0">
                    <a:pos x="35" y="103"/>
                  </a:cxn>
                  <a:cxn ang="0">
                    <a:pos x="0" y="88"/>
                  </a:cxn>
                  <a:cxn ang="0">
                    <a:pos x="81" y="0"/>
                  </a:cxn>
                  <a:cxn ang="0">
                    <a:pos x="127" y="18"/>
                  </a:cxn>
                  <a:cxn ang="0">
                    <a:pos x="35" y="103"/>
                  </a:cxn>
                </a:cxnLst>
                <a:rect l="0" t="0" r="r" b="b"/>
                <a:pathLst>
                  <a:path w="127" h="103">
                    <a:moveTo>
                      <a:pt x="35" y="103"/>
                    </a:moveTo>
                    <a:lnTo>
                      <a:pt x="0" y="88"/>
                    </a:lnTo>
                    <a:lnTo>
                      <a:pt x="81" y="0"/>
                    </a:lnTo>
                    <a:lnTo>
                      <a:pt x="127" y="18"/>
                    </a:lnTo>
                    <a:lnTo>
                      <a:pt x="35" y="10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51" name="Freeform 959"/>
              <p:cNvSpPr>
                <a:spLocks/>
              </p:cNvSpPr>
              <p:nvPr/>
            </p:nvSpPr>
            <p:spPr bwMode="auto">
              <a:xfrm>
                <a:off x="5066" y="2347"/>
                <a:ext cx="71" cy="127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59" y="96"/>
                  </a:cxn>
                  <a:cxn ang="0">
                    <a:pos x="0" y="127"/>
                  </a:cxn>
                  <a:cxn ang="0">
                    <a:pos x="24" y="24"/>
                  </a:cxn>
                  <a:cxn ang="0">
                    <a:pos x="71" y="0"/>
                  </a:cxn>
                </a:cxnLst>
                <a:rect l="0" t="0" r="r" b="b"/>
                <a:pathLst>
                  <a:path w="71" h="127">
                    <a:moveTo>
                      <a:pt x="71" y="0"/>
                    </a:moveTo>
                    <a:lnTo>
                      <a:pt x="59" y="96"/>
                    </a:lnTo>
                    <a:lnTo>
                      <a:pt x="0" y="127"/>
                    </a:lnTo>
                    <a:lnTo>
                      <a:pt x="24" y="2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52" name="Freeform 960"/>
              <p:cNvSpPr>
                <a:spLocks/>
              </p:cNvSpPr>
              <p:nvPr/>
            </p:nvSpPr>
            <p:spPr bwMode="auto">
              <a:xfrm>
                <a:off x="5066" y="2347"/>
                <a:ext cx="71" cy="127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59" y="96"/>
                  </a:cxn>
                  <a:cxn ang="0">
                    <a:pos x="0" y="127"/>
                  </a:cxn>
                  <a:cxn ang="0">
                    <a:pos x="24" y="24"/>
                  </a:cxn>
                  <a:cxn ang="0">
                    <a:pos x="71" y="0"/>
                  </a:cxn>
                </a:cxnLst>
                <a:rect l="0" t="0" r="r" b="b"/>
                <a:pathLst>
                  <a:path w="71" h="127">
                    <a:moveTo>
                      <a:pt x="71" y="0"/>
                    </a:moveTo>
                    <a:lnTo>
                      <a:pt x="59" y="96"/>
                    </a:lnTo>
                    <a:lnTo>
                      <a:pt x="0" y="127"/>
                    </a:lnTo>
                    <a:lnTo>
                      <a:pt x="24" y="24"/>
                    </a:lnTo>
                    <a:lnTo>
                      <a:pt x="7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53" name="Freeform 961"/>
              <p:cNvSpPr>
                <a:spLocks/>
              </p:cNvSpPr>
              <p:nvPr/>
            </p:nvSpPr>
            <p:spPr bwMode="auto">
              <a:xfrm>
                <a:off x="5066" y="2366"/>
                <a:ext cx="85" cy="108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61" y="101"/>
                  </a:cxn>
                  <a:cxn ang="0">
                    <a:pos x="0" y="108"/>
                  </a:cxn>
                  <a:cxn ang="0">
                    <a:pos x="24" y="5"/>
                  </a:cxn>
                  <a:cxn ang="0">
                    <a:pos x="85" y="0"/>
                  </a:cxn>
                </a:cxnLst>
                <a:rect l="0" t="0" r="r" b="b"/>
                <a:pathLst>
                  <a:path w="85" h="108">
                    <a:moveTo>
                      <a:pt x="85" y="0"/>
                    </a:moveTo>
                    <a:lnTo>
                      <a:pt x="61" y="101"/>
                    </a:lnTo>
                    <a:lnTo>
                      <a:pt x="0" y="108"/>
                    </a:lnTo>
                    <a:lnTo>
                      <a:pt x="24" y="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54" name="Freeform 962"/>
              <p:cNvSpPr>
                <a:spLocks/>
              </p:cNvSpPr>
              <p:nvPr/>
            </p:nvSpPr>
            <p:spPr bwMode="auto">
              <a:xfrm>
                <a:off x="5066" y="2366"/>
                <a:ext cx="85" cy="108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61" y="101"/>
                  </a:cxn>
                  <a:cxn ang="0">
                    <a:pos x="0" y="108"/>
                  </a:cxn>
                  <a:cxn ang="0">
                    <a:pos x="24" y="5"/>
                  </a:cxn>
                  <a:cxn ang="0">
                    <a:pos x="85" y="0"/>
                  </a:cxn>
                </a:cxnLst>
                <a:rect l="0" t="0" r="r" b="b"/>
                <a:pathLst>
                  <a:path w="85" h="108">
                    <a:moveTo>
                      <a:pt x="85" y="0"/>
                    </a:moveTo>
                    <a:lnTo>
                      <a:pt x="61" y="101"/>
                    </a:lnTo>
                    <a:lnTo>
                      <a:pt x="0" y="108"/>
                    </a:lnTo>
                    <a:lnTo>
                      <a:pt x="24" y="5"/>
                    </a:ln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55" name="Freeform 963"/>
              <p:cNvSpPr>
                <a:spLocks/>
              </p:cNvSpPr>
              <p:nvPr/>
            </p:nvSpPr>
            <p:spPr bwMode="auto">
              <a:xfrm>
                <a:off x="3631" y="2366"/>
                <a:ext cx="83" cy="108"/>
              </a:xfrm>
              <a:custGeom>
                <a:avLst/>
                <a:gdLst/>
                <a:ahLst/>
                <a:cxnLst>
                  <a:cxn ang="0">
                    <a:pos x="83" y="108"/>
                  </a:cxn>
                  <a:cxn ang="0">
                    <a:pos x="60" y="5"/>
                  </a:cxn>
                  <a:cxn ang="0">
                    <a:pos x="0" y="0"/>
                  </a:cxn>
                  <a:cxn ang="0">
                    <a:pos x="24" y="101"/>
                  </a:cxn>
                  <a:cxn ang="0">
                    <a:pos x="83" y="108"/>
                  </a:cxn>
                </a:cxnLst>
                <a:rect l="0" t="0" r="r" b="b"/>
                <a:pathLst>
                  <a:path w="83" h="108">
                    <a:moveTo>
                      <a:pt x="83" y="108"/>
                    </a:moveTo>
                    <a:lnTo>
                      <a:pt x="60" y="5"/>
                    </a:lnTo>
                    <a:lnTo>
                      <a:pt x="0" y="0"/>
                    </a:lnTo>
                    <a:lnTo>
                      <a:pt x="24" y="101"/>
                    </a:lnTo>
                    <a:lnTo>
                      <a:pt x="83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56" name="Freeform 964"/>
              <p:cNvSpPr>
                <a:spLocks/>
              </p:cNvSpPr>
              <p:nvPr/>
            </p:nvSpPr>
            <p:spPr bwMode="auto">
              <a:xfrm>
                <a:off x="3631" y="2366"/>
                <a:ext cx="83" cy="108"/>
              </a:xfrm>
              <a:custGeom>
                <a:avLst/>
                <a:gdLst/>
                <a:ahLst/>
                <a:cxnLst>
                  <a:cxn ang="0">
                    <a:pos x="83" y="108"/>
                  </a:cxn>
                  <a:cxn ang="0">
                    <a:pos x="60" y="5"/>
                  </a:cxn>
                  <a:cxn ang="0">
                    <a:pos x="0" y="0"/>
                  </a:cxn>
                  <a:cxn ang="0">
                    <a:pos x="24" y="101"/>
                  </a:cxn>
                  <a:cxn ang="0">
                    <a:pos x="83" y="108"/>
                  </a:cxn>
                </a:cxnLst>
                <a:rect l="0" t="0" r="r" b="b"/>
                <a:pathLst>
                  <a:path w="83" h="108">
                    <a:moveTo>
                      <a:pt x="83" y="108"/>
                    </a:moveTo>
                    <a:lnTo>
                      <a:pt x="60" y="5"/>
                    </a:lnTo>
                    <a:lnTo>
                      <a:pt x="0" y="0"/>
                    </a:lnTo>
                    <a:lnTo>
                      <a:pt x="24" y="101"/>
                    </a:lnTo>
                    <a:lnTo>
                      <a:pt x="83" y="10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57" name="Freeform 965"/>
              <p:cNvSpPr>
                <a:spLocks/>
              </p:cNvSpPr>
              <p:nvPr/>
            </p:nvSpPr>
            <p:spPr bwMode="auto">
              <a:xfrm>
                <a:off x="5246" y="2352"/>
                <a:ext cx="89" cy="144"/>
              </a:xfrm>
              <a:custGeom>
                <a:avLst/>
                <a:gdLst/>
                <a:ahLst/>
                <a:cxnLst>
                  <a:cxn ang="0">
                    <a:pos x="89" y="144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89" y="54"/>
                  </a:cxn>
                  <a:cxn ang="0">
                    <a:pos x="89" y="144"/>
                  </a:cxn>
                </a:cxnLst>
                <a:rect l="0" t="0" r="r" b="b"/>
                <a:pathLst>
                  <a:path w="89" h="144">
                    <a:moveTo>
                      <a:pt x="89" y="144"/>
                    </a:moveTo>
                    <a:lnTo>
                      <a:pt x="0" y="91"/>
                    </a:lnTo>
                    <a:lnTo>
                      <a:pt x="0" y="0"/>
                    </a:lnTo>
                    <a:lnTo>
                      <a:pt x="89" y="54"/>
                    </a:lnTo>
                    <a:lnTo>
                      <a:pt x="89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58" name="Freeform 966"/>
              <p:cNvSpPr>
                <a:spLocks/>
              </p:cNvSpPr>
              <p:nvPr/>
            </p:nvSpPr>
            <p:spPr bwMode="auto">
              <a:xfrm>
                <a:off x="5246" y="2352"/>
                <a:ext cx="89" cy="144"/>
              </a:xfrm>
              <a:custGeom>
                <a:avLst/>
                <a:gdLst/>
                <a:ahLst/>
                <a:cxnLst>
                  <a:cxn ang="0">
                    <a:pos x="89" y="144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89" y="54"/>
                  </a:cxn>
                  <a:cxn ang="0">
                    <a:pos x="89" y="144"/>
                  </a:cxn>
                </a:cxnLst>
                <a:rect l="0" t="0" r="r" b="b"/>
                <a:pathLst>
                  <a:path w="89" h="144">
                    <a:moveTo>
                      <a:pt x="89" y="144"/>
                    </a:moveTo>
                    <a:lnTo>
                      <a:pt x="0" y="91"/>
                    </a:lnTo>
                    <a:lnTo>
                      <a:pt x="0" y="0"/>
                    </a:lnTo>
                    <a:lnTo>
                      <a:pt x="89" y="54"/>
                    </a:lnTo>
                    <a:lnTo>
                      <a:pt x="89" y="1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59" name="Freeform 967"/>
              <p:cNvSpPr>
                <a:spLocks/>
              </p:cNvSpPr>
              <p:nvPr/>
            </p:nvSpPr>
            <p:spPr bwMode="auto">
              <a:xfrm>
                <a:off x="4983" y="2334"/>
                <a:ext cx="107" cy="14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07" y="37"/>
                  </a:cxn>
                  <a:cxn ang="0">
                    <a:pos x="83" y="140"/>
                  </a:cxn>
                  <a:cxn ang="0">
                    <a:pos x="0" y="104"/>
                  </a:cxn>
                  <a:cxn ang="0">
                    <a:pos x="21" y="0"/>
                  </a:cxn>
                </a:cxnLst>
                <a:rect l="0" t="0" r="r" b="b"/>
                <a:pathLst>
                  <a:path w="107" h="140">
                    <a:moveTo>
                      <a:pt x="21" y="0"/>
                    </a:moveTo>
                    <a:lnTo>
                      <a:pt x="107" y="37"/>
                    </a:lnTo>
                    <a:lnTo>
                      <a:pt x="83" y="140"/>
                    </a:lnTo>
                    <a:lnTo>
                      <a:pt x="0" y="10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60" name="Freeform 968"/>
              <p:cNvSpPr>
                <a:spLocks/>
              </p:cNvSpPr>
              <p:nvPr/>
            </p:nvSpPr>
            <p:spPr bwMode="auto">
              <a:xfrm>
                <a:off x="4983" y="2334"/>
                <a:ext cx="107" cy="14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07" y="37"/>
                  </a:cxn>
                  <a:cxn ang="0">
                    <a:pos x="83" y="140"/>
                  </a:cxn>
                  <a:cxn ang="0">
                    <a:pos x="0" y="104"/>
                  </a:cxn>
                  <a:cxn ang="0">
                    <a:pos x="21" y="0"/>
                  </a:cxn>
                </a:cxnLst>
                <a:rect l="0" t="0" r="r" b="b"/>
                <a:pathLst>
                  <a:path w="107" h="140">
                    <a:moveTo>
                      <a:pt x="21" y="0"/>
                    </a:moveTo>
                    <a:lnTo>
                      <a:pt x="107" y="37"/>
                    </a:lnTo>
                    <a:lnTo>
                      <a:pt x="83" y="140"/>
                    </a:lnTo>
                    <a:lnTo>
                      <a:pt x="0" y="104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61" name="Freeform 969"/>
              <p:cNvSpPr>
                <a:spLocks/>
              </p:cNvSpPr>
              <p:nvPr/>
            </p:nvSpPr>
            <p:spPr bwMode="auto">
              <a:xfrm>
                <a:off x="3691" y="2334"/>
                <a:ext cx="107" cy="140"/>
              </a:xfrm>
              <a:custGeom>
                <a:avLst/>
                <a:gdLst/>
                <a:ahLst/>
                <a:cxnLst>
                  <a:cxn ang="0">
                    <a:pos x="107" y="104"/>
                  </a:cxn>
                  <a:cxn ang="0">
                    <a:pos x="87" y="0"/>
                  </a:cxn>
                  <a:cxn ang="0">
                    <a:pos x="0" y="37"/>
                  </a:cxn>
                  <a:cxn ang="0">
                    <a:pos x="23" y="140"/>
                  </a:cxn>
                  <a:cxn ang="0">
                    <a:pos x="107" y="104"/>
                  </a:cxn>
                </a:cxnLst>
                <a:rect l="0" t="0" r="r" b="b"/>
                <a:pathLst>
                  <a:path w="107" h="140">
                    <a:moveTo>
                      <a:pt x="107" y="104"/>
                    </a:moveTo>
                    <a:lnTo>
                      <a:pt x="87" y="0"/>
                    </a:lnTo>
                    <a:lnTo>
                      <a:pt x="0" y="37"/>
                    </a:lnTo>
                    <a:lnTo>
                      <a:pt x="23" y="140"/>
                    </a:lnTo>
                    <a:lnTo>
                      <a:pt x="107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62" name="Freeform 970"/>
              <p:cNvSpPr>
                <a:spLocks/>
              </p:cNvSpPr>
              <p:nvPr/>
            </p:nvSpPr>
            <p:spPr bwMode="auto">
              <a:xfrm>
                <a:off x="3691" y="2334"/>
                <a:ext cx="107" cy="140"/>
              </a:xfrm>
              <a:custGeom>
                <a:avLst/>
                <a:gdLst/>
                <a:ahLst/>
                <a:cxnLst>
                  <a:cxn ang="0">
                    <a:pos x="107" y="104"/>
                  </a:cxn>
                  <a:cxn ang="0">
                    <a:pos x="87" y="0"/>
                  </a:cxn>
                  <a:cxn ang="0">
                    <a:pos x="0" y="37"/>
                  </a:cxn>
                  <a:cxn ang="0">
                    <a:pos x="23" y="140"/>
                  </a:cxn>
                  <a:cxn ang="0">
                    <a:pos x="107" y="104"/>
                  </a:cxn>
                </a:cxnLst>
                <a:rect l="0" t="0" r="r" b="b"/>
                <a:pathLst>
                  <a:path w="107" h="140">
                    <a:moveTo>
                      <a:pt x="107" y="104"/>
                    </a:moveTo>
                    <a:lnTo>
                      <a:pt x="87" y="0"/>
                    </a:lnTo>
                    <a:lnTo>
                      <a:pt x="0" y="37"/>
                    </a:lnTo>
                    <a:lnTo>
                      <a:pt x="23" y="140"/>
                    </a:lnTo>
                    <a:lnTo>
                      <a:pt x="107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63" name="Freeform 971"/>
              <p:cNvSpPr>
                <a:spLocks/>
              </p:cNvSpPr>
              <p:nvPr/>
            </p:nvSpPr>
            <p:spPr bwMode="auto">
              <a:xfrm>
                <a:off x="5324" y="2568"/>
                <a:ext cx="77" cy="118"/>
              </a:xfrm>
              <a:custGeom>
                <a:avLst/>
                <a:gdLst/>
                <a:ahLst/>
                <a:cxnLst>
                  <a:cxn ang="0">
                    <a:pos x="66" y="118"/>
                  </a:cxn>
                  <a:cxn ang="0">
                    <a:pos x="0" y="68"/>
                  </a:cxn>
                  <a:cxn ang="0">
                    <a:pos x="11" y="0"/>
                  </a:cxn>
                  <a:cxn ang="0">
                    <a:pos x="77" y="50"/>
                  </a:cxn>
                  <a:cxn ang="0">
                    <a:pos x="66" y="118"/>
                  </a:cxn>
                </a:cxnLst>
                <a:rect l="0" t="0" r="r" b="b"/>
                <a:pathLst>
                  <a:path w="77" h="118">
                    <a:moveTo>
                      <a:pt x="66" y="118"/>
                    </a:moveTo>
                    <a:lnTo>
                      <a:pt x="0" y="68"/>
                    </a:lnTo>
                    <a:lnTo>
                      <a:pt x="11" y="0"/>
                    </a:lnTo>
                    <a:lnTo>
                      <a:pt x="77" y="50"/>
                    </a:lnTo>
                    <a:lnTo>
                      <a:pt x="66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64" name="Freeform 972"/>
              <p:cNvSpPr>
                <a:spLocks/>
              </p:cNvSpPr>
              <p:nvPr/>
            </p:nvSpPr>
            <p:spPr bwMode="auto">
              <a:xfrm>
                <a:off x="5324" y="2568"/>
                <a:ext cx="77" cy="118"/>
              </a:xfrm>
              <a:custGeom>
                <a:avLst/>
                <a:gdLst/>
                <a:ahLst/>
                <a:cxnLst>
                  <a:cxn ang="0">
                    <a:pos x="66" y="118"/>
                  </a:cxn>
                  <a:cxn ang="0">
                    <a:pos x="0" y="68"/>
                  </a:cxn>
                  <a:cxn ang="0">
                    <a:pos x="11" y="0"/>
                  </a:cxn>
                  <a:cxn ang="0">
                    <a:pos x="77" y="50"/>
                  </a:cxn>
                  <a:cxn ang="0">
                    <a:pos x="66" y="118"/>
                  </a:cxn>
                </a:cxnLst>
                <a:rect l="0" t="0" r="r" b="b"/>
                <a:pathLst>
                  <a:path w="77" h="118">
                    <a:moveTo>
                      <a:pt x="66" y="118"/>
                    </a:moveTo>
                    <a:lnTo>
                      <a:pt x="0" y="68"/>
                    </a:lnTo>
                    <a:lnTo>
                      <a:pt x="11" y="0"/>
                    </a:lnTo>
                    <a:lnTo>
                      <a:pt x="77" y="50"/>
                    </a:lnTo>
                    <a:lnTo>
                      <a:pt x="66" y="1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65" name="Freeform 973"/>
              <p:cNvSpPr>
                <a:spLocks/>
              </p:cNvSpPr>
              <p:nvPr/>
            </p:nvSpPr>
            <p:spPr bwMode="auto">
              <a:xfrm>
                <a:off x="4810" y="3031"/>
                <a:ext cx="145" cy="112"/>
              </a:xfrm>
              <a:custGeom>
                <a:avLst/>
                <a:gdLst/>
                <a:ahLst/>
                <a:cxnLst>
                  <a:cxn ang="0">
                    <a:pos x="37" y="112"/>
                  </a:cxn>
                  <a:cxn ang="0">
                    <a:pos x="0" y="89"/>
                  </a:cxn>
                  <a:cxn ang="0">
                    <a:pos x="99" y="0"/>
                  </a:cxn>
                  <a:cxn ang="0">
                    <a:pos x="145" y="29"/>
                  </a:cxn>
                  <a:cxn ang="0">
                    <a:pos x="37" y="112"/>
                  </a:cxn>
                </a:cxnLst>
                <a:rect l="0" t="0" r="r" b="b"/>
                <a:pathLst>
                  <a:path w="145" h="112">
                    <a:moveTo>
                      <a:pt x="37" y="112"/>
                    </a:moveTo>
                    <a:lnTo>
                      <a:pt x="0" y="89"/>
                    </a:lnTo>
                    <a:lnTo>
                      <a:pt x="99" y="0"/>
                    </a:lnTo>
                    <a:lnTo>
                      <a:pt x="145" y="29"/>
                    </a:lnTo>
                    <a:lnTo>
                      <a:pt x="37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66" name="Freeform 974"/>
              <p:cNvSpPr>
                <a:spLocks/>
              </p:cNvSpPr>
              <p:nvPr/>
            </p:nvSpPr>
            <p:spPr bwMode="auto">
              <a:xfrm>
                <a:off x="4810" y="3031"/>
                <a:ext cx="145" cy="112"/>
              </a:xfrm>
              <a:custGeom>
                <a:avLst/>
                <a:gdLst/>
                <a:ahLst/>
                <a:cxnLst>
                  <a:cxn ang="0">
                    <a:pos x="37" y="112"/>
                  </a:cxn>
                  <a:cxn ang="0">
                    <a:pos x="0" y="89"/>
                  </a:cxn>
                  <a:cxn ang="0">
                    <a:pos x="99" y="0"/>
                  </a:cxn>
                  <a:cxn ang="0">
                    <a:pos x="145" y="29"/>
                  </a:cxn>
                  <a:cxn ang="0">
                    <a:pos x="37" y="112"/>
                  </a:cxn>
                </a:cxnLst>
                <a:rect l="0" t="0" r="r" b="b"/>
                <a:pathLst>
                  <a:path w="145" h="112">
                    <a:moveTo>
                      <a:pt x="37" y="112"/>
                    </a:moveTo>
                    <a:lnTo>
                      <a:pt x="0" y="89"/>
                    </a:lnTo>
                    <a:lnTo>
                      <a:pt x="99" y="0"/>
                    </a:lnTo>
                    <a:lnTo>
                      <a:pt x="145" y="29"/>
                    </a:lnTo>
                    <a:lnTo>
                      <a:pt x="37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67" name="Freeform 975"/>
              <p:cNvSpPr>
                <a:spLocks/>
              </p:cNvSpPr>
              <p:nvPr/>
            </p:nvSpPr>
            <p:spPr bwMode="auto">
              <a:xfrm>
                <a:off x="4642" y="3168"/>
                <a:ext cx="35" cy="82"/>
              </a:xfrm>
              <a:custGeom>
                <a:avLst/>
                <a:gdLst/>
                <a:ahLst/>
                <a:cxnLst>
                  <a:cxn ang="0">
                    <a:pos x="35" y="82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35" y="15"/>
                  </a:cxn>
                  <a:cxn ang="0">
                    <a:pos x="35" y="82"/>
                  </a:cxn>
                </a:cxnLst>
                <a:rect l="0" t="0" r="r" b="b"/>
                <a:pathLst>
                  <a:path w="35" h="82">
                    <a:moveTo>
                      <a:pt x="35" y="82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35" y="15"/>
                    </a:lnTo>
                    <a:lnTo>
                      <a:pt x="35" y="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68" name="Freeform 976"/>
              <p:cNvSpPr>
                <a:spLocks/>
              </p:cNvSpPr>
              <p:nvPr/>
            </p:nvSpPr>
            <p:spPr bwMode="auto">
              <a:xfrm>
                <a:off x="4642" y="3168"/>
                <a:ext cx="35" cy="82"/>
              </a:xfrm>
              <a:custGeom>
                <a:avLst/>
                <a:gdLst/>
                <a:ahLst/>
                <a:cxnLst>
                  <a:cxn ang="0">
                    <a:pos x="35" y="82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35" y="15"/>
                  </a:cxn>
                  <a:cxn ang="0">
                    <a:pos x="35" y="82"/>
                  </a:cxn>
                </a:cxnLst>
                <a:rect l="0" t="0" r="r" b="b"/>
                <a:pathLst>
                  <a:path w="35" h="82">
                    <a:moveTo>
                      <a:pt x="35" y="82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35" y="15"/>
                    </a:lnTo>
                    <a:lnTo>
                      <a:pt x="35" y="8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69" name="Freeform 977"/>
              <p:cNvSpPr>
                <a:spLocks/>
              </p:cNvSpPr>
              <p:nvPr/>
            </p:nvSpPr>
            <p:spPr bwMode="auto">
              <a:xfrm>
                <a:off x="4943" y="2784"/>
                <a:ext cx="97" cy="114"/>
              </a:xfrm>
              <a:custGeom>
                <a:avLst/>
                <a:gdLst/>
                <a:ahLst/>
                <a:cxnLst>
                  <a:cxn ang="0">
                    <a:pos x="55" y="114"/>
                  </a:cxn>
                  <a:cxn ang="0">
                    <a:pos x="97" y="35"/>
                  </a:cxn>
                  <a:cxn ang="0">
                    <a:pos x="38" y="0"/>
                  </a:cxn>
                  <a:cxn ang="0">
                    <a:pos x="0" y="83"/>
                  </a:cxn>
                  <a:cxn ang="0">
                    <a:pos x="55" y="114"/>
                  </a:cxn>
                </a:cxnLst>
                <a:rect l="0" t="0" r="r" b="b"/>
                <a:pathLst>
                  <a:path w="97" h="114">
                    <a:moveTo>
                      <a:pt x="55" y="114"/>
                    </a:moveTo>
                    <a:lnTo>
                      <a:pt x="97" y="35"/>
                    </a:lnTo>
                    <a:lnTo>
                      <a:pt x="38" y="0"/>
                    </a:lnTo>
                    <a:lnTo>
                      <a:pt x="0" y="83"/>
                    </a:lnTo>
                    <a:lnTo>
                      <a:pt x="55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70" name="Freeform 978"/>
              <p:cNvSpPr>
                <a:spLocks/>
              </p:cNvSpPr>
              <p:nvPr/>
            </p:nvSpPr>
            <p:spPr bwMode="auto">
              <a:xfrm>
                <a:off x="4943" y="2784"/>
                <a:ext cx="97" cy="114"/>
              </a:xfrm>
              <a:custGeom>
                <a:avLst/>
                <a:gdLst/>
                <a:ahLst/>
                <a:cxnLst>
                  <a:cxn ang="0">
                    <a:pos x="55" y="114"/>
                  </a:cxn>
                  <a:cxn ang="0">
                    <a:pos x="97" y="35"/>
                  </a:cxn>
                  <a:cxn ang="0">
                    <a:pos x="38" y="0"/>
                  </a:cxn>
                  <a:cxn ang="0">
                    <a:pos x="0" y="83"/>
                  </a:cxn>
                  <a:cxn ang="0">
                    <a:pos x="55" y="114"/>
                  </a:cxn>
                </a:cxnLst>
                <a:rect l="0" t="0" r="r" b="b"/>
                <a:pathLst>
                  <a:path w="97" h="114">
                    <a:moveTo>
                      <a:pt x="55" y="114"/>
                    </a:moveTo>
                    <a:lnTo>
                      <a:pt x="97" y="35"/>
                    </a:lnTo>
                    <a:lnTo>
                      <a:pt x="38" y="0"/>
                    </a:lnTo>
                    <a:lnTo>
                      <a:pt x="0" y="83"/>
                    </a:lnTo>
                    <a:lnTo>
                      <a:pt x="55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71" name="Freeform 979"/>
              <p:cNvSpPr>
                <a:spLocks/>
              </p:cNvSpPr>
              <p:nvPr/>
            </p:nvSpPr>
            <p:spPr bwMode="auto">
              <a:xfrm>
                <a:off x="3742" y="2784"/>
                <a:ext cx="97" cy="114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58" y="0"/>
                  </a:cxn>
                  <a:cxn ang="0">
                    <a:pos x="97" y="83"/>
                  </a:cxn>
                  <a:cxn ang="0">
                    <a:pos x="42" y="114"/>
                  </a:cxn>
                  <a:cxn ang="0">
                    <a:pos x="0" y="35"/>
                  </a:cxn>
                </a:cxnLst>
                <a:rect l="0" t="0" r="r" b="b"/>
                <a:pathLst>
                  <a:path w="97" h="114">
                    <a:moveTo>
                      <a:pt x="0" y="35"/>
                    </a:moveTo>
                    <a:lnTo>
                      <a:pt x="58" y="0"/>
                    </a:lnTo>
                    <a:lnTo>
                      <a:pt x="97" y="83"/>
                    </a:lnTo>
                    <a:lnTo>
                      <a:pt x="42" y="11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72" name="Freeform 980"/>
              <p:cNvSpPr>
                <a:spLocks/>
              </p:cNvSpPr>
              <p:nvPr/>
            </p:nvSpPr>
            <p:spPr bwMode="auto">
              <a:xfrm>
                <a:off x="3742" y="2784"/>
                <a:ext cx="97" cy="114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58" y="0"/>
                  </a:cxn>
                  <a:cxn ang="0">
                    <a:pos x="97" y="83"/>
                  </a:cxn>
                  <a:cxn ang="0">
                    <a:pos x="42" y="114"/>
                  </a:cxn>
                  <a:cxn ang="0">
                    <a:pos x="0" y="35"/>
                  </a:cxn>
                </a:cxnLst>
                <a:rect l="0" t="0" r="r" b="b"/>
                <a:pathLst>
                  <a:path w="97" h="114">
                    <a:moveTo>
                      <a:pt x="0" y="35"/>
                    </a:moveTo>
                    <a:lnTo>
                      <a:pt x="58" y="0"/>
                    </a:lnTo>
                    <a:lnTo>
                      <a:pt x="97" y="83"/>
                    </a:lnTo>
                    <a:lnTo>
                      <a:pt x="42" y="114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73" name="Freeform 981"/>
              <p:cNvSpPr>
                <a:spLocks/>
              </p:cNvSpPr>
              <p:nvPr/>
            </p:nvSpPr>
            <p:spPr bwMode="auto">
              <a:xfrm>
                <a:off x="4974" y="1811"/>
                <a:ext cx="102" cy="211"/>
              </a:xfrm>
              <a:custGeom>
                <a:avLst/>
                <a:gdLst/>
                <a:ahLst/>
                <a:cxnLst>
                  <a:cxn ang="0">
                    <a:pos x="102" y="211"/>
                  </a:cxn>
                  <a:cxn ang="0">
                    <a:pos x="0" y="179"/>
                  </a:cxn>
                  <a:cxn ang="0">
                    <a:pos x="0" y="0"/>
                  </a:cxn>
                  <a:cxn ang="0">
                    <a:pos x="102" y="33"/>
                  </a:cxn>
                  <a:cxn ang="0">
                    <a:pos x="102" y="211"/>
                  </a:cxn>
                </a:cxnLst>
                <a:rect l="0" t="0" r="r" b="b"/>
                <a:pathLst>
                  <a:path w="102" h="211">
                    <a:moveTo>
                      <a:pt x="102" y="211"/>
                    </a:moveTo>
                    <a:lnTo>
                      <a:pt x="0" y="179"/>
                    </a:lnTo>
                    <a:lnTo>
                      <a:pt x="0" y="0"/>
                    </a:lnTo>
                    <a:lnTo>
                      <a:pt x="102" y="33"/>
                    </a:lnTo>
                    <a:lnTo>
                      <a:pt x="102" y="2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74" name="Freeform 982"/>
              <p:cNvSpPr>
                <a:spLocks/>
              </p:cNvSpPr>
              <p:nvPr/>
            </p:nvSpPr>
            <p:spPr bwMode="auto">
              <a:xfrm>
                <a:off x="4974" y="1811"/>
                <a:ext cx="102" cy="211"/>
              </a:xfrm>
              <a:custGeom>
                <a:avLst/>
                <a:gdLst/>
                <a:ahLst/>
                <a:cxnLst>
                  <a:cxn ang="0">
                    <a:pos x="102" y="211"/>
                  </a:cxn>
                  <a:cxn ang="0">
                    <a:pos x="0" y="179"/>
                  </a:cxn>
                  <a:cxn ang="0">
                    <a:pos x="0" y="0"/>
                  </a:cxn>
                  <a:cxn ang="0">
                    <a:pos x="102" y="33"/>
                  </a:cxn>
                  <a:cxn ang="0">
                    <a:pos x="102" y="211"/>
                  </a:cxn>
                </a:cxnLst>
                <a:rect l="0" t="0" r="r" b="b"/>
                <a:pathLst>
                  <a:path w="102" h="211">
                    <a:moveTo>
                      <a:pt x="102" y="211"/>
                    </a:moveTo>
                    <a:lnTo>
                      <a:pt x="0" y="179"/>
                    </a:lnTo>
                    <a:lnTo>
                      <a:pt x="0" y="0"/>
                    </a:lnTo>
                    <a:lnTo>
                      <a:pt x="102" y="33"/>
                    </a:lnTo>
                    <a:lnTo>
                      <a:pt x="102" y="2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75" name="Freeform 983"/>
              <p:cNvSpPr>
                <a:spLocks/>
              </p:cNvSpPr>
              <p:nvPr/>
            </p:nvSpPr>
            <p:spPr bwMode="auto">
              <a:xfrm>
                <a:off x="5092" y="2378"/>
                <a:ext cx="83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24" y="6"/>
                  </a:cxn>
                  <a:cxn ang="0">
                    <a:pos x="83" y="0"/>
                  </a:cxn>
                  <a:cxn ang="0">
                    <a:pos x="59" y="102"/>
                  </a:cxn>
                  <a:cxn ang="0">
                    <a:pos x="0" y="108"/>
                  </a:cxn>
                </a:cxnLst>
                <a:rect l="0" t="0" r="r" b="b"/>
                <a:pathLst>
                  <a:path w="83" h="108">
                    <a:moveTo>
                      <a:pt x="0" y="108"/>
                    </a:moveTo>
                    <a:lnTo>
                      <a:pt x="24" y="6"/>
                    </a:lnTo>
                    <a:lnTo>
                      <a:pt x="83" y="0"/>
                    </a:lnTo>
                    <a:lnTo>
                      <a:pt x="59" y="102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76" name="Freeform 984"/>
              <p:cNvSpPr>
                <a:spLocks/>
              </p:cNvSpPr>
              <p:nvPr/>
            </p:nvSpPr>
            <p:spPr bwMode="auto">
              <a:xfrm>
                <a:off x="5092" y="2378"/>
                <a:ext cx="83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24" y="6"/>
                  </a:cxn>
                  <a:cxn ang="0">
                    <a:pos x="83" y="0"/>
                  </a:cxn>
                  <a:cxn ang="0">
                    <a:pos x="59" y="102"/>
                  </a:cxn>
                  <a:cxn ang="0">
                    <a:pos x="0" y="108"/>
                  </a:cxn>
                </a:cxnLst>
                <a:rect l="0" t="0" r="r" b="b"/>
                <a:pathLst>
                  <a:path w="83" h="108">
                    <a:moveTo>
                      <a:pt x="0" y="108"/>
                    </a:moveTo>
                    <a:lnTo>
                      <a:pt x="24" y="6"/>
                    </a:lnTo>
                    <a:lnTo>
                      <a:pt x="83" y="0"/>
                    </a:lnTo>
                    <a:lnTo>
                      <a:pt x="59" y="102"/>
                    </a:lnTo>
                    <a:lnTo>
                      <a:pt x="0" y="10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77" name="Freeform 985"/>
              <p:cNvSpPr>
                <a:spLocks/>
              </p:cNvSpPr>
              <p:nvPr/>
            </p:nvSpPr>
            <p:spPr bwMode="auto">
              <a:xfrm>
                <a:off x="3607" y="2379"/>
                <a:ext cx="83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01"/>
                  </a:cxn>
                  <a:cxn ang="0">
                    <a:pos x="83" y="107"/>
                  </a:cxn>
                  <a:cxn ang="0">
                    <a:pos x="59" y="5"/>
                  </a:cxn>
                  <a:cxn ang="0">
                    <a:pos x="0" y="0"/>
                  </a:cxn>
                </a:cxnLst>
                <a:rect l="0" t="0" r="r" b="b"/>
                <a:pathLst>
                  <a:path w="83" h="107">
                    <a:moveTo>
                      <a:pt x="0" y="0"/>
                    </a:moveTo>
                    <a:lnTo>
                      <a:pt x="24" y="101"/>
                    </a:lnTo>
                    <a:lnTo>
                      <a:pt x="83" y="107"/>
                    </a:lnTo>
                    <a:lnTo>
                      <a:pt x="5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78" name="Freeform 986"/>
              <p:cNvSpPr>
                <a:spLocks/>
              </p:cNvSpPr>
              <p:nvPr/>
            </p:nvSpPr>
            <p:spPr bwMode="auto">
              <a:xfrm>
                <a:off x="3607" y="2379"/>
                <a:ext cx="83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01"/>
                  </a:cxn>
                  <a:cxn ang="0">
                    <a:pos x="83" y="107"/>
                  </a:cxn>
                  <a:cxn ang="0">
                    <a:pos x="59" y="5"/>
                  </a:cxn>
                  <a:cxn ang="0">
                    <a:pos x="0" y="0"/>
                  </a:cxn>
                </a:cxnLst>
                <a:rect l="0" t="0" r="r" b="b"/>
                <a:pathLst>
                  <a:path w="83" h="107">
                    <a:moveTo>
                      <a:pt x="0" y="0"/>
                    </a:moveTo>
                    <a:lnTo>
                      <a:pt x="24" y="101"/>
                    </a:lnTo>
                    <a:lnTo>
                      <a:pt x="83" y="107"/>
                    </a:lnTo>
                    <a:lnTo>
                      <a:pt x="59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79" name="Freeform 987"/>
              <p:cNvSpPr>
                <a:spLocks/>
              </p:cNvSpPr>
              <p:nvPr/>
            </p:nvSpPr>
            <p:spPr bwMode="auto">
              <a:xfrm>
                <a:off x="4955" y="2970"/>
                <a:ext cx="151" cy="121"/>
              </a:xfrm>
              <a:custGeom>
                <a:avLst/>
                <a:gdLst/>
                <a:ahLst/>
                <a:cxnLst>
                  <a:cxn ang="0">
                    <a:pos x="40" y="121"/>
                  </a:cxn>
                  <a:cxn ang="0">
                    <a:pos x="0" y="90"/>
                  </a:cxn>
                  <a:cxn ang="0">
                    <a:pos x="105" y="0"/>
                  </a:cxn>
                  <a:cxn ang="0">
                    <a:pos x="151" y="36"/>
                  </a:cxn>
                  <a:cxn ang="0">
                    <a:pos x="40" y="121"/>
                  </a:cxn>
                </a:cxnLst>
                <a:rect l="0" t="0" r="r" b="b"/>
                <a:pathLst>
                  <a:path w="151" h="121">
                    <a:moveTo>
                      <a:pt x="40" y="121"/>
                    </a:moveTo>
                    <a:lnTo>
                      <a:pt x="0" y="90"/>
                    </a:lnTo>
                    <a:lnTo>
                      <a:pt x="105" y="0"/>
                    </a:lnTo>
                    <a:lnTo>
                      <a:pt x="151" y="36"/>
                    </a:lnTo>
                    <a:lnTo>
                      <a:pt x="40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80" name="Freeform 988"/>
              <p:cNvSpPr>
                <a:spLocks/>
              </p:cNvSpPr>
              <p:nvPr/>
            </p:nvSpPr>
            <p:spPr bwMode="auto">
              <a:xfrm>
                <a:off x="4955" y="2970"/>
                <a:ext cx="151" cy="121"/>
              </a:xfrm>
              <a:custGeom>
                <a:avLst/>
                <a:gdLst/>
                <a:ahLst/>
                <a:cxnLst>
                  <a:cxn ang="0">
                    <a:pos x="40" y="121"/>
                  </a:cxn>
                  <a:cxn ang="0">
                    <a:pos x="0" y="90"/>
                  </a:cxn>
                  <a:cxn ang="0">
                    <a:pos x="105" y="0"/>
                  </a:cxn>
                  <a:cxn ang="0">
                    <a:pos x="151" y="36"/>
                  </a:cxn>
                  <a:cxn ang="0">
                    <a:pos x="40" y="121"/>
                  </a:cxn>
                </a:cxnLst>
                <a:rect l="0" t="0" r="r" b="b"/>
                <a:pathLst>
                  <a:path w="151" h="121">
                    <a:moveTo>
                      <a:pt x="40" y="121"/>
                    </a:moveTo>
                    <a:lnTo>
                      <a:pt x="0" y="90"/>
                    </a:lnTo>
                    <a:lnTo>
                      <a:pt x="105" y="0"/>
                    </a:lnTo>
                    <a:lnTo>
                      <a:pt x="151" y="36"/>
                    </a:lnTo>
                    <a:lnTo>
                      <a:pt x="40" y="1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81" name="Freeform 989"/>
              <p:cNvSpPr>
                <a:spLocks/>
              </p:cNvSpPr>
              <p:nvPr/>
            </p:nvSpPr>
            <p:spPr bwMode="auto">
              <a:xfrm>
                <a:off x="4981" y="2704"/>
                <a:ext cx="101" cy="115"/>
              </a:xfrm>
              <a:custGeom>
                <a:avLst/>
                <a:gdLst/>
                <a:ahLst/>
                <a:cxnLst>
                  <a:cxn ang="0">
                    <a:pos x="59" y="115"/>
                  </a:cxn>
                  <a:cxn ang="0">
                    <a:pos x="101" y="36"/>
                  </a:cxn>
                  <a:cxn ang="0">
                    <a:pos x="39" y="0"/>
                  </a:cxn>
                  <a:cxn ang="0">
                    <a:pos x="0" y="80"/>
                  </a:cxn>
                  <a:cxn ang="0">
                    <a:pos x="59" y="115"/>
                  </a:cxn>
                </a:cxnLst>
                <a:rect l="0" t="0" r="r" b="b"/>
                <a:pathLst>
                  <a:path w="101" h="115">
                    <a:moveTo>
                      <a:pt x="59" y="115"/>
                    </a:moveTo>
                    <a:lnTo>
                      <a:pt x="101" y="36"/>
                    </a:lnTo>
                    <a:lnTo>
                      <a:pt x="39" y="0"/>
                    </a:lnTo>
                    <a:lnTo>
                      <a:pt x="0" y="80"/>
                    </a:lnTo>
                    <a:lnTo>
                      <a:pt x="5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82" name="Freeform 990"/>
              <p:cNvSpPr>
                <a:spLocks/>
              </p:cNvSpPr>
              <p:nvPr/>
            </p:nvSpPr>
            <p:spPr bwMode="auto">
              <a:xfrm>
                <a:off x="4981" y="2704"/>
                <a:ext cx="101" cy="115"/>
              </a:xfrm>
              <a:custGeom>
                <a:avLst/>
                <a:gdLst/>
                <a:ahLst/>
                <a:cxnLst>
                  <a:cxn ang="0">
                    <a:pos x="59" y="115"/>
                  </a:cxn>
                  <a:cxn ang="0">
                    <a:pos x="101" y="36"/>
                  </a:cxn>
                  <a:cxn ang="0">
                    <a:pos x="39" y="0"/>
                  </a:cxn>
                  <a:cxn ang="0">
                    <a:pos x="0" y="80"/>
                  </a:cxn>
                  <a:cxn ang="0">
                    <a:pos x="59" y="115"/>
                  </a:cxn>
                </a:cxnLst>
                <a:rect l="0" t="0" r="r" b="b"/>
                <a:pathLst>
                  <a:path w="101" h="115">
                    <a:moveTo>
                      <a:pt x="59" y="115"/>
                    </a:moveTo>
                    <a:lnTo>
                      <a:pt x="101" y="36"/>
                    </a:lnTo>
                    <a:lnTo>
                      <a:pt x="39" y="0"/>
                    </a:lnTo>
                    <a:lnTo>
                      <a:pt x="0" y="80"/>
                    </a:lnTo>
                    <a:lnTo>
                      <a:pt x="59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83" name="Freeform 991"/>
              <p:cNvSpPr>
                <a:spLocks/>
              </p:cNvSpPr>
              <p:nvPr/>
            </p:nvSpPr>
            <p:spPr bwMode="auto">
              <a:xfrm>
                <a:off x="3699" y="2704"/>
                <a:ext cx="101" cy="11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63" y="0"/>
                  </a:cxn>
                  <a:cxn ang="0">
                    <a:pos x="101" y="80"/>
                  </a:cxn>
                  <a:cxn ang="0">
                    <a:pos x="43" y="115"/>
                  </a:cxn>
                  <a:cxn ang="0">
                    <a:pos x="0" y="36"/>
                  </a:cxn>
                </a:cxnLst>
                <a:rect l="0" t="0" r="r" b="b"/>
                <a:pathLst>
                  <a:path w="101" h="115">
                    <a:moveTo>
                      <a:pt x="0" y="36"/>
                    </a:moveTo>
                    <a:lnTo>
                      <a:pt x="63" y="0"/>
                    </a:lnTo>
                    <a:lnTo>
                      <a:pt x="101" y="80"/>
                    </a:lnTo>
                    <a:lnTo>
                      <a:pt x="43" y="11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84" name="Freeform 992"/>
              <p:cNvSpPr>
                <a:spLocks/>
              </p:cNvSpPr>
              <p:nvPr/>
            </p:nvSpPr>
            <p:spPr bwMode="auto">
              <a:xfrm>
                <a:off x="3699" y="2704"/>
                <a:ext cx="101" cy="11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63" y="0"/>
                  </a:cxn>
                  <a:cxn ang="0">
                    <a:pos x="101" y="80"/>
                  </a:cxn>
                  <a:cxn ang="0">
                    <a:pos x="43" y="115"/>
                  </a:cxn>
                  <a:cxn ang="0">
                    <a:pos x="0" y="36"/>
                  </a:cxn>
                </a:cxnLst>
                <a:rect l="0" t="0" r="r" b="b"/>
                <a:pathLst>
                  <a:path w="101" h="115">
                    <a:moveTo>
                      <a:pt x="0" y="36"/>
                    </a:moveTo>
                    <a:lnTo>
                      <a:pt x="63" y="0"/>
                    </a:lnTo>
                    <a:lnTo>
                      <a:pt x="101" y="80"/>
                    </a:lnTo>
                    <a:lnTo>
                      <a:pt x="43" y="115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85" name="Freeform 993"/>
              <p:cNvSpPr>
                <a:spLocks/>
              </p:cNvSpPr>
              <p:nvPr/>
            </p:nvSpPr>
            <p:spPr bwMode="auto">
              <a:xfrm>
                <a:off x="5020" y="2622"/>
                <a:ext cx="81" cy="118"/>
              </a:xfrm>
              <a:custGeom>
                <a:avLst/>
                <a:gdLst/>
                <a:ahLst/>
                <a:cxnLst>
                  <a:cxn ang="0">
                    <a:pos x="62" y="118"/>
                  </a:cxn>
                  <a:cxn ang="0">
                    <a:pos x="81" y="26"/>
                  </a:cxn>
                  <a:cxn ang="0">
                    <a:pos x="37" y="0"/>
                  </a:cxn>
                  <a:cxn ang="0">
                    <a:pos x="0" y="82"/>
                  </a:cxn>
                  <a:cxn ang="0">
                    <a:pos x="62" y="118"/>
                  </a:cxn>
                </a:cxnLst>
                <a:rect l="0" t="0" r="r" b="b"/>
                <a:pathLst>
                  <a:path w="81" h="118">
                    <a:moveTo>
                      <a:pt x="62" y="118"/>
                    </a:moveTo>
                    <a:lnTo>
                      <a:pt x="81" y="26"/>
                    </a:lnTo>
                    <a:lnTo>
                      <a:pt x="37" y="0"/>
                    </a:lnTo>
                    <a:lnTo>
                      <a:pt x="0" y="82"/>
                    </a:lnTo>
                    <a:lnTo>
                      <a:pt x="62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86" name="Freeform 994"/>
              <p:cNvSpPr>
                <a:spLocks/>
              </p:cNvSpPr>
              <p:nvPr/>
            </p:nvSpPr>
            <p:spPr bwMode="auto">
              <a:xfrm>
                <a:off x="5020" y="2622"/>
                <a:ext cx="81" cy="118"/>
              </a:xfrm>
              <a:custGeom>
                <a:avLst/>
                <a:gdLst/>
                <a:ahLst/>
                <a:cxnLst>
                  <a:cxn ang="0">
                    <a:pos x="62" y="118"/>
                  </a:cxn>
                  <a:cxn ang="0">
                    <a:pos x="81" y="26"/>
                  </a:cxn>
                  <a:cxn ang="0">
                    <a:pos x="37" y="0"/>
                  </a:cxn>
                  <a:cxn ang="0">
                    <a:pos x="0" y="82"/>
                  </a:cxn>
                  <a:cxn ang="0">
                    <a:pos x="62" y="118"/>
                  </a:cxn>
                </a:cxnLst>
                <a:rect l="0" t="0" r="r" b="b"/>
                <a:pathLst>
                  <a:path w="81" h="118">
                    <a:moveTo>
                      <a:pt x="62" y="118"/>
                    </a:moveTo>
                    <a:lnTo>
                      <a:pt x="81" y="26"/>
                    </a:lnTo>
                    <a:lnTo>
                      <a:pt x="37" y="0"/>
                    </a:lnTo>
                    <a:lnTo>
                      <a:pt x="0" y="82"/>
                    </a:lnTo>
                    <a:lnTo>
                      <a:pt x="62" y="1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87" name="Freeform 995"/>
              <p:cNvSpPr>
                <a:spLocks/>
              </p:cNvSpPr>
              <p:nvPr/>
            </p:nvSpPr>
            <p:spPr bwMode="auto">
              <a:xfrm>
                <a:off x="3681" y="2622"/>
                <a:ext cx="81" cy="118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44" y="0"/>
                  </a:cxn>
                  <a:cxn ang="0">
                    <a:pos x="81" y="82"/>
                  </a:cxn>
                  <a:cxn ang="0">
                    <a:pos x="18" y="118"/>
                  </a:cxn>
                  <a:cxn ang="0">
                    <a:pos x="0" y="26"/>
                  </a:cxn>
                </a:cxnLst>
                <a:rect l="0" t="0" r="r" b="b"/>
                <a:pathLst>
                  <a:path w="81" h="118">
                    <a:moveTo>
                      <a:pt x="0" y="26"/>
                    </a:moveTo>
                    <a:lnTo>
                      <a:pt x="44" y="0"/>
                    </a:lnTo>
                    <a:lnTo>
                      <a:pt x="81" y="82"/>
                    </a:lnTo>
                    <a:lnTo>
                      <a:pt x="18" y="11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88" name="Freeform 996"/>
              <p:cNvSpPr>
                <a:spLocks/>
              </p:cNvSpPr>
              <p:nvPr/>
            </p:nvSpPr>
            <p:spPr bwMode="auto">
              <a:xfrm>
                <a:off x="3681" y="2622"/>
                <a:ext cx="81" cy="118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44" y="0"/>
                  </a:cxn>
                  <a:cxn ang="0">
                    <a:pos x="81" y="82"/>
                  </a:cxn>
                  <a:cxn ang="0">
                    <a:pos x="18" y="118"/>
                  </a:cxn>
                  <a:cxn ang="0">
                    <a:pos x="0" y="26"/>
                  </a:cxn>
                </a:cxnLst>
                <a:rect l="0" t="0" r="r" b="b"/>
                <a:pathLst>
                  <a:path w="81" h="118">
                    <a:moveTo>
                      <a:pt x="0" y="26"/>
                    </a:moveTo>
                    <a:lnTo>
                      <a:pt x="44" y="0"/>
                    </a:lnTo>
                    <a:lnTo>
                      <a:pt x="81" y="82"/>
                    </a:lnTo>
                    <a:lnTo>
                      <a:pt x="18" y="118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89" name="Freeform 997"/>
              <p:cNvSpPr>
                <a:spLocks/>
              </p:cNvSpPr>
              <p:nvPr/>
            </p:nvSpPr>
            <p:spPr bwMode="auto">
              <a:xfrm>
                <a:off x="4321" y="3110"/>
                <a:ext cx="139" cy="17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133" y="17"/>
                  </a:cxn>
                  <a:cxn ang="0">
                    <a:pos x="139" y="0"/>
                  </a:cxn>
                </a:cxnLst>
                <a:rect l="0" t="0" r="r" b="b"/>
                <a:pathLst>
                  <a:path w="139" h="17">
                    <a:moveTo>
                      <a:pt x="139" y="0"/>
                    </a:moveTo>
                    <a:lnTo>
                      <a:pt x="0" y="0"/>
                    </a:lnTo>
                    <a:lnTo>
                      <a:pt x="6" y="17"/>
                    </a:lnTo>
                    <a:lnTo>
                      <a:pt x="133" y="17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90" name="Freeform 998"/>
              <p:cNvSpPr>
                <a:spLocks/>
              </p:cNvSpPr>
              <p:nvPr/>
            </p:nvSpPr>
            <p:spPr bwMode="auto">
              <a:xfrm>
                <a:off x="4321" y="3110"/>
                <a:ext cx="139" cy="17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133" y="17"/>
                  </a:cxn>
                  <a:cxn ang="0">
                    <a:pos x="139" y="0"/>
                  </a:cxn>
                </a:cxnLst>
                <a:rect l="0" t="0" r="r" b="b"/>
                <a:pathLst>
                  <a:path w="139" h="17">
                    <a:moveTo>
                      <a:pt x="139" y="0"/>
                    </a:moveTo>
                    <a:lnTo>
                      <a:pt x="0" y="0"/>
                    </a:lnTo>
                    <a:lnTo>
                      <a:pt x="6" y="17"/>
                    </a:lnTo>
                    <a:lnTo>
                      <a:pt x="133" y="17"/>
                    </a:lnTo>
                    <a:lnTo>
                      <a:pt x="13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91" name="Freeform 999"/>
              <p:cNvSpPr>
                <a:spLocks/>
              </p:cNvSpPr>
              <p:nvPr/>
            </p:nvSpPr>
            <p:spPr bwMode="auto">
              <a:xfrm>
                <a:off x="4751" y="1583"/>
                <a:ext cx="115" cy="200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0" y="0"/>
                  </a:cxn>
                  <a:cxn ang="0">
                    <a:pos x="115" y="21"/>
                  </a:cxn>
                  <a:cxn ang="0">
                    <a:pos x="115" y="200"/>
                  </a:cxn>
                  <a:cxn ang="0">
                    <a:pos x="0" y="177"/>
                  </a:cxn>
                </a:cxnLst>
                <a:rect l="0" t="0" r="r" b="b"/>
                <a:pathLst>
                  <a:path w="115" h="200">
                    <a:moveTo>
                      <a:pt x="0" y="177"/>
                    </a:moveTo>
                    <a:lnTo>
                      <a:pt x="0" y="0"/>
                    </a:lnTo>
                    <a:lnTo>
                      <a:pt x="115" y="21"/>
                    </a:lnTo>
                    <a:lnTo>
                      <a:pt x="115" y="200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92" name="Freeform 1000"/>
              <p:cNvSpPr>
                <a:spLocks/>
              </p:cNvSpPr>
              <p:nvPr/>
            </p:nvSpPr>
            <p:spPr bwMode="auto">
              <a:xfrm>
                <a:off x="4751" y="1583"/>
                <a:ext cx="115" cy="200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0" y="0"/>
                  </a:cxn>
                  <a:cxn ang="0">
                    <a:pos x="115" y="21"/>
                  </a:cxn>
                  <a:cxn ang="0">
                    <a:pos x="115" y="200"/>
                  </a:cxn>
                  <a:cxn ang="0">
                    <a:pos x="0" y="177"/>
                  </a:cxn>
                </a:cxnLst>
                <a:rect l="0" t="0" r="r" b="b"/>
                <a:pathLst>
                  <a:path w="115" h="200">
                    <a:moveTo>
                      <a:pt x="0" y="177"/>
                    </a:moveTo>
                    <a:lnTo>
                      <a:pt x="0" y="0"/>
                    </a:lnTo>
                    <a:lnTo>
                      <a:pt x="115" y="21"/>
                    </a:lnTo>
                    <a:lnTo>
                      <a:pt x="115" y="200"/>
                    </a:lnTo>
                    <a:lnTo>
                      <a:pt x="0" y="1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93" name="Freeform 1001"/>
              <p:cNvSpPr>
                <a:spLocks/>
              </p:cNvSpPr>
              <p:nvPr/>
            </p:nvSpPr>
            <p:spPr bwMode="auto">
              <a:xfrm>
                <a:off x="3916" y="1583"/>
                <a:ext cx="115" cy="200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0" y="21"/>
                  </a:cxn>
                  <a:cxn ang="0">
                    <a:pos x="115" y="0"/>
                  </a:cxn>
                  <a:cxn ang="0">
                    <a:pos x="115" y="177"/>
                  </a:cxn>
                  <a:cxn ang="0">
                    <a:pos x="0" y="200"/>
                  </a:cxn>
                </a:cxnLst>
                <a:rect l="0" t="0" r="r" b="b"/>
                <a:pathLst>
                  <a:path w="115" h="200">
                    <a:moveTo>
                      <a:pt x="0" y="200"/>
                    </a:moveTo>
                    <a:lnTo>
                      <a:pt x="0" y="21"/>
                    </a:lnTo>
                    <a:lnTo>
                      <a:pt x="115" y="0"/>
                    </a:lnTo>
                    <a:lnTo>
                      <a:pt x="115" y="177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94" name="Freeform 1002"/>
              <p:cNvSpPr>
                <a:spLocks/>
              </p:cNvSpPr>
              <p:nvPr/>
            </p:nvSpPr>
            <p:spPr bwMode="auto">
              <a:xfrm>
                <a:off x="3916" y="1583"/>
                <a:ext cx="115" cy="200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0" y="21"/>
                  </a:cxn>
                  <a:cxn ang="0">
                    <a:pos x="115" y="0"/>
                  </a:cxn>
                  <a:cxn ang="0">
                    <a:pos x="115" y="177"/>
                  </a:cxn>
                  <a:cxn ang="0">
                    <a:pos x="0" y="200"/>
                  </a:cxn>
                </a:cxnLst>
                <a:rect l="0" t="0" r="r" b="b"/>
                <a:pathLst>
                  <a:path w="115" h="200">
                    <a:moveTo>
                      <a:pt x="0" y="200"/>
                    </a:moveTo>
                    <a:lnTo>
                      <a:pt x="0" y="21"/>
                    </a:lnTo>
                    <a:lnTo>
                      <a:pt x="115" y="0"/>
                    </a:lnTo>
                    <a:lnTo>
                      <a:pt x="115" y="177"/>
                    </a:lnTo>
                    <a:lnTo>
                      <a:pt x="0" y="2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95" name="Freeform 1003"/>
              <p:cNvSpPr>
                <a:spLocks/>
              </p:cNvSpPr>
              <p:nvPr/>
            </p:nvSpPr>
            <p:spPr bwMode="auto">
              <a:xfrm>
                <a:off x="4677" y="3098"/>
                <a:ext cx="133" cy="101"/>
              </a:xfrm>
              <a:custGeom>
                <a:avLst/>
                <a:gdLst/>
                <a:ahLst/>
                <a:cxnLst>
                  <a:cxn ang="0">
                    <a:pos x="32" y="101"/>
                  </a:cxn>
                  <a:cxn ang="0">
                    <a:pos x="0" y="85"/>
                  </a:cxn>
                  <a:cxn ang="0">
                    <a:pos x="92" y="0"/>
                  </a:cxn>
                  <a:cxn ang="0">
                    <a:pos x="133" y="22"/>
                  </a:cxn>
                  <a:cxn ang="0">
                    <a:pos x="32" y="101"/>
                  </a:cxn>
                </a:cxnLst>
                <a:rect l="0" t="0" r="r" b="b"/>
                <a:pathLst>
                  <a:path w="133" h="101">
                    <a:moveTo>
                      <a:pt x="32" y="101"/>
                    </a:moveTo>
                    <a:lnTo>
                      <a:pt x="0" y="85"/>
                    </a:lnTo>
                    <a:lnTo>
                      <a:pt x="92" y="0"/>
                    </a:lnTo>
                    <a:lnTo>
                      <a:pt x="133" y="22"/>
                    </a:lnTo>
                    <a:lnTo>
                      <a:pt x="32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96" name="Freeform 1004"/>
              <p:cNvSpPr>
                <a:spLocks/>
              </p:cNvSpPr>
              <p:nvPr/>
            </p:nvSpPr>
            <p:spPr bwMode="auto">
              <a:xfrm>
                <a:off x="4677" y="3098"/>
                <a:ext cx="133" cy="101"/>
              </a:xfrm>
              <a:custGeom>
                <a:avLst/>
                <a:gdLst/>
                <a:ahLst/>
                <a:cxnLst>
                  <a:cxn ang="0">
                    <a:pos x="32" y="101"/>
                  </a:cxn>
                  <a:cxn ang="0">
                    <a:pos x="0" y="85"/>
                  </a:cxn>
                  <a:cxn ang="0">
                    <a:pos x="92" y="0"/>
                  </a:cxn>
                  <a:cxn ang="0">
                    <a:pos x="133" y="22"/>
                  </a:cxn>
                  <a:cxn ang="0">
                    <a:pos x="32" y="101"/>
                  </a:cxn>
                </a:cxnLst>
                <a:rect l="0" t="0" r="r" b="b"/>
                <a:pathLst>
                  <a:path w="133" h="101">
                    <a:moveTo>
                      <a:pt x="32" y="101"/>
                    </a:moveTo>
                    <a:lnTo>
                      <a:pt x="0" y="85"/>
                    </a:lnTo>
                    <a:lnTo>
                      <a:pt x="92" y="0"/>
                    </a:lnTo>
                    <a:lnTo>
                      <a:pt x="133" y="22"/>
                    </a:lnTo>
                    <a:lnTo>
                      <a:pt x="32" y="10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97" name="Freeform 1005"/>
              <p:cNvSpPr>
                <a:spLocks/>
              </p:cNvSpPr>
              <p:nvPr/>
            </p:nvSpPr>
            <p:spPr bwMode="auto">
              <a:xfrm>
                <a:off x="5092" y="2368"/>
                <a:ext cx="88" cy="118"/>
              </a:xfrm>
              <a:custGeom>
                <a:avLst/>
                <a:gdLst/>
                <a:ahLst/>
                <a:cxnLst>
                  <a:cxn ang="0">
                    <a:pos x="24" y="16"/>
                  </a:cxn>
                  <a:cxn ang="0">
                    <a:pos x="88" y="0"/>
                  </a:cxn>
                  <a:cxn ang="0">
                    <a:pos x="76" y="95"/>
                  </a:cxn>
                  <a:cxn ang="0">
                    <a:pos x="0" y="118"/>
                  </a:cxn>
                  <a:cxn ang="0">
                    <a:pos x="24" y="16"/>
                  </a:cxn>
                </a:cxnLst>
                <a:rect l="0" t="0" r="r" b="b"/>
                <a:pathLst>
                  <a:path w="88" h="118">
                    <a:moveTo>
                      <a:pt x="24" y="16"/>
                    </a:moveTo>
                    <a:lnTo>
                      <a:pt x="88" y="0"/>
                    </a:lnTo>
                    <a:lnTo>
                      <a:pt x="76" y="95"/>
                    </a:lnTo>
                    <a:lnTo>
                      <a:pt x="0" y="118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98" name="Freeform 1006"/>
              <p:cNvSpPr>
                <a:spLocks/>
              </p:cNvSpPr>
              <p:nvPr/>
            </p:nvSpPr>
            <p:spPr bwMode="auto">
              <a:xfrm>
                <a:off x="5092" y="2368"/>
                <a:ext cx="88" cy="118"/>
              </a:xfrm>
              <a:custGeom>
                <a:avLst/>
                <a:gdLst/>
                <a:ahLst/>
                <a:cxnLst>
                  <a:cxn ang="0">
                    <a:pos x="24" y="16"/>
                  </a:cxn>
                  <a:cxn ang="0">
                    <a:pos x="88" y="0"/>
                  </a:cxn>
                  <a:cxn ang="0">
                    <a:pos x="76" y="95"/>
                  </a:cxn>
                  <a:cxn ang="0">
                    <a:pos x="0" y="118"/>
                  </a:cxn>
                  <a:cxn ang="0">
                    <a:pos x="24" y="16"/>
                  </a:cxn>
                </a:cxnLst>
                <a:rect l="0" t="0" r="r" b="b"/>
                <a:pathLst>
                  <a:path w="88" h="118">
                    <a:moveTo>
                      <a:pt x="24" y="16"/>
                    </a:moveTo>
                    <a:lnTo>
                      <a:pt x="88" y="0"/>
                    </a:lnTo>
                    <a:lnTo>
                      <a:pt x="76" y="95"/>
                    </a:lnTo>
                    <a:lnTo>
                      <a:pt x="0" y="118"/>
                    </a:lnTo>
                    <a:lnTo>
                      <a:pt x="24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99" name="Freeform 1007"/>
              <p:cNvSpPr>
                <a:spLocks/>
              </p:cNvSpPr>
              <p:nvPr/>
            </p:nvSpPr>
            <p:spPr bwMode="auto">
              <a:xfrm>
                <a:off x="5180" y="2239"/>
                <a:ext cx="66" cy="129"/>
              </a:xfrm>
              <a:custGeom>
                <a:avLst/>
                <a:gdLst/>
                <a:ahLst/>
                <a:cxnLst>
                  <a:cxn ang="0">
                    <a:pos x="66" y="113"/>
                  </a:cxn>
                  <a:cxn ang="0">
                    <a:pos x="0" y="129"/>
                  </a:cxn>
                  <a:cxn ang="0">
                    <a:pos x="12" y="23"/>
                  </a:cxn>
                  <a:cxn ang="0">
                    <a:pos x="66" y="0"/>
                  </a:cxn>
                  <a:cxn ang="0">
                    <a:pos x="66" y="113"/>
                  </a:cxn>
                </a:cxnLst>
                <a:rect l="0" t="0" r="r" b="b"/>
                <a:pathLst>
                  <a:path w="66" h="129">
                    <a:moveTo>
                      <a:pt x="66" y="113"/>
                    </a:moveTo>
                    <a:lnTo>
                      <a:pt x="0" y="129"/>
                    </a:lnTo>
                    <a:lnTo>
                      <a:pt x="12" y="23"/>
                    </a:lnTo>
                    <a:lnTo>
                      <a:pt x="66" y="0"/>
                    </a:lnTo>
                    <a:lnTo>
                      <a:pt x="66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00" name="Freeform 1008"/>
              <p:cNvSpPr>
                <a:spLocks/>
              </p:cNvSpPr>
              <p:nvPr/>
            </p:nvSpPr>
            <p:spPr bwMode="auto">
              <a:xfrm>
                <a:off x="5180" y="2239"/>
                <a:ext cx="66" cy="129"/>
              </a:xfrm>
              <a:custGeom>
                <a:avLst/>
                <a:gdLst/>
                <a:ahLst/>
                <a:cxnLst>
                  <a:cxn ang="0">
                    <a:pos x="66" y="113"/>
                  </a:cxn>
                  <a:cxn ang="0">
                    <a:pos x="0" y="129"/>
                  </a:cxn>
                  <a:cxn ang="0">
                    <a:pos x="12" y="23"/>
                  </a:cxn>
                  <a:cxn ang="0">
                    <a:pos x="66" y="0"/>
                  </a:cxn>
                  <a:cxn ang="0">
                    <a:pos x="66" y="113"/>
                  </a:cxn>
                </a:cxnLst>
                <a:rect l="0" t="0" r="r" b="b"/>
                <a:pathLst>
                  <a:path w="66" h="129">
                    <a:moveTo>
                      <a:pt x="66" y="113"/>
                    </a:moveTo>
                    <a:lnTo>
                      <a:pt x="0" y="129"/>
                    </a:lnTo>
                    <a:lnTo>
                      <a:pt x="12" y="23"/>
                    </a:lnTo>
                    <a:lnTo>
                      <a:pt x="66" y="0"/>
                    </a:lnTo>
                    <a:lnTo>
                      <a:pt x="66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01" name="Freeform 1009"/>
              <p:cNvSpPr>
                <a:spLocks/>
              </p:cNvSpPr>
              <p:nvPr/>
            </p:nvSpPr>
            <p:spPr bwMode="auto">
              <a:xfrm>
                <a:off x="5004" y="2231"/>
                <a:ext cx="111" cy="14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11" y="39"/>
                  </a:cxn>
                  <a:cxn ang="0">
                    <a:pos x="86" y="140"/>
                  </a:cxn>
                  <a:cxn ang="0">
                    <a:pos x="0" y="103"/>
                  </a:cxn>
                  <a:cxn ang="0">
                    <a:pos x="21" y="0"/>
                  </a:cxn>
                </a:cxnLst>
                <a:rect l="0" t="0" r="r" b="b"/>
                <a:pathLst>
                  <a:path w="111" h="140">
                    <a:moveTo>
                      <a:pt x="21" y="0"/>
                    </a:moveTo>
                    <a:lnTo>
                      <a:pt x="111" y="39"/>
                    </a:lnTo>
                    <a:lnTo>
                      <a:pt x="86" y="140"/>
                    </a:lnTo>
                    <a:lnTo>
                      <a:pt x="0" y="10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02" name="Freeform 1010"/>
              <p:cNvSpPr>
                <a:spLocks/>
              </p:cNvSpPr>
              <p:nvPr/>
            </p:nvSpPr>
            <p:spPr bwMode="auto">
              <a:xfrm>
                <a:off x="5004" y="2231"/>
                <a:ext cx="111" cy="14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11" y="39"/>
                  </a:cxn>
                  <a:cxn ang="0">
                    <a:pos x="86" y="140"/>
                  </a:cxn>
                  <a:cxn ang="0">
                    <a:pos x="0" y="103"/>
                  </a:cxn>
                  <a:cxn ang="0">
                    <a:pos x="21" y="0"/>
                  </a:cxn>
                </a:cxnLst>
                <a:rect l="0" t="0" r="r" b="b"/>
                <a:pathLst>
                  <a:path w="111" h="140">
                    <a:moveTo>
                      <a:pt x="21" y="0"/>
                    </a:moveTo>
                    <a:lnTo>
                      <a:pt x="111" y="39"/>
                    </a:lnTo>
                    <a:lnTo>
                      <a:pt x="86" y="140"/>
                    </a:lnTo>
                    <a:lnTo>
                      <a:pt x="0" y="103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03" name="Freeform 1011"/>
              <p:cNvSpPr>
                <a:spLocks/>
              </p:cNvSpPr>
              <p:nvPr/>
            </p:nvSpPr>
            <p:spPr bwMode="auto">
              <a:xfrm>
                <a:off x="3667" y="2231"/>
                <a:ext cx="111" cy="140"/>
              </a:xfrm>
              <a:custGeom>
                <a:avLst/>
                <a:gdLst/>
                <a:ahLst/>
                <a:cxnLst>
                  <a:cxn ang="0">
                    <a:pos x="111" y="103"/>
                  </a:cxn>
                  <a:cxn ang="0">
                    <a:pos x="90" y="0"/>
                  </a:cxn>
                  <a:cxn ang="0">
                    <a:pos x="0" y="39"/>
                  </a:cxn>
                  <a:cxn ang="0">
                    <a:pos x="24" y="140"/>
                  </a:cxn>
                  <a:cxn ang="0">
                    <a:pos x="111" y="103"/>
                  </a:cxn>
                </a:cxnLst>
                <a:rect l="0" t="0" r="r" b="b"/>
                <a:pathLst>
                  <a:path w="111" h="140">
                    <a:moveTo>
                      <a:pt x="111" y="103"/>
                    </a:moveTo>
                    <a:lnTo>
                      <a:pt x="90" y="0"/>
                    </a:lnTo>
                    <a:lnTo>
                      <a:pt x="0" y="39"/>
                    </a:lnTo>
                    <a:lnTo>
                      <a:pt x="24" y="140"/>
                    </a:lnTo>
                    <a:lnTo>
                      <a:pt x="111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04" name="Freeform 1012"/>
              <p:cNvSpPr>
                <a:spLocks/>
              </p:cNvSpPr>
              <p:nvPr/>
            </p:nvSpPr>
            <p:spPr bwMode="auto">
              <a:xfrm>
                <a:off x="3667" y="2231"/>
                <a:ext cx="111" cy="140"/>
              </a:xfrm>
              <a:custGeom>
                <a:avLst/>
                <a:gdLst/>
                <a:ahLst/>
                <a:cxnLst>
                  <a:cxn ang="0">
                    <a:pos x="111" y="103"/>
                  </a:cxn>
                  <a:cxn ang="0">
                    <a:pos x="90" y="0"/>
                  </a:cxn>
                  <a:cxn ang="0">
                    <a:pos x="0" y="39"/>
                  </a:cxn>
                  <a:cxn ang="0">
                    <a:pos x="24" y="140"/>
                  </a:cxn>
                  <a:cxn ang="0">
                    <a:pos x="111" y="103"/>
                  </a:cxn>
                </a:cxnLst>
                <a:rect l="0" t="0" r="r" b="b"/>
                <a:pathLst>
                  <a:path w="111" h="140">
                    <a:moveTo>
                      <a:pt x="111" y="103"/>
                    </a:moveTo>
                    <a:lnTo>
                      <a:pt x="90" y="0"/>
                    </a:lnTo>
                    <a:lnTo>
                      <a:pt x="0" y="39"/>
                    </a:lnTo>
                    <a:lnTo>
                      <a:pt x="24" y="140"/>
                    </a:lnTo>
                    <a:lnTo>
                      <a:pt x="111" y="10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05" name="Freeform 1013"/>
              <p:cNvSpPr>
                <a:spLocks/>
              </p:cNvSpPr>
              <p:nvPr/>
            </p:nvSpPr>
            <p:spPr bwMode="auto">
              <a:xfrm>
                <a:off x="5090" y="2264"/>
                <a:ext cx="83" cy="107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61" y="102"/>
                  </a:cxn>
                  <a:cxn ang="0">
                    <a:pos x="0" y="107"/>
                  </a:cxn>
                  <a:cxn ang="0">
                    <a:pos x="25" y="6"/>
                  </a:cxn>
                  <a:cxn ang="0">
                    <a:pos x="83" y="0"/>
                  </a:cxn>
                </a:cxnLst>
                <a:rect l="0" t="0" r="r" b="b"/>
                <a:pathLst>
                  <a:path w="83" h="107">
                    <a:moveTo>
                      <a:pt x="83" y="0"/>
                    </a:moveTo>
                    <a:lnTo>
                      <a:pt x="61" y="102"/>
                    </a:lnTo>
                    <a:lnTo>
                      <a:pt x="0" y="107"/>
                    </a:lnTo>
                    <a:lnTo>
                      <a:pt x="25" y="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06" name="Freeform 1014"/>
              <p:cNvSpPr>
                <a:spLocks/>
              </p:cNvSpPr>
              <p:nvPr/>
            </p:nvSpPr>
            <p:spPr bwMode="auto">
              <a:xfrm>
                <a:off x="5090" y="2264"/>
                <a:ext cx="83" cy="107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61" y="102"/>
                  </a:cxn>
                  <a:cxn ang="0">
                    <a:pos x="0" y="107"/>
                  </a:cxn>
                  <a:cxn ang="0">
                    <a:pos x="25" y="6"/>
                  </a:cxn>
                  <a:cxn ang="0">
                    <a:pos x="83" y="0"/>
                  </a:cxn>
                </a:cxnLst>
                <a:rect l="0" t="0" r="r" b="b"/>
                <a:pathLst>
                  <a:path w="83" h="107">
                    <a:moveTo>
                      <a:pt x="83" y="0"/>
                    </a:moveTo>
                    <a:lnTo>
                      <a:pt x="61" y="102"/>
                    </a:lnTo>
                    <a:lnTo>
                      <a:pt x="0" y="107"/>
                    </a:lnTo>
                    <a:lnTo>
                      <a:pt x="25" y="6"/>
                    </a:lnTo>
                    <a:lnTo>
                      <a:pt x="8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07" name="Freeform 1015"/>
              <p:cNvSpPr>
                <a:spLocks/>
              </p:cNvSpPr>
              <p:nvPr/>
            </p:nvSpPr>
            <p:spPr bwMode="auto">
              <a:xfrm>
                <a:off x="3608" y="2264"/>
                <a:ext cx="83" cy="107"/>
              </a:xfrm>
              <a:custGeom>
                <a:avLst/>
                <a:gdLst/>
                <a:ahLst/>
                <a:cxnLst>
                  <a:cxn ang="0">
                    <a:pos x="83" y="107"/>
                  </a:cxn>
                  <a:cxn ang="0">
                    <a:pos x="59" y="6"/>
                  </a:cxn>
                  <a:cxn ang="0">
                    <a:pos x="0" y="0"/>
                  </a:cxn>
                  <a:cxn ang="0">
                    <a:pos x="23" y="102"/>
                  </a:cxn>
                  <a:cxn ang="0">
                    <a:pos x="83" y="107"/>
                  </a:cxn>
                </a:cxnLst>
                <a:rect l="0" t="0" r="r" b="b"/>
                <a:pathLst>
                  <a:path w="83" h="107">
                    <a:moveTo>
                      <a:pt x="83" y="107"/>
                    </a:moveTo>
                    <a:lnTo>
                      <a:pt x="59" y="6"/>
                    </a:lnTo>
                    <a:lnTo>
                      <a:pt x="0" y="0"/>
                    </a:lnTo>
                    <a:lnTo>
                      <a:pt x="23" y="102"/>
                    </a:lnTo>
                    <a:lnTo>
                      <a:pt x="83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08" name="Freeform 1016"/>
              <p:cNvSpPr>
                <a:spLocks noEditPoints="1"/>
              </p:cNvSpPr>
              <p:nvPr/>
            </p:nvSpPr>
            <p:spPr bwMode="auto">
              <a:xfrm>
                <a:off x="3608" y="1423"/>
                <a:ext cx="820" cy="948"/>
              </a:xfrm>
              <a:custGeom>
                <a:avLst/>
                <a:gdLst/>
                <a:ahLst/>
                <a:cxnLst>
                  <a:cxn ang="0">
                    <a:pos x="83" y="948"/>
                  </a:cxn>
                  <a:cxn ang="0">
                    <a:pos x="59" y="847"/>
                  </a:cxn>
                  <a:cxn ang="0">
                    <a:pos x="0" y="841"/>
                  </a:cxn>
                  <a:cxn ang="0">
                    <a:pos x="23" y="943"/>
                  </a:cxn>
                  <a:cxn ang="0">
                    <a:pos x="83" y="948"/>
                  </a:cxn>
                  <a:cxn ang="0">
                    <a:pos x="200" y="360"/>
                  </a:cxn>
                  <a:cxn ang="0">
                    <a:pos x="200" y="232"/>
                  </a:cxn>
                  <a:cxn ang="0">
                    <a:pos x="651" y="4"/>
                  </a:cxn>
                  <a:cxn ang="0">
                    <a:pos x="820" y="0"/>
                  </a:cxn>
                </a:cxnLst>
                <a:rect l="0" t="0" r="r" b="b"/>
                <a:pathLst>
                  <a:path w="820" h="948">
                    <a:moveTo>
                      <a:pt x="83" y="948"/>
                    </a:moveTo>
                    <a:lnTo>
                      <a:pt x="59" y="847"/>
                    </a:lnTo>
                    <a:lnTo>
                      <a:pt x="0" y="841"/>
                    </a:lnTo>
                    <a:lnTo>
                      <a:pt x="23" y="943"/>
                    </a:lnTo>
                    <a:lnTo>
                      <a:pt x="83" y="948"/>
                    </a:lnTo>
                    <a:moveTo>
                      <a:pt x="200" y="360"/>
                    </a:moveTo>
                    <a:lnTo>
                      <a:pt x="200" y="232"/>
                    </a:lnTo>
                    <a:moveTo>
                      <a:pt x="651" y="4"/>
                    </a:moveTo>
                    <a:lnTo>
                      <a:pt x="82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09" name="Freeform 1017"/>
              <p:cNvSpPr>
                <a:spLocks/>
              </p:cNvSpPr>
              <p:nvPr/>
            </p:nvSpPr>
            <p:spPr bwMode="auto">
              <a:xfrm>
                <a:off x="5090" y="2239"/>
                <a:ext cx="59" cy="132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7" y="108"/>
                  </a:cxn>
                  <a:cxn ang="0">
                    <a:pos x="0" y="132"/>
                  </a:cxn>
                  <a:cxn ang="0">
                    <a:pos x="25" y="31"/>
                  </a:cxn>
                  <a:cxn ang="0">
                    <a:pos x="59" y="0"/>
                  </a:cxn>
                </a:cxnLst>
                <a:rect l="0" t="0" r="r" b="b"/>
                <a:pathLst>
                  <a:path w="59" h="132">
                    <a:moveTo>
                      <a:pt x="59" y="0"/>
                    </a:moveTo>
                    <a:lnTo>
                      <a:pt x="47" y="108"/>
                    </a:lnTo>
                    <a:lnTo>
                      <a:pt x="0" y="132"/>
                    </a:lnTo>
                    <a:lnTo>
                      <a:pt x="25" y="3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10" name="Freeform 1018"/>
              <p:cNvSpPr>
                <a:spLocks noEditPoints="1"/>
              </p:cNvSpPr>
              <p:nvPr/>
            </p:nvSpPr>
            <p:spPr bwMode="auto">
              <a:xfrm>
                <a:off x="4428" y="1423"/>
                <a:ext cx="911" cy="948"/>
              </a:xfrm>
              <a:custGeom>
                <a:avLst/>
                <a:gdLst/>
                <a:ahLst/>
                <a:cxnLst>
                  <a:cxn ang="0">
                    <a:pos x="721" y="816"/>
                  </a:cxn>
                  <a:cxn ang="0">
                    <a:pos x="709" y="924"/>
                  </a:cxn>
                  <a:cxn ang="0">
                    <a:pos x="662" y="948"/>
                  </a:cxn>
                  <a:cxn ang="0">
                    <a:pos x="687" y="847"/>
                  </a:cxn>
                  <a:cxn ang="0">
                    <a:pos x="721" y="816"/>
                  </a:cxn>
                  <a:cxn ang="0">
                    <a:pos x="911" y="800"/>
                  </a:cxn>
                  <a:cxn ang="0">
                    <a:pos x="785" y="733"/>
                  </a:cxn>
                  <a:cxn ang="0">
                    <a:pos x="0" y="0"/>
                  </a:cxn>
                  <a:cxn ang="0">
                    <a:pos x="172" y="8"/>
                  </a:cxn>
                </a:cxnLst>
                <a:rect l="0" t="0" r="r" b="b"/>
                <a:pathLst>
                  <a:path w="911" h="948">
                    <a:moveTo>
                      <a:pt x="721" y="816"/>
                    </a:moveTo>
                    <a:lnTo>
                      <a:pt x="709" y="924"/>
                    </a:lnTo>
                    <a:lnTo>
                      <a:pt x="662" y="948"/>
                    </a:lnTo>
                    <a:lnTo>
                      <a:pt x="687" y="847"/>
                    </a:lnTo>
                    <a:lnTo>
                      <a:pt x="721" y="816"/>
                    </a:lnTo>
                    <a:moveTo>
                      <a:pt x="911" y="800"/>
                    </a:moveTo>
                    <a:lnTo>
                      <a:pt x="785" y="733"/>
                    </a:lnTo>
                    <a:moveTo>
                      <a:pt x="0" y="0"/>
                    </a:moveTo>
                    <a:lnTo>
                      <a:pt x="172" y="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11" name="Freeform 1019"/>
              <p:cNvSpPr>
                <a:spLocks/>
              </p:cNvSpPr>
              <p:nvPr/>
            </p:nvSpPr>
            <p:spPr bwMode="auto">
              <a:xfrm>
                <a:off x="4677" y="3183"/>
                <a:ext cx="32" cy="81"/>
              </a:xfrm>
              <a:custGeom>
                <a:avLst/>
                <a:gdLst/>
                <a:ahLst/>
                <a:cxnLst>
                  <a:cxn ang="0">
                    <a:pos x="32" y="81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32" y="16"/>
                  </a:cxn>
                  <a:cxn ang="0">
                    <a:pos x="32" y="81"/>
                  </a:cxn>
                </a:cxnLst>
                <a:rect l="0" t="0" r="r" b="b"/>
                <a:pathLst>
                  <a:path w="32" h="81">
                    <a:moveTo>
                      <a:pt x="32" y="81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32" y="16"/>
                    </a:lnTo>
                    <a:lnTo>
                      <a:pt x="32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12" name="Freeform 1020"/>
              <p:cNvSpPr>
                <a:spLocks noEditPoints="1"/>
              </p:cNvSpPr>
              <p:nvPr/>
            </p:nvSpPr>
            <p:spPr bwMode="auto">
              <a:xfrm>
                <a:off x="3790" y="1658"/>
                <a:ext cx="919" cy="1606"/>
              </a:xfrm>
              <a:custGeom>
                <a:avLst/>
                <a:gdLst/>
                <a:ahLst/>
                <a:cxnLst>
                  <a:cxn ang="0">
                    <a:pos x="919" y="1606"/>
                  </a:cxn>
                  <a:cxn ang="0">
                    <a:pos x="887" y="1592"/>
                  </a:cxn>
                  <a:cxn ang="0">
                    <a:pos x="887" y="1525"/>
                  </a:cxn>
                  <a:cxn ang="0">
                    <a:pos x="919" y="1541"/>
                  </a:cxn>
                  <a:cxn ang="0">
                    <a:pos x="919" y="1606"/>
                  </a:cxn>
                  <a:cxn ang="0">
                    <a:pos x="0" y="130"/>
                  </a:cxn>
                  <a:cxn ang="0">
                    <a:pos x="0" y="0"/>
                  </a:cxn>
                </a:cxnLst>
                <a:rect l="0" t="0" r="r" b="b"/>
                <a:pathLst>
                  <a:path w="919" h="1606">
                    <a:moveTo>
                      <a:pt x="919" y="1606"/>
                    </a:moveTo>
                    <a:lnTo>
                      <a:pt x="887" y="1592"/>
                    </a:lnTo>
                    <a:lnTo>
                      <a:pt x="887" y="1525"/>
                    </a:lnTo>
                    <a:lnTo>
                      <a:pt x="919" y="1541"/>
                    </a:lnTo>
                    <a:lnTo>
                      <a:pt x="919" y="1606"/>
                    </a:lnTo>
                    <a:moveTo>
                      <a:pt x="0" y="130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13" name="Freeform 1021"/>
              <p:cNvSpPr>
                <a:spLocks/>
              </p:cNvSpPr>
              <p:nvPr/>
            </p:nvSpPr>
            <p:spPr bwMode="auto">
              <a:xfrm>
                <a:off x="5335" y="2496"/>
                <a:ext cx="66" cy="12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66" y="51"/>
                  </a:cxn>
                  <a:cxn ang="0">
                    <a:pos x="66" y="122"/>
                  </a:cxn>
                  <a:cxn ang="0">
                    <a:pos x="0" y="72"/>
                  </a:cxn>
                </a:cxnLst>
                <a:rect l="0" t="0" r="r" b="b"/>
                <a:pathLst>
                  <a:path w="66" h="122">
                    <a:moveTo>
                      <a:pt x="0" y="72"/>
                    </a:moveTo>
                    <a:lnTo>
                      <a:pt x="0" y="0"/>
                    </a:lnTo>
                    <a:lnTo>
                      <a:pt x="66" y="51"/>
                    </a:lnTo>
                    <a:lnTo>
                      <a:pt x="66" y="12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14" name="Freeform 1022"/>
              <p:cNvSpPr>
                <a:spLocks/>
              </p:cNvSpPr>
              <p:nvPr/>
            </p:nvSpPr>
            <p:spPr bwMode="auto">
              <a:xfrm>
                <a:off x="5335" y="2496"/>
                <a:ext cx="66" cy="12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66" y="51"/>
                  </a:cxn>
                  <a:cxn ang="0">
                    <a:pos x="66" y="122"/>
                  </a:cxn>
                  <a:cxn ang="0">
                    <a:pos x="0" y="72"/>
                  </a:cxn>
                </a:cxnLst>
                <a:rect l="0" t="0" r="r" b="b"/>
                <a:pathLst>
                  <a:path w="66" h="122">
                    <a:moveTo>
                      <a:pt x="0" y="72"/>
                    </a:moveTo>
                    <a:lnTo>
                      <a:pt x="0" y="0"/>
                    </a:lnTo>
                    <a:lnTo>
                      <a:pt x="66" y="51"/>
                    </a:lnTo>
                    <a:lnTo>
                      <a:pt x="66" y="122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15" name="Freeform 1023"/>
              <p:cNvSpPr>
                <a:spLocks/>
              </p:cNvSpPr>
              <p:nvPr/>
            </p:nvSpPr>
            <p:spPr bwMode="auto">
              <a:xfrm>
                <a:off x="4454" y="3110"/>
                <a:ext cx="132" cy="38"/>
              </a:xfrm>
              <a:custGeom>
                <a:avLst/>
                <a:gdLst/>
                <a:ahLst/>
                <a:cxnLst>
                  <a:cxn ang="0">
                    <a:pos x="132" y="22"/>
                  </a:cxn>
                  <a:cxn ang="0">
                    <a:pos x="6" y="0"/>
                  </a:cxn>
                  <a:cxn ang="0">
                    <a:pos x="0" y="17"/>
                  </a:cxn>
                  <a:cxn ang="0">
                    <a:pos x="116" y="38"/>
                  </a:cxn>
                  <a:cxn ang="0">
                    <a:pos x="132" y="22"/>
                  </a:cxn>
                </a:cxnLst>
                <a:rect l="0" t="0" r="r" b="b"/>
                <a:pathLst>
                  <a:path w="132" h="38">
                    <a:moveTo>
                      <a:pt x="132" y="22"/>
                    </a:moveTo>
                    <a:lnTo>
                      <a:pt x="6" y="0"/>
                    </a:lnTo>
                    <a:lnTo>
                      <a:pt x="0" y="17"/>
                    </a:lnTo>
                    <a:lnTo>
                      <a:pt x="116" y="38"/>
                    </a:lnTo>
                    <a:lnTo>
                      <a:pt x="132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16" name="Freeform 0"/>
              <p:cNvSpPr>
                <a:spLocks/>
              </p:cNvSpPr>
              <p:nvPr/>
            </p:nvSpPr>
            <p:spPr bwMode="auto">
              <a:xfrm>
                <a:off x="4454" y="3110"/>
                <a:ext cx="132" cy="38"/>
              </a:xfrm>
              <a:custGeom>
                <a:avLst/>
                <a:gdLst/>
                <a:ahLst/>
                <a:cxnLst>
                  <a:cxn ang="0">
                    <a:pos x="132" y="22"/>
                  </a:cxn>
                  <a:cxn ang="0">
                    <a:pos x="6" y="0"/>
                  </a:cxn>
                  <a:cxn ang="0">
                    <a:pos x="0" y="17"/>
                  </a:cxn>
                  <a:cxn ang="0">
                    <a:pos x="116" y="38"/>
                  </a:cxn>
                  <a:cxn ang="0">
                    <a:pos x="132" y="22"/>
                  </a:cxn>
                </a:cxnLst>
                <a:rect l="0" t="0" r="r" b="b"/>
                <a:pathLst>
                  <a:path w="132" h="38">
                    <a:moveTo>
                      <a:pt x="132" y="22"/>
                    </a:moveTo>
                    <a:lnTo>
                      <a:pt x="6" y="0"/>
                    </a:lnTo>
                    <a:lnTo>
                      <a:pt x="0" y="17"/>
                    </a:lnTo>
                    <a:lnTo>
                      <a:pt x="116" y="38"/>
                    </a:lnTo>
                    <a:lnTo>
                      <a:pt x="132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"/>
            <p:cNvGrpSpPr>
              <a:grpSpLocks/>
            </p:cNvGrpSpPr>
            <p:nvPr/>
          </p:nvGrpSpPr>
          <p:grpSpPr bwMode="auto">
            <a:xfrm>
              <a:off x="3340" y="1299"/>
              <a:ext cx="2154" cy="2043"/>
              <a:chOff x="3340" y="1299"/>
              <a:chExt cx="2154" cy="2043"/>
            </a:xfrm>
          </p:grpSpPr>
          <p:sp>
            <p:nvSpPr>
              <p:cNvPr id="86018" name="Freeform 2"/>
              <p:cNvSpPr>
                <a:spLocks/>
              </p:cNvSpPr>
              <p:nvPr/>
            </p:nvSpPr>
            <p:spPr bwMode="auto">
              <a:xfrm>
                <a:off x="4196" y="3110"/>
                <a:ext cx="131" cy="38"/>
              </a:xfrm>
              <a:custGeom>
                <a:avLst/>
                <a:gdLst/>
                <a:ahLst/>
                <a:cxnLst>
                  <a:cxn ang="0">
                    <a:pos x="131" y="17"/>
                  </a:cxn>
                  <a:cxn ang="0">
                    <a:pos x="125" y="0"/>
                  </a:cxn>
                  <a:cxn ang="0">
                    <a:pos x="0" y="22"/>
                  </a:cxn>
                  <a:cxn ang="0">
                    <a:pos x="16" y="38"/>
                  </a:cxn>
                  <a:cxn ang="0">
                    <a:pos x="131" y="17"/>
                  </a:cxn>
                </a:cxnLst>
                <a:rect l="0" t="0" r="r" b="b"/>
                <a:pathLst>
                  <a:path w="131" h="38">
                    <a:moveTo>
                      <a:pt x="131" y="17"/>
                    </a:moveTo>
                    <a:lnTo>
                      <a:pt x="125" y="0"/>
                    </a:lnTo>
                    <a:lnTo>
                      <a:pt x="0" y="22"/>
                    </a:lnTo>
                    <a:lnTo>
                      <a:pt x="16" y="38"/>
                    </a:lnTo>
                    <a:lnTo>
                      <a:pt x="13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19" name="Freeform 3"/>
              <p:cNvSpPr>
                <a:spLocks noEditPoints="1"/>
              </p:cNvSpPr>
              <p:nvPr/>
            </p:nvSpPr>
            <p:spPr bwMode="auto">
              <a:xfrm>
                <a:off x="3808" y="1624"/>
                <a:ext cx="519" cy="1524"/>
              </a:xfrm>
              <a:custGeom>
                <a:avLst/>
                <a:gdLst/>
                <a:ahLst/>
                <a:cxnLst>
                  <a:cxn ang="0">
                    <a:pos x="519" y="1503"/>
                  </a:cxn>
                  <a:cxn ang="0">
                    <a:pos x="513" y="1486"/>
                  </a:cxn>
                  <a:cxn ang="0">
                    <a:pos x="388" y="1508"/>
                  </a:cxn>
                  <a:cxn ang="0">
                    <a:pos x="404" y="1524"/>
                  </a:cxn>
                  <a:cxn ang="0">
                    <a:pos x="519" y="1503"/>
                  </a:cxn>
                  <a:cxn ang="0">
                    <a:pos x="0" y="31"/>
                  </a:cxn>
                  <a:cxn ang="0">
                    <a:pos x="120" y="0"/>
                  </a:cxn>
                </a:cxnLst>
                <a:rect l="0" t="0" r="r" b="b"/>
                <a:pathLst>
                  <a:path w="519" h="1524">
                    <a:moveTo>
                      <a:pt x="519" y="1503"/>
                    </a:moveTo>
                    <a:lnTo>
                      <a:pt x="513" y="1486"/>
                    </a:lnTo>
                    <a:lnTo>
                      <a:pt x="388" y="1508"/>
                    </a:lnTo>
                    <a:lnTo>
                      <a:pt x="404" y="1524"/>
                    </a:lnTo>
                    <a:lnTo>
                      <a:pt x="519" y="1503"/>
                    </a:lnTo>
                    <a:moveTo>
                      <a:pt x="0" y="31"/>
                    </a:moveTo>
                    <a:lnTo>
                      <a:pt x="12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20" name="Freeform 4"/>
              <p:cNvSpPr>
                <a:spLocks/>
              </p:cNvSpPr>
              <p:nvPr/>
            </p:nvSpPr>
            <p:spPr bwMode="auto">
              <a:xfrm>
                <a:off x="5116" y="2276"/>
                <a:ext cx="83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23" y="7"/>
                  </a:cxn>
                  <a:cxn ang="0">
                    <a:pos x="83" y="0"/>
                  </a:cxn>
                  <a:cxn ang="0">
                    <a:pos x="59" y="102"/>
                  </a:cxn>
                  <a:cxn ang="0">
                    <a:pos x="0" y="108"/>
                  </a:cxn>
                </a:cxnLst>
                <a:rect l="0" t="0" r="r" b="b"/>
                <a:pathLst>
                  <a:path w="83" h="108">
                    <a:moveTo>
                      <a:pt x="0" y="108"/>
                    </a:moveTo>
                    <a:lnTo>
                      <a:pt x="23" y="7"/>
                    </a:lnTo>
                    <a:lnTo>
                      <a:pt x="83" y="0"/>
                    </a:lnTo>
                    <a:lnTo>
                      <a:pt x="59" y="102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21" name="Freeform 5"/>
              <p:cNvSpPr>
                <a:spLocks/>
              </p:cNvSpPr>
              <p:nvPr/>
            </p:nvSpPr>
            <p:spPr bwMode="auto">
              <a:xfrm>
                <a:off x="5116" y="2276"/>
                <a:ext cx="83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23" y="7"/>
                  </a:cxn>
                  <a:cxn ang="0">
                    <a:pos x="83" y="0"/>
                  </a:cxn>
                  <a:cxn ang="0">
                    <a:pos x="59" y="102"/>
                  </a:cxn>
                  <a:cxn ang="0">
                    <a:pos x="0" y="108"/>
                  </a:cxn>
                </a:cxnLst>
                <a:rect l="0" t="0" r="r" b="b"/>
                <a:pathLst>
                  <a:path w="83" h="108">
                    <a:moveTo>
                      <a:pt x="0" y="108"/>
                    </a:moveTo>
                    <a:lnTo>
                      <a:pt x="23" y="7"/>
                    </a:lnTo>
                    <a:lnTo>
                      <a:pt x="83" y="0"/>
                    </a:lnTo>
                    <a:lnTo>
                      <a:pt x="59" y="102"/>
                    </a:lnTo>
                    <a:lnTo>
                      <a:pt x="0" y="10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22" name="Freeform 6"/>
              <p:cNvSpPr>
                <a:spLocks/>
              </p:cNvSpPr>
              <p:nvPr/>
            </p:nvSpPr>
            <p:spPr bwMode="auto">
              <a:xfrm>
                <a:off x="3583" y="2276"/>
                <a:ext cx="83" cy="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03"/>
                  </a:cxn>
                  <a:cxn ang="0">
                    <a:pos x="83" y="108"/>
                  </a:cxn>
                  <a:cxn ang="0">
                    <a:pos x="60" y="7"/>
                  </a:cxn>
                  <a:cxn ang="0">
                    <a:pos x="0" y="0"/>
                  </a:cxn>
                </a:cxnLst>
                <a:rect l="0" t="0" r="r" b="b"/>
                <a:pathLst>
                  <a:path w="83" h="108">
                    <a:moveTo>
                      <a:pt x="0" y="0"/>
                    </a:moveTo>
                    <a:lnTo>
                      <a:pt x="24" y="103"/>
                    </a:lnTo>
                    <a:lnTo>
                      <a:pt x="83" y="108"/>
                    </a:lnTo>
                    <a:lnTo>
                      <a:pt x="6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23" name="Freeform 7"/>
              <p:cNvSpPr>
                <a:spLocks noEditPoints="1"/>
              </p:cNvSpPr>
              <p:nvPr/>
            </p:nvSpPr>
            <p:spPr bwMode="auto">
              <a:xfrm>
                <a:off x="3583" y="1427"/>
                <a:ext cx="676" cy="957"/>
              </a:xfrm>
              <a:custGeom>
                <a:avLst/>
                <a:gdLst/>
                <a:ahLst/>
                <a:cxnLst>
                  <a:cxn ang="0">
                    <a:pos x="0" y="849"/>
                  </a:cxn>
                  <a:cxn ang="0">
                    <a:pos x="24" y="952"/>
                  </a:cxn>
                  <a:cxn ang="0">
                    <a:pos x="83" y="957"/>
                  </a:cxn>
                  <a:cxn ang="0">
                    <a:pos x="60" y="856"/>
                  </a:cxn>
                  <a:cxn ang="0">
                    <a:pos x="0" y="849"/>
                  </a:cxn>
                  <a:cxn ang="0">
                    <a:pos x="507" y="15"/>
                  </a:cxn>
                  <a:cxn ang="0">
                    <a:pos x="676" y="0"/>
                  </a:cxn>
                </a:cxnLst>
                <a:rect l="0" t="0" r="r" b="b"/>
                <a:pathLst>
                  <a:path w="676" h="957">
                    <a:moveTo>
                      <a:pt x="0" y="849"/>
                    </a:moveTo>
                    <a:lnTo>
                      <a:pt x="24" y="952"/>
                    </a:lnTo>
                    <a:lnTo>
                      <a:pt x="83" y="957"/>
                    </a:lnTo>
                    <a:lnTo>
                      <a:pt x="60" y="856"/>
                    </a:lnTo>
                    <a:lnTo>
                      <a:pt x="0" y="849"/>
                    </a:lnTo>
                    <a:moveTo>
                      <a:pt x="507" y="15"/>
                    </a:moveTo>
                    <a:lnTo>
                      <a:pt x="67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24" name="Freeform 8"/>
              <p:cNvSpPr>
                <a:spLocks/>
              </p:cNvSpPr>
              <p:nvPr/>
            </p:nvSpPr>
            <p:spPr bwMode="auto">
              <a:xfrm>
                <a:off x="5066" y="2486"/>
                <a:ext cx="97" cy="128"/>
              </a:xfrm>
              <a:custGeom>
                <a:avLst/>
                <a:gdLst/>
                <a:ahLst/>
                <a:cxnLst>
                  <a:cxn ang="0">
                    <a:pos x="46" y="128"/>
                  </a:cxn>
                  <a:cxn ang="0">
                    <a:pos x="97" y="41"/>
                  </a:cxn>
                  <a:cxn ang="0">
                    <a:pos x="26" y="0"/>
                  </a:cxn>
                  <a:cxn ang="0">
                    <a:pos x="0" y="100"/>
                  </a:cxn>
                  <a:cxn ang="0">
                    <a:pos x="46" y="128"/>
                  </a:cxn>
                </a:cxnLst>
                <a:rect l="0" t="0" r="r" b="b"/>
                <a:pathLst>
                  <a:path w="97" h="128">
                    <a:moveTo>
                      <a:pt x="46" y="128"/>
                    </a:moveTo>
                    <a:lnTo>
                      <a:pt x="97" y="41"/>
                    </a:lnTo>
                    <a:lnTo>
                      <a:pt x="26" y="0"/>
                    </a:lnTo>
                    <a:lnTo>
                      <a:pt x="0" y="100"/>
                    </a:lnTo>
                    <a:lnTo>
                      <a:pt x="46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25" name="Freeform 9"/>
              <p:cNvSpPr>
                <a:spLocks/>
              </p:cNvSpPr>
              <p:nvPr/>
            </p:nvSpPr>
            <p:spPr bwMode="auto">
              <a:xfrm>
                <a:off x="5066" y="2486"/>
                <a:ext cx="97" cy="128"/>
              </a:xfrm>
              <a:custGeom>
                <a:avLst/>
                <a:gdLst/>
                <a:ahLst/>
                <a:cxnLst>
                  <a:cxn ang="0">
                    <a:pos x="46" y="128"/>
                  </a:cxn>
                  <a:cxn ang="0">
                    <a:pos x="97" y="41"/>
                  </a:cxn>
                  <a:cxn ang="0">
                    <a:pos x="26" y="0"/>
                  </a:cxn>
                  <a:cxn ang="0">
                    <a:pos x="0" y="100"/>
                  </a:cxn>
                  <a:cxn ang="0">
                    <a:pos x="46" y="128"/>
                  </a:cxn>
                </a:cxnLst>
                <a:rect l="0" t="0" r="r" b="b"/>
                <a:pathLst>
                  <a:path w="97" h="128">
                    <a:moveTo>
                      <a:pt x="46" y="128"/>
                    </a:moveTo>
                    <a:lnTo>
                      <a:pt x="97" y="41"/>
                    </a:lnTo>
                    <a:lnTo>
                      <a:pt x="26" y="0"/>
                    </a:lnTo>
                    <a:lnTo>
                      <a:pt x="0" y="100"/>
                    </a:lnTo>
                    <a:lnTo>
                      <a:pt x="46" y="1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26" name="Freeform 10"/>
              <p:cNvSpPr>
                <a:spLocks/>
              </p:cNvSpPr>
              <p:nvPr/>
            </p:nvSpPr>
            <p:spPr bwMode="auto">
              <a:xfrm>
                <a:off x="3618" y="2486"/>
                <a:ext cx="96" cy="12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72" y="0"/>
                  </a:cxn>
                  <a:cxn ang="0">
                    <a:pos x="96" y="100"/>
                  </a:cxn>
                  <a:cxn ang="0">
                    <a:pos x="52" y="128"/>
                  </a:cxn>
                  <a:cxn ang="0">
                    <a:pos x="0" y="41"/>
                  </a:cxn>
                </a:cxnLst>
                <a:rect l="0" t="0" r="r" b="b"/>
                <a:pathLst>
                  <a:path w="96" h="128">
                    <a:moveTo>
                      <a:pt x="0" y="41"/>
                    </a:moveTo>
                    <a:lnTo>
                      <a:pt x="72" y="0"/>
                    </a:lnTo>
                    <a:lnTo>
                      <a:pt x="96" y="100"/>
                    </a:lnTo>
                    <a:lnTo>
                      <a:pt x="52" y="12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27" name="Freeform 11"/>
              <p:cNvSpPr>
                <a:spLocks/>
              </p:cNvSpPr>
              <p:nvPr/>
            </p:nvSpPr>
            <p:spPr bwMode="auto">
              <a:xfrm>
                <a:off x="3618" y="2486"/>
                <a:ext cx="96" cy="12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72" y="0"/>
                  </a:cxn>
                  <a:cxn ang="0">
                    <a:pos x="96" y="100"/>
                  </a:cxn>
                  <a:cxn ang="0">
                    <a:pos x="52" y="128"/>
                  </a:cxn>
                  <a:cxn ang="0">
                    <a:pos x="0" y="41"/>
                  </a:cxn>
                </a:cxnLst>
                <a:rect l="0" t="0" r="r" b="b"/>
                <a:pathLst>
                  <a:path w="96" h="128">
                    <a:moveTo>
                      <a:pt x="0" y="41"/>
                    </a:moveTo>
                    <a:lnTo>
                      <a:pt x="72" y="0"/>
                    </a:lnTo>
                    <a:lnTo>
                      <a:pt x="96" y="100"/>
                    </a:lnTo>
                    <a:lnTo>
                      <a:pt x="52" y="128"/>
                    </a:lnTo>
                    <a:lnTo>
                      <a:pt x="0" y="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28" name="Freeform 12"/>
              <p:cNvSpPr>
                <a:spLocks/>
              </p:cNvSpPr>
              <p:nvPr/>
            </p:nvSpPr>
            <p:spPr bwMode="auto">
              <a:xfrm>
                <a:off x="4390" y="1412"/>
                <a:ext cx="123" cy="146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0" y="0"/>
                  </a:cxn>
                  <a:cxn ang="0">
                    <a:pos x="123" y="3"/>
                  </a:cxn>
                  <a:cxn ang="0">
                    <a:pos x="123" y="146"/>
                  </a:cxn>
                  <a:cxn ang="0">
                    <a:pos x="0" y="143"/>
                  </a:cxn>
                </a:cxnLst>
                <a:rect l="0" t="0" r="r" b="b"/>
                <a:pathLst>
                  <a:path w="123" h="146">
                    <a:moveTo>
                      <a:pt x="0" y="143"/>
                    </a:moveTo>
                    <a:lnTo>
                      <a:pt x="0" y="0"/>
                    </a:lnTo>
                    <a:lnTo>
                      <a:pt x="123" y="3"/>
                    </a:lnTo>
                    <a:lnTo>
                      <a:pt x="123" y="146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29" name="Freeform 13"/>
              <p:cNvSpPr>
                <a:spLocks/>
              </p:cNvSpPr>
              <p:nvPr/>
            </p:nvSpPr>
            <p:spPr bwMode="auto">
              <a:xfrm>
                <a:off x="4390" y="1412"/>
                <a:ext cx="123" cy="146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0" y="0"/>
                  </a:cxn>
                  <a:cxn ang="0">
                    <a:pos x="123" y="3"/>
                  </a:cxn>
                  <a:cxn ang="0">
                    <a:pos x="123" y="146"/>
                  </a:cxn>
                  <a:cxn ang="0">
                    <a:pos x="0" y="143"/>
                  </a:cxn>
                </a:cxnLst>
                <a:rect l="0" t="0" r="r" b="b"/>
                <a:pathLst>
                  <a:path w="123" h="146">
                    <a:moveTo>
                      <a:pt x="0" y="143"/>
                    </a:moveTo>
                    <a:lnTo>
                      <a:pt x="0" y="0"/>
                    </a:lnTo>
                    <a:lnTo>
                      <a:pt x="123" y="3"/>
                    </a:lnTo>
                    <a:lnTo>
                      <a:pt x="123" y="146"/>
                    </a:lnTo>
                    <a:lnTo>
                      <a:pt x="0" y="1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0" name="Freeform 14"/>
              <p:cNvSpPr>
                <a:spLocks/>
              </p:cNvSpPr>
              <p:nvPr/>
            </p:nvSpPr>
            <p:spPr bwMode="auto">
              <a:xfrm>
                <a:off x="4269" y="1412"/>
                <a:ext cx="121" cy="146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3"/>
                  </a:cxn>
                  <a:cxn ang="0">
                    <a:pos x="121" y="0"/>
                  </a:cxn>
                  <a:cxn ang="0">
                    <a:pos x="121" y="143"/>
                  </a:cxn>
                  <a:cxn ang="0">
                    <a:pos x="0" y="146"/>
                  </a:cxn>
                </a:cxnLst>
                <a:rect l="0" t="0" r="r" b="b"/>
                <a:pathLst>
                  <a:path w="121" h="146">
                    <a:moveTo>
                      <a:pt x="0" y="146"/>
                    </a:moveTo>
                    <a:lnTo>
                      <a:pt x="0" y="3"/>
                    </a:lnTo>
                    <a:lnTo>
                      <a:pt x="121" y="0"/>
                    </a:lnTo>
                    <a:lnTo>
                      <a:pt x="121" y="143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1" name="Freeform 15"/>
              <p:cNvSpPr>
                <a:spLocks/>
              </p:cNvSpPr>
              <p:nvPr/>
            </p:nvSpPr>
            <p:spPr bwMode="auto">
              <a:xfrm>
                <a:off x="4269" y="1412"/>
                <a:ext cx="121" cy="146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3"/>
                  </a:cxn>
                  <a:cxn ang="0">
                    <a:pos x="121" y="0"/>
                  </a:cxn>
                  <a:cxn ang="0">
                    <a:pos x="121" y="143"/>
                  </a:cxn>
                  <a:cxn ang="0">
                    <a:pos x="0" y="146"/>
                  </a:cxn>
                </a:cxnLst>
                <a:rect l="0" t="0" r="r" b="b"/>
                <a:pathLst>
                  <a:path w="121" h="146">
                    <a:moveTo>
                      <a:pt x="0" y="146"/>
                    </a:moveTo>
                    <a:lnTo>
                      <a:pt x="0" y="3"/>
                    </a:lnTo>
                    <a:lnTo>
                      <a:pt x="121" y="0"/>
                    </a:lnTo>
                    <a:lnTo>
                      <a:pt x="121" y="143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2" name="Freeform 16"/>
              <p:cNvSpPr>
                <a:spLocks/>
              </p:cNvSpPr>
              <p:nvPr/>
            </p:nvSpPr>
            <p:spPr bwMode="auto">
              <a:xfrm>
                <a:off x="4327" y="3127"/>
                <a:ext cx="127" cy="19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121" y="19"/>
                  </a:cxn>
                  <a:cxn ang="0">
                    <a:pos x="127" y="0"/>
                  </a:cxn>
                </a:cxnLst>
                <a:rect l="0" t="0" r="r" b="b"/>
                <a:pathLst>
                  <a:path w="127" h="19">
                    <a:moveTo>
                      <a:pt x="127" y="0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121" y="19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3" name="Freeform 17"/>
              <p:cNvSpPr>
                <a:spLocks noEditPoints="1"/>
              </p:cNvSpPr>
              <p:nvPr/>
            </p:nvSpPr>
            <p:spPr bwMode="auto">
              <a:xfrm>
                <a:off x="3431" y="2170"/>
                <a:ext cx="1023" cy="976"/>
              </a:xfrm>
              <a:custGeom>
                <a:avLst/>
                <a:gdLst/>
                <a:ahLst/>
                <a:cxnLst>
                  <a:cxn ang="0">
                    <a:pos x="1023" y="957"/>
                  </a:cxn>
                  <a:cxn ang="0">
                    <a:pos x="896" y="957"/>
                  </a:cxn>
                  <a:cxn ang="0">
                    <a:pos x="902" y="976"/>
                  </a:cxn>
                  <a:cxn ang="0">
                    <a:pos x="1017" y="976"/>
                  </a:cxn>
                  <a:cxn ang="0">
                    <a:pos x="1023" y="957"/>
                  </a:cxn>
                  <a:cxn ang="0">
                    <a:pos x="0" y="61"/>
                  </a:cxn>
                  <a:cxn ang="0">
                    <a:pos x="108" y="0"/>
                  </a:cxn>
                </a:cxnLst>
                <a:rect l="0" t="0" r="r" b="b"/>
                <a:pathLst>
                  <a:path w="1023" h="976">
                    <a:moveTo>
                      <a:pt x="1023" y="957"/>
                    </a:moveTo>
                    <a:lnTo>
                      <a:pt x="896" y="957"/>
                    </a:lnTo>
                    <a:lnTo>
                      <a:pt x="902" y="976"/>
                    </a:lnTo>
                    <a:lnTo>
                      <a:pt x="1017" y="976"/>
                    </a:lnTo>
                    <a:lnTo>
                      <a:pt x="1023" y="957"/>
                    </a:lnTo>
                    <a:moveTo>
                      <a:pt x="0" y="61"/>
                    </a:moveTo>
                    <a:lnTo>
                      <a:pt x="108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4" name="Freeform 18"/>
              <p:cNvSpPr>
                <a:spLocks/>
              </p:cNvSpPr>
              <p:nvPr/>
            </p:nvSpPr>
            <p:spPr bwMode="auto">
              <a:xfrm>
                <a:off x="5213" y="2816"/>
                <a:ext cx="152" cy="143"/>
              </a:xfrm>
              <a:custGeom>
                <a:avLst/>
                <a:gdLst/>
                <a:ahLst/>
                <a:cxnLst>
                  <a:cxn ang="0">
                    <a:pos x="45" y="143"/>
                  </a:cxn>
                  <a:cxn ang="0">
                    <a:pos x="0" y="98"/>
                  </a:cxn>
                  <a:cxn ang="0">
                    <a:pos x="101" y="0"/>
                  </a:cxn>
                  <a:cxn ang="0">
                    <a:pos x="152" y="50"/>
                  </a:cxn>
                  <a:cxn ang="0">
                    <a:pos x="45" y="143"/>
                  </a:cxn>
                </a:cxnLst>
                <a:rect l="0" t="0" r="r" b="b"/>
                <a:pathLst>
                  <a:path w="152" h="143">
                    <a:moveTo>
                      <a:pt x="45" y="143"/>
                    </a:moveTo>
                    <a:lnTo>
                      <a:pt x="0" y="98"/>
                    </a:lnTo>
                    <a:lnTo>
                      <a:pt x="101" y="0"/>
                    </a:lnTo>
                    <a:lnTo>
                      <a:pt x="152" y="50"/>
                    </a:lnTo>
                    <a:lnTo>
                      <a:pt x="45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5" name="Freeform 19"/>
              <p:cNvSpPr>
                <a:spLocks/>
              </p:cNvSpPr>
              <p:nvPr/>
            </p:nvSpPr>
            <p:spPr bwMode="auto">
              <a:xfrm>
                <a:off x="5213" y="2816"/>
                <a:ext cx="152" cy="143"/>
              </a:xfrm>
              <a:custGeom>
                <a:avLst/>
                <a:gdLst/>
                <a:ahLst/>
                <a:cxnLst>
                  <a:cxn ang="0">
                    <a:pos x="45" y="143"/>
                  </a:cxn>
                  <a:cxn ang="0">
                    <a:pos x="0" y="98"/>
                  </a:cxn>
                  <a:cxn ang="0">
                    <a:pos x="101" y="0"/>
                  </a:cxn>
                  <a:cxn ang="0">
                    <a:pos x="152" y="50"/>
                  </a:cxn>
                  <a:cxn ang="0">
                    <a:pos x="45" y="143"/>
                  </a:cxn>
                </a:cxnLst>
                <a:rect l="0" t="0" r="r" b="b"/>
                <a:pathLst>
                  <a:path w="152" h="143">
                    <a:moveTo>
                      <a:pt x="45" y="143"/>
                    </a:moveTo>
                    <a:lnTo>
                      <a:pt x="0" y="98"/>
                    </a:lnTo>
                    <a:lnTo>
                      <a:pt x="101" y="0"/>
                    </a:lnTo>
                    <a:lnTo>
                      <a:pt x="152" y="50"/>
                    </a:lnTo>
                    <a:lnTo>
                      <a:pt x="45" y="1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6" name="Freeform 20"/>
              <p:cNvSpPr>
                <a:spLocks/>
              </p:cNvSpPr>
              <p:nvPr/>
            </p:nvSpPr>
            <p:spPr bwMode="auto">
              <a:xfrm>
                <a:off x="5314" y="2755"/>
                <a:ext cx="100" cy="111"/>
              </a:xfrm>
              <a:custGeom>
                <a:avLst/>
                <a:gdLst/>
                <a:ahLst/>
                <a:cxnLst>
                  <a:cxn ang="0">
                    <a:pos x="51" y="111"/>
                  </a:cxn>
                  <a:cxn ang="0">
                    <a:pos x="0" y="61"/>
                  </a:cxn>
                  <a:cxn ang="0">
                    <a:pos x="47" y="0"/>
                  </a:cxn>
                  <a:cxn ang="0">
                    <a:pos x="100" y="52"/>
                  </a:cxn>
                  <a:cxn ang="0">
                    <a:pos x="51" y="111"/>
                  </a:cxn>
                </a:cxnLst>
                <a:rect l="0" t="0" r="r" b="b"/>
                <a:pathLst>
                  <a:path w="100" h="111">
                    <a:moveTo>
                      <a:pt x="51" y="111"/>
                    </a:moveTo>
                    <a:lnTo>
                      <a:pt x="0" y="61"/>
                    </a:lnTo>
                    <a:lnTo>
                      <a:pt x="47" y="0"/>
                    </a:lnTo>
                    <a:lnTo>
                      <a:pt x="100" y="52"/>
                    </a:lnTo>
                    <a:lnTo>
                      <a:pt x="51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7" name="Freeform 21"/>
              <p:cNvSpPr>
                <a:spLocks/>
              </p:cNvSpPr>
              <p:nvPr/>
            </p:nvSpPr>
            <p:spPr bwMode="auto">
              <a:xfrm>
                <a:off x="5314" y="2755"/>
                <a:ext cx="100" cy="111"/>
              </a:xfrm>
              <a:custGeom>
                <a:avLst/>
                <a:gdLst/>
                <a:ahLst/>
                <a:cxnLst>
                  <a:cxn ang="0">
                    <a:pos x="51" y="111"/>
                  </a:cxn>
                  <a:cxn ang="0">
                    <a:pos x="0" y="61"/>
                  </a:cxn>
                  <a:cxn ang="0">
                    <a:pos x="47" y="0"/>
                  </a:cxn>
                  <a:cxn ang="0">
                    <a:pos x="100" y="52"/>
                  </a:cxn>
                  <a:cxn ang="0">
                    <a:pos x="51" y="111"/>
                  </a:cxn>
                </a:cxnLst>
                <a:rect l="0" t="0" r="r" b="b"/>
                <a:pathLst>
                  <a:path w="100" h="111">
                    <a:moveTo>
                      <a:pt x="51" y="111"/>
                    </a:moveTo>
                    <a:lnTo>
                      <a:pt x="0" y="61"/>
                    </a:lnTo>
                    <a:lnTo>
                      <a:pt x="47" y="0"/>
                    </a:lnTo>
                    <a:lnTo>
                      <a:pt x="100" y="52"/>
                    </a:lnTo>
                    <a:lnTo>
                      <a:pt x="51" y="1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8" name="Freeform 22"/>
              <p:cNvSpPr>
                <a:spLocks/>
              </p:cNvSpPr>
              <p:nvPr/>
            </p:nvSpPr>
            <p:spPr bwMode="auto">
              <a:xfrm>
                <a:off x="4847" y="3060"/>
                <a:ext cx="148" cy="107"/>
              </a:xfrm>
              <a:custGeom>
                <a:avLst/>
                <a:gdLst/>
                <a:ahLst/>
                <a:cxnLst>
                  <a:cxn ang="0">
                    <a:pos x="32" y="107"/>
                  </a:cxn>
                  <a:cxn ang="0">
                    <a:pos x="0" y="83"/>
                  </a:cxn>
                  <a:cxn ang="0">
                    <a:pos x="108" y="0"/>
                  </a:cxn>
                  <a:cxn ang="0">
                    <a:pos x="148" y="31"/>
                  </a:cxn>
                  <a:cxn ang="0">
                    <a:pos x="32" y="107"/>
                  </a:cxn>
                </a:cxnLst>
                <a:rect l="0" t="0" r="r" b="b"/>
                <a:pathLst>
                  <a:path w="148" h="107">
                    <a:moveTo>
                      <a:pt x="32" y="107"/>
                    </a:moveTo>
                    <a:lnTo>
                      <a:pt x="0" y="83"/>
                    </a:lnTo>
                    <a:lnTo>
                      <a:pt x="108" y="0"/>
                    </a:lnTo>
                    <a:lnTo>
                      <a:pt x="148" y="31"/>
                    </a:lnTo>
                    <a:lnTo>
                      <a:pt x="32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9" name="Freeform 23"/>
              <p:cNvSpPr>
                <a:spLocks/>
              </p:cNvSpPr>
              <p:nvPr/>
            </p:nvSpPr>
            <p:spPr bwMode="auto">
              <a:xfrm>
                <a:off x="4847" y="3060"/>
                <a:ext cx="148" cy="107"/>
              </a:xfrm>
              <a:custGeom>
                <a:avLst/>
                <a:gdLst/>
                <a:ahLst/>
                <a:cxnLst>
                  <a:cxn ang="0">
                    <a:pos x="32" y="107"/>
                  </a:cxn>
                  <a:cxn ang="0">
                    <a:pos x="0" y="83"/>
                  </a:cxn>
                  <a:cxn ang="0">
                    <a:pos x="108" y="0"/>
                  </a:cxn>
                  <a:cxn ang="0">
                    <a:pos x="148" y="31"/>
                  </a:cxn>
                  <a:cxn ang="0">
                    <a:pos x="32" y="107"/>
                  </a:cxn>
                </a:cxnLst>
                <a:rect l="0" t="0" r="r" b="b"/>
                <a:pathLst>
                  <a:path w="148" h="107">
                    <a:moveTo>
                      <a:pt x="32" y="107"/>
                    </a:moveTo>
                    <a:lnTo>
                      <a:pt x="0" y="83"/>
                    </a:lnTo>
                    <a:lnTo>
                      <a:pt x="108" y="0"/>
                    </a:lnTo>
                    <a:lnTo>
                      <a:pt x="148" y="31"/>
                    </a:lnTo>
                    <a:lnTo>
                      <a:pt x="32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0" name="Freeform 24"/>
              <p:cNvSpPr>
                <a:spLocks/>
              </p:cNvSpPr>
              <p:nvPr/>
            </p:nvSpPr>
            <p:spPr bwMode="auto">
              <a:xfrm>
                <a:off x="5246" y="2239"/>
                <a:ext cx="89" cy="167"/>
              </a:xfrm>
              <a:custGeom>
                <a:avLst/>
                <a:gdLst/>
                <a:ahLst/>
                <a:cxnLst>
                  <a:cxn ang="0">
                    <a:pos x="89" y="167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89" y="55"/>
                  </a:cxn>
                  <a:cxn ang="0">
                    <a:pos x="89" y="167"/>
                  </a:cxn>
                </a:cxnLst>
                <a:rect l="0" t="0" r="r" b="b"/>
                <a:pathLst>
                  <a:path w="89" h="167">
                    <a:moveTo>
                      <a:pt x="89" y="167"/>
                    </a:moveTo>
                    <a:lnTo>
                      <a:pt x="0" y="113"/>
                    </a:lnTo>
                    <a:lnTo>
                      <a:pt x="0" y="0"/>
                    </a:lnTo>
                    <a:lnTo>
                      <a:pt x="89" y="55"/>
                    </a:lnTo>
                    <a:lnTo>
                      <a:pt x="89" y="1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1" name="Freeform 25"/>
              <p:cNvSpPr>
                <a:spLocks/>
              </p:cNvSpPr>
              <p:nvPr/>
            </p:nvSpPr>
            <p:spPr bwMode="auto">
              <a:xfrm>
                <a:off x="5246" y="2239"/>
                <a:ext cx="89" cy="167"/>
              </a:xfrm>
              <a:custGeom>
                <a:avLst/>
                <a:gdLst/>
                <a:ahLst/>
                <a:cxnLst>
                  <a:cxn ang="0">
                    <a:pos x="89" y="167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89" y="55"/>
                  </a:cxn>
                  <a:cxn ang="0">
                    <a:pos x="89" y="167"/>
                  </a:cxn>
                </a:cxnLst>
                <a:rect l="0" t="0" r="r" b="b"/>
                <a:pathLst>
                  <a:path w="89" h="167">
                    <a:moveTo>
                      <a:pt x="89" y="167"/>
                    </a:moveTo>
                    <a:lnTo>
                      <a:pt x="0" y="113"/>
                    </a:lnTo>
                    <a:lnTo>
                      <a:pt x="0" y="0"/>
                    </a:lnTo>
                    <a:lnTo>
                      <a:pt x="89" y="55"/>
                    </a:lnTo>
                    <a:lnTo>
                      <a:pt x="89" y="1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2" name="Freeform 26"/>
              <p:cNvSpPr>
                <a:spLocks/>
              </p:cNvSpPr>
              <p:nvPr/>
            </p:nvSpPr>
            <p:spPr bwMode="auto">
              <a:xfrm>
                <a:off x="5171" y="2060"/>
                <a:ext cx="87" cy="179"/>
              </a:xfrm>
              <a:custGeom>
                <a:avLst/>
                <a:gdLst/>
                <a:ahLst/>
                <a:cxnLst>
                  <a:cxn ang="0">
                    <a:pos x="75" y="179"/>
                  </a:cxn>
                  <a:cxn ang="0">
                    <a:pos x="13" y="148"/>
                  </a:cxn>
                  <a:cxn ang="0">
                    <a:pos x="0" y="0"/>
                  </a:cxn>
                  <a:cxn ang="0">
                    <a:pos x="87" y="43"/>
                  </a:cxn>
                  <a:cxn ang="0">
                    <a:pos x="75" y="179"/>
                  </a:cxn>
                </a:cxnLst>
                <a:rect l="0" t="0" r="r" b="b"/>
                <a:pathLst>
                  <a:path w="87" h="179">
                    <a:moveTo>
                      <a:pt x="75" y="179"/>
                    </a:moveTo>
                    <a:lnTo>
                      <a:pt x="13" y="148"/>
                    </a:lnTo>
                    <a:lnTo>
                      <a:pt x="0" y="0"/>
                    </a:lnTo>
                    <a:lnTo>
                      <a:pt x="87" y="43"/>
                    </a:lnTo>
                    <a:lnTo>
                      <a:pt x="75" y="1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3" name="Freeform 27"/>
              <p:cNvSpPr>
                <a:spLocks/>
              </p:cNvSpPr>
              <p:nvPr/>
            </p:nvSpPr>
            <p:spPr bwMode="auto">
              <a:xfrm>
                <a:off x="5171" y="2060"/>
                <a:ext cx="87" cy="179"/>
              </a:xfrm>
              <a:custGeom>
                <a:avLst/>
                <a:gdLst/>
                <a:ahLst/>
                <a:cxnLst>
                  <a:cxn ang="0">
                    <a:pos x="75" y="179"/>
                  </a:cxn>
                  <a:cxn ang="0">
                    <a:pos x="13" y="148"/>
                  </a:cxn>
                  <a:cxn ang="0">
                    <a:pos x="0" y="0"/>
                  </a:cxn>
                  <a:cxn ang="0">
                    <a:pos x="87" y="43"/>
                  </a:cxn>
                  <a:cxn ang="0">
                    <a:pos x="75" y="179"/>
                  </a:cxn>
                </a:cxnLst>
                <a:rect l="0" t="0" r="r" b="b"/>
                <a:pathLst>
                  <a:path w="87" h="179">
                    <a:moveTo>
                      <a:pt x="75" y="179"/>
                    </a:moveTo>
                    <a:lnTo>
                      <a:pt x="13" y="148"/>
                    </a:lnTo>
                    <a:lnTo>
                      <a:pt x="0" y="0"/>
                    </a:lnTo>
                    <a:lnTo>
                      <a:pt x="87" y="43"/>
                    </a:lnTo>
                    <a:lnTo>
                      <a:pt x="75" y="17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4" name="Freeform 28"/>
              <p:cNvSpPr>
                <a:spLocks/>
              </p:cNvSpPr>
              <p:nvPr/>
            </p:nvSpPr>
            <p:spPr bwMode="auto">
              <a:xfrm>
                <a:off x="4709" y="3120"/>
                <a:ext cx="138" cy="96"/>
              </a:xfrm>
              <a:custGeom>
                <a:avLst/>
                <a:gdLst/>
                <a:ahLst/>
                <a:cxnLst>
                  <a:cxn ang="0">
                    <a:pos x="30" y="96"/>
                  </a:cxn>
                  <a:cxn ang="0">
                    <a:pos x="0" y="79"/>
                  </a:cxn>
                  <a:cxn ang="0">
                    <a:pos x="101" y="0"/>
                  </a:cxn>
                  <a:cxn ang="0">
                    <a:pos x="138" y="23"/>
                  </a:cxn>
                  <a:cxn ang="0">
                    <a:pos x="30" y="96"/>
                  </a:cxn>
                </a:cxnLst>
                <a:rect l="0" t="0" r="r" b="b"/>
                <a:pathLst>
                  <a:path w="138" h="96">
                    <a:moveTo>
                      <a:pt x="30" y="96"/>
                    </a:moveTo>
                    <a:lnTo>
                      <a:pt x="0" y="79"/>
                    </a:lnTo>
                    <a:lnTo>
                      <a:pt x="101" y="0"/>
                    </a:lnTo>
                    <a:lnTo>
                      <a:pt x="138" y="23"/>
                    </a:lnTo>
                    <a:lnTo>
                      <a:pt x="3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5" name="Freeform 29"/>
              <p:cNvSpPr>
                <a:spLocks noEditPoints="1"/>
              </p:cNvSpPr>
              <p:nvPr/>
            </p:nvSpPr>
            <p:spPr bwMode="auto">
              <a:xfrm>
                <a:off x="4600" y="1431"/>
                <a:ext cx="402" cy="1785"/>
              </a:xfrm>
              <a:custGeom>
                <a:avLst/>
                <a:gdLst/>
                <a:ahLst/>
                <a:cxnLst>
                  <a:cxn ang="0">
                    <a:pos x="139" y="1785"/>
                  </a:cxn>
                  <a:cxn ang="0">
                    <a:pos x="109" y="1768"/>
                  </a:cxn>
                  <a:cxn ang="0">
                    <a:pos x="210" y="1689"/>
                  </a:cxn>
                  <a:cxn ang="0">
                    <a:pos x="247" y="1712"/>
                  </a:cxn>
                  <a:cxn ang="0">
                    <a:pos x="139" y="1785"/>
                  </a:cxn>
                  <a:cxn ang="0">
                    <a:pos x="402" y="172"/>
                  </a:cxn>
                  <a:cxn ang="0">
                    <a:pos x="402" y="360"/>
                  </a:cxn>
                  <a:cxn ang="0">
                    <a:pos x="0" y="0"/>
                  </a:cxn>
                  <a:cxn ang="0">
                    <a:pos x="167" y="21"/>
                  </a:cxn>
                </a:cxnLst>
                <a:rect l="0" t="0" r="r" b="b"/>
                <a:pathLst>
                  <a:path w="402" h="1785">
                    <a:moveTo>
                      <a:pt x="139" y="1785"/>
                    </a:moveTo>
                    <a:lnTo>
                      <a:pt x="109" y="1768"/>
                    </a:lnTo>
                    <a:lnTo>
                      <a:pt x="210" y="1689"/>
                    </a:lnTo>
                    <a:lnTo>
                      <a:pt x="247" y="1712"/>
                    </a:lnTo>
                    <a:lnTo>
                      <a:pt x="139" y="1785"/>
                    </a:lnTo>
                    <a:moveTo>
                      <a:pt x="402" y="172"/>
                    </a:moveTo>
                    <a:lnTo>
                      <a:pt x="402" y="360"/>
                    </a:lnTo>
                    <a:moveTo>
                      <a:pt x="0" y="0"/>
                    </a:moveTo>
                    <a:lnTo>
                      <a:pt x="167" y="2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6" name="Freeform 30"/>
              <p:cNvSpPr>
                <a:spLocks/>
              </p:cNvSpPr>
              <p:nvPr/>
            </p:nvSpPr>
            <p:spPr bwMode="auto">
              <a:xfrm>
                <a:off x="5106" y="2914"/>
                <a:ext cx="152" cy="130"/>
              </a:xfrm>
              <a:custGeom>
                <a:avLst/>
                <a:gdLst/>
                <a:ahLst/>
                <a:cxnLst>
                  <a:cxn ang="0">
                    <a:pos x="39" y="130"/>
                  </a:cxn>
                  <a:cxn ang="0">
                    <a:pos x="0" y="92"/>
                  </a:cxn>
                  <a:cxn ang="0">
                    <a:pos x="107" y="0"/>
                  </a:cxn>
                  <a:cxn ang="0">
                    <a:pos x="152" y="45"/>
                  </a:cxn>
                  <a:cxn ang="0">
                    <a:pos x="39" y="130"/>
                  </a:cxn>
                </a:cxnLst>
                <a:rect l="0" t="0" r="r" b="b"/>
                <a:pathLst>
                  <a:path w="152" h="130">
                    <a:moveTo>
                      <a:pt x="39" y="130"/>
                    </a:moveTo>
                    <a:lnTo>
                      <a:pt x="0" y="92"/>
                    </a:lnTo>
                    <a:lnTo>
                      <a:pt x="107" y="0"/>
                    </a:lnTo>
                    <a:lnTo>
                      <a:pt x="152" y="45"/>
                    </a:lnTo>
                    <a:lnTo>
                      <a:pt x="39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7" name="Freeform 31"/>
              <p:cNvSpPr>
                <a:spLocks/>
              </p:cNvSpPr>
              <p:nvPr/>
            </p:nvSpPr>
            <p:spPr bwMode="auto">
              <a:xfrm>
                <a:off x="5106" y="2914"/>
                <a:ext cx="152" cy="130"/>
              </a:xfrm>
              <a:custGeom>
                <a:avLst/>
                <a:gdLst/>
                <a:ahLst/>
                <a:cxnLst>
                  <a:cxn ang="0">
                    <a:pos x="39" y="130"/>
                  </a:cxn>
                  <a:cxn ang="0">
                    <a:pos x="0" y="92"/>
                  </a:cxn>
                  <a:cxn ang="0">
                    <a:pos x="107" y="0"/>
                  </a:cxn>
                  <a:cxn ang="0">
                    <a:pos x="152" y="45"/>
                  </a:cxn>
                  <a:cxn ang="0">
                    <a:pos x="39" y="130"/>
                  </a:cxn>
                </a:cxnLst>
                <a:rect l="0" t="0" r="r" b="b"/>
                <a:pathLst>
                  <a:path w="152" h="130">
                    <a:moveTo>
                      <a:pt x="39" y="130"/>
                    </a:moveTo>
                    <a:lnTo>
                      <a:pt x="0" y="92"/>
                    </a:lnTo>
                    <a:lnTo>
                      <a:pt x="107" y="0"/>
                    </a:lnTo>
                    <a:lnTo>
                      <a:pt x="152" y="45"/>
                    </a:lnTo>
                    <a:lnTo>
                      <a:pt x="39" y="13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8" name="Freeform 32"/>
              <p:cNvSpPr>
                <a:spLocks/>
              </p:cNvSpPr>
              <p:nvPr/>
            </p:nvSpPr>
            <p:spPr bwMode="auto">
              <a:xfrm>
                <a:off x="5116" y="2262"/>
                <a:ext cx="76" cy="122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76" y="0"/>
                  </a:cxn>
                  <a:cxn ang="0">
                    <a:pos x="64" y="106"/>
                  </a:cxn>
                  <a:cxn ang="0">
                    <a:pos x="0" y="122"/>
                  </a:cxn>
                  <a:cxn ang="0">
                    <a:pos x="23" y="21"/>
                  </a:cxn>
                </a:cxnLst>
                <a:rect l="0" t="0" r="r" b="b"/>
                <a:pathLst>
                  <a:path w="76" h="122">
                    <a:moveTo>
                      <a:pt x="23" y="21"/>
                    </a:moveTo>
                    <a:lnTo>
                      <a:pt x="76" y="0"/>
                    </a:lnTo>
                    <a:lnTo>
                      <a:pt x="64" y="106"/>
                    </a:lnTo>
                    <a:lnTo>
                      <a:pt x="0" y="122"/>
                    </a:lnTo>
                    <a:lnTo>
                      <a:pt x="23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9" name="Freeform 33"/>
              <p:cNvSpPr>
                <a:spLocks noEditPoints="1"/>
              </p:cNvSpPr>
              <p:nvPr/>
            </p:nvSpPr>
            <p:spPr bwMode="auto">
              <a:xfrm>
                <a:off x="3928" y="1468"/>
                <a:ext cx="1264" cy="916"/>
              </a:xfrm>
              <a:custGeom>
                <a:avLst/>
                <a:gdLst/>
                <a:ahLst/>
                <a:cxnLst>
                  <a:cxn ang="0">
                    <a:pos x="1211" y="815"/>
                  </a:cxn>
                  <a:cxn ang="0">
                    <a:pos x="1264" y="794"/>
                  </a:cxn>
                  <a:cxn ang="0">
                    <a:pos x="1252" y="900"/>
                  </a:cxn>
                  <a:cxn ang="0">
                    <a:pos x="1188" y="916"/>
                  </a:cxn>
                  <a:cxn ang="0">
                    <a:pos x="1211" y="815"/>
                  </a:cxn>
                  <a:cxn ang="0">
                    <a:pos x="0" y="156"/>
                  </a:cxn>
                  <a:cxn ang="0">
                    <a:pos x="0" y="0"/>
                  </a:cxn>
                </a:cxnLst>
                <a:rect l="0" t="0" r="r" b="b"/>
                <a:pathLst>
                  <a:path w="1264" h="916">
                    <a:moveTo>
                      <a:pt x="1211" y="815"/>
                    </a:moveTo>
                    <a:lnTo>
                      <a:pt x="1264" y="794"/>
                    </a:lnTo>
                    <a:lnTo>
                      <a:pt x="1252" y="900"/>
                    </a:lnTo>
                    <a:lnTo>
                      <a:pt x="1188" y="916"/>
                    </a:lnTo>
                    <a:lnTo>
                      <a:pt x="1211" y="815"/>
                    </a:lnTo>
                    <a:moveTo>
                      <a:pt x="0" y="156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0" name="Freeform 34"/>
              <p:cNvSpPr>
                <a:spLocks/>
              </p:cNvSpPr>
              <p:nvPr/>
            </p:nvSpPr>
            <p:spPr bwMode="auto">
              <a:xfrm>
                <a:off x="4513" y="1415"/>
                <a:ext cx="137" cy="15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0" y="0"/>
                  </a:cxn>
                  <a:cxn ang="0">
                    <a:pos x="137" y="12"/>
                  </a:cxn>
                  <a:cxn ang="0">
                    <a:pos x="120" y="151"/>
                  </a:cxn>
                  <a:cxn ang="0">
                    <a:pos x="0" y="143"/>
                  </a:cxn>
                </a:cxnLst>
                <a:rect l="0" t="0" r="r" b="b"/>
                <a:pathLst>
                  <a:path w="137" h="151">
                    <a:moveTo>
                      <a:pt x="0" y="143"/>
                    </a:moveTo>
                    <a:lnTo>
                      <a:pt x="0" y="0"/>
                    </a:lnTo>
                    <a:lnTo>
                      <a:pt x="137" y="12"/>
                    </a:lnTo>
                    <a:lnTo>
                      <a:pt x="120" y="1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1" name="Freeform 35"/>
              <p:cNvSpPr>
                <a:spLocks/>
              </p:cNvSpPr>
              <p:nvPr/>
            </p:nvSpPr>
            <p:spPr bwMode="auto">
              <a:xfrm>
                <a:off x="4513" y="1415"/>
                <a:ext cx="137" cy="15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0" y="0"/>
                  </a:cxn>
                  <a:cxn ang="0">
                    <a:pos x="137" y="12"/>
                  </a:cxn>
                  <a:cxn ang="0">
                    <a:pos x="120" y="151"/>
                  </a:cxn>
                  <a:cxn ang="0">
                    <a:pos x="0" y="143"/>
                  </a:cxn>
                </a:cxnLst>
                <a:rect l="0" t="0" r="r" b="b"/>
                <a:pathLst>
                  <a:path w="137" h="151">
                    <a:moveTo>
                      <a:pt x="0" y="143"/>
                    </a:moveTo>
                    <a:lnTo>
                      <a:pt x="0" y="0"/>
                    </a:lnTo>
                    <a:lnTo>
                      <a:pt x="137" y="12"/>
                    </a:lnTo>
                    <a:lnTo>
                      <a:pt x="120" y="151"/>
                    </a:lnTo>
                    <a:lnTo>
                      <a:pt x="0" y="1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2" name="Freeform 36"/>
              <p:cNvSpPr>
                <a:spLocks/>
              </p:cNvSpPr>
              <p:nvPr/>
            </p:nvSpPr>
            <p:spPr bwMode="auto">
              <a:xfrm>
                <a:off x="4131" y="1415"/>
                <a:ext cx="138" cy="151"/>
              </a:xfrm>
              <a:custGeom>
                <a:avLst/>
                <a:gdLst/>
                <a:ahLst/>
                <a:cxnLst>
                  <a:cxn ang="0">
                    <a:pos x="18" y="151"/>
                  </a:cxn>
                  <a:cxn ang="0">
                    <a:pos x="0" y="12"/>
                  </a:cxn>
                  <a:cxn ang="0">
                    <a:pos x="138" y="0"/>
                  </a:cxn>
                  <a:cxn ang="0">
                    <a:pos x="138" y="143"/>
                  </a:cxn>
                  <a:cxn ang="0">
                    <a:pos x="18" y="151"/>
                  </a:cxn>
                </a:cxnLst>
                <a:rect l="0" t="0" r="r" b="b"/>
                <a:pathLst>
                  <a:path w="138" h="151">
                    <a:moveTo>
                      <a:pt x="18" y="151"/>
                    </a:moveTo>
                    <a:lnTo>
                      <a:pt x="0" y="12"/>
                    </a:lnTo>
                    <a:lnTo>
                      <a:pt x="138" y="0"/>
                    </a:lnTo>
                    <a:lnTo>
                      <a:pt x="138" y="143"/>
                    </a:lnTo>
                    <a:lnTo>
                      <a:pt x="18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3" name="Freeform 37"/>
              <p:cNvSpPr>
                <a:spLocks/>
              </p:cNvSpPr>
              <p:nvPr/>
            </p:nvSpPr>
            <p:spPr bwMode="auto">
              <a:xfrm>
                <a:off x="4131" y="1415"/>
                <a:ext cx="138" cy="151"/>
              </a:xfrm>
              <a:custGeom>
                <a:avLst/>
                <a:gdLst/>
                <a:ahLst/>
                <a:cxnLst>
                  <a:cxn ang="0">
                    <a:pos x="18" y="151"/>
                  </a:cxn>
                  <a:cxn ang="0">
                    <a:pos x="0" y="12"/>
                  </a:cxn>
                  <a:cxn ang="0">
                    <a:pos x="138" y="0"/>
                  </a:cxn>
                  <a:cxn ang="0">
                    <a:pos x="138" y="143"/>
                  </a:cxn>
                  <a:cxn ang="0">
                    <a:pos x="18" y="151"/>
                  </a:cxn>
                </a:cxnLst>
                <a:rect l="0" t="0" r="r" b="b"/>
                <a:pathLst>
                  <a:path w="138" h="151">
                    <a:moveTo>
                      <a:pt x="18" y="151"/>
                    </a:moveTo>
                    <a:lnTo>
                      <a:pt x="0" y="12"/>
                    </a:lnTo>
                    <a:lnTo>
                      <a:pt x="138" y="0"/>
                    </a:lnTo>
                    <a:lnTo>
                      <a:pt x="138" y="143"/>
                    </a:lnTo>
                    <a:lnTo>
                      <a:pt x="18" y="1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4" name="Freeform 38"/>
              <p:cNvSpPr>
                <a:spLocks/>
              </p:cNvSpPr>
              <p:nvPr/>
            </p:nvSpPr>
            <p:spPr bwMode="auto">
              <a:xfrm>
                <a:off x="4709" y="3199"/>
                <a:ext cx="30" cy="84"/>
              </a:xfrm>
              <a:custGeom>
                <a:avLst/>
                <a:gdLst/>
                <a:ahLst/>
                <a:cxnLst>
                  <a:cxn ang="0">
                    <a:pos x="30" y="84"/>
                  </a:cxn>
                  <a:cxn ang="0">
                    <a:pos x="0" y="65"/>
                  </a:cxn>
                  <a:cxn ang="0">
                    <a:pos x="0" y="0"/>
                  </a:cxn>
                  <a:cxn ang="0">
                    <a:pos x="30" y="17"/>
                  </a:cxn>
                  <a:cxn ang="0">
                    <a:pos x="30" y="84"/>
                  </a:cxn>
                </a:cxnLst>
                <a:rect l="0" t="0" r="r" b="b"/>
                <a:pathLst>
                  <a:path w="30" h="84">
                    <a:moveTo>
                      <a:pt x="30" y="84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30" y="17"/>
                    </a:lnTo>
                    <a:lnTo>
                      <a:pt x="30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5" name="Freeform 39"/>
              <p:cNvSpPr>
                <a:spLocks/>
              </p:cNvSpPr>
              <p:nvPr/>
            </p:nvSpPr>
            <p:spPr bwMode="auto">
              <a:xfrm>
                <a:off x="4709" y="3199"/>
                <a:ext cx="30" cy="84"/>
              </a:xfrm>
              <a:custGeom>
                <a:avLst/>
                <a:gdLst/>
                <a:ahLst/>
                <a:cxnLst>
                  <a:cxn ang="0">
                    <a:pos x="30" y="84"/>
                  </a:cxn>
                  <a:cxn ang="0">
                    <a:pos x="0" y="65"/>
                  </a:cxn>
                  <a:cxn ang="0">
                    <a:pos x="0" y="0"/>
                  </a:cxn>
                  <a:cxn ang="0">
                    <a:pos x="30" y="17"/>
                  </a:cxn>
                  <a:cxn ang="0">
                    <a:pos x="30" y="84"/>
                  </a:cxn>
                </a:cxnLst>
                <a:rect l="0" t="0" r="r" b="b"/>
                <a:pathLst>
                  <a:path w="30" h="84">
                    <a:moveTo>
                      <a:pt x="30" y="84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30" y="17"/>
                    </a:lnTo>
                    <a:lnTo>
                      <a:pt x="30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6" name="Freeform 40"/>
              <p:cNvSpPr>
                <a:spLocks/>
              </p:cNvSpPr>
              <p:nvPr/>
            </p:nvSpPr>
            <p:spPr bwMode="auto">
              <a:xfrm>
                <a:off x="4866" y="1604"/>
                <a:ext cx="108" cy="207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0" y="0"/>
                  </a:cxn>
                  <a:cxn ang="0">
                    <a:pos x="108" y="27"/>
                  </a:cxn>
                  <a:cxn ang="0">
                    <a:pos x="108" y="207"/>
                  </a:cxn>
                  <a:cxn ang="0">
                    <a:pos x="0" y="179"/>
                  </a:cxn>
                </a:cxnLst>
                <a:rect l="0" t="0" r="r" b="b"/>
                <a:pathLst>
                  <a:path w="108" h="207">
                    <a:moveTo>
                      <a:pt x="0" y="179"/>
                    </a:moveTo>
                    <a:lnTo>
                      <a:pt x="0" y="0"/>
                    </a:lnTo>
                    <a:lnTo>
                      <a:pt x="108" y="27"/>
                    </a:lnTo>
                    <a:lnTo>
                      <a:pt x="108" y="207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7" name="Freeform 41"/>
              <p:cNvSpPr>
                <a:spLocks/>
              </p:cNvSpPr>
              <p:nvPr/>
            </p:nvSpPr>
            <p:spPr bwMode="auto">
              <a:xfrm>
                <a:off x="4866" y="1604"/>
                <a:ext cx="108" cy="207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0" y="0"/>
                  </a:cxn>
                  <a:cxn ang="0">
                    <a:pos x="108" y="27"/>
                  </a:cxn>
                  <a:cxn ang="0">
                    <a:pos x="108" y="207"/>
                  </a:cxn>
                  <a:cxn ang="0">
                    <a:pos x="0" y="179"/>
                  </a:cxn>
                </a:cxnLst>
                <a:rect l="0" t="0" r="r" b="b"/>
                <a:pathLst>
                  <a:path w="108" h="207">
                    <a:moveTo>
                      <a:pt x="0" y="179"/>
                    </a:moveTo>
                    <a:lnTo>
                      <a:pt x="0" y="0"/>
                    </a:lnTo>
                    <a:lnTo>
                      <a:pt x="108" y="27"/>
                    </a:lnTo>
                    <a:lnTo>
                      <a:pt x="108" y="207"/>
                    </a:lnTo>
                    <a:lnTo>
                      <a:pt x="0" y="17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8" name="Freeform 42"/>
              <p:cNvSpPr>
                <a:spLocks/>
              </p:cNvSpPr>
              <p:nvPr/>
            </p:nvSpPr>
            <p:spPr bwMode="auto">
              <a:xfrm>
                <a:off x="3808" y="1604"/>
                <a:ext cx="108" cy="20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08" y="0"/>
                  </a:cxn>
                  <a:cxn ang="0">
                    <a:pos x="108" y="179"/>
                  </a:cxn>
                  <a:cxn ang="0">
                    <a:pos x="0" y="207"/>
                  </a:cxn>
                  <a:cxn ang="0">
                    <a:pos x="0" y="27"/>
                  </a:cxn>
                </a:cxnLst>
                <a:rect l="0" t="0" r="r" b="b"/>
                <a:pathLst>
                  <a:path w="108" h="207">
                    <a:moveTo>
                      <a:pt x="0" y="27"/>
                    </a:moveTo>
                    <a:lnTo>
                      <a:pt x="108" y="0"/>
                    </a:lnTo>
                    <a:lnTo>
                      <a:pt x="108" y="179"/>
                    </a:lnTo>
                    <a:lnTo>
                      <a:pt x="0" y="20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9" name="Freeform 43"/>
              <p:cNvSpPr>
                <a:spLocks/>
              </p:cNvSpPr>
              <p:nvPr/>
            </p:nvSpPr>
            <p:spPr bwMode="auto">
              <a:xfrm>
                <a:off x="3808" y="1604"/>
                <a:ext cx="108" cy="20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08" y="0"/>
                  </a:cxn>
                  <a:cxn ang="0">
                    <a:pos x="108" y="179"/>
                  </a:cxn>
                  <a:cxn ang="0">
                    <a:pos x="0" y="207"/>
                  </a:cxn>
                  <a:cxn ang="0">
                    <a:pos x="0" y="27"/>
                  </a:cxn>
                </a:cxnLst>
                <a:rect l="0" t="0" r="r" b="b"/>
                <a:pathLst>
                  <a:path w="108" h="207">
                    <a:moveTo>
                      <a:pt x="0" y="27"/>
                    </a:moveTo>
                    <a:lnTo>
                      <a:pt x="108" y="0"/>
                    </a:lnTo>
                    <a:lnTo>
                      <a:pt x="108" y="179"/>
                    </a:lnTo>
                    <a:lnTo>
                      <a:pt x="0" y="207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0" name="Freeform 44"/>
              <p:cNvSpPr>
                <a:spLocks/>
              </p:cNvSpPr>
              <p:nvPr/>
            </p:nvSpPr>
            <p:spPr bwMode="auto">
              <a:xfrm>
                <a:off x="5361" y="2686"/>
                <a:ext cx="85" cy="121"/>
              </a:xfrm>
              <a:custGeom>
                <a:avLst/>
                <a:gdLst/>
                <a:ahLst/>
                <a:cxnLst>
                  <a:cxn ang="0">
                    <a:pos x="53" y="121"/>
                  </a:cxn>
                  <a:cxn ang="0">
                    <a:pos x="0" y="69"/>
                  </a:cxn>
                  <a:cxn ang="0">
                    <a:pos x="29" y="0"/>
                  </a:cxn>
                  <a:cxn ang="0">
                    <a:pos x="85" y="54"/>
                  </a:cxn>
                  <a:cxn ang="0">
                    <a:pos x="53" y="121"/>
                  </a:cxn>
                </a:cxnLst>
                <a:rect l="0" t="0" r="r" b="b"/>
                <a:pathLst>
                  <a:path w="85" h="121">
                    <a:moveTo>
                      <a:pt x="53" y="121"/>
                    </a:moveTo>
                    <a:lnTo>
                      <a:pt x="0" y="69"/>
                    </a:lnTo>
                    <a:lnTo>
                      <a:pt x="29" y="0"/>
                    </a:lnTo>
                    <a:lnTo>
                      <a:pt x="85" y="54"/>
                    </a:lnTo>
                    <a:lnTo>
                      <a:pt x="53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1" name="Freeform 45"/>
              <p:cNvSpPr>
                <a:spLocks noEditPoints="1"/>
              </p:cNvSpPr>
              <p:nvPr/>
            </p:nvSpPr>
            <p:spPr bwMode="auto">
              <a:xfrm>
                <a:off x="5017" y="1607"/>
                <a:ext cx="429" cy="1200"/>
              </a:xfrm>
              <a:custGeom>
                <a:avLst/>
                <a:gdLst/>
                <a:ahLst/>
                <a:cxnLst>
                  <a:cxn ang="0">
                    <a:pos x="397" y="1200"/>
                  </a:cxn>
                  <a:cxn ang="0">
                    <a:pos x="344" y="1148"/>
                  </a:cxn>
                  <a:cxn ang="0">
                    <a:pos x="373" y="1079"/>
                  </a:cxn>
                  <a:cxn ang="0">
                    <a:pos x="429" y="1133"/>
                  </a:cxn>
                  <a:cxn ang="0">
                    <a:pos x="397" y="1200"/>
                  </a:cxn>
                  <a:cxn ang="0">
                    <a:pos x="0" y="188"/>
                  </a:cxn>
                  <a:cxn ang="0">
                    <a:pos x="0" y="0"/>
                  </a:cxn>
                </a:cxnLst>
                <a:rect l="0" t="0" r="r" b="b"/>
                <a:pathLst>
                  <a:path w="429" h="1200">
                    <a:moveTo>
                      <a:pt x="397" y="1200"/>
                    </a:moveTo>
                    <a:lnTo>
                      <a:pt x="344" y="1148"/>
                    </a:lnTo>
                    <a:lnTo>
                      <a:pt x="373" y="1079"/>
                    </a:lnTo>
                    <a:lnTo>
                      <a:pt x="429" y="1133"/>
                    </a:lnTo>
                    <a:lnTo>
                      <a:pt x="397" y="1200"/>
                    </a:lnTo>
                    <a:moveTo>
                      <a:pt x="0" y="188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2" name="Freeform 46"/>
              <p:cNvSpPr>
                <a:spLocks/>
              </p:cNvSpPr>
              <p:nvPr/>
            </p:nvSpPr>
            <p:spPr bwMode="auto">
              <a:xfrm>
                <a:off x="4448" y="3127"/>
                <a:ext cx="122" cy="36"/>
              </a:xfrm>
              <a:custGeom>
                <a:avLst/>
                <a:gdLst/>
                <a:ahLst/>
                <a:cxnLst>
                  <a:cxn ang="0">
                    <a:pos x="122" y="21"/>
                  </a:cxn>
                  <a:cxn ang="0">
                    <a:pos x="6" y="0"/>
                  </a:cxn>
                  <a:cxn ang="0">
                    <a:pos x="0" y="19"/>
                  </a:cxn>
                  <a:cxn ang="0">
                    <a:pos x="103" y="36"/>
                  </a:cxn>
                  <a:cxn ang="0">
                    <a:pos x="122" y="21"/>
                  </a:cxn>
                </a:cxnLst>
                <a:rect l="0" t="0" r="r" b="b"/>
                <a:pathLst>
                  <a:path w="122" h="36">
                    <a:moveTo>
                      <a:pt x="122" y="21"/>
                    </a:moveTo>
                    <a:lnTo>
                      <a:pt x="6" y="0"/>
                    </a:lnTo>
                    <a:lnTo>
                      <a:pt x="0" y="19"/>
                    </a:lnTo>
                    <a:lnTo>
                      <a:pt x="103" y="36"/>
                    </a:lnTo>
                    <a:lnTo>
                      <a:pt x="122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3" name="Freeform 47"/>
              <p:cNvSpPr>
                <a:spLocks/>
              </p:cNvSpPr>
              <p:nvPr/>
            </p:nvSpPr>
            <p:spPr bwMode="auto">
              <a:xfrm>
                <a:off x="4448" y="3127"/>
                <a:ext cx="122" cy="36"/>
              </a:xfrm>
              <a:custGeom>
                <a:avLst/>
                <a:gdLst/>
                <a:ahLst/>
                <a:cxnLst>
                  <a:cxn ang="0">
                    <a:pos x="122" y="21"/>
                  </a:cxn>
                  <a:cxn ang="0">
                    <a:pos x="6" y="0"/>
                  </a:cxn>
                  <a:cxn ang="0">
                    <a:pos x="0" y="19"/>
                  </a:cxn>
                  <a:cxn ang="0">
                    <a:pos x="103" y="36"/>
                  </a:cxn>
                  <a:cxn ang="0">
                    <a:pos x="122" y="21"/>
                  </a:cxn>
                </a:cxnLst>
                <a:rect l="0" t="0" r="r" b="b"/>
                <a:pathLst>
                  <a:path w="122" h="36">
                    <a:moveTo>
                      <a:pt x="122" y="21"/>
                    </a:moveTo>
                    <a:lnTo>
                      <a:pt x="6" y="0"/>
                    </a:lnTo>
                    <a:lnTo>
                      <a:pt x="0" y="19"/>
                    </a:lnTo>
                    <a:lnTo>
                      <a:pt x="103" y="36"/>
                    </a:lnTo>
                    <a:lnTo>
                      <a:pt x="122" y="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4" name="Freeform 48"/>
              <p:cNvSpPr>
                <a:spLocks/>
              </p:cNvSpPr>
              <p:nvPr/>
            </p:nvSpPr>
            <p:spPr bwMode="auto">
              <a:xfrm>
                <a:off x="4212" y="3127"/>
                <a:ext cx="121" cy="36"/>
              </a:xfrm>
              <a:custGeom>
                <a:avLst/>
                <a:gdLst/>
                <a:ahLst/>
                <a:cxnLst>
                  <a:cxn ang="0">
                    <a:pos x="121" y="19"/>
                  </a:cxn>
                  <a:cxn ang="0">
                    <a:pos x="115" y="0"/>
                  </a:cxn>
                  <a:cxn ang="0">
                    <a:pos x="0" y="21"/>
                  </a:cxn>
                  <a:cxn ang="0">
                    <a:pos x="17" y="36"/>
                  </a:cxn>
                  <a:cxn ang="0">
                    <a:pos x="121" y="19"/>
                  </a:cxn>
                </a:cxnLst>
                <a:rect l="0" t="0" r="r" b="b"/>
                <a:pathLst>
                  <a:path w="121" h="36">
                    <a:moveTo>
                      <a:pt x="121" y="19"/>
                    </a:moveTo>
                    <a:lnTo>
                      <a:pt x="115" y="0"/>
                    </a:lnTo>
                    <a:lnTo>
                      <a:pt x="0" y="21"/>
                    </a:lnTo>
                    <a:lnTo>
                      <a:pt x="17" y="36"/>
                    </a:lnTo>
                    <a:lnTo>
                      <a:pt x="121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5" name="Freeform 49"/>
              <p:cNvSpPr>
                <a:spLocks/>
              </p:cNvSpPr>
              <p:nvPr/>
            </p:nvSpPr>
            <p:spPr bwMode="auto">
              <a:xfrm>
                <a:off x="4212" y="3127"/>
                <a:ext cx="121" cy="36"/>
              </a:xfrm>
              <a:custGeom>
                <a:avLst/>
                <a:gdLst/>
                <a:ahLst/>
                <a:cxnLst>
                  <a:cxn ang="0">
                    <a:pos x="121" y="19"/>
                  </a:cxn>
                  <a:cxn ang="0">
                    <a:pos x="115" y="0"/>
                  </a:cxn>
                  <a:cxn ang="0">
                    <a:pos x="0" y="21"/>
                  </a:cxn>
                  <a:cxn ang="0">
                    <a:pos x="17" y="36"/>
                  </a:cxn>
                  <a:cxn ang="0">
                    <a:pos x="121" y="19"/>
                  </a:cxn>
                </a:cxnLst>
                <a:rect l="0" t="0" r="r" b="b"/>
                <a:pathLst>
                  <a:path w="121" h="36">
                    <a:moveTo>
                      <a:pt x="121" y="19"/>
                    </a:moveTo>
                    <a:lnTo>
                      <a:pt x="115" y="0"/>
                    </a:lnTo>
                    <a:lnTo>
                      <a:pt x="0" y="21"/>
                    </a:lnTo>
                    <a:lnTo>
                      <a:pt x="17" y="36"/>
                    </a:lnTo>
                    <a:lnTo>
                      <a:pt x="121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6" name="Freeform 50"/>
              <p:cNvSpPr>
                <a:spLocks/>
              </p:cNvSpPr>
              <p:nvPr/>
            </p:nvSpPr>
            <p:spPr bwMode="auto">
              <a:xfrm>
                <a:off x="5076" y="1844"/>
                <a:ext cx="95" cy="216"/>
              </a:xfrm>
              <a:custGeom>
                <a:avLst/>
                <a:gdLst/>
                <a:ahLst/>
                <a:cxnLst>
                  <a:cxn ang="0">
                    <a:pos x="95" y="216"/>
                  </a:cxn>
                  <a:cxn ang="0">
                    <a:pos x="0" y="178"/>
                  </a:cxn>
                  <a:cxn ang="0">
                    <a:pos x="0" y="0"/>
                  </a:cxn>
                  <a:cxn ang="0">
                    <a:pos x="95" y="38"/>
                  </a:cxn>
                  <a:cxn ang="0">
                    <a:pos x="95" y="216"/>
                  </a:cxn>
                </a:cxnLst>
                <a:rect l="0" t="0" r="r" b="b"/>
                <a:pathLst>
                  <a:path w="95" h="216">
                    <a:moveTo>
                      <a:pt x="95" y="216"/>
                    </a:moveTo>
                    <a:lnTo>
                      <a:pt x="0" y="178"/>
                    </a:lnTo>
                    <a:lnTo>
                      <a:pt x="0" y="0"/>
                    </a:lnTo>
                    <a:lnTo>
                      <a:pt x="95" y="38"/>
                    </a:lnTo>
                    <a:lnTo>
                      <a:pt x="95" y="2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7" name="Freeform 51"/>
              <p:cNvSpPr>
                <a:spLocks/>
              </p:cNvSpPr>
              <p:nvPr/>
            </p:nvSpPr>
            <p:spPr bwMode="auto">
              <a:xfrm>
                <a:off x="5076" y="1844"/>
                <a:ext cx="95" cy="216"/>
              </a:xfrm>
              <a:custGeom>
                <a:avLst/>
                <a:gdLst/>
                <a:ahLst/>
                <a:cxnLst>
                  <a:cxn ang="0">
                    <a:pos x="95" y="216"/>
                  </a:cxn>
                  <a:cxn ang="0">
                    <a:pos x="0" y="178"/>
                  </a:cxn>
                  <a:cxn ang="0">
                    <a:pos x="0" y="0"/>
                  </a:cxn>
                  <a:cxn ang="0">
                    <a:pos x="95" y="38"/>
                  </a:cxn>
                  <a:cxn ang="0">
                    <a:pos x="95" y="216"/>
                  </a:cxn>
                </a:cxnLst>
                <a:rect l="0" t="0" r="r" b="b"/>
                <a:pathLst>
                  <a:path w="95" h="216">
                    <a:moveTo>
                      <a:pt x="95" y="216"/>
                    </a:moveTo>
                    <a:lnTo>
                      <a:pt x="0" y="178"/>
                    </a:lnTo>
                    <a:lnTo>
                      <a:pt x="0" y="0"/>
                    </a:lnTo>
                    <a:lnTo>
                      <a:pt x="95" y="38"/>
                    </a:lnTo>
                    <a:lnTo>
                      <a:pt x="95" y="2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8" name="Freeform 52"/>
              <p:cNvSpPr>
                <a:spLocks/>
              </p:cNvSpPr>
              <p:nvPr/>
            </p:nvSpPr>
            <p:spPr bwMode="auto">
              <a:xfrm>
                <a:off x="4995" y="3006"/>
                <a:ext cx="150" cy="117"/>
              </a:xfrm>
              <a:custGeom>
                <a:avLst/>
                <a:gdLst/>
                <a:ahLst/>
                <a:cxnLst>
                  <a:cxn ang="0">
                    <a:pos x="34" y="117"/>
                  </a:cxn>
                  <a:cxn ang="0">
                    <a:pos x="0" y="85"/>
                  </a:cxn>
                  <a:cxn ang="0">
                    <a:pos x="111" y="0"/>
                  </a:cxn>
                  <a:cxn ang="0">
                    <a:pos x="150" y="38"/>
                  </a:cxn>
                  <a:cxn ang="0">
                    <a:pos x="34" y="117"/>
                  </a:cxn>
                </a:cxnLst>
                <a:rect l="0" t="0" r="r" b="b"/>
                <a:pathLst>
                  <a:path w="150" h="117">
                    <a:moveTo>
                      <a:pt x="34" y="117"/>
                    </a:moveTo>
                    <a:lnTo>
                      <a:pt x="0" y="85"/>
                    </a:lnTo>
                    <a:lnTo>
                      <a:pt x="111" y="0"/>
                    </a:lnTo>
                    <a:lnTo>
                      <a:pt x="150" y="38"/>
                    </a:lnTo>
                    <a:lnTo>
                      <a:pt x="34" y="1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9" name="Freeform 53"/>
              <p:cNvSpPr>
                <a:spLocks/>
              </p:cNvSpPr>
              <p:nvPr/>
            </p:nvSpPr>
            <p:spPr bwMode="auto">
              <a:xfrm>
                <a:off x="4995" y="3006"/>
                <a:ext cx="150" cy="117"/>
              </a:xfrm>
              <a:custGeom>
                <a:avLst/>
                <a:gdLst/>
                <a:ahLst/>
                <a:cxnLst>
                  <a:cxn ang="0">
                    <a:pos x="34" y="117"/>
                  </a:cxn>
                  <a:cxn ang="0">
                    <a:pos x="0" y="85"/>
                  </a:cxn>
                  <a:cxn ang="0">
                    <a:pos x="111" y="0"/>
                  </a:cxn>
                  <a:cxn ang="0">
                    <a:pos x="150" y="38"/>
                  </a:cxn>
                  <a:cxn ang="0">
                    <a:pos x="34" y="117"/>
                  </a:cxn>
                </a:cxnLst>
                <a:rect l="0" t="0" r="r" b="b"/>
                <a:pathLst>
                  <a:path w="150" h="117">
                    <a:moveTo>
                      <a:pt x="34" y="117"/>
                    </a:moveTo>
                    <a:lnTo>
                      <a:pt x="0" y="85"/>
                    </a:lnTo>
                    <a:lnTo>
                      <a:pt x="111" y="0"/>
                    </a:lnTo>
                    <a:lnTo>
                      <a:pt x="150" y="38"/>
                    </a:lnTo>
                    <a:lnTo>
                      <a:pt x="34" y="1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0" name="Freeform 54"/>
              <p:cNvSpPr>
                <a:spLocks/>
              </p:cNvSpPr>
              <p:nvPr/>
            </p:nvSpPr>
            <p:spPr bwMode="auto">
              <a:xfrm>
                <a:off x="4998" y="2819"/>
                <a:ext cx="100" cy="120"/>
              </a:xfrm>
              <a:custGeom>
                <a:avLst/>
                <a:gdLst/>
                <a:ahLst/>
                <a:cxnLst>
                  <a:cxn ang="0">
                    <a:pos x="55" y="120"/>
                  </a:cxn>
                  <a:cxn ang="0">
                    <a:pos x="100" y="44"/>
                  </a:cxn>
                  <a:cxn ang="0">
                    <a:pos x="42" y="0"/>
                  </a:cxn>
                  <a:cxn ang="0">
                    <a:pos x="0" y="79"/>
                  </a:cxn>
                  <a:cxn ang="0">
                    <a:pos x="55" y="120"/>
                  </a:cxn>
                </a:cxnLst>
                <a:rect l="0" t="0" r="r" b="b"/>
                <a:pathLst>
                  <a:path w="100" h="120">
                    <a:moveTo>
                      <a:pt x="55" y="120"/>
                    </a:moveTo>
                    <a:lnTo>
                      <a:pt x="100" y="44"/>
                    </a:lnTo>
                    <a:lnTo>
                      <a:pt x="42" y="0"/>
                    </a:lnTo>
                    <a:lnTo>
                      <a:pt x="0" y="79"/>
                    </a:lnTo>
                    <a:lnTo>
                      <a:pt x="55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1" name="Freeform 55"/>
              <p:cNvSpPr>
                <a:spLocks/>
              </p:cNvSpPr>
              <p:nvPr/>
            </p:nvSpPr>
            <p:spPr bwMode="auto">
              <a:xfrm>
                <a:off x="4998" y="2819"/>
                <a:ext cx="100" cy="120"/>
              </a:xfrm>
              <a:custGeom>
                <a:avLst/>
                <a:gdLst/>
                <a:ahLst/>
                <a:cxnLst>
                  <a:cxn ang="0">
                    <a:pos x="55" y="120"/>
                  </a:cxn>
                  <a:cxn ang="0">
                    <a:pos x="100" y="44"/>
                  </a:cxn>
                  <a:cxn ang="0">
                    <a:pos x="42" y="0"/>
                  </a:cxn>
                  <a:cxn ang="0">
                    <a:pos x="0" y="79"/>
                  </a:cxn>
                  <a:cxn ang="0">
                    <a:pos x="55" y="120"/>
                  </a:cxn>
                </a:cxnLst>
                <a:rect l="0" t="0" r="r" b="b"/>
                <a:pathLst>
                  <a:path w="100" h="120">
                    <a:moveTo>
                      <a:pt x="55" y="120"/>
                    </a:moveTo>
                    <a:lnTo>
                      <a:pt x="100" y="44"/>
                    </a:lnTo>
                    <a:lnTo>
                      <a:pt x="42" y="0"/>
                    </a:lnTo>
                    <a:lnTo>
                      <a:pt x="0" y="79"/>
                    </a:lnTo>
                    <a:lnTo>
                      <a:pt x="55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2" name="Freeform 56"/>
              <p:cNvSpPr>
                <a:spLocks/>
              </p:cNvSpPr>
              <p:nvPr/>
            </p:nvSpPr>
            <p:spPr bwMode="auto">
              <a:xfrm>
                <a:off x="3682" y="2819"/>
                <a:ext cx="102" cy="120"/>
              </a:xfrm>
              <a:custGeom>
                <a:avLst/>
                <a:gdLst/>
                <a:ahLst/>
                <a:cxnLst>
                  <a:cxn ang="0">
                    <a:pos x="102" y="79"/>
                  </a:cxn>
                  <a:cxn ang="0">
                    <a:pos x="60" y="0"/>
                  </a:cxn>
                  <a:cxn ang="0">
                    <a:pos x="0" y="44"/>
                  </a:cxn>
                  <a:cxn ang="0">
                    <a:pos x="47" y="120"/>
                  </a:cxn>
                  <a:cxn ang="0">
                    <a:pos x="102" y="79"/>
                  </a:cxn>
                </a:cxnLst>
                <a:rect l="0" t="0" r="r" b="b"/>
                <a:pathLst>
                  <a:path w="102" h="120">
                    <a:moveTo>
                      <a:pt x="102" y="79"/>
                    </a:moveTo>
                    <a:lnTo>
                      <a:pt x="60" y="0"/>
                    </a:lnTo>
                    <a:lnTo>
                      <a:pt x="0" y="44"/>
                    </a:lnTo>
                    <a:lnTo>
                      <a:pt x="47" y="120"/>
                    </a:lnTo>
                    <a:lnTo>
                      <a:pt x="102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3" name="Freeform 57"/>
              <p:cNvSpPr>
                <a:spLocks/>
              </p:cNvSpPr>
              <p:nvPr/>
            </p:nvSpPr>
            <p:spPr bwMode="auto">
              <a:xfrm>
                <a:off x="3682" y="2819"/>
                <a:ext cx="102" cy="120"/>
              </a:xfrm>
              <a:custGeom>
                <a:avLst/>
                <a:gdLst/>
                <a:ahLst/>
                <a:cxnLst>
                  <a:cxn ang="0">
                    <a:pos x="102" y="79"/>
                  </a:cxn>
                  <a:cxn ang="0">
                    <a:pos x="60" y="0"/>
                  </a:cxn>
                  <a:cxn ang="0">
                    <a:pos x="0" y="44"/>
                  </a:cxn>
                  <a:cxn ang="0">
                    <a:pos x="47" y="120"/>
                  </a:cxn>
                  <a:cxn ang="0">
                    <a:pos x="102" y="79"/>
                  </a:cxn>
                </a:cxnLst>
                <a:rect l="0" t="0" r="r" b="b"/>
                <a:pathLst>
                  <a:path w="102" h="120">
                    <a:moveTo>
                      <a:pt x="102" y="79"/>
                    </a:moveTo>
                    <a:lnTo>
                      <a:pt x="60" y="0"/>
                    </a:lnTo>
                    <a:lnTo>
                      <a:pt x="0" y="44"/>
                    </a:lnTo>
                    <a:lnTo>
                      <a:pt x="47" y="120"/>
                    </a:lnTo>
                    <a:lnTo>
                      <a:pt x="102" y="7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4" name="Freeform 58"/>
              <p:cNvSpPr>
                <a:spLocks/>
              </p:cNvSpPr>
              <p:nvPr/>
            </p:nvSpPr>
            <p:spPr bwMode="auto">
              <a:xfrm>
                <a:off x="4333" y="3146"/>
                <a:ext cx="115" cy="16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0" y="0"/>
                  </a:cxn>
                  <a:cxn ang="0">
                    <a:pos x="7" y="16"/>
                  </a:cxn>
                  <a:cxn ang="0">
                    <a:pos x="109" y="16"/>
                  </a:cxn>
                  <a:cxn ang="0">
                    <a:pos x="115" y="0"/>
                  </a:cxn>
                </a:cxnLst>
                <a:rect l="0" t="0" r="r" b="b"/>
                <a:pathLst>
                  <a:path w="115" h="16">
                    <a:moveTo>
                      <a:pt x="115" y="0"/>
                    </a:moveTo>
                    <a:lnTo>
                      <a:pt x="0" y="0"/>
                    </a:lnTo>
                    <a:lnTo>
                      <a:pt x="7" y="16"/>
                    </a:lnTo>
                    <a:lnTo>
                      <a:pt x="109" y="16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5" name="Freeform 59"/>
              <p:cNvSpPr>
                <a:spLocks/>
              </p:cNvSpPr>
              <p:nvPr/>
            </p:nvSpPr>
            <p:spPr bwMode="auto">
              <a:xfrm>
                <a:off x="4333" y="3146"/>
                <a:ext cx="115" cy="16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0" y="0"/>
                  </a:cxn>
                  <a:cxn ang="0">
                    <a:pos x="7" y="16"/>
                  </a:cxn>
                  <a:cxn ang="0">
                    <a:pos x="109" y="16"/>
                  </a:cxn>
                  <a:cxn ang="0">
                    <a:pos x="115" y="0"/>
                  </a:cxn>
                </a:cxnLst>
                <a:rect l="0" t="0" r="r" b="b"/>
                <a:pathLst>
                  <a:path w="115" h="16">
                    <a:moveTo>
                      <a:pt x="115" y="0"/>
                    </a:moveTo>
                    <a:lnTo>
                      <a:pt x="0" y="0"/>
                    </a:lnTo>
                    <a:lnTo>
                      <a:pt x="7" y="16"/>
                    </a:lnTo>
                    <a:lnTo>
                      <a:pt x="109" y="16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6" name="Freeform 60"/>
              <p:cNvSpPr>
                <a:spLocks/>
              </p:cNvSpPr>
              <p:nvPr/>
            </p:nvSpPr>
            <p:spPr bwMode="auto">
              <a:xfrm>
                <a:off x="4633" y="1427"/>
                <a:ext cx="118" cy="156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17" y="0"/>
                  </a:cxn>
                  <a:cxn ang="0">
                    <a:pos x="102" y="11"/>
                  </a:cxn>
                  <a:cxn ang="0">
                    <a:pos x="118" y="156"/>
                  </a:cxn>
                  <a:cxn ang="0">
                    <a:pos x="0" y="139"/>
                  </a:cxn>
                </a:cxnLst>
                <a:rect l="0" t="0" r="r" b="b"/>
                <a:pathLst>
                  <a:path w="118" h="156">
                    <a:moveTo>
                      <a:pt x="0" y="139"/>
                    </a:moveTo>
                    <a:lnTo>
                      <a:pt x="17" y="0"/>
                    </a:lnTo>
                    <a:lnTo>
                      <a:pt x="102" y="11"/>
                    </a:lnTo>
                    <a:lnTo>
                      <a:pt x="118" y="156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7" name="Freeform 61"/>
              <p:cNvSpPr>
                <a:spLocks/>
              </p:cNvSpPr>
              <p:nvPr/>
            </p:nvSpPr>
            <p:spPr bwMode="auto">
              <a:xfrm>
                <a:off x="4633" y="1427"/>
                <a:ext cx="118" cy="156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17" y="0"/>
                  </a:cxn>
                  <a:cxn ang="0">
                    <a:pos x="102" y="11"/>
                  </a:cxn>
                  <a:cxn ang="0">
                    <a:pos x="118" y="156"/>
                  </a:cxn>
                  <a:cxn ang="0">
                    <a:pos x="0" y="139"/>
                  </a:cxn>
                </a:cxnLst>
                <a:rect l="0" t="0" r="r" b="b"/>
                <a:pathLst>
                  <a:path w="118" h="156">
                    <a:moveTo>
                      <a:pt x="0" y="139"/>
                    </a:moveTo>
                    <a:lnTo>
                      <a:pt x="17" y="0"/>
                    </a:lnTo>
                    <a:lnTo>
                      <a:pt x="102" y="11"/>
                    </a:lnTo>
                    <a:lnTo>
                      <a:pt x="118" y="156"/>
                    </a:lnTo>
                    <a:lnTo>
                      <a:pt x="0" y="1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8" name="Freeform 62"/>
              <p:cNvSpPr>
                <a:spLocks/>
              </p:cNvSpPr>
              <p:nvPr/>
            </p:nvSpPr>
            <p:spPr bwMode="auto">
              <a:xfrm>
                <a:off x="4031" y="1427"/>
                <a:ext cx="118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16" y="11"/>
                  </a:cxn>
                  <a:cxn ang="0">
                    <a:pos x="100" y="0"/>
                  </a:cxn>
                  <a:cxn ang="0">
                    <a:pos x="118" y="139"/>
                  </a:cxn>
                  <a:cxn ang="0">
                    <a:pos x="0" y="156"/>
                  </a:cxn>
                </a:cxnLst>
                <a:rect l="0" t="0" r="r" b="b"/>
                <a:pathLst>
                  <a:path w="118" h="156">
                    <a:moveTo>
                      <a:pt x="0" y="156"/>
                    </a:moveTo>
                    <a:lnTo>
                      <a:pt x="16" y="11"/>
                    </a:lnTo>
                    <a:lnTo>
                      <a:pt x="100" y="0"/>
                    </a:lnTo>
                    <a:lnTo>
                      <a:pt x="118" y="139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9" name="Freeform 63"/>
              <p:cNvSpPr>
                <a:spLocks noEditPoints="1"/>
              </p:cNvSpPr>
              <p:nvPr/>
            </p:nvSpPr>
            <p:spPr bwMode="auto">
              <a:xfrm>
                <a:off x="3928" y="1427"/>
                <a:ext cx="221" cy="156"/>
              </a:xfrm>
              <a:custGeom>
                <a:avLst/>
                <a:gdLst/>
                <a:ahLst/>
                <a:cxnLst>
                  <a:cxn ang="0">
                    <a:pos x="103" y="156"/>
                  </a:cxn>
                  <a:cxn ang="0">
                    <a:pos x="119" y="11"/>
                  </a:cxn>
                  <a:cxn ang="0">
                    <a:pos x="203" y="0"/>
                  </a:cxn>
                  <a:cxn ang="0">
                    <a:pos x="221" y="139"/>
                  </a:cxn>
                  <a:cxn ang="0">
                    <a:pos x="103" y="156"/>
                  </a:cxn>
                  <a:cxn ang="0">
                    <a:pos x="0" y="41"/>
                  </a:cxn>
                  <a:cxn ang="0">
                    <a:pos x="162" y="15"/>
                  </a:cxn>
                </a:cxnLst>
                <a:rect l="0" t="0" r="r" b="b"/>
                <a:pathLst>
                  <a:path w="221" h="156">
                    <a:moveTo>
                      <a:pt x="103" y="156"/>
                    </a:moveTo>
                    <a:lnTo>
                      <a:pt x="119" y="11"/>
                    </a:lnTo>
                    <a:lnTo>
                      <a:pt x="203" y="0"/>
                    </a:lnTo>
                    <a:lnTo>
                      <a:pt x="221" y="139"/>
                    </a:lnTo>
                    <a:lnTo>
                      <a:pt x="103" y="156"/>
                    </a:lnTo>
                    <a:moveTo>
                      <a:pt x="0" y="41"/>
                    </a:moveTo>
                    <a:lnTo>
                      <a:pt x="162" y="1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0" name="Freeform 64"/>
              <p:cNvSpPr>
                <a:spLocks/>
              </p:cNvSpPr>
              <p:nvPr/>
            </p:nvSpPr>
            <p:spPr bwMode="auto">
              <a:xfrm>
                <a:off x="5092" y="2384"/>
                <a:ext cx="99" cy="143"/>
              </a:xfrm>
              <a:custGeom>
                <a:avLst/>
                <a:gdLst/>
                <a:ahLst/>
                <a:cxnLst>
                  <a:cxn ang="0">
                    <a:pos x="71" y="143"/>
                  </a:cxn>
                  <a:cxn ang="0">
                    <a:pos x="99" y="43"/>
                  </a:cxn>
                  <a:cxn ang="0">
                    <a:pos x="24" y="0"/>
                  </a:cxn>
                  <a:cxn ang="0">
                    <a:pos x="0" y="102"/>
                  </a:cxn>
                  <a:cxn ang="0">
                    <a:pos x="71" y="143"/>
                  </a:cxn>
                </a:cxnLst>
                <a:rect l="0" t="0" r="r" b="b"/>
                <a:pathLst>
                  <a:path w="99" h="143">
                    <a:moveTo>
                      <a:pt x="71" y="143"/>
                    </a:moveTo>
                    <a:lnTo>
                      <a:pt x="99" y="43"/>
                    </a:lnTo>
                    <a:lnTo>
                      <a:pt x="24" y="0"/>
                    </a:lnTo>
                    <a:lnTo>
                      <a:pt x="0" y="102"/>
                    </a:lnTo>
                    <a:lnTo>
                      <a:pt x="71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1" name="Freeform 65"/>
              <p:cNvSpPr>
                <a:spLocks/>
              </p:cNvSpPr>
              <p:nvPr/>
            </p:nvSpPr>
            <p:spPr bwMode="auto">
              <a:xfrm>
                <a:off x="5092" y="2384"/>
                <a:ext cx="99" cy="143"/>
              </a:xfrm>
              <a:custGeom>
                <a:avLst/>
                <a:gdLst/>
                <a:ahLst/>
                <a:cxnLst>
                  <a:cxn ang="0">
                    <a:pos x="71" y="143"/>
                  </a:cxn>
                  <a:cxn ang="0">
                    <a:pos x="99" y="43"/>
                  </a:cxn>
                  <a:cxn ang="0">
                    <a:pos x="24" y="0"/>
                  </a:cxn>
                  <a:cxn ang="0">
                    <a:pos x="0" y="102"/>
                  </a:cxn>
                  <a:cxn ang="0">
                    <a:pos x="71" y="143"/>
                  </a:cxn>
                </a:cxnLst>
                <a:rect l="0" t="0" r="r" b="b"/>
                <a:pathLst>
                  <a:path w="99" h="143">
                    <a:moveTo>
                      <a:pt x="71" y="143"/>
                    </a:moveTo>
                    <a:lnTo>
                      <a:pt x="99" y="43"/>
                    </a:lnTo>
                    <a:lnTo>
                      <a:pt x="24" y="0"/>
                    </a:lnTo>
                    <a:lnTo>
                      <a:pt x="0" y="102"/>
                    </a:lnTo>
                    <a:lnTo>
                      <a:pt x="71" y="1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2" name="Freeform 66"/>
              <p:cNvSpPr>
                <a:spLocks/>
              </p:cNvSpPr>
              <p:nvPr/>
            </p:nvSpPr>
            <p:spPr bwMode="auto">
              <a:xfrm>
                <a:off x="3591" y="2384"/>
                <a:ext cx="99" cy="14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75" y="0"/>
                  </a:cxn>
                  <a:cxn ang="0">
                    <a:pos x="99" y="102"/>
                  </a:cxn>
                  <a:cxn ang="0">
                    <a:pos x="27" y="143"/>
                  </a:cxn>
                  <a:cxn ang="0">
                    <a:pos x="0" y="43"/>
                  </a:cxn>
                </a:cxnLst>
                <a:rect l="0" t="0" r="r" b="b"/>
                <a:pathLst>
                  <a:path w="99" h="143">
                    <a:moveTo>
                      <a:pt x="0" y="43"/>
                    </a:moveTo>
                    <a:lnTo>
                      <a:pt x="75" y="0"/>
                    </a:lnTo>
                    <a:lnTo>
                      <a:pt x="99" y="102"/>
                    </a:lnTo>
                    <a:lnTo>
                      <a:pt x="27" y="1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3" name="Freeform 67"/>
              <p:cNvSpPr>
                <a:spLocks/>
              </p:cNvSpPr>
              <p:nvPr/>
            </p:nvSpPr>
            <p:spPr bwMode="auto">
              <a:xfrm>
                <a:off x="3591" y="2384"/>
                <a:ext cx="99" cy="14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75" y="0"/>
                  </a:cxn>
                  <a:cxn ang="0">
                    <a:pos x="99" y="102"/>
                  </a:cxn>
                  <a:cxn ang="0">
                    <a:pos x="27" y="143"/>
                  </a:cxn>
                  <a:cxn ang="0">
                    <a:pos x="0" y="43"/>
                  </a:cxn>
                </a:cxnLst>
                <a:rect l="0" t="0" r="r" b="b"/>
                <a:pathLst>
                  <a:path w="99" h="143">
                    <a:moveTo>
                      <a:pt x="0" y="43"/>
                    </a:moveTo>
                    <a:lnTo>
                      <a:pt x="75" y="0"/>
                    </a:lnTo>
                    <a:lnTo>
                      <a:pt x="99" y="102"/>
                    </a:lnTo>
                    <a:lnTo>
                      <a:pt x="27" y="1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4" name="Freeform 68"/>
              <p:cNvSpPr>
                <a:spLocks/>
              </p:cNvSpPr>
              <p:nvPr/>
            </p:nvSpPr>
            <p:spPr bwMode="auto">
              <a:xfrm>
                <a:off x="5335" y="2406"/>
                <a:ext cx="66" cy="141"/>
              </a:xfrm>
              <a:custGeom>
                <a:avLst/>
                <a:gdLst/>
                <a:ahLst/>
                <a:cxnLst>
                  <a:cxn ang="0">
                    <a:pos x="66" y="141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66" y="50"/>
                  </a:cxn>
                  <a:cxn ang="0">
                    <a:pos x="66" y="141"/>
                  </a:cxn>
                </a:cxnLst>
                <a:rect l="0" t="0" r="r" b="b"/>
                <a:pathLst>
                  <a:path w="66" h="141">
                    <a:moveTo>
                      <a:pt x="66" y="141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66" y="50"/>
                    </a:lnTo>
                    <a:lnTo>
                      <a:pt x="66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5" name="Freeform 69"/>
              <p:cNvSpPr>
                <a:spLocks/>
              </p:cNvSpPr>
              <p:nvPr/>
            </p:nvSpPr>
            <p:spPr bwMode="auto">
              <a:xfrm>
                <a:off x="5335" y="2406"/>
                <a:ext cx="66" cy="141"/>
              </a:xfrm>
              <a:custGeom>
                <a:avLst/>
                <a:gdLst/>
                <a:ahLst/>
                <a:cxnLst>
                  <a:cxn ang="0">
                    <a:pos x="66" y="141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66" y="50"/>
                  </a:cxn>
                  <a:cxn ang="0">
                    <a:pos x="66" y="141"/>
                  </a:cxn>
                </a:cxnLst>
                <a:rect l="0" t="0" r="r" b="b"/>
                <a:pathLst>
                  <a:path w="66" h="141">
                    <a:moveTo>
                      <a:pt x="66" y="141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66" y="50"/>
                    </a:lnTo>
                    <a:lnTo>
                      <a:pt x="66" y="1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6" name="Freeform 70"/>
              <p:cNvSpPr>
                <a:spLocks/>
              </p:cNvSpPr>
              <p:nvPr/>
            </p:nvSpPr>
            <p:spPr bwMode="auto">
              <a:xfrm>
                <a:off x="5040" y="2740"/>
                <a:ext cx="105" cy="123"/>
              </a:xfrm>
              <a:custGeom>
                <a:avLst/>
                <a:gdLst/>
                <a:ahLst/>
                <a:cxnLst>
                  <a:cxn ang="0">
                    <a:pos x="58" y="123"/>
                  </a:cxn>
                  <a:cxn ang="0">
                    <a:pos x="105" y="47"/>
                  </a:cxn>
                  <a:cxn ang="0">
                    <a:pos x="42" y="0"/>
                  </a:cxn>
                  <a:cxn ang="0">
                    <a:pos x="0" y="79"/>
                  </a:cxn>
                  <a:cxn ang="0">
                    <a:pos x="58" y="123"/>
                  </a:cxn>
                </a:cxnLst>
                <a:rect l="0" t="0" r="r" b="b"/>
                <a:pathLst>
                  <a:path w="105" h="123">
                    <a:moveTo>
                      <a:pt x="58" y="123"/>
                    </a:moveTo>
                    <a:lnTo>
                      <a:pt x="105" y="47"/>
                    </a:lnTo>
                    <a:lnTo>
                      <a:pt x="42" y="0"/>
                    </a:lnTo>
                    <a:lnTo>
                      <a:pt x="0" y="79"/>
                    </a:lnTo>
                    <a:lnTo>
                      <a:pt x="58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7" name="Freeform 71"/>
              <p:cNvSpPr>
                <a:spLocks/>
              </p:cNvSpPr>
              <p:nvPr/>
            </p:nvSpPr>
            <p:spPr bwMode="auto">
              <a:xfrm>
                <a:off x="5040" y="2740"/>
                <a:ext cx="105" cy="123"/>
              </a:xfrm>
              <a:custGeom>
                <a:avLst/>
                <a:gdLst/>
                <a:ahLst/>
                <a:cxnLst>
                  <a:cxn ang="0">
                    <a:pos x="58" y="123"/>
                  </a:cxn>
                  <a:cxn ang="0">
                    <a:pos x="105" y="47"/>
                  </a:cxn>
                  <a:cxn ang="0">
                    <a:pos x="42" y="0"/>
                  </a:cxn>
                  <a:cxn ang="0">
                    <a:pos x="0" y="79"/>
                  </a:cxn>
                  <a:cxn ang="0">
                    <a:pos x="58" y="123"/>
                  </a:cxn>
                </a:cxnLst>
                <a:rect l="0" t="0" r="r" b="b"/>
                <a:pathLst>
                  <a:path w="105" h="123">
                    <a:moveTo>
                      <a:pt x="58" y="123"/>
                    </a:moveTo>
                    <a:lnTo>
                      <a:pt x="105" y="47"/>
                    </a:lnTo>
                    <a:lnTo>
                      <a:pt x="42" y="0"/>
                    </a:lnTo>
                    <a:lnTo>
                      <a:pt x="0" y="79"/>
                    </a:lnTo>
                    <a:lnTo>
                      <a:pt x="58" y="1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8" name="Freeform 72"/>
              <p:cNvSpPr>
                <a:spLocks/>
              </p:cNvSpPr>
              <p:nvPr/>
            </p:nvSpPr>
            <p:spPr bwMode="auto">
              <a:xfrm>
                <a:off x="3637" y="2740"/>
                <a:ext cx="105" cy="123"/>
              </a:xfrm>
              <a:custGeom>
                <a:avLst/>
                <a:gdLst/>
                <a:ahLst/>
                <a:cxnLst>
                  <a:cxn ang="0">
                    <a:pos x="105" y="79"/>
                  </a:cxn>
                  <a:cxn ang="0">
                    <a:pos x="62" y="0"/>
                  </a:cxn>
                  <a:cxn ang="0">
                    <a:pos x="0" y="47"/>
                  </a:cxn>
                  <a:cxn ang="0">
                    <a:pos x="45" y="123"/>
                  </a:cxn>
                  <a:cxn ang="0">
                    <a:pos x="105" y="79"/>
                  </a:cxn>
                </a:cxnLst>
                <a:rect l="0" t="0" r="r" b="b"/>
                <a:pathLst>
                  <a:path w="105" h="123">
                    <a:moveTo>
                      <a:pt x="105" y="79"/>
                    </a:moveTo>
                    <a:lnTo>
                      <a:pt x="62" y="0"/>
                    </a:lnTo>
                    <a:lnTo>
                      <a:pt x="0" y="47"/>
                    </a:lnTo>
                    <a:lnTo>
                      <a:pt x="45" y="123"/>
                    </a:lnTo>
                    <a:lnTo>
                      <a:pt x="105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9" name="Freeform 73"/>
              <p:cNvSpPr>
                <a:spLocks/>
              </p:cNvSpPr>
              <p:nvPr/>
            </p:nvSpPr>
            <p:spPr bwMode="auto">
              <a:xfrm>
                <a:off x="3637" y="2740"/>
                <a:ext cx="105" cy="123"/>
              </a:xfrm>
              <a:custGeom>
                <a:avLst/>
                <a:gdLst/>
                <a:ahLst/>
                <a:cxnLst>
                  <a:cxn ang="0">
                    <a:pos x="105" y="79"/>
                  </a:cxn>
                  <a:cxn ang="0">
                    <a:pos x="62" y="0"/>
                  </a:cxn>
                  <a:cxn ang="0">
                    <a:pos x="0" y="47"/>
                  </a:cxn>
                  <a:cxn ang="0">
                    <a:pos x="45" y="123"/>
                  </a:cxn>
                  <a:cxn ang="0">
                    <a:pos x="105" y="79"/>
                  </a:cxn>
                </a:cxnLst>
                <a:rect l="0" t="0" r="r" b="b"/>
                <a:pathLst>
                  <a:path w="105" h="123">
                    <a:moveTo>
                      <a:pt x="105" y="79"/>
                    </a:moveTo>
                    <a:lnTo>
                      <a:pt x="62" y="0"/>
                    </a:lnTo>
                    <a:lnTo>
                      <a:pt x="0" y="47"/>
                    </a:lnTo>
                    <a:lnTo>
                      <a:pt x="45" y="123"/>
                    </a:lnTo>
                    <a:lnTo>
                      <a:pt x="105" y="7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90" name="Freeform 74"/>
              <p:cNvSpPr>
                <a:spLocks/>
              </p:cNvSpPr>
              <p:nvPr/>
            </p:nvSpPr>
            <p:spPr bwMode="auto">
              <a:xfrm>
                <a:off x="5390" y="2618"/>
                <a:ext cx="66" cy="122"/>
              </a:xfrm>
              <a:custGeom>
                <a:avLst/>
                <a:gdLst/>
                <a:ahLst/>
                <a:cxnLst>
                  <a:cxn ang="0">
                    <a:pos x="56" y="122"/>
                  </a:cxn>
                  <a:cxn ang="0">
                    <a:pos x="0" y="68"/>
                  </a:cxn>
                  <a:cxn ang="0">
                    <a:pos x="11" y="0"/>
                  </a:cxn>
                  <a:cxn ang="0">
                    <a:pos x="66" y="54"/>
                  </a:cxn>
                  <a:cxn ang="0">
                    <a:pos x="56" y="122"/>
                  </a:cxn>
                </a:cxnLst>
                <a:rect l="0" t="0" r="r" b="b"/>
                <a:pathLst>
                  <a:path w="66" h="122">
                    <a:moveTo>
                      <a:pt x="56" y="122"/>
                    </a:moveTo>
                    <a:lnTo>
                      <a:pt x="0" y="68"/>
                    </a:lnTo>
                    <a:lnTo>
                      <a:pt x="11" y="0"/>
                    </a:lnTo>
                    <a:lnTo>
                      <a:pt x="66" y="54"/>
                    </a:lnTo>
                    <a:lnTo>
                      <a:pt x="56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91" name="Freeform 75"/>
              <p:cNvSpPr>
                <a:spLocks/>
              </p:cNvSpPr>
              <p:nvPr/>
            </p:nvSpPr>
            <p:spPr bwMode="auto">
              <a:xfrm>
                <a:off x="5390" y="2618"/>
                <a:ext cx="66" cy="122"/>
              </a:xfrm>
              <a:custGeom>
                <a:avLst/>
                <a:gdLst/>
                <a:ahLst/>
                <a:cxnLst>
                  <a:cxn ang="0">
                    <a:pos x="56" y="122"/>
                  </a:cxn>
                  <a:cxn ang="0">
                    <a:pos x="0" y="68"/>
                  </a:cxn>
                  <a:cxn ang="0">
                    <a:pos x="11" y="0"/>
                  </a:cxn>
                  <a:cxn ang="0">
                    <a:pos x="66" y="54"/>
                  </a:cxn>
                  <a:cxn ang="0">
                    <a:pos x="56" y="122"/>
                  </a:cxn>
                </a:cxnLst>
                <a:rect l="0" t="0" r="r" b="b"/>
                <a:pathLst>
                  <a:path w="66" h="122">
                    <a:moveTo>
                      <a:pt x="56" y="122"/>
                    </a:moveTo>
                    <a:lnTo>
                      <a:pt x="0" y="68"/>
                    </a:lnTo>
                    <a:lnTo>
                      <a:pt x="11" y="0"/>
                    </a:lnTo>
                    <a:lnTo>
                      <a:pt x="66" y="54"/>
                    </a:lnTo>
                    <a:lnTo>
                      <a:pt x="56" y="1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92" name="Freeform 76"/>
              <p:cNvSpPr>
                <a:spLocks/>
              </p:cNvSpPr>
              <p:nvPr/>
            </p:nvSpPr>
            <p:spPr bwMode="auto">
              <a:xfrm>
                <a:off x="4739" y="3143"/>
                <a:ext cx="140" cy="92"/>
              </a:xfrm>
              <a:custGeom>
                <a:avLst/>
                <a:gdLst/>
                <a:ahLst/>
                <a:cxnLst>
                  <a:cxn ang="0">
                    <a:pos x="24" y="92"/>
                  </a:cxn>
                  <a:cxn ang="0">
                    <a:pos x="0" y="73"/>
                  </a:cxn>
                  <a:cxn ang="0">
                    <a:pos x="108" y="0"/>
                  </a:cxn>
                  <a:cxn ang="0">
                    <a:pos x="140" y="24"/>
                  </a:cxn>
                  <a:cxn ang="0">
                    <a:pos x="24" y="92"/>
                  </a:cxn>
                </a:cxnLst>
                <a:rect l="0" t="0" r="r" b="b"/>
                <a:pathLst>
                  <a:path w="140" h="92">
                    <a:moveTo>
                      <a:pt x="24" y="92"/>
                    </a:moveTo>
                    <a:lnTo>
                      <a:pt x="0" y="73"/>
                    </a:lnTo>
                    <a:lnTo>
                      <a:pt x="108" y="0"/>
                    </a:lnTo>
                    <a:lnTo>
                      <a:pt x="140" y="24"/>
                    </a:lnTo>
                    <a:lnTo>
                      <a:pt x="24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93" name="Freeform 77"/>
              <p:cNvSpPr>
                <a:spLocks/>
              </p:cNvSpPr>
              <p:nvPr/>
            </p:nvSpPr>
            <p:spPr bwMode="auto">
              <a:xfrm>
                <a:off x="4739" y="3143"/>
                <a:ext cx="140" cy="92"/>
              </a:xfrm>
              <a:custGeom>
                <a:avLst/>
                <a:gdLst/>
                <a:ahLst/>
                <a:cxnLst>
                  <a:cxn ang="0">
                    <a:pos x="24" y="92"/>
                  </a:cxn>
                  <a:cxn ang="0">
                    <a:pos x="0" y="73"/>
                  </a:cxn>
                  <a:cxn ang="0">
                    <a:pos x="108" y="0"/>
                  </a:cxn>
                  <a:cxn ang="0">
                    <a:pos x="140" y="24"/>
                  </a:cxn>
                  <a:cxn ang="0">
                    <a:pos x="24" y="92"/>
                  </a:cxn>
                </a:cxnLst>
                <a:rect l="0" t="0" r="r" b="b"/>
                <a:pathLst>
                  <a:path w="140" h="92">
                    <a:moveTo>
                      <a:pt x="24" y="92"/>
                    </a:moveTo>
                    <a:lnTo>
                      <a:pt x="0" y="73"/>
                    </a:lnTo>
                    <a:lnTo>
                      <a:pt x="108" y="0"/>
                    </a:lnTo>
                    <a:lnTo>
                      <a:pt x="140" y="24"/>
                    </a:lnTo>
                    <a:lnTo>
                      <a:pt x="24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94" name="Freeform 78"/>
              <p:cNvSpPr>
                <a:spLocks/>
              </p:cNvSpPr>
              <p:nvPr/>
            </p:nvSpPr>
            <p:spPr bwMode="auto">
              <a:xfrm>
                <a:off x="5082" y="2648"/>
                <a:ext cx="109" cy="139"/>
              </a:xfrm>
              <a:custGeom>
                <a:avLst/>
                <a:gdLst/>
                <a:ahLst/>
                <a:cxnLst>
                  <a:cxn ang="0">
                    <a:pos x="63" y="139"/>
                  </a:cxn>
                  <a:cxn ang="0">
                    <a:pos x="109" y="63"/>
                  </a:cxn>
                  <a:cxn ang="0">
                    <a:pos x="19" y="0"/>
                  </a:cxn>
                  <a:cxn ang="0">
                    <a:pos x="0" y="92"/>
                  </a:cxn>
                  <a:cxn ang="0">
                    <a:pos x="63" y="139"/>
                  </a:cxn>
                </a:cxnLst>
                <a:rect l="0" t="0" r="r" b="b"/>
                <a:pathLst>
                  <a:path w="109" h="139">
                    <a:moveTo>
                      <a:pt x="63" y="139"/>
                    </a:moveTo>
                    <a:lnTo>
                      <a:pt x="109" y="63"/>
                    </a:lnTo>
                    <a:lnTo>
                      <a:pt x="19" y="0"/>
                    </a:lnTo>
                    <a:lnTo>
                      <a:pt x="0" y="92"/>
                    </a:lnTo>
                    <a:lnTo>
                      <a:pt x="63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95" name="Freeform 79"/>
              <p:cNvSpPr>
                <a:spLocks/>
              </p:cNvSpPr>
              <p:nvPr/>
            </p:nvSpPr>
            <p:spPr bwMode="auto">
              <a:xfrm>
                <a:off x="5082" y="2648"/>
                <a:ext cx="109" cy="139"/>
              </a:xfrm>
              <a:custGeom>
                <a:avLst/>
                <a:gdLst/>
                <a:ahLst/>
                <a:cxnLst>
                  <a:cxn ang="0">
                    <a:pos x="63" y="139"/>
                  </a:cxn>
                  <a:cxn ang="0">
                    <a:pos x="109" y="63"/>
                  </a:cxn>
                  <a:cxn ang="0">
                    <a:pos x="19" y="0"/>
                  </a:cxn>
                  <a:cxn ang="0">
                    <a:pos x="0" y="92"/>
                  </a:cxn>
                  <a:cxn ang="0">
                    <a:pos x="63" y="139"/>
                  </a:cxn>
                </a:cxnLst>
                <a:rect l="0" t="0" r="r" b="b"/>
                <a:pathLst>
                  <a:path w="109" h="139">
                    <a:moveTo>
                      <a:pt x="63" y="139"/>
                    </a:moveTo>
                    <a:lnTo>
                      <a:pt x="109" y="63"/>
                    </a:lnTo>
                    <a:lnTo>
                      <a:pt x="19" y="0"/>
                    </a:lnTo>
                    <a:lnTo>
                      <a:pt x="0" y="92"/>
                    </a:lnTo>
                    <a:lnTo>
                      <a:pt x="63" y="1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96" name="Freeform 80"/>
              <p:cNvSpPr>
                <a:spLocks/>
              </p:cNvSpPr>
              <p:nvPr/>
            </p:nvSpPr>
            <p:spPr bwMode="auto">
              <a:xfrm>
                <a:off x="3590" y="2648"/>
                <a:ext cx="109" cy="139"/>
              </a:xfrm>
              <a:custGeom>
                <a:avLst/>
                <a:gdLst/>
                <a:ahLst/>
                <a:cxnLst>
                  <a:cxn ang="0">
                    <a:pos x="109" y="92"/>
                  </a:cxn>
                  <a:cxn ang="0">
                    <a:pos x="91" y="0"/>
                  </a:cxn>
                  <a:cxn ang="0">
                    <a:pos x="0" y="63"/>
                  </a:cxn>
                  <a:cxn ang="0">
                    <a:pos x="47" y="139"/>
                  </a:cxn>
                  <a:cxn ang="0">
                    <a:pos x="109" y="92"/>
                  </a:cxn>
                </a:cxnLst>
                <a:rect l="0" t="0" r="r" b="b"/>
                <a:pathLst>
                  <a:path w="109" h="139">
                    <a:moveTo>
                      <a:pt x="109" y="92"/>
                    </a:moveTo>
                    <a:lnTo>
                      <a:pt x="91" y="0"/>
                    </a:lnTo>
                    <a:lnTo>
                      <a:pt x="0" y="63"/>
                    </a:lnTo>
                    <a:lnTo>
                      <a:pt x="47" y="139"/>
                    </a:lnTo>
                    <a:lnTo>
                      <a:pt x="109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97" name="Freeform 81"/>
              <p:cNvSpPr>
                <a:spLocks/>
              </p:cNvSpPr>
              <p:nvPr/>
            </p:nvSpPr>
            <p:spPr bwMode="auto">
              <a:xfrm>
                <a:off x="3590" y="2648"/>
                <a:ext cx="109" cy="139"/>
              </a:xfrm>
              <a:custGeom>
                <a:avLst/>
                <a:gdLst/>
                <a:ahLst/>
                <a:cxnLst>
                  <a:cxn ang="0">
                    <a:pos x="109" y="92"/>
                  </a:cxn>
                  <a:cxn ang="0">
                    <a:pos x="91" y="0"/>
                  </a:cxn>
                  <a:cxn ang="0">
                    <a:pos x="0" y="63"/>
                  </a:cxn>
                  <a:cxn ang="0">
                    <a:pos x="47" y="139"/>
                  </a:cxn>
                  <a:cxn ang="0">
                    <a:pos x="109" y="92"/>
                  </a:cxn>
                </a:cxnLst>
                <a:rect l="0" t="0" r="r" b="b"/>
                <a:pathLst>
                  <a:path w="109" h="139">
                    <a:moveTo>
                      <a:pt x="109" y="92"/>
                    </a:moveTo>
                    <a:lnTo>
                      <a:pt x="91" y="0"/>
                    </a:lnTo>
                    <a:lnTo>
                      <a:pt x="0" y="63"/>
                    </a:lnTo>
                    <a:lnTo>
                      <a:pt x="47" y="139"/>
                    </a:lnTo>
                    <a:lnTo>
                      <a:pt x="109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98" name="Freeform 82"/>
              <p:cNvSpPr>
                <a:spLocks/>
              </p:cNvSpPr>
              <p:nvPr/>
            </p:nvSpPr>
            <p:spPr bwMode="auto">
              <a:xfrm>
                <a:off x="4570" y="3132"/>
                <a:ext cx="121" cy="56"/>
              </a:xfrm>
              <a:custGeom>
                <a:avLst/>
                <a:gdLst/>
                <a:ahLst/>
                <a:cxnLst>
                  <a:cxn ang="0">
                    <a:pos x="121" y="44"/>
                  </a:cxn>
                  <a:cxn ang="0">
                    <a:pos x="16" y="0"/>
                  </a:cxn>
                  <a:cxn ang="0">
                    <a:pos x="0" y="16"/>
                  </a:cxn>
                  <a:cxn ang="0">
                    <a:pos x="94" y="56"/>
                  </a:cxn>
                  <a:cxn ang="0">
                    <a:pos x="121" y="44"/>
                  </a:cxn>
                </a:cxnLst>
                <a:rect l="0" t="0" r="r" b="b"/>
                <a:pathLst>
                  <a:path w="121" h="56">
                    <a:moveTo>
                      <a:pt x="121" y="44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94" y="56"/>
                    </a:lnTo>
                    <a:lnTo>
                      <a:pt x="121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99" name="Freeform 83"/>
              <p:cNvSpPr>
                <a:spLocks/>
              </p:cNvSpPr>
              <p:nvPr/>
            </p:nvSpPr>
            <p:spPr bwMode="auto">
              <a:xfrm>
                <a:off x="4570" y="3132"/>
                <a:ext cx="121" cy="56"/>
              </a:xfrm>
              <a:custGeom>
                <a:avLst/>
                <a:gdLst/>
                <a:ahLst/>
                <a:cxnLst>
                  <a:cxn ang="0">
                    <a:pos x="121" y="44"/>
                  </a:cxn>
                  <a:cxn ang="0">
                    <a:pos x="16" y="0"/>
                  </a:cxn>
                  <a:cxn ang="0">
                    <a:pos x="0" y="16"/>
                  </a:cxn>
                  <a:cxn ang="0">
                    <a:pos x="94" y="56"/>
                  </a:cxn>
                  <a:cxn ang="0">
                    <a:pos x="121" y="44"/>
                  </a:cxn>
                </a:cxnLst>
                <a:rect l="0" t="0" r="r" b="b"/>
                <a:pathLst>
                  <a:path w="121" h="56">
                    <a:moveTo>
                      <a:pt x="121" y="44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94" y="56"/>
                    </a:lnTo>
                    <a:lnTo>
                      <a:pt x="121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00" name="Freeform 84"/>
              <p:cNvSpPr>
                <a:spLocks/>
              </p:cNvSpPr>
              <p:nvPr/>
            </p:nvSpPr>
            <p:spPr bwMode="auto">
              <a:xfrm>
                <a:off x="4091" y="3132"/>
                <a:ext cx="121" cy="56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0" y="44"/>
                  </a:cxn>
                  <a:cxn ang="0">
                    <a:pos x="27" y="56"/>
                  </a:cxn>
                  <a:cxn ang="0">
                    <a:pos x="121" y="16"/>
                  </a:cxn>
                  <a:cxn ang="0">
                    <a:pos x="105" y="0"/>
                  </a:cxn>
                </a:cxnLst>
                <a:rect l="0" t="0" r="r" b="b"/>
                <a:pathLst>
                  <a:path w="121" h="56">
                    <a:moveTo>
                      <a:pt x="105" y="0"/>
                    </a:moveTo>
                    <a:lnTo>
                      <a:pt x="0" y="44"/>
                    </a:lnTo>
                    <a:lnTo>
                      <a:pt x="27" y="56"/>
                    </a:lnTo>
                    <a:lnTo>
                      <a:pt x="121" y="16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01" name="Freeform 85"/>
              <p:cNvSpPr>
                <a:spLocks noEditPoints="1"/>
              </p:cNvSpPr>
              <p:nvPr/>
            </p:nvSpPr>
            <p:spPr bwMode="auto">
              <a:xfrm>
                <a:off x="4091" y="1583"/>
                <a:ext cx="911" cy="1605"/>
              </a:xfrm>
              <a:custGeom>
                <a:avLst/>
                <a:gdLst/>
                <a:ahLst/>
                <a:cxnLst>
                  <a:cxn ang="0">
                    <a:pos x="105" y="1549"/>
                  </a:cxn>
                  <a:cxn ang="0">
                    <a:pos x="0" y="1593"/>
                  </a:cxn>
                  <a:cxn ang="0">
                    <a:pos x="27" y="1605"/>
                  </a:cxn>
                  <a:cxn ang="0">
                    <a:pos x="121" y="1565"/>
                  </a:cxn>
                  <a:cxn ang="0">
                    <a:pos x="105" y="1549"/>
                  </a:cxn>
                  <a:cxn ang="0">
                    <a:pos x="835" y="0"/>
                  </a:cxn>
                  <a:cxn ang="0">
                    <a:pos x="911" y="20"/>
                  </a:cxn>
                </a:cxnLst>
                <a:rect l="0" t="0" r="r" b="b"/>
                <a:pathLst>
                  <a:path w="911" h="1605">
                    <a:moveTo>
                      <a:pt x="105" y="1549"/>
                    </a:moveTo>
                    <a:lnTo>
                      <a:pt x="0" y="1593"/>
                    </a:lnTo>
                    <a:lnTo>
                      <a:pt x="27" y="1605"/>
                    </a:lnTo>
                    <a:lnTo>
                      <a:pt x="121" y="1565"/>
                    </a:lnTo>
                    <a:lnTo>
                      <a:pt x="105" y="1549"/>
                    </a:lnTo>
                    <a:moveTo>
                      <a:pt x="835" y="0"/>
                    </a:moveTo>
                    <a:lnTo>
                      <a:pt x="911" y="2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02" name="Freeform 86"/>
              <p:cNvSpPr>
                <a:spLocks/>
              </p:cNvSpPr>
              <p:nvPr/>
            </p:nvSpPr>
            <p:spPr bwMode="auto">
              <a:xfrm>
                <a:off x="4739" y="3216"/>
                <a:ext cx="24" cy="84"/>
              </a:xfrm>
              <a:custGeom>
                <a:avLst/>
                <a:gdLst/>
                <a:ahLst/>
                <a:cxnLst>
                  <a:cxn ang="0">
                    <a:pos x="24" y="84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24" y="19"/>
                  </a:cxn>
                  <a:cxn ang="0">
                    <a:pos x="24" y="84"/>
                  </a:cxn>
                </a:cxnLst>
                <a:rect l="0" t="0" r="r" b="b"/>
                <a:pathLst>
                  <a:path w="24" h="84">
                    <a:moveTo>
                      <a:pt x="24" y="84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24" y="19"/>
                    </a:lnTo>
                    <a:lnTo>
                      <a:pt x="24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03" name="Freeform 87"/>
              <p:cNvSpPr>
                <a:spLocks/>
              </p:cNvSpPr>
              <p:nvPr/>
            </p:nvSpPr>
            <p:spPr bwMode="auto">
              <a:xfrm>
                <a:off x="4739" y="3216"/>
                <a:ext cx="24" cy="84"/>
              </a:xfrm>
              <a:custGeom>
                <a:avLst/>
                <a:gdLst/>
                <a:ahLst/>
                <a:cxnLst>
                  <a:cxn ang="0">
                    <a:pos x="24" y="84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24" y="19"/>
                  </a:cxn>
                  <a:cxn ang="0">
                    <a:pos x="24" y="84"/>
                  </a:cxn>
                </a:cxnLst>
                <a:rect l="0" t="0" r="r" b="b"/>
                <a:pathLst>
                  <a:path w="24" h="84">
                    <a:moveTo>
                      <a:pt x="24" y="84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24" y="19"/>
                    </a:lnTo>
                    <a:lnTo>
                      <a:pt x="24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04" name="Freeform 88"/>
              <p:cNvSpPr>
                <a:spLocks/>
              </p:cNvSpPr>
              <p:nvPr/>
            </p:nvSpPr>
            <p:spPr bwMode="auto">
              <a:xfrm>
                <a:off x="4442" y="3146"/>
                <a:ext cx="109" cy="33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6" y="0"/>
                  </a:cxn>
                  <a:cxn ang="0">
                    <a:pos x="0" y="16"/>
                  </a:cxn>
                  <a:cxn ang="0">
                    <a:pos x="92" y="33"/>
                  </a:cxn>
                  <a:cxn ang="0">
                    <a:pos x="109" y="17"/>
                  </a:cxn>
                </a:cxnLst>
                <a:rect l="0" t="0" r="r" b="b"/>
                <a:pathLst>
                  <a:path w="109" h="33">
                    <a:moveTo>
                      <a:pt x="109" y="17"/>
                    </a:moveTo>
                    <a:lnTo>
                      <a:pt x="6" y="0"/>
                    </a:lnTo>
                    <a:lnTo>
                      <a:pt x="0" y="16"/>
                    </a:lnTo>
                    <a:lnTo>
                      <a:pt x="92" y="33"/>
                    </a:lnTo>
                    <a:lnTo>
                      <a:pt x="109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05" name="Freeform 89"/>
              <p:cNvSpPr>
                <a:spLocks/>
              </p:cNvSpPr>
              <p:nvPr/>
            </p:nvSpPr>
            <p:spPr bwMode="auto">
              <a:xfrm>
                <a:off x="4442" y="3146"/>
                <a:ext cx="109" cy="33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6" y="0"/>
                  </a:cxn>
                  <a:cxn ang="0">
                    <a:pos x="0" y="16"/>
                  </a:cxn>
                  <a:cxn ang="0">
                    <a:pos x="92" y="33"/>
                  </a:cxn>
                  <a:cxn ang="0">
                    <a:pos x="109" y="17"/>
                  </a:cxn>
                </a:cxnLst>
                <a:rect l="0" t="0" r="r" b="b"/>
                <a:pathLst>
                  <a:path w="109" h="33">
                    <a:moveTo>
                      <a:pt x="109" y="17"/>
                    </a:moveTo>
                    <a:lnTo>
                      <a:pt x="6" y="0"/>
                    </a:lnTo>
                    <a:lnTo>
                      <a:pt x="0" y="16"/>
                    </a:lnTo>
                    <a:lnTo>
                      <a:pt x="92" y="33"/>
                    </a:lnTo>
                    <a:lnTo>
                      <a:pt x="109" y="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06" name="Freeform 90"/>
              <p:cNvSpPr>
                <a:spLocks/>
              </p:cNvSpPr>
              <p:nvPr/>
            </p:nvSpPr>
            <p:spPr bwMode="auto">
              <a:xfrm>
                <a:off x="4229" y="3146"/>
                <a:ext cx="111" cy="33"/>
              </a:xfrm>
              <a:custGeom>
                <a:avLst/>
                <a:gdLst/>
                <a:ahLst/>
                <a:cxnLst>
                  <a:cxn ang="0">
                    <a:pos x="111" y="16"/>
                  </a:cxn>
                  <a:cxn ang="0">
                    <a:pos x="104" y="0"/>
                  </a:cxn>
                  <a:cxn ang="0">
                    <a:pos x="0" y="17"/>
                  </a:cxn>
                  <a:cxn ang="0">
                    <a:pos x="19" y="33"/>
                  </a:cxn>
                  <a:cxn ang="0">
                    <a:pos x="111" y="16"/>
                  </a:cxn>
                </a:cxnLst>
                <a:rect l="0" t="0" r="r" b="b"/>
                <a:pathLst>
                  <a:path w="111" h="33">
                    <a:moveTo>
                      <a:pt x="111" y="16"/>
                    </a:moveTo>
                    <a:lnTo>
                      <a:pt x="104" y="0"/>
                    </a:lnTo>
                    <a:lnTo>
                      <a:pt x="0" y="17"/>
                    </a:lnTo>
                    <a:lnTo>
                      <a:pt x="19" y="33"/>
                    </a:lnTo>
                    <a:lnTo>
                      <a:pt x="111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07" name="Freeform 91"/>
              <p:cNvSpPr>
                <a:spLocks/>
              </p:cNvSpPr>
              <p:nvPr/>
            </p:nvSpPr>
            <p:spPr bwMode="auto">
              <a:xfrm>
                <a:off x="4229" y="3146"/>
                <a:ext cx="111" cy="33"/>
              </a:xfrm>
              <a:custGeom>
                <a:avLst/>
                <a:gdLst/>
                <a:ahLst/>
                <a:cxnLst>
                  <a:cxn ang="0">
                    <a:pos x="111" y="16"/>
                  </a:cxn>
                  <a:cxn ang="0">
                    <a:pos x="104" y="0"/>
                  </a:cxn>
                  <a:cxn ang="0">
                    <a:pos x="0" y="17"/>
                  </a:cxn>
                  <a:cxn ang="0">
                    <a:pos x="19" y="33"/>
                  </a:cxn>
                  <a:cxn ang="0">
                    <a:pos x="111" y="16"/>
                  </a:cxn>
                </a:cxnLst>
                <a:rect l="0" t="0" r="r" b="b"/>
                <a:pathLst>
                  <a:path w="111" h="33">
                    <a:moveTo>
                      <a:pt x="111" y="16"/>
                    </a:moveTo>
                    <a:lnTo>
                      <a:pt x="104" y="0"/>
                    </a:lnTo>
                    <a:lnTo>
                      <a:pt x="0" y="17"/>
                    </a:lnTo>
                    <a:lnTo>
                      <a:pt x="19" y="33"/>
                    </a:lnTo>
                    <a:lnTo>
                      <a:pt x="111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08" name="Freeform 92"/>
              <p:cNvSpPr>
                <a:spLocks/>
              </p:cNvSpPr>
              <p:nvPr/>
            </p:nvSpPr>
            <p:spPr bwMode="auto">
              <a:xfrm>
                <a:off x="4879" y="3091"/>
                <a:ext cx="150" cy="101"/>
              </a:xfrm>
              <a:custGeom>
                <a:avLst/>
                <a:gdLst/>
                <a:ahLst/>
                <a:cxnLst>
                  <a:cxn ang="0">
                    <a:pos x="27" y="101"/>
                  </a:cxn>
                  <a:cxn ang="0">
                    <a:pos x="0" y="76"/>
                  </a:cxn>
                  <a:cxn ang="0">
                    <a:pos x="116" y="0"/>
                  </a:cxn>
                  <a:cxn ang="0">
                    <a:pos x="150" y="32"/>
                  </a:cxn>
                  <a:cxn ang="0">
                    <a:pos x="27" y="101"/>
                  </a:cxn>
                </a:cxnLst>
                <a:rect l="0" t="0" r="r" b="b"/>
                <a:pathLst>
                  <a:path w="150" h="101">
                    <a:moveTo>
                      <a:pt x="27" y="101"/>
                    </a:moveTo>
                    <a:lnTo>
                      <a:pt x="0" y="76"/>
                    </a:lnTo>
                    <a:lnTo>
                      <a:pt x="116" y="0"/>
                    </a:lnTo>
                    <a:lnTo>
                      <a:pt x="150" y="32"/>
                    </a:lnTo>
                    <a:lnTo>
                      <a:pt x="27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09" name="Freeform 93"/>
              <p:cNvSpPr>
                <a:spLocks noEditPoints="1"/>
              </p:cNvSpPr>
              <p:nvPr/>
            </p:nvSpPr>
            <p:spPr bwMode="auto">
              <a:xfrm>
                <a:off x="3662" y="1452"/>
                <a:ext cx="1367" cy="1740"/>
              </a:xfrm>
              <a:custGeom>
                <a:avLst/>
                <a:gdLst/>
                <a:ahLst/>
                <a:cxnLst>
                  <a:cxn ang="0">
                    <a:pos x="1244" y="1740"/>
                  </a:cxn>
                  <a:cxn ang="0">
                    <a:pos x="1217" y="1715"/>
                  </a:cxn>
                  <a:cxn ang="0">
                    <a:pos x="1333" y="1639"/>
                  </a:cxn>
                  <a:cxn ang="0">
                    <a:pos x="1367" y="1671"/>
                  </a:cxn>
                  <a:cxn ang="0">
                    <a:pos x="1244" y="1740"/>
                  </a:cxn>
                  <a:cxn ang="0">
                    <a:pos x="1264" y="32"/>
                  </a:cxn>
                  <a:cxn ang="0">
                    <a:pos x="1264" y="131"/>
                  </a:cxn>
                  <a:cxn ang="0">
                    <a:pos x="1105" y="0"/>
                  </a:cxn>
                  <a:cxn ang="0">
                    <a:pos x="1264" y="32"/>
                  </a:cxn>
                  <a:cxn ang="0">
                    <a:pos x="128" y="206"/>
                  </a:cxn>
                  <a:cxn ang="0">
                    <a:pos x="0" y="248"/>
                  </a:cxn>
                </a:cxnLst>
                <a:rect l="0" t="0" r="r" b="b"/>
                <a:pathLst>
                  <a:path w="1367" h="1740">
                    <a:moveTo>
                      <a:pt x="1244" y="1740"/>
                    </a:moveTo>
                    <a:lnTo>
                      <a:pt x="1217" y="1715"/>
                    </a:lnTo>
                    <a:lnTo>
                      <a:pt x="1333" y="1639"/>
                    </a:lnTo>
                    <a:lnTo>
                      <a:pt x="1367" y="1671"/>
                    </a:lnTo>
                    <a:lnTo>
                      <a:pt x="1244" y="1740"/>
                    </a:lnTo>
                    <a:moveTo>
                      <a:pt x="1264" y="32"/>
                    </a:moveTo>
                    <a:lnTo>
                      <a:pt x="1264" y="131"/>
                    </a:lnTo>
                    <a:moveTo>
                      <a:pt x="1105" y="0"/>
                    </a:moveTo>
                    <a:lnTo>
                      <a:pt x="1264" y="32"/>
                    </a:lnTo>
                    <a:moveTo>
                      <a:pt x="128" y="206"/>
                    </a:moveTo>
                    <a:lnTo>
                      <a:pt x="0" y="24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0" name="Freeform 94"/>
              <p:cNvSpPr>
                <a:spLocks/>
              </p:cNvSpPr>
              <p:nvPr/>
            </p:nvSpPr>
            <p:spPr bwMode="auto">
              <a:xfrm>
                <a:off x="4340" y="3162"/>
                <a:ext cx="102" cy="2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0" y="0"/>
                  </a:cxn>
                  <a:cxn ang="0">
                    <a:pos x="7" y="20"/>
                  </a:cxn>
                  <a:cxn ang="0">
                    <a:pos x="95" y="20"/>
                  </a:cxn>
                  <a:cxn ang="0">
                    <a:pos x="102" y="0"/>
                  </a:cxn>
                </a:cxnLst>
                <a:rect l="0" t="0" r="r" b="b"/>
                <a:pathLst>
                  <a:path w="102" h="20">
                    <a:moveTo>
                      <a:pt x="102" y="0"/>
                    </a:moveTo>
                    <a:lnTo>
                      <a:pt x="0" y="0"/>
                    </a:lnTo>
                    <a:lnTo>
                      <a:pt x="7" y="20"/>
                    </a:lnTo>
                    <a:lnTo>
                      <a:pt x="95" y="2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1" name="Freeform 95"/>
              <p:cNvSpPr>
                <a:spLocks/>
              </p:cNvSpPr>
              <p:nvPr/>
            </p:nvSpPr>
            <p:spPr bwMode="auto">
              <a:xfrm>
                <a:off x="4340" y="3162"/>
                <a:ext cx="102" cy="2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0" y="0"/>
                  </a:cxn>
                  <a:cxn ang="0">
                    <a:pos x="7" y="20"/>
                  </a:cxn>
                  <a:cxn ang="0">
                    <a:pos x="95" y="20"/>
                  </a:cxn>
                  <a:cxn ang="0">
                    <a:pos x="102" y="0"/>
                  </a:cxn>
                </a:cxnLst>
                <a:rect l="0" t="0" r="r" b="b"/>
                <a:pathLst>
                  <a:path w="102" h="20">
                    <a:moveTo>
                      <a:pt x="102" y="0"/>
                    </a:moveTo>
                    <a:lnTo>
                      <a:pt x="0" y="0"/>
                    </a:lnTo>
                    <a:lnTo>
                      <a:pt x="7" y="20"/>
                    </a:lnTo>
                    <a:lnTo>
                      <a:pt x="95" y="20"/>
                    </a:lnTo>
                    <a:lnTo>
                      <a:pt x="10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2" name="Freeform 96"/>
              <p:cNvSpPr>
                <a:spLocks/>
              </p:cNvSpPr>
              <p:nvPr/>
            </p:nvSpPr>
            <p:spPr bwMode="auto">
              <a:xfrm>
                <a:off x="4735" y="1438"/>
                <a:ext cx="131" cy="166"/>
              </a:xfrm>
              <a:custGeom>
                <a:avLst/>
                <a:gdLst/>
                <a:ahLst/>
                <a:cxnLst>
                  <a:cxn ang="0">
                    <a:pos x="16" y="145"/>
                  </a:cxn>
                  <a:cxn ang="0">
                    <a:pos x="0" y="0"/>
                  </a:cxn>
                  <a:cxn ang="0">
                    <a:pos x="131" y="25"/>
                  </a:cxn>
                  <a:cxn ang="0">
                    <a:pos x="131" y="166"/>
                  </a:cxn>
                  <a:cxn ang="0">
                    <a:pos x="16" y="145"/>
                  </a:cxn>
                </a:cxnLst>
                <a:rect l="0" t="0" r="r" b="b"/>
                <a:pathLst>
                  <a:path w="131" h="166">
                    <a:moveTo>
                      <a:pt x="16" y="145"/>
                    </a:moveTo>
                    <a:lnTo>
                      <a:pt x="0" y="0"/>
                    </a:lnTo>
                    <a:lnTo>
                      <a:pt x="131" y="25"/>
                    </a:lnTo>
                    <a:lnTo>
                      <a:pt x="131" y="166"/>
                    </a:lnTo>
                    <a:lnTo>
                      <a:pt x="16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3" name="Freeform 97"/>
              <p:cNvSpPr>
                <a:spLocks/>
              </p:cNvSpPr>
              <p:nvPr/>
            </p:nvSpPr>
            <p:spPr bwMode="auto">
              <a:xfrm>
                <a:off x="4735" y="1438"/>
                <a:ext cx="131" cy="166"/>
              </a:xfrm>
              <a:custGeom>
                <a:avLst/>
                <a:gdLst/>
                <a:ahLst/>
                <a:cxnLst>
                  <a:cxn ang="0">
                    <a:pos x="16" y="145"/>
                  </a:cxn>
                  <a:cxn ang="0">
                    <a:pos x="0" y="0"/>
                  </a:cxn>
                  <a:cxn ang="0">
                    <a:pos x="131" y="25"/>
                  </a:cxn>
                  <a:cxn ang="0">
                    <a:pos x="131" y="166"/>
                  </a:cxn>
                  <a:cxn ang="0">
                    <a:pos x="16" y="145"/>
                  </a:cxn>
                </a:cxnLst>
                <a:rect l="0" t="0" r="r" b="b"/>
                <a:pathLst>
                  <a:path w="131" h="166">
                    <a:moveTo>
                      <a:pt x="16" y="145"/>
                    </a:moveTo>
                    <a:lnTo>
                      <a:pt x="0" y="0"/>
                    </a:lnTo>
                    <a:lnTo>
                      <a:pt x="131" y="25"/>
                    </a:lnTo>
                    <a:lnTo>
                      <a:pt x="131" y="166"/>
                    </a:lnTo>
                    <a:lnTo>
                      <a:pt x="16" y="14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4" name="Freeform 98"/>
              <p:cNvSpPr>
                <a:spLocks/>
              </p:cNvSpPr>
              <p:nvPr/>
            </p:nvSpPr>
            <p:spPr bwMode="auto">
              <a:xfrm>
                <a:off x="3916" y="1438"/>
                <a:ext cx="131" cy="166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0" y="25"/>
                  </a:cxn>
                  <a:cxn ang="0">
                    <a:pos x="131" y="0"/>
                  </a:cxn>
                  <a:cxn ang="0">
                    <a:pos x="115" y="145"/>
                  </a:cxn>
                  <a:cxn ang="0">
                    <a:pos x="0" y="166"/>
                  </a:cxn>
                </a:cxnLst>
                <a:rect l="0" t="0" r="r" b="b"/>
                <a:pathLst>
                  <a:path w="131" h="166">
                    <a:moveTo>
                      <a:pt x="0" y="166"/>
                    </a:moveTo>
                    <a:lnTo>
                      <a:pt x="0" y="25"/>
                    </a:lnTo>
                    <a:lnTo>
                      <a:pt x="131" y="0"/>
                    </a:lnTo>
                    <a:lnTo>
                      <a:pt x="115" y="145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5" name="Freeform 99"/>
              <p:cNvSpPr>
                <a:spLocks/>
              </p:cNvSpPr>
              <p:nvPr/>
            </p:nvSpPr>
            <p:spPr bwMode="auto">
              <a:xfrm>
                <a:off x="3916" y="1438"/>
                <a:ext cx="131" cy="166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0" y="25"/>
                  </a:cxn>
                  <a:cxn ang="0">
                    <a:pos x="131" y="0"/>
                  </a:cxn>
                  <a:cxn ang="0">
                    <a:pos x="115" y="145"/>
                  </a:cxn>
                  <a:cxn ang="0">
                    <a:pos x="0" y="166"/>
                  </a:cxn>
                </a:cxnLst>
                <a:rect l="0" t="0" r="r" b="b"/>
                <a:pathLst>
                  <a:path w="131" h="166">
                    <a:moveTo>
                      <a:pt x="0" y="166"/>
                    </a:moveTo>
                    <a:lnTo>
                      <a:pt x="0" y="25"/>
                    </a:lnTo>
                    <a:lnTo>
                      <a:pt x="131" y="0"/>
                    </a:lnTo>
                    <a:lnTo>
                      <a:pt x="115" y="145"/>
                    </a:lnTo>
                    <a:lnTo>
                      <a:pt x="0" y="16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6" name="Freeform 100"/>
              <p:cNvSpPr>
                <a:spLocks/>
              </p:cNvSpPr>
              <p:nvPr/>
            </p:nvSpPr>
            <p:spPr bwMode="auto">
              <a:xfrm>
                <a:off x="4551" y="3148"/>
                <a:ext cx="113" cy="51"/>
              </a:xfrm>
              <a:custGeom>
                <a:avLst/>
                <a:gdLst/>
                <a:ahLst/>
                <a:cxnLst>
                  <a:cxn ang="0">
                    <a:pos x="113" y="40"/>
                  </a:cxn>
                  <a:cxn ang="0">
                    <a:pos x="19" y="0"/>
                  </a:cxn>
                  <a:cxn ang="0">
                    <a:pos x="0" y="15"/>
                  </a:cxn>
                  <a:cxn ang="0">
                    <a:pos x="86" y="51"/>
                  </a:cxn>
                  <a:cxn ang="0">
                    <a:pos x="113" y="40"/>
                  </a:cxn>
                </a:cxnLst>
                <a:rect l="0" t="0" r="r" b="b"/>
                <a:pathLst>
                  <a:path w="113" h="51">
                    <a:moveTo>
                      <a:pt x="113" y="40"/>
                    </a:moveTo>
                    <a:lnTo>
                      <a:pt x="19" y="0"/>
                    </a:lnTo>
                    <a:lnTo>
                      <a:pt x="0" y="15"/>
                    </a:lnTo>
                    <a:lnTo>
                      <a:pt x="86" y="51"/>
                    </a:lnTo>
                    <a:lnTo>
                      <a:pt x="113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7" name="Freeform 101"/>
              <p:cNvSpPr>
                <a:spLocks/>
              </p:cNvSpPr>
              <p:nvPr/>
            </p:nvSpPr>
            <p:spPr bwMode="auto">
              <a:xfrm>
                <a:off x="4551" y="3148"/>
                <a:ext cx="113" cy="51"/>
              </a:xfrm>
              <a:custGeom>
                <a:avLst/>
                <a:gdLst/>
                <a:ahLst/>
                <a:cxnLst>
                  <a:cxn ang="0">
                    <a:pos x="113" y="40"/>
                  </a:cxn>
                  <a:cxn ang="0">
                    <a:pos x="19" y="0"/>
                  </a:cxn>
                  <a:cxn ang="0">
                    <a:pos x="0" y="15"/>
                  </a:cxn>
                  <a:cxn ang="0">
                    <a:pos x="86" y="51"/>
                  </a:cxn>
                  <a:cxn ang="0">
                    <a:pos x="113" y="40"/>
                  </a:cxn>
                </a:cxnLst>
                <a:rect l="0" t="0" r="r" b="b"/>
                <a:pathLst>
                  <a:path w="113" h="51">
                    <a:moveTo>
                      <a:pt x="113" y="40"/>
                    </a:moveTo>
                    <a:lnTo>
                      <a:pt x="19" y="0"/>
                    </a:lnTo>
                    <a:lnTo>
                      <a:pt x="0" y="15"/>
                    </a:lnTo>
                    <a:lnTo>
                      <a:pt x="86" y="51"/>
                    </a:lnTo>
                    <a:lnTo>
                      <a:pt x="113" y="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8" name="Freeform 102"/>
              <p:cNvSpPr>
                <a:spLocks/>
              </p:cNvSpPr>
              <p:nvPr/>
            </p:nvSpPr>
            <p:spPr bwMode="auto">
              <a:xfrm>
                <a:off x="4118" y="3148"/>
                <a:ext cx="111" cy="51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0" y="40"/>
                  </a:cxn>
                  <a:cxn ang="0">
                    <a:pos x="27" y="51"/>
                  </a:cxn>
                  <a:cxn ang="0">
                    <a:pos x="111" y="15"/>
                  </a:cxn>
                  <a:cxn ang="0">
                    <a:pos x="94" y="0"/>
                  </a:cxn>
                </a:cxnLst>
                <a:rect l="0" t="0" r="r" b="b"/>
                <a:pathLst>
                  <a:path w="111" h="51">
                    <a:moveTo>
                      <a:pt x="94" y="0"/>
                    </a:moveTo>
                    <a:lnTo>
                      <a:pt x="0" y="40"/>
                    </a:lnTo>
                    <a:lnTo>
                      <a:pt x="27" y="51"/>
                    </a:lnTo>
                    <a:lnTo>
                      <a:pt x="111" y="1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9" name="Freeform 103"/>
              <p:cNvSpPr>
                <a:spLocks/>
              </p:cNvSpPr>
              <p:nvPr/>
            </p:nvSpPr>
            <p:spPr bwMode="auto">
              <a:xfrm>
                <a:off x="4118" y="3148"/>
                <a:ext cx="111" cy="51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0" y="40"/>
                  </a:cxn>
                  <a:cxn ang="0">
                    <a:pos x="27" y="51"/>
                  </a:cxn>
                  <a:cxn ang="0">
                    <a:pos x="111" y="15"/>
                  </a:cxn>
                  <a:cxn ang="0">
                    <a:pos x="94" y="0"/>
                  </a:cxn>
                </a:cxnLst>
                <a:rect l="0" t="0" r="r" b="b"/>
                <a:pathLst>
                  <a:path w="111" h="51">
                    <a:moveTo>
                      <a:pt x="94" y="0"/>
                    </a:moveTo>
                    <a:lnTo>
                      <a:pt x="0" y="40"/>
                    </a:lnTo>
                    <a:lnTo>
                      <a:pt x="27" y="51"/>
                    </a:lnTo>
                    <a:lnTo>
                      <a:pt x="111" y="15"/>
                    </a:lnTo>
                    <a:lnTo>
                      <a:pt x="9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0" name="Freeform 104"/>
              <p:cNvSpPr>
                <a:spLocks/>
              </p:cNvSpPr>
              <p:nvPr/>
            </p:nvSpPr>
            <p:spPr bwMode="auto">
              <a:xfrm>
                <a:off x="5116" y="2283"/>
                <a:ext cx="101" cy="144"/>
              </a:xfrm>
              <a:custGeom>
                <a:avLst/>
                <a:gdLst/>
                <a:ahLst/>
                <a:cxnLst>
                  <a:cxn ang="0">
                    <a:pos x="75" y="144"/>
                  </a:cxn>
                  <a:cxn ang="0">
                    <a:pos x="101" y="44"/>
                  </a:cxn>
                  <a:cxn ang="0">
                    <a:pos x="23" y="0"/>
                  </a:cxn>
                  <a:cxn ang="0">
                    <a:pos x="0" y="101"/>
                  </a:cxn>
                  <a:cxn ang="0">
                    <a:pos x="75" y="144"/>
                  </a:cxn>
                </a:cxnLst>
                <a:rect l="0" t="0" r="r" b="b"/>
                <a:pathLst>
                  <a:path w="101" h="144">
                    <a:moveTo>
                      <a:pt x="75" y="144"/>
                    </a:moveTo>
                    <a:lnTo>
                      <a:pt x="101" y="44"/>
                    </a:lnTo>
                    <a:lnTo>
                      <a:pt x="23" y="0"/>
                    </a:lnTo>
                    <a:lnTo>
                      <a:pt x="0" y="101"/>
                    </a:lnTo>
                    <a:lnTo>
                      <a:pt x="75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1" name="Freeform 105"/>
              <p:cNvSpPr>
                <a:spLocks/>
              </p:cNvSpPr>
              <p:nvPr/>
            </p:nvSpPr>
            <p:spPr bwMode="auto">
              <a:xfrm>
                <a:off x="5116" y="2283"/>
                <a:ext cx="101" cy="144"/>
              </a:xfrm>
              <a:custGeom>
                <a:avLst/>
                <a:gdLst/>
                <a:ahLst/>
                <a:cxnLst>
                  <a:cxn ang="0">
                    <a:pos x="75" y="144"/>
                  </a:cxn>
                  <a:cxn ang="0">
                    <a:pos x="101" y="44"/>
                  </a:cxn>
                  <a:cxn ang="0">
                    <a:pos x="23" y="0"/>
                  </a:cxn>
                  <a:cxn ang="0">
                    <a:pos x="0" y="101"/>
                  </a:cxn>
                  <a:cxn ang="0">
                    <a:pos x="75" y="144"/>
                  </a:cxn>
                </a:cxnLst>
                <a:rect l="0" t="0" r="r" b="b"/>
                <a:pathLst>
                  <a:path w="101" h="144">
                    <a:moveTo>
                      <a:pt x="75" y="144"/>
                    </a:moveTo>
                    <a:lnTo>
                      <a:pt x="101" y="44"/>
                    </a:lnTo>
                    <a:lnTo>
                      <a:pt x="23" y="0"/>
                    </a:lnTo>
                    <a:lnTo>
                      <a:pt x="0" y="101"/>
                    </a:lnTo>
                    <a:lnTo>
                      <a:pt x="75" y="1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2" name="Freeform 106"/>
              <p:cNvSpPr>
                <a:spLocks/>
              </p:cNvSpPr>
              <p:nvPr/>
            </p:nvSpPr>
            <p:spPr bwMode="auto">
              <a:xfrm>
                <a:off x="3564" y="2283"/>
                <a:ext cx="102" cy="1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79" y="0"/>
                  </a:cxn>
                  <a:cxn ang="0">
                    <a:pos x="102" y="101"/>
                  </a:cxn>
                  <a:cxn ang="0">
                    <a:pos x="27" y="144"/>
                  </a:cxn>
                  <a:cxn ang="0">
                    <a:pos x="0" y="44"/>
                  </a:cxn>
                </a:cxnLst>
                <a:rect l="0" t="0" r="r" b="b"/>
                <a:pathLst>
                  <a:path w="102" h="144">
                    <a:moveTo>
                      <a:pt x="0" y="44"/>
                    </a:moveTo>
                    <a:lnTo>
                      <a:pt x="79" y="0"/>
                    </a:lnTo>
                    <a:lnTo>
                      <a:pt x="102" y="101"/>
                    </a:lnTo>
                    <a:lnTo>
                      <a:pt x="27" y="1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3" name="Freeform 107"/>
              <p:cNvSpPr>
                <a:spLocks/>
              </p:cNvSpPr>
              <p:nvPr/>
            </p:nvSpPr>
            <p:spPr bwMode="auto">
              <a:xfrm>
                <a:off x="3564" y="2283"/>
                <a:ext cx="102" cy="1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79" y="0"/>
                  </a:cxn>
                  <a:cxn ang="0">
                    <a:pos x="102" y="101"/>
                  </a:cxn>
                  <a:cxn ang="0">
                    <a:pos x="27" y="144"/>
                  </a:cxn>
                  <a:cxn ang="0">
                    <a:pos x="0" y="44"/>
                  </a:cxn>
                </a:cxnLst>
                <a:rect l="0" t="0" r="r" b="b"/>
                <a:pathLst>
                  <a:path w="102" h="144">
                    <a:moveTo>
                      <a:pt x="0" y="44"/>
                    </a:moveTo>
                    <a:lnTo>
                      <a:pt x="79" y="0"/>
                    </a:lnTo>
                    <a:lnTo>
                      <a:pt x="102" y="101"/>
                    </a:lnTo>
                    <a:lnTo>
                      <a:pt x="27" y="144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4" name="Freeform 108"/>
              <p:cNvSpPr>
                <a:spLocks/>
              </p:cNvSpPr>
              <p:nvPr/>
            </p:nvSpPr>
            <p:spPr bwMode="auto">
              <a:xfrm>
                <a:off x="4974" y="1631"/>
                <a:ext cx="102" cy="213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102" y="33"/>
                  </a:cxn>
                  <a:cxn ang="0">
                    <a:pos x="102" y="213"/>
                  </a:cxn>
                  <a:cxn ang="0">
                    <a:pos x="0" y="180"/>
                  </a:cxn>
                </a:cxnLst>
                <a:rect l="0" t="0" r="r" b="b"/>
                <a:pathLst>
                  <a:path w="102" h="213">
                    <a:moveTo>
                      <a:pt x="0" y="180"/>
                    </a:moveTo>
                    <a:lnTo>
                      <a:pt x="0" y="0"/>
                    </a:lnTo>
                    <a:lnTo>
                      <a:pt x="102" y="33"/>
                    </a:lnTo>
                    <a:lnTo>
                      <a:pt x="102" y="213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5" name="Freeform 109"/>
              <p:cNvSpPr>
                <a:spLocks/>
              </p:cNvSpPr>
              <p:nvPr/>
            </p:nvSpPr>
            <p:spPr bwMode="auto">
              <a:xfrm>
                <a:off x="4974" y="1631"/>
                <a:ext cx="102" cy="213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102" y="33"/>
                  </a:cxn>
                  <a:cxn ang="0">
                    <a:pos x="102" y="213"/>
                  </a:cxn>
                  <a:cxn ang="0">
                    <a:pos x="0" y="180"/>
                  </a:cxn>
                </a:cxnLst>
                <a:rect l="0" t="0" r="r" b="b"/>
                <a:pathLst>
                  <a:path w="102" h="213">
                    <a:moveTo>
                      <a:pt x="0" y="180"/>
                    </a:moveTo>
                    <a:lnTo>
                      <a:pt x="0" y="0"/>
                    </a:lnTo>
                    <a:lnTo>
                      <a:pt x="102" y="33"/>
                    </a:lnTo>
                    <a:lnTo>
                      <a:pt x="102" y="213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6" name="Freeform 110"/>
              <p:cNvSpPr>
                <a:spLocks/>
              </p:cNvSpPr>
              <p:nvPr/>
            </p:nvSpPr>
            <p:spPr bwMode="auto">
              <a:xfrm>
                <a:off x="4390" y="1299"/>
                <a:ext cx="123" cy="116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123" y="4"/>
                  </a:cxn>
                  <a:cxn ang="0">
                    <a:pos x="123" y="116"/>
                  </a:cxn>
                  <a:cxn ang="0">
                    <a:pos x="0" y="113"/>
                  </a:cxn>
                </a:cxnLst>
                <a:rect l="0" t="0" r="r" b="b"/>
                <a:pathLst>
                  <a:path w="123" h="116">
                    <a:moveTo>
                      <a:pt x="0" y="113"/>
                    </a:moveTo>
                    <a:lnTo>
                      <a:pt x="0" y="0"/>
                    </a:lnTo>
                    <a:lnTo>
                      <a:pt x="123" y="4"/>
                    </a:lnTo>
                    <a:lnTo>
                      <a:pt x="123" y="116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7" name="Freeform 111"/>
              <p:cNvSpPr>
                <a:spLocks/>
              </p:cNvSpPr>
              <p:nvPr/>
            </p:nvSpPr>
            <p:spPr bwMode="auto">
              <a:xfrm>
                <a:off x="4390" y="1299"/>
                <a:ext cx="123" cy="116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123" y="4"/>
                  </a:cxn>
                  <a:cxn ang="0">
                    <a:pos x="123" y="116"/>
                  </a:cxn>
                  <a:cxn ang="0">
                    <a:pos x="0" y="113"/>
                  </a:cxn>
                </a:cxnLst>
                <a:rect l="0" t="0" r="r" b="b"/>
                <a:pathLst>
                  <a:path w="123" h="116">
                    <a:moveTo>
                      <a:pt x="0" y="113"/>
                    </a:moveTo>
                    <a:lnTo>
                      <a:pt x="0" y="0"/>
                    </a:lnTo>
                    <a:lnTo>
                      <a:pt x="123" y="4"/>
                    </a:lnTo>
                    <a:lnTo>
                      <a:pt x="123" y="116"/>
                    </a:lnTo>
                    <a:lnTo>
                      <a:pt x="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8" name="Freeform 112"/>
              <p:cNvSpPr>
                <a:spLocks/>
              </p:cNvSpPr>
              <p:nvPr/>
            </p:nvSpPr>
            <p:spPr bwMode="auto">
              <a:xfrm>
                <a:off x="4269" y="1299"/>
                <a:ext cx="121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4"/>
                  </a:cxn>
                  <a:cxn ang="0">
                    <a:pos x="121" y="0"/>
                  </a:cxn>
                  <a:cxn ang="0">
                    <a:pos x="121" y="113"/>
                  </a:cxn>
                  <a:cxn ang="0">
                    <a:pos x="0" y="116"/>
                  </a:cxn>
                </a:cxnLst>
                <a:rect l="0" t="0" r="r" b="b"/>
                <a:pathLst>
                  <a:path w="121" h="116">
                    <a:moveTo>
                      <a:pt x="0" y="116"/>
                    </a:moveTo>
                    <a:lnTo>
                      <a:pt x="0" y="4"/>
                    </a:lnTo>
                    <a:lnTo>
                      <a:pt x="121" y="0"/>
                    </a:lnTo>
                    <a:lnTo>
                      <a:pt x="121" y="113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9" name="Freeform 113"/>
              <p:cNvSpPr>
                <a:spLocks/>
              </p:cNvSpPr>
              <p:nvPr/>
            </p:nvSpPr>
            <p:spPr bwMode="auto">
              <a:xfrm>
                <a:off x="4269" y="1299"/>
                <a:ext cx="121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4"/>
                  </a:cxn>
                  <a:cxn ang="0">
                    <a:pos x="121" y="0"/>
                  </a:cxn>
                  <a:cxn ang="0">
                    <a:pos x="121" y="113"/>
                  </a:cxn>
                  <a:cxn ang="0">
                    <a:pos x="0" y="116"/>
                  </a:cxn>
                </a:cxnLst>
                <a:rect l="0" t="0" r="r" b="b"/>
                <a:pathLst>
                  <a:path w="121" h="116">
                    <a:moveTo>
                      <a:pt x="0" y="116"/>
                    </a:moveTo>
                    <a:lnTo>
                      <a:pt x="0" y="4"/>
                    </a:lnTo>
                    <a:lnTo>
                      <a:pt x="121" y="0"/>
                    </a:lnTo>
                    <a:lnTo>
                      <a:pt x="121" y="113"/>
                    </a:lnTo>
                    <a:lnTo>
                      <a:pt x="0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30" name="Freeform 114"/>
              <p:cNvSpPr>
                <a:spLocks/>
              </p:cNvSpPr>
              <p:nvPr/>
            </p:nvSpPr>
            <p:spPr bwMode="auto">
              <a:xfrm>
                <a:off x="4435" y="3162"/>
                <a:ext cx="99" cy="33"/>
              </a:xfrm>
              <a:custGeom>
                <a:avLst/>
                <a:gdLst/>
                <a:ahLst/>
                <a:cxnLst>
                  <a:cxn ang="0">
                    <a:pos x="99" y="17"/>
                  </a:cxn>
                  <a:cxn ang="0">
                    <a:pos x="7" y="0"/>
                  </a:cxn>
                  <a:cxn ang="0">
                    <a:pos x="0" y="20"/>
                  </a:cxn>
                  <a:cxn ang="0">
                    <a:pos x="80" y="33"/>
                  </a:cxn>
                  <a:cxn ang="0">
                    <a:pos x="99" y="17"/>
                  </a:cxn>
                </a:cxnLst>
                <a:rect l="0" t="0" r="r" b="b"/>
                <a:pathLst>
                  <a:path w="99" h="33">
                    <a:moveTo>
                      <a:pt x="99" y="17"/>
                    </a:moveTo>
                    <a:lnTo>
                      <a:pt x="7" y="0"/>
                    </a:lnTo>
                    <a:lnTo>
                      <a:pt x="0" y="20"/>
                    </a:lnTo>
                    <a:lnTo>
                      <a:pt x="80" y="33"/>
                    </a:lnTo>
                    <a:lnTo>
                      <a:pt x="99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31" name="Freeform 115"/>
              <p:cNvSpPr>
                <a:spLocks/>
              </p:cNvSpPr>
              <p:nvPr/>
            </p:nvSpPr>
            <p:spPr bwMode="auto">
              <a:xfrm>
                <a:off x="4435" y="3162"/>
                <a:ext cx="99" cy="33"/>
              </a:xfrm>
              <a:custGeom>
                <a:avLst/>
                <a:gdLst/>
                <a:ahLst/>
                <a:cxnLst>
                  <a:cxn ang="0">
                    <a:pos x="99" y="17"/>
                  </a:cxn>
                  <a:cxn ang="0">
                    <a:pos x="7" y="0"/>
                  </a:cxn>
                  <a:cxn ang="0">
                    <a:pos x="0" y="20"/>
                  </a:cxn>
                  <a:cxn ang="0">
                    <a:pos x="80" y="33"/>
                  </a:cxn>
                  <a:cxn ang="0">
                    <a:pos x="99" y="17"/>
                  </a:cxn>
                </a:cxnLst>
                <a:rect l="0" t="0" r="r" b="b"/>
                <a:pathLst>
                  <a:path w="99" h="33">
                    <a:moveTo>
                      <a:pt x="99" y="17"/>
                    </a:moveTo>
                    <a:lnTo>
                      <a:pt x="7" y="0"/>
                    </a:lnTo>
                    <a:lnTo>
                      <a:pt x="0" y="20"/>
                    </a:lnTo>
                    <a:lnTo>
                      <a:pt x="80" y="33"/>
                    </a:lnTo>
                    <a:lnTo>
                      <a:pt x="99" y="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32" name="Freeform 116"/>
              <p:cNvSpPr>
                <a:spLocks/>
              </p:cNvSpPr>
              <p:nvPr/>
            </p:nvSpPr>
            <p:spPr bwMode="auto">
              <a:xfrm>
                <a:off x="4248" y="3162"/>
                <a:ext cx="99" cy="33"/>
              </a:xfrm>
              <a:custGeom>
                <a:avLst/>
                <a:gdLst/>
                <a:ahLst/>
                <a:cxnLst>
                  <a:cxn ang="0">
                    <a:pos x="99" y="20"/>
                  </a:cxn>
                  <a:cxn ang="0">
                    <a:pos x="92" y="0"/>
                  </a:cxn>
                  <a:cxn ang="0">
                    <a:pos x="0" y="17"/>
                  </a:cxn>
                  <a:cxn ang="0">
                    <a:pos x="19" y="33"/>
                  </a:cxn>
                  <a:cxn ang="0">
                    <a:pos x="99" y="20"/>
                  </a:cxn>
                </a:cxnLst>
                <a:rect l="0" t="0" r="r" b="b"/>
                <a:pathLst>
                  <a:path w="99" h="33">
                    <a:moveTo>
                      <a:pt x="99" y="20"/>
                    </a:moveTo>
                    <a:lnTo>
                      <a:pt x="92" y="0"/>
                    </a:lnTo>
                    <a:lnTo>
                      <a:pt x="0" y="17"/>
                    </a:lnTo>
                    <a:lnTo>
                      <a:pt x="19" y="33"/>
                    </a:lnTo>
                    <a:lnTo>
                      <a:pt x="9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33" name="Freeform 117"/>
              <p:cNvSpPr>
                <a:spLocks/>
              </p:cNvSpPr>
              <p:nvPr/>
            </p:nvSpPr>
            <p:spPr bwMode="auto">
              <a:xfrm>
                <a:off x="4248" y="3162"/>
                <a:ext cx="99" cy="33"/>
              </a:xfrm>
              <a:custGeom>
                <a:avLst/>
                <a:gdLst/>
                <a:ahLst/>
                <a:cxnLst>
                  <a:cxn ang="0">
                    <a:pos x="99" y="20"/>
                  </a:cxn>
                  <a:cxn ang="0">
                    <a:pos x="92" y="0"/>
                  </a:cxn>
                  <a:cxn ang="0">
                    <a:pos x="0" y="17"/>
                  </a:cxn>
                  <a:cxn ang="0">
                    <a:pos x="19" y="33"/>
                  </a:cxn>
                  <a:cxn ang="0">
                    <a:pos x="99" y="20"/>
                  </a:cxn>
                </a:cxnLst>
                <a:rect l="0" t="0" r="r" b="b"/>
                <a:pathLst>
                  <a:path w="99" h="33">
                    <a:moveTo>
                      <a:pt x="99" y="20"/>
                    </a:moveTo>
                    <a:lnTo>
                      <a:pt x="92" y="0"/>
                    </a:lnTo>
                    <a:lnTo>
                      <a:pt x="0" y="17"/>
                    </a:lnTo>
                    <a:lnTo>
                      <a:pt x="19" y="33"/>
                    </a:lnTo>
                    <a:lnTo>
                      <a:pt x="99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34" name="Freeform 118"/>
              <p:cNvSpPr>
                <a:spLocks/>
              </p:cNvSpPr>
              <p:nvPr/>
            </p:nvSpPr>
            <p:spPr bwMode="auto">
              <a:xfrm>
                <a:off x="5112" y="2527"/>
                <a:ext cx="122" cy="151"/>
              </a:xfrm>
              <a:custGeom>
                <a:avLst/>
                <a:gdLst/>
                <a:ahLst/>
                <a:cxnLst>
                  <a:cxn ang="0">
                    <a:pos x="92" y="151"/>
                  </a:cxn>
                  <a:cxn ang="0">
                    <a:pos x="122" y="53"/>
                  </a:cxn>
                  <a:cxn ang="0">
                    <a:pos x="51" y="0"/>
                  </a:cxn>
                  <a:cxn ang="0">
                    <a:pos x="0" y="87"/>
                  </a:cxn>
                  <a:cxn ang="0">
                    <a:pos x="92" y="151"/>
                  </a:cxn>
                </a:cxnLst>
                <a:rect l="0" t="0" r="r" b="b"/>
                <a:pathLst>
                  <a:path w="122" h="151">
                    <a:moveTo>
                      <a:pt x="92" y="151"/>
                    </a:moveTo>
                    <a:lnTo>
                      <a:pt x="122" y="53"/>
                    </a:lnTo>
                    <a:lnTo>
                      <a:pt x="51" y="0"/>
                    </a:lnTo>
                    <a:lnTo>
                      <a:pt x="0" y="87"/>
                    </a:lnTo>
                    <a:lnTo>
                      <a:pt x="92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35" name="Freeform 119"/>
              <p:cNvSpPr>
                <a:spLocks/>
              </p:cNvSpPr>
              <p:nvPr/>
            </p:nvSpPr>
            <p:spPr bwMode="auto">
              <a:xfrm>
                <a:off x="5112" y="2527"/>
                <a:ext cx="122" cy="151"/>
              </a:xfrm>
              <a:custGeom>
                <a:avLst/>
                <a:gdLst/>
                <a:ahLst/>
                <a:cxnLst>
                  <a:cxn ang="0">
                    <a:pos x="92" y="151"/>
                  </a:cxn>
                  <a:cxn ang="0">
                    <a:pos x="122" y="53"/>
                  </a:cxn>
                  <a:cxn ang="0">
                    <a:pos x="51" y="0"/>
                  </a:cxn>
                  <a:cxn ang="0">
                    <a:pos x="0" y="87"/>
                  </a:cxn>
                  <a:cxn ang="0">
                    <a:pos x="92" y="151"/>
                  </a:cxn>
                </a:cxnLst>
                <a:rect l="0" t="0" r="r" b="b"/>
                <a:pathLst>
                  <a:path w="122" h="151">
                    <a:moveTo>
                      <a:pt x="92" y="151"/>
                    </a:moveTo>
                    <a:lnTo>
                      <a:pt x="122" y="53"/>
                    </a:lnTo>
                    <a:lnTo>
                      <a:pt x="51" y="0"/>
                    </a:lnTo>
                    <a:lnTo>
                      <a:pt x="0" y="87"/>
                    </a:lnTo>
                    <a:lnTo>
                      <a:pt x="92" y="1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36" name="Freeform 120"/>
              <p:cNvSpPr>
                <a:spLocks/>
              </p:cNvSpPr>
              <p:nvPr/>
            </p:nvSpPr>
            <p:spPr bwMode="auto">
              <a:xfrm>
                <a:off x="3548" y="2527"/>
                <a:ext cx="122" cy="151"/>
              </a:xfrm>
              <a:custGeom>
                <a:avLst/>
                <a:gdLst/>
                <a:ahLst/>
                <a:cxnLst>
                  <a:cxn ang="0">
                    <a:pos x="122" y="87"/>
                  </a:cxn>
                  <a:cxn ang="0">
                    <a:pos x="70" y="0"/>
                  </a:cxn>
                  <a:cxn ang="0">
                    <a:pos x="0" y="53"/>
                  </a:cxn>
                  <a:cxn ang="0">
                    <a:pos x="30" y="151"/>
                  </a:cxn>
                  <a:cxn ang="0">
                    <a:pos x="122" y="87"/>
                  </a:cxn>
                </a:cxnLst>
                <a:rect l="0" t="0" r="r" b="b"/>
                <a:pathLst>
                  <a:path w="122" h="151">
                    <a:moveTo>
                      <a:pt x="122" y="87"/>
                    </a:moveTo>
                    <a:lnTo>
                      <a:pt x="70" y="0"/>
                    </a:lnTo>
                    <a:lnTo>
                      <a:pt x="0" y="53"/>
                    </a:lnTo>
                    <a:lnTo>
                      <a:pt x="30" y="151"/>
                    </a:lnTo>
                    <a:lnTo>
                      <a:pt x="122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37" name="Freeform 121"/>
              <p:cNvSpPr>
                <a:spLocks/>
              </p:cNvSpPr>
              <p:nvPr/>
            </p:nvSpPr>
            <p:spPr bwMode="auto">
              <a:xfrm>
                <a:off x="3548" y="2527"/>
                <a:ext cx="122" cy="151"/>
              </a:xfrm>
              <a:custGeom>
                <a:avLst/>
                <a:gdLst/>
                <a:ahLst/>
                <a:cxnLst>
                  <a:cxn ang="0">
                    <a:pos x="122" y="87"/>
                  </a:cxn>
                  <a:cxn ang="0">
                    <a:pos x="70" y="0"/>
                  </a:cxn>
                  <a:cxn ang="0">
                    <a:pos x="0" y="53"/>
                  </a:cxn>
                  <a:cxn ang="0">
                    <a:pos x="30" y="151"/>
                  </a:cxn>
                  <a:cxn ang="0">
                    <a:pos x="122" y="87"/>
                  </a:cxn>
                </a:cxnLst>
                <a:rect l="0" t="0" r="r" b="b"/>
                <a:pathLst>
                  <a:path w="122" h="151">
                    <a:moveTo>
                      <a:pt x="122" y="87"/>
                    </a:moveTo>
                    <a:lnTo>
                      <a:pt x="70" y="0"/>
                    </a:lnTo>
                    <a:lnTo>
                      <a:pt x="0" y="53"/>
                    </a:lnTo>
                    <a:lnTo>
                      <a:pt x="30" y="151"/>
                    </a:lnTo>
                    <a:lnTo>
                      <a:pt x="122" y="8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38" name="Freeform 122"/>
              <p:cNvSpPr>
                <a:spLocks/>
              </p:cNvSpPr>
              <p:nvPr/>
            </p:nvSpPr>
            <p:spPr bwMode="auto">
              <a:xfrm>
                <a:off x="4763" y="3235"/>
                <a:ext cx="18" cy="85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65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18" y="85"/>
                  </a:cxn>
                </a:cxnLst>
                <a:rect l="0" t="0" r="r" b="b"/>
                <a:pathLst>
                  <a:path w="18" h="85">
                    <a:moveTo>
                      <a:pt x="18" y="85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18" y="20"/>
                    </a:lnTo>
                    <a:lnTo>
                      <a:pt x="18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39" name="Freeform 123"/>
              <p:cNvSpPr>
                <a:spLocks/>
              </p:cNvSpPr>
              <p:nvPr/>
            </p:nvSpPr>
            <p:spPr bwMode="auto">
              <a:xfrm>
                <a:off x="4763" y="3235"/>
                <a:ext cx="18" cy="85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65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18" y="85"/>
                  </a:cxn>
                </a:cxnLst>
                <a:rect l="0" t="0" r="r" b="b"/>
                <a:pathLst>
                  <a:path w="18" h="85">
                    <a:moveTo>
                      <a:pt x="18" y="85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18" y="20"/>
                    </a:lnTo>
                    <a:lnTo>
                      <a:pt x="18" y="8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40" name="Freeform 124"/>
              <p:cNvSpPr>
                <a:spLocks/>
              </p:cNvSpPr>
              <p:nvPr/>
            </p:nvSpPr>
            <p:spPr bwMode="auto">
              <a:xfrm>
                <a:off x="5401" y="2547"/>
                <a:ext cx="55" cy="12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55" y="53"/>
                  </a:cxn>
                  <a:cxn ang="0">
                    <a:pos x="55" y="125"/>
                  </a:cxn>
                  <a:cxn ang="0">
                    <a:pos x="0" y="71"/>
                  </a:cxn>
                </a:cxnLst>
                <a:rect l="0" t="0" r="r" b="b"/>
                <a:pathLst>
                  <a:path w="55" h="125">
                    <a:moveTo>
                      <a:pt x="0" y="71"/>
                    </a:moveTo>
                    <a:lnTo>
                      <a:pt x="0" y="0"/>
                    </a:lnTo>
                    <a:lnTo>
                      <a:pt x="55" y="53"/>
                    </a:lnTo>
                    <a:lnTo>
                      <a:pt x="55" y="12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41" name="Freeform 125"/>
              <p:cNvSpPr>
                <a:spLocks/>
              </p:cNvSpPr>
              <p:nvPr/>
            </p:nvSpPr>
            <p:spPr bwMode="auto">
              <a:xfrm>
                <a:off x="5401" y="2547"/>
                <a:ext cx="55" cy="12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55" y="53"/>
                  </a:cxn>
                  <a:cxn ang="0">
                    <a:pos x="55" y="125"/>
                  </a:cxn>
                  <a:cxn ang="0">
                    <a:pos x="0" y="71"/>
                  </a:cxn>
                </a:cxnLst>
                <a:rect l="0" t="0" r="r" b="b"/>
                <a:pathLst>
                  <a:path w="55" h="125">
                    <a:moveTo>
                      <a:pt x="0" y="71"/>
                    </a:moveTo>
                    <a:lnTo>
                      <a:pt x="0" y="0"/>
                    </a:lnTo>
                    <a:lnTo>
                      <a:pt x="55" y="53"/>
                    </a:lnTo>
                    <a:lnTo>
                      <a:pt x="55" y="125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42" name="Freeform 126"/>
              <p:cNvSpPr>
                <a:spLocks/>
              </p:cNvSpPr>
              <p:nvPr/>
            </p:nvSpPr>
            <p:spPr bwMode="auto">
              <a:xfrm>
                <a:off x="5246" y="2103"/>
                <a:ext cx="89" cy="191"/>
              </a:xfrm>
              <a:custGeom>
                <a:avLst/>
                <a:gdLst/>
                <a:ahLst/>
                <a:cxnLst>
                  <a:cxn ang="0">
                    <a:pos x="89" y="191"/>
                  </a:cxn>
                  <a:cxn ang="0">
                    <a:pos x="0" y="136"/>
                  </a:cxn>
                  <a:cxn ang="0">
                    <a:pos x="12" y="0"/>
                  </a:cxn>
                  <a:cxn ang="0">
                    <a:pos x="89" y="48"/>
                  </a:cxn>
                  <a:cxn ang="0">
                    <a:pos x="89" y="191"/>
                  </a:cxn>
                </a:cxnLst>
                <a:rect l="0" t="0" r="r" b="b"/>
                <a:pathLst>
                  <a:path w="89" h="191">
                    <a:moveTo>
                      <a:pt x="89" y="191"/>
                    </a:moveTo>
                    <a:lnTo>
                      <a:pt x="0" y="136"/>
                    </a:lnTo>
                    <a:lnTo>
                      <a:pt x="12" y="0"/>
                    </a:lnTo>
                    <a:lnTo>
                      <a:pt x="89" y="48"/>
                    </a:lnTo>
                    <a:lnTo>
                      <a:pt x="89" y="1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43" name="Freeform 127"/>
              <p:cNvSpPr>
                <a:spLocks/>
              </p:cNvSpPr>
              <p:nvPr/>
            </p:nvSpPr>
            <p:spPr bwMode="auto">
              <a:xfrm>
                <a:off x="5246" y="2103"/>
                <a:ext cx="89" cy="191"/>
              </a:xfrm>
              <a:custGeom>
                <a:avLst/>
                <a:gdLst/>
                <a:ahLst/>
                <a:cxnLst>
                  <a:cxn ang="0">
                    <a:pos x="89" y="191"/>
                  </a:cxn>
                  <a:cxn ang="0">
                    <a:pos x="0" y="136"/>
                  </a:cxn>
                  <a:cxn ang="0">
                    <a:pos x="12" y="0"/>
                  </a:cxn>
                  <a:cxn ang="0">
                    <a:pos x="89" y="48"/>
                  </a:cxn>
                  <a:cxn ang="0">
                    <a:pos x="89" y="191"/>
                  </a:cxn>
                </a:cxnLst>
                <a:rect l="0" t="0" r="r" b="b"/>
                <a:pathLst>
                  <a:path w="89" h="191">
                    <a:moveTo>
                      <a:pt x="89" y="191"/>
                    </a:moveTo>
                    <a:lnTo>
                      <a:pt x="0" y="136"/>
                    </a:lnTo>
                    <a:lnTo>
                      <a:pt x="12" y="0"/>
                    </a:lnTo>
                    <a:lnTo>
                      <a:pt x="89" y="48"/>
                    </a:lnTo>
                    <a:lnTo>
                      <a:pt x="89" y="19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44" name="Freeform 128"/>
              <p:cNvSpPr>
                <a:spLocks/>
              </p:cNvSpPr>
              <p:nvPr/>
            </p:nvSpPr>
            <p:spPr bwMode="auto">
              <a:xfrm>
                <a:off x="4763" y="3167"/>
                <a:ext cx="143" cy="88"/>
              </a:xfrm>
              <a:custGeom>
                <a:avLst/>
                <a:gdLst/>
                <a:ahLst/>
                <a:cxnLst>
                  <a:cxn ang="0">
                    <a:pos x="18" y="88"/>
                  </a:cxn>
                  <a:cxn ang="0">
                    <a:pos x="0" y="68"/>
                  </a:cxn>
                  <a:cxn ang="0">
                    <a:pos x="116" y="0"/>
                  </a:cxn>
                  <a:cxn ang="0">
                    <a:pos x="143" y="25"/>
                  </a:cxn>
                  <a:cxn ang="0">
                    <a:pos x="18" y="88"/>
                  </a:cxn>
                </a:cxnLst>
                <a:rect l="0" t="0" r="r" b="b"/>
                <a:pathLst>
                  <a:path w="143" h="88">
                    <a:moveTo>
                      <a:pt x="18" y="88"/>
                    </a:moveTo>
                    <a:lnTo>
                      <a:pt x="0" y="68"/>
                    </a:lnTo>
                    <a:lnTo>
                      <a:pt x="116" y="0"/>
                    </a:lnTo>
                    <a:lnTo>
                      <a:pt x="143" y="25"/>
                    </a:lnTo>
                    <a:lnTo>
                      <a:pt x="18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45" name="Freeform 129"/>
              <p:cNvSpPr>
                <a:spLocks noEditPoints="1"/>
              </p:cNvSpPr>
              <p:nvPr/>
            </p:nvSpPr>
            <p:spPr bwMode="auto">
              <a:xfrm>
                <a:off x="3598" y="1607"/>
                <a:ext cx="1585" cy="1648"/>
              </a:xfrm>
              <a:custGeom>
                <a:avLst/>
                <a:gdLst/>
                <a:ahLst/>
                <a:cxnLst>
                  <a:cxn ang="0">
                    <a:pos x="1183" y="1648"/>
                  </a:cxn>
                  <a:cxn ang="0">
                    <a:pos x="1165" y="1628"/>
                  </a:cxn>
                  <a:cxn ang="0">
                    <a:pos x="1281" y="1560"/>
                  </a:cxn>
                  <a:cxn ang="0">
                    <a:pos x="1308" y="1585"/>
                  </a:cxn>
                  <a:cxn ang="0">
                    <a:pos x="1183" y="1648"/>
                  </a:cxn>
                  <a:cxn ang="0">
                    <a:pos x="1585" y="796"/>
                  </a:cxn>
                  <a:cxn ang="0">
                    <a:pos x="1545" y="947"/>
                  </a:cxn>
                  <a:cxn ang="0">
                    <a:pos x="41" y="947"/>
                  </a:cxn>
                  <a:cxn ang="0">
                    <a:pos x="0" y="797"/>
                  </a:cxn>
                  <a:cxn ang="0">
                    <a:pos x="1419" y="0"/>
                  </a:cxn>
                  <a:cxn ang="0">
                    <a:pos x="1470" y="16"/>
                  </a:cxn>
                </a:cxnLst>
                <a:rect l="0" t="0" r="r" b="b"/>
                <a:pathLst>
                  <a:path w="1585" h="1648">
                    <a:moveTo>
                      <a:pt x="1183" y="1648"/>
                    </a:moveTo>
                    <a:lnTo>
                      <a:pt x="1165" y="1628"/>
                    </a:lnTo>
                    <a:lnTo>
                      <a:pt x="1281" y="1560"/>
                    </a:lnTo>
                    <a:lnTo>
                      <a:pt x="1308" y="1585"/>
                    </a:lnTo>
                    <a:lnTo>
                      <a:pt x="1183" y="1648"/>
                    </a:lnTo>
                    <a:moveTo>
                      <a:pt x="1585" y="796"/>
                    </a:moveTo>
                    <a:lnTo>
                      <a:pt x="1545" y="947"/>
                    </a:lnTo>
                    <a:moveTo>
                      <a:pt x="41" y="947"/>
                    </a:moveTo>
                    <a:lnTo>
                      <a:pt x="0" y="797"/>
                    </a:lnTo>
                    <a:moveTo>
                      <a:pt x="1419" y="0"/>
                    </a:moveTo>
                    <a:lnTo>
                      <a:pt x="1470" y="1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46" name="Freeform 130"/>
              <p:cNvSpPr>
                <a:spLocks/>
              </p:cNvSpPr>
              <p:nvPr/>
            </p:nvSpPr>
            <p:spPr bwMode="auto">
              <a:xfrm>
                <a:off x="5145" y="2959"/>
                <a:ext cx="150" cy="125"/>
              </a:xfrm>
              <a:custGeom>
                <a:avLst/>
                <a:gdLst/>
                <a:ahLst/>
                <a:cxnLst>
                  <a:cxn ang="0">
                    <a:pos x="31" y="125"/>
                  </a:cxn>
                  <a:cxn ang="0">
                    <a:pos x="0" y="85"/>
                  </a:cxn>
                  <a:cxn ang="0">
                    <a:pos x="113" y="0"/>
                  </a:cxn>
                  <a:cxn ang="0">
                    <a:pos x="150" y="48"/>
                  </a:cxn>
                  <a:cxn ang="0">
                    <a:pos x="31" y="125"/>
                  </a:cxn>
                </a:cxnLst>
                <a:rect l="0" t="0" r="r" b="b"/>
                <a:pathLst>
                  <a:path w="150" h="125">
                    <a:moveTo>
                      <a:pt x="31" y="125"/>
                    </a:moveTo>
                    <a:lnTo>
                      <a:pt x="0" y="85"/>
                    </a:lnTo>
                    <a:lnTo>
                      <a:pt x="113" y="0"/>
                    </a:lnTo>
                    <a:lnTo>
                      <a:pt x="150" y="48"/>
                    </a:lnTo>
                    <a:lnTo>
                      <a:pt x="31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47" name="Freeform 131"/>
              <p:cNvSpPr>
                <a:spLocks/>
              </p:cNvSpPr>
              <p:nvPr/>
            </p:nvSpPr>
            <p:spPr bwMode="auto">
              <a:xfrm>
                <a:off x="5145" y="2959"/>
                <a:ext cx="150" cy="125"/>
              </a:xfrm>
              <a:custGeom>
                <a:avLst/>
                <a:gdLst/>
                <a:ahLst/>
                <a:cxnLst>
                  <a:cxn ang="0">
                    <a:pos x="31" y="125"/>
                  </a:cxn>
                  <a:cxn ang="0">
                    <a:pos x="0" y="85"/>
                  </a:cxn>
                  <a:cxn ang="0">
                    <a:pos x="113" y="0"/>
                  </a:cxn>
                  <a:cxn ang="0">
                    <a:pos x="150" y="48"/>
                  </a:cxn>
                  <a:cxn ang="0">
                    <a:pos x="31" y="125"/>
                  </a:cxn>
                </a:cxnLst>
                <a:rect l="0" t="0" r="r" b="b"/>
                <a:pathLst>
                  <a:path w="150" h="125">
                    <a:moveTo>
                      <a:pt x="31" y="125"/>
                    </a:moveTo>
                    <a:lnTo>
                      <a:pt x="0" y="85"/>
                    </a:lnTo>
                    <a:lnTo>
                      <a:pt x="113" y="0"/>
                    </a:lnTo>
                    <a:lnTo>
                      <a:pt x="150" y="48"/>
                    </a:lnTo>
                    <a:lnTo>
                      <a:pt x="31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48" name="Freeform 132"/>
              <p:cNvSpPr>
                <a:spLocks/>
              </p:cNvSpPr>
              <p:nvPr/>
            </p:nvSpPr>
            <p:spPr bwMode="auto">
              <a:xfrm>
                <a:off x="4513" y="1303"/>
                <a:ext cx="137" cy="124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0"/>
                  </a:cxn>
                  <a:cxn ang="0">
                    <a:pos x="137" y="11"/>
                  </a:cxn>
                  <a:cxn ang="0">
                    <a:pos x="137" y="124"/>
                  </a:cxn>
                  <a:cxn ang="0">
                    <a:pos x="0" y="112"/>
                  </a:cxn>
                </a:cxnLst>
                <a:rect l="0" t="0" r="r" b="b"/>
                <a:pathLst>
                  <a:path w="137" h="124">
                    <a:moveTo>
                      <a:pt x="0" y="112"/>
                    </a:moveTo>
                    <a:lnTo>
                      <a:pt x="0" y="0"/>
                    </a:lnTo>
                    <a:lnTo>
                      <a:pt x="137" y="11"/>
                    </a:lnTo>
                    <a:lnTo>
                      <a:pt x="137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49" name="Freeform 133"/>
              <p:cNvSpPr>
                <a:spLocks/>
              </p:cNvSpPr>
              <p:nvPr/>
            </p:nvSpPr>
            <p:spPr bwMode="auto">
              <a:xfrm>
                <a:off x="4513" y="1303"/>
                <a:ext cx="137" cy="124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0"/>
                  </a:cxn>
                  <a:cxn ang="0">
                    <a:pos x="137" y="11"/>
                  </a:cxn>
                  <a:cxn ang="0">
                    <a:pos x="137" y="124"/>
                  </a:cxn>
                  <a:cxn ang="0">
                    <a:pos x="0" y="112"/>
                  </a:cxn>
                </a:cxnLst>
                <a:rect l="0" t="0" r="r" b="b"/>
                <a:pathLst>
                  <a:path w="137" h="124">
                    <a:moveTo>
                      <a:pt x="0" y="112"/>
                    </a:moveTo>
                    <a:lnTo>
                      <a:pt x="0" y="0"/>
                    </a:lnTo>
                    <a:lnTo>
                      <a:pt x="137" y="11"/>
                    </a:lnTo>
                    <a:lnTo>
                      <a:pt x="137" y="124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50" name="Freeform 134"/>
              <p:cNvSpPr>
                <a:spLocks/>
              </p:cNvSpPr>
              <p:nvPr/>
            </p:nvSpPr>
            <p:spPr bwMode="auto">
              <a:xfrm>
                <a:off x="4131" y="1303"/>
                <a:ext cx="138" cy="124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0" y="11"/>
                  </a:cxn>
                  <a:cxn ang="0">
                    <a:pos x="138" y="0"/>
                  </a:cxn>
                  <a:cxn ang="0">
                    <a:pos x="138" y="112"/>
                  </a:cxn>
                  <a:cxn ang="0">
                    <a:pos x="0" y="124"/>
                  </a:cxn>
                </a:cxnLst>
                <a:rect l="0" t="0" r="r" b="b"/>
                <a:pathLst>
                  <a:path w="138" h="124">
                    <a:moveTo>
                      <a:pt x="0" y="124"/>
                    </a:moveTo>
                    <a:lnTo>
                      <a:pt x="0" y="11"/>
                    </a:lnTo>
                    <a:lnTo>
                      <a:pt x="138" y="0"/>
                    </a:lnTo>
                    <a:lnTo>
                      <a:pt x="138" y="11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51" name="Freeform 135"/>
              <p:cNvSpPr>
                <a:spLocks/>
              </p:cNvSpPr>
              <p:nvPr/>
            </p:nvSpPr>
            <p:spPr bwMode="auto">
              <a:xfrm>
                <a:off x="4131" y="1303"/>
                <a:ext cx="138" cy="124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0" y="11"/>
                  </a:cxn>
                  <a:cxn ang="0">
                    <a:pos x="138" y="0"/>
                  </a:cxn>
                  <a:cxn ang="0">
                    <a:pos x="138" y="112"/>
                  </a:cxn>
                  <a:cxn ang="0">
                    <a:pos x="0" y="124"/>
                  </a:cxn>
                </a:cxnLst>
                <a:rect l="0" t="0" r="r" b="b"/>
                <a:pathLst>
                  <a:path w="138" h="124">
                    <a:moveTo>
                      <a:pt x="0" y="124"/>
                    </a:moveTo>
                    <a:lnTo>
                      <a:pt x="0" y="11"/>
                    </a:lnTo>
                    <a:lnTo>
                      <a:pt x="138" y="0"/>
                    </a:lnTo>
                    <a:lnTo>
                      <a:pt x="138" y="112"/>
                    </a:lnTo>
                    <a:lnTo>
                      <a:pt x="0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52" name="Freeform 136"/>
              <p:cNvSpPr>
                <a:spLocks/>
              </p:cNvSpPr>
              <p:nvPr/>
            </p:nvSpPr>
            <p:spPr bwMode="auto">
              <a:xfrm>
                <a:off x="5258" y="2866"/>
                <a:ext cx="151" cy="141"/>
              </a:xfrm>
              <a:custGeom>
                <a:avLst/>
                <a:gdLst/>
                <a:ahLst/>
                <a:cxnLst>
                  <a:cxn ang="0">
                    <a:pos x="37" y="141"/>
                  </a:cxn>
                  <a:cxn ang="0">
                    <a:pos x="0" y="93"/>
                  </a:cxn>
                  <a:cxn ang="0">
                    <a:pos x="107" y="0"/>
                  </a:cxn>
                  <a:cxn ang="0">
                    <a:pos x="151" y="57"/>
                  </a:cxn>
                  <a:cxn ang="0">
                    <a:pos x="37" y="141"/>
                  </a:cxn>
                </a:cxnLst>
                <a:rect l="0" t="0" r="r" b="b"/>
                <a:pathLst>
                  <a:path w="151" h="141">
                    <a:moveTo>
                      <a:pt x="37" y="141"/>
                    </a:moveTo>
                    <a:lnTo>
                      <a:pt x="0" y="93"/>
                    </a:lnTo>
                    <a:lnTo>
                      <a:pt x="107" y="0"/>
                    </a:lnTo>
                    <a:lnTo>
                      <a:pt x="151" y="57"/>
                    </a:lnTo>
                    <a:lnTo>
                      <a:pt x="37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53" name="Freeform 137"/>
              <p:cNvSpPr>
                <a:spLocks/>
              </p:cNvSpPr>
              <p:nvPr/>
            </p:nvSpPr>
            <p:spPr bwMode="auto">
              <a:xfrm>
                <a:off x="5258" y="2866"/>
                <a:ext cx="151" cy="141"/>
              </a:xfrm>
              <a:custGeom>
                <a:avLst/>
                <a:gdLst/>
                <a:ahLst/>
                <a:cxnLst>
                  <a:cxn ang="0">
                    <a:pos x="37" y="141"/>
                  </a:cxn>
                  <a:cxn ang="0">
                    <a:pos x="0" y="93"/>
                  </a:cxn>
                  <a:cxn ang="0">
                    <a:pos x="107" y="0"/>
                  </a:cxn>
                  <a:cxn ang="0">
                    <a:pos x="151" y="57"/>
                  </a:cxn>
                  <a:cxn ang="0">
                    <a:pos x="37" y="141"/>
                  </a:cxn>
                </a:cxnLst>
                <a:rect l="0" t="0" r="r" b="b"/>
                <a:pathLst>
                  <a:path w="151" h="141">
                    <a:moveTo>
                      <a:pt x="37" y="141"/>
                    </a:moveTo>
                    <a:lnTo>
                      <a:pt x="0" y="93"/>
                    </a:lnTo>
                    <a:lnTo>
                      <a:pt x="107" y="0"/>
                    </a:lnTo>
                    <a:lnTo>
                      <a:pt x="151" y="57"/>
                    </a:lnTo>
                    <a:lnTo>
                      <a:pt x="37" y="1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54" name="Freeform 138"/>
              <p:cNvSpPr>
                <a:spLocks/>
              </p:cNvSpPr>
              <p:nvPr/>
            </p:nvSpPr>
            <p:spPr bwMode="auto">
              <a:xfrm>
                <a:off x="5029" y="3044"/>
                <a:ext cx="147" cy="114"/>
              </a:xfrm>
              <a:custGeom>
                <a:avLst/>
                <a:gdLst/>
                <a:ahLst/>
                <a:cxnLst>
                  <a:cxn ang="0">
                    <a:pos x="25" y="114"/>
                  </a:cxn>
                  <a:cxn ang="0">
                    <a:pos x="0" y="79"/>
                  </a:cxn>
                  <a:cxn ang="0">
                    <a:pos x="116" y="0"/>
                  </a:cxn>
                  <a:cxn ang="0">
                    <a:pos x="147" y="40"/>
                  </a:cxn>
                  <a:cxn ang="0">
                    <a:pos x="25" y="114"/>
                  </a:cxn>
                </a:cxnLst>
                <a:rect l="0" t="0" r="r" b="b"/>
                <a:pathLst>
                  <a:path w="147" h="114">
                    <a:moveTo>
                      <a:pt x="25" y="114"/>
                    </a:moveTo>
                    <a:lnTo>
                      <a:pt x="0" y="79"/>
                    </a:lnTo>
                    <a:lnTo>
                      <a:pt x="116" y="0"/>
                    </a:lnTo>
                    <a:lnTo>
                      <a:pt x="147" y="40"/>
                    </a:lnTo>
                    <a:lnTo>
                      <a:pt x="25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55" name="Freeform 139"/>
              <p:cNvSpPr>
                <a:spLocks/>
              </p:cNvSpPr>
              <p:nvPr/>
            </p:nvSpPr>
            <p:spPr bwMode="auto">
              <a:xfrm>
                <a:off x="5029" y="3044"/>
                <a:ext cx="147" cy="114"/>
              </a:xfrm>
              <a:custGeom>
                <a:avLst/>
                <a:gdLst/>
                <a:ahLst/>
                <a:cxnLst>
                  <a:cxn ang="0">
                    <a:pos x="25" y="114"/>
                  </a:cxn>
                  <a:cxn ang="0">
                    <a:pos x="0" y="79"/>
                  </a:cxn>
                  <a:cxn ang="0">
                    <a:pos x="116" y="0"/>
                  </a:cxn>
                  <a:cxn ang="0">
                    <a:pos x="147" y="40"/>
                  </a:cxn>
                  <a:cxn ang="0">
                    <a:pos x="25" y="114"/>
                  </a:cxn>
                </a:cxnLst>
                <a:rect l="0" t="0" r="r" b="b"/>
                <a:pathLst>
                  <a:path w="147" h="114">
                    <a:moveTo>
                      <a:pt x="25" y="114"/>
                    </a:moveTo>
                    <a:lnTo>
                      <a:pt x="0" y="79"/>
                    </a:lnTo>
                    <a:lnTo>
                      <a:pt x="116" y="0"/>
                    </a:lnTo>
                    <a:lnTo>
                      <a:pt x="147" y="40"/>
                    </a:lnTo>
                    <a:lnTo>
                      <a:pt x="25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56" name="Freeform 140"/>
              <p:cNvSpPr>
                <a:spLocks/>
              </p:cNvSpPr>
              <p:nvPr/>
            </p:nvSpPr>
            <p:spPr bwMode="auto">
              <a:xfrm>
                <a:off x="4534" y="3163"/>
                <a:ext cx="103" cy="48"/>
              </a:xfrm>
              <a:custGeom>
                <a:avLst/>
                <a:gdLst/>
                <a:ahLst/>
                <a:cxnLst>
                  <a:cxn ang="0">
                    <a:pos x="103" y="36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75" y="48"/>
                  </a:cxn>
                  <a:cxn ang="0">
                    <a:pos x="103" y="36"/>
                  </a:cxn>
                </a:cxnLst>
                <a:rect l="0" t="0" r="r" b="b"/>
                <a:pathLst>
                  <a:path w="103" h="48">
                    <a:moveTo>
                      <a:pt x="103" y="3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75" y="48"/>
                    </a:lnTo>
                    <a:lnTo>
                      <a:pt x="103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57" name="Freeform 141"/>
              <p:cNvSpPr>
                <a:spLocks/>
              </p:cNvSpPr>
              <p:nvPr/>
            </p:nvSpPr>
            <p:spPr bwMode="auto">
              <a:xfrm>
                <a:off x="4534" y="3163"/>
                <a:ext cx="103" cy="48"/>
              </a:xfrm>
              <a:custGeom>
                <a:avLst/>
                <a:gdLst/>
                <a:ahLst/>
                <a:cxnLst>
                  <a:cxn ang="0">
                    <a:pos x="103" y="36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75" y="48"/>
                  </a:cxn>
                  <a:cxn ang="0">
                    <a:pos x="103" y="36"/>
                  </a:cxn>
                </a:cxnLst>
                <a:rect l="0" t="0" r="r" b="b"/>
                <a:pathLst>
                  <a:path w="103" h="48">
                    <a:moveTo>
                      <a:pt x="103" y="3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75" y="48"/>
                    </a:lnTo>
                    <a:lnTo>
                      <a:pt x="103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58" name="Freeform 142"/>
              <p:cNvSpPr>
                <a:spLocks/>
              </p:cNvSpPr>
              <p:nvPr/>
            </p:nvSpPr>
            <p:spPr bwMode="auto">
              <a:xfrm>
                <a:off x="4145" y="3163"/>
                <a:ext cx="103" cy="48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0" y="36"/>
                  </a:cxn>
                  <a:cxn ang="0">
                    <a:pos x="28" y="48"/>
                  </a:cxn>
                  <a:cxn ang="0">
                    <a:pos x="103" y="16"/>
                  </a:cxn>
                  <a:cxn ang="0">
                    <a:pos x="84" y="0"/>
                  </a:cxn>
                </a:cxnLst>
                <a:rect l="0" t="0" r="r" b="b"/>
                <a:pathLst>
                  <a:path w="103" h="48">
                    <a:moveTo>
                      <a:pt x="84" y="0"/>
                    </a:moveTo>
                    <a:lnTo>
                      <a:pt x="0" y="36"/>
                    </a:lnTo>
                    <a:lnTo>
                      <a:pt x="28" y="48"/>
                    </a:lnTo>
                    <a:lnTo>
                      <a:pt x="103" y="1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59" name="Freeform 143"/>
              <p:cNvSpPr>
                <a:spLocks/>
              </p:cNvSpPr>
              <p:nvPr/>
            </p:nvSpPr>
            <p:spPr bwMode="auto">
              <a:xfrm>
                <a:off x="4145" y="3163"/>
                <a:ext cx="103" cy="48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0" y="36"/>
                  </a:cxn>
                  <a:cxn ang="0">
                    <a:pos x="28" y="48"/>
                  </a:cxn>
                  <a:cxn ang="0">
                    <a:pos x="103" y="16"/>
                  </a:cxn>
                  <a:cxn ang="0">
                    <a:pos x="84" y="0"/>
                  </a:cxn>
                </a:cxnLst>
                <a:rect l="0" t="0" r="r" b="b"/>
                <a:pathLst>
                  <a:path w="103" h="48">
                    <a:moveTo>
                      <a:pt x="84" y="0"/>
                    </a:moveTo>
                    <a:lnTo>
                      <a:pt x="0" y="36"/>
                    </a:lnTo>
                    <a:lnTo>
                      <a:pt x="28" y="48"/>
                    </a:lnTo>
                    <a:lnTo>
                      <a:pt x="103" y="16"/>
                    </a:ln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60" name="Freeform 144"/>
              <p:cNvSpPr>
                <a:spLocks/>
              </p:cNvSpPr>
              <p:nvPr/>
            </p:nvSpPr>
            <p:spPr bwMode="auto">
              <a:xfrm>
                <a:off x="4347" y="3182"/>
                <a:ext cx="88" cy="17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81" y="17"/>
                  </a:cxn>
                  <a:cxn ang="0">
                    <a:pos x="88" y="0"/>
                  </a:cxn>
                </a:cxnLst>
                <a:rect l="0" t="0" r="r" b="b"/>
                <a:pathLst>
                  <a:path w="88" h="17">
                    <a:moveTo>
                      <a:pt x="88" y="0"/>
                    </a:moveTo>
                    <a:lnTo>
                      <a:pt x="0" y="0"/>
                    </a:lnTo>
                    <a:lnTo>
                      <a:pt x="6" y="17"/>
                    </a:lnTo>
                    <a:lnTo>
                      <a:pt x="81" y="17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61" name="Freeform 145"/>
              <p:cNvSpPr>
                <a:spLocks/>
              </p:cNvSpPr>
              <p:nvPr/>
            </p:nvSpPr>
            <p:spPr bwMode="auto">
              <a:xfrm>
                <a:off x="4347" y="3182"/>
                <a:ext cx="88" cy="17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81" y="17"/>
                  </a:cxn>
                  <a:cxn ang="0">
                    <a:pos x="88" y="0"/>
                  </a:cxn>
                </a:cxnLst>
                <a:rect l="0" t="0" r="r" b="b"/>
                <a:pathLst>
                  <a:path w="88" h="17">
                    <a:moveTo>
                      <a:pt x="88" y="0"/>
                    </a:moveTo>
                    <a:lnTo>
                      <a:pt x="0" y="0"/>
                    </a:lnTo>
                    <a:lnTo>
                      <a:pt x="6" y="17"/>
                    </a:lnTo>
                    <a:lnTo>
                      <a:pt x="81" y="17"/>
                    </a:lnTo>
                    <a:lnTo>
                      <a:pt x="8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62" name="Freeform 146"/>
              <p:cNvSpPr>
                <a:spLocks/>
              </p:cNvSpPr>
              <p:nvPr/>
            </p:nvSpPr>
            <p:spPr bwMode="auto">
              <a:xfrm>
                <a:off x="5335" y="2294"/>
                <a:ext cx="66" cy="162"/>
              </a:xfrm>
              <a:custGeom>
                <a:avLst/>
                <a:gdLst/>
                <a:ahLst/>
                <a:cxnLst>
                  <a:cxn ang="0">
                    <a:pos x="66" y="162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66" y="50"/>
                  </a:cxn>
                  <a:cxn ang="0">
                    <a:pos x="66" y="162"/>
                  </a:cxn>
                </a:cxnLst>
                <a:rect l="0" t="0" r="r" b="b"/>
                <a:pathLst>
                  <a:path w="66" h="162">
                    <a:moveTo>
                      <a:pt x="66" y="162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66" y="50"/>
                    </a:lnTo>
                    <a:lnTo>
                      <a:pt x="66" y="1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63" name="Freeform 147"/>
              <p:cNvSpPr>
                <a:spLocks/>
              </p:cNvSpPr>
              <p:nvPr/>
            </p:nvSpPr>
            <p:spPr bwMode="auto">
              <a:xfrm>
                <a:off x="5335" y="2294"/>
                <a:ext cx="66" cy="162"/>
              </a:xfrm>
              <a:custGeom>
                <a:avLst/>
                <a:gdLst/>
                <a:ahLst/>
                <a:cxnLst>
                  <a:cxn ang="0">
                    <a:pos x="66" y="162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66" y="50"/>
                  </a:cxn>
                  <a:cxn ang="0">
                    <a:pos x="66" y="162"/>
                  </a:cxn>
                </a:cxnLst>
                <a:rect l="0" t="0" r="r" b="b"/>
                <a:pathLst>
                  <a:path w="66" h="162">
                    <a:moveTo>
                      <a:pt x="66" y="162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66" y="50"/>
                    </a:lnTo>
                    <a:lnTo>
                      <a:pt x="66" y="16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64" name="Freeform 148"/>
              <p:cNvSpPr>
                <a:spLocks/>
              </p:cNvSpPr>
              <p:nvPr/>
            </p:nvSpPr>
            <p:spPr bwMode="auto">
              <a:xfrm>
                <a:off x="5171" y="1882"/>
                <a:ext cx="87" cy="221"/>
              </a:xfrm>
              <a:custGeom>
                <a:avLst/>
                <a:gdLst/>
                <a:ahLst/>
                <a:cxnLst>
                  <a:cxn ang="0">
                    <a:pos x="87" y="221"/>
                  </a:cxn>
                  <a:cxn ang="0">
                    <a:pos x="0" y="178"/>
                  </a:cxn>
                  <a:cxn ang="0">
                    <a:pos x="0" y="0"/>
                  </a:cxn>
                  <a:cxn ang="0">
                    <a:pos x="87" y="42"/>
                  </a:cxn>
                  <a:cxn ang="0">
                    <a:pos x="87" y="221"/>
                  </a:cxn>
                </a:cxnLst>
                <a:rect l="0" t="0" r="r" b="b"/>
                <a:pathLst>
                  <a:path w="87" h="221">
                    <a:moveTo>
                      <a:pt x="87" y="221"/>
                    </a:moveTo>
                    <a:lnTo>
                      <a:pt x="0" y="178"/>
                    </a:lnTo>
                    <a:lnTo>
                      <a:pt x="0" y="0"/>
                    </a:lnTo>
                    <a:lnTo>
                      <a:pt x="87" y="42"/>
                    </a:lnTo>
                    <a:lnTo>
                      <a:pt x="87" y="2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65" name="Freeform 149"/>
              <p:cNvSpPr>
                <a:spLocks/>
              </p:cNvSpPr>
              <p:nvPr/>
            </p:nvSpPr>
            <p:spPr bwMode="auto">
              <a:xfrm>
                <a:off x="5171" y="1882"/>
                <a:ext cx="87" cy="221"/>
              </a:xfrm>
              <a:custGeom>
                <a:avLst/>
                <a:gdLst/>
                <a:ahLst/>
                <a:cxnLst>
                  <a:cxn ang="0">
                    <a:pos x="87" y="221"/>
                  </a:cxn>
                  <a:cxn ang="0">
                    <a:pos x="0" y="178"/>
                  </a:cxn>
                  <a:cxn ang="0">
                    <a:pos x="0" y="0"/>
                  </a:cxn>
                  <a:cxn ang="0">
                    <a:pos x="87" y="42"/>
                  </a:cxn>
                  <a:cxn ang="0">
                    <a:pos x="87" y="221"/>
                  </a:cxn>
                </a:cxnLst>
                <a:rect l="0" t="0" r="r" b="b"/>
                <a:pathLst>
                  <a:path w="87" h="221">
                    <a:moveTo>
                      <a:pt x="87" y="221"/>
                    </a:moveTo>
                    <a:lnTo>
                      <a:pt x="0" y="178"/>
                    </a:lnTo>
                    <a:lnTo>
                      <a:pt x="0" y="0"/>
                    </a:lnTo>
                    <a:lnTo>
                      <a:pt x="87" y="42"/>
                    </a:lnTo>
                    <a:lnTo>
                      <a:pt x="87" y="2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66" name="Freeform 150"/>
              <p:cNvSpPr>
                <a:spLocks/>
              </p:cNvSpPr>
              <p:nvPr/>
            </p:nvSpPr>
            <p:spPr bwMode="auto">
              <a:xfrm>
                <a:off x="5365" y="2807"/>
                <a:ext cx="95" cy="116"/>
              </a:xfrm>
              <a:custGeom>
                <a:avLst/>
                <a:gdLst/>
                <a:ahLst/>
                <a:cxnLst>
                  <a:cxn ang="0">
                    <a:pos x="44" y="116"/>
                  </a:cxn>
                  <a:cxn ang="0">
                    <a:pos x="0" y="59"/>
                  </a:cxn>
                  <a:cxn ang="0">
                    <a:pos x="49" y="0"/>
                  </a:cxn>
                  <a:cxn ang="0">
                    <a:pos x="95" y="63"/>
                  </a:cxn>
                  <a:cxn ang="0">
                    <a:pos x="44" y="116"/>
                  </a:cxn>
                </a:cxnLst>
                <a:rect l="0" t="0" r="r" b="b"/>
                <a:pathLst>
                  <a:path w="95" h="116">
                    <a:moveTo>
                      <a:pt x="44" y="116"/>
                    </a:moveTo>
                    <a:lnTo>
                      <a:pt x="0" y="59"/>
                    </a:lnTo>
                    <a:lnTo>
                      <a:pt x="49" y="0"/>
                    </a:lnTo>
                    <a:lnTo>
                      <a:pt x="95" y="63"/>
                    </a:lnTo>
                    <a:lnTo>
                      <a:pt x="44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67" name="Freeform 151"/>
              <p:cNvSpPr>
                <a:spLocks noEditPoints="1"/>
              </p:cNvSpPr>
              <p:nvPr/>
            </p:nvSpPr>
            <p:spPr bwMode="auto">
              <a:xfrm>
                <a:off x="3571" y="2554"/>
                <a:ext cx="1889" cy="369"/>
              </a:xfrm>
              <a:custGeom>
                <a:avLst/>
                <a:gdLst/>
                <a:ahLst/>
                <a:cxnLst>
                  <a:cxn ang="0">
                    <a:pos x="1838" y="369"/>
                  </a:cxn>
                  <a:cxn ang="0">
                    <a:pos x="1794" y="312"/>
                  </a:cxn>
                  <a:cxn ang="0">
                    <a:pos x="1843" y="253"/>
                  </a:cxn>
                  <a:cxn ang="0">
                    <a:pos x="1889" y="316"/>
                  </a:cxn>
                  <a:cxn ang="0">
                    <a:pos x="1838" y="369"/>
                  </a:cxn>
                  <a:cxn ang="0">
                    <a:pos x="1572" y="0"/>
                  </a:cxn>
                  <a:cxn ang="0">
                    <a:pos x="1640" y="52"/>
                  </a:cxn>
                  <a:cxn ang="0">
                    <a:pos x="0" y="52"/>
                  </a:cxn>
                  <a:cxn ang="0">
                    <a:pos x="68" y="0"/>
                  </a:cxn>
                </a:cxnLst>
                <a:rect l="0" t="0" r="r" b="b"/>
                <a:pathLst>
                  <a:path w="1889" h="369">
                    <a:moveTo>
                      <a:pt x="1838" y="369"/>
                    </a:moveTo>
                    <a:lnTo>
                      <a:pt x="1794" y="312"/>
                    </a:lnTo>
                    <a:lnTo>
                      <a:pt x="1843" y="253"/>
                    </a:lnTo>
                    <a:lnTo>
                      <a:pt x="1889" y="316"/>
                    </a:lnTo>
                    <a:lnTo>
                      <a:pt x="1838" y="369"/>
                    </a:lnTo>
                    <a:moveTo>
                      <a:pt x="1572" y="0"/>
                    </a:moveTo>
                    <a:lnTo>
                      <a:pt x="1640" y="52"/>
                    </a:lnTo>
                    <a:moveTo>
                      <a:pt x="0" y="52"/>
                    </a:moveTo>
                    <a:lnTo>
                      <a:pt x="68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68" name="Freeform 152"/>
              <p:cNvSpPr>
                <a:spLocks/>
              </p:cNvSpPr>
              <p:nvPr/>
            </p:nvSpPr>
            <p:spPr bwMode="auto">
              <a:xfrm>
                <a:off x="4906" y="3123"/>
                <a:ext cx="148" cy="99"/>
              </a:xfrm>
              <a:custGeom>
                <a:avLst/>
                <a:gdLst/>
                <a:ahLst/>
                <a:cxnLst>
                  <a:cxn ang="0">
                    <a:pos x="23" y="99"/>
                  </a:cxn>
                  <a:cxn ang="0">
                    <a:pos x="0" y="69"/>
                  </a:cxn>
                  <a:cxn ang="0">
                    <a:pos x="123" y="0"/>
                  </a:cxn>
                  <a:cxn ang="0">
                    <a:pos x="148" y="35"/>
                  </a:cxn>
                  <a:cxn ang="0">
                    <a:pos x="23" y="99"/>
                  </a:cxn>
                </a:cxnLst>
                <a:rect l="0" t="0" r="r" b="b"/>
                <a:pathLst>
                  <a:path w="148" h="99">
                    <a:moveTo>
                      <a:pt x="23" y="99"/>
                    </a:moveTo>
                    <a:lnTo>
                      <a:pt x="0" y="69"/>
                    </a:lnTo>
                    <a:lnTo>
                      <a:pt x="123" y="0"/>
                    </a:lnTo>
                    <a:lnTo>
                      <a:pt x="148" y="35"/>
                    </a:lnTo>
                    <a:lnTo>
                      <a:pt x="2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69" name="Freeform 153"/>
              <p:cNvSpPr>
                <a:spLocks/>
              </p:cNvSpPr>
              <p:nvPr/>
            </p:nvSpPr>
            <p:spPr bwMode="auto">
              <a:xfrm>
                <a:off x="4906" y="3123"/>
                <a:ext cx="148" cy="99"/>
              </a:xfrm>
              <a:custGeom>
                <a:avLst/>
                <a:gdLst/>
                <a:ahLst/>
                <a:cxnLst>
                  <a:cxn ang="0">
                    <a:pos x="23" y="99"/>
                  </a:cxn>
                  <a:cxn ang="0">
                    <a:pos x="0" y="69"/>
                  </a:cxn>
                  <a:cxn ang="0">
                    <a:pos x="123" y="0"/>
                  </a:cxn>
                  <a:cxn ang="0">
                    <a:pos x="148" y="35"/>
                  </a:cxn>
                  <a:cxn ang="0">
                    <a:pos x="23" y="99"/>
                  </a:cxn>
                </a:cxnLst>
                <a:rect l="0" t="0" r="r" b="b"/>
                <a:pathLst>
                  <a:path w="148" h="99">
                    <a:moveTo>
                      <a:pt x="23" y="99"/>
                    </a:moveTo>
                    <a:lnTo>
                      <a:pt x="0" y="69"/>
                    </a:lnTo>
                    <a:lnTo>
                      <a:pt x="123" y="0"/>
                    </a:lnTo>
                    <a:lnTo>
                      <a:pt x="148" y="35"/>
                    </a:lnTo>
                    <a:lnTo>
                      <a:pt x="23" y="9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70" name="Freeform 154"/>
              <p:cNvSpPr>
                <a:spLocks/>
              </p:cNvSpPr>
              <p:nvPr/>
            </p:nvSpPr>
            <p:spPr bwMode="auto">
              <a:xfrm>
                <a:off x="5053" y="2863"/>
                <a:ext cx="94" cy="121"/>
              </a:xfrm>
              <a:custGeom>
                <a:avLst/>
                <a:gdLst/>
                <a:ahLst/>
                <a:cxnLst>
                  <a:cxn ang="0">
                    <a:pos x="44" y="121"/>
                  </a:cxn>
                  <a:cxn ang="0">
                    <a:pos x="94" y="48"/>
                  </a:cxn>
                  <a:cxn ang="0">
                    <a:pos x="45" y="0"/>
                  </a:cxn>
                  <a:cxn ang="0">
                    <a:pos x="0" y="76"/>
                  </a:cxn>
                  <a:cxn ang="0">
                    <a:pos x="44" y="121"/>
                  </a:cxn>
                </a:cxnLst>
                <a:rect l="0" t="0" r="r" b="b"/>
                <a:pathLst>
                  <a:path w="94" h="121">
                    <a:moveTo>
                      <a:pt x="44" y="121"/>
                    </a:moveTo>
                    <a:lnTo>
                      <a:pt x="94" y="48"/>
                    </a:lnTo>
                    <a:lnTo>
                      <a:pt x="45" y="0"/>
                    </a:lnTo>
                    <a:lnTo>
                      <a:pt x="0" y="76"/>
                    </a:lnTo>
                    <a:lnTo>
                      <a:pt x="44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71" name="Freeform 155"/>
              <p:cNvSpPr>
                <a:spLocks/>
              </p:cNvSpPr>
              <p:nvPr/>
            </p:nvSpPr>
            <p:spPr bwMode="auto">
              <a:xfrm>
                <a:off x="5053" y="2863"/>
                <a:ext cx="94" cy="121"/>
              </a:xfrm>
              <a:custGeom>
                <a:avLst/>
                <a:gdLst/>
                <a:ahLst/>
                <a:cxnLst>
                  <a:cxn ang="0">
                    <a:pos x="44" y="121"/>
                  </a:cxn>
                  <a:cxn ang="0">
                    <a:pos x="94" y="48"/>
                  </a:cxn>
                  <a:cxn ang="0">
                    <a:pos x="45" y="0"/>
                  </a:cxn>
                  <a:cxn ang="0">
                    <a:pos x="0" y="76"/>
                  </a:cxn>
                  <a:cxn ang="0">
                    <a:pos x="44" y="121"/>
                  </a:cxn>
                </a:cxnLst>
                <a:rect l="0" t="0" r="r" b="b"/>
                <a:pathLst>
                  <a:path w="94" h="121">
                    <a:moveTo>
                      <a:pt x="44" y="121"/>
                    </a:moveTo>
                    <a:lnTo>
                      <a:pt x="94" y="48"/>
                    </a:lnTo>
                    <a:lnTo>
                      <a:pt x="45" y="0"/>
                    </a:lnTo>
                    <a:lnTo>
                      <a:pt x="0" y="76"/>
                    </a:lnTo>
                    <a:lnTo>
                      <a:pt x="44" y="1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72" name="Freeform 156"/>
              <p:cNvSpPr>
                <a:spLocks/>
              </p:cNvSpPr>
              <p:nvPr/>
            </p:nvSpPr>
            <p:spPr bwMode="auto">
              <a:xfrm>
                <a:off x="3635" y="2863"/>
                <a:ext cx="94" cy="121"/>
              </a:xfrm>
              <a:custGeom>
                <a:avLst/>
                <a:gdLst/>
                <a:ahLst/>
                <a:cxnLst>
                  <a:cxn ang="0">
                    <a:pos x="94" y="76"/>
                  </a:cxn>
                  <a:cxn ang="0">
                    <a:pos x="47" y="0"/>
                  </a:cxn>
                  <a:cxn ang="0">
                    <a:pos x="0" y="48"/>
                  </a:cxn>
                  <a:cxn ang="0">
                    <a:pos x="48" y="121"/>
                  </a:cxn>
                  <a:cxn ang="0">
                    <a:pos x="94" y="76"/>
                  </a:cxn>
                </a:cxnLst>
                <a:rect l="0" t="0" r="r" b="b"/>
                <a:pathLst>
                  <a:path w="94" h="121">
                    <a:moveTo>
                      <a:pt x="94" y="76"/>
                    </a:moveTo>
                    <a:lnTo>
                      <a:pt x="47" y="0"/>
                    </a:lnTo>
                    <a:lnTo>
                      <a:pt x="0" y="48"/>
                    </a:lnTo>
                    <a:lnTo>
                      <a:pt x="48" y="121"/>
                    </a:lnTo>
                    <a:lnTo>
                      <a:pt x="94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73" name="Freeform 157"/>
              <p:cNvSpPr>
                <a:spLocks/>
              </p:cNvSpPr>
              <p:nvPr/>
            </p:nvSpPr>
            <p:spPr bwMode="auto">
              <a:xfrm>
                <a:off x="3635" y="2863"/>
                <a:ext cx="94" cy="121"/>
              </a:xfrm>
              <a:custGeom>
                <a:avLst/>
                <a:gdLst/>
                <a:ahLst/>
                <a:cxnLst>
                  <a:cxn ang="0">
                    <a:pos x="94" y="76"/>
                  </a:cxn>
                  <a:cxn ang="0">
                    <a:pos x="47" y="0"/>
                  </a:cxn>
                  <a:cxn ang="0">
                    <a:pos x="0" y="48"/>
                  </a:cxn>
                  <a:cxn ang="0">
                    <a:pos x="48" y="121"/>
                  </a:cxn>
                  <a:cxn ang="0">
                    <a:pos x="94" y="76"/>
                  </a:cxn>
                </a:cxnLst>
                <a:rect l="0" t="0" r="r" b="b"/>
                <a:pathLst>
                  <a:path w="94" h="121">
                    <a:moveTo>
                      <a:pt x="94" y="76"/>
                    </a:moveTo>
                    <a:lnTo>
                      <a:pt x="47" y="0"/>
                    </a:lnTo>
                    <a:lnTo>
                      <a:pt x="0" y="48"/>
                    </a:lnTo>
                    <a:lnTo>
                      <a:pt x="48" y="121"/>
                    </a:lnTo>
                    <a:lnTo>
                      <a:pt x="94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74" name="Freeform 158"/>
              <p:cNvSpPr>
                <a:spLocks/>
              </p:cNvSpPr>
              <p:nvPr/>
            </p:nvSpPr>
            <p:spPr bwMode="auto">
              <a:xfrm>
                <a:off x="4650" y="1314"/>
                <a:ext cx="85" cy="124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85" y="10"/>
                  </a:cxn>
                  <a:cxn ang="0">
                    <a:pos x="85" y="124"/>
                  </a:cxn>
                  <a:cxn ang="0">
                    <a:pos x="0" y="113"/>
                  </a:cxn>
                </a:cxnLst>
                <a:rect l="0" t="0" r="r" b="b"/>
                <a:pathLst>
                  <a:path w="85" h="124">
                    <a:moveTo>
                      <a:pt x="0" y="113"/>
                    </a:moveTo>
                    <a:lnTo>
                      <a:pt x="0" y="0"/>
                    </a:lnTo>
                    <a:lnTo>
                      <a:pt x="85" y="10"/>
                    </a:lnTo>
                    <a:lnTo>
                      <a:pt x="85" y="124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75" name="Freeform 159"/>
              <p:cNvSpPr>
                <a:spLocks/>
              </p:cNvSpPr>
              <p:nvPr/>
            </p:nvSpPr>
            <p:spPr bwMode="auto">
              <a:xfrm>
                <a:off x="4650" y="1314"/>
                <a:ext cx="85" cy="124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85" y="10"/>
                  </a:cxn>
                  <a:cxn ang="0">
                    <a:pos x="85" y="124"/>
                  </a:cxn>
                  <a:cxn ang="0">
                    <a:pos x="0" y="113"/>
                  </a:cxn>
                </a:cxnLst>
                <a:rect l="0" t="0" r="r" b="b"/>
                <a:pathLst>
                  <a:path w="85" h="124">
                    <a:moveTo>
                      <a:pt x="0" y="113"/>
                    </a:moveTo>
                    <a:lnTo>
                      <a:pt x="0" y="0"/>
                    </a:lnTo>
                    <a:lnTo>
                      <a:pt x="85" y="10"/>
                    </a:lnTo>
                    <a:lnTo>
                      <a:pt x="85" y="124"/>
                    </a:lnTo>
                    <a:lnTo>
                      <a:pt x="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76" name="Freeform 160"/>
              <p:cNvSpPr>
                <a:spLocks/>
              </p:cNvSpPr>
              <p:nvPr/>
            </p:nvSpPr>
            <p:spPr bwMode="auto">
              <a:xfrm>
                <a:off x="4047" y="1314"/>
                <a:ext cx="84" cy="124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0" y="10"/>
                  </a:cxn>
                  <a:cxn ang="0">
                    <a:pos x="84" y="0"/>
                  </a:cxn>
                  <a:cxn ang="0">
                    <a:pos x="84" y="113"/>
                  </a:cxn>
                  <a:cxn ang="0">
                    <a:pos x="0" y="124"/>
                  </a:cxn>
                </a:cxnLst>
                <a:rect l="0" t="0" r="r" b="b"/>
                <a:pathLst>
                  <a:path w="84" h="124">
                    <a:moveTo>
                      <a:pt x="0" y="124"/>
                    </a:moveTo>
                    <a:lnTo>
                      <a:pt x="0" y="10"/>
                    </a:lnTo>
                    <a:lnTo>
                      <a:pt x="84" y="0"/>
                    </a:lnTo>
                    <a:lnTo>
                      <a:pt x="84" y="113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77" name="Freeform 161"/>
              <p:cNvSpPr>
                <a:spLocks/>
              </p:cNvSpPr>
              <p:nvPr/>
            </p:nvSpPr>
            <p:spPr bwMode="auto">
              <a:xfrm>
                <a:off x="4047" y="1314"/>
                <a:ext cx="84" cy="124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0" y="10"/>
                  </a:cxn>
                  <a:cxn ang="0">
                    <a:pos x="84" y="0"/>
                  </a:cxn>
                  <a:cxn ang="0">
                    <a:pos x="84" y="113"/>
                  </a:cxn>
                  <a:cxn ang="0">
                    <a:pos x="0" y="124"/>
                  </a:cxn>
                </a:cxnLst>
                <a:rect l="0" t="0" r="r" b="b"/>
                <a:pathLst>
                  <a:path w="84" h="124">
                    <a:moveTo>
                      <a:pt x="0" y="124"/>
                    </a:moveTo>
                    <a:lnTo>
                      <a:pt x="0" y="10"/>
                    </a:lnTo>
                    <a:lnTo>
                      <a:pt x="84" y="0"/>
                    </a:lnTo>
                    <a:lnTo>
                      <a:pt x="84" y="113"/>
                    </a:lnTo>
                    <a:lnTo>
                      <a:pt x="0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78" name="Freeform 162"/>
              <p:cNvSpPr>
                <a:spLocks/>
              </p:cNvSpPr>
              <p:nvPr/>
            </p:nvSpPr>
            <p:spPr bwMode="auto">
              <a:xfrm>
                <a:off x="4428" y="3182"/>
                <a:ext cx="87" cy="30"/>
              </a:xfrm>
              <a:custGeom>
                <a:avLst/>
                <a:gdLst/>
                <a:ahLst/>
                <a:cxnLst>
                  <a:cxn ang="0">
                    <a:pos x="87" y="13"/>
                  </a:cxn>
                  <a:cxn ang="0">
                    <a:pos x="7" y="0"/>
                  </a:cxn>
                  <a:cxn ang="0">
                    <a:pos x="0" y="17"/>
                  </a:cxn>
                  <a:cxn ang="0">
                    <a:pos x="67" y="30"/>
                  </a:cxn>
                  <a:cxn ang="0">
                    <a:pos x="87" y="13"/>
                  </a:cxn>
                </a:cxnLst>
                <a:rect l="0" t="0" r="r" b="b"/>
                <a:pathLst>
                  <a:path w="87" h="30">
                    <a:moveTo>
                      <a:pt x="87" y="13"/>
                    </a:moveTo>
                    <a:lnTo>
                      <a:pt x="7" y="0"/>
                    </a:lnTo>
                    <a:lnTo>
                      <a:pt x="0" y="17"/>
                    </a:lnTo>
                    <a:lnTo>
                      <a:pt x="67" y="30"/>
                    </a:lnTo>
                    <a:lnTo>
                      <a:pt x="87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79" name="Freeform 163"/>
              <p:cNvSpPr>
                <a:spLocks/>
              </p:cNvSpPr>
              <p:nvPr/>
            </p:nvSpPr>
            <p:spPr bwMode="auto">
              <a:xfrm>
                <a:off x="4428" y="3182"/>
                <a:ext cx="87" cy="30"/>
              </a:xfrm>
              <a:custGeom>
                <a:avLst/>
                <a:gdLst/>
                <a:ahLst/>
                <a:cxnLst>
                  <a:cxn ang="0">
                    <a:pos x="87" y="13"/>
                  </a:cxn>
                  <a:cxn ang="0">
                    <a:pos x="7" y="0"/>
                  </a:cxn>
                  <a:cxn ang="0">
                    <a:pos x="0" y="17"/>
                  </a:cxn>
                  <a:cxn ang="0">
                    <a:pos x="67" y="30"/>
                  </a:cxn>
                  <a:cxn ang="0">
                    <a:pos x="87" y="13"/>
                  </a:cxn>
                </a:cxnLst>
                <a:rect l="0" t="0" r="r" b="b"/>
                <a:pathLst>
                  <a:path w="87" h="30">
                    <a:moveTo>
                      <a:pt x="87" y="13"/>
                    </a:moveTo>
                    <a:lnTo>
                      <a:pt x="7" y="0"/>
                    </a:lnTo>
                    <a:lnTo>
                      <a:pt x="0" y="17"/>
                    </a:lnTo>
                    <a:lnTo>
                      <a:pt x="67" y="30"/>
                    </a:lnTo>
                    <a:lnTo>
                      <a:pt x="87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80" name="Freeform 164"/>
              <p:cNvSpPr>
                <a:spLocks/>
              </p:cNvSpPr>
              <p:nvPr/>
            </p:nvSpPr>
            <p:spPr bwMode="auto">
              <a:xfrm>
                <a:off x="4267" y="3182"/>
                <a:ext cx="86" cy="30"/>
              </a:xfrm>
              <a:custGeom>
                <a:avLst/>
                <a:gdLst/>
                <a:ahLst/>
                <a:cxnLst>
                  <a:cxn ang="0">
                    <a:pos x="86" y="17"/>
                  </a:cxn>
                  <a:cxn ang="0">
                    <a:pos x="80" y="0"/>
                  </a:cxn>
                  <a:cxn ang="0">
                    <a:pos x="0" y="13"/>
                  </a:cxn>
                  <a:cxn ang="0">
                    <a:pos x="20" y="30"/>
                  </a:cxn>
                  <a:cxn ang="0">
                    <a:pos x="86" y="17"/>
                  </a:cxn>
                </a:cxnLst>
                <a:rect l="0" t="0" r="r" b="b"/>
                <a:pathLst>
                  <a:path w="86" h="30">
                    <a:moveTo>
                      <a:pt x="86" y="17"/>
                    </a:moveTo>
                    <a:lnTo>
                      <a:pt x="80" y="0"/>
                    </a:lnTo>
                    <a:lnTo>
                      <a:pt x="0" y="13"/>
                    </a:lnTo>
                    <a:lnTo>
                      <a:pt x="20" y="30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81" name="Freeform 165"/>
              <p:cNvSpPr>
                <a:spLocks noEditPoints="1"/>
              </p:cNvSpPr>
              <p:nvPr/>
            </p:nvSpPr>
            <p:spPr bwMode="auto">
              <a:xfrm>
                <a:off x="4267" y="2223"/>
                <a:ext cx="1177" cy="989"/>
              </a:xfrm>
              <a:custGeom>
                <a:avLst/>
                <a:gdLst/>
                <a:ahLst/>
                <a:cxnLst>
                  <a:cxn ang="0">
                    <a:pos x="86" y="976"/>
                  </a:cxn>
                  <a:cxn ang="0">
                    <a:pos x="80" y="959"/>
                  </a:cxn>
                  <a:cxn ang="0">
                    <a:pos x="0" y="972"/>
                  </a:cxn>
                  <a:cxn ang="0">
                    <a:pos x="20" y="989"/>
                  </a:cxn>
                  <a:cxn ang="0">
                    <a:pos x="86" y="976"/>
                  </a:cxn>
                  <a:cxn ang="0">
                    <a:pos x="1177" y="76"/>
                  </a:cxn>
                  <a:cxn ang="0">
                    <a:pos x="1072" y="0"/>
                  </a:cxn>
                </a:cxnLst>
                <a:rect l="0" t="0" r="r" b="b"/>
                <a:pathLst>
                  <a:path w="1177" h="989">
                    <a:moveTo>
                      <a:pt x="86" y="976"/>
                    </a:moveTo>
                    <a:lnTo>
                      <a:pt x="80" y="959"/>
                    </a:lnTo>
                    <a:lnTo>
                      <a:pt x="0" y="972"/>
                    </a:lnTo>
                    <a:lnTo>
                      <a:pt x="20" y="989"/>
                    </a:lnTo>
                    <a:lnTo>
                      <a:pt x="86" y="976"/>
                    </a:lnTo>
                    <a:moveTo>
                      <a:pt x="1177" y="76"/>
                    </a:moveTo>
                    <a:lnTo>
                      <a:pt x="1072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82" name="Freeform 166"/>
              <p:cNvSpPr>
                <a:spLocks/>
              </p:cNvSpPr>
              <p:nvPr/>
            </p:nvSpPr>
            <p:spPr bwMode="auto">
              <a:xfrm>
                <a:off x="4866" y="1463"/>
                <a:ext cx="108" cy="168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0" y="0"/>
                  </a:cxn>
                  <a:cxn ang="0">
                    <a:pos x="108" y="27"/>
                  </a:cxn>
                  <a:cxn ang="0">
                    <a:pos x="108" y="168"/>
                  </a:cxn>
                  <a:cxn ang="0">
                    <a:pos x="0" y="141"/>
                  </a:cxn>
                </a:cxnLst>
                <a:rect l="0" t="0" r="r" b="b"/>
                <a:pathLst>
                  <a:path w="108" h="168">
                    <a:moveTo>
                      <a:pt x="0" y="141"/>
                    </a:moveTo>
                    <a:lnTo>
                      <a:pt x="0" y="0"/>
                    </a:lnTo>
                    <a:lnTo>
                      <a:pt x="108" y="27"/>
                    </a:lnTo>
                    <a:lnTo>
                      <a:pt x="108" y="16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83" name="Freeform 167"/>
              <p:cNvSpPr>
                <a:spLocks/>
              </p:cNvSpPr>
              <p:nvPr/>
            </p:nvSpPr>
            <p:spPr bwMode="auto">
              <a:xfrm>
                <a:off x="4866" y="1463"/>
                <a:ext cx="108" cy="168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0" y="0"/>
                  </a:cxn>
                  <a:cxn ang="0">
                    <a:pos x="108" y="27"/>
                  </a:cxn>
                  <a:cxn ang="0">
                    <a:pos x="108" y="168"/>
                  </a:cxn>
                  <a:cxn ang="0">
                    <a:pos x="0" y="141"/>
                  </a:cxn>
                </a:cxnLst>
                <a:rect l="0" t="0" r="r" b="b"/>
                <a:pathLst>
                  <a:path w="108" h="168">
                    <a:moveTo>
                      <a:pt x="0" y="141"/>
                    </a:moveTo>
                    <a:lnTo>
                      <a:pt x="0" y="0"/>
                    </a:lnTo>
                    <a:lnTo>
                      <a:pt x="108" y="27"/>
                    </a:lnTo>
                    <a:lnTo>
                      <a:pt x="108" y="168"/>
                    </a:lnTo>
                    <a:lnTo>
                      <a:pt x="0" y="1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84" name="Freeform 168"/>
              <p:cNvSpPr>
                <a:spLocks/>
              </p:cNvSpPr>
              <p:nvPr/>
            </p:nvSpPr>
            <p:spPr bwMode="auto">
              <a:xfrm>
                <a:off x="3808" y="1463"/>
                <a:ext cx="108" cy="16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08" y="0"/>
                  </a:cxn>
                  <a:cxn ang="0">
                    <a:pos x="108" y="141"/>
                  </a:cxn>
                  <a:cxn ang="0">
                    <a:pos x="0" y="168"/>
                  </a:cxn>
                  <a:cxn ang="0">
                    <a:pos x="0" y="27"/>
                  </a:cxn>
                </a:cxnLst>
                <a:rect l="0" t="0" r="r" b="b"/>
                <a:pathLst>
                  <a:path w="108" h="168">
                    <a:moveTo>
                      <a:pt x="0" y="27"/>
                    </a:moveTo>
                    <a:lnTo>
                      <a:pt x="108" y="0"/>
                    </a:lnTo>
                    <a:lnTo>
                      <a:pt x="108" y="141"/>
                    </a:lnTo>
                    <a:lnTo>
                      <a:pt x="0" y="168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85" name="Freeform 169"/>
              <p:cNvSpPr>
                <a:spLocks noEditPoints="1"/>
              </p:cNvSpPr>
              <p:nvPr/>
            </p:nvSpPr>
            <p:spPr bwMode="auto">
              <a:xfrm>
                <a:off x="3340" y="1463"/>
                <a:ext cx="576" cy="835"/>
              </a:xfrm>
              <a:custGeom>
                <a:avLst/>
                <a:gdLst/>
                <a:ahLst/>
                <a:cxnLst>
                  <a:cxn ang="0">
                    <a:pos x="468" y="27"/>
                  </a:cxn>
                  <a:cxn ang="0">
                    <a:pos x="576" y="0"/>
                  </a:cxn>
                  <a:cxn ang="0">
                    <a:pos x="576" y="141"/>
                  </a:cxn>
                  <a:cxn ang="0">
                    <a:pos x="468" y="168"/>
                  </a:cxn>
                  <a:cxn ang="0">
                    <a:pos x="468" y="27"/>
                  </a:cxn>
                  <a:cxn ang="0">
                    <a:pos x="0" y="835"/>
                  </a:cxn>
                  <a:cxn ang="0">
                    <a:pos x="91" y="768"/>
                  </a:cxn>
                </a:cxnLst>
                <a:rect l="0" t="0" r="r" b="b"/>
                <a:pathLst>
                  <a:path w="576" h="835">
                    <a:moveTo>
                      <a:pt x="468" y="27"/>
                    </a:moveTo>
                    <a:lnTo>
                      <a:pt x="576" y="0"/>
                    </a:lnTo>
                    <a:lnTo>
                      <a:pt x="576" y="141"/>
                    </a:lnTo>
                    <a:lnTo>
                      <a:pt x="468" y="168"/>
                    </a:lnTo>
                    <a:lnTo>
                      <a:pt x="468" y="27"/>
                    </a:lnTo>
                    <a:moveTo>
                      <a:pt x="0" y="835"/>
                    </a:moveTo>
                    <a:lnTo>
                      <a:pt x="91" y="76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86" name="Freeform 170"/>
              <p:cNvSpPr>
                <a:spLocks/>
              </p:cNvSpPr>
              <p:nvPr/>
            </p:nvSpPr>
            <p:spPr bwMode="auto">
              <a:xfrm>
                <a:off x="4515" y="3179"/>
                <a:ext cx="94" cy="44"/>
              </a:xfrm>
              <a:custGeom>
                <a:avLst/>
                <a:gdLst/>
                <a:ahLst/>
                <a:cxnLst>
                  <a:cxn ang="0">
                    <a:pos x="94" y="32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66" y="44"/>
                  </a:cxn>
                  <a:cxn ang="0">
                    <a:pos x="94" y="32"/>
                  </a:cxn>
                </a:cxnLst>
                <a:rect l="0" t="0" r="r" b="b"/>
                <a:pathLst>
                  <a:path w="94" h="44">
                    <a:moveTo>
                      <a:pt x="94" y="32"/>
                    </a:moveTo>
                    <a:lnTo>
                      <a:pt x="19" y="0"/>
                    </a:lnTo>
                    <a:lnTo>
                      <a:pt x="0" y="16"/>
                    </a:lnTo>
                    <a:lnTo>
                      <a:pt x="66" y="44"/>
                    </a:lnTo>
                    <a:lnTo>
                      <a:pt x="94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87" name="Freeform 171"/>
              <p:cNvSpPr>
                <a:spLocks/>
              </p:cNvSpPr>
              <p:nvPr/>
            </p:nvSpPr>
            <p:spPr bwMode="auto">
              <a:xfrm>
                <a:off x="4515" y="3179"/>
                <a:ext cx="94" cy="44"/>
              </a:xfrm>
              <a:custGeom>
                <a:avLst/>
                <a:gdLst/>
                <a:ahLst/>
                <a:cxnLst>
                  <a:cxn ang="0">
                    <a:pos x="94" y="32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66" y="44"/>
                  </a:cxn>
                  <a:cxn ang="0">
                    <a:pos x="94" y="32"/>
                  </a:cxn>
                </a:cxnLst>
                <a:rect l="0" t="0" r="r" b="b"/>
                <a:pathLst>
                  <a:path w="94" h="44">
                    <a:moveTo>
                      <a:pt x="94" y="32"/>
                    </a:moveTo>
                    <a:lnTo>
                      <a:pt x="19" y="0"/>
                    </a:lnTo>
                    <a:lnTo>
                      <a:pt x="0" y="16"/>
                    </a:lnTo>
                    <a:lnTo>
                      <a:pt x="66" y="44"/>
                    </a:lnTo>
                    <a:lnTo>
                      <a:pt x="94" y="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88" name="Freeform 172"/>
              <p:cNvSpPr>
                <a:spLocks/>
              </p:cNvSpPr>
              <p:nvPr/>
            </p:nvSpPr>
            <p:spPr bwMode="auto">
              <a:xfrm>
                <a:off x="4173" y="3179"/>
                <a:ext cx="94" cy="4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32"/>
                  </a:cxn>
                  <a:cxn ang="0">
                    <a:pos x="28" y="44"/>
                  </a:cxn>
                  <a:cxn ang="0">
                    <a:pos x="94" y="16"/>
                  </a:cxn>
                  <a:cxn ang="0">
                    <a:pos x="75" y="0"/>
                  </a:cxn>
                </a:cxnLst>
                <a:rect l="0" t="0" r="r" b="b"/>
                <a:pathLst>
                  <a:path w="94" h="44">
                    <a:moveTo>
                      <a:pt x="75" y="0"/>
                    </a:moveTo>
                    <a:lnTo>
                      <a:pt x="0" y="32"/>
                    </a:lnTo>
                    <a:lnTo>
                      <a:pt x="28" y="44"/>
                    </a:lnTo>
                    <a:lnTo>
                      <a:pt x="94" y="16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89" name="Freeform 173"/>
              <p:cNvSpPr>
                <a:spLocks/>
              </p:cNvSpPr>
              <p:nvPr/>
            </p:nvSpPr>
            <p:spPr bwMode="auto">
              <a:xfrm>
                <a:off x="4173" y="3179"/>
                <a:ext cx="94" cy="4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32"/>
                  </a:cxn>
                  <a:cxn ang="0">
                    <a:pos x="28" y="44"/>
                  </a:cxn>
                  <a:cxn ang="0">
                    <a:pos x="94" y="16"/>
                  </a:cxn>
                  <a:cxn ang="0">
                    <a:pos x="75" y="0"/>
                  </a:cxn>
                </a:cxnLst>
                <a:rect l="0" t="0" r="r" b="b"/>
                <a:pathLst>
                  <a:path w="94" h="44">
                    <a:moveTo>
                      <a:pt x="75" y="0"/>
                    </a:moveTo>
                    <a:lnTo>
                      <a:pt x="0" y="32"/>
                    </a:lnTo>
                    <a:lnTo>
                      <a:pt x="28" y="44"/>
                    </a:lnTo>
                    <a:lnTo>
                      <a:pt x="94" y="16"/>
                    </a:lnTo>
                    <a:lnTo>
                      <a:pt x="7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90" name="Freeform 174"/>
              <p:cNvSpPr>
                <a:spLocks/>
              </p:cNvSpPr>
              <p:nvPr/>
            </p:nvSpPr>
            <p:spPr bwMode="auto">
              <a:xfrm>
                <a:off x="4781" y="3255"/>
                <a:ext cx="18" cy="87"/>
              </a:xfrm>
              <a:custGeom>
                <a:avLst/>
                <a:gdLst/>
                <a:ahLst/>
                <a:cxnLst>
                  <a:cxn ang="0">
                    <a:pos x="18" y="87"/>
                  </a:cxn>
                  <a:cxn ang="0">
                    <a:pos x="0" y="65"/>
                  </a:cxn>
                  <a:cxn ang="0">
                    <a:pos x="0" y="0"/>
                  </a:cxn>
                  <a:cxn ang="0">
                    <a:pos x="18" y="21"/>
                  </a:cxn>
                  <a:cxn ang="0">
                    <a:pos x="18" y="87"/>
                  </a:cxn>
                </a:cxnLst>
                <a:rect l="0" t="0" r="r" b="b"/>
                <a:pathLst>
                  <a:path w="18" h="87">
                    <a:moveTo>
                      <a:pt x="18" y="87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18" y="21"/>
                    </a:lnTo>
                    <a:lnTo>
                      <a:pt x="18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91" name="Freeform 175"/>
              <p:cNvSpPr>
                <a:spLocks/>
              </p:cNvSpPr>
              <p:nvPr/>
            </p:nvSpPr>
            <p:spPr bwMode="auto">
              <a:xfrm>
                <a:off x="4781" y="3255"/>
                <a:ext cx="18" cy="87"/>
              </a:xfrm>
              <a:custGeom>
                <a:avLst/>
                <a:gdLst/>
                <a:ahLst/>
                <a:cxnLst>
                  <a:cxn ang="0">
                    <a:pos x="18" y="87"/>
                  </a:cxn>
                  <a:cxn ang="0">
                    <a:pos x="0" y="65"/>
                  </a:cxn>
                  <a:cxn ang="0">
                    <a:pos x="0" y="0"/>
                  </a:cxn>
                  <a:cxn ang="0">
                    <a:pos x="18" y="21"/>
                  </a:cxn>
                  <a:cxn ang="0">
                    <a:pos x="18" y="87"/>
                  </a:cxn>
                </a:cxnLst>
                <a:rect l="0" t="0" r="r" b="b"/>
                <a:pathLst>
                  <a:path w="18" h="87">
                    <a:moveTo>
                      <a:pt x="18" y="87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18" y="21"/>
                    </a:lnTo>
                    <a:lnTo>
                      <a:pt x="18" y="8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92" name="Freeform 176"/>
              <p:cNvSpPr>
                <a:spLocks/>
              </p:cNvSpPr>
              <p:nvPr/>
            </p:nvSpPr>
            <p:spPr bwMode="auto">
              <a:xfrm>
                <a:off x="5414" y="2740"/>
                <a:ext cx="80" cy="130"/>
              </a:xfrm>
              <a:custGeom>
                <a:avLst/>
                <a:gdLst/>
                <a:ahLst/>
                <a:cxnLst>
                  <a:cxn ang="0">
                    <a:pos x="46" y="130"/>
                  </a:cxn>
                  <a:cxn ang="0">
                    <a:pos x="0" y="67"/>
                  </a:cxn>
                  <a:cxn ang="0">
                    <a:pos x="32" y="0"/>
                  </a:cxn>
                  <a:cxn ang="0">
                    <a:pos x="80" y="64"/>
                  </a:cxn>
                  <a:cxn ang="0">
                    <a:pos x="46" y="130"/>
                  </a:cxn>
                </a:cxnLst>
                <a:rect l="0" t="0" r="r" b="b"/>
                <a:pathLst>
                  <a:path w="80" h="130">
                    <a:moveTo>
                      <a:pt x="46" y="130"/>
                    </a:moveTo>
                    <a:lnTo>
                      <a:pt x="0" y="67"/>
                    </a:lnTo>
                    <a:lnTo>
                      <a:pt x="32" y="0"/>
                    </a:lnTo>
                    <a:lnTo>
                      <a:pt x="80" y="64"/>
                    </a:lnTo>
                    <a:lnTo>
                      <a:pt x="46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93" name="Freeform 177"/>
              <p:cNvSpPr>
                <a:spLocks/>
              </p:cNvSpPr>
              <p:nvPr/>
            </p:nvSpPr>
            <p:spPr bwMode="auto">
              <a:xfrm>
                <a:off x="5414" y="2740"/>
                <a:ext cx="80" cy="130"/>
              </a:xfrm>
              <a:custGeom>
                <a:avLst/>
                <a:gdLst/>
                <a:ahLst/>
                <a:cxnLst>
                  <a:cxn ang="0">
                    <a:pos x="46" y="130"/>
                  </a:cxn>
                  <a:cxn ang="0">
                    <a:pos x="0" y="67"/>
                  </a:cxn>
                  <a:cxn ang="0">
                    <a:pos x="32" y="0"/>
                  </a:cxn>
                  <a:cxn ang="0">
                    <a:pos x="80" y="64"/>
                  </a:cxn>
                  <a:cxn ang="0">
                    <a:pos x="46" y="130"/>
                  </a:cxn>
                </a:cxnLst>
                <a:rect l="0" t="0" r="r" b="b"/>
                <a:pathLst>
                  <a:path w="80" h="130">
                    <a:moveTo>
                      <a:pt x="46" y="130"/>
                    </a:moveTo>
                    <a:lnTo>
                      <a:pt x="0" y="67"/>
                    </a:lnTo>
                    <a:lnTo>
                      <a:pt x="32" y="0"/>
                    </a:lnTo>
                    <a:lnTo>
                      <a:pt x="80" y="64"/>
                    </a:lnTo>
                    <a:lnTo>
                      <a:pt x="46" y="13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94" name="Freeform 178"/>
              <p:cNvSpPr>
                <a:spLocks/>
              </p:cNvSpPr>
              <p:nvPr/>
            </p:nvSpPr>
            <p:spPr bwMode="auto">
              <a:xfrm>
                <a:off x="5163" y="2427"/>
                <a:ext cx="100" cy="153"/>
              </a:xfrm>
              <a:custGeom>
                <a:avLst/>
                <a:gdLst/>
                <a:ahLst/>
                <a:cxnLst>
                  <a:cxn ang="0">
                    <a:pos x="71" y="153"/>
                  </a:cxn>
                  <a:cxn ang="0">
                    <a:pos x="100" y="55"/>
                  </a:cxn>
                  <a:cxn ang="0">
                    <a:pos x="28" y="0"/>
                  </a:cxn>
                  <a:cxn ang="0">
                    <a:pos x="0" y="100"/>
                  </a:cxn>
                  <a:cxn ang="0">
                    <a:pos x="71" y="153"/>
                  </a:cxn>
                </a:cxnLst>
                <a:rect l="0" t="0" r="r" b="b"/>
                <a:pathLst>
                  <a:path w="100" h="153">
                    <a:moveTo>
                      <a:pt x="71" y="153"/>
                    </a:moveTo>
                    <a:lnTo>
                      <a:pt x="100" y="55"/>
                    </a:lnTo>
                    <a:lnTo>
                      <a:pt x="28" y="0"/>
                    </a:lnTo>
                    <a:lnTo>
                      <a:pt x="0" y="100"/>
                    </a:lnTo>
                    <a:lnTo>
                      <a:pt x="71" y="1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95" name="Freeform 179"/>
              <p:cNvSpPr>
                <a:spLocks/>
              </p:cNvSpPr>
              <p:nvPr/>
            </p:nvSpPr>
            <p:spPr bwMode="auto">
              <a:xfrm>
                <a:off x="5163" y="2427"/>
                <a:ext cx="100" cy="153"/>
              </a:xfrm>
              <a:custGeom>
                <a:avLst/>
                <a:gdLst/>
                <a:ahLst/>
                <a:cxnLst>
                  <a:cxn ang="0">
                    <a:pos x="71" y="153"/>
                  </a:cxn>
                  <a:cxn ang="0">
                    <a:pos x="100" y="55"/>
                  </a:cxn>
                  <a:cxn ang="0">
                    <a:pos x="28" y="0"/>
                  </a:cxn>
                  <a:cxn ang="0">
                    <a:pos x="0" y="100"/>
                  </a:cxn>
                  <a:cxn ang="0">
                    <a:pos x="71" y="153"/>
                  </a:cxn>
                </a:cxnLst>
                <a:rect l="0" t="0" r="r" b="b"/>
                <a:pathLst>
                  <a:path w="100" h="153">
                    <a:moveTo>
                      <a:pt x="71" y="153"/>
                    </a:moveTo>
                    <a:lnTo>
                      <a:pt x="100" y="55"/>
                    </a:lnTo>
                    <a:lnTo>
                      <a:pt x="28" y="0"/>
                    </a:lnTo>
                    <a:lnTo>
                      <a:pt x="0" y="100"/>
                    </a:lnTo>
                    <a:lnTo>
                      <a:pt x="71" y="1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96" name="Freeform 180"/>
              <p:cNvSpPr>
                <a:spLocks/>
              </p:cNvSpPr>
              <p:nvPr/>
            </p:nvSpPr>
            <p:spPr bwMode="auto">
              <a:xfrm>
                <a:off x="3519" y="2427"/>
                <a:ext cx="99" cy="153"/>
              </a:xfrm>
              <a:custGeom>
                <a:avLst/>
                <a:gdLst/>
                <a:ahLst/>
                <a:cxnLst>
                  <a:cxn ang="0">
                    <a:pos x="99" y="100"/>
                  </a:cxn>
                  <a:cxn ang="0">
                    <a:pos x="72" y="0"/>
                  </a:cxn>
                  <a:cxn ang="0">
                    <a:pos x="0" y="55"/>
                  </a:cxn>
                  <a:cxn ang="0">
                    <a:pos x="29" y="153"/>
                  </a:cxn>
                  <a:cxn ang="0">
                    <a:pos x="99" y="100"/>
                  </a:cxn>
                </a:cxnLst>
                <a:rect l="0" t="0" r="r" b="b"/>
                <a:pathLst>
                  <a:path w="99" h="153">
                    <a:moveTo>
                      <a:pt x="99" y="100"/>
                    </a:moveTo>
                    <a:lnTo>
                      <a:pt x="72" y="0"/>
                    </a:lnTo>
                    <a:lnTo>
                      <a:pt x="0" y="55"/>
                    </a:lnTo>
                    <a:lnTo>
                      <a:pt x="29" y="153"/>
                    </a:lnTo>
                    <a:lnTo>
                      <a:pt x="99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97" name="Freeform 181"/>
              <p:cNvSpPr>
                <a:spLocks noEditPoints="1"/>
              </p:cNvSpPr>
              <p:nvPr/>
            </p:nvSpPr>
            <p:spPr bwMode="auto">
              <a:xfrm>
                <a:off x="3519" y="1466"/>
                <a:ext cx="966" cy="1114"/>
              </a:xfrm>
              <a:custGeom>
                <a:avLst/>
                <a:gdLst/>
                <a:ahLst/>
                <a:cxnLst>
                  <a:cxn ang="0">
                    <a:pos x="99" y="1061"/>
                  </a:cxn>
                  <a:cxn ang="0">
                    <a:pos x="72" y="961"/>
                  </a:cxn>
                  <a:cxn ang="0">
                    <a:pos x="0" y="1016"/>
                  </a:cxn>
                  <a:cxn ang="0">
                    <a:pos x="29" y="1114"/>
                  </a:cxn>
                  <a:cxn ang="0">
                    <a:pos x="99" y="1061"/>
                  </a:cxn>
                  <a:cxn ang="0">
                    <a:pos x="773" y="0"/>
                  </a:cxn>
                  <a:cxn ang="0">
                    <a:pos x="966" y="0"/>
                  </a:cxn>
                </a:cxnLst>
                <a:rect l="0" t="0" r="r" b="b"/>
                <a:pathLst>
                  <a:path w="966" h="1114">
                    <a:moveTo>
                      <a:pt x="99" y="1061"/>
                    </a:moveTo>
                    <a:lnTo>
                      <a:pt x="72" y="961"/>
                    </a:lnTo>
                    <a:lnTo>
                      <a:pt x="0" y="1016"/>
                    </a:lnTo>
                    <a:lnTo>
                      <a:pt x="29" y="1114"/>
                    </a:lnTo>
                    <a:lnTo>
                      <a:pt x="99" y="1061"/>
                    </a:lnTo>
                    <a:moveTo>
                      <a:pt x="773" y="0"/>
                    </a:moveTo>
                    <a:lnTo>
                      <a:pt x="96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98" name="Freeform 182"/>
              <p:cNvSpPr>
                <a:spLocks/>
              </p:cNvSpPr>
              <p:nvPr/>
            </p:nvSpPr>
            <p:spPr bwMode="auto">
              <a:xfrm>
                <a:off x="5098" y="2787"/>
                <a:ext cx="97" cy="124"/>
              </a:xfrm>
              <a:custGeom>
                <a:avLst/>
                <a:gdLst/>
                <a:ahLst/>
                <a:cxnLst>
                  <a:cxn ang="0">
                    <a:pos x="49" y="124"/>
                  </a:cxn>
                  <a:cxn ang="0">
                    <a:pos x="97" y="52"/>
                  </a:cxn>
                  <a:cxn ang="0">
                    <a:pos x="47" y="0"/>
                  </a:cxn>
                  <a:cxn ang="0">
                    <a:pos x="0" y="76"/>
                  </a:cxn>
                  <a:cxn ang="0">
                    <a:pos x="49" y="124"/>
                  </a:cxn>
                </a:cxnLst>
                <a:rect l="0" t="0" r="r" b="b"/>
                <a:pathLst>
                  <a:path w="97" h="124">
                    <a:moveTo>
                      <a:pt x="49" y="124"/>
                    </a:moveTo>
                    <a:lnTo>
                      <a:pt x="97" y="52"/>
                    </a:lnTo>
                    <a:lnTo>
                      <a:pt x="47" y="0"/>
                    </a:lnTo>
                    <a:lnTo>
                      <a:pt x="0" y="76"/>
                    </a:lnTo>
                    <a:lnTo>
                      <a:pt x="49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99" name="Freeform 183"/>
              <p:cNvSpPr>
                <a:spLocks/>
              </p:cNvSpPr>
              <p:nvPr/>
            </p:nvSpPr>
            <p:spPr bwMode="auto">
              <a:xfrm>
                <a:off x="5098" y="2787"/>
                <a:ext cx="97" cy="124"/>
              </a:xfrm>
              <a:custGeom>
                <a:avLst/>
                <a:gdLst/>
                <a:ahLst/>
                <a:cxnLst>
                  <a:cxn ang="0">
                    <a:pos x="49" y="124"/>
                  </a:cxn>
                  <a:cxn ang="0">
                    <a:pos x="97" y="52"/>
                  </a:cxn>
                  <a:cxn ang="0">
                    <a:pos x="47" y="0"/>
                  </a:cxn>
                  <a:cxn ang="0">
                    <a:pos x="0" y="76"/>
                  </a:cxn>
                  <a:cxn ang="0">
                    <a:pos x="49" y="124"/>
                  </a:cxn>
                </a:cxnLst>
                <a:rect l="0" t="0" r="r" b="b"/>
                <a:pathLst>
                  <a:path w="97" h="124">
                    <a:moveTo>
                      <a:pt x="49" y="124"/>
                    </a:moveTo>
                    <a:lnTo>
                      <a:pt x="97" y="52"/>
                    </a:lnTo>
                    <a:lnTo>
                      <a:pt x="47" y="0"/>
                    </a:lnTo>
                    <a:lnTo>
                      <a:pt x="0" y="76"/>
                    </a:lnTo>
                    <a:lnTo>
                      <a:pt x="49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00" name="Freeform 184"/>
              <p:cNvSpPr>
                <a:spLocks/>
              </p:cNvSpPr>
              <p:nvPr/>
            </p:nvSpPr>
            <p:spPr bwMode="auto">
              <a:xfrm>
                <a:off x="3586" y="2787"/>
                <a:ext cx="96" cy="124"/>
              </a:xfrm>
              <a:custGeom>
                <a:avLst/>
                <a:gdLst/>
                <a:ahLst/>
                <a:cxnLst>
                  <a:cxn ang="0">
                    <a:pos x="96" y="76"/>
                  </a:cxn>
                  <a:cxn ang="0">
                    <a:pos x="51" y="0"/>
                  </a:cxn>
                  <a:cxn ang="0">
                    <a:pos x="0" y="52"/>
                  </a:cxn>
                  <a:cxn ang="0">
                    <a:pos x="49" y="124"/>
                  </a:cxn>
                  <a:cxn ang="0">
                    <a:pos x="96" y="76"/>
                  </a:cxn>
                </a:cxnLst>
                <a:rect l="0" t="0" r="r" b="b"/>
                <a:pathLst>
                  <a:path w="96" h="124">
                    <a:moveTo>
                      <a:pt x="96" y="76"/>
                    </a:moveTo>
                    <a:lnTo>
                      <a:pt x="51" y="0"/>
                    </a:lnTo>
                    <a:lnTo>
                      <a:pt x="0" y="52"/>
                    </a:lnTo>
                    <a:lnTo>
                      <a:pt x="49" y="124"/>
                    </a:lnTo>
                    <a:lnTo>
                      <a:pt x="96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01" name="Freeform 185"/>
              <p:cNvSpPr>
                <a:spLocks/>
              </p:cNvSpPr>
              <p:nvPr/>
            </p:nvSpPr>
            <p:spPr bwMode="auto">
              <a:xfrm>
                <a:off x="3586" y="2787"/>
                <a:ext cx="96" cy="124"/>
              </a:xfrm>
              <a:custGeom>
                <a:avLst/>
                <a:gdLst/>
                <a:ahLst/>
                <a:cxnLst>
                  <a:cxn ang="0">
                    <a:pos x="96" y="76"/>
                  </a:cxn>
                  <a:cxn ang="0">
                    <a:pos x="51" y="0"/>
                  </a:cxn>
                  <a:cxn ang="0">
                    <a:pos x="0" y="52"/>
                  </a:cxn>
                  <a:cxn ang="0">
                    <a:pos x="49" y="124"/>
                  </a:cxn>
                  <a:cxn ang="0">
                    <a:pos x="96" y="76"/>
                  </a:cxn>
                </a:cxnLst>
                <a:rect l="0" t="0" r="r" b="b"/>
                <a:pathLst>
                  <a:path w="96" h="124">
                    <a:moveTo>
                      <a:pt x="96" y="76"/>
                    </a:moveTo>
                    <a:lnTo>
                      <a:pt x="51" y="0"/>
                    </a:lnTo>
                    <a:lnTo>
                      <a:pt x="0" y="52"/>
                    </a:lnTo>
                    <a:lnTo>
                      <a:pt x="49" y="124"/>
                    </a:lnTo>
                    <a:lnTo>
                      <a:pt x="96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02" name="Freeform 186"/>
              <p:cNvSpPr>
                <a:spLocks/>
              </p:cNvSpPr>
              <p:nvPr/>
            </p:nvSpPr>
            <p:spPr bwMode="auto">
              <a:xfrm>
                <a:off x="4781" y="3192"/>
                <a:ext cx="148" cy="84"/>
              </a:xfrm>
              <a:custGeom>
                <a:avLst/>
                <a:gdLst/>
                <a:ahLst/>
                <a:cxnLst>
                  <a:cxn ang="0">
                    <a:pos x="18" y="84"/>
                  </a:cxn>
                  <a:cxn ang="0">
                    <a:pos x="0" y="63"/>
                  </a:cxn>
                  <a:cxn ang="0">
                    <a:pos x="125" y="0"/>
                  </a:cxn>
                  <a:cxn ang="0">
                    <a:pos x="148" y="30"/>
                  </a:cxn>
                  <a:cxn ang="0">
                    <a:pos x="18" y="84"/>
                  </a:cxn>
                </a:cxnLst>
                <a:rect l="0" t="0" r="r" b="b"/>
                <a:pathLst>
                  <a:path w="148" h="84">
                    <a:moveTo>
                      <a:pt x="18" y="84"/>
                    </a:moveTo>
                    <a:lnTo>
                      <a:pt x="0" y="63"/>
                    </a:lnTo>
                    <a:lnTo>
                      <a:pt x="125" y="0"/>
                    </a:lnTo>
                    <a:lnTo>
                      <a:pt x="148" y="30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03" name="Freeform 187"/>
              <p:cNvSpPr>
                <a:spLocks/>
              </p:cNvSpPr>
              <p:nvPr/>
            </p:nvSpPr>
            <p:spPr bwMode="auto">
              <a:xfrm>
                <a:off x="4781" y="3192"/>
                <a:ext cx="148" cy="84"/>
              </a:xfrm>
              <a:custGeom>
                <a:avLst/>
                <a:gdLst/>
                <a:ahLst/>
                <a:cxnLst>
                  <a:cxn ang="0">
                    <a:pos x="18" y="84"/>
                  </a:cxn>
                  <a:cxn ang="0">
                    <a:pos x="0" y="63"/>
                  </a:cxn>
                  <a:cxn ang="0">
                    <a:pos x="125" y="0"/>
                  </a:cxn>
                  <a:cxn ang="0">
                    <a:pos x="148" y="30"/>
                  </a:cxn>
                  <a:cxn ang="0">
                    <a:pos x="18" y="84"/>
                  </a:cxn>
                </a:cxnLst>
                <a:rect l="0" t="0" r="r" b="b"/>
                <a:pathLst>
                  <a:path w="148" h="84">
                    <a:moveTo>
                      <a:pt x="18" y="84"/>
                    </a:moveTo>
                    <a:lnTo>
                      <a:pt x="0" y="63"/>
                    </a:lnTo>
                    <a:lnTo>
                      <a:pt x="125" y="0"/>
                    </a:lnTo>
                    <a:lnTo>
                      <a:pt x="148" y="30"/>
                    </a:lnTo>
                    <a:lnTo>
                      <a:pt x="18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04" name="Freeform 188"/>
              <p:cNvSpPr>
                <a:spLocks/>
              </p:cNvSpPr>
              <p:nvPr/>
            </p:nvSpPr>
            <p:spPr bwMode="auto">
              <a:xfrm>
                <a:off x="4353" y="3199"/>
                <a:ext cx="75" cy="20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0"/>
                  </a:cxn>
                  <a:cxn ang="0">
                    <a:pos x="7" y="20"/>
                  </a:cxn>
                  <a:cxn ang="0">
                    <a:pos x="67" y="20"/>
                  </a:cxn>
                  <a:cxn ang="0">
                    <a:pos x="75" y="0"/>
                  </a:cxn>
                </a:cxnLst>
                <a:rect l="0" t="0" r="r" b="b"/>
                <a:pathLst>
                  <a:path w="75" h="20">
                    <a:moveTo>
                      <a:pt x="75" y="0"/>
                    </a:moveTo>
                    <a:lnTo>
                      <a:pt x="0" y="0"/>
                    </a:lnTo>
                    <a:lnTo>
                      <a:pt x="7" y="20"/>
                    </a:lnTo>
                    <a:lnTo>
                      <a:pt x="67" y="2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05" name="Freeform 189"/>
              <p:cNvSpPr>
                <a:spLocks/>
              </p:cNvSpPr>
              <p:nvPr/>
            </p:nvSpPr>
            <p:spPr bwMode="auto">
              <a:xfrm>
                <a:off x="4353" y="3199"/>
                <a:ext cx="75" cy="20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0"/>
                  </a:cxn>
                  <a:cxn ang="0">
                    <a:pos x="7" y="20"/>
                  </a:cxn>
                  <a:cxn ang="0">
                    <a:pos x="67" y="20"/>
                  </a:cxn>
                  <a:cxn ang="0">
                    <a:pos x="75" y="0"/>
                  </a:cxn>
                </a:cxnLst>
                <a:rect l="0" t="0" r="r" b="b"/>
                <a:pathLst>
                  <a:path w="75" h="20">
                    <a:moveTo>
                      <a:pt x="75" y="0"/>
                    </a:moveTo>
                    <a:lnTo>
                      <a:pt x="0" y="0"/>
                    </a:lnTo>
                    <a:lnTo>
                      <a:pt x="7" y="20"/>
                    </a:lnTo>
                    <a:lnTo>
                      <a:pt x="67" y="20"/>
                    </a:lnTo>
                    <a:lnTo>
                      <a:pt x="7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06" name="Freeform 190"/>
              <p:cNvSpPr>
                <a:spLocks/>
              </p:cNvSpPr>
              <p:nvPr/>
            </p:nvSpPr>
            <p:spPr bwMode="auto">
              <a:xfrm>
                <a:off x="4642" y="1314"/>
                <a:ext cx="8" cy="140"/>
              </a:xfrm>
              <a:custGeom>
                <a:avLst/>
                <a:gdLst/>
                <a:ahLst/>
                <a:cxnLst>
                  <a:cxn ang="0">
                    <a:pos x="4" y="140"/>
                  </a:cxn>
                  <a:cxn ang="0">
                    <a:pos x="0" y="48"/>
                  </a:cxn>
                  <a:cxn ang="0">
                    <a:pos x="8" y="0"/>
                  </a:cxn>
                  <a:cxn ang="0">
                    <a:pos x="8" y="113"/>
                  </a:cxn>
                  <a:cxn ang="0">
                    <a:pos x="4" y="140"/>
                  </a:cxn>
                </a:cxnLst>
                <a:rect l="0" t="0" r="r" b="b"/>
                <a:pathLst>
                  <a:path w="8" h="140">
                    <a:moveTo>
                      <a:pt x="4" y="140"/>
                    </a:moveTo>
                    <a:lnTo>
                      <a:pt x="0" y="48"/>
                    </a:lnTo>
                    <a:lnTo>
                      <a:pt x="8" y="0"/>
                    </a:lnTo>
                    <a:lnTo>
                      <a:pt x="8" y="113"/>
                    </a:lnTo>
                    <a:lnTo>
                      <a:pt x="4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07" name="Freeform 191"/>
              <p:cNvSpPr>
                <a:spLocks/>
              </p:cNvSpPr>
              <p:nvPr/>
            </p:nvSpPr>
            <p:spPr bwMode="auto">
              <a:xfrm>
                <a:off x="4642" y="1314"/>
                <a:ext cx="8" cy="140"/>
              </a:xfrm>
              <a:custGeom>
                <a:avLst/>
                <a:gdLst/>
                <a:ahLst/>
                <a:cxnLst>
                  <a:cxn ang="0">
                    <a:pos x="4" y="140"/>
                  </a:cxn>
                  <a:cxn ang="0">
                    <a:pos x="0" y="48"/>
                  </a:cxn>
                  <a:cxn ang="0">
                    <a:pos x="8" y="0"/>
                  </a:cxn>
                  <a:cxn ang="0">
                    <a:pos x="8" y="113"/>
                  </a:cxn>
                  <a:cxn ang="0">
                    <a:pos x="4" y="140"/>
                  </a:cxn>
                </a:cxnLst>
                <a:rect l="0" t="0" r="r" b="b"/>
                <a:pathLst>
                  <a:path w="8" h="140">
                    <a:moveTo>
                      <a:pt x="4" y="140"/>
                    </a:moveTo>
                    <a:lnTo>
                      <a:pt x="0" y="48"/>
                    </a:lnTo>
                    <a:lnTo>
                      <a:pt x="8" y="0"/>
                    </a:lnTo>
                    <a:lnTo>
                      <a:pt x="8" y="113"/>
                    </a:lnTo>
                    <a:lnTo>
                      <a:pt x="4" y="1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08" name="Freeform 192"/>
              <p:cNvSpPr>
                <a:spLocks/>
              </p:cNvSpPr>
              <p:nvPr/>
            </p:nvSpPr>
            <p:spPr bwMode="auto">
              <a:xfrm>
                <a:off x="4131" y="1314"/>
                <a:ext cx="8" cy="140"/>
              </a:xfrm>
              <a:custGeom>
                <a:avLst/>
                <a:gdLst/>
                <a:ahLst/>
                <a:cxnLst>
                  <a:cxn ang="0">
                    <a:pos x="3" y="140"/>
                  </a:cxn>
                  <a:cxn ang="0">
                    <a:pos x="8" y="48"/>
                  </a:cxn>
                  <a:cxn ang="0">
                    <a:pos x="0" y="0"/>
                  </a:cxn>
                  <a:cxn ang="0">
                    <a:pos x="0" y="113"/>
                  </a:cxn>
                  <a:cxn ang="0">
                    <a:pos x="3" y="140"/>
                  </a:cxn>
                </a:cxnLst>
                <a:rect l="0" t="0" r="r" b="b"/>
                <a:pathLst>
                  <a:path w="8" h="140">
                    <a:moveTo>
                      <a:pt x="3" y="140"/>
                    </a:moveTo>
                    <a:lnTo>
                      <a:pt x="8" y="48"/>
                    </a:lnTo>
                    <a:lnTo>
                      <a:pt x="0" y="0"/>
                    </a:lnTo>
                    <a:lnTo>
                      <a:pt x="0" y="113"/>
                    </a:lnTo>
                    <a:lnTo>
                      <a:pt x="3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09" name="Freeform 193"/>
              <p:cNvSpPr>
                <a:spLocks/>
              </p:cNvSpPr>
              <p:nvPr/>
            </p:nvSpPr>
            <p:spPr bwMode="auto">
              <a:xfrm>
                <a:off x="4131" y="1314"/>
                <a:ext cx="8" cy="140"/>
              </a:xfrm>
              <a:custGeom>
                <a:avLst/>
                <a:gdLst/>
                <a:ahLst/>
                <a:cxnLst>
                  <a:cxn ang="0">
                    <a:pos x="3" y="140"/>
                  </a:cxn>
                  <a:cxn ang="0">
                    <a:pos x="8" y="48"/>
                  </a:cxn>
                  <a:cxn ang="0">
                    <a:pos x="0" y="0"/>
                  </a:cxn>
                  <a:cxn ang="0">
                    <a:pos x="0" y="113"/>
                  </a:cxn>
                  <a:cxn ang="0">
                    <a:pos x="3" y="140"/>
                  </a:cxn>
                </a:cxnLst>
                <a:rect l="0" t="0" r="r" b="b"/>
                <a:pathLst>
                  <a:path w="8" h="140">
                    <a:moveTo>
                      <a:pt x="3" y="140"/>
                    </a:moveTo>
                    <a:lnTo>
                      <a:pt x="8" y="48"/>
                    </a:lnTo>
                    <a:lnTo>
                      <a:pt x="0" y="0"/>
                    </a:lnTo>
                    <a:lnTo>
                      <a:pt x="0" y="113"/>
                    </a:lnTo>
                    <a:lnTo>
                      <a:pt x="3" y="1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10" name="Freeform 194"/>
              <p:cNvSpPr>
                <a:spLocks/>
              </p:cNvSpPr>
              <p:nvPr/>
            </p:nvSpPr>
            <p:spPr bwMode="auto">
              <a:xfrm>
                <a:off x="5401" y="2456"/>
                <a:ext cx="55" cy="144"/>
              </a:xfrm>
              <a:custGeom>
                <a:avLst/>
                <a:gdLst/>
                <a:ahLst/>
                <a:cxnLst>
                  <a:cxn ang="0">
                    <a:pos x="55" y="144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55" y="55"/>
                  </a:cxn>
                  <a:cxn ang="0">
                    <a:pos x="55" y="144"/>
                  </a:cxn>
                </a:cxnLst>
                <a:rect l="0" t="0" r="r" b="b"/>
                <a:pathLst>
                  <a:path w="55" h="144">
                    <a:moveTo>
                      <a:pt x="55" y="144"/>
                    </a:moveTo>
                    <a:lnTo>
                      <a:pt x="0" y="91"/>
                    </a:lnTo>
                    <a:lnTo>
                      <a:pt x="0" y="0"/>
                    </a:lnTo>
                    <a:lnTo>
                      <a:pt x="55" y="55"/>
                    </a:lnTo>
                    <a:lnTo>
                      <a:pt x="55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11" name="Freeform 195"/>
              <p:cNvSpPr>
                <a:spLocks noEditPoints="1"/>
              </p:cNvSpPr>
              <p:nvPr/>
            </p:nvSpPr>
            <p:spPr bwMode="auto">
              <a:xfrm>
                <a:off x="4292" y="1466"/>
                <a:ext cx="1164" cy="1134"/>
              </a:xfrm>
              <a:custGeom>
                <a:avLst/>
                <a:gdLst/>
                <a:ahLst/>
                <a:cxnLst>
                  <a:cxn ang="0">
                    <a:pos x="1164" y="1134"/>
                  </a:cxn>
                  <a:cxn ang="0">
                    <a:pos x="1109" y="1081"/>
                  </a:cxn>
                  <a:cxn ang="0">
                    <a:pos x="1109" y="990"/>
                  </a:cxn>
                  <a:cxn ang="0">
                    <a:pos x="1164" y="1045"/>
                  </a:cxn>
                  <a:cxn ang="0">
                    <a:pos x="1164" y="1134"/>
                  </a:cxn>
                  <a:cxn ang="0">
                    <a:pos x="776" y="157"/>
                  </a:cxn>
                  <a:cxn ang="0">
                    <a:pos x="776" y="61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193" y="0"/>
                  </a:cxn>
                  <a:cxn ang="0">
                    <a:pos x="193" y="9"/>
                  </a:cxn>
                </a:cxnLst>
                <a:rect l="0" t="0" r="r" b="b"/>
                <a:pathLst>
                  <a:path w="1164" h="1134">
                    <a:moveTo>
                      <a:pt x="1164" y="1134"/>
                    </a:moveTo>
                    <a:lnTo>
                      <a:pt x="1109" y="1081"/>
                    </a:lnTo>
                    <a:lnTo>
                      <a:pt x="1109" y="990"/>
                    </a:lnTo>
                    <a:lnTo>
                      <a:pt x="1164" y="1045"/>
                    </a:lnTo>
                    <a:lnTo>
                      <a:pt x="1164" y="1134"/>
                    </a:lnTo>
                    <a:moveTo>
                      <a:pt x="776" y="157"/>
                    </a:moveTo>
                    <a:lnTo>
                      <a:pt x="776" y="61"/>
                    </a:lnTo>
                    <a:moveTo>
                      <a:pt x="0" y="9"/>
                    </a:moveTo>
                    <a:lnTo>
                      <a:pt x="0" y="0"/>
                    </a:lnTo>
                    <a:moveTo>
                      <a:pt x="193" y="0"/>
                    </a:moveTo>
                    <a:lnTo>
                      <a:pt x="193" y="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12" name="Freeform 196"/>
              <p:cNvSpPr>
                <a:spLocks/>
              </p:cNvSpPr>
              <p:nvPr/>
            </p:nvSpPr>
            <p:spPr bwMode="auto">
              <a:xfrm>
                <a:off x="4664" y="3176"/>
                <a:ext cx="96" cy="67"/>
              </a:xfrm>
              <a:custGeom>
                <a:avLst/>
                <a:gdLst/>
                <a:ahLst/>
                <a:cxnLst>
                  <a:cxn ang="0">
                    <a:pos x="96" y="60"/>
                  </a:cxn>
                  <a:cxn ang="0">
                    <a:pos x="27" y="0"/>
                  </a:cxn>
                  <a:cxn ang="0">
                    <a:pos x="0" y="12"/>
                  </a:cxn>
                  <a:cxn ang="0">
                    <a:pos x="63" y="67"/>
                  </a:cxn>
                  <a:cxn ang="0">
                    <a:pos x="96" y="60"/>
                  </a:cxn>
                </a:cxnLst>
                <a:rect l="0" t="0" r="r" b="b"/>
                <a:pathLst>
                  <a:path w="96" h="67">
                    <a:moveTo>
                      <a:pt x="96" y="60"/>
                    </a:moveTo>
                    <a:lnTo>
                      <a:pt x="27" y="0"/>
                    </a:lnTo>
                    <a:lnTo>
                      <a:pt x="0" y="12"/>
                    </a:lnTo>
                    <a:lnTo>
                      <a:pt x="63" y="67"/>
                    </a:lnTo>
                    <a:lnTo>
                      <a:pt x="96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13" name="Freeform 197"/>
              <p:cNvSpPr>
                <a:spLocks/>
              </p:cNvSpPr>
              <p:nvPr/>
            </p:nvSpPr>
            <p:spPr bwMode="auto">
              <a:xfrm>
                <a:off x="4664" y="3176"/>
                <a:ext cx="96" cy="67"/>
              </a:xfrm>
              <a:custGeom>
                <a:avLst/>
                <a:gdLst/>
                <a:ahLst/>
                <a:cxnLst>
                  <a:cxn ang="0">
                    <a:pos x="96" y="60"/>
                  </a:cxn>
                  <a:cxn ang="0">
                    <a:pos x="27" y="0"/>
                  </a:cxn>
                  <a:cxn ang="0">
                    <a:pos x="0" y="12"/>
                  </a:cxn>
                  <a:cxn ang="0">
                    <a:pos x="63" y="67"/>
                  </a:cxn>
                  <a:cxn ang="0">
                    <a:pos x="96" y="60"/>
                  </a:cxn>
                </a:cxnLst>
                <a:rect l="0" t="0" r="r" b="b"/>
                <a:pathLst>
                  <a:path w="96" h="67">
                    <a:moveTo>
                      <a:pt x="96" y="60"/>
                    </a:moveTo>
                    <a:lnTo>
                      <a:pt x="27" y="0"/>
                    </a:lnTo>
                    <a:lnTo>
                      <a:pt x="0" y="12"/>
                    </a:lnTo>
                    <a:lnTo>
                      <a:pt x="63" y="67"/>
                    </a:lnTo>
                    <a:lnTo>
                      <a:pt x="96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14" name="Freeform 198"/>
              <p:cNvSpPr>
                <a:spLocks/>
              </p:cNvSpPr>
              <p:nvPr/>
            </p:nvSpPr>
            <p:spPr bwMode="auto">
              <a:xfrm>
                <a:off x="4022" y="3176"/>
                <a:ext cx="96" cy="6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0" y="60"/>
                  </a:cxn>
                  <a:cxn ang="0">
                    <a:pos x="33" y="67"/>
                  </a:cxn>
                  <a:cxn ang="0">
                    <a:pos x="96" y="12"/>
                  </a:cxn>
                  <a:cxn ang="0">
                    <a:pos x="69" y="0"/>
                  </a:cxn>
                </a:cxnLst>
                <a:rect l="0" t="0" r="r" b="b"/>
                <a:pathLst>
                  <a:path w="96" h="67">
                    <a:moveTo>
                      <a:pt x="69" y="0"/>
                    </a:moveTo>
                    <a:lnTo>
                      <a:pt x="0" y="60"/>
                    </a:lnTo>
                    <a:lnTo>
                      <a:pt x="33" y="67"/>
                    </a:lnTo>
                    <a:lnTo>
                      <a:pt x="96" y="1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15" name="Freeform 199"/>
              <p:cNvSpPr>
                <a:spLocks/>
              </p:cNvSpPr>
              <p:nvPr/>
            </p:nvSpPr>
            <p:spPr bwMode="auto">
              <a:xfrm>
                <a:off x="4022" y="3176"/>
                <a:ext cx="96" cy="6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0" y="60"/>
                  </a:cxn>
                  <a:cxn ang="0">
                    <a:pos x="33" y="67"/>
                  </a:cxn>
                  <a:cxn ang="0">
                    <a:pos x="96" y="12"/>
                  </a:cxn>
                  <a:cxn ang="0">
                    <a:pos x="69" y="0"/>
                  </a:cxn>
                </a:cxnLst>
                <a:rect l="0" t="0" r="r" b="b"/>
                <a:pathLst>
                  <a:path w="96" h="67">
                    <a:moveTo>
                      <a:pt x="69" y="0"/>
                    </a:moveTo>
                    <a:lnTo>
                      <a:pt x="0" y="60"/>
                    </a:lnTo>
                    <a:lnTo>
                      <a:pt x="33" y="67"/>
                    </a:lnTo>
                    <a:lnTo>
                      <a:pt x="96" y="12"/>
                    </a:lnTo>
                    <a:lnTo>
                      <a:pt x="6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16" name="Freeform 200"/>
              <p:cNvSpPr>
                <a:spLocks/>
              </p:cNvSpPr>
              <p:nvPr/>
            </p:nvSpPr>
            <p:spPr bwMode="auto">
              <a:xfrm>
                <a:off x="5076" y="1664"/>
                <a:ext cx="95" cy="218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95" y="39"/>
                  </a:cxn>
                  <a:cxn ang="0">
                    <a:pos x="95" y="218"/>
                  </a:cxn>
                  <a:cxn ang="0">
                    <a:pos x="0" y="180"/>
                  </a:cxn>
                </a:cxnLst>
                <a:rect l="0" t="0" r="r" b="b"/>
                <a:pathLst>
                  <a:path w="95" h="218">
                    <a:moveTo>
                      <a:pt x="0" y="180"/>
                    </a:moveTo>
                    <a:lnTo>
                      <a:pt x="0" y="0"/>
                    </a:lnTo>
                    <a:lnTo>
                      <a:pt x="95" y="39"/>
                    </a:lnTo>
                    <a:lnTo>
                      <a:pt x="95" y="218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17" name="Freeform 201"/>
              <p:cNvSpPr>
                <a:spLocks/>
              </p:cNvSpPr>
              <p:nvPr/>
            </p:nvSpPr>
            <p:spPr bwMode="auto">
              <a:xfrm>
                <a:off x="5076" y="1664"/>
                <a:ext cx="95" cy="218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95" y="39"/>
                  </a:cxn>
                  <a:cxn ang="0">
                    <a:pos x="95" y="218"/>
                  </a:cxn>
                  <a:cxn ang="0">
                    <a:pos x="0" y="180"/>
                  </a:cxn>
                </a:cxnLst>
                <a:rect l="0" t="0" r="r" b="b"/>
                <a:pathLst>
                  <a:path w="95" h="218">
                    <a:moveTo>
                      <a:pt x="0" y="180"/>
                    </a:moveTo>
                    <a:lnTo>
                      <a:pt x="0" y="0"/>
                    </a:lnTo>
                    <a:lnTo>
                      <a:pt x="95" y="39"/>
                    </a:lnTo>
                    <a:lnTo>
                      <a:pt x="95" y="218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202"/>
            <p:cNvGrpSpPr>
              <a:grpSpLocks/>
            </p:cNvGrpSpPr>
            <p:nvPr/>
          </p:nvGrpSpPr>
          <p:grpSpPr bwMode="auto">
            <a:xfrm>
              <a:off x="3417" y="1079"/>
              <a:ext cx="2099" cy="2307"/>
              <a:chOff x="3417" y="1079"/>
              <a:chExt cx="2099" cy="2307"/>
            </a:xfrm>
          </p:grpSpPr>
          <p:sp>
            <p:nvSpPr>
              <p:cNvPr id="86219" name="Freeform 203"/>
              <p:cNvSpPr>
                <a:spLocks/>
              </p:cNvSpPr>
              <p:nvPr/>
            </p:nvSpPr>
            <p:spPr bwMode="auto">
              <a:xfrm>
                <a:off x="4390" y="1208"/>
                <a:ext cx="123" cy="95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0"/>
                  </a:cxn>
                  <a:cxn ang="0">
                    <a:pos x="123" y="3"/>
                  </a:cxn>
                  <a:cxn ang="0">
                    <a:pos x="123" y="95"/>
                  </a:cxn>
                  <a:cxn ang="0">
                    <a:pos x="0" y="91"/>
                  </a:cxn>
                </a:cxnLst>
                <a:rect l="0" t="0" r="r" b="b"/>
                <a:pathLst>
                  <a:path w="123" h="95">
                    <a:moveTo>
                      <a:pt x="0" y="91"/>
                    </a:moveTo>
                    <a:lnTo>
                      <a:pt x="0" y="0"/>
                    </a:lnTo>
                    <a:lnTo>
                      <a:pt x="123" y="3"/>
                    </a:lnTo>
                    <a:lnTo>
                      <a:pt x="123" y="95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20" name="Freeform 204"/>
              <p:cNvSpPr>
                <a:spLocks/>
              </p:cNvSpPr>
              <p:nvPr/>
            </p:nvSpPr>
            <p:spPr bwMode="auto">
              <a:xfrm>
                <a:off x="4390" y="1208"/>
                <a:ext cx="123" cy="95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0"/>
                  </a:cxn>
                  <a:cxn ang="0">
                    <a:pos x="123" y="3"/>
                  </a:cxn>
                  <a:cxn ang="0">
                    <a:pos x="123" y="95"/>
                  </a:cxn>
                  <a:cxn ang="0">
                    <a:pos x="0" y="91"/>
                  </a:cxn>
                </a:cxnLst>
                <a:rect l="0" t="0" r="r" b="b"/>
                <a:pathLst>
                  <a:path w="123" h="95">
                    <a:moveTo>
                      <a:pt x="0" y="91"/>
                    </a:moveTo>
                    <a:lnTo>
                      <a:pt x="0" y="0"/>
                    </a:lnTo>
                    <a:lnTo>
                      <a:pt x="123" y="3"/>
                    </a:lnTo>
                    <a:lnTo>
                      <a:pt x="123" y="95"/>
                    </a:lnTo>
                    <a:lnTo>
                      <a:pt x="0" y="9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21" name="Freeform 205"/>
              <p:cNvSpPr>
                <a:spLocks/>
              </p:cNvSpPr>
              <p:nvPr/>
            </p:nvSpPr>
            <p:spPr bwMode="auto">
              <a:xfrm>
                <a:off x="4269" y="1208"/>
                <a:ext cx="121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0" y="3"/>
                  </a:cxn>
                  <a:cxn ang="0">
                    <a:pos x="121" y="0"/>
                  </a:cxn>
                  <a:cxn ang="0">
                    <a:pos x="121" y="91"/>
                  </a:cxn>
                  <a:cxn ang="0">
                    <a:pos x="0" y="95"/>
                  </a:cxn>
                </a:cxnLst>
                <a:rect l="0" t="0" r="r" b="b"/>
                <a:pathLst>
                  <a:path w="121" h="95">
                    <a:moveTo>
                      <a:pt x="0" y="95"/>
                    </a:moveTo>
                    <a:lnTo>
                      <a:pt x="0" y="3"/>
                    </a:lnTo>
                    <a:lnTo>
                      <a:pt x="121" y="0"/>
                    </a:lnTo>
                    <a:lnTo>
                      <a:pt x="121" y="91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22" name="Freeform 206"/>
              <p:cNvSpPr>
                <a:spLocks noEditPoints="1"/>
              </p:cNvSpPr>
              <p:nvPr/>
            </p:nvSpPr>
            <p:spPr bwMode="auto">
              <a:xfrm>
                <a:off x="4269" y="1208"/>
                <a:ext cx="216" cy="267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0" y="3"/>
                  </a:cxn>
                  <a:cxn ang="0">
                    <a:pos x="121" y="0"/>
                  </a:cxn>
                  <a:cxn ang="0">
                    <a:pos x="121" y="91"/>
                  </a:cxn>
                  <a:cxn ang="0">
                    <a:pos x="0" y="95"/>
                  </a:cxn>
                  <a:cxn ang="0">
                    <a:pos x="216" y="267"/>
                  </a:cxn>
                  <a:cxn ang="0">
                    <a:pos x="23" y="267"/>
                  </a:cxn>
                </a:cxnLst>
                <a:rect l="0" t="0" r="r" b="b"/>
                <a:pathLst>
                  <a:path w="216" h="267">
                    <a:moveTo>
                      <a:pt x="0" y="95"/>
                    </a:moveTo>
                    <a:lnTo>
                      <a:pt x="0" y="3"/>
                    </a:lnTo>
                    <a:lnTo>
                      <a:pt x="121" y="0"/>
                    </a:lnTo>
                    <a:lnTo>
                      <a:pt x="121" y="91"/>
                    </a:lnTo>
                    <a:lnTo>
                      <a:pt x="0" y="95"/>
                    </a:lnTo>
                    <a:moveTo>
                      <a:pt x="216" y="267"/>
                    </a:moveTo>
                    <a:lnTo>
                      <a:pt x="23" y="26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23" name="Freeform 207"/>
              <p:cNvSpPr>
                <a:spLocks/>
              </p:cNvSpPr>
              <p:nvPr/>
            </p:nvSpPr>
            <p:spPr bwMode="auto">
              <a:xfrm>
                <a:off x="4420" y="3199"/>
                <a:ext cx="75" cy="29"/>
              </a:xfrm>
              <a:custGeom>
                <a:avLst/>
                <a:gdLst/>
                <a:ahLst/>
                <a:cxnLst>
                  <a:cxn ang="0">
                    <a:pos x="75" y="13"/>
                  </a:cxn>
                  <a:cxn ang="0">
                    <a:pos x="8" y="0"/>
                  </a:cxn>
                  <a:cxn ang="0">
                    <a:pos x="0" y="20"/>
                  </a:cxn>
                  <a:cxn ang="0">
                    <a:pos x="58" y="29"/>
                  </a:cxn>
                  <a:cxn ang="0">
                    <a:pos x="75" y="13"/>
                  </a:cxn>
                </a:cxnLst>
                <a:rect l="0" t="0" r="r" b="b"/>
                <a:pathLst>
                  <a:path w="75" h="29">
                    <a:moveTo>
                      <a:pt x="75" y="13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58" y="29"/>
                    </a:lnTo>
                    <a:lnTo>
                      <a:pt x="7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24" name="Freeform 208"/>
              <p:cNvSpPr>
                <a:spLocks/>
              </p:cNvSpPr>
              <p:nvPr/>
            </p:nvSpPr>
            <p:spPr bwMode="auto">
              <a:xfrm>
                <a:off x="4420" y="3199"/>
                <a:ext cx="75" cy="29"/>
              </a:xfrm>
              <a:custGeom>
                <a:avLst/>
                <a:gdLst/>
                <a:ahLst/>
                <a:cxnLst>
                  <a:cxn ang="0">
                    <a:pos x="75" y="13"/>
                  </a:cxn>
                  <a:cxn ang="0">
                    <a:pos x="8" y="0"/>
                  </a:cxn>
                  <a:cxn ang="0">
                    <a:pos x="0" y="20"/>
                  </a:cxn>
                  <a:cxn ang="0">
                    <a:pos x="58" y="29"/>
                  </a:cxn>
                  <a:cxn ang="0">
                    <a:pos x="75" y="13"/>
                  </a:cxn>
                </a:cxnLst>
                <a:rect l="0" t="0" r="r" b="b"/>
                <a:pathLst>
                  <a:path w="75" h="29">
                    <a:moveTo>
                      <a:pt x="75" y="13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58" y="29"/>
                    </a:lnTo>
                    <a:lnTo>
                      <a:pt x="75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25" name="Freeform 209"/>
              <p:cNvSpPr>
                <a:spLocks/>
              </p:cNvSpPr>
              <p:nvPr/>
            </p:nvSpPr>
            <p:spPr bwMode="auto">
              <a:xfrm>
                <a:off x="4287" y="3199"/>
                <a:ext cx="73" cy="29"/>
              </a:xfrm>
              <a:custGeom>
                <a:avLst/>
                <a:gdLst/>
                <a:ahLst/>
                <a:cxnLst>
                  <a:cxn ang="0">
                    <a:pos x="73" y="20"/>
                  </a:cxn>
                  <a:cxn ang="0">
                    <a:pos x="66" y="0"/>
                  </a:cxn>
                  <a:cxn ang="0">
                    <a:pos x="0" y="13"/>
                  </a:cxn>
                  <a:cxn ang="0">
                    <a:pos x="17" y="29"/>
                  </a:cxn>
                  <a:cxn ang="0">
                    <a:pos x="73" y="20"/>
                  </a:cxn>
                </a:cxnLst>
                <a:rect l="0" t="0" r="r" b="b"/>
                <a:pathLst>
                  <a:path w="73" h="29">
                    <a:moveTo>
                      <a:pt x="73" y="20"/>
                    </a:moveTo>
                    <a:lnTo>
                      <a:pt x="66" y="0"/>
                    </a:lnTo>
                    <a:lnTo>
                      <a:pt x="0" y="13"/>
                    </a:lnTo>
                    <a:lnTo>
                      <a:pt x="17" y="29"/>
                    </a:lnTo>
                    <a:lnTo>
                      <a:pt x="73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26" name="Freeform 210"/>
              <p:cNvSpPr>
                <a:spLocks/>
              </p:cNvSpPr>
              <p:nvPr/>
            </p:nvSpPr>
            <p:spPr bwMode="auto">
              <a:xfrm>
                <a:off x="4287" y="3199"/>
                <a:ext cx="73" cy="29"/>
              </a:xfrm>
              <a:custGeom>
                <a:avLst/>
                <a:gdLst/>
                <a:ahLst/>
                <a:cxnLst>
                  <a:cxn ang="0">
                    <a:pos x="73" y="20"/>
                  </a:cxn>
                  <a:cxn ang="0">
                    <a:pos x="66" y="0"/>
                  </a:cxn>
                  <a:cxn ang="0">
                    <a:pos x="0" y="13"/>
                  </a:cxn>
                  <a:cxn ang="0">
                    <a:pos x="17" y="29"/>
                  </a:cxn>
                  <a:cxn ang="0">
                    <a:pos x="73" y="20"/>
                  </a:cxn>
                </a:cxnLst>
                <a:rect l="0" t="0" r="r" b="b"/>
                <a:pathLst>
                  <a:path w="73" h="29">
                    <a:moveTo>
                      <a:pt x="73" y="20"/>
                    </a:moveTo>
                    <a:lnTo>
                      <a:pt x="66" y="0"/>
                    </a:lnTo>
                    <a:lnTo>
                      <a:pt x="0" y="13"/>
                    </a:lnTo>
                    <a:lnTo>
                      <a:pt x="17" y="29"/>
                    </a:lnTo>
                    <a:lnTo>
                      <a:pt x="73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27" name="Freeform 211"/>
              <p:cNvSpPr>
                <a:spLocks/>
              </p:cNvSpPr>
              <p:nvPr/>
            </p:nvSpPr>
            <p:spPr bwMode="auto">
              <a:xfrm>
                <a:off x="4735" y="1324"/>
                <a:ext cx="131" cy="139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0"/>
                  </a:cxn>
                  <a:cxn ang="0">
                    <a:pos x="131" y="26"/>
                  </a:cxn>
                  <a:cxn ang="0">
                    <a:pos x="131" y="139"/>
                  </a:cxn>
                  <a:cxn ang="0">
                    <a:pos x="0" y="114"/>
                  </a:cxn>
                </a:cxnLst>
                <a:rect l="0" t="0" r="r" b="b"/>
                <a:pathLst>
                  <a:path w="131" h="139">
                    <a:moveTo>
                      <a:pt x="0" y="114"/>
                    </a:moveTo>
                    <a:lnTo>
                      <a:pt x="0" y="0"/>
                    </a:lnTo>
                    <a:lnTo>
                      <a:pt x="131" y="26"/>
                    </a:lnTo>
                    <a:lnTo>
                      <a:pt x="131" y="139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28" name="Freeform 212"/>
              <p:cNvSpPr>
                <a:spLocks/>
              </p:cNvSpPr>
              <p:nvPr/>
            </p:nvSpPr>
            <p:spPr bwMode="auto">
              <a:xfrm>
                <a:off x="4735" y="1324"/>
                <a:ext cx="131" cy="139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0"/>
                  </a:cxn>
                  <a:cxn ang="0">
                    <a:pos x="131" y="26"/>
                  </a:cxn>
                  <a:cxn ang="0">
                    <a:pos x="131" y="139"/>
                  </a:cxn>
                  <a:cxn ang="0">
                    <a:pos x="0" y="114"/>
                  </a:cxn>
                </a:cxnLst>
                <a:rect l="0" t="0" r="r" b="b"/>
                <a:pathLst>
                  <a:path w="131" h="139">
                    <a:moveTo>
                      <a:pt x="0" y="114"/>
                    </a:moveTo>
                    <a:lnTo>
                      <a:pt x="0" y="0"/>
                    </a:lnTo>
                    <a:lnTo>
                      <a:pt x="131" y="26"/>
                    </a:lnTo>
                    <a:lnTo>
                      <a:pt x="131" y="139"/>
                    </a:lnTo>
                    <a:lnTo>
                      <a:pt x="0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29" name="Freeform 213"/>
              <p:cNvSpPr>
                <a:spLocks/>
              </p:cNvSpPr>
              <p:nvPr/>
            </p:nvSpPr>
            <p:spPr bwMode="auto">
              <a:xfrm>
                <a:off x="3916" y="1324"/>
                <a:ext cx="131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0" y="26"/>
                  </a:cxn>
                  <a:cxn ang="0">
                    <a:pos x="131" y="0"/>
                  </a:cxn>
                  <a:cxn ang="0">
                    <a:pos x="131" y="114"/>
                  </a:cxn>
                  <a:cxn ang="0">
                    <a:pos x="0" y="139"/>
                  </a:cxn>
                </a:cxnLst>
                <a:rect l="0" t="0" r="r" b="b"/>
                <a:pathLst>
                  <a:path w="131" h="139">
                    <a:moveTo>
                      <a:pt x="0" y="139"/>
                    </a:moveTo>
                    <a:lnTo>
                      <a:pt x="0" y="26"/>
                    </a:lnTo>
                    <a:lnTo>
                      <a:pt x="131" y="0"/>
                    </a:lnTo>
                    <a:lnTo>
                      <a:pt x="131" y="11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30" name="Freeform 214"/>
              <p:cNvSpPr>
                <a:spLocks/>
              </p:cNvSpPr>
              <p:nvPr/>
            </p:nvSpPr>
            <p:spPr bwMode="auto">
              <a:xfrm>
                <a:off x="3916" y="1324"/>
                <a:ext cx="131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0" y="26"/>
                  </a:cxn>
                  <a:cxn ang="0">
                    <a:pos x="131" y="0"/>
                  </a:cxn>
                  <a:cxn ang="0">
                    <a:pos x="131" y="114"/>
                  </a:cxn>
                  <a:cxn ang="0">
                    <a:pos x="0" y="139"/>
                  </a:cxn>
                </a:cxnLst>
                <a:rect l="0" t="0" r="r" b="b"/>
                <a:pathLst>
                  <a:path w="131" h="139">
                    <a:moveTo>
                      <a:pt x="0" y="139"/>
                    </a:moveTo>
                    <a:lnTo>
                      <a:pt x="0" y="26"/>
                    </a:lnTo>
                    <a:lnTo>
                      <a:pt x="131" y="0"/>
                    </a:lnTo>
                    <a:lnTo>
                      <a:pt x="131" y="114"/>
                    </a:lnTo>
                    <a:lnTo>
                      <a:pt x="0" y="1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31" name="Freeform 215"/>
              <p:cNvSpPr>
                <a:spLocks/>
              </p:cNvSpPr>
              <p:nvPr/>
            </p:nvSpPr>
            <p:spPr bwMode="auto">
              <a:xfrm>
                <a:off x="4495" y="3195"/>
                <a:ext cx="86" cy="40"/>
              </a:xfrm>
              <a:custGeom>
                <a:avLst/>
                <a:gdLst/>
                <a:ahLst/>
                <a:cxnLst>
                  <a:cxn ang="0">
                    <a:pos x="86" y="28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56" y="40"/>
                  </a:cxn>
                  <a:cxn ang="0">
                    <a:pos x="86" y="28"/>
                  </a:cxn>
                </a:cxnLst>
                <a:rect l="0" t="0" r="r" b="b"/>
                <a:pathLst>
                  <a:path w="86" h="40">
                    <a:moveTo>
                      <a:pt x="86" y="28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56" y="40"/>
                    </a:lnTo>
                    <a:lnTo>
                      <a:pt x="86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32" name="Freeform 216"/>
              <p:cNvSpPr>
                <a:spLocks/>
              </p:cNvSpPr>
              <p:nvPr/>
            </p:nvSpPr>
            <p:spPr bwMode="auto">
              <a:xfrm>
                <a:off x="4495" y="3195"/>
                <a:ext cx="86" cy="40"/>
              </a:xfrm>
              <a:custGeom>
                <a:avLst/>
                <a:gdLst/>
                <a:ahLst/>
                <a:cxnLst>
                  <a:cxn ang="0">
                    <a:pos x="86" y="28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56" y="40"/>
                  </a:cxn>
                  <a:cxn ang="0">
                    <a:pos x="86" y="28"/>
                  </a:cxn>
                </a:cxnLst>
                <a:rect l="0" t="0" r="r" b="b"/>
                <a:pathLst>
                  <a:path w="86" h="40">
                    <a:moveTo>
                      <a:pt x="86" y="28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56" y="40"/>
                    </a:lnTo>
                    <a:lnTo>
                      <a:pt x="86" y="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33" name="Freeform 217"/>
              <p:cNvSpPr>
                <a:spLocks/>
              </p:cNvSpPr>
              <p:nvPr/>
            </p:nvSpPr>
            <p:spPr bwMode="auto">
              <a:xfrm>
                <a:off x="4201" y="3195"/>
                <a:ext cx="86" cy="4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28"/>
                  </a:cxn>
                  <a:cxn ang="0">
                    <a:pos x="28" y="40"/>
                  </a:cxn>
                  <a:cxn ang="0">
                    <a:pos x="86" y="17"/>
                  </a:cxn>
                  <a:cxn ang="0">
                    <a:pos x="66" y="0"/>
                  </a:cxn>
                </a:cxnLst>
                <a:rect l="0" t="0" r="r" b="b"/>
                <a:pathLst>
                  <a:path w="86" h="40">
                    <a:moveTo>
                      <a:pt x="66" y="0"/>
                    </a:moveTo>
                    <a:lnTo>
                      <a:pt x="0" y="28"/>
                    </a:lnTo>
                    <a:lnTo>
                      <a:pt x="28" y="40"/>
                    </a:lnTo>
                    <a:lnTo>
                      <a:pt x="86" y="1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34" name="Freeform 218"/>
              <p:cNvSpPr>
                <a:spLocks noEditPoints="1"/>
              </p:cNvSpPr>
              <p:nvPr/>
            </p:nvSpPr>
            <p:spPr bwMode="auto">
              <a:xfrm>
                <a:off x="3662" y="1544"/>
                <a:ext cx="625" cy="1691"/>
              </a:xfrm>
              <a:custGeom>
                <a:avLst/>
                <a:gdLst/>
                <a:ahLst/>
                <a:cxnLst>
                  <a:cxn ang="0">
                    <a:pos x="605" y="1651"/>
                  </a:cxn>
                  <a:cxn ang="0">
                    <a:pos x="539" y="1679"/>
                  </a:cxn>
                  <a:cxn ang="0">
                    <a:pos x="567" y="1691"/>
                  </a:cxn>
                  <a:cxn ang="0">
                    <a:pos x="625" y="1668"/>
                  </a:cxn>
                  <a:cxn ang="0">
                    <a:pos x="605" y="1651"/>
                  </a:cxn>
                  <a:cxn ang="0">
                    <a:pos x="0" y="156"/>
                  </a:cxn>
                  <a:cxn ang="0">
                    <a:pos x="0" y="0"/>
                  </a:cxn>
                </a:cxnLst>
                <a:rect l="0" t="0" r="r" b="b"/>
                <a:pathLst>
                  <a:path w="625" h="1691">
                    <a:moveTo>
                      <a:pt x="605" y="1651"/>
                    </a:moveTo>
                    <a:lnTo>
                      <a:pt x="539" y="1679"/>
                    </a:lnTo>
                    <a:lnTo>
                      <a:pt x="567" y="1691"/>
                    </a:lnTo>
                    <a:lnTo>
                      <a:pt x="625" y="1668"/>
                    </a:lnTo>
                    <a:lnTo>
                      <a:pt x="605" y="1651"/>
                    </a:lnTo>
                    <a:moveTo>
                      <a:pt x="0" y="156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35" name="Freeform 219"/>
              <p:cNvSpPr>
                <a:spLocks/>
              </p:cNvSpPr>
              <p:nvPr/>
            </p:nvSpPr>
            <p:spPr bwMode="auto">
              <a:xfrm>
                <a:off x="4701" y="1324"/>
                <a:ext cx="34" cy="138"/>
              </a:xfrm>
              <a:custGeom>
                <a:avLst/>
                <a:gdLst/>
                <a:ahLst/>
                <a:cxnLst>
                  <a:cxn ang="0">
                    <a:pos x="6" y="138"/>
                  </a:cxn>
                  <a:cxn ang="0">
                    <a:pos x="0" y="44"/>
                  </a:cxn>
                  <a:cxn ang="0">
                    <a:pos x="34" y="0"/>
                  </a:cxn>
                  <a:cxn ang="0">
                    <a:pos x="34" y="114"/>
                  </a:cxn>
                  <a:cxn ang="0">
                    <a:pos x="6" y="138"/>
                  </a:cxn>
                </a:cxnLst>
                <a:rect l="0" t="0" r="r" b="b"/>
                <a:pathLst>
                  <a:path w="34" h="138">
                    <a:moveTo>
                      <a:pt x="6" y="138"/>
                    </a:moveTo>
                    <a:lnTo>
                      <a:pt x="0" y="44"/>
                    </a:lnTo>
                    <a:lnTo>
                      <a:pt x="34" y="0"/>
                    </a:lnTo>
                    <a:lnTo>
                      <a:pt x="34" y="114"/>
                    </a:lnTo>
                    <a:lnTo>
                      <a:pt x="6" y="1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36" name="Freeform 220"/>
              <p:cNvSpPr>
                <a:spLocks/>
              </p:cNvSpPr>
              <p:nvPr/>
            </p:nvSpPr>
            <p:spPr bwMode="auto">
              <a:xfrm>
                <a:off x="4701" y="1324"/>
                <a:ext cx="34" cy="138"/>
              </a:xfrm>
              <a:custGeom>
                <a:avLst/>
                <a:gdLst/>
                <a:ahLst/>
                <a:cxnLst>
                  <a:cxn ang="0">
                    <a:pos x="6" y="138"/>
                  </a:cxn>
                  <a:cxn ang="0">
                    <a:pos x="0" y="44"/>
                  </a:cxn>
                  <a:cxn ang="0">
                    <a:pos x="34" y="0"/>
                  </a:cxn>
                  <a:cxn ang="0">
                    <a:pos x="34" y="114"/>
                  </a:cxn>
                  <a:cxn ang="0">
                    <a:pos x="6" y="138"/>
                  </a:cxn>
                </a:cxnLst>
                <a:rect l="0" t="0" r="r" b="b"/>
                <a:pathLst>
                  <a:path w="34" h="138">
                    <a:moveTo>
                      <a:pt x="6" y="138"/>
                    </a:moveTo>
                    <a:lnTo>
                      <a:pt x="0" y="44"/>
                    </a:lnTo>
                    <a:lnTo>
                      <a:pt x="34" y="0"/>
                    </a:lnTo>
                    <a:lnTo>
                      <a:pt x="34" y="114"/>
                    </a:lnTo>
                    <a:lnTo>
                      <a:pt x="6" y="1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37" name="Freeform 221"/>
              <p:cNvSpPr>
                <a:spLocks/>
              </p:cNvSpPr>
              <p:nvPr/>
            </p:nvSpPr>
            <p:spPr bwMode="auto">
              <a:xfrm>
                <a:off x="4047" y="1324"/>
                <a:ext cx="34" cy="138"/>
              </a:xfrm>
              <a:custGeom>
                <a:avLst/>
                <a:gdLst/>
                <a:ahLst/>
                <a:cxnLst>
                  <a:cxn ang="0">
                    <a:pos x="28" y="138"/>
                  </a:cxn>
                  <a:cxn ang="0">
                    <a:pos x="34" y="44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28" y="138"/>
                  </a:cxn>
                </a:cxnLst>
                <a:rect l="0" t="0" r="r" b="b"/>
                <a:pathLst>
                  <a:path w="34" h="138">
                    <a:moveTo>
                      <a:pt x="28" y="138"/>
                    </a:moveTo>
                    <a:lnTo>
                      <a:pt x="34" y="44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28" y="1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38" name="Freeform 222"/>
              <p:cNvSpPr>
                <a:spLocks/>
              </p:cNvSpPr>
              <p:nvPr/>
            </p:nvSpPr>
            <p:spPr bwMode="auto">
              <a:xfrm>
                <a:off x="4047" y="1324"/>
                <a:ext cx="34" cy="138"/>
              </a:xfrm>
              <a:custGeom>
                <a:avLst/>
                <a:gdLst/>
                <a:ahLst/>
                <a:cxnLst>
                  <a:cxn ang="0">
                    <a:pos x="28" y="138"/>
                  </a:cxn>
                  <a:cxn ang="0">
                    <a:pos x="34" y="44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28" y="138"/>
                  </a:cxn>
                </a:cxnLst>
                <a:rect l="0" t="0" r="r" b="b"/>
                <a:pathLst>
                  <a:path w="34" h="138">
                    <a:moveTo>
                      <a:pt x="28" y="138"/>
                    </a:moveTo>
                    <a:lnTo>
                      <a:pt x="34" y="44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28" y="1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39" name="Freeform 223"/>
              <p:cNvSpPr>
                <a:spLocks/>
              </p:cNvSpPr>
              <p:nvPr/>
            </p:nvSpPr>
            <p:spPr bwMode="auto">
              <a:xfrm>
                <a:off x="5145" y="2711"/>
                <a:ext cx="110" cy="128"/>
              </a:xfrm>
              <a:custGeom>
                <a:avLst/>
                <a:gdLst/>
                <a:ahLst/>
                <a:cxnLst>
                  <a:cxn ang="0">
                    <a:pos x="50" y="128"/>
                  </a:cxn>
                  <a:cxn ang="0">
                    <a:pos x="110" y="69"/>
                  </a:cxn>
                  <a:cxn ang="0">
                    <a:pos x="46" y="0"/>
                  </a:cxn>
                  <a:cxn ang="0">
                    <a:pos x="0" y="76"/>
                  </a:cxn>
                  <a:cxn ang="0">
                    <a:pos x="50" y="128"/>
                  </a:cxn>
                </a:cxnLst>
                <a:rect l="0" t="0" r="r" b="b"/>
                <a:pathLst>
                  <a:path w="110" h="128">
                    <a:moveTo>
                      <a:pt x="50" y="128"/>
                    </a:moveTo>
                    <a:lnTo>
                      <a:pt x="110" y="69"/>
                    </a:lnTo>
                    <a:lnTo>
                      <a:pt x="46" y="0"/>
                    </a:lnTo>
                    <a:lnTo>
                      <a:pt x="0" y="76"/>
                    </a:lnTo>
                    <a:lnTo>
                      <a:pt x="50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40" name="Freeform 224"/>
              <p:cNvSpPr>
                <a:spLocks/>
              </p:cNvSpPr>
              <p:nvPr/>
            </p:nvSpPr>
            <p:spPr bwMode="auto">
              <a:xfrm>
                <a:off x="5145" y="2711"/>
                <a:ext cx="110" cy="128"/>
              </a:xfrm>
              <a:custGeom>
                <a:avLst/>
                <a:gdLst/>
                <a:ahLst/>
                <a:cxnLst>
                  <a:cxn ang="0">
                    <a:pos x="50" y="128"/>
                  </a:cxn>
                  <a:cxn ang="0">
                    <a:pos x="110" y="69"/>
                  </a:cxn>
                  <a:cxn ang="0">
                    <a:pos x="46" y="0"/>
                  </a:cxn>
                  <a:cxn ang="0">
                    <a:pos x="0" y="76"/>
                  </a:cxn>
                  <a:cxn ang="0">
                    <a:pos x="50" y="128"/>
                  </a:cxn>
                </a:cxnLst>
                <a:rect l="0" t="0" r="r" b="b"/>
                <a:pathLst>
                  <a:path w="110" h="128">
                    <a:moveTo>
                      <a:pt x="50" y="128"/>
                    </a:moveTo>
                    <a:lnTo>
                      <a:pt x="110" y="69"/>
                    </a:lnTo>
                    <a:lnTo>
                      <a:pt x="46" y="0"/>
                    </a:lnTo>
                    <a:lnTo>
                      <a:pt x="0" y="76"/>
                    </a:lnTo>
                    <a:lnTo>
                      <a:pt x="50" y="1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41" name="Freeform 225"/>
              <p:cNvSpPr>
                <a:spLocks/>
              </p:cNvSpPr>
              <p:nvPr/>
            </p:nvSpPr>
            <p:spPr bwMode="auto">
              <a:xfrm>
                <a:off x="3526" y="2711"/>
                <a:ext cx="111" cy="128"/>
              </a:xfrm>
              <a:custGeom>
                <a:avLst/>
                <a:gdLst/>
                <a:ahLst/>
                <a:cxnLst>
                  <a:cxn ang="0">
                    <a:pos x="111" y="76"/>
                  </a:cxn>
                  <a:cxn ang="0">
                    <a:pos x="64" y="0"/>
                  </a:cxn>
                  <a:cxn ang="0">
                    <a:pos x="0" y="69"/>
                  </a:cxn>
                  <a:cxn ang="0">
                    <a:pos x="60" y="128"/>
                  </a:cxn>
                  <a:cxn ang="0">
                    <a:pos x="111" y="76"/>
                  </a:cxn>
                </a:cxnLst>
                <a:rect l="0" t="0" r="r" b="b"/>
                <a:pathLst>
                  <a:path w="111" h="128">
                    <a:moveTo>
                      <a:pt x="111" y="76"/>
                    </a:moveTo>
                    <a:lnTo>
                      <a:pt x="64" y="0"/>
                    </a:lnTo>
                    <a:lnTo>
                      <a:pt x="0" y="69"/>
                    </a:lnTo>
                    <a:lnTo>
                      <a:pt x="60" y="128"/>
                    </a:lnTo>
                    <a:lnTo>
                      <a:pt x="111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42" name="Freeform 226"/>
              <p:cNvSpPr>
                <a:spLocks/>
              </p:cNvSpPr>
              <p:nvPr/>
            </p:nvSpPr>
            <p:spPr bwMode="auto">
              <a:xfrm>
                <a:off x="3526" y="2711"/>
                <a:ext cx="111" cy="128"/>
              </a:xfrm>
              <a:custGeom>
                <a:avLst/>
                <a:gdLst/>
                <a:ahLst/>
                <a:cxnLst>
                  <a:cxn ang="0">
                    <a:pos x="111" y="76"/>
                  </a:cxn>
                  <a:cxn ang="0">
                    <a:pos x="64" y="0"/>
                  </a:cxn>
                  <a:cxn ang="0">
                    <a:pos x="0" y="69"/>
                  </a:cxn>
                  <a:cxn ang="0">
                    <a:pos x="60" y="128"/>
                  </a:cxn>
                  <a:cxn ang="0">
                    <a:pos x="111" y="76"/>
                  </a:cxn>
                </a:cxnLst>
                <a:rect l="0" t="0" r="r" b="b"/>
                <a:pathLst>
                  <a:path w="111" h="128">
                    <a:moveTo>
                      <a:pt x="111" y="76"/>
                    </a:moveTo>
                    <a:lnTo>
                      <a:pt x="64" y="0"/>
                    </a:lnTo>
                    <a:lnTo>
                      <a:pt x="0" y="69"/>
                    </a:lnTo>
                    <a:lnTo>
                      <a:pt x="60" y="128"/>
                    </a:lnTo>
                    <a:lnTo>
                      <a:pt x="111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43" name="Freeform 227"/>
              <p:cNvSpPr>
                <a:spLocks/>
              </p:cNvSpPr>
              <p:nvPr/>
            </p:nvSpPr>
            <p:spPr bwMode="auto">
              <a:xfrm>
                <a:off x="4637" y="3188"/>
                <a:ext cx="90" cy="60"/>
              </a:xfrm>
              <a:custGeom>
                <a:avLst/>
                <a:gdLst/>
                <a:ahLst/>
                <a:cxnLst>
                  <a:cxn ang="0">
                    <a:pos x="90" y="55"/>
                  </a:cxn>
                  <a:cxn ang="0">
                    <a:pos x="27" y="0"/>
                  </a:cxn>
                  <a:cxn ang="0">
                    <a:pos x="0" y="11"/>
                  </a:cxn>
                  <a:cxn ang="0">
                    <a:pos x="56" y="60"/>
                  </a:cxn>
                  <a:cxn ang="0">
                    <a:pos x="90" y="55"/>
                  </a:cxn>
                </a:cxnLst>
                <a:rect l="0" t="0" r="r" b="b"/>
                <a:pathLst>
                  <a:path w="90" h="60">
                    <a:moveTo>
                      <a:pt x="90" y="55"/>
                    </a:moveTo>
                    <a:lnTo>
                      <a:pt x="27" y="0"/>
                    </a:lnTo>
                    <a:lnTo>
                      <a:pt x="0" y="11"/>
                    </a:lnTo>
                    <a:lnTo>
                      <a:pt x="56" y="60"/>
                    </a:lnTo>
                    <a:lnTo>
                      <a:pt x="9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44" name="Freeform 228"/>
              <p:cNvSpPr>
                <a:spLocks/>
              </p:cNvSpPr>
              <p:nvPr/>
            </p:nvSpPr>
            <p:spPr bwMode="auto">
              <a:xfrm>
                <a:off x="4637" y="3188"/>
                <a:ext cx="90" cy="60"/>
              </a:xfrm>
              <a:custGeom>
                <a:avLst/>
                <a:gdLst/>
                <a:ahLst/>
                <a:cxnLst>
                  <a:cxn ang="0">
                    <a:pos x="90" y="55"/>
                  </a:cxn>
                  <a:cxn ang="0">
                    <a:pos x="27" y="0"/>
                  </a:cxn>
                  <a:cxn ang="0">
                    <a:pos x="0" y="11"/>
                  </a:cxn>
                  <a:cxn ang="0">
                    <a:pos x="56" y="60"/>
                  </a:cxn>
                  <a:cxn ang="0">
                    <a:pos x="90" y="55"/>
                  </a:cxn>
                </a:cxnLst>
                <a:rect l="0" t="0" r="r" b="b"/>
                <a:pathLst>
                  <a:path w="90" h="60">
                    <a:moveTo>
                      <a:pt x="90" y="55"/>
                    </a:moveTo>
                    <a:lnTo>
                      <a:pt x="27" y="0"/>
                    </a:lnTo>
                    <a:lnTo>
                      <a:pt x="0" y="11"/>
                    </a:lnTo>
                    <a:lnTo>
                      <a:pt x="56" y="60"/>
                    </a:lnTo>
                    <a:lnTo>
                      <a:pt x="90" y="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45" name="Freeform 229"/>
              <p:cNvSpPr>
                <a:spLocks/>
              </p:cNvSpPr>
              <p:nvPr/>
            </p:nvSpPr>
            <p:spPr bwMode="auto">
              <a:xfrm>
                <a:off x="4055" y="3188"/>
                <a:ext cx="90" cy="6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55"/>
                  </a:cxn>
                  <a:cxn ang="0">
                    <a:pos x="34" y="60"/>
                  </a:cxn>
                  <a:cxn ang="0">
                    <a:pos x="90" y="11"/>
                  </a:cxn>
                  <a:cxn ang="0">
                    <a:pos x="63" y="0"/>
                  </a:cxn>
                </a:cxnLst>
                <a:rect l="0" t="0" r="r" b="b"/>
                <a:pathLst>
                  <a:path w="90" h="60">
                    <a:moveTo>
                      <a:pt x="63" y="0"/>
                    </a:moveTo>
                    <a:lnTo>
                      <a:pt x="0" y="55"/>
                    </a:lnTo>
                    <a:lnTo>
                      <a:pt x="34" y="60"/>
                    </a:lnTo>
                    <a:lnTo>
                      <a:pt x="90" y="1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46" name="Freeform 230"/>
              <p:cNvSpPr>
                <a:spLocks/>
              </p:cNvSpPr>
              <p:nvPr/>
            </p:nvSpPr>
            <p:spPr bwMode="auto">
              <a:xfrm>
                <a:off x="4055" y="3188"/>
                <a:ext cx="90" cy="6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55"/>
                  </a:cxn>
                  <a:cxn ang="0">
                    <a:pos x="34" y="60"/>
                  </a:cxn>
                  <a:cxn ang="0">
                    <a:pos x="90" y="11"/>
                  </a:cxn>
                  <a:cxn ang="0">
                    <a:pos x="63" y="0"/>
                  </a:cxn>
                </a:cxnLst>
                <a:rect l="0" t="0" r="r" b="b"/>
                <a:pathLst>
                  <a:path w="90" h="60">
                    <a:moveTo>
                      <a:pt x="63" y="0"/>
                    </a:moveTo>
                    <a:lnTo>
                      <a:pt x="0" y="55"/>
                    </a:lnTo>
                    <a:lnTo>
                      <a:pt x="34" y="60"/>
                    </a:lnTo>
                    <a:lnTo>
                      <a:pt x="90" y="11"/>
                    </a:lnTo>
                    <a:lnTo>
                      <a:pt x="6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47" name="Freeform 231"/>
              <p:cNvSpPr>
                <a:spLocks/>
              </p:cNvSpPr>
              <p:nvPr/>
            </p:nvSpPr>
            <p:spPr bwMode="auto">
              <a:xfrm>
                <a:off x="4513" y="1211"/>
                <a:ext cx="137" cy="103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0" y="0"/>
                  </a:cxn>
                  <a:cxn ang="0">
                    <a:pos x="137" y="12"/>
                  </a:cxn>
                  <a:cxn ang="0">
                    <a:pos x="137" y="103"/>
                  </a:cxn>
                  <a:cxn ang="0">
                    <a:pos x="0" y="92"/>
                  </a:cxn>
                </a:cxnLst>
                <a:rect l="0" t="0" r="r" b="b"/>
                <a:pathLst>
                  <a:path w="137" h="103">
                    <a:moveTo>
                      <a:pt x="0" y="92"/>
                    </a:moveTo>
                    <a:lnTo>
                      <a:pt x="0" y="0"/>
                    </a:lnTo>
                    <a:lnTo>
                      <a:pt x="137" y="12"/>
                    </a:lnTo>
                    <a:lnTo>
                      <a:pt x="137" y="103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48" name="Freeform 232"/>
              <p:cNvSpPr>
                <a:spLocks/>
              </p:cNvSpPr>
              <p:nvPr/>
            </p:nvSpPr>
            <p:spPr bwMode="auto">
              <a:xfrm>
                <a:off x="4513" y="1211"/>
                <a:ext cx="137" cy="103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0" y="0"/>
                  </a:cxn>
                  <a:cxn ang="0">
                    <a:pos x="137" y="12"/>
                  </a:cxn>
                  <a:cxn ang="0">
                    <a:pos x="137" y="103"/>
                  </a:cxn>
                  <a:cxn ang="0">
                    <a:pos x="0" y="92"/>
                  </a:cxn>
                </a:cxnLst>
                <a:rect l="0" t="0" r="r" b="b"/>
                <a:pathLst>
                  <a:path w="137" h="103">
                    <a:moveTo>
                      <a:pt x="0" y="92"/>
                    </a:moveTo>
                    <a:lnTo>
                      <a:pt x="0" y="0"/>
                    </a:lnTo>
                    <a:lnTo>
                      <a:pt x="137" y="12"/>
                    </a:lnTo>
                    <a:lnTo>
                      <a:pt x="137" y="103"/>
                    </a:lnTo>
                    <a:lnTo>
                      <a:pt x="0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49" name="Freeform 233"/>
              <p:cNvSpPr>
                <a:spLocks/>
              </p:cNvSpPr>
              <p:nvPr/>
            </p:nvSpPr>
            <p:spPr bwMode="auto">
              <a:xfrm>
                <a:off x="4131" y="1211"/>
                <a:ext cx="138" cy="103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12"/>
                  </a:cxn>
                  <a:cxn ang="0">
                    <a:pos x="138" y="0"/>
                  </a:cxn>
                  <a:cxn ang="0">
                    <a:pos x="138" y="92"/>
                  </a:cxn>
                  <a:cxn ang="0">
                    <a:pos x="0" y="103"/>
                  </a:cxn>
                </a:cxnLst>
                <a:rect l="0" t="0" r="r" b="b"/>
                <a:pathLst>
                  <a:path w="138" h="103">
                    <a:moveTo>
                      <a:pt x="0" y="103"/>
                    </a:moveTo>
                    <a:lnTo>
                      <a:pt x="0" y="12"/>
                    </a:lnTo>
                    <a:lnTo>
                      <a:pt x="138" y="0"/>
                    </a:lnTo>
                    <a:lnTo>
                      <a:pt x="138" y="92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50" name="Freeform 234"/>
              <p:cNvSpPr>
                <a:spLocks/>
              </p:cNvSpPr>
              <p:nvPr/>
            </p:nvSpPr>
            <p:spPr bwMode="auto">
              <a:xfrm>
                <a:off x="4131" y="1211"/>
                <a:ext cx="138" cy="103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12"/>
                  </a:cxn>
                  <a:cxn ang="0">
                    <a:pos x="138" y="0"/>
                  </a:cxn>
                  <a:cxn ang="0">
                    <a:pos x="138" y="92"/>
                  </a:cxn>
                  <a:cxn ang="0">
                    <a:pos x="0" y="103"/>
                  </a:cxn>
                </a:cxnLst>
                <a:rect l="0" t="0" r="r" b="b"/>
                <a:pathLst>
                  <a:path w="138" h="103">
                    <a:moveTo>
                      <a:pt x="0" y="103"/>
                    </a:moveTo>
                    <a:lnTo>
                      <a:pt x="0" y="12"/>
                    </a:lnTo>
                    <a:lnTo>
                      <a:pt x="138" y="0"/>
                    </a:lnTo>
                    <a:lnTo>
                      <a:pt x="138" y="92"/>
                    </a:lnTo>
                    <a:lnTo>
                      <a:pt x="0" y="10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51" name="Freeform 235"/>
              <p:cNvSpPr>
                <a:spLocks/>
              </p:cNvSpPr>
              <p:nvPr/>
            </p:nvSpPr>
            <p:spPr bwMode="auto">
              <a:xfrm>
                <a:off x="5446" y="2672"/>
                <a:ext cx="59" cy="132"/>
              </a:xfrm>
              <a:custGeom>
                <a:avLst/>
                <a:gdLst/>
                <a:ahLst/>
                <a:cxnLst>
                  <a:cxn ang="0">
                    <a:pos x="48" y="132"/>
                  </a:cxn>
                  <a:cxn ang="0">
                    <a:pos x="0" y="68"/>
                  </a:cxn>
                  <a:cxn ang="0">
                    <a:pos x="10" y="0"/>
                  </a:cxn>
                  <a:cxn ang="0">
                    <a:pos x="59" y="66"/>
                  </a:cxn>
                  <a:cxn ang="0">
                    <a:pos x="48" y="132"/>
                  </a:cxn>
                </a:cxnLst>
                <a:rect l="0" t="0" r="r" b="b"/>
                <a:pathLst>
                  <a:path w="59" h="132">
                    <a:moveTo>
                      <a:pt x="48" y="132"/>
                    </a:moveTo>
                    <a:lnTo>
                      <a:pt x="0" y="68"/>
                    </a:lnTo>
                    <a:lnTo>
                      <a:pt x="10" y="0"/>
                    </a:lnTo>
                    <a:lnTo>
                      <a:pt x="59" y="66"/>
                    </a:lnTo>
                    <a:lnTo>
                      <a:pt x="48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52" name="Freeform 236"/>
              <p:cNvSpPr>
                <a:spLocks noEditPoints="1"/>
              </p:cNvSpPr>
              <p:nvPr/>
            </p:nvSpPr>
            <p:spPr bwMode="auto">
              <a:xfrm>
                <a:off x="3514" y="2322"/>
                <a:ext cx="1991" cy="482"/>
              </a:xfrm>
              <a:custGeom>
                <a:avLst/>
                <a:gdLst/>
                <a:ahLst/>
                <a:cxnLst>
                  <a:cxn ang="0">
                    <a:pos x="1980" y="482"/>
                  </a:cxn>
                  <a:cxn ang="0">
                    <a:pos x="1932" y="418"/>
                  </a:cxn>
                  <a:cxn ang="0">
                    <a:pos x="1942" y="350"/>
                  </a:cxn>
                  <a:cxn ang="0">
                    <a:pos x="1991" y="416"/>
                  </a:cxn>
                  <a:cxn ang="0">
                    <a:pos x="1980" y="482"/>
                  </a:cxn>
                  <a:cxn ang="0">
                    <a:pos x="1738" y="4"/>
                  </a:cxn>
                  <a:cxn ang="0">
                    <a:pos x="1752" y="0"/>
                  </a:cxn>
                  <a:cxn ang="0">
                    <a:pos x="0" y="1"/>
                  </a:cxn>
                  <a:cxn ang="0">
                    <a:pos x="14" y="5"/>
                  </a:cxn>
                </a:cxnLst>
                <a:rect l="0" t="0" r="r" b="b"/>
                <a:pathLst>
                  <a:path w="1991" h="482">
                    <a:moveTo>
                      <a:pt x="1980" y="482"/>
                    </a:moveTo>
                    <a:lnTo>
                      <a:pt x="1932" y="418"/>
                    </a:lnTo>
                    <a:lnTo>
                      <a:pt x="1942" y="350"/>
                    </a:lnTo>
                    <a:lnTo>
                      <a:pt x="1991" y="416"/>
                    </a:lnTo>
                    <a:lnTo>
                      <a:pt x="1980" y="482"/>
                    </a:lnTo>
                    <a:moveTo>
                      <a:pt x="1738" y="4"/>
                    </a:moveTo>
                    <a:lnTo>
                      <a:pt x="1752" y="0"/>
                    </a:lnTo>
                    <a:moveTo>
                      <a:pt x="0" y="1"/>
                    </a:moveTo>
                    <a:lnTo>
                      <a:pt x="14" y="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53" name="Freeform 237"/>
              <p:cNvSpPr>
                <a:spLocks/>
              </p:cNvSpPr>
              <p:nvPr/>
            </p:nvSpPr>
            <p:spPr bwMode="auto">
              <a:xfrm>
                <a:off x="4799" y="3276"/>
                <a:ext cx="11" cy="87"/>
              </a:xfrm>
              <a:custGeom>
                <a:avLst/>
                <a:gdLst/>
                <a:ahLst/>
                <a:cxnLst>
                  <a:cxn ang="0">
                    <a:pos x="11" y="87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11" y="22"/>
                  </a:cxn>
                  <a:cxn ang="0">
                    <a:pos x="11" y="87"/>
                  </a:cxn>
                </a:cxnLst>
                <a:rect l="0" t="0" r="r" b="b"/>
                <a:pathLst>
                  <a:path w="11" h="87">
                    <a:moveTo>
                      <a:pt x="11" y="87"/>
                    </a:moveTo>
                    <a:lnTo>
                      <a:pt x="0" y="66"/>
                    </a:lnTo>
                    <a:lnTo>
                      <a:pt x="0" y="0"/>
                    </a:lnTo>
                    <a:lnTo>
                      <a:pt x="11" y="22"/>
                    </a:lnTo>
                    <a:lnTo>
                      <a:pt x="11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54" name="Freeform 238"/>
              <p:cNvSpPr>
                <a:spLocks/>
              </p:cNvSpPr>
              <p:nvPr/>
            </p:nvSpPr>
            <p:spPr bwMode="auto">
              <a:xfrm>
                <a:off x="4799" y="3276"/>
                <a:ext cx="11" cy="87"/>
              </a:xfrm>
              <a:custGeom>
                <a:avLst/>
                <a:gdLst/>
                <a:ahLst/>
                <a:cxnLst>
                  <a:cxn ang="0">
                    <a:pos x="11" y="87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11" y="22"/>
                  </a:cxn>
                  <a:cxn ang="0">
                    <a:pos x="11" y="87"/>
                  </a:cxn>
                </a:cxnLst>
                <a:rect l="0" t="0" r="r" b="b"/>
                <a:pathLst>
                  <a:path w="11" h="87">
                    <a:moveTo>
                      <a:pt x="11" y="87"/>
                    </a:moveTo>
                    <a:lnTo>
                      <a:pt x="0" y="66"/>
                    </a:lnTo>
                    <a:lnTo>
                      <a:pt x="0" y="0"/>
                    </a:lnTo>
                    <a:lnTo>
                      <a:pt x="11" y="22"/>
                    </a:lnTo>
                    <a:lnTo>
                      <a:pt x="11" y="8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55" name="Freeform 239"/>
              <p:cNvSpPr>
                <a:spLocks/>
              </p:cNvSpPr>
              <p:nvPr/>
            </p:nvSpPr>
            <p:spPr bwMode="auto">
              <a:xfrm>
                <a:off x="5191" y="2327"/>
                <a:ext cx="101" cy="155"/>
              </a:xfrm>
              <a:custGeom>
                <a:avLst/>
                <a:gdLst/>
                <a:ahLst/>
                <a:cxnLst>
                  <a:cxn ang="0">
                    <a:pos x="72" y="155"/>
                  </a:cxn>
                  <a:cxn ang="0">
                    <a:pos x="101" y="57"/>
                  </a:cxn>
                  <a:cxn ang="0">
                    <a:pos x="26" y="0"/>
                  </a:cxn>
                  <a:cxn ang="0">
                    <a:pos x="0" y="100"/>
                  </a:cxn>
                  <a:cxn ang="0">
                    <a:pos x="72" y="155"/>
                  </a:cxn>
                </a:cxnLst>
                <a:rect l="0" t="0" r="r" b="b"/>
                <a:pathLst>
                  <a:path w="101" h="155">
                    <a:moveTo>
                      <a:pt x="72" y="155"/>
                    </a:moveTo>
                    <a:lnTo>
                      <a:pt x="101" y="57"/>
                    </a:lnTo>
                    <a:lnTo>
                      <a:pt x="26" y="0"/>
                    </a:lnTo>
                    <a:lnTo>
                      <a:pt x="0" y="100"/>
                    </a:lnTo>
                    <a:lnTo>
                      <a:pt x="72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56" name="Freeform 240"/>
              <p:cNvSpPr>
                <a:spLocks/>
              </p:cNvSpPr>
              <p:nvPr/>
            </p:nvSpPr>
            <p:spPr bwMode="auto">
              <a:xfrm>
                <a:off x="5191" y="2327"/>
                <a:ext cx="101" cy="155"/>
              </a:xfrm>
              <a:custGeom>
                <a:avLst/>
                <a:gdLst/>
                <a:ahLst/>
                <a:cxnLst>
                  <a:cxn ang="0">
                    <a:pos x="72" y="155"/>
                  </a:cxn>
                  <a:cxn ang="0">
                    <a:pos x="101" y="57"/>
                  </a:cxn>
                  <a:cxn ang="0">
                    <a:pos x="26" y="0"/>
                  </a:cxn>
                  <a:cxn ang="0">
                    <a:pos x="0" y="100"/>
                  </a:cxn>
                  <a:cxn ang="0">
                    <a:pos x="72" y="155"/>
                  </a:cxn>
                </a:cxnLst>
                <a:rect l="0" t="0" r="r" b="b"/>
                <a:pathLst>
                  <a:path w="101" h="155">
                    <a:moveTo>
                      <a:pt x="72" y="155"/>
                    </a:moveTo>
                    <a:lnTo>
                      <a:pt x="101" y="57"/>
                    </a:lnTo>
                    <a:lnTo>
                      <a:pt x="26" y="0"/>
                    </a:lnTo>
                    <a:lnTo>
                      <a:pt x="0" y="100"/>
                    </a:lnTo>
                    <a:lnTo>
                      <a:pt x="72" y="1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57" name="Freeform 241"/>
              <p:cNvSpPr>
                <a:spLocks/>
              </p:cNvSpPr>
              <p:nvPr/>
            </p:nvSpPr>
            <p:spPr bwMode="auto">
              <a:xfrm>
                <a:off x="3489" y="2327"/>
                <a:ext cx="102" cy="155"/>
              </a:xfrm>
              <a:custGeom>
                <a:avLst/>
                <a:gdLst/>
                <a:ahLst/>
                <a:cxnLst>
                  <a:cxn ang="0">
                    <a:pos x="102" y="100"/>
                  </a:cxn>
                  <a:cxn ang="0">
                    <a:pos x="75" y="0"/>
                  </a:cxn>
                  <a:cxn ang="0">
                    <a:pos x="0" y="57"/>
                  </a:cxn>
                  <a:cxn ang="0">
                    <a:pos x="30" y="155"/>
                  </a:cxn>
                  <a:cxn ang="0">
                    <a:pos x="102" y="100"/>
                  </a:cxn>
                </a:cxnLst>
                <a:rect l="0" t="0" r="r" b="b"/>
                <a:pathLst>
                  <a:path w="102" h="155">
                    <a:moveTo>
                      <a:pt x="102" y="100"/>
                    </a:moveTo>
                    <a:lnTo>
                      <a:pt x="75" y="0"/>
                    </a:lnTo>
                    <a:lnTo>
                      <a:pt x="0" y="57"/>
                    </a:lnTo>
                    <a:lnTo>
                      <a:pt x="30" y="155"/>
                    </a:lnTo>
                    <a:lnTo>
                      <a:pt x="102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58" name="Freeform 242"/>
              <p:cNvSpPr>
                <a:spLocks noEditPoints="1"/>
              </p:cNvSpPr>
              <p:nvPr/>
            </p:nvSpPr>
            <p:spPr bwMode="auto">
              <a:xfrm>
                <a:off x="3489" y="2327"/>
                <a:ext cx="1766" cy="155"/>
              </a:xfrm>
              <a:custGeom>
                <a:avLst/>
                <a:gdLst/>
                <a:ahLst/>
                <a:cxnLst>
                  <a:cxn ang="0">
                    <a:pos x="102" y="100"/>
                  </a:cxn>
                  <a:cxn ang="0">
                    <a:pos x="75" y="0"/>
                  </a:cxn>
                  <a:cxn ang="0">
                    <a:pos x="0" y="57"/>
                  </a:cxn>
                  <a:cxn ang="0">
                    <a:pos x="30" y="155"/>
                  </a:cxn>
                  <a:cxn ang="0">
                    <a:pos x="102" y="100"/>
                  </a:cxn>
                  <a:cxn ang="0">
                    <a:pos x="1766" y="131"/>
                  </a:cxn>
                  <a:cxn ang="0">
                    <a:pos x="1694" y="76"/>
                  </a:cxn>
                </a:cxnLst>
                <a:rect l="0" t="0" r="r" b="b"/>
                <a:pathLst>
                  <a:path w="1766" h="155">
                    <a:moveTo>
                      <a:pt x="102" y="100"/>
                    </a:moveTo>
                    <a:lnTo>
                      <a:pt x="75" y="0"/>
                    </a:lnTo>
                    <a:lnTo>
                      <a:pt x="0" y="57"/>
                    </a:lnTo>
                    <a:lnTo>
                      <a:pt x="30" y="155"/>
                    </a:lnTo>
                    <a:lnTo>
                      <a:pt x="102" y="100"/>
                    </a:lnTo>
                    <a:moveTo>
                      <a:pt x="1766" y="131"/>
                    </a:moveTo>
                    <a:lnTo>
                      <a:pt x="1694" y="7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59" name="Freeform 243"/>
              <p:cNvSpPr>
                <a:spLocks/>
              </p:cNvSpPr>
              <p:nvPr/>
            </p:nvSpPr>
            <p:spPr bwMode="auto">
              <a:xfrm>
                <a:off x="5211" y="2923"/>
                <a:ext cx="198" cy="92"/>
              </a:xfrm>
              <a:custGeom>
                <a:avLst/>
                <a:gdLst/>
                <a:ahLst/>
                <a:cxnLst>
                  <a:cxn ang="0">
                    <a:pos x="84" y="84"/>
                  </a:cxn>
                  <a:cxn ang="0">
                    <a:pos x="0" y="92"/>
                  </a:cxn>
                  <a:cxn ang="0">
                    <a:pos x="81" y="15"/>
                  </a:cxn>
                  <a:cxn ang="0">
                    <a:pos x="198" y="0"/>
                  </a:cxn>
                  <a:cxn ang="0">
                    <a:pos x="84" y="84"/>
                  </a:cxn>
                </a:cxnLst>
                <a:rect l="0" t="0" r="r" b="b"/>
                <a:pathLst>
                  <a:path w="198" h="92">
                    <a:moveTo>
                      <a:pt x="84" y="84"/>
                    </a:moveTo>
                    <a:lnTo>
                      <a:pt x="0" y="92"/>
                    </a:lnTo>
                    <a:lnTo>
                      <a:pt x="81" y="15"/>
                    </a:lnTo>
                    <a:lnTo>
                      <a:pt x="198" y="0"/>
                    </a:lnTo>
                    <a:lnTo>
                      <a:pt x="84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60" name="Freeform 244"/>
              <p:cNvSpPr>
                <a:spLocks noEditPoints="1"/>
              </p:cNvSpPr>
              <p:nvPr/>
            </p:nvSpPr>
            <p:spPr bwMode="auto">
              <a:xfrm>
                <a:off x="3526" y="2404"/>
                <a:ext cx="1883" cy="611"/>
              </a:xfrm>
              <a:custGeom>
                <a:avLst/>
                <a:gdLst/>
                <a:ahLst/>
                <a:cxnLst>
                  <a:cxn ang="0">
                    <a:pos x="1769" y="603"/>
                  </a:cxn>
                  <a:cxn ang="0">
                    <a:pos x="1685" y="611"/>
                  </a:cxn>
                  <a:cxn ang="0">
                    <a:pos x="1766" y="534"/>
                  </a:cxn>
                  <a:cxn ang="0">
                    <a:pos x="1883" y="519"/>
                  </a:cxn>
                  <a:cxn ang="0">
                    <a:pos x="1769" y="603"/>
                  </a:cxn>
                  <a:cxn ang="0">
                    <a:pos x="72" y="0"/>
                  </a:cxn>
                  <a:cxn ang="0">
                    <a:pos x="0" y="54"/>
                  </a:cxn>
                </a:cxnLst>
                <a:rect l="0" t="0" r="r" b="b"/>
                <a:pathLst>
                  <a:path w="1883" h="611">
                    <a:moveTo>
                      <a:pt x="1769" y="603"/>
                    </a:moveTo>
                    <a:lnTo>
                      <a:pt x="1685" y="611"/>
                    </a:lnTo>
                    <a:lnTo>
                      <a:pt x="1766" y="534"/>
                    </a:lnTo>
                    <a:lnTo>
                      <a:pt x="1883" y="519"/>
                    </a:lnTo>
                    <a:lnTo>
                      <a:pt x="1769" y="603"/>
                    </a:lnTo>
                    <a:moveTo>
                      <a:pt x="72" y="0"/>
                    </a:moveTo>
                    <a:lnTo>
                      <a:pt x="0" y="5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61" name="Freeform 245"/>
              <p:cNvSpPr>
                <a:spLocks/>
              </p:cNvSpPr>
              <p:nvPr/>
            </p:nvSpPr>
            <p:spPr bwMode="auto">
              <a:xfrm>
                <a:off x="5054" y="3084"/>
                <a:ext cx="145" cy="108"/>
              </a:xfrm>
              <a:custGeom>
                <a:avLst/>
                <a:gdLst/>
                <a:ahLst/>
                <a:cxnLst>
                  <a:cxn ang="0">
                    <a:pos x="19" y="108"/>
                  </a:cxn>
                  <a:cxn ang="0">
                    <a:pos x="0" y="74"/>
                  </a:cxn>
                  <a:cxn ang="0">
                    <a:pos x="122" y="0"/>
                  </a:cxn>
                  <a:cxn ang="0">
                    <a:pos x="145" y="43"/>
                  </a:cxn>
                  <a:cxn ang="0">
                    <a:pos x="19" y="108"/>
                  </a:cxn>
                </a:cxnLst>
                <a:rect l="0" t="0" r="r" b="b"/>
                <a:pathLst>
                  <a:path w="145" h="108">
                    <a:moveTo>
                      <a:pt x="19" y="108"/>
                    </a:moveTo>
                    <a:lnTo>
                      <a:pt x="0" y="74"/>
                    </a:lnTo>
                    <a:lnTo>
                      <a:pt x="122" y="0"/>
                    </a:lnTo>
                    <a:lnTo>
                      <a:pt x="145" y="43"/>
                    </a:lnTo>
                    <a:lnTo>
                      <a:pt x="19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62" name="Freeform 246"/>
              <p:cNvSpPr>
                <a:spLocks/>
              </p:cNvSpPr>
              <p:nvPr/>
            </p:nvSpPr>
            <p:spPr bwMode="auto">
              <a:xfrm>
                <a:off x="5054" y="3084"/>
                <a:ext cx="145" cy="108"/>
              </a:xfrm>
              <a:custGeom>
                <a:avLst/>
                <a:gdLst/>
                <a:ahLst/>
                <a:cxnLst>
                  <a:cxn ang="0">
                    <a:pos x="19" y="108"/>
                  </a:cxn>
                  <a:cxn ang="0">
                    <a:pos x="0" y="74"/>
                  </a:cxn>
                  <a:cxn ang="0">
                    <a:pos x="122" y="0"/>
                  </a:cxn>
                  <a:cxn ang="0">
                    <a:pos x="145" y="43"/>
                  </a:cxn>
                  <a:cxn ang="0">
                    <a:pos x="19" y="108"/>
                  </a:cxn>
                </a:cxnLst>
                <a:rect l="0" t="0" r="r" b="b"/>
                <a:pathLst>
                  <a:path w="145" h="108">
                    <a:moveTo>
                      <a:pt x="19" y="108"/>
                    </a:moveTo>
                    <a:lnTo>
                      <a:pt x="0" y="74"/>
                    </a:lnTo>
                    <a:lnTo>
                      <a:pt x="122" y="0"/>
                    </a:lnTo>
                    <a:lnTo>
                      <a:pt x="145" y="43"/>
                    </a:lnTo>
                    <a:lnTo>
                      <a:pt x="19" y="10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63" name="Freeform 247"/>
              <p:cNvSpPr>
                <a:spLocks/>
              </p:cNvSpPr>
              <p:nvPr/>
            </p:nvSpPr>
            <p:spPr bwMode="auto">
              <a:xfrm>
                <a:off x="4929" y="3158"/>
                <a:ext cx="144" cy="92"/>
              </a:xfrm>
              <a:custGeom>
                <a:avLst/>
                <a:gdLst/>
                <a:ahLst/>
                <a:cxnLst>
                  <a:cxn ang="0">
                    <a:pos x="14" y="92"/>
                  </a:cxn>
                  <a:cxn ang="0">
                    <a:pos x="0" y="64"/>
                  </a:cxn>
                  <a:cxn ang="0">
                    <a:pos x="125" y="0"/>
                  </a:cxn>
                  <a:cxn ang="0">
                    <a:pos x="144" y="34"/>
                  </a:cxn>
                  <a:cxn ang="0">
                    <a:pos x="14" y="92"/>
                  </a:cxn>
                </a:cxnLst>
                <a:rect l="0" t="0" r="r" b="b"/>
                <a:pathLst>
                  <a:path w="144" h="92">
                    <a:moveTo>
                      <a:pt x="14" y="92"/>
                    </a:moveTo>
                    <a:lnTo>
                      <a:pt x="0" y="64"/>
                    </a:lnTo>
                    <a:lnTo>
                      <a:pt x="125" y="0"/>
                    </a:lnTo>
                    <a:lnTo>
                      <a:pt x="144" y="34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64" name="Freeform 248"/>
              <p:cNvSpPr>
                <a:spLocks/>
              </p:cNvSpPr>
              <p:nvPr/>
            </p:nvSpPr>
            <p:spPr bwMode="auto">
              <a:xfrm>
                <a:off x="4929" y="3158"/>
                <a:ext cx="144" cy="92"/>
              </a:xfrm>
              <a:custGeom>
                <a:avLst/>
                <a:gdLst/>
                <a:ahLst/>
                <a:cxnLst>
                  <a:cxn ang="0">
                    <a:pos x="14" y="92"/>
                  </a:cxn>
                  <a:cxn ang="0">
                    <a:pos x="0" y="64"/>
                  </a:cxn>
                  <a:cxn ang="0">
                    <a:pos x="125" y="0"/>
                  </a:cxn>
                  <a:cxn ang="0">
                    <a:pos x="144" y="34"/>
                  </a:cxn>
                  <a:cxn ang="0">
                    <a:pos x="14" y="92"/>
                  </a:cxn>
                </a:cxnLst>
                <a:rect l="0" t="0" r="r" b="b"/>
                <a:pathLst>
                  <a:path w="144" h="92">
                    <a:moveTo>
                      <a:pt x="14" y="92"/>
                    </a:moveTo>
                    <a:lnTo>
                      <a:pt x="0" y="64"/>
                    </a:lnTo>
                    <a:lnTo>
                      <a:pt x="125" y="0"/>
                    </a:lnTo>
                    <a:lnTo>
                      <a:pt x="144" y="34"/>
                    </a:lnTo>
                    <a:lnTo>
                      <a:pt x="14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65" name="Freeform 249"/>
              <p:cNvSpPr>
                <a:spLocks/>
              </p:cNvSpPr>
              <p:nvPr/>
            </p:nvSpPr>
            <p:spPr bwMode="auto">
              <a:xfrm>
                <a:off x="4609" y="3199"/>
                <a:ext cx="84" cy="56"/>
              </a:xfrm>
              <a:custGeom>
                <a:avLst/>
                <a:gdLst/>
                <a:ahLst/>
                <a:cxnLst>
                  <a:cxn ang="0">
                    <a:pos x="84" y="49"/>
                  </a:cxn>
                  <a:cxn ang="0">
                    <a:pos x="28" y="0"/>
                  </a:cxn>
                  <a:cxn ang="0">
                    <a:pos x="0" y="12"/>
                  </a:cxn>
                  <a:cxn ang="0">
                    <a:pos x="51" y="56"/>
                  </a:cxn>
                  <a:cxn ang="0">
                    <a:pos x="84" y="49"/>
                  </a:cxn>
                </a:cxnLst>
                <a:rect l="0" t="0" r="r" b="b"/>
                <a:pathLst>
                  <a:path w="84" h="56">
                    <a:moveTo>
                      <a:pt x="84" y="49"/>
                    </a:moveTo>
                    <a:lnTo>
                      <a:pt x="28" y="0"/>
                    </a:lnTo>
                    <a:lnTo>
                      <a:pt x="0" y="12"/>
                    </a:lnTo>
                    <a:lnTo>
                      <a:pt x="51" y="56"/>
                    </a:lnTo>
                    <a:lnTo>
                      <a:pt x="84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66" name="Freeform 250"/>
              <p:cNvSpPr>
                <a:spLocks/>
              </p:cNvSpPr>
              <p:nvPr/>
            </p:nvSpPr>
            <p:spPr bwMode="auto">
              <a:xfrm>
                <a:off x="4609" y="3199"/>
                <a:ext cx="84" cy="56"/>
              </a:xfrm>
              <a:custGeom>
                <a:avLst/>
                <a:gdLst/>
                <a:ahLst/>
                <a:cxnLst>
                  <a:cxn ang="0">
                    <a:pos x="84" y="49"/>
                  </a:cxn>
                  <a:cxn ang="0">
                    <a:pos x="28" y="0"/>
                  </a:cxn>
                  <a:cxn ang="0">
                    <a:pos x="0" y="12"/>
                  </a:cxn>
                  <a:cxn ang="0">
                    <a:pos x="51" y="56"/>
                  </a:cxn>
                  <a:cxn ang="0">
                    <a:pos x="84" y="49"/>
                  </a:cxn>
                </a:cxnLst>
                <a:rect l="0" t="0" r="r" b="b"/>
                <a:pathLst>
                  <a:path w="84" h="56">
                    <a:moveTo>
                      <a:pt x="84" y="49"/>
                    </a:moveTo>
                    <a:lnTo>
                      <a:pt x="28" y="0"/>
                    </a:lnTo>
                    <a:lnTo>
                      <a:pt x="0" y="12"/>
                    </a:lnTo>
                    <a:lnTo>
                      <a:pt x="51" y="56"/>
                    </a:lnTo>
                    <a:lnTo>
                      <a:pt x="84" y="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67" name="Freeform 251"/>
              <p:cNvSpPr>
                <a:spLocks/>
              </p:cNvSpPr>
              <p:nvPr/>
            </p:nvSpPr>
            <p:spPr bwMode="auto">
              <a:xfrm>
                <a:off x="4089" y="3199"/>
                <a:ext cx="84" cy="5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49"/>
                  </a:cxn>
                  <a:cxn ang="0">
                    <a:pos x="33" y="56"/>
                  </a:cxn>
                  <a:cxn ang="0">
                    <a:pos x="84" y="12"/>
                  </a:cxn>
                  <a:cxn ang="0">
                    <a:pos x="56" y="0"/>
                  </a:cxn>
                </a:cxnLst>
                <a:rect l="0" t="0" r="r" b="b"/>
                <a:pathLst>
                  <a:path w="84" h="56">
                    <a:moveTo>
                      <a:pt x="56" y="0"/>
                    </a:moveTo>
                    <a:lnTo>
                      <a:pt x="0" y="49"/>
                    </a:lnTo>
                    <a:lnTo>
                      <a:pt x="33" y="56"/>
                    </a:lnTo>
                    <a:lnTo>
                      <a:pt x="84" y="1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68" name="Freeform 252"/>
              <p:cNvSpPr>
                <a:spLocks/>
              </p:cNvSpPr>
              <p:nvPr/>
            </p:nvSpPr>
            <p:spPr bwMode="auto">
              <a:xfrm>
                <a:off x="4089" y="3199"/>
                <a:ext cx="84" cy="5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49"/>
                  </a:cxn>
                  <a:cxn ang="0">
                    <a:pos x="33" y="56"/>
                  </a:cxn>
                  <a:cxn ang="0">
                    <a:pos x="84" y="12"/>
                  </a:cxn>
                  <a:cxn ang="0">
                    <a:pos x="56" y="0"/>
                  </a:cxn>
                </a:cxnLst>
                <a:rect l="0" t="0" r="r" b="b"/>
                <a:pathLst>
                  <a:path w="84" h="56">
                    <a:moveTo>
                      <a:pt x="56" y="0"/>
                    </a:moveTo>
                    <a:lnTo>
                      <a:pt x="0" y="49"/>
                    </a:lnTo>
                    <a:lnTo>
                      <a:pt x="33" y="56"/>
                    </a:lnTo>
                    <a:lnTo>
                      <a:pt x="84" y="12"/>
                    </a:lnTo>
                    <a:lnTo>
                      <a:pt x="5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69" name="Freeform 253"/>
              <p:cNvSpPr>
                <a:spLocks/>
              </p:cNvSpPr>
              <p:nvPr/>
            </p:nvSpPr>
            <p:spPr bwMode="auto">
              <a:xfrm>
                <a:off x="4974" y="1490"/>
                <a:ext cx="102" cy="174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0" y="0"/>
                  </a:cxn>
                  <a:cxn ang="0">
                    <a:pos x="102" y="33"/>
                  </a:cxn>
                  <a:cxn ang="0">
                    <a:pos x="102" y="174"/>
                  </a:cxn>
                  <a:cxn ang="0">
                    <a:pos x="0" y="141"/>
                  </a:cxn>
                </a:cxnLst>
                <a:rect l="0" t="0" r="r" b="b"/>
                <a:pathLst>
                  <a:path w="102" h="174">
                    <a:moveTo>
                      <a:pt x="0" y="141"/>
                    </a:moveTo>
                    <a:lnTo>
                      <a:pt x="0" y="0"/>
                    </a:lnTo>
                    <a:lnTo>
                      <a:pt x="102" y="33"/>
                    </a:lnTo>
                    <a:lnTo>
                      <a:pt x="102" y="174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70" name="Freeform 254"/>
              <p:cNvSpPr>
                <a:spLocks/>
              </p:cNvSpPr>
              <p:nvPr/>
            </p:nvSpPr>
            <p:spPr bwMode="auto">
              <a:xfrm>
                <a:off x="4974" y="1490"/>
                <a:ext cx="102" cy="174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0" y="0"/>
                  </a:cxn>
                  <a:cxn ang="0">
                    <a:pos x="102" y="33"/>
                  </a:cxn>
                  <a:cxn ang="0">
                    <a:pos x="102" y="174"/>
                  </a:cxn>
                  <a:cxn ang="0">
                    <a:pos x="0" y="141"/>
                  </a:cxn>
                </a:cxnLst>
                <a:rect l="0" t="0" r="r" b="b"/>
                <a:pathLst>
                  <a:path w="102" h="174">
                    <a:moveTo>
                      <a:pt x="0" y="141"/>
                    </a:moveTo>
                    <a:lnTo>
                      <a:pt x="0" y="0"/>
                    </a:lnTo>
                    <a:lnTo>
                      <a:pt x="102" y="33"/>
                    </a:lnTo>
                    <a:lnTo>
                      <a:pt x="102" y="174"/>
                    </a:lnTo>
                    <a:lnTo>
                      <a:pt x="0" y="1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71" name="Freeform 255"/>
              <p:cNvSpPr>
                <a:spLocks/>
              </p:cNvSpPr>
              <p:nvPr/>
            </p:nvSpPr>
            <p:spPr bwMode="auto">
              <a:xfrm>
                <a:off x="5176" y="3007"/>
                <a:ext cx="143" cy="120"/>
              </a:xfrm>
              <a:custGeom>
                <a:avLst/>
                <a:gdLst/>
                <a:ahLst/>
                <a:cxnLst>
                  <a:cxn ang="0">
                    <a:pos x="23" y="120"/>
                  </a:cxn>
                  <a:cxn ang="0">
                    <a:pos x="0" y="77"/>
                  </a:cxn>
                  <a:cxn ang="0">
                    <a:pos x="119" y="0"/>
                  </a:cxn>
                  <a:cxn ang="0">
                    <a:pos x="143" y="43"/>
                  </a:cxn>
                  <a:cxn ang="0">
                    <a:pos x="23" y="120"/>
                  </a:cxn>
                </a:cxnLst>
                <a:rect l="0" t="0" r="r" b="b"/>
                <a:pathLst>
                  <a:path w="143" h="120">
                    <a:moveTo>
                      <a:pt x="23" y="120"/>
                    </a:moveTo>
                    <a:lnTo>
                      <a:pt x="0" y="77"/>
                    </a:lnTo>
                    <a:lnTo>
                      <a:pt x="119" y="0"/>
                    </a:lnTo>
                    <a:lnTo>
                      <a:pt x="143" y="43"/>
                    </a:lnTo>
                    <a:lnTo>
                      <a:pt x="23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72" name="Freeform 256"/>
              <p:cNvSpPr>
                <a:spLocks/>
              </p:cNvSpPr>
              <p:nvPr/>
            </p:nvSpPr>
            <p:spPr bwMode="auto">
              <a:xfrm>
                <a:off x="5176" y="3007"/>
                <a:ext cx="143" cy="120"/>
              </a:xfrm>
              <a:custGeom>
                <a:avLst/>
                <a:gdLst/>
                <a:ahLst/>
                <a:cxnLst>
                  <a:cxn ang="0">
                    <a:pos x="23" y="120"/>
                  </a:cxn>
                  <a:cxn ang="0">
                    <a:pos x="0" y="77"/>
                  </a:cxn>
                  <a:cxn ang="0">
                    <a:pos x="119" y="0"/>
                  </a:cxn>
                  <a:cxn ang="0">
                    <a:pos x="143" y="43"/>
                  </a:cxn>
                  <a:cxn ang="0">
                    <a:pos x="23" y="120"/>
                  </a:cxn>
                </a:cxnLst>
                <a:rect l="0" t="0" r="r" b="b"/>
                <a:pathLst>
                  <a:path w="143" h="120">
                    <a:moveTo>
                      <a:pt x="23" y="120"/>
                    </a:moveTo>
                    <a:lnTo>
                      <a:pt x="0" y="77"/>
                    </a:lnTo>
                    <a:lnTo>
                      <a:pt x="119" y="0"/>
                    </a:lnTo>
                    <a:lnTo>
                      <a:pt x="143" y="43"/>
                    </a:lnTo>
                    <a:lnTo>
                      <a:pt x="23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73" name="Freeform 257"/>
              <p:cNvSpPr>
                <a:spLocks/>
              </p:cNvSpPr>
              <p:nvPr/>
            </p:nvSpPr>
            <p:spPr bwMode="auto">
              <a:xfrm>
                <a:off x="4478" y="3212"/>
                <a:ext cx="73" cy="35"/>
              </a:xfrm>
              <a:custGeom>
                <a:avLst/>
                <a:gdLst/>
                <a:ahLst/>
                <a:cxnLst>
                  <a:cxn ang="0">
                    <a:pos x="73" y="23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44" y="35"/>
                  </a:cxn>
                  <a:cxn ang="0">
                    <a:pos x="73" y="23"/>
                  </a:cxn>
                </a:cxnLst>
                <a:rect l="0" t="0" r="r" b="b"/>
                <a:pathLst>
                  <a:path w="73" h="35">
                    <a:moveTo>
                      <a:pt x="73" y="23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44" y="35"/>
                    </a:lnTo>
                    <a:lnTo>
                      <a:pt x="73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74" name="Freeform 258"/>
              <p:cNvSpPr>
                <a:spLocks/>
              </p:cNvSpPr>
              <p:nvPr/>
            </p:nvSpPr>
            <p:spPr bwMode="auto">
              <a:xfrm>
                <a:off x="4478" y="3212"/>
                <a:ext cx="73" cy="35"/>
              </a:xfrm>
              <a:custGeom>
                <a:avLst/>
                <a:gdLst/>
                <a:ahLst/>
                <a:cxnLst>
                  <a:cxn ang="0">
                    <a:pos x="73" y="23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44" y="35"/>
                  </a:cxn>
                  <a:cxn ang="0">
                    <a:pos x="73" y="23"/>
                  </a:cxn>
                </a:cxnLst>
                <a:rect l="0" t="0" r="r" b="b"/>
                <a:pathLst>
                  <a:path w="73" h="35">
                    <a:moveTo>
                      <a:pt x="73" y="23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44" y="35"/>
                    </a:lnTo>
                    <a:lnTo>
                      <a:pt x="73" y="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75" name="Freeform 259"/>
              <p:cNvSpPr>
                <a:spLocks/>
              </p:cNvSpPr>
              <p:nvPr/>
            </p:nvSpPr>
            <p:spPr bwMode="auto">
              <a:xfrm>
                <a:off x="4229" y="3212"/>
                <a:ext cx="75" cy="3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23"/>
                  </a:cxn>
                  <a:cxn ang="0">
                    <a:pos x="31" y="35"/>
                  </a:cxn>
                  <a:cxn ang="0">
                    <a:pos x="75" y="16"/>
                  </a:cxn>
                  <a:cxn ang="0">
                    <a:pos x="58" y="0"/>
                  </a:cxn>
                </a:cxnLst>
                <a:rect l="0" t="0" r="r" b="b"/>
                <a:pathLst>
                  <a:path w="75" h="35">
                    <a:moveTo>
                      <a:pt x="58" y="0"/>
                    </a:moveTo>
                    <a:lnTo>
                      <a:pt x="0" y="23"/>
                    </a:lnTo>
                    <a:lnTo>
                      <a:pt x="31" y="35"/>
                    </a:lnTo>
                    <a:lnTo>
                      <a:pt x="75" y="16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76" name="Freeform 260"/>
              <p:cNvSpPr>
                <a:spLocks/>
              </p:cNvSpPr>
              <p:nvPr/>
            </p:nvSpPr>
            <p:spPr bwMode="auto">
              <a:xfrm>
                <a:off x="4229" y="3212"/>
                <a:ext cx="75" cy="3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23"/>
                  </a:cxn>
                  <a:cxn ang="0">
                    <a:pos x="31" y="35"/>
                  </a:cxn>
                  <a:cxn ang="0">
                    <a:pos x="75" y="16"/>
                  </a:cxn>
                  <a:cxn ang="0">
                    <a:pos x="58" y="0"/>
                  </a:cxn>
                </a:cxnLst>
                <a:rect l="0" t="0" r="r" b="b"/>
                <a:pathLst>
                  <a:path w="75" h="35">
                    <a:moveTo>
                      <a:pt x="58" y="0"/>
                    </a:moveTo>
                    <a:lnTo>
                      <a:pt x="0" y="23"/>
                    </a:lnTo>
                    <a:lnTo>
                      <a:pt x="31" y="35"/>
                    </a:lnTo>
                    <a:lnTo>
                      <a:pt x="75" y="16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77" name="Freeform 261"/>
              <p:cNvSpPr>
                <a:spLocks/>
              </p:cNvSpPr>
              <p:nvPr/>
            </p:nvSpPr>
            <p:spPr bwMode="auto">
              <a:xfrm>
                <a:off x="4650" y="1223"/>
                <a:ext cx="85" cy="10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0"/>
                  </a:cxn>
                  <a:cxn ang="0">
                    <a:pos x="85" y="12"/>
                  </a:cxn>
                  <a:cxn ang="0">
                    <a:pos x="85" y="101"/>
                  </a:cxn>
                  <a:cxn ang="0">
                    <a:pos x="0" y="91"/>
                  </a:cxn>
                </a:cxnLst>
                <a:rect l="0" t="0" r="r" b="b"/>
                <a:pathLst>
                  <a:path w="85" h="101">
                    <a:moveTo>
                      <a:pt x="0" y="91"/>
                    </a:moveTo>
                    <a:lnTo>
                      <a:pt x="0" y="0"/>
                    </a:lnTo>
                    <a:lnTo>
                      <a:pt x="85" y="12"/>
                    </a:lnTo>
                    <a:lnTo>
                      <a:pt x="85" y="10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78" name="Freeform 262"/>
              <p:cNvSpPr>
                <a:spLocks/>
              </p:cNvSpPr>
              <p:nvPr/>
            </p:nvSpPr>
            <p:spPr bwMode="auto">
              <a:xfrm>
                <a:off x="4650" y="1223"/>
                <a:ext cx="85" cy="10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0"/>
                  </a:cxn>
                  <a:cxn ang="0">
                    <a:pos x="85" y="12"/>
                  </a:cxn>
                  <a:cxn ang="0">
                    <a:pos x="85" y="101"/>
                  </a:cxn>
                  <a:cxn ang="0">
                    <a:pos x="0" y="91"/>
                  </a:cxn>
                </a:cxnLst>
                <a:rect l="0" t="0" r="r" b="b"/>
                <a:pathLst>
                  <a:path w="85" h="101">
                    <a:moveTo>
                      <a:pt x="0" y="91"/>
                    </a:moveTo>
                    <a:lnTo>
                      <a:pt x="0" y="0"/>
                    </a:lnTo>
                    <a:lnTo>
                      <a:pt x="85" y="12"/>
                    </a:lnTo>
                    <a:lnTo>
                      <a:pt x="85" y="101"/>
                    </a:lnTo>
                    <a:lnTo>
                      <a:pt x="0" y="9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79" name="Freeform 263"/>
              <p:cNvSpPr>
                <a:spLocks/>
              </p:cNvSpPr>
              <p:nvPr/>
            </p:nvSpPr>
            <p:spPr bwMode="auto">
              <a:xfrm>
                <a:off x="4047" y="1223"/>
                <a:ext cx="84" cy="101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12"/>
                  </a:cxn>
                  <a:cxn ang="0">
                    <a:pos x="84" y="0"/>
                  </a:cxn>
                  <a:cxn ang="0">
                    <a:pos x="84" y="91"/>
                  </a:cxn>
                  <a:cxn ang="0">
                    <a:pos x="0" y="101"/>
                  </a:cxn>
                </a:cxnLst>
                <a:rect l="0" t="0" r="r" b="b"/>
                <a:pathLst>
                  <a:path w="84" h="101">
                    <a:moveTo>
                      <a:pt x="0" y="101"/>
                    </a:moveTo>
                    <a:lnTo>
                      <a:pt x="0" y="12"/>
                    </a:lnTo>
                    <a:lnTo>
                      <a:pt x="84" y="0"/>
                    </a:lnTo>
                    <a:lnTo>
                      <a:pt x="84" y="9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80" name="Freeform 264"/>
              <p:cNvSpPr>
                <a:spLocks/>
              </p:cNvSpPr>
              <p:nvPr/>
            </p:nvSpPr>
            <p:spPr bwMode="auto">
              <a:xfrm>
                <a:off x="4047" y="1223"/>
                <a:ext cx="84" cy="101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12"/>
                  </a:cxn>
                  <a:cxn ang="0">
                    <a:pos x="84" y="0"/>
                  </a:cxn>
                  <a:cxn ang="0">
                    <a:pos x="84" y="91"/>
                  </a:cxn>
                  <a:cxn ang="0">
                    <a:pos x="0" y="101"/>
                  </a:cxn>
                </a:cxnLst>
                <a:rect l="0" t="0" r="r" b="b"/>
                <a:pathLst>
                  <a:path w="84" h="101">
                    <a:moveTo>
                      <a:pt x="0" y="101"/>
                    </a:moveTo>
                    <a:lnTo>
                      <a:pt x="0" y="12"/>
                    </a:lnTo>
                    <a:lnTo>
                      <a:pt x="84" y="0"/>
                    </a:lnTo>
                    <a:lnTo>
                      <a:pt x="84" y="91"/>
                    </a:lnTo>
                    <a:lnTo>
                      <a:pt x="0" y="10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81" name="Freeform 265"/>
              <p:cNvSpPr>
                <a:spLocks/>
              </p:cNvSpPr>
              <p:nvPr/>
            </p:nvSpPr>
            <p:spPr bwMode="auto">
              <a:xfrm>
                <a:off x="4799" y="3222"/>
                <a:ext cx="144" cy="76"/>
              </a:xfrm>
              <a:custGeom>
                <a:avLst/>
                <a:gdLst/>
                <a:ahLst/>
                <a:cxnLst>
                  <a:cxn ang="0">
                    <a:pos x="11" y="76"/>
                  </a:cxn>
                  <a:cxn ang="0">
                    <a:pos x="0" y="54"/>
                  </a:cxn>
                  <a:cxn ang="0">
                    <a:pos x="130" y="0"/>
                  </a:cxn>
                  <a:cxn ang="0">
                    <a:pos x="144" y="28"/>
                  </a:cxn>
                  <a:cxn ang="0">
                    <a:pos x="11" y="76"/>
                  </a:cxn>
                </a:cxnLst>
                <a:rect l="0" t="0" r="r" b="b"/>
                <a:pathLst>
                  <a:path w="144" h="76">
                    <a:moveTo>
                      <a:pt x="11" y="76"/>
                    </a:moveTo>
                    <a:lnTo>
                      <a:pt x="0" y="54"/>
                    </a:lnTo>
                    <a:lnTo>
                      <a:pt x="130" y="0"/>
                    </a:lnTo>
                    <a:lnTo>
                      <a:pt x="144" y="28"/>
                    </a:lnTo>
                    <a:lnTo>
                      <a:pt x="11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82" name="Freeform 266"/>
              <p:cNvSpPr>
                <a:spLocks/>
              </p:cNvSpPr>
              <p:nvPr/>
            </p:nvSpPr>
            <p:spPr bwMode="auto">
              <a:xfrm>
                <a:off x="4799" y="3222"/>
                <a:ext cx="144" cy="76"/>
              </a:xfrm>
              <a:custGeom>
                <a:avLst/>
                <a:gdLst/>
                <a:ahLst/>
                <a:cxnLst>
                  <a:cxn ang="0">
                    <a:pos x="11" y="76"/>
                  </a:cxn>
                  <a:cxn ang="0">
                    <a:pos x="0" y="54"/>
                  </a:cxn>
                  <a:cxn ang="0">
                    <a:pos x="130" y="0"/>
                  </a:cxn>
                  <a:cxn ang="0">
                    <a:pos x="144" y="28"/>
                  </a:cxn>
                  <a:cxn ang="0">
                    <a:pos x="11" y="76"/>
                  </a:cxn>
                </a:cxnLst>
                <a:rect l="0" t="0" r="r" b="b"/>
                <a:pathLst>
                  <a:path w="144" h="76">
                    <a:moveTo>
                      <a:pt x="11" y="76"/>
                    </a:moveTo>
                    <a:lnTo>
                      <a:pt x="0" y="54"/>
                    </a:lnTo>
                    <a:lnTo>
                      <a:pt x="130" y="0"/>
                    </a:lnTo>
                    <a:lnTo>
                      <a:pt x="144" y="28"/>
                    </a:lnTo>
                    <a:lnTo>
                      <a:pt x="11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83" name="Freeform 267"/>
              <p:cNvSpPr>
                <a:spLocks/>
              </p:cNvSpPr>
              <p:nvPr/>
            </p:nvSpPr>
            <p:spPr bwMode="auto">
              <a:xfrm>
                <a:off x="5335" y="2151"/>
                <a:ext cx="66" cy="193"/>
              </a:xfrm>
              <a:custGeom>
                <a:avLst/>
                <a:gdLst/>
                <a:ahLst/>
                <a:cxnLst>
                  <a:cxn ang="0">
                    <a:pos x="66" y="193"/>
                  </a:cxn>
                  <a:cxn ang="0">
                    <a:pos x="0" y="143"/>
                  </a:cxn>
                  <a:cxn ang="0">
                    <a:pos x="0" y="0"/>
                  </a:cxn>
                  <a:cxn ang="0">
                    <a:pos x="66" y="51"/>
                  </a:cxn>
                  <a:cxn ang="0">
                    <a:pos x="66" y="193"/>
                  </a:cxn>
                </a:cxnLst>
                <a:rect l="0" t="0" r="r" b="b"/>
                <a:pathLst>
                  <a:path w="66" h="193">
                    <a:moveTo>
                      <a:pt x="66" y="193"/>
                    </a:moveTo>
                    <a:lnTo>
                      <a:pt x="0" y="143"/>
                    </a:lnTo>
                    <a:lnTo>
                      <a:pt x="0" y="0"/>
                    </a:lnTo>
                    <a:lnTo>
                      <a:pt x="66" y="51"/>
                    </a:lnTo>
                    <a:lnTo>
                      <a:pt x="66" y="1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84" name="Freeform 268"/>
              <p:cNvSpPr>
                <a:spLocks/>
              </p:cNvSpPr>
              <p:nvPr/>
            </p:nvSpPr>
            <p:spPr bwMode="auto">
              <a:xfrm>
                <a:off x="5335" y="2151"/>
                <a:ext cx="66" cy="193"/>
              </a:xfrm>
              <a:custGeom>
                <a:avLst/>
                <a:gdLst/>
                <a:ahLst/>
                <a:cxnLst>
                  <a:cxn ang="0">
                    <a:pos x="66" y="193"/>
                  </a:cxn>
                  <a:cxn ang="0">
                    <a:pos x="0" y="143"/>
                  </a:cxn>
                  <a:cxn ang="0">
                    <a:pos x="0" y="0"/>
                  </a:cxn>
                  <a:cxn ang="0">
                    <a:pos x="66" y="51"/>
                  </a:cxn>
                  <a:cxn ang="0">
                    <a:pos x="66" y="193"/>
                  </a:cxn>
                </a:cxnLst>
                <a:rect l="0" t="0" r="r" b="b"/>
                <a:pathLst>
                  <a:path w="66" h="193">
                    <a:moveTo>
                      <a:pt x="66" y="193"/>
                    </a:moveTo>
                    <a:lnTo>
                      <a:pt x="0" y="143"/>
                    </a:lnTo>
                    <a:lnTo>
                      <a:pt x="0" y="0"/>
                    </a:lnTo>
                    <a:lnTo>
                      <a:pt x="66" y="51"/>
                    </a:lnTo>
                    <a:lnTo>
                      <a:pt x="66" y="19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85" name="Rectangle 269"/>
              <p:cNvSpPr>
                <a:spLocks noChangeArrowheads="1"/>
              </p:cNvSpPr>
              <p:nvPr/>
            </p:nvSpPr>
            <p:spPr bwMode="auto">
              <a:xfrm>
                <a:off x="4360" y="3122"/>
                <a:ext cx="60" cy="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86" name="Rectangle 270"/>
              <p:cNvSpPr>
                <a:spLocks noChangeArrowheads="1"/>
              </p:cNvSpPr>
              <p:nvPr/>
            </p:nvSpPr>
            <p:spPr bwMode="auto">
              <a:xfrm>
                <a:off x="4360" y="3122"/>
                <a:ext cx="60" cy="9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87" name="Freeform 271"/>
              <p:cNvSpPr>
                <a:spLocks/>
              </p:cNvSpPr>
              <p:nvPr/>
            </p:nvSpPr>
            <p:spPr bwMode="auto">
              <a:xfrm>
                <a:off x="5295" y="2923"/>
                <a:ext cx="136" cy="127"/>
              </a:xfrm>
              <a:custGeom>
                <a:avLst/>
                <a:gdLst/>
                <a:ahLst/>
                <a:cxnLst>
                  <a:cxn ang="0">
                    <a:pos x="24" y="127"/>
                  </a:cxn>
                  <a:cxn ang="0">
                    <a:pos x="0" y="84"/>
                  </a:cxn>
                  <a:cxn ang="0">
                    <a:pos x="114" y="0"/>
                  </a:cxn>
                  <a:cxn ang="0">
                    <a:pos x="136" y="43"/>
                  </a:cxn>
                  <a:cxn ang="0">
                    <a:pos x="24" y="127"/>
                  </a:cxn>
                </a:cxnLst>
                <a:rect l="0" t="0" r="r" b="b"/>
                <a:pathLst>
                  <a:path w="136" h="127">
                    <a:moveTo>
                      <a:pt x="24" y="127"/>
                    </a:moveTo>
                    <a:lnTo>
                      <a:pt x="0" y="84"/>
                    </a:lnTo>
                    <a:lnTo>
                      <a:pt x="114" y="0"/>
                    </a:lnTo>
                    <a:lnTo>
                      <a:pt x="136" y="43"/>
                    </a:lnTo>
                    <a:lnTo>
                      <a:pt x="24" y="1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88" name="Freeform 272"/>
              <p:cNvSpPr>
                <a:spLocks/>
              </p:cNvSpPr>
              <p:nvPr/>
            </p:nvSpPr>
            <p:spPr bwMode="auto">
              <a:xfrm>
                <a:off x="5295" y="2923"/>
                <a:ext cx="136" cy="127"/>
              </a:xfrm>
              <a:custGeom>
                <a:avLst/>
                <a:gdLst/>
                <a:ahLst/>
                <a:cxnLst>
                  <a:cxn ang="0">
                    <a:pos x="24" y="127"/>
                  </a:cxn>
                  <a:cxn ang="0">
                    <a:pos x="0" y="84"/>
                  </a:cxn>
                  <a:cxn ang="0">
                    <a:pos x="114" y="0"/>
                  </a:cxn>
                  <a:cxn ang="0">
                    <a:pos x="136" y="43"/>
                  </a:cxn>
                  <a:cxn ang="0">
                    <a:pos x="24" y="127"/>
                  </a:cxn>
                </a:cxnLst>
                <a:rect l="0" t="0" r="r" b="b"/>
                <a:pathLst>
                  <a:path w="136" h="127">
                    <a:moveTo>
                      <a:pt x="24" y="127"/>
                    </a:moveTo>
                    <a:lnTo>
                      <a:pt x="0" y="84"/>
                    </a:lnTo>
                    <a:lnTo>
                      <a:pt x="114" y="0"/>
                    </a:lnTo>
                    <a:lnTo>
                      <a:pt x="136" y="43"/>
                    </a:lnTo>
                    <a:lnTo>
                      <a:pt x="24" y="12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89" name="Freeform 273"/>
              <p:cNvSpPr>
                <a:spLocks/>
              </p:cNvSpPr>
              <p:nvPr/>
            </p:nvSpPr>
            <p:spPr bwMode="auto">
              <a:xfrm>
                <a:off x="5292" y="2870"/>
                <a:ext cx="168" cy="68"/>
              </a:xfrm>
              <a:custGeom>
                <a:avLst/>
                <a:gdLst/>
                <a:ahLst/>
                <a:cxnLst>
                  <a:cxn ang="0">
                    <a:pos x="117" y="53"/>
                  </a:cxn>
                  <a:cxn ang="0">
                    <a:pos x="0" y="68"/>
                  </a:cxn>
                  <a:cxn ang="0">
                    <a:pos x="53" y="6"/>
                  </a:cxn>
                  <a:cxn ang="0">
                    <a:pos x="168" y="0"/>
                  </a:cxn>
                  <a:cxn ang="0">
                    <a:pos x="117" y="53"/>
                  </a:cxn>
                </a:cxnLst>
                <a:rect l="0" t="0" r="r" b="b"/>
                <a:pathLst>
                  <a:path w="168" h="68">
                    <a:moveTo>
                      <a:pt x="117" y="53"/>
                    </a:moveTo>
                    <a:lnTo>
                      <a:pt x="0" y="68"/>
                    </a:lnTo>
                    <a:lnTo>
                      <a:pt x="53" y="6"/>
                    </a:lnTo>
                    <a:lnTo>
                      <a:pt x="168" y="0"/>
                    </a:lnTo>
                    <a:lnTo>
                      <a:pt x="11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90" name="Freeform 274"/>
              <p:cNvSpPr>
                <a:spLocks/>
              </p:cNvSpPr>
              <p:nvPr/>
            </p:nvSpPr>
            <p:spPr bwMode="auto">
              <a:xfrm>
                <a:off x="5292" y="2870"/>
                <a:ext cx="168" cy="68"/>
              </a:xfrm>
              <a:custGeom>
                <a:avLst/>
                <a:gdLst/>
                <a:ahLst/>
                <a:cxnLst>
                  <a:cxn ang="0">
                    <a:pos x="117" y="53"/>
                  </a:cxn>
                  <a:cxn ang="0">
                    <a:pos x="0" y="68"/>
                  </a:cxn>
                  <a:cxn ang="0">
                    <a:pos x="53" y="6"/>
                  </a:cxn>
                  <a:cxn ang="0">
                    <a:pos x="168" y="0"/>
                  </a:cxn>
                  <a:cxn ang="0">
                    <a:pos x="117" y="53"/>
                  </a:cxn>
                </a:cxnLst>
                <a:rect l="0" t="0" r="r" b="b"/>
                <a:pathLst>
                  <a:path w="168" h="68">
                    <a:moveTo>
                      <a:pt x="117" y="53"/>
                    </a:moveTo>
                    <a:lnTo>
                      <a:pt x="0" y="68"/>
                    </a:lnTo>
                    <a:lnTo>
                      <a:pt x="53" y="6"/>
                    </a:lnTo>
                    <a:lnTo>
                      <a:pt x="168" y="0"/>
                    </a:lnTo>
                    <a:lnTo>
                      <a:pt x="117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91" name="Freeform 275"/>
              <p:cNvSpPr>
                <a:spLocks/>
              </p:cNvSpPr>
              <p:nvPr/>
            </p:nvSpPr>
            <p:spPr bwMode="auto">
              <a:xfrm>
                <a:off x="4581" y="3211"/>
                <a:ext cx="79" cy="49"/>
              </a:xfrm>
              <a:custGeom>
                <a:avLst/>
                <a:gdLst/>
                <a:ahLst/>
                <a:cxnLst>
                  <a:cxn ang="0">
                    <a:pos x="79" y="44"/>
                  </a:cxn>
                  <a:cxn ang="0">
                    <a:pos x="28" y="0"/>
                  </a:cxn>
                  <a:cxn ang="0">
                    <a:pos x="0" y="12"/>
                  </a:cxn>
                  <a:cxn ang="0">
                    <a:pos x="43" y="49"/>
                  </a:cxn>
                  <a:cxn ang="0">
                    <a:pos x="79" y="44"/>
                  </a:cxn>
                </a:cxnLst>
                <a:rect l="0" t="0" r="r" b="b"/>
                <a:pathLst>
                  <a:path w="79" h="49">
                    <a:moveTo>
                      <a:pt x="79" y="44"/>
                    </a:moveTo>
                    <a:lnTo>
                      <a:pt x="28" y="0"/>
                    </a:lnTo>
                    <a:lnTo>
                      <a:pt x="0" y="12"/>
                    </a:lnTo>
                    <a:lnTo>
                      <a:pt x="43" y="49"/>
                    </a:lnTo>
                    <a:lnTo>
                      <a:pt x="79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92" name="Freeform 276"/>
              <p:cNvSpPr>
                <a:spLocks/>
              </p:cNvSpPr>
              <p:nvPr/>
            </p:nvSpPr>
            <p:spPr bwMode="auto">
              <a:xfrm>
                <a:off x="4581" y="3211"/>
                <a:ext cx="79" cy="49"/>
              </a:xfrm>
              <a:custGeom>
                <a:avLst/>
                <a:gdLst/>
                <a:ahLst/>
                <a:cxnLst>
                  <a:cxn ang="0">
                    <a:pos x="79" y="44"/>
                  </a:cxn>
                  <a:cxn ang="0">
                    <a:pos x="28" y="0"/>
                  </a:cxn>
                  <a:cxn ang="0">
                    <a:pos x="0" y="12"/>
                  </a:cxn>
                  <a:cxn ang="0">
                    <a:pos x="43" y="49"/>
                  </a:cxn>
                  <a:cxn ang="0">
                    <a:pos x="79" y="44"/>
                  </a:cxn>
                </a:cxnLst>
                <a:rect l="0" t="0" r="r" b="b"/>
                <a:pathLst>
                  <a:path w="79" h="49">
                    <a:moveTo>
                      <a:pt x="79" y="44"/>
                    </a:moveTo>
                    <a:lnTo>
                      <a:pt x="28" y="0"/>
                    </a:lnTo>
                    <a:lnTo>
                      <a:pt x="0" y="12"/>
                    </a:lnTo>
                    <a:lnTo>
                      <a:pt x="43" y="49"/>
                    </a:lnTo>
                    <a:lnTo>
                      <a:pt x="79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93" name="Freeform 277"/>
              <p:cNvSpPr>
                <a:spLocks/>
              </p:cNvSpPr>
              <p:nvPr/>
            </p:nvSpPr>
            <p:spPr bwMode="auto">
              <a:xfrm>
                <a:off x="4122" y="3211"/>
                <a:ext cx="79" cy="49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44"/>
                  </a:cxn>
                  <a:cxn ang="0">
                    <a:pos x="36" y="49"/>
                  </a:cxn>
                  <a:cxn ang="0">
                    <a:pos x="79" y="12"/>
                  </a:cxn>
                  <a:cxn ang="0">
                    <a:pos x="51" y="0"/>
                  </a:cxn>
                </a:cxnLst>
                <a:rect l="0" t="0" r="r" b="b"/>
                <a:pathLst>
                  <a:path w="79" h="49">
                    <a:moveTo>
                      <a:pt x="51" y="0"/>
                    </a:moveTo>
                    <a:lnTo>
                      <a:pt x="0" y="44"/>
                    </a:lnTo>
                    <a:lnTo>
                      <a:pt x="36" y="49"/>
                    </a:lnTo>
                    <a:lnTo>
                      <a:pt x="79" y="1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94" name="Freeform 278"/>
              <p:cNvSpPr>
                <a:spLocks/>
              </p:cNvSpPr>
              <p:nvPr/>
            </p:nvSpPr>
            <p:spPr bwMode="auto">
              <a:xfrm>
                <a:off x="4122" y="3211"/>
                <a:ext cx="79" cy="49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44"/>
                  </a:cxn>
                  <a:cxn ang="0">
                    <a:pos x="36" y="49"/>
                  </a:cxn>
                  <a:cxn ang="0">
                    <a:pos x="79" y="12"/>
                  </a:cxn>
                  <a:cxn ang="0">
                    <a:pos x="51" y="0"/>
                  </a:cxn>
                </a:cxnLst>
                <a:rect l="0" t="0" r="r" b="b"/>
                <a:pathLst>
                  <a:path w="79" h="49">
                    <a:moveTo>
                      <a:pt x="51" y="0"/>
                    </a:moveTo>
                    <a:lnTo>
                      <a:pt x="0" y="44"/>
                    </a:lnTo>
                    <a:lnTo>
                      <a:pt x="36" y="49"/>
                    </a:lnTo>
                    <a:lnTo>
                      <a:pt x="79" y="12"/>
                    </a:lnTo>
                    <a:lnTo>
                      <a:pt x="5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95" name="Freeform 279"/>
              <p:cNvSpPr>
                <a:spLocks/>
              </p:cNvSpPr>
              <p:nvPr/>
            </p:nvSpPr>
            <p:spPr bwMode="auto">
              <a:xfrm>
                <a:off x="5258" y="1924"/>
                <a:ext cx="77" cy="227"/>
              </a:xfrm>
              <a:custGeom>
                <a:avLst/>
                <a:gdLst/>
                <a:ahLst/>
                <a:cxnLst>
                  <a:cxn ang="0">
                    <a:pos x="77" y="227"/>
                  </a:cxn>
                  <a:cxn ang="0">
                    <a:pos x="0" y="179"/>
                  </a:cxn>
                  <a:cxn ang="0">
                    <a:pos x="0" y="0"/>
                  </a:cxn>
                  <a:cxn ang="0">
                    <a:pos x="77" y="50"/>
                  </a:cxn>
                  <a:cxn ang="0">
                    <a:pos x="77" y="227"/>
                  </a:cxn>
                </a:cxnLst>
                <a:rect l="0" t="0" r="r" b="b"/>
                <a:pathLst>
                  <a:path w="77" h="227">
                    <a:moveTo>
                      <a:pt x="77" y="227"/>
                    </a:moveTo>
                    <a:lnTo>
                      <a:pt x="0" y="179"/>
                    </a:lnTo>
                    <a:lnTo>
                      <a:pt x="0" y="0"/>
                    </a:lnTo>
                    <a:lnTo>
                      <a:pt x="77" y="50"/>
                    </a:lnTo>
                    <a:lnTo>
                      <a:pt x="77" y="2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96" name="Freeform 280"/>
              <p:cNvSpPr>
                <a:spLocks/>
              </p:cNvSpPr>
              <p:nvPr/>
            </p:nvSpPr>
            <p:spPr bwMode="auto">
              <a:xfrm>
                <a:off x="5258" y="1924"/>
                <a:ext cx="77" cy="227"/>
              </a:xfrm>
              <a:custGeom>
                <a:avLst/>
                <a:gdLst/>
                <a:ahLst/>
                <a:cxnLst>
                  <a:cxn ang="0">
                    <a:pos x="77" y="227"/>
                  </a:cxn>
                  <a:cxn ang="0">
                    <a:pos x="0" y="179"/>
                  </a:cxn>
                  <a:cxn ang="0">
                    <a:pos x="0" y="0"/>
                  </a:cxn>
                  <a:cxn ang="0">
                    <a:pos x="77" y="50"/>
                  </a:cxn>
                  <a:cxn ang="0">
                    <a:pos x="77" y="227"/>
                  </a:cxn>
                </a:cxnLst>
                <a:rect l="0" t="0" r="r" b="b"/>
                <a:pathLst>
                  <a:path w="77" h="227">
                    <a:moveTo>
                      <a:pt x="77" y="227"/>
                    </a:moveTo>
                    <a:lnTo>
                      <a:pt x="0" y="179"/>
                    </a:lnTo>
                    <a:lnTo>
                      <a:pt x="0" y="0"/>
                    </a:lnTo>
                    <a:lnTo>
                      <a:pt x="77" y="50"/>
                    </a:lnTo>
                    <a:lnTo>
                      <a:pt x="77" y="22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97" name="Freeform 281"/>
              <p:cNvSpPr>
                <a:spLocks/>
              </p:cNvSpPr>
              <p:nvPr/>
            </p:nvSpPr>
            <p:spPr bwMode="auto">
              <a:xfrm>
                <a:off x="4390" y="1138"/>
                <a:ext cx="123" cy="73"/>
              </a:xfrm>
              <a:custGeom>
                <a:avLst/>
                <a:gdLst/>
                <a:ahLst/>
                <a:cxnLst>
                  <a:cxn ang="0">
                    <a:pos x="123" y="73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123" y="4"/>
                  </a:cxn>
                  <a:cxn ang="0">
                    <a:pos x="123" y="73"/>
                  </a:cxn>
                </a:cxnLst>
                <a:rect l="0" t="0" r="r" b="b"/>
                <a:pathLst>
                  <a:path w="123" h="73">
                    <a:moveTo>
                      <a:pt x="123" y="73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23" y="4"/>
                    </a:lnTo>
                    <a:lnTo>
                      <a:pt x="123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98" name="Freeform 282"/>
              <p:cNvSpPr>
                <a:spLocks/>
              </p:cNvSpPr>
              <p:nvPr/>
            </p:nvSpPr>
            <p:spPr bwMode="auto">
              <a:xfrm>
                <a:off x="4390" y="1138"/>
                <a:ext cx="123" cy="73"/>
              </a:xfrm>
              <a:custGeom>
                <a:avLst/>
                <a:gdLst/>
                <a:ahLst/>
                <a:cxnLst>
                  <a:cxn ang="0">
                    <a:pos x="123" y="73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123" y="4"/>
                  </a:cxn>
                  <a:cxn ang="0">
                    <a:pos x="123" y="73"/>
                  </a:cxn>
                </a:cxnLst>
                <a:rect l="0" t="0" r="r" b="b"/>
                <a:pathLst>
                  <a:path w="123" h="73">
                    <a:moveTo>
                      <a:pt x="123" y="73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23" y="4"/>
                    </a:lnTo>
                    <a:lnTo>
                      <a:pt x="123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99" name="Freeform 283"/>
              <p:cNvSpPr>
                <a:spLocks/>
              </p:cNvSpPr>
              <p:nvPr/>
            </p:nvSpPr>
            <p:spPr bwMode="auto">
              <a:xfrm>
                <a:off x="4269" y="1138"/>
                <a:ext cx="121" cy="73"/>
              </a:xfrm>
              <a:custGeom>
                <a:avLst/>
                <a:gdLst/>
                <a:ahLst/>
                <a:cxnLst>
                  <a:cxn ang="0">
                    <a:pos x="121" y="70"/>
                  </a:cxn>
                  <a:cxn ang="0">
                    <a:pos x="0" y="73"/>
                  </a:cxn>
                  <a:cxn ang="0">
                    <a:pos x="0" y="4"/>
                  </a:cxn>
                  <a:cxn ang="0">
                    <a:pos x="121" y="0"/>
                  </a:cxn>
                  <a:cxn ang="0">
                    <a:pos x="121" y="70"/>
                  </a:cxn>
                </a:cxnLst>
                <a:rect l="0" t="0" r="r" b="b"/>
                <a:pathLst>
                  <a:path w="121" h="73">
                    <a:moveTo>
                      <a:pt x="121" y="70"/>
                    </a:moveTo>
                    <a:lnTo>
                      <a:pt x="0" y="73"/>
                    </a:lnTo>
                    <a:lnTo>
                      <a:pt x="0" y="4"/>
                    </a:lnTo>
                    <a:lnTo>
                      <a:pt x="121" y="0"/>
                    </a:lnTo>
                    <a:lnTo>
                      <a:pt x="121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00" name="Freeform 284"/>
              <p:cNvSpPr>
                <a:spLocks/>
              </p:cNvSpPr>
              <p:nvPr/>
            </p:nvSpPr>
            <p:spPr bwMode="auto">
              <a:xfrm>
                <a:off x="4269" y="1138"/>
                <a:ext cx="121" cy="73"/>
              </a:xfrm>
              <a:custGeom>
                <a:avLst/>
                <a:gdLst/>
                <a:ahLst/>
                <a:cxnLst>
                  <a:cxn ang="0">
                    <a:pos x="121" y="70"/>
                  </a:cxn>
                  <a:cxn ang="0">
                    <a:pos x="0" y="73"/>
                  </a:cxn>
                  <a:cxn ang="0">
                    <a:pos x="0" y="4"/>
                  </a:cxn>
                  <a:cxn ang="0">
                    <a:pos x="121" y="0"/>
                  </a:cxn>
                  <a:cxn ang="0">
                    <a:pos x="121" y="70"/>
                  </a:cxn>
                </a:cxnLst>
                <a:rect l="0" t="0" r="r" b="b"/>
                <a:pathLst>
                  <a:path w="121" h="73">
                    <a:moveTo>
                      <a:pt x="121" y="70"/>
                    </a:moveTo>
                    <a:lnTo>
                      <a:pt x="0" y="73"/>
                    </a:lnTo>
                    <a:lnTo>
                      <a:pt x="0" y="4"/>
                    </a:lnTo>
                    <a:lnTo>
                      <a:pt x="121" y="0"/>
                    </a:lnTo>
                    <a:lnTo>
                      <a:pt x="121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01" name="Freeform 285"/>
              <p:cNvSpPr>
                <a:spLocks/>
              </p:cNvSpPr>
              <p:nvPr/>
            </p:nvSpPr>
            <p:spPr bwMode="auto">
              <a:xfrm>
                <a:off x="4420" y="3122"/>
                <a:ext cx="58" cy="106"/>
              </a:xfrm>
              <a:custGeom>
                <a:avLst/>
                <a:gdLst/>
                <a:ahLst/>
                <a:cxnLst>
                  <a:cxn ang="0">
                    <a:pos x="58" y="106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58" y="9"/>
                  </a:cxn>
                  <a:cxn ang="0">
                    <a:pos x="58" y="106"/>
                  </a:cxn>
                </a:cxnLst>
                <a:rect l="0" t="0" r="r" b="b"/>
                <a:pathLst>
                  <a:path w="58" h="106">
                    <a:moveTo>
                      <a:pt x="58" y="106"/>
                    </a:moveTo>
                    <a:lnTo>
                      <a:pt x="0" y="97"/>
                    </a:lnTo>
                    <a:lnTo>
                      <a:pt x="0" y="0"/>
                    </a:lnTo>
                    <a:lnTo>
                      <a:pt x="58" y="9"/>
                    </a:lnTo>
                    <a:lnTo>
                      <a:pt x="58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02" name="Freeform 286"/>
              <p:cNvSpPr>
                <a:spLocks/>
              </p:cNvSpPr>
              <p:nvPr/>
            </p:nvSpPr>
            <p:spPr bwMode="auto">
              <a:xfrm>
                <a:off x="4420" y="3122"/>
                <a:ext cx="58" cy="106"/>
              </a:xfrm>
              <a:custGeom>
                <a:avLst/>
                <a:gdLst/>
                <a:ahLst/>
                <a:cxnLst>
                  <a:cxn ang="0">
                    <a:pos x="58" y="106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58" y="9"/>
                  </a:cxn>
                  <a:cxn ang="0">
                    <a:pos x="58" y="106"/>
                  </a:cxn>
                </a:cxnLst>
                <a:rect l="0" t="0" r="r" b="b"/>
                <a:pathLst>
                  <a:path w="58" h="106">
                    <a:moveTo>
                      <a:pt x="58" y="106"/>
                    </a:moveTo>
                    <a:lnTo>
                      <a:pt x="0" y="97"/>
                    </a:lnTo>
                    <a:lnTo>
                      <a:pt x="0" y="0"/>
                    </a:lnTo>
                    <a:lnTo>
                      <a:pt x="58" y="9"/>
                    </a:lnTo>
                    <a:lnTo>
                      <a:pt x="58" y="10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03" name="Freeform 287"/>
              <p:cNvSpPr>
                <a:spLocks/>
              </p:cNvSpPr>
              <p:nvPr/>
            </p:nvSpPr>
            <p:spPr bwMode="auto">
              <a:xfrm>
                <a:off x="4304" y="3122"/>
                <a:ext cx="56" cy="10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97"/>
                  </a:cxn>
                  <a:cxn ang="0">
                    <a:pos x="0" y="106"/>
                  </a:cxn>
                  <a:cxn ang="0">
                    <a:pos x="0" y="9"/>
                  </a:cxn>
                  <a:cxn ang="0">
                    <a:pos x="56" y="0"/>
                  </a:cxn>
                </a:cxnLst>
                <a:rect l="0" t="0" r="r" b="b"/>
                <a:pathLst>
                  <a:path w="56" h="106">
                    <a:moveTo>
                      <a:pt x="56" y="0"/>
                    </a:moveTo>
                    <a:lnTo>
                      <a:pt x="56" y="97"/>
                    </a:lnTo>
                    <a:lnTo>
                      <a:pt x="0" y="106"/>
                    </a:lnTo>
                    <a:lnTo>
                      <a:pt x="0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04" name="Freeform 288"/>
              <p:cNvSpPr>
                <a:spLocks/>
              </p:cNvSpPr>
              <p:nvPr/>
            </p:nvSpPr>
            <p:spPr bwMode="auto">
              <a:xfrm>
                <a:off x="4304" y="3122"/>
                <a:ext cx="56" cy="10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97"/>
                  </a:cxn>
                  <a:cxn ang="0">
                    <a:pos x="0" y="106"/>
                  </a:cxn>
                  <a:cxn ang="0">
                    <a:pos x="0" y="9"/>
                  </a:cxn>
                  <a:cxn ang="0">
                    <a:pos x="56" y="0"/>
                  </a:cxn>
                </a:cxnLst>
                <a:rect l="0" t="0" r="r" b="b"/>
                <a:pathLst>
                  <a:path w="56" h="106">
                    <a:moveTo>
                      <a:pt x="56" y="0"/>
                    </a:moveTo>
                    <a:lnTo>
                      <a:pt x="56" y="97"/>
                    </a:lnTo>
                    <a:lnTo>
                      <a:pt x="0" y="106"/>
                    </a:lnTo>
                    <a:lnTo>
                      <a:pt x="0" y="9"/>
                    </a:lnTo>
                    <a:lnTo>
                      <a:pt x="5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05" name="Freeform 289"/>
              <p:cNvSpPr>
                <a:spLocks/>
              </p:cNvSpPr>
              <p:nvPr/>
            </p:nvSpPr>
            <p:spPr bwMode="auto">
              <a:xfrm>
                <a:off x="5097" y="2911"/>
                <a:ext cx="79" cy="112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79" y="43"/>
                  </a:cxn>
                  <a:cxn ang="0">
                    <a:pos x="28" y="112"/>
                  </a:cxn>
                  <a:cxn ang="0">
                    <a:pos x="0" y="73"/>
                  </a:cxn>
                  <a:cxn ang="0">
                    <a:pos x="50" y="0"/>
                  </a:cxn>
                </a:cxnLst>
                <a:rect l="0" t="0" r="r" b="b"/>
                <a:pathLst>
                  <a:path w="79" h="112">
                    <a:moveTo>
                      <a:pt x="50" y="0"/>
                    </a:moveTo>
                    <a:lnTo>
                      <a:pt x="79" y="43"/>
                    </a:lnTo>
                    <a:lnTo>
                      <a:pt x="28" y="112"/>
                    </a:lnTo>
                    <a:lnTo>
                      <a:pt x="0" y="7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06" name="Freeform 290"/>
              <p:cNvSpPr>
                <a:spLocks/>
              </p:cNvSpPr>
              <p:nvPr/>
            </p:nvSpPr>
            <p:spPr bwMode="auto">
              <a:xfrm>
                <a:off x="5097" y="2911"/>
                <a:ext cx="79" cy="112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79" y="43"/>
                  </a:cxn>
                  <a:cxn ang="0">
                    <a:pos x="28" y="112"/>
                  </a:cxn>
                  <a:cxn ang="0">
                    <a:pos x="0" y="73"/>
                  </a:cxn>
                  <a:cxn ang="0">
                    <a:pos x="50" y="0"/>
                  </a:cxn>
                </a:cxnLst>
                <a:rect l="0" t="0" r="r" b="b"/>
                <a:pathLst>
                  <a:path w="79" h="112">
                    <a:moveTo>
                      <a:pt x="50" y="0"/>
                    </a:moveTo>
                    <a:lnTo>
                      <a:pt x="79" y="43"/>
                    </a:lnTo>
                    <a:lnTo>
                      <a:pt x="28" y="112"/>
                    </a:lnTo>
                    <a:lnTo>
                      <a:pt x="0" y="73"/>
                    </a:lnTo>
                    <a:lnTo>
                      <a:pt x="5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07" name="Freeform 291"/>
              <p:cNvSpPr>
                <a:spLocks/>
              </p:cNvSpPr>
              <p:nvPr/>
            </p:nvSpPr>
            <p:spPr bwMode="auto">
              <a:xfrm>
                <a:off x="3606" y="2911"/>
                <a:ext cx="77" cy="112"/>
              </a:xfrm>
              <a:custGeom>
                <a:avLst/>
                <a:gdLst/>
                <a:ahLst/>
                <a:cxnLst>
                  <a:cxn ang="0">
                    <a:pos x="77" y="73"/>
                  </a:cxn>
                  <a:cxn ang="0">
                    <a:pos x="29" y="0"/>
                  </a:cxn>
                  <a:cxn ang="0">
                    <a:pos x="0" y="43"/>
                  </a:cxn>
                  <a:cxn ang="0">
                    <a:pos x="51" y="112"/>
                  </a:cxn>
                  <a:cxn ang="0">
                    <a:pos x="77" y="73"/>
                  </a:cxn>
                </a:cxnLst>
                <a:rect l="0" t="0" r="r" b="b"/>
                <a:pathLst>
                  <a:path w="77" h="112">
                    <a:moveTo>
                      <a:pt x="77" y="73"/>
                    </a:moveTo>
                    <a:lnTo>
                      <a:pt x="29" y="0"/>
                    </a:lnTo>
                    <a:lnTo>
                      <a:pt x="0" y="43"/>
                    </a:lnTo>
                    <a:lnTo>
                      <a:pt x="51" y="112"/>
                    </a:lnTo>
                    <a:lnTo>
                      <a:pt x="77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08" name="Freeform 292"/>
              <p:cNvSpPr>
                <a:spLocks/>
              </p:cNvSpPr>
              <p:nvPr/>
            </p:nvSpPr>
            <p:spPr bwMode="auto">
              <a:xfrm>
                <a:off x="3606" y="2911"/>
                <a:ext cx="77" cy="112"/>
              </a:xfrm>
              <a:custGeom>
                <a:avLst/>
                <a:gdLst/>
                <a:ahLst/>
                <a:cxnLst>
                  <a:cxn ang="0">
                    <a:pos x="77" y="73"/>
                  </a:cxn>
                  <a:cxn ang="0">
                    <a:pos x="29" y="0"/>
                  </a:cxn>
                  <a:cxn ang="0">
                    <a:pos x="0" y="43"/>
                  </a:cxn>
                  <a:cxn ang="0">
                    <a:pos x="51" y="112"/>
                  </a:cxn>
                  <a:cxn ang="0">
                    <a:pos x="77" y="73"/>
                  </a:cxn>
                </a:cxnLst>
                <a:rect l="0" t="0" r="r" b="b"/>
                <a:pathLst>
                  <a:path w="77" h="112">
                    <a:moveTo>
                      <a:pt x="77" y="73"/>
                    </a:moveTo>
                    <a:lnTo>
                      <a:pt x="29" y="0"/>
                    </a:lnTo>
                    <a:lnTo>
                      <a:pt x="0" y="43"/>
                    </a:lnTo>
                    <a:lnTo>
                      <a:pt x="51" y="112"/>
                    </a:lnTo>
                    <a:lnTo>
                      <a:pt x="77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09" name="Freeform 293"/>
              <p:cNvSpPr>
                <a:spLocks/>
              </p:cNvSpPr>
              <p:nvPr/>
            </p:nvSpPr>
            <p:spPr bwMode="auto">
              <a:xfrm>
                <a:off x="4866" y="1350"/>
                <a:ext cx="108" cy="140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108" y="26"/>
                  </a:cxn>
                  <a:cxn ang="0">
                    <a:pos x="108" y="140"/>
                  </a:cxn>
                  <a:cxn ang="0">
                    <a:pos x="0" y="113"/>
                  </a:cxn>
                </a:cxnLst>
                <a:rect l="0" t="0" r="r" b="b"/>
                <a:pathLst>
                  <a:path w="108" h="140">
                    <a:moveTo>
                      <a:pt x="0" y="113"/>
                    </a:moveTo>
                    <a:lnTo>
                      <a:pt x="0" y="0"/>
                    </a:lnTo>
                    <a:lnTo>
                      <a:pt x="108" y="26"/>
                    </a:lnTo>
                    <a:lnTo>
                      <a:pt x="108" y="14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10" name="Freeform 294"/>
              <p:cNvSpPr>
                <a:spLocks/>
              </p:cNvSpPr>
              <p:nvPr/>
            </p:nvSpPr>
            <p:spPr bwMode="auto">
              <a:xfrm>
                <a:off x="4866" y="1350"/>
                <a:ext cx="108" cy="140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108" y="26"/>
                  </a:cxn>
                  <a:cxn ang="0">
                    <a:pos x="108" y="140"/>
                  </a:cxn>
                  <a:cxn ang="0">
                    <a:pos x="0" y="113"/>
                  </a:cxn>
                </a:cxnLst>
                <a:rect l="0" t="0" r="r" b="b"/>
                <a:pathLst>
                  <a:path w="108" h="140">
                    <a:moveTo>
                      <a:pt x="0" y="113"/>
                    </a:moveTo>
                    <a:lnTo>
                      <a:pt x="0" y="0"/>
                    </a:lnTo>
                    <a:lnTo>
                      <a:pt x="108" y="26"/>
                    </a:lnTo>
                    <a:lnTo>
                      <a:pt x="108" y="140"/>
                    </a:lnTo>
                    <a:lnTo>
                      <a:pt x="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11" name="Freeform 295"/>
              <p:cNvSpPr>
                <a:spLocks/>
              </p:cNvSpPr>
              <p:nvPr/>
            </p:nvSpPr>
            <p:spPr bwMode="auto">
              <a:xfrm>
                <a:off x="3808" y="1350"/>
                <a:ext cx="108" cy="14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08" y="0"/>
                  </a:cxn>
                  <a:cxn ang="0">
                    <a:pos x="108" y="113"/>
                  </a:cxn>
                  <a:cxn ang="0">
                    <a:pos x="0" y="140"/>
                  </a:cxn>
                  <a:cxn ang="0">
                    <a:pos x="0" y="26"/>
                  </a:cxn>
                </a:cxnLst>
                <a:rect l="0" t="0" r="r" b="b"/>
                <a:pathLst>
                  <a:path w="108" h="140">
                    <a:moveTo>
                      <a:pt x="0" y="26"/>
                    </a:moveTo>
                    <a:lnTo>
                      <a:pt x="108" y="0"/>
                    </a:lnTo>
                    <a:lnTo>
                      <a:pt x="108" y="113"/>
                    </a:lnTo>
                    <a:lnTo>
                      <a:pt x="0" y="14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12" name="Freeform 296"/>
              <p:cNvSpPr>
                <a:spLocks/>
              </p:cNvSpPr>
              <p:nvPr/>
            </p:nvSpPr>
            <p:spPr bwMode="auto">
              <a:xfrm>
                <a:off x="3808" y="1350"/>
                <a:ext cx="108" cy="14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08" y="0"/>
                  </a:cxn>
                  <a:cxn ang="0">
                    <a:pos x="108" y="113"/>
                  </a:cxn>
                  <a:cxn ang="0">
                    <a:pos x="0" y="140"/>
                  </a:cxn>
                  <a:cxn ang="0">
                    <a:pos x="0" y="26"/>
                  </a:cxn>
                </a:cxnLst>
                <a:rect l="0" t="0" r="r" b="b"/>
                <a:pathLst>
                  <a:path w="108" h="140">
                    <a:moveTo>
                      <a:pt x="0" y="26"/>
                    </a:moveTo>
                    <a:lnTo>
                      <a:pt x="108" y="0"/>
                    </a:lnTo>
                    <a:lnTo>
                      <a:pt x="108" y="113"/>
                    </a:lnTo>
                    <a:lnTo>
                      <a:pt x="0" y="140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13" name="Freeform 297"/>
              <p:cNvSpPr>
                <a:spLocks/>
              </p:cNvSpPr>
              <p:nvPr/>
            </p:nvSpPr>
            <p:spPr bwMode="auto">
              <a:xfrm>
                <a:off x="5456" y="2600"/>
                <a:ext cx="49" cy="138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49" y="67"/>
                  </a:cxn>
                  <a:cxn ang="0">
                    <a:pos x="49" y="138"/>
                  </a:cxn>
                  <a:cxn ang="0">
                    <a:pos x="0" y="72"/>
                  </a:cxn>
                </a:cxnLst>
                <a:rect l="0" t="0" r="r" b="b"/>
                <a:pathLst>
                  <a:path w="49" h="138">
                    <a:moveTo>
                      <a:pt x="0" y="72"/>
                    </a:moveTo>
                    <a:lnTo>
                      <a:pt x="0" y="0"/>
                    </a:lnTo>
                    <a:lnTo>
                      <a:pt x="49" y="67"/>
                    </a:lnTo>
                    <a:lnTo>
                      <a:pt x="49" y="13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14" name="Freeform 298"/>
              <p:cNvSpPr>
                <a:spLocks/>
              </p:cNvSpPr>
              <p:nvPr/>
            </p:nvSpPr>
            <p:spPr bwMode="auto">
              <a:xfrm>
                <a:off x="5456" y="2600"/>
                <a:ext cx="49" cy="138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49" y="67"/>
                  </a:cxn>
                  <a:cxn ang="0">
                    <a:pos x="49" y="138"/>
                  </a:cxn>
                  <a:cxn ang="0">
                    <a:pos x="0" y="72"/>
                  </a:cxn>
                </a:cxnLst>
                <a:rect l="0" t="0" r="r" b="b"/>
                <a:pathLst>
                  <a:path w="49" h="138">
                    <a:moveTo>
                      <a:pt x="0" y="72"/>
                    </a:moveTo>
                    <a:lnTo>
                      <a:pt x="0" y="0"/>
                    </a:lnTo>
                    <a:lnTo>
                      <a:pt x="49" y="67"/>
                    </a:lnTo>
                    <a:lnTo>
                      <a:pt x="49" y="138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15" name="Freeform 299"/>
              <p:cNvSpPr>
                <a:spLocks/>
              </p:cNvSpPr>
              <p:nvPr/>
            </p:nvSpPr>
            <p:spPr bwMode="auto">
              <a:xfrm>
                <a:off x="5204" y="2580"/>
                <a:ext cx="84" cy="168"/>
              </a:xfrm>
              <a:custGeom>
                <a:avLst/>
                <a:gdLst/>
                <a:ahLst/>
                <a:cxnLst>
                  <a:cxn ang="0">
                    <a:pos x="66" y="168"/>
                  </a:cxn>
                  <a:cxn ang="0">
                    <a:pos x="84" y="56"/>
                  </a:cxn>
                  <a:cxn ang="0">
                    <a:pos x="30" y="0"/>
                  </a:cxn>
                  <a:cxn ang="0">
                    <a:pos x="0" y="98"/>
                  </a:cxn>
                  <a:cxn ang="0">
                    <a:pos x="66" y="168"/>
                  </a:cxn>
                </a:cxnLst>
                <a:rect l="0" t="0" r="r" b="b"/>
                <a:pathLst>
                  <a:path w="84" h="168">
                    <a:moveTo>
                      <a:pt x="66" y="168"/>
                    </a:moveTo>
                    <a:lnTo>
                      <a:pt x="84" y="56"/>
                    </a:lnTo>
                    <a:lnTo>
                      <a:pt x="30" y="0"/>
                    </a:lnTo>
                    <a:lnTo>
                      <a:pt x="0" y="98"/>
                    </a:lnTo>
                    <a:lnTo>
                      <a:pt x="66" y="1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16" name="Freeform 300"/>
              <p:cNvSpPr>
                <a:spLocks/>
              </p:cNvSpPr>
              <p:nvPr/>
            </p:nvSpPr>
            <p:spPr bwMode="auto">
              <a:xfrm>
                <a:off x="5204" y="2580"/>
                <a:ext cx="84" cy="168"/>
              </a:xfrm>
              <a:custGeom>
                <a:avLst/>
                <a:gdLst/>
                <a:ahLst/>
                <a:cxnLst>
                  <a:cxn ang="0">
                    <a:pos x="66" y="168"/>
                  </a:cxn>
                  <a:cxn ang="0">
                    <a:pos x="84" y="56"/>
                  </a:cxn>
                  <a:cxn ang="0">
                    <a:pos x="30" y="0"/>
                  </a:cxn>
                  <a:cxn ang="0">
                    <a:pos x="0" y="98"/>
                  </a:cxn>
                  <a:cxn ang="0">
                    <a:pos x="66" y="168"/>
                  </a:cxn>
                </a:cxnLst>
                <a:rect l="0" t="0" r="r" b="b"/>
                <a:pathLst>
                  <a:path w="84" h="168">
                    <a:moveTo>
                      <a:pt x="66" y="168"/>
                    </a:moveTo>
                    <a:lnTo>
                      <a:pt x="84" y="56"/>
                    </a:lnTo>
                    <a:lnTo>
                      <a:pt x="30" y="0"/>
                    </a:lnTo>
                    <a:lnTo>
                      <a:pt x="0" y="98"/>
                    </a:lnTo>
                    <a:lnTo>
                      <a:pt x="66" y="1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17" name="Freeform 301"/>
              <p:cNvSpPr>
                <a:spLocks/>
              </p:cNvSpPr>
              <p:nvPr/>
            </p:nvSpPr>
            <p:spPr bwMode="auto">
              <a:xfrm>
                <a:off x="3492" y="2580"/>
                <a:ext cx="86" cy="168"/>
              </a:xfrm>
              <a:custGeom>
                <a:avLst/>
                <a:gdLst/>
                <a:ahLst/>
                <a:cxnLst>
                  <a:cxn ang="0">
                    <a:pos x="86" y="98"/>
                  </a:cxn>
                  <a:cxn ang="0">
                    <a:pos x="56" y="0"/>
                  </a:cxn>
                  <a:cxn ang="0">
                    <a:pos x="0" y="56"/>
                  </a:cxn>
                  <a:cxn ang="0">
                    <a:pos x="20" y="168"/>
                  </a:cxn>
                  <a:cxn ang="0">
                    <a:pos x="86" y="98"/>
                  </a:cxn>
                </a:cxnLst>
                <a:rect l="0" t="0" r="r" b="b"/>
                <a:pathLst>
                  <a:path w="86" h="168">
                    <a:moveTo>
                      <a:pt x="86" y="98"/>
                    </a:moveTo>
                    <a:lnTo>
                      <a:pt x="56" y="0"/>
                    </a:lnTo>
                    <a:lnTo>
                      <a:pt x="0" y="56"/>
                    </a:lnTo>
                    <a:lnTo>
                      <a:pt x="20" y="168"/>
                    </a:lnTo>
                    <a:lnTo>
                      <a:pt x="86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18" name="Freeform 302"/>
              <p:cNvSpPr>
                <a:spLocks/>
              </p:cNvSpPr>
              <p:nvPr/>
            </p:nvSpPr>
            <p:spPr bwMode="auto">
              <a:xfrm>
                <a:off x="3492" y="2580"/>
                <a:ext cx="86" cy="168"/>
              </a:xfrm>
              <a:custGeom>
                <a:avLst/>
                <a:gdLst/>
                <a:ahLst/>
                <a:cxnLst>
                  <a:cxn ang="0">
                    <a:pos x="86" y="98"/>
                  </a:cxn>
                  <a:cxn ang="0">
                    <a:pos x="56" y="0"/>
                  </a:cxn>
                  <a:cxn ang="0">
                    <a:pos x="0" y="56"/>
                  </a:cxn>
                  <a:cxn ang="0">
                    <a:pos x="20" y="168"/>
                  </a:cxn>
                  <a:cxn ang="0">
                    <a:pos x="86" y="98"/>
                  </a:cxn>
                </a:cxnLst>
                <a:rect l="0" t="0" r="r" b="b"/>
                <a:pathLst>
                  <a:path w="86" h="168">
                    <a:moveTo>
                      <a:pt x="86" y="98"/>
                    </a:moveTo>
                    <a:lnTo>
                      <a:pt x="56" y="0"/>
                    </a:lnTo>
                    <a:lnTo>
                      <a:pt x="0" y="56"/>
                    </a:lnTo>
                    <a:lnTo>
                      <a:pt x="20" y="168"/>
                    </a:lnTo>
                    <a:lnTo>
                      <a:pt x="86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19" name="Freeform 303"/>
              <p:cNvSpPr>
                <a:spLocks/>
              </p:cNvSpPr>
              <p:nvPr/>
            </p:nvSpPr>
            <p:spPr bwMode="auto">
              <a:xfrm>
                <a:off x="5401" y="2344"/>
                <a:ext cx="55" cy="167"/>
              </a:xfrm>
              <a:custGeom>
                <a:avLst/>
                <a:gdLst/>
                <a:ahLst/>
                <a:cxnLst>
                  <a:cxn ang="0">
                    <a:pos x="55" y="167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55" y="54"/>
                  </a:cxn>
                  <a:cxn ang="0">
                    <a:pos x="55" y="167"/>
                  </a:cxn>
                </a:cxnLst>
                <a:rect l="0" t="0" r="r" b="b"/>
                <a:pathLst>
                  <a:path w="55" h="167">
                    <a:moveTo>
                      <a:pt x="55" y="167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55" y="54"/>
                    </a:lnTo>
                    <a:lnTo>
                      <a:pt x="55" y="1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20" name="Freeform 304"/>
              <p:cNvSpPr>
                <a:spLocks/>
              </p:cNvSpPr>
              <p:nvPr/>
            </p:nvSpPr>
            <p:spPr bwMode="auto">
              <a:xfrm>
                <a:off x="5401" y="2344"/>
                <a:ext cx="55" cy="167"/>
              </a:xfrm>
              <a:custGeom>
                <a:avLst/>
                <a:gdLst/>
                <a:ahLst/>
                <a:cxnLst>
                  <a:cxn ang="0">
                    <a:pos x="55" y="167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55" y="54"/>
                  </a:cxn>
                  <a:cxn ang="0">
                    <a:pos x="55" y="167"/>
                  </a:cxn>
                </a:cxnLst>
                <a:rect l="0" t="0" r="r" b="b"/>
                <a:pathLst>
                  <a:path w="55" h="167">
                    <a:moveTo>
                      <a:pt x="55" y="167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55" y="54"/>
                    </a:lnTo>
                    <a:lnTo>
                      <a:pt x="55" y="1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21" name="Freeform 305"/>
              <p:cNvSpPr>
                <a:spLocks/>
              </p:cNvSpPr>
              <p:nvPr/>
            </p:nvSpPr>
            <p:spPr bwMode="auto">
              <a:xfrm>
                <a:off x="5409" y="2870"/>
                <a:ext cx="73" cy="96"/>
              </a:xfrm>
              <a:custGeom>
                <a:avLst/>
                <a:gdLst/>
                <a:ahLst/>
                <a:cxnLst>
                  <a:cxn ang="0">
                    <a:pos x="22" y="96"/>
                  </a:cxn>
                  <a:cxn ang="0">
                    <a:pos x="0" y="53"/>
                  </a:cxn>
                  <a:cxn ang="0">
                    <a:pos x="51" y="0"/>
                  </a:cxn>
                  <a:cxn ang="0">
                    <a:pos x="73" y="41"/>
                  </a:cxn>
                  <a:cxn ang="0">
                    <a:pos x="22" y="96"/>
                  </a:cxn>
                </a:cxnLst>
                <a:rect l="0" t="0" r="r" b="b"/>
                <a:pathLst>
                  <a:path w="73" h="96">
                    <a:moveTo>
                      <a:pt x="22" y="96"/>
                    </a:moveTo>
                    <a:lnTo>
                      <a:pt x="0" y="53"/>
                    </a:lnTo>
                    <a:lnTo>
                      <a:pt x="51" y="0"/>
                    </a:lnTo>
                    <a:lnTo>
                      <a:pt x="73" y="41"/>
                    </a:lnTo>
                    <a:lnTo>
                      <a:pt x="22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22" name="Freeform 306"/>
              <p:cNvSpPr>
                <a:spLocks/>
              </p:cNvSpPr>
              <p:nvPr/>
            </p:nvSpPr>
            <p:spPr bwMode="auto">
              <a:xfrm>
                <a:off x="5409" y="2870"/>
                <a:ext cx="73" cy="96"/>
              </a:xfrm>
              <a:custGeom>
                <a:avLst/>
                <a:gdLst/>
                <a:ahLst/>
                <a:cxnLst>
                  <a:cxn ang="0">
                    <a:pos x="22" y="96"/>
                  </a:cxn>
                  <a:cxn ang="0">
                    <a:pos x="0" y="53"/>
                  </a:cxn>
                  <a:cxn ang="0">
                    <a:pos x="51" y="0"/>
                  </a:cxn>
                  <a:cxn ang="0">
                    <a:pos x="73" y="41"/>
                  </a:cxn>
                  <a:cxn ang="0">
                    <a:pos x="22" y="96"/>
                  </a:cxn>
                </a:cxnLst>
                <a:rect l="0" t="0" r="r" b="b"/>
                <a:pathLst>
                  <a:path w="73" h="96">
                    <a:moveTo>
                      <a:pt x="22" y="96"/>
                    </a:moveTo>
                    <a:lnTo>
                      <a:pt x="0" y="53"/>
                    </a:lnTo>
                    <a:lnTo>
                      <a:pt x="51" y="0"/>
                    </a:lnTo>
                    <a:lnTo>
                      <a:pt x="73" y="41"/>
                    </a:lnTo>
                    <a:lnTo>
                      <a:pt x="22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23" name="Freeform 307"/>
              <p:cNvSpPr>
                <a:spLocks/>
              </p:cNvSpPr>
              <p:nvPr/>
            </p:nvSpPr>
            <p:spPr bwMode="auto">
              <a:xfrm>
                <a:off x="4634" y="1362"/>
                <a:ext cx="12" cy="12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92"/>
                  </a:cxn>
                  <a:cxn ang="0">
                    <a:pos x="10" y="120"/>
                  </a:cxn>
                  <a:cxn ang="0">
                    <a:pos x="0" y="46"/>
                  </a:cxn>
                  <a:cxn ang="0">
                    <a:pos x="8" y="0"/>
                  </a:cxn>
                </a:cxnLst>
                <a:rect l="0" t="0" r="r" b="b"/>
                <a:pathLst>
                  <a:path w="12" h="120">
                    <a:moveTo>
                      <a:pt x="8" y="0"/>
                    </a:moveTo>
                    <a:lnTo>
                      <a:pt x="12" y="92"/>
                    </a:lnTo>
                    <a:lnTo>
                      <a:pt x="10" y="120"/>
                    </a:lnTo>
                    <a:lnTo>
                      <a:pt x="0" y="4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24" name="Freeform 308"/>
              <p:cNvSpPr>
                <a:spLocks/>
              </p:cNvSpPr>
              <p:nvPr/>
            </p:nvSpPr>
            <p:spPr bwMode="auto">
              <a:xfrm>
                <a:off x="4634" y="1362"/>
                <a:ext cx="12" cy="12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92"/>
                  </a:cxn>
                  <a:cxn ang="0">
                    <a:pos x="10" y="120"/>
                  </a:cxn>
                  <a:cxn ang="0">
                    <a:pos x="0" y="46"/>
                  </a:cxn>
                  <a:cxn ang="0">
                    <a:pos x="8" y="0"/>
                  </a:cxn>
                </a:cxnLst>
                <a:rect l="0" t="0" r="r" b="b"/>
                <a:pathLst>
                  <a:path w="12" h="120">
                    <a:moveTo>
                      <a:pt x="8" y="0"/>
                    </a:moveTo>
                    <a:lnTo>
                      <a:pt x="12" y="92"/>
                    </a:lnTo>
                    <a:lnTo>
                      <a:pt x="10" y="120"/>
                    </a:lnTo>
                    <a:lnTo>
                      <a:pt x="0" y="46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25" name="Freeform 309"/>
              <p:cNvSpPr>
                <a:spLocks/>
              </p:cNvSpPr>
              <p:nvPr/>
            </p:nvSpPr>
            <p:spPr bwMode="auto">
              <a:xfrm>
                <a:off x="4134" y="1362"/>
                <a:ext cx="14" cy="120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5" y="0"/>
                  </a:cxn>
                  <a:cxn ang="0">
                    <a:pos x="0" y="92"/>
                  </a:cxn>
                  <a:cxn ang="0">
                    <a:pos x="4" y="120"/>
                  </a:cxn>
                  <a:cxn ang="0">
                    <a:pos x="14" y="46"/>
                  </a:cxn>
                </a:cxnLst>
                <a:rect l="0" t="0" r="r" b="b"/>
                <a:pathLst>
                  <a:path w="14" h="120">
                    <a:moveTo>
                      <a:pt x="14" y="46"/>
                    </a:moveTo>
                    <a:lnTo>
                      <a:pt x="5" y="0"/>
                    </a:lnTo>
                    <a:lnTo>
                      <a:pt x="0" y="92"/>
                    </a:lnTo>
                    <a:lnTo>
                      <a:pt x="4" y="120"/>
                    </a:lnTo>
                    <a:lnTo>
                      <a:pt x="1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26" name="Freeform 310"/>
              <p:cNvSpPr>
                <a:spLocks/>
              </p:cNvSpPr>
              <p:nvPr/>
            </p:nvSpPr>
            <p:spPr bwMode="auto">
              <a:xfrm>
                <a:off x="4134" y="1362"/>
                <a:ext cx="14" cy="120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5" y="0"/>
                  </a:cxn>
                  <a:cxn ang="0">
                    <a:pos x="0" y="92"/>
                  </a:cxn>
                  <a:cxn ang="0">
                    <a:pos x="4" y="120"/>
                  </a:cxn>
                  <a:cxn ang="0">
                    <a:pos x="14" y="46"/>
                  </a:cxn>
                </a:cxnLst>
                <a:rect l="0" t="0" r="r" b="b"/>
                <a:pathLst>
                  <a:path w="14" h="120">
                    <a:moveTo>
                      <a:pt x="14" y="46"/>
                    </a:moveTo>
                    <a:lnTo>
                      <a:pt x="5" y="0"/>
                    </a:lnTo>
                    <a:lnTo>
                      <a:pt x="0" y="92"/>
                    </a:lnTo>
                    <a:lnTo>
                      <a:pt x="4" y="120"/>
                    </a:lnTo>
                    <a:lnTo>
                      <a:pt x="14" y="4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27" name="Freeform 311"/>
              <p:cNvSpPr>
                <a:spLocks/>
              </p:cNvSpPr>
              <p:nvPr/>
            </p:nvSpPr>
            <p:spPr bwMode="auto">
              <a:xfrm>
                <a:off x="4810" y="3298"/>
                <a:ext cx="6" cy="88"/>
              </a:xfrm>
              <a:custGeom>
                <a:avLst/>
                <a:gdLst/>
                <a:ahLst/>
                <a:cxnLst>
                  <a:cxn ang="0">
                    <a:pos x="6" y="88"/>
                  </a:cxn>
                  <a:cxn ang="0">
                    <a:pos x="0" y="65"/>
                  </a:cxn>
                  <a:cxn ang="0">
                    <a:pos x="0" y="0"/>
                  </a:cxn>
                  <a:cxn ang="0">
                    <a:pos x="6" y="21"/>
                  </a:cxn>
                  <a:cxn ang="0">
                    <a:pos x="6" y="88"/>
                  </a:cxn>
                </a:cxnLst>
                <a:rect l="0" t="0" r="r" b="b"/>
                <a:pathLst>
                  <a:path w="6" h="88">
                    <a:moveTo>
                      <a:pt x="6" y="88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6" y="21"/>
                    </a:lnTo>
                    <a:lnTo>
                      <a:pt x="6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28" name="Freeform 312"/>
              <p:cNvSpPr>
                <a:spLocks/>
              </p:cNvSpPr>
              <p:nvPr/>
            </p:nvSpPr>
            <p:spPr bwMode="auto">
              <a:xfrm>
                <a:off x="4810" y="3298"/>
                <a:ext cx="6" cy="88"/>
              </a:xfrm>
              <a:custGeom>
                <a:avLst/>
                <a:gdLst/>
                <a:ahLst/>
                <a:cxnLst>
                  <a:cxn ang="0">
                    <a:pos x="6" y="88"/>
                  </a:cxn>
                  <a:cxn ang="0">
                    <a:pos x="0" y="65"/>
                  </a:cxn>
                  <a:cxn ang="0">
                    <a:pos x="0" y="0"/>
                  </a:cxn>
                  <a:cxn ang="0">
                    <a:pos x="6" y="21"/>
                  </a:cxn>
                  <a:cxn ang="0">
                    <a:pos x="6" y="88"/>
                  </a:cxn>
                </a:cxnLst>
                <a:rect l="0" t="0" r="r" b="b"/>
                <a:pathLst>
                  <a:path w="6" h="88">
                    <a:moveTo>
                      <a:pt x="6" y="88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6" y="21"/>
                    </a:lnTo>
                    <a:lnTo>
                      <a:pt x="6" y="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29" name="Freeform 313"/>
              <p:cNvSpPr>
                <a:spLocks/>
              </p:cNvSpPr>
              <p:nvPr/>
            </p:nvSpPr>
            <p:spPr bwMode="auto">
              <a:xfrm>
                <a:off x="4634" y="1343"/>
                <a:ext cx="31" cy="13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1" y="73"/>
                  </a:cxn>
                  <a:cxn ang="0">
                    <a:pos x="10" y="139"/>
                  </a:cxn>
                  <a:cxn ang="0">
                    <a:pos x="0" y="65"/>
                  </a:cxn>
                  <a:cxn ang="0">
                    <a:pos x="22" y="0"/>
                  </a:cxn>
                </a:cxnLst>
                <a:rect l="0" t="0" r="r" b="b"/>
                <a:pathLst>
                  <a:path w="31" h="139">
                    <a:moveTo>
                      <a:pt x="22" y="0"/>
                    </a:moveTo>
                    <a:lnTo>
                      <a:pt x="31" y="73"/>
                    </a:lnTo>
                    <a:lnTo>
                      <a:pt x="10" y="139"/>
                    </a:lnTo>
                    <a:lnTo>
                      <a:pt x="0" y="6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30" name="Freeform 314"/>
              <p:cNvSpPr>
                <a:spLocks/>
              </p:cNvSpPr>
              <p:nvPr/>
            </p:nvSpPr>
            <p:spPr bwMode="auto">
              <a:xfrm>
                <a:off x="4634" y="1343"/>
                <a:ext cx="31" cy="13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1" y="73"/>
                  </a:cxn>
                  <a:cxn ang="0">
                    <a:pos x="10" y="139"/>
                  </a:cxn>
                  <a:cxn ang="0">
                    <a:pos x="0" y="65"/>
                  </a:cxn>
                  <a:cxn ang="0">
                    <a:pos x="22" y="0"/>
                  </a:cxn>
                </a:cxnLst>
                <a:rect l="0" t="0" r="r" b="b"/>
                <a:pathLst>
                  <a:path w="31" h="139">
                    <a:moveTo>
                      <a:pt x="22" y="0"/>
                    </a:moveTo>
                    <a:lnTo>
                      <a:pt x="31" y="73"/>
                    </a:lnTo>
                    <a:lnTo>
                      <a:pt x="10" y="139"/>
                    </a:lnTo>
                    <a:lnTo>
                      <a:pt x="0" y="65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31" name="Freeform 315"/>
              <p:cNvSpPr>
                <a:spLocks/>
              </p:cNvSpPr>
              <p:nvPr/>
            </p:nvSpPr>
            <p:spPr bwMode="auto">
              <a:xfrm>
                <a:off x="4117" y="1343"/>
                <a:ext cx="31" cy="139"/>
              </a:xfrm>
              <a:custGeom>
                <a:avLst/>
                <a:gdLst/>
                <a:ahLst/>
                <a:cxnLst>
                  <a:cxn ang="0">
                    <a:pos x="21" y="139"/>
                  </a:cxn>
                  <a:cxn ang="0">
                    <a:pos x="31" y="65"/>
                  </a:cxn>
                  <a:cxn ang="0">
                    <a:pos x="9" y="0"/>
                  </a:cxn>
                  <a:cxn ang="0">
                    <a:pos x="0" y="73"/>
                  </a:cxn>
                  <a:cxn ang="0">
                    <a:pos x="21" y="139"/>
                  </a:cxn>
                </a:cxnLst>
                <a:rect l="0" t="0" r="r" b="b"/>
                <a:pathLst>
                  <a:path w="31" h="139">
                    <a:moveTo>
                      <a:pt x="21" y="139"/>
                    </a:moveTo>
                    <a:lnTo>
                      <a:pt x="31" y="65"/>
                    </a:lnTo>
                    <a:lnTo>
                      <a:pt x="9" y="0"/>
                    </a:lnTo>
                    <a:lnTo>
                      <a:pt x="0" y="73"/>
                    </a:lnTo>
                    <a:lnTo>
                      <a:pt x="21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32" name="Freeform 316"/>
              <p:cNvSpPr>
                <a:spLocks/>
              </p:cNvSpPr>
              <p:nvPr/>
            </p:nvSpPr>
            <p:spPr bwMode="auto">
              <a:xfrm>
                <a:off x="4117" y="1343"/>
                <a:ext cx="31" cy="139"/>
              </a:xfrm>
              <a:custGeom>
                <a:avLst/>
                <a:gdLst/>
                <a:ahLst/>
                <a:cxnLst>
                  <a:cxn ang="0">
                    <a:pos x="21" y="139"/>
                  </a:cxn>
                  <a:cxn ang="0">
                    <a:pos x="31" y="65"/>
                  </a:cxn>
                  <a:cxn ang="0">
                    <a:pos x="9" y="0"/>
                  </a:cxn>
                  <a:cxn ang="0">
                    <a:pos x="0" y="73"/>
                  </a:cxn>
                  <a:cxn ang="0">
                    <a:pos x="21" y="139"/>
                  </a:cxn>
                </a:cxnLst>
                <a:rect l="0" t="0" r="r" b="b"/>
                <a:pathLst>
                  <a:path w="31" h="139">
                    <a:moveTo>
                      <a:pt x="21" y="139"/>
                    </a:moveTo>
                    <a:lnTo>
                      <a:pt x="31" y="65"/>
                    </a:lnTo>
                    <a:lnTo>
                      <a:pt x="9" y="0"/>
                    </a:lnTo>
                    <a:lnTo>
                      <a:pt x="0" y="73"/>
                    </a:lnTo>
                    <a:lnTo>
                      <a:pt x="21" y="1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33" name="Freeform 317"/>
              <p:cNvSpPr>
                <a:spLocks/>
              </p:cNvSpPr>
              <p:nvPr/>
            </p:nvSpPr>
            <p:spPr bwMode="auto">
              <a:xfrm>
                <a:off x="4638" y="1223"/>
                <a:ext cx="12" cy="139"/>
              </a:xfrm>
              <a:custGeom>
                <a:avLst/>
                <a:gdLst/>
                <a:ahLst/>
                <a:cxnLst>
                  <a:cxn ang="0">
                    <a:pos x="4" y="139"/>
                  </a:cxn>
                  <a:cxn ang="0">
                    <a:pos x="0" y="56"/>
                  </a:cxn>
                  <a:cxn ang="0">
                    <a:pos x="12" y="0"/>
                  </a:cxn>
                  <a:cxn ang="0">
                    <a:pos x="12" y="91"/>
                  </a:cxn>
                  <a:cxn ang="0">
                    <a:pos x="4" y="139"/>
                  </a:cxn>
                </a:cxnLst>
                <a:rect l="0" t="0" r="r" b="b"/>
                <a:pathLst>
                  <a:path w="12" h="139">
                    <a:moveTo>
                      <a:pt x="4" y="139"/>
                    </a:moveTo>
                    <a:lnTo>
                      <a:pt x="0" y="56"/>
                    </a:lnTo>
                    <a:lnTo>
                      <a:pt x="12" y="0"/>
                    </a:lnTo>
                    <a:lnTo>
                      <a:pt x="12" y="91"/>
                    </a:lnTo>
                    <a:lnTo>
                      <a:pt x="4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34" name="Freeform 318"/>
              <p:cNvSpPr>
                <a:spLocks/>
              </p:cNvSpPr>
              <p:nvPr/>
            </p:nvSpPr>
            <p:spPr bwMode="auto">
              <a:xfrm>
                <a:off x="4638" y="1223"/>
                <a:ext cx="12" cy="139"/>
              </a:xfrm>
              <a:custGeom>
                <a:avLst/>
                <a:gdLst/>
                <a:ahLst/>
                <a:cxnLst>
                  <a:cxn ang="0">
                    <a:pos x="4" y="139"/>
                  </a:cxn>
                  <a:cxn ang="0">
                    <a:pos x="0" y="56"/>
                  </a:cxn>
                  <a:cxn ang="0">
                    <a:pos x="12" y="0"/>
                  </a:cxn>
                  <a:cxn ang="0">
                    <a:pos x="12" y="91"/>
                  </a:cxn>
                  <a:cxn ang="0">
                    <a:pos x="4" y="139"/>
                  </a:cxn>
                </a:cxnLst>
                <a:rect l="0" t="0" r="r" b="b"/>
                <a:pathLst>
                  <a:path w="12" h="139">
                    <a:moveTo>
                      <a:pt x="4" y="139"/>
                    </a:moveTo>
                    <a:lnTo>
                      <a:pt x="0" y="56"/>
                    </a:lnTo>
                    <a:lnTo>
                      <a:pt x="12" y="0"/>
                    </a:lnTo>
                    <a:lnTo>
                      <a:pt x="12" y="91"/>
                    </a:lnTo>
                    <a:lnTo>
                      <a:pt x="4" y="1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35" name="Freeform 319"/>
              <p:cNvSpPr>
                <a:spLocks/>
              </p:cNvSpPr>
              <p:nvPr/>
            </p:nvSpPr>
            <p:spPr bwMode="auto">
              <a:xfrm>
                <a:off x="4131" y="1223"/>
                <a:ext cx="12" cy="139"/>
              </a:xfrm>
              <a:custGeom>
                <a:avLst/>
                <a:gdLst/>
                <a:ahLst/>
                <a:cxnLst>
                  <a:cxn ang="0">
                    <a:pos x="8" y="139"/>
                  </a:cxn>
                  <a:cxn ang="0">
                    <a:pos x="12" y="56"/>
                  </a:cxn>
                  <a:cxn ang="0">
                    <a:pos x="0" y="0"/>
                  </a:cxn>
                  <a:cxn ang="0">
                    <a:pos x="0" y="91"/>
                  </a:cxn>
                  <a:cxn ang="0">
                    <a:pos x="8" y="139"/>
                  </a:cxn>
                </a:cxnLst>
                <a:rect l="0" t="0" r="r" b="b"/>
                <a:pathLst>
                  <a:path w="12" h="139">
                    <a:moveTo>
                      <a:pt x="8" y="139"/>
                    </a:moveTo>
                    <a:lnTo>
                      <a:pt x="12" y="56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8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36" name="Freeform 320"/>
              <p:cNvSpPr>
                <a:spLocks/>
              </p:cNvSpPr>
              <p:nvPr/>
            </p:nvSpPr>
            <p:spPr bwMode="auto">
              <a:xfrm>
                <a:off x="4131" y="1223"/>
                <a:ext cx="12" cy="139"/>
              </a:xfrm>
              <a:custGeom>
                <a:avLst/>
                <a:gdLst/>
                <a:ahLst/>
                <a:cxnLst>
                  <a:cxn ang="0">
                    <a:pos x="8" y="139"/>
                  </a:cxn>
                  <a:cxn ang="0">
                    <a:pos x="12" y="56"/>
                  </a:cxn>
                  <a:cxn ang="0">
                    <a:pos x="0" y="0"/>
                  </a:cxn>
                  <a:cxn ang="0">
                    <a:pos x="0" y="91"/>
                  </a:cxn>
                  <a:cxn ang="0">
                    <a:pos x="8" y="139"/>
                  </a:cxn>
                </a:cxnLst>
                <a:rect l="0" t="0" r="r" b="b"/>
                <a:pathLst>
                  <a:path w="12" h="139">
                    <a:moveTo>
                      <a:pt x="8" y="139"/>
                    </a:moveTo>
                    <a:lnTo>
                      <a:pt x="12" y="56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8" y="1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37" name="Freeform 321"/>
              <p:cNvSpPr>
                <a:spLocks/>
              </p:cNvSpPr>
              <p:nvPr/>
            </p:nvSpPr>
            <p:spPr bwMode="auto">
              <a:xfrm>
                <a:off x="4513" y="1142"/>
                <a:ext cx="137" cy="81"/>
              </a:xfrm>
              <a:custGeom>
                <a:avLst/>
                <a:gdLst/>
                <a:ahLst/>
                <a:cxnLst>
                  <a:cxn ang="0">
                    <a:pos x="137" y="81"/>
                  </a:cxn>
                  <a:cxn ang="0">
                    <a:pos x="0" y="69"/>
                  </a:cxn>
                  <a:cxn ang="0">
                    <a:pos x="0" y="0"/>
                  </a:cxn>
                  <a:cxn ang="0">
                    <a:pos x="137" y="10"/>
                  </a:cxn>
                  <a:cxn ang="0">
                    <a:pos x="137" y="81"/>
                  </a:cxn>
                </a:cxnLst>
                <a:rect l="0" t="0" r="r" b="b"/>
                <a:pathLst>
                  <a:path w="137" h="81">
                    <a:moveTo>
                      <a:pt x="137" y="81"/>
                    </a:moveTo>
                    <a:lnTo>
                      <a:pt x="0" y="69"/>
                    </a:lnTo>
                    <a:lnTo>
                      <a:pt x="0" y="0"/>
                    </a:lnTo>
                    <a:lnTo>
                      <a:pt x="137" y="10"/>
                    </a:lnTo>
                    <a:lnTo>
                      <a:pt x="137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38" name="Freeform 322"/>
              <p:cNvSpPr>
                <a:spLocks/>
              </p:cNvSpPr>
              <p:nvPr/>
            </p:nvSpPr>
            <p:spPr bwMode="auto">
              <a:xfrm>
                <a:off x="4513" y="1142"/>
                <a:ext cx="137" cy="81"/>
              </a:xfrm>
              <a:custGeom>
                <a:avLst/>
                <a:gdLst/>
                <a:ahLst/>
                <a:cxnLst>
                  <a:cxn ang="0">
                    <a:pos x="137" y="81"/>
                  </a:cxn>
                  <a:cxn ang="0">
                    <a:pos x="0" y="69"/>
                  </a:cxn>
                  <a:cxn ang="0">
                    <a:pos x="0" y="0"/>
                  </a:cxn>
                  <a:cxn ang="0">
                    <a:pos x="137" y="10"/>
                  </a:cxn>
                  <a:cxn ang="0">
                    <a:pos x="137" y="81"/>
                  </a:cxn>
                </a:cxnLst>
                <a:rect l="0" t="0" r="r" b="b"/>
                <a:pathLst>
                  <a:path w="137" h="81">
                    <a:moveTo>
                      <a:pt x="137" y="81"/>
                    </a:moveTo>
                    <a:lnTo>
                      <a:pt x="0" y="69"/>
                    </a:lnTo>
                    <a:lnTo>
                      <a:pt x="0" y="0"/>
                    </a:lnTo>
                    <a:lnTo>
                      <a:pt x="137" y="10"/>
                    </a:lnTo>
                    <a:lnTo>
                      <a:pt x="137" y="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39" name="Freeform 323"/>
              <p:cNvSpPr>
                <a:spLocks/>
              </p:cNvSpPr>
              <p:nvPr/>
            </p:nvSpPr>
            <p:spPr bwMode="auto">
              <a:xfrm>
                <a:off x="4131" y="1142"/>
                <a:ext cx="138" cy="81"/>
              </a:xfrm>
              <a:custGeom>
                <a:avLst/>
                <a:gdLst/>
                <a:ahLst/>
                <a:cxnLst>
                  <a:cxn ang="0">
                    <a:pos x="138" y="69"/>
                  </a:cxn>
                  <a:cxn ang="0">
                    <a:pos x="0" y="81"/>
                  </a:cxn>
                  <a:cxn ang="0">
                    <a:pos x="0" y="10"/>
                  </a:cxn>
                  <a:cxn ang="0">
                    <a:pos x="138" y="0"/>
                  </a:cxn>
                  <a:cxn ang="0">
                    <a:pos x="138" y="69"/>
                  </a:cxn>
                </a:cxnLst>
                <a:rect l="0" t="0" r="r" b="b"/>
                <a:pathLst>
                  <a:path w="138" h="81">
                    <a:moveTo>
                      <a:pt x="138" y="69"/>
                    </a:moveTo>
                    <a:lnTo>
                      <a:pt x="0" y="81"/>
                    </a:lnTo>
                    <a:lnTo>
                      <a:pt x="0" y="10"/>
                    </a:lnTo>
                    <a:lnTo>
                      <a:pt x="138" y="0"/>
                    </a:lnTo>
                    <a:lnTo>
                      <a:pt x="138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40" name="Freeform 324"/>
              <p:cNvSpPr>
                <a:spLocks/>
              </p:cNvSpPr>
              <p:nvPr/>
            </p:nvSpPr>
            <p:spPr bwMode="auto">
              <a:xfrm>
                <a:off x="4131" y="1142"/>
                <a:ext cx="138" cy="81"/>
              </a:xfrm>
              <a:custGeom>
                <a:avLst/>
                <a:gdLst/>
                <a:ahLst/>
                <a:cxnLst>
                  <a:cxn ang="0">
                    <a:pos x="138" y="69"/>
                  </a:cxn>
                  <a:cxn ang="0">
                    <a:pos x="0" y="81"/>
                  </a:cxn>
                  <a:cxn ang="0">
                    <a:pos x="0" y="10"/>
                  </a:cxn>
                  <a:cxn ang="0">
                    <a:pos x="138" y="0"/>
                  </a:cxn>
                  <a:cxn ang="0">
                    <a:pos x="138" y="69"/>
                  </a:cxn>
                </a:cxnLst>
                <a:rect l="0" t="0" r="r" b="b"/>
                <a:pathLst>
                  <a:path w="138" h="81">
                    <a:moveTo>
                      <a:pt x="138" y="69"/>
                    </a:moveTo>
                    <a:lnTo>
                      <a:pt x="0" y="81"/>
                    </a:lnTo>
                    <a:lnTo>
                      <a:pt x="0" y="10"/>
                    </a:lnTo>
                    <a:lnTo>
                      <a:pt x="138" y="0"/>
                    </a:lnTo>
                    <a:lnTo>
                      <a:pt x="138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41" name="Freeform 325"/>
              <p:cNvSpPr>
                <a:spLocks/>
              </p:cNvSpPr>
              <p:nvPr/>
            </p:nvSpPr>
            <p:spPr bwMode="auto">
              <a:xfrm>
                <a:off x="4551" y="3223"/>
                <a:ext cx="73" cy="44"/>
              </a:xfrm>
              <a:custGeom>
                <a:avLst/>
                <a:gdLst/>
                <a:ahLst/>
                <a:cxnLst>
                  <a:cxn ang="0">
                    <a:pos x="73" y="37"/>
                  </a:cxn>
                  <a:cxn ang="0">
                    <a:pos x="30" y="0"/>
                  </a:cxn>
                  <a:cxn ang="0">
                    <a:pos x="0" y="12"/>
                  </a:cxn>
                  <a:cxn ang="0">
                    <a:pos x="38" y="44"/>
                  </a:cxn>
                  <a:cxn ang="0">
                    <a:pos x="73" y="37"/>
                  </a:cxn>
                </a:cxnLst>
                <a:rect l="0" t="0" r="r" b="b"/>
                <a:pathLst>
                  <a:path w="73" h="44">
                    <a:moveTo>
                      <a:pt x="73" y="37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38" y="44"/>
                    </a:lnTo>
                    <a:lnTo>
                      <a:pt x="73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42" name="Freeform 326"/>
              <p:cNvSpPr>
                <a:spLocks/>
              </p:cNvSpPr>
              <p:nvPr/>
            </p:nvSpPr>
            <p:spPr bwMode="auto">
              <a:xfrm>
                <a:off x="4551" y="3223"/>
                <a:ext cx="73" cy="44"/>
              </a:xfrm>
              <a:custGeom>
                <a:avLst/>
                <a:gdLst/>
                <a:ahLst/>
                <a:cxnLst>
                  <a:cxn ang="0">
                    <a:pos x="73" y="37"/>
                  </a:cxn>
                  <a:cxn ang="0">
                    <a:pos x="30" y="0"/>
                  </a:cxn>
                  <a:cxn ang="0">
                    <a:pos x="0" y="12"/>
                  </a:cxn>
                  <a:cxn ang="0">
                    <a:pos x="38" y="44"/>
                  </a:cxn>
                  <a:cxn ang="0">
                    <a:pos x="73" y="37"/>
                  </a:cxn>
                </a:cxnLst>
                <a:rect l="0" t="0" r="r" b="b"/>
                <a:pathLst>
                  <a:path w="73" h="44">
                    <a:moveTo>
                      <a:pt x="73" y="37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38" y="44"/>
                    </a:lnTo>
                    <a:lnTo>
                      <a:pt x="73" y="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43" name="Freeform 327"/>
              <p:cNvSpPr>
                <a:spLocks/>
              </p:cNvSpPr>
              <p:nvPr/>
            </p:nvSpPr>
            <p:spPr bwMode="auto">
              <a:xfrm>
                <a:off x="4158" y="3223"/>
                <a:ext cx="71" cy="44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37"/>
                  </a:cxn>
                  <a:cxn ang="0">
                    <a:pos x="35" y="44"/>
                  </a:cxn>
                  <a:cxn ang="0">
                    <a:pos x="71" y="12"/>
                  </a:cxn>
                  <a:cxn ang="0">
                    <a:pos x="43" y="0"/>
                  </a:cxn>
                </a:cxnLst>
                <a:rect l="0" t="0" r="r" b="b"/>
                <a:pathLst>
                  <a:path w="71" h="44">
                    <a:moveTo>
                      <a:pt x="43" y="0"/>
                    </a:moveTo>
                    <a:lnTo>
                      <a:pt x="0" y="37"/>
                    </a:lnTo>
                    <a:lnTo>
                      <a:pt x="35" y="44"/>
                    </a:lnTo>
                    <a:lnTo>
                      <a:pt x="71" y="1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44" name="Freeform 328"/>
              <p:cNvSpPr>
                <a:spLocks noEditPoints="1"/>
              </p:cNvSpPr>
              <p:nvPr/>
            </p:nvSpPr>
            <p:spPr bwMode="auto">
              <a:xfrm>
                <a:off x="4158" y="2606"/>
                <a:ext cx="1106" cy="661"/>
              </a:xfrm>
              <a:custGeom>
                <a:avLst/>
                <a:gdLst/>
                <a:ahLst/>
                <a:cxnLst>
                  <a:cxn ang="0">
                    <a:pos x="43" y="617"/>
                  </a:cxn>
                  <a:cxn ang="0">
                    <a:pos x="0" y="654"/>
                  </a:cxn>
                  <a:cxn ang="0">
                    <a:pos x="35" y="661"/>
                  </a:cxn>
                  <a:cxn ang="0">
                    <a:pos x="71" y="629"/>
                  </a:cxn>
                  <a:cxn ang="0">
                    <a:pos x="43" y="617"/>
                  </a:cxn>
                  <a:cxn ang="0">
                    <a:pos x="1053" y="0"/>
                  </a:cxn>
                  <a:cxn ang="0">
                    <a:pos x="1106" y="53"/>
                  </a:cxn>
                </a:cxnLst>
                <a:rect l="0" t="0" r="r" b="b"/>
                <a:pathLst>
                  <a:path w="1106" h="661">
                    <a:moveTo>
                      <a:pt x="43" y="617"/>
                    </a:moveTo>
                    <a:lnTo>
                      <a:pt x="0" y="654"/>
                    </a:lnTo>
                    <a:lnTo>
                      <a:pt x="35" y="661"/>
                    </a:lnTo>
                    <a:lnTo>
                      <a:pt x="71" y="629"/>
                    </a:lnTo>
                    <a:lnTo>
                      <a:pt x="43" y="617"/>
                    </a:lnTo>
                    <a:moveTo>
                      <a:pt x="1053" y="0"/>
                    </a:moveTo>
                    <a:lnTo>
                      <a:pt x="1106" y="53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45" name="Freeform 329"/>
              <p:cNvSpPr>
                <a:spLocks/>
              </p:cNvSpPr>
              <p:nvPr/>
            </p:nvSpPr>
            <p:spPr bwMode="auto">
              <a:xfrm>
                <a:off x="5345" y="2804"/>
                <a:ext cx="149" cy="72"/>
              </a:xfrm>
              <a:custGeom>
                <a:avLst/>
                <a:gdLst/>
                <a:ahLst/>
                <a:cxnLst>
                  <a:cxn ang="0">
                    <a:pos x="115" y="66"/>
                  </a:cxn>
                  <a:cxn ang="0">
                    <a:pos x="0" y="72"/>
                  </a:cxn>
                  <a:cxn ang="0">
                    <a:pos x="41" y="4"/>
                  </a:cxn>
                  <a:cxn ang="0">
                    <a:pos x="149" y="0"/>
                  </a:cxn>
                  <a:cxn ang="0">
                    <a:pos x="115" y="66"/>
                  </a:cxn>
                </a:cxnLst>
                <a:rect l="0" t="0" r="r" b="b"/>
                <a:pathLst>
                  <a:path w="149" h="72">
                    <a:moveTo>
                      <a:pt x="115" y="66"/>
                    </a:moveTo>
                    <a:lnTo>
                      <a:pt x="0" y="72"/>
                    </a:lnTo>
                    <a:lnTo>
                      <a:pt x="41" y="4"/>
                    </a:lnTo>
                    <a:lnTo>
                      <a:pt x="149" y="0"/>
                    </a:lnTo>
                    <a:lnTo>
                      <a:pt x="115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46" name="Freeform 330"/>
              <p:cNvSpPr>
                <a:spLocks/>
              </p:cNvSpPr>
              <p:nvPr/>
            </p:nvSpPr>
            <p:spPr bwMode="auto">
              <a:xfrm>
                <a:off x="5345" y="2804"/>
                <a:ext cx="149" cy="72"/>
              </a:xfrm>
              <a:custGeom>
                <a:avLst/>
                <a:gdLst/>
                <a:ahLst/>
                <a:cxnLst>
                  <a:cxn ang="0">
                    <a:pos x="115" y="66"/>
                  </a:cxn>
                  <a:cxn ang="0">
                    <a:pos x="0" y="72"/>
                  </a:cxn>
                  <a:cxn ang="0">
                    <a:pos x="41" y="4"/>
                  </a:cxn>
                  <a:cxn ang="0">
                    <a:pos x="149" y="0"/>
                  </a:cxn>
                  <a:cxn ang="0">
                    <a:pos x="115" y="66"/>
                  </a:cxn>
                </a:cxnLst>
                <a:rect l="0" t="0" r="r" b="b"/>
                <a:pathLst>
                  <a:path w="149" h="72">
                    <a:moveTo>
                      <a:pt x="115" y="66"/>
                    </a:moveTo>
                    <a:lnTo>
                      <a:pt x="0" y="72"/>
                    </a:lnTo>
                    <a:lnTo>
                      <a:pt x="41" y="4"/>
                    </a:lnTo>
                    <a:lnTo>
                      <a:pt x="149" y="0"/>
                    </a:lnTo>
                    <a:lnTo>
                      <a:pt x="115" y="6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47" name="Freeform 331"/>
              <p:cNvSpPr>
                <a:spLocks/>
              </p:cNvSpPr>
              <p:nvPr/>
            </p:nvSpPr>
            <p:spPr bwMode="auto">
              <a:xfrm>
                <a:off x="5125" y="2954"/>
                <a:ext cx="121" cy="105"/>
              </a:xfrm>
              <a:custGeom>
                <a:avLst/>
                <a:gdLst/>
                <a:ahLst/>
                <a:cxnLst>
                  <a:cxn ang="0">
                    <a:pos x="121" y="36"/>
                  </a:cxn>
                  <a:cxn ang="0">
                    <a:pos x="68" y="105"/>
                  </a:cxn>
                  <a:cxn ang="0">
                    <a:pos x="0" y="69"/>
                  </a:cxn>
                  <a:cxn ang="0">
                    <a:pos x="51" y="0"/>
                  </a:cxn>
                  <a:cxn ang="0">
                    <a:pos x="121" y="36"/>
                  </a:cxn>
                </a:cxnLst>
                <a:rect l="0" t="0" r="r" b="b"/>
                <a:pathLst>
                  <a:path w="121" h="105">
                    <a:moveTo>
                      <a:pt x="121" y="36"/>
                    </a:moveTo>
                    <a:lnTo>
                      <a:pt x="68" y="105"/>
                    </a:lnTo>
                    <a:lnTo>
                      <a:pt x="0" y="69"/>
                    </a:lnTo>
                    <a:lnTo>
                      <a:pt x="51" y="0"/>
                    </a:lnTo>
                    <a:lnTo>
                      <a:pt x="12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48" name="Freeform 332"/>
              <p:cNvSpPr>
                <a:spLocks/>
              </p:cNvSpPr>
              <p:nvPr/>
            </p:nvSpPr>
            <p:spPr bwMode="auto">
              <a:xfrm>
                <a:off x="5125" y="2954"/>
                <a:ext cx="121" cy="105"/>
              </a:xfrm>
              <a:custGeom>
                <a:avLst/>
                <a:gdLst/>
                <a:ahLst/>
                <a:cxnLst>
                  <a:cxn ang="0">
                    <a:pos x="121" y="36"/>
                  </a:cxn>
                  <a:cxn ang="0">
                    <a:pos x="68" y="105"/>
                  </a:cxn>
                  <a:cxn ang="0">
                    <a:pos x="0" y="69"/>
                  </a:cxn>
                  <a:cxn ang="0">
                    <a:pos x="51" y="0"/>
                  </a:cxn>
                  <a:cxn ang="0">
                    <a:pos x="121" y="36"/>
                  </a:cxn>
                </a:cxnLst>
                <a:rect l="0" t="0" r="r" b="b"/>
                <a:pathLst>
                  <a:path w="121" h="105">
                    <a:moveTo>
                      <a:pt x="121" y="36"/>
                    </a:moveTo>
                    <a:lnTo>
                      <a:pt x="68" y="105"/>
                    </a:lnTo>
                    <a:lnTo>
                      <a:pt x="0" y="69"/>
                    </a:lnTo>
                    <a:lnTo>
                      <a:pt x="51" y="0"/>
                    </a:lnTo>
                    <a:lnTo>
                      <a:pt x="121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49" name="Freeform 333"/>
              <p:cNvSpPr>
                <a:spLocks/>
              </p:cNvSpPr>
              <p:nvPr/>
            </p:nvSpPr>
            <p:spPr bwMode="auto">
              <a:xfrm>
                <a:off x="3536" y="2954"/>
                <a:ext cx="121" cy="105"/>
              </a:xfrm>
              <a:custGeom>
                <a:avLst/>
                <a:gdLst/>
                <a:ahLst/>
                <a:cxnLst>
                  <a:cxn ang="0">
                    <a:pos x="121" y="69"/>
                  </a:cxn>
                  <a:cxn ang="0">
                    <a:pos x="70" y="0"/>
                  </a:cxn>
                  <a:cxn ang="0">
                    <a:pos x="0" y="36"/>
                  </a:cxn>
                  <a:cxn ang="0">
                    <a:pos x="51" y="105"/>
                  </a:cxn>
                  <a:cxn ang="0">
                    <a:pos x="121" y="69"/>
                  </a:cxn>
                </a:cxnLst>
                <a:rect l="0" t="0" r="r" b="b"/>
                <a:pathLst>
                  <a:path w="121" h="105">
                    <a:moveTo>
                      <a:pt x="121" y="69"/>
                    </a:moveTo>
                    <a:lnTo>
                      <a:pt x="70" y="0"/>
                    </a:lnTo>
                    <a:lnTo>
                      <a:pt x="0" y="36"/>
                    </a:lnTo>
                    <a:lnTo>
                      <a:pt x="51" y="105"/>
                    </a:lnTo>
                    <a:lnTo>
                      <a:pt x="121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50" name="Freeform 334"/>
              <p:cNvSpPr>
                <a:spLocks noEditPoints="1"/>
              </p:cNvSpPr>
              <p:nvPr/>
            </p:nvSpPr>
            <p:spPr bwMode="auto">
              <a:xfrm>
                <a:off x="3516" y="2606"/>
                <a:ext cx="141" cy="453"/>
              </a:xfrm>
              <a:custGeom>
                <a:avLst/>
                <a:gdLst/>
                <a:ahLst/>
                <a:cxnLst>
                  <a:cxn ang="0">
                    <a:pos x="141" y="417"/>
                  </a:cxn>
                  <a:cxn ang="0">
                    <a:pos x="90" y="348"/>
                  </a:cxn>
                  <a:cxn ang="0">
                    <a:pos x="20" y="384"/>
                  </a:cxn>
                  <a:cxn ang="0">
                    <a:pos x="71" y="453"/>
                  </a:cxn>
                  <a:cxn ang="0">
                    <a:pos x="141" y="417"/>
                  </a:cxn>
                  <a:cxn ang="0">
                    <a:pos x="0" y="54"/>
                  </a:cxn>
                  <a:cxn ang="0">
                    <a:pos x="55" y="0"/>
                  </a:cxn>
                </a:cxnLst>
                <a:rect l="0" t="0" r="r" b="b"/>
                <a:pathLst>
                  <a:path w="141" h="453">
                    <a:moveTo>
                      <a:pt x="141" y="417"/>
                    </a:moveTo>
                    <a:lnTo>
                      <a:pt x="90" y="348"/>
                    </a:lnTo>
                    <a:lnTo>
                      <a:pt x="20" y="384"/>
                    </a:lnTo>
                    <a:lnTo>
                      <a:pt x="71" y="453"/>
                    </a:lnTo>
                    <a:lnTo>
                      <a:pt x="141" y="417"/>
                    </a:lnTo>
                    <a:moveTo>
                      <a:pt x="0" y="54"/>
                    </a:move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51" name="Freeform 335"/>
              <p:cNvSpPr>
                <a:spLocks/>
              </p:cNvSpPr>
              <p:nvPr/>
            </p:nvSpPr>
            <p:spPr bwMode="auto">
              <a:xfrm>
                <a:off x="4390" y="1394"/>
                <a:ext cx="136" cy="76"/>
              </a:xfrm>
              <a:custGeom>
                <a:avLst/>
                <a:gdLst/>
                <a:ahLst/>
                <a:cxnLst>
                  <a:cxn ang="0">
                    <a:pos x="136" y="76"/>
                  </a:cxn>
                  <a:cxn ang="0">
                    <a:pos x="132" y="4"/>
                  </a:cxn>
                  <a:cxn ang="0">
                    <a:pos x="0" y="0"/>
                  </a:cxn>
                  <a:cxn ang="0">
                    <a:pos x="0" y="72"/>
                  </a:cxn>
                  <a:cxn ang="0">
                    <a:pos x="136" y="76"/>
                  </a:cxn>
                </a:cxnLst>
                <a:rect l="0" t="0" r="r" b="b"/>
                <a:pathLst>
                  <a:path w="136" h="76">
                    <a:moveTo>
                      <a:pt x="136" y="76"/>
                    </a:moveTo>
                    <a:lnTo>
                      <a:pt x="132" y="4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136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52" name="Freeform 336"/>
              <p:cNvSpPr>
                <a:spLocks/>
              </p:cNvSpPr>
              <p:nvPr/>
            </p:nvSpPr>
            <p:spPr bwMode="auto">
              <a:xfrm>
                <a:off x="4390" y="1394"/>
                <a:ext cx="136" cy="76"/>
              </a:xfrm>
              <a:custGeom>
                <a:avLst/>
                <a:gdLst/>
                <a:ahLst/>
                <a:cxnLst>
                  <a:cxn ang="0">
                    <a:pos x="136" y="76"/>
                  </a:cxn>
                  <a:cxn ang="0">
                    <a:pos x="132" y="4"/>
                  </a:cxn>
                  <a:cxn ang="0">
                    <a:pos x="0" y="0"/>
                  </a:cxn>
                  <a:cxn ang="0">
                    <a:pos x="0" y="72"/>
                  </a:cxn>
                  <a:cxn ang="0">
                    <a:pos x="136" y="76"/>
                  </a:cxn>
                </a:cxnLst>
                <a:rect l="0" t="0" r="r" b="b"/>
                <a:pathLst>
                  <a:path w="136" h="76">
                    <a:moveTo>
                      <a:pt x="136" y="76"/>
                    </a:moveTo>
                    <a:lnTo>
                      <a:pt x="132" y="4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136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53" name="Freeform 337"/>
              <p:cNvSpPr>
                <a:spLocks/>
              </p:cNvSpPr>
              <p:nvPr/>
            </p:nvSpPr>
            <p:spPr bwMode="auto">
              <a:xfrm>
                <a:off x="4256" y="1394"/>
                <a:ext cx="134" cy="76"/>
              </a:xfrm>
              <a:custGeom>
                <a:avLst/>
                <a:gdLst/>
                <a:ahLst/>
                <a:cxnLst>
                  <a:cxn ang="0">
                    <a:pos x="134" y="72"/>
                  </a:cxn>
                  <a:cxn ang="0">
                    <a:pos x="134" y="0"/>
                  </a:cxn>
                  <a:cxn ang="0">
                    <a:pos x="4" y="4"/>
                  </a:cxn>
                  <a:cxn ang="0">
                    <a:pos x="0" y="76"/>
                  </a:cxn>
                  <a:cxn ang="0">
                    <a:pos x="134" y="72"/>
                  </a:cxn>
                </a:cxnLst>
                <a:rect l="0" t="0" r="r" b="b"/>
                <a:pathLst>
                  <a:path w="134" h="76">
                    <a:moveTo>
                      <a:pt x="134" y="72"/>
                    </a:moveTo>
                    <a:lnTo>
                      <a:pt x="134" y="0"/>
                    </a:lnTo>
                    <a:lnTo>
                      <a:pt x="4" y="4"/>
                    </a:lnTo>
                    <a:lnTo>
                      <a:pt x="0" y="76"/>
                    </a:lnTo>
                    <a:lnTo>
                      <a:pt x="134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54" name="Freeform 338"/>
              <p:cNvSpPr>
                <a:spLocks/>
              </p:cNvSpPr>
              <p:nvPr/>
            </p:nvSpPr>
            <p:spPr bwMode="auto">
              <a:xfrm>
                <a:off x="4256" y="1394"/>
                <a:ext cx="134" cy="76"/>
              </a:xfrm>
              <a:custGeom>
                <a:avLst/>
                <a:gdLst/>
                <a:ahLst/>
                <a:cxnLst>
                  <a:cxn ang="0">
                    <a:pos x="134" y="72"/>
                  </a:cxn>
                  <a:cxn ang="0">
                    <a:pos x="134" y="0"/>
                  </a:cxn>
                  <a:cxn ang="0">
                    <a:pos x="4" y="4"/>
                  </a:cxn>
                  <a:cxn ang="0">
                    <a:pos x="0" y="76"/>
                  </a:cxn>
                  <a:cxn ang="0">
                    <a:pos x="134" y="72"/>
                  </a:cxn>
                </a:cxnLst>
                <a:rect l="0" t="0" r="r" b="b"/>
                <a:pathLst>
                  <a:path w="134" h="76">
                    <a:moveTo>
                      <a:pt x="134" y="72"/>
                    </a:moveTo>
                    <a:lnTo>
                      <a:pt x="134" y="0"/>
                    </a:lnTo>
                    <a:lnTo>
                      <a:pt x="4" y="4"/>
                    </a:lnTo>
                    <a:lnTo>
                      <a:pt x="0" y="76"/>
                    </a:lnTo>
                    <a:lnTo>
                      <a:pt x="134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55" name="Freeform 339"/>
              <p:cNvSpPr>
                <a:spLocks/>
              </p:cNvSpPr>
              <p:nvPr/>
            </p:nvSpPr>
            <p:spPr bwMode="auto">
              <a:xfrm>
                <a:off x="5125" y="2938"/>
                <a:ext cx="167" cy="85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86" y="77"/>
                  </a:cxn>
                  <a:cxn ang="0">
                    <a:pos x="0" y="85"/>
                  </a:cxn>
                  <a:cxn ang="0">
                    <a:pos x="51" y="16"/>
                  </a:cxn>
                  <a:cxn ang="0">
                    <a:pos x="167" y="0"/>
                  </a:cxn>
                </a:cxnLst>
                <a:rect l="0" t="0" r="r" b="b"/>
                <a:pathLst>
                  <a:path w="167" h="85">
                    <a:moveTo>
                      <a:pt x="167" y="0"/>
                    </a:moveTo>
                    <a:lnTo>
                      <a:pt x="86" y="77"/>
                    </a:lnTo>
                    <a:lnTo>
                      <a:pt x="0" y="85"/>
                    </a:lnTo>
                    <a:lnTo>
                      <a:pt x="51" y="1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56" name="Freeform 340"/>
              <p:cNvSpPr>
                <a:spLocks/>
              </p:cNvSpPr>
              <p:nvPr/>
            </p:nvSpPr>
            <p:spPr bwMode="auto">
              <a:xfrm>
                <a:off x="5125" y="2938"/>
                <a:ext cx="167" cy="85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86" y="77"/>
                  </a:cxn>
                  <a:cxn ang="0">
                    <a:pos x="0" y="85"/>
                  </a:cxn>
                  <a:cxn ang="0">
                    <a:pos x="51" y="16"/>
                  </a:cxn>
                  <a:cxn ang="0">
                    <a:pos x="167" y="0"/>
                  </a:cxn>
                </a:cxnLst>
                <a:rect l="0" t="0" r="r" b="b"/>
                <a:pathLst>
                  <a:path w="167" h="85">
                    <a:moveTo>
                      <a:pt x="167" y="0"/>
                    </a:moveTo>
                    <a:lnTo>
                      <a:pt x="86" y="77"/>
                    </a:lnTo>
                    <a:lnTo>
                      <a:pt x="0" y="85"/>
                    </a:lnTo>
                    <a:lnTo>
                      <a:pt x="51" y="16"/>
                    </a:lnTo>
                    <a:lnTo>
                      <a:pt x="16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57" name="Freeform 341"/>
              <p:cNvSpPr>
                <a:spLocks/>
              </p:cNvSpPr>
              <p:nvPr/>
            </p:nvSpPr>
            <p:spPr bwMode="auto">
              <a:xfrm>
                <a:off x="4735" y="1235"/>
                <a:ext cx="131" cy="115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0" y="0"/>
                  </a:cxn>
                  <a:cxn ang="0">
                    <a:pos x="131" y="24"/>
                  </a:cxn>
                  <a:cxn ang="0">
                    <a:pos x="131" y="115"/>
                  </a:cxn>
                  <a:cxn ang="0">
                    <a:pos x="0" y="89"/>
                  </a:cxn>
                </a:cxnLst>
                <a:rect l="0" t="0" r="r" b="b"/>
                <a:pathLst>
                  <a:path w="131" h="115">
                    <a:moveTo>
                      <a:pt x="0" y="89"/>
                    </a:moveTo>
                    <a:lnTo>
                      <a:pt x="0" y="0"/>
                    </a:lnTo>
                    <a:lnTo>
                      <a:pt x="131" y="24"/>
                    </a:lnTo>
                    <a:lnTo>
                      <a:pt x="131" y="115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58" name="Freeform 342"/>
              <p:cNvSpPr>
                <a:spLocks/>
              </p:cNvSpPr>
              <p:nvPr/>
            </p:nvSpPr>
            <p:spPr bwMode="auto">
              <a:xfrm>
                <a:off x="4735" y="1235"/>
                <a:ext cx="131" cy="115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0" y="0"/>
                  </a:cxn>
                  <a:cxn ang="0">
                    <a:pos x="131" y="24"/>
                  </a:cxn>
                  <a:cxn ang="0">
                    <a:pos x="131" y="115"/>
                  </a:cxn>
                  <a:cxn ang="0">
                    <a:pos x="0" y="89"/>
                  </a:cxn>
                </a:cxnLst>
                <a:rect l="0" t="0" r="r" b="b"/>
                <a:pathLst>
                  <a:path w="131" h="115">
                    <a:moveTo>
                      <a:pt x="0" y="89"/>
                    </a:moveTo>
                    <a:lnTo>
                      <a:pt x="0" y="0"/>
                    </a:lnTo>
                    <a:lnTo>
                      <a:pt x="131" y="24"/>
                    </a:lnTo>
                    <a:lnTo>
                      <a:pt x="131" y="115"/>
                    </a:lnTo>
                    <a:lnTo>
                      <a:pt x="0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59" name="Freeform 343"/>
              <p:cNvSpPr>
                <a:spLocks/>
              </p:cNvSpPr>
              <p:nvPr/>
            </p:nvSpPr>
            <p:spPr bwMode="auto">
              <a:xfrm>
                <a:off x="3916" y="1235"/>
                <a:ext cx="131" cy="11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0" y="24"/>
                  </a:cxn>
                  <a:cxn ang="0">
                    <a:pos x="131" y="0"/>
                  </a:cxn>
                  <a:cxn ang="0">
                    <a:pos x="131" y="89"/>
                  </a:cxn>
                  <a:cxn ang="0">
                    <a:pos x="0" y="115"/>
                  </a:cxn>
                </a:cxnLst>
                <a:rect l="0" t="0" r="r" b="b"/>
                <a:pathLst>
                  <a:path w="131" h="115">
                    <a:moveTo>
                      <a:pt x="0" y="115"/>
                    </a:moveTo>
                    <a:lnTo>
                      <a:pt x="0" y="24"/>
                    </a:lnTo>
                    <a:lnTo>
                      <a:pt x="131" y="0"/>
                    </a:lnTo>
                    <a:lnTo>
                      <a:pt x="131" y="89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60" name="Freeform 344"/>
              <p:cNvSpPr>
                <a:spLocks/>
              </p:cNvSpPr>
              <p:nvPr/>
            </p:nvSpPr>
            <p:spPr bwMode="auto">
              <a:xfrm>
                <a:off x="3916" y="1235"/>
                <a:ext cx="131" cy="11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0" y="24"/>
                  </a:cxn>
                  <a:cxn ang="0">
                    <a:pos x="131" y="0"/>
                  </a:cxn>
                  <a:cxn ang="0">
                    <a:pos x="131" y="89"/>
                  </a:cxn>
                  <a:cxn ang="0">
                    <a:pos x="0" y="115"/>
                  </a:cxn>
                </a:cxnLst>
                <a:rect l="0" t="0" r="r" b="b"/>
                <a:pathLst>
                  <a:path w="131" h="115">
                    <a:moveTo>
                      <a:pt x="0" y="115"/>
                    </a:moveTo>
                    <a:lnTo>
                      <a:pt x="0" y="24"/>
                    </a:lnTo>
                    <a:lnTo>
                      <a:pt x="131" y="0"/>
                    </a:lnTo>
                    <a:lnTo>
                      <a:pt x="131" y="89"/>
                    </a:lnTo>
                    <a:lnTo>
                      <a:pt x="0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61" name="Freeform 345"/>
              <p:cNvSpPr>
                <a:spLocks/>
              </p:cNvSpPr>
              <p:nvPr/>
            </p:nvSpPr>
            <p:spPr bwMode="auto">
              <a:xfrm>
                <a:off x="4669" y="1348"/>
                <a:ext cx="30" cy="138"/>
              </a:xfrm>
              <a:custGeom>
                <a:avLst/>
                <a:gdLst/>
                <a:ahLst/>
                <a:cxnLst>
                  <a:cxn ang="0">
                    <a:pos x="8" y="138"/>
                  </a:cxn>
                  <a:cxn ang="0">
                    <a:pos x="0" y="64"/>
                  </a:cxn>
                  <a:cxn ang="0">
                    <a:pos x="22" y="0"/>
                  </a:cxn>
                  <a:cxn ang="0">
                    <a:pos x="30" y="74"/>
                  </a:cxn>
                  <a:cxn ang="0">
                    <a:pos x="8" y="138"/>
                  </a:cxn>
                </a:cxnLst>
                <a:rect l="0" t="0" r="r" b="b"/>
                <a:pathLst>
                  <a:path w="30" h="138">
                    <a:moveTo>
                      <a:pt x="8" y="138"/>
                    </a:moveTo>
                    <a:lnTo>
                      <a:pt x="0" y="64"/>
                    </a:lnTo>
                    <a:lnTo>
                      <a:pt x="22" y="0"/>
                    </a:lnTo>
                    <a:lnTo>
                      <a:pt x="30" y="74"/>
                    </a:lnTo>
                    <a:lnTo>
                      <a:pt x="8" y="1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62" name="Freeform 346"/>
              <p:cNvSpPr>
                <a:spLocks/>
              </p:cNvSpPr>
              <p:nvPr/>
            </p:nvSpPr>
            <p:spPr bwMode="auto">
              <a:xfrm>
                <a:off x="4669" y="1348"/>
                <a:ext cx="30" cy="138"/>
              </a:xfrm>
              <a:custGeom>
                <a:avLst/>
                <a:gdLst/>
                <a:ahLst/>
                <a:cxnLst>
                  <a:cxn ang="0">
                    <a:pos x="8" y="138"/>
                  </a:cxn>
                  <a:cxn ang="0">
                    <a:pos x="0" y="64"/>
                  </a:cxn>
                  <a:cxn ang="0">
                    <a:pos x="22" y="0"/>
                  </a:cxn>
                  <a:cxn ang="0">
                    <a:pos x="30" y="74"/>
                  </a:cxn>
                  <a:cxn ang="0">
                    <a:pos x="8" y="138"/>
                  </a:cxn>
                </a:cxnLst>
                <a:rect l="0" t="0" r="r" b="b"/>
                <a:pathLst>
                  <a:path w="30" h="138">
                    <a:moveTo>
                      <a:pt x="8" y="138"/>
                    </a:moveTo>
                    <a:lnTo>
                      <a:pt x="0" y="64"/>
                    </a:lnTo>
                    <a:lnTo>
                      <a:pt x="22" y="0"/>
                    </a:lnTo>
                    <a:lnTo>
                      <a:pt x="30" y="74"/>
                    </a:lnTo>
                    <a:lnTo>
                      <a:pt x="8" y="1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63" name="Freeform 347"/>
              <p:cNvSpPr>
                <a:spLocks/>
              </p:cNvSpPr>
              <p:nvPr/>
            </p:nvSpPr>
            <p:spPr bwMode="auto">
              <a:xfrm>
                <a:off x="4083" y="1348"/>
                <a:ext cx="30" cy="1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74"/>
                  </a:cxn>
                  <a:cxn ang="0">
                    <a:pos x="22" y="138"/>
                  </a:cxn>
                  <a:cxn ang="0">
                    <a:pos x="30" y="64"/>
                  </a:cxn>
                  <a:cxn ang="0">
                    <a:pos x="8" y="0"/>
                  </a:cxn>
                </a:cxnLst>
                <a:rect l="0" t="0" r="r" b="b"/>
                <a:pathLst>
                  <a:path w="30" h="138">
                    <a:moveTo>
                      <a:pt x="8" y="0"/>
                    </a:moveTo>
                    <a:lnTo>
                      <a:pt x="0" y="74"/>
                    </a:lnTo>
                    <a:lnTo>
                      <a:pt x="22" y="138"/>
                    </a:lnTo>
                    <a:lnTo>
                      <a:pt x="30" y="6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64" name="Freeform 348"/>
              <p:cNvSpPr>
                <a:spLocks/>
              </p:cNvSpPr>
              <p:nvPr/>
            </p:nvSpPr>
            <p:spPr bwMode="auto">
              <a:xfrm>
                <a:off x="4083" y="1348"/>
                <a:ext cx="30" cy="1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74"/>
                  </a:cxn>
                  <a:cxn ang="0">
                    <a:pos x="22" y="138"/>
                  </a:cxn>
                  <a:cxn ang="0">
                    <a:pos x="30" y="64"/>
                  </a:cxn>
                  <a:cxn ang="0">
                    <a:pos x="8" y="0"/>
                  </a:cxn>
                </a:cxnLst>
                <a:rect l="0" t="0" r="r" b="b"/>
                <a:pathLst>
                  <a:path w="30" h="138">
                    <a:moveTo>
                      <a:pt x="8" y="0"/>
                    </a:moveTo>
                    <a:lnTo>
                      <a:pt x="0" y="74"/>
                    </a:lnTo>
                    <a:lnTo>
                      <a:pt x="22" y="138"/>
                    </a:lnTo>
                    <a:lnTo>
                      <a:pt x="30" y="64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65" name="Freeform 349"/>
              <p:cNvSpPr>
                <a:spLocks/>
              </p:cNvSpPr>
              <p:nvPr/>
            </p:nvSpPr>
            <p:spPr bwMode="auto">
              <a:xfrm>
                <a:off x="4669" y="1368"/>
                <a:ext cx="38" cy="11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2" y="0"/>
                  </a:cxn>
                  <a:cxn ang="0">
                    <a:pos x="38" y="94"/>
                  </a:cxn>
                  <a:cxn ang="0">
                    <a:pos x="8" y="118"/>
                  </a:cxn>
                  <a:cxn ang="0">
                    <a:pos x="0" y="44"/>
                  </a:cxn>
                </a:cxnLst>
                <a:rect l="0" t="0" r="r" b="b"/>
                <a:pathLst>
                  <a:path w="38" h="118">
                    <a:moveTo>
                      <a:pt x="0" y="44"/>
                    </a:moveTo>
                    <a:lnTo>
                      <a:pt x="32" y="0"/>
                    </a:lnTo>
                    <a:lnTo>
                      <a:pt x="38" y="94"/>
                    </a:lnTo>
                    <a:lnTo>
                      <a:pt x="8" y="11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66" name="Freeform 350"/>
              <p:cNvSpPr>
                <a:spLocks/>
              </p:cNvSpPr>
              <p:nvPr/>
            </p:nvSpPr>
            <p:spPr bwMode="auto">
              <a:xfrm>
                <a:off x="4669" y="1368"/>
                <a:ext cx="38" cy="11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2" y="0"/>
                  </a:cxn>
                  <a:cxn ang="0">
                    <a:pos x="38" y="94"/>
                  </a:cxn>
                  <a:cxn ang="0">
                    <a:pos x="8" y="118"/>
                  </a:cxn>
                  <a:cxn ang="0">
                    <a:pos x="0" y="44"/>
                  </a:cxn>
                </a:cxnLst>
                <a:rect l="0" t="0" r="r" b="b"/>
                <a:pathLst>
                  <a:path w="38" h="118">
                    <a:moveTo>
                      <a:pt x="0" y="44"/>
                    </a:moveTo>
                    <a:lnTo>
                      <a:pt x="32" y="0"/>
                    </a:lnTo>
                    <a:lnTo>
                      <a:pt x="38" y="94"/>
                    </a:lnTo>
                    <a:lnTo>
                      <a:pt x="8" y="118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67" name="Freeform 351"/>
              <p:cNvSpPr>
                <a:spLocks/>
              </p:cNvSpPr>
              <p:nvPr/>
            </p:nvSpPr>
            <p:spPr bwMode="auto">
              <a:xfrm>
                <a:off x="4075" y="1368"/>
                <a:ext cx="38" cy="1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94"/>
                  </a:cxn>
                  <a:cxn ang="0">
                    <a:pos x="30" y="118"/>
                  </a:cxn>
                  <a:cxn ang="0">
                    <a:pos x="38" y="44"/>
                  </a:cxn>
                  <a:cxn ang="0">
                    <a:pos x="6" y="0"/>
                  </a:cxn>
                </a:cxnLst>
                <a:rect l="0" t="0" r="r" b="b"/>
                <a:pathLst>
                  <a:path w="38" h="118">
                    <a:moveTo>
                      <a:pt x="6" y="0"/>
                    </a:moveTo>
                    <a:lnTo>
                      <a:pt x="0" y="94"/>
                    </a:lnTo>
                    <a:lnTo>
                      <a:pt x="30" y="118"/>
                    </a:lnTo>
                    <a:lnTo>
                      <a:pt x="38" y="4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68" name="Freeform 352"/>
              <p:cNvSpPr>
                <a:spLocks/>
              </p:cNvSpPr>
              <p:nvPr/>
            </p:nvSpPr>
            <p:spPr bwMode="auto">
              <a:xfrm>
                <a:off x="4075" y="1368"/>
                <a:ext cx="38" cy="1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94"/>
                  </a:cxn>
                  <a:cxn ang="0">
                    <a:pos x="30" y="118"/>
                  </a:cxn>
                  <a:cxn ang="0">
                    <a:pos x="38" y="44"/>
                  </a:cxn>
                  <a:cxn ang="0">
                    <a:pos x="6" y="0"/>
                  </a:cxn>
                </a:cxnLst>
                <a:rect l="0" t="0" r="r" b="b"/>
                <a:pathLst>
                  <a:path w="38" h="118">
                    <a:moveTo>
                      <a:pt x="6" y="0"/>
                    </a:moveTo>
                    <a:lnTo>
                      <a:pt x="0" y="94"/>
                    </a:lnTo>
                    <a:lnTo>
                      <a:pt x="30" y="118"/>
                    </a:lnTo>
                    <a:lnTo>
                      <a:pt x="38" y="44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69" name="Freeform 353"/>
              <p:cNvSpPr>
                <a:spLocks/>
              </p:cNvSpPr>
              <p:nvPr/>
            </p:nvSpPr>
            <p:spPr bwMode="auto">
              <a:xfrm>
                <a:off x="5171" y="1703"/>
                <a:ext cx="87" cy="221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0" y="0"/>
                  </a:cxn>
                  <a:cxn ang="0">
                    <a:pos x="87" y="44"/>
                  </a:cxn>
                  <a:cxn ang="0">
                    <a:pos x="87" y="221"/>
                  </a:cxn>
                  <a:cxn ang="0">
                    <a:pos x="0" y="179"/>
                  </a:cxn>
                </a:cxnLst>
                <a:rect l="0" t="0" r="r" b="b"/>
                <a:pathLst>
                  <a:path w="87" h="221">
                    <a:moveTo>
                      <a:pt x="0" y="179"/>
                    </a:moveTo>
                    <a:lnTo>
                      <a:pt x="0" y="0"/>
                    </a:lnTo>
                    <a:lnTo>
                      <a:pt x="87" y="44"/>
                    </a:lnTo>
                    <a:lnTo>
                      <a:pt x="87" y="221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70" name="Freeform 354"/>
              <p:cNvSpPr>
                <a:spLocks/>
              </p:cNvSpPr>
              <p:nvPr/>
            </p:nvSpPr>
            <p:spPr bwMode="auto">
              <a:xfrm>
                <a:off x="5171" y="1703"/>
                <a:ext cx="87" cy="221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0" y="0"/>
                  </a:cxn>
                  <a:cxn ang="0">
                    <a:pos x="87" y="44"/>
                  </a:cxn>
                  <a:cxn ang="0">
                    <a:pos x="87" y="221"/>
                  </a:cxn>
                  <a:cxn ang="0">
                    <a:pos x="0" y="179"/>
                  </a:cxn>
                </a:cxnLst>
                <a:rect l="0" t="0" r="r" b="b"/>
                <a:pathLst>
                  <a:path w="87" h="221">
                    <a:moveTo>
                      <a:pt x="0" y="179"/>
                    </a:moveTo>
                    <a:lnTo>
                      <a:pt x="0" y="0"/>
                    </a:lnTo>
                    <a:lnTo>
                      <a:pt x="87" y="44"/>
                    </a:lnTo>
                    <a:lnTo>
                      <a:pt x="87" y="221"/>
                    </a:lnTo>
                    <a:lnTo>
                      <a:pt x="0" y="17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71" name="Freeform 355"/>
              <p:cNvSpPr>
                <a:spLocks/>
              </p:cNvSpPr>
              <p:nvPr/>
            </p:nvSpPr>
            <p:spPr bwMode="auto">
              <a:xfrm>
                <a:off x="5147" y="2839"/>
                <a:ext cx="80" cy="115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80" y="44"/>
                  </a:cxn>
                  <a:cxn ang="0">
                    <a:pos x="29" y="115"/>
                  </a:cxn>
                  <a:cxn ang="0">
                    <a:pos x="0" y="72"/>
                  </a:cxn>
                  <a:cxn ang="0">
                    <a:pos x="48" y="0"/>
                  </a:cxn>
                </a:cxnLst>
                <a:rect l="0" t="0" r="r" b="b"/>
                <a:pathLst>
                  <a:path w="80" h="115">
                    <a:moveTo>
                      <a:pt x="48" y="0"/>
                    </a:moveTo>
                    <a:lnTo>
                      <a:pt x="80" y="44"/>
                    </a:lnTo>
                    <a:lnTo>
                      <a:pt x="29" y="115"/>
                    </a:lnTo>
                    <a:lnTo>
                      <a:pt x="0" y="7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72" name="Freeform 356"/>
              <p:cNvSpPr>
                <a:spLocks/>
              </p:cNvSpPr>
              <p:nvPr/>
            </p:nvSpPr>
            <p:spPr bwMode="auto">
              <a:xfrm>
                <a:off x="5147" y="2839"/>
                <a:ext cx="80" cy="115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80" y="44"/>
                  </a:cxn>
                  <a:cxn ang="0">
                    <a:pos x="29" y="115"/>
                  </a:cxn>
                  <a:cxn ang="0">
                    <a:pos x="0" y="72"/>
                  </a:cxn>
                  <a:cxn ang="0">
                    <a:pos x="48" y="0"/>
                  </a:cxn>
                </a:cxnLst>
                <a:rect l="0" t="0" r="r" b="b"/>
                <a:pathLst>
                  <a:path w="80" h="115">
                    <a:moveTo>
                      <a:pt x="48" y="0"/>
                    </a:moveTo>
                    <a:lnTo>
                      <a:pt x="80" y="44"/>
                    </a:lnTo>
                    <a:lnTo>
                      <a:pt x="29" y="115"/>
                    </a:lnTo>
                    <a:lnTo>
                      <a:pt x="0" y="72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73" name="Freeform 357"/>
              <p:cNvSpPr>
                <a:spLocks/>
              </p:cNvSpPr>
              <p:nvPr/>
            </p:nvSpPr>
            <p:spPr bwMode="auto">
              <a:xfrm>
                <a:off x="3554" y="2839"/>
                <a:ext cx="81" cy="115"/>
              </a:xfrm>
              <a:custGeom>
                <a:avLst/>
                <a:gdLst/>
                <a:ahLst/>
                <a:cxnLst>
                  <a:cxn ang="0">
                    <a:pos x="81" y="72"/>
                  </a:cxn>
                  <a:cxn ang="0">
                    <a:pos x="32" y="0"/>
                  </a:cxn>
                  <a:cxn ang="0">
                    <a:pos x="0" y="44"/>
                  </a:cxn>
                  <a:cxn ang="0">
                    <a:pos x="52" y="115"/>
                  </a:cxn>
                  <a:cxn ang="0">
                    <a:pos x="81" y="72"/>
                  </a:cxn>
                </a:cxnLst>
                <a:rect l="0" t="0" r="r" b="b"/>
                <a:pathLst>
                  <a:path w="81" h="115">
                    <a:moveTo>
                      <a:pt x="81" y="72"/>
                    </a:moveTo>
                    <a:lnTo>
                      <a:pt x="32" y="0"/>
                    </a:lnTo>
                    <a:lnTo>
                      <a:pt x="0" y="44"/>
                    </a:lnTo>
                    <a:lnTo>
                      <a:pt x="52" y="115"/>
                    </a:lnTo>
                    <a:lnTo>
                      <a:pt x="81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74" name="Freeform 358"/>
              <p:cNvSpPr>
                <a:spLocks/>
              </p:cNvSpPr>
              <p:nvPr/>
            </p:nvSpPr>
            <p:spPr bwMode="auto">
              <a:xfrm>
                <a:off x="3554" y="2839"/>
                <a:ext cx="81" cy="115"/>
              </a:xfrm>
              <a:custGeom>
                <a:avLst/>
                <a:gdLst/>
                <a:ahLst/>
                <a:cxnLst>
                  <a:cxn ang="0">
                    <a:pos x="81" y="72"/>
                  </a:cxn>
                  <a:cxn ang="0">
                    <a:pos x="32" y="0"/>
                  </a:cxn>
                  <a:cxn ang="0">
                    <a:pos x="0" y="44"/>
                  </a:cxn>
                  <a:cxn ang="0">
                    <a:pos x="52" y="115"/>
                  </a:cxn>
                  <a:cxn ang="0">
                    <a:pos x="81" y="72"/>
                  </a:cxn>
                </a:cxnLst>
                <a:rect l="0" t="0" r="r" b="b"/>
                <a:pathLst>
                  <a:path w="81" h="115">
                    <a:moveTo>
                      <a:pt x="81" y="72"/>
                    </a:moveTo>
                    <a:lnTo>
                      <a:pt x="32" y="0"/>
                    </a:lnTo>
                    <a:lnTo>
                      <a:pt x="0" y="44"/>
                    </a:lnTo>
                    <a:lnTo>
                      <a:pt x="52" y="115"/>
                    </a:lnTo>
                    <a:lnTo>
                      <a:pt x="81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75" name="Freeform 359"/>
              <p:cNvSpPr>
                <a:spLocks/>
              </p:cNvSpPr>
              <p:nvPr/>
            </p:nvSpPr>
            <p:spPr bwMode="auto">
              <a:xfrm>
                <a:off x="4478" y="3131"/>
                <a:ext cx="44" cy="116"/>
              </a:xfrm>
              <a:custGeom>
                <a:avLst/>
                <a:gdLst/>
                <a:ahLst/>
                <a:cxnLst>
                  <a:cxn ang="0">
                    <a:pos x="44" y="116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44" y="20"/>
                  </a:cxn>
                  <a:cxn ang="0">
                    <a:pos x="44" y="116"/>
                  </a:cxn>
                </a:cxnLst>
                <a:rect l="0" t="0" r="r" b="b"/>
                <a:pathLst>
                  <a:path w="44" h="116">
                    <a:moveTo>
                      <a:pt x="44" y="116"/>
                    </a:moveTo>
                    <a:lnTo>
                      <a:pt x="0" y="97"/>
                    </a:lnTo>
                    <a:lnTo>
                      <a:pt x="0" y="0"/>
                    </a:lnTo>
                    <a:lnTo>
                      <a:pt x="44" y="20"/>
                    </a:lnTo>
                    <a:lnTo>
                      <a:pt x="44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76" name="Freeform 360"/>
              <p:cNvSpPr>
                <a:spLocks/>
              </p:cNvSpPr>
              <p:nvPr/>
            </p:nvSpPr>
            <p:spPr bwMode="auto">
              <a:xfrm>
                <a:off x="4478" y="3131"/>
                <a:ext cx="44" cy="116"/>
              </a:xfrm>
              <a:custGeom>
                <a:avLst/>
                <a:gdLst/>
                <a:ahLst/>
                <a:cxnLst>
                  <a:cxn ang="0">
                    <a:pos x="44" y="116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44" y="20"/>
                  </a:cxn>
                  <a:cxn ang="0">
                    <a:pos x="44" y="116"/>
                  </a:cxn>
                </a:cxnLst>
                <a:rect l="0" t="0" r="r" b="b"/>
                <a:pathLst>
                  <a:path w="44" h="116">
                    <a:moveTo>
                      <a:pt x="44" y="116"/>
                    </a:moveTo>
                    <a:lnTo>
                      <a:pt x="0" y="97"/>
                    </a:lnTo>
                    <a:lnTo>
                      <a:pt x="0" y="0"/>
                    </a:lnTo>
                    <a:lnTo>
                      <a:pt x="44" y="20"/>
                    </a:lnTo>
                    <a:lnTo>
                      <a:pt x="44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77" name="Freeform 361"/>
              <p:cNvSpPr>
                <a:spLocks/>
              </p:cNvSpPr>
              <p:nvPr/>
            </p:nvSpPr>
            <p:spPr bwMode="auto">
              <a:xfrm>
                <a:off x="4260" y="3131"/>
                <a:ext cx="44" cy="116"/>
              </a:xfrm>
              <a:custGeom>
                <a:avLst/>
                <a:gdLst/>
                <a:ahLst/>
                <a:cxnLst>
                  <a:cxn ang="0">
                    <a:pos x="44" y="97"/>
                  </a:cxn>
                  <a:cxn ang="0">
                    <a:pos x="0" y="116"/>
                  </a:cxn>
                  <a:cxn ang="0">
                    <a:pos x="0" y="20"/>
                  </a:cxn>
                  <a:cxn ang="0">
                    <a:pos x="44" y="0"/>
                  </a:cxn>
                  <a:cxn ang="0">
                    <a:pos x="44" y="97"/>
                  </a:cxn>
                </a:cxnLst>
                <a:rect l="0" t="0" r="r" b="b"/>
                <a:pathLst>
                  <a:path w="44" h="116">
                    <a:moveTo>
                      <a:pt x="44" y="97"/>
                    </a:moveTo>
                    <a:lnTo>
                      <a:pt x="0" y="116"/>
                    </a:lnTo>
                    <a:lnTo>
                      <a:pt x="0" y="20"/>
                    </a:lnTo>
                    <a:lnTo>
                      <a:pt x="44" y="0"/>
                    </a:lnTo>
                    <a:lnTo>
                      <a:pt x="44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78" name="Freeform 362"/>
              <p:cNvSpPr>
                <a:spLocks noEditPoints="1"/>
              </p:cNvSpPr>
              <p:nvPr/>
            </p:nvSpPr>
            <p:spPr bwMode="auto">
              <a:xfrm>
                <a:off x="4260" y="1527"/>
                <a:ext cx="953" cy="1720"/>
              </a:xfrm>
              <a:custGeom>
                <a:avLst/>
                <a:gdLst/>
                <a:ahLst/>
                <a:cxnLst>
                  <a:cxn ang="0">
                    <a:pos x="44" y="1701"/>
                  </a:cxn>
                  <a:cxn ang="0">
                    <a:pos x="0" y="1720"/>
                  </a:cxn>
                  <a:cxn ang="0">
                    <a:pos x="0" y="1624"/>
                  </a:cxn>
                  <a:cxn ang="0">
                    <a:pos x="44" y="1604"/>
                  </a:cxn>
                  <a:cxn ang="0">
                    <a:pos x="44" y="1701"/>
                  </a:cxn>
                  <a:cxn ang="0">
                    <a:pos x="808" y="0"/>
                  </a:cxn>
                  <a:cxn ang="0">
                    <a:pos x="953" y="56"/>
                  </a:cxn>
                </a:cxnLst>
                <a:rect l="0" t="0" r="r" b="b"/>
                <a:pathLst>
                  <a:path w="953" h="1720">
                    <a:moveTo>
                      <a:pt x="44" y="1701"/>
                    </a:moveTo>
                    <a:lnTo>
                      <a:pt x="0" y="1720"/>
                    </a:lnTo>
                    <a:lnTo>
                      <a:pt x="0" y="1624"/>
                    </a:lnTo>
                    <a:lnTo>
                      <a:pt x="44" y="1604"/>
                    </a:lnTo>
                    <a:lnTo>
                      <a:pt x="44" y="1701"/>
                    </a:lnTo>
                    <a:moveTo>
                      <a:pt x="808" y="0"/>
                    </a:moveTo>
                    <a:lnTo>
                      <a:pt x="953" y="5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79" name="Freeform 363"/>
              <p:cNvSpPr>
                <a:spLocks/>
              </p:cNvSpPr>
              <p:nvPr/>
            </p:nvSpPr>
            <p:spPr bwMode="auto">
              <a:xfrm>
                <a:off x="4697" y="1235"/>
                <a:ext cx="38" cy="133"/>
              </a:xfrm>
              <a:custGeom>
                <a:avLst/>
                <a:gdLst/>
                <a:ahLst/>
                <a:cxnLst>
                  <a:cxn ang="0">
                    <a:pos x="4" y="133"/>
                  </a:cxn>
                  <a:cxn ang="0">
                    <a:pos x="0" y="52"/>
                  </a:cxn>
                  <a:cxn ang="0">
                    <a:pos x="38" y="0"/>
                  </a:cxn>
                  <a:cxn ang="0">
                    <a:pos x="38" y="89"/>
                  </a:cxn>
                  <a:cxn ang="0">
                    <a:pos x="4" y="133"/>
                  </a:cxn>
                </a:cxnLst>
                <a:rect l="0" t="0" r="r" b="b"/>
                <a:pathLst>
                  <a:path w="38" h="133">
                    <a:moveTo>
                      <a:pt x="4" y="133"/>
                    </a:moveTo>
                    <a:lnTo>
                      <a:pt x="0" y="52"/>
                    </a:lnTo>
                    <a:lnTo>
                      <a:pt x="38" y="0"/>
                    </a:lnTo>
                    <a:lnTo>
                      <a:pt x="38" y="89"/>
                    </a:lnTo>
                    <a:lnTo>
                      <a:pt x="4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80" name="Freeform 364"/>
              <p:cNvSpPr>
                <a:spLocks/>
              </p:cNvSpPr>
              <p:nvPr/>
            </p:nvSpPr>
            <p:spPr bwMode="auto">
              <a:xfrm>
                <a:off x="4697" y="1235"/>
                <a:ext cx="38" cy="133"/>
              </a:xfrm>
              <a:custGeom>
                <a:avLst/>
                <a:gdLst/>
                <a:ahLst/>
                <a:cxnLst>
                  <a:cxn ang="0">
                    <a:pos x="4" y="133"/>
                  </a:cxn>
                  <a:cxn ang="0">
                    <a:pos x="0" y="52"/>
                  </a:cxn>
                  <a:cxn ang="0">
                    <a:pos x="38" y="0"/>
                  </a:cxn>
                  <a:cxn ang="0">
                    <a:pos x="38" y="89"/>
                  </a:cxn>
                  <a:cxn ang="0">
                    <a:pos x="4" y="133"/>
                  </a:cxn>
                </a:cxnLst>
                <a:rect l="0" t="0" r="r" b="b"/>
                <a:pathLst>
                  <a:path w="38" h="133">
                    <a:moveTo>
                      <a:pt x="4" y="133"/>
                    </a:moveTo>
                    <a:lnTo>
                      <a:pt x="0" y="52"/>
                    </a:lnTo>
                    <a:lnTo>
                      <a:pt x="38" y="0"/>
                    </a:lnTo>
                    <a:lnTo>
                      <a:pt x="38" y="89"/>
                    </a:lnTo>
                    <a:lnTo>
                      <a:pt x="4" y="13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81" name="Freeform 365"/>
              <p:cNvSpPr>
                <a:spLocks/>
              </p:cNvSpPr>
              <p:nvPr/>
            </p:nvSpPr>
            <p:spPr bwMode="auto">
              <a:xfrm>
                <a:off x="4047" y="1235"/>
                <a:ext cx="38" cy="133"/>
              </a:xfrm>
              <a:custGeom>
                <a:avLst/>
                <a:gdLst/>
                <a:ahLst/>
                <a:cxnLst>
                  <a:cxn ang="0">
                    <a:pos x="34" y="133"/>
                  </a:cxn>
                  <a:cxn ang="0">
                    <a:pos x="38" y="52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34" y="133"/>
                  </a:cxn>
                </a:cxnLst>
                <a:rect l="0" t="0" r="r" b="b"/>
                <a:pathLst>
                  <a:path w="38" h="133">
                    <a:moveTo>
                      <a:pt x="34" y="133"/>
                    </a:moveTo>
                    <a:lnTo>
                      <a:pt x="38" y="52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34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82" name="Freeform 366"/>
              <p:cNvSpPr>
                <a:spLocks/>
              </p:cNvSpPr>
              <p:nvPr/>
            </p:nvSpPr>
            <p:spPr bwMode="auto">
              <a:xfrm>
                <a:off x="4047" y="1235"/>
                <a:ext cx="38" cy="133"/>
              </a:xfrm>
              <a:custGeom>
                <a:avLst/>
                <a:gdLst/>
                <a:ahLst/>
                <a:cxnLst>
                  <a:cxn ang="0">
                    <a:pos x="34" y="133"/>
                  </a:cxn>
                  <a:cxn ang="0">
                    <a:pos x="38" y="52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34" y="133"/>
                  </a:cxn>
                </a:cxnLst>
                <a:rect l="0" t="0" r="r" b="b"/>
                <a:pathLst>
                  <a:path w="38" h="133">
                    <a:moveTo>
                      <a:pt x="34" y="133"/>
                    </a:moveTo>
                    <a:lnTo>
                      <a:pt x="38" y="52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34" y="13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83" name="Freeform 367"/>
              <p:cNvSpPr>
                <a:spLocks/>
              </p:cNvSpPr>
              <p:nvPr/>
            </p:nvSpPr>
            <p:spPr bwMode="auto">
              <a:xfrm>
                <a:off x="5460" y="2804"/>
                <a:ext cx="56" cy="107"/>
              </a:xfrm>
              <a:custGeom>
                <a:avLst/>
                <a:gdLst/>
                <a:ahLst/>
                <a:cxnLst>
                  <a:cxn ang="0">
                    <a:pos x="22" y="107"/>
                  </a:cxn>
                  <a:cxn ang="0">
                    <a:pos x="0" y="66"/>
                  </a:cxn>
                  <a:cxn ang="0">
                    <a:pos x="34" y="0"/>
                  </a:cxn>
                  <a:cxn ang="0">
                    <a:pos x="56" y="42"/>
                  </a:cxn>
                  <a:cxn ang="0">
                    <a:pos x="22" y="107"/>
                  </a:cxn>
                </a:cxnLst>
                <a:rect l="0" t="0" r="r" b="b"/>
                <a:pathLst>
                  <a:path w="56" h="107">
                    <a:moveTo>
                      <a:pt x="22" y="107"/>
                    </a:moveTo>
                    <a:lnTo>
                      <a:pt x="0" y="66"/>
                    </a:lnTo>
                    <a:lnTo>
                      <a:pt x="34" y="0"/>
                    </a:lnTo>
                    <a:lnTo>
                      <a:pt x="56" y="42"/>
                    </a:lnTo>
                    <a:lnTo>
                      <a:pt x="22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84" name="Freeform 368"/>
              <p:cNvSpPr>
                <a:spLocks/>
              </p:cNvSpPr>
              <p:nvPr/>
            </p:nvSpPr>
            <p:spPr bwMode="auto">
              <a:xfrm>
                <a:off x="5460" y="2804"/>
                <a:ext cx="56" cy="107"/>
              </a:xfrm>
              <a:custGeom>
                <a:avLst/>
                <a:gdLst/>
                <a:ahLst/>
                <a:cxnLst>
                  <a:cxn ang="0">
                    <a:pos x="22" y="107"/>
                  </a:cxn>
                  <a:cxn ang="0">
                    <a:pos x="0" y="66"/>
                  </a:cxn>
                  <a:cxn ang="0">
                    <a:pos x="34" y="0"/>
                  </a:cxn>
                  <a:cxn ang="0">
                    <a:pos x="56" y="42"/>
                  </a:cxn>
                  <a:cxn ang="0">
                    <a:pos x="22" y="107"/>
                  </a:cxn>
                </a:cxnLst>
                <a:rect l="0" t="0" r="r" b="b"/>
                <a:pathLst>
                  <a:path w="56" h="107">
                    <a:moveTo>
                      <a:pt x="22" y="107"/>
                    </a:moveTo>
                    <a:lnTo>
                      <a:pt x="0" y="66"/>
                    </a:lnTo>
                    <a:lnTo>
                      <a:pt x="34" y="0"/>
                    </a:lnTo>
                    <a:lnTo>
                      <a:pt x="56" y="42"/>
                    </a:lnTo>
                    <a:lnTo>
                      <a:pt x="22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85" name="Freeform 369"/>
              <p:cNvSpPr>
                <a:spLocks/>
              </p:cNvSpPr>
              <p:nvPr/>
            </p:nvSpPr>
            <p:spPr bwMode="auto">
              <a:xfrm>
                <a:off x="4522" y="3235"/>
                <a:ext cx="67" cy="39"/>
              </a:xfrm>
              <a:custGeom>
                <a:avLst/>
                <a:gdLst/>
                <a:ahLst/>
                <a:cxnLst>
                  <a:cxn ang="0">
                    <a:pos x="67" y="32"/>
                  </a:cxn>
                  <a:cxn ang="0">
                    <a:pos x="29" y="0"/>
                  </a:cxn>
                  <a:cxn ang="0">
                    <a:pos x="0" y="12"/>
                  </a:cxn>
                  <a:cxn ang="0">
                    <a:pos x="31" y="39"/>
                  </a:cxn>
                  <a:cxn ang="0">
                    <a:pos x="67" y="32"/>
                  </a:cxn>
                </a:cxnLst>
                <a:rect l="0" t="0" r="r" b="b"/>
                <a:pathLst>
                  <a:path w="67" h="39">
                    <a:moveTo>
                      <a:pt x="67" y="32"/>
                    </a:moveTo>
                    <a:lnTo>
                      <a:pt x="29" y="0"/>
                    </a:lnTo>
                    <a:lnTo>
                      <a:pt x="0" y="12"/>
                    </a:lnTo>
                    <a:lnTo>
                      <a:pt x="31" y="39"/>
                    </a:lnTo>
                    <a:lnTo>
                      <a:pt x="67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86" name="Freeform 370"/>
              <p:cNvSpPr>
                <a:spLocks/>
              </p:cNvSpPr>
              <p:nvPr/>
            </p:nvSpPr>
            <p:spPr bwMode="auto">
              <a:xfrm>
                <a:off x="4522" y="3235"/>
                <a:ext cx="67" cy="39"/>
              </a:xfrm>
              <a:custGeom>
                <a:avLst/>
                <a:gdLst/>
                <a:ahLst/>
                <a:cxnLst>
                  <a:cxn ang="0">
                    <a:pos x="67" y="32"/>
                  </a:cxn>
                  <a:cxn ang="0">
                    <a:pos x="29" y="0"/>
                  </a:cxn>
                  <a:cxn ang="0">
                    <a:pos x="0" y="12"/>
                  </a:cxn>
                  <a:cxn ang="0">
                    <a:pos x="31" y="39"/>
                  </a:cxn>
                  <a:cxn ang="0">
                    <a:pos x="67" y="32"/>
                  </a:cxn>
                </a:cxnLst>
                <a:rect l="0" t="0" r="r" b="b"/>
                <a:pathLst>
                  <a:path w="67" h="39">
                    <a:moveTo>
                      <a:pt x="67" y="32"/>
                    </a:moveTo>
                    <a:lnTo>
                      <a:pt x="29" y="0"/>
                    </a:lnTo>
                    <a:lnTo>
                      <a:pt x="0" y="12"/>
                    </a:lnTo>
                    <a:lnTo>
                      <a:pt x="31" y="39"/>
                    </a:lnTo>
                    <a:lnTo>
                      <a:pt x="67" y="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87" name="Freeform 371"/>
              <p:cNvSpPr>
                <a:spLocks/>
              </p:cNvSpPr>
              <p:nvPr/>
            </p:nvSpPr>
            <p:spPr bwMode="auto">
              <a:xfrm>
                <a:off x="4193" y="3235"/>
                <a:ext cx="67" cy="3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32"/>
                  </a:cxn>
                  <a:cxn ang="0">
                    <a:pos x="35" y="39"/>
                  </a:cxn>
                  <a:cxn ang="0">
                    <a:pos x="67" y="12"/>
                  </a:cxn>
                  <a:cxn ang="0">
                    <a:pos x="36" y="0"/>
                  </a:cxn>
                </a:cxnLst>
                <a:rect l="0" t="0" r="r" b="b"/>
                <a:pathLst>
                  <a:path w="67" h="39">
                    <a:moveTo>
                      <a:pt x="36" y="0"/>
                    </a:moveTo>
                    <a:lnTo>
                      <a:pt x="0" y="32"/>
                    </a:lnTo>
                    <a:lnTo>
                      <a:pt x="35" y="39"/>
                    </a:lnTo>
                    <a:lnTo>
                      <a:pt x="67" y="1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88" name="Freeform 372"/>
              <p:cNvSpPr>
                <a:spLocks noEditPoints="1"/>
              </p:cNvSpPr>
              <p:nvPr/>
            </p:nvSpPr>
            <p:spPr bwMode="auto">
              <a:xfrm>
                <a:off x="4193" y="1512"/>
                <a:ext cx="646" cy="1762"/>
              </a:xfrm>
              <a:custGeom>
                <a:avLst/>
                <a:gdLst/>
                <a:ahLst/>
                <a:cxnLst>
                  <a:cxn ang="0">
                    <a:pos x="36" y="1723"/>
                  </a:cxn>
                  <a:cxn ang="0">
                    <a:pos x="0" y="1755"/>
                  </a:cxn>
                  <a:cxn ang="0">
                    <a:pos x="35" y="1762"/>
                  </a:cxn>
                  <a:cxn ang="0">
                    <a:pos x="67" y="1735"/>
                  </a:cxn>
                  <a:cxn ang="0">
                    <a:pos x="36" y="1723"/>
                  </a:cxn>
                  <a:cxn ang="0">
                    <a:pos x="638" y="8"/>
                  </a:cxn>
                  <a:cxn ang="0">
                    <a:pos x="646" y="0"/>
                  </a:cxn>
                </a:cxnLst>
                <a:rect l="0" t="0" r="r" b="b"/>
                <a:pathLst>
                  <a:path w="646" h="1762">
                    <a:moveTo>
                      <a:pt x="36" y="1723"/>
                    </a:moveTo>
                    <a:lnTo>
                      <a:pt x="0" y="1755"/>
                    </a:lnTo>
                    <a:lnTo>
                      <a:pt x="35" y="1762"/>
                    </a:lnTo>
                    <a:lnTo>
                      <a:pt x="67" y="1735"/>
                    </a:lnTo>
                    <a:lnTo>
                      <a:pt x="36" y="1723"/>
                    </a:lnTo>
                    <a:moveTo>
                      <a:pt x="638" y="8"/>
                    </a:moveTo>
                    <a:lnTo>
                      <a:pt x="64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89" name="Freeform 373"/>
              <p:cNvSpPr>
                <a:spLocks/>
              </p:cNvSpPr>
              <p:nvPr/>
            </p:nvSpPr>
            <p:spPr bwMode="auto">
              <a:xfrm>
                <a:off x="4522" y="1398"/>
                <a:ext cx="1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10"/>
                  </a:cxn>
                  <a:cxn ang="0">
                    <a:pos x="122" y="84"/>
                  </a:cxn>
                  <a:cxn ang="0">
                    <a:pos x="4" y="72"/>
                  </a:cxn>
                  <a:cxn ang="0">
                    <a:pos x="0" y="0"/>
                  </a:cxn>
                </a:cxnLst>
                <a:rect l="0" t="0" r="r" b="b"/>
                <a:pathLst>
                  <a:path w="122" h="84">
                    <a:moveTo>
                      <a:pt x="0" y="0"/>
                    </a:moveTo>
                    <a:lnTo>
                      <a:pt x="112" y="10"/>
                    </a:lnTo>
                    <a:lnTo>
                      <a:pt x="122" y="84"/>
                    </a:lnTo>
                    <a:lnTo>
                      <a:pt x="4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90" name="Freeform 374"/>
              <p:cNvSpPr>
                <a:spLocks/>
              </p:cNvSpPr>
              <p:nvPr/>
            </p:nvSpPr>
            <p:spPr bwMode="auto">
              <a:xfrm>
                <a:off x="4522" y="1398"/>
                <a:ext cx="1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10"/>
                  </a:cxn>
                  <a:cxn ang="0">
                    <a:pos x="122" y="84"/>
                  </a:cxn>
                  <a:cxn ang="0">
                    <a:pos x="4" y="72"/>
                  </a:cxn>
                  <a:cxn ang="0">
                    <a:pos x="0" y="0"/>
                  </a:cxn>
                </a:cxnLst>
                <a:rect l="0" t="0" r="r" b="b"/>
                <a:pathLst>
                  <a:path w="122" h="84">
                    <a:moveTo>
                      <a:pt x="0" y="0"/>
                    </a:moveTo>
                    <a:lnTo>
                      <a:pt x="112" y="10"/>
                    </a:lnTo>
                    <a:lnTo>
                      <a:pt x="122" y="84"/>
                    </a:lnTo>
                    <a:lnTo>
                      <a:pt x="4" y="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91" name="Freeform 375"/>
              <p:cNvSpPr>
                <a:spLocks/>
              </p:cNvSpPr>
              <p:nvPr/>
            </p:nvSpPr>
            <p:spPr bwMode="auto">
              <a:xfrm>
                <a:off x="4138" y="1398"/>
                <a:ext cx="122" cy="84"/>
              </a:xfrm>
              <a:custGeom>
                <a:avLst/>
                <a:gdLst/>
                <a:ahLst/>
                <a:cxnLst>
                  <a:cxn ang="0">
                    <a:pos x="118" y="72"/>
                  </a:cxn>
                  <a:cxn ang="0">
                    <a:pos x="122" y="0"/>
                  </a:cxn>
                  <a:cxn ang="0">
                    <a:pos x="10" y="10"/>
                  </a:cxn>
                  <a:cxn ang="0">
                    <a:pos x="0" y="84"/>
                  </a:cxn>
                  <a:cxn ang="0">
                    <a:pos x="118" y="72"/>
                  </a:cxn>
                </a:cxnLst>
                <a:rect l="0" t="0" r="r" b="b"/>
                <a:pathLst>
                  <a:path w="122" h="84">
                    <a:moveTo>
                      <a:pt x="118" y="72"/>
                    </a:moveTo>
                    <a:lnTo>
                      <a:pt x="122" y="0"/>
                    </a:lnTo>
                    <a:lnTo>
                      <a:pt x="10" y="10"/>
                    </a:lnTo>
                    <a:lnTo>
                      <a:pt x="0" y="84"/>
                    </a:lnTo>
                    <a:lnTo>
                      <a:pt x="11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92" name="Freeform 376"/>
              <p:cNvSpPr>
                <a:spLocks/>
              </p:cNvSpPr>
              <p:nvPr/>
            </p:nvSpPr>
            <p:spPr bwMode="auto">
              <a:xfrm>
                <a:off x="4138" y="1398"/>
                <a:ext cx="122" cy="84"/>
              </a:xfrm>
              <a:custGeom>
                <a:avLst/>
                <a:gdLst/>
                <a:ahLst/>
                <a:cxnLst>
                  <a:cxn ang="0">
                    <a:pos x="118" y="72"/>
                  </a:cxn>
                  <a:cxn ang="0">
                    <a:pos x="122" y="0"/>
                  </a:cxn>
                  <a:cxn ang="0">
                    <a:pos x="10" y="10"/>
                  </a:cxn>
                  <a:cxn ang="0">
                    <a:pos x="0" y="84"/>
                  </a:cxn>
                  <a:cxn ang="0">
                    <a:pos x="118" y="72"/>
                  </a:cxn>
                </a:cxnLst>
                <a:rect l="0" t="0" r="r" b="b"/>
                <a:pathLst>
                  <a:path w="122" h="84">
                    <a:moveTo>
                      <a:pt x="118" y="72"/>
                    </a:moveTo>
                    <a:lnTo>
                      <a:pt x="122" y="0"/>
                    </a:lnTo>
                    <a:lnTo>
                      <a:pt x="10" y="10"/>
                    </a:lnTo>
                    <a:lnTo>
                      <a:pt x="0" y="84"/>
                    </a:lnTo>
                    <a:lnTo>
                      <a:pt x="118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93" name="Freeform 377"/>
              <p:cNvSpPr>
                <a:spLocks/>
              </p:cNvSpPr>
              <p:nvPr/>
            </p:nvSpPr>
            <p:spPr bwMode="auto">
              <a:xfrm>
                <a:off x="4810" y="3250"/>
                <a:ext cx="143" cy="69"/>
              </a:xfrm>
              <a:custGeom>
                <a:avLst/>
                <a:gdLst/>
                <a:ahLst/>
                <a:cxnLst>
                  <a:cxn ang="0">
                    <a:pos x="6" y="69"/>
                  </a:cxn>
                  <a:cxn ang="0">
                    <a:pos x="0" y="48"/>
                  </a:cxn>
                  <a:cxn ang="0">
                    <a:pos x="133" y="0"/>
                  </a:cxn>
                  <a:cxn ang="0">
                    <a:pos x="143" y="29"/>
                  </a:cxn>
                  <a:cxn ang="0">
                    <a:pos x="6" y="69"/>
                  </a:cxn>
                </a:cxnLst>
                <a:rect l="0" t="0" r="r" b="b"/>
                <a:pathLst>
                  <a:path w="143" h="69">
                    <a:moveTo>
                      <a:pt x="6" y="69"/>
                    </a:moveTo>
                    <a:lnTo>
                      <a:pt x="0" y="48"/>
                    </a:lnTo>
                    <a:lnTo>
                      <a:pt x="133" y="0"/>
                    </a:lnTo>
                    <a:lnTo>
                      <a:pt x="143" y="29"/>
                    </a:lnTo>
                    <a:lnTo>
                      <a:pt x="6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94" name="Freeform 378"/>
              <p:cNvSpPr>
                <a:spLocks noEditPoints="1"/>
              </p:cNvSpPr>
              <p:nvPr/>
            </p:nvSpPr>
            <p:spPr bwMode="auto">
              <a:xfrm>
                <a:off x="3939" y="1514"/>
                <a:ext cx="1014" cy="1805"/>
              </a:xfrm>
              <a:custGeom>
                <a:avLst/>
                <a:gdLst/>
                <a:ahLst/>
                <a:cxnLst>
                  <a:cxn ang="0">
                    <a:pos x="877" y="1805"/>
                  </a:cxn>
                  <a:cxn ang="0">
                    <a:pos x="871" y="1784"/>
                  </a:cxn>
                  <a:cxn ang="0">
                    <a:pos x="1004" y="1736"/>
                  </a:cxn>
                  <a:cxn ang="0">
                    <a:pos x="1014" y="1765"/>
                  </a:cxn>
                  <a:cxn ang="0">
                    <a:pos x="877" y="1805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1014" h="1805">
                    <a:moveTo>
                      <a:pt x="877" y="1805"/>
                    </a:moveTo>
                    <a:lnTo>
                      <a:pt x="871" y="1784"/>
                    </a:lnTo>
                    <a:lnTo>
                      <a:pt x="1004" y="1736"/>
                    </a:lnTo>
                    <a:lnTo>
                      <a:pt x="1014" y="1765"/>
                    </a:lnTo>
                    <a:lnTo>
                      <a:pt x="877" y="1805"/>
                    </a:lnTo>
                    <a:moveTo>
                      <a:pt x="0" y="0"/>
                    </a:moveTo>
                    <a:lnTo>
                      <a:pt x="8" y="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95" name="Freeform 379"/>
              <p:cNvSpPr>
                <a:spLocks/>
              </p:cNvSpPr>
              <p:nvPr/>
            </p:nvSpPr>
            <p:spPr bwMode="auto">
              <a:xfrm>
                <a:off x="4650" y="1152"/>
                <a:ext cx="85" cy="83"/>
              </a:xfrm>
              <a:custGeom>
                <a:avLst/>
                <a:gdLst/>
                <a:ahLst/>
                <a:cxnLst>
                  <a:cxn ang="0">
                    <a:pos x="85" y="83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85" y="11"/>
                  </a:cxn>
                  <a:cxn ang="0">
                    <a:pos x="85" y="83"/>
                  </a:cxn>
                </a:cxnLst>
                <a:rect l="0" t="0" r="r" b="b"/>
                <a:pathLst>
                  <a:path w="85" h="83">
                    <a:moveTo>
                      <a:pt x="85" y="83"/>
                    </a:moveTo>
                    <a:lnTo>
                      <a:pt x="0" y="71"/>
                    </a:lnTo>
                    <a:lnTo>
                      <a:pt x="0" y="0"/>
                    </a:lnTo>
                    <a:lnTo>
                      <a:pt x="85" y="11"/>
                    </a:lnTo>
                    <a:lnTo>
                      <a:pt x="85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96" name="Freeform 380"/>
              <p:cNvSpPr>
                <a:spLocks/>
              </p:cNvSpPr>
              <p:nvPr/>
            </p:nvSpPr>
            <p:spPr bwMode="auto">
              <a:xfrm>
                <a:off x="4650" y="1152"/>
                <a:ext cx="85" cy="83"/>
              </a:xfrm>
              <a:custGeom>
                <a:avLst/>
                <a:gdLst/>
                <a:ahLst/>
                <a:cxnLst>
                  <a:cxn ang="0">
                    <a:pos x="85" y="83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85" y="11"/>
                  </a:cxn>
                  <a:cxn ang="0">
                    <a:pos x="85" y="83"/>
                  </a:cxn>
                </a:cxnLst>
                <a:rect l="0" t="0" r="r" b="b"/>
                <a:pathLst>
                  <a:path w="85" h="83">
                    <a:moveTo>
                      <a:pt x="85" y="83"/>
                    </a:moveTo>
                    <a:lnTo>
                      <a:pt x="0" y="71"/>
                    </a:lnTo>
                    <a:lnTo>
                      <a:pt x="0" y="0"/>
                    </a:lnTo>
                    <a:lnTo>
                      <a:pt x="85" y="11"/>
                    </a:lnTo>
                    <a:lnTo>
                      <a:pt x="85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97" name="Freeform 381"/>
              <p:cNvSpPr>
                <a:spLocks/>
              </p:cNvSpPr>
              <p:nvPr/>
            </p:nvSpPr>
            <p:spPr bwMode="auto">
              <a:xfrm>
                <a:off x="4047" y="1152"/>
                <a:ext cx="84" cy="83"/>
              </a:xfrm>
              <a:custGeom>
                <a:avLst/>
                <a:gdLst/>
                <a:ahLst/>
                <a:cxnLst>
                  <a:cxn ang="0">
                    <a:pos x="84" y="71"/>
                  </a:cxn>
                  <a:cxn ang="0">
                    <a:pos x="0" y="83"/>
                  </a:cxn>
                  <a:cxn ang="0">
                    <a:pos x="0" y="11"/>
                  </a:cxn>
                  <a:cxn ang="0">
                    <a:pos x="84" y="0"/>
                  </a:cxn>
                  <a:cxn ang="0">
                    <a:pos x="84" y="71"/>
                  </a:cxn>
                </a:cxnLst>
                <a:rect l="0" t="0" r="r" b="b"/>
                <a:pathLst>
                  <a:path w="84" h="83">
                    <a:moveTo>
                      <a:pt x="84" y="71"/>
                    </a:moveTo>
                    <a:lnTo>
                      <a:pt x="0" y="83"/>
                    </a:lnTo>
                    <a:lnTo>
                      <a:pt x="0" y="11"/>
                    </a:lnTo>
                    <a:lnTo>
                      <a:pt x="84" y="0"/>
                    </a:lnTo>
                    <a:lnTo>
                      <a:pt x="84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98" name="Freeform 382"/>
              <p:cNvSpPr>
                <a:spLocks/>
              </p:cNvSpPr>
              <p:nvPr/>
            </p:nvSpPr>
            <p:spPr bwMode="auto">
              <a:xfrm>
                <a:off x="4047" y="1152"/>
                <a:ext cx="84" cy="83"/>
              </a:xfrm>
              <a:custGeom>
                <a:avLst/>
                <a:gdLst/>
                <a:ahLst/>
                <a:cxnLst>
                  <a:cxn ang="0">
                    <a:pos x="84" y="71"/>
                  </a:cxn>
                  <a:cxn ang="0">
                    <a:pos x="0" y="83"/>
                  </a:cxn>
                  <a:cxn ang="0">
                    <a:pos x="0" y="11"/>
                  </a:cxn>
                  <a:cxn ang="0">
                    <a:pos x="84" y="0"/>
                  </a:cxn>
                  <a:cxn ang="0">
                    <a:pos x="84" y="71"/>
                  </a:cxn>
                </a:cxnLst>
                <a:rect l="0" t="0" r="r" b="b"/>
                <a:pathLst>
                  <a:path w="84" h="83">
                    <a:moveTo>
                      <a:pt x="84" y="71"/>
                    </a:moveTo>
                    <a:lnTo>
                      <a:pt x="0" y="83"/>
                    </a:lnTo>
                    <a:lnTo>
                      <a:pt x="0" y="11"/>
                    </a:lnTo>
                    <a:lnTo>
                      <a:pt x="84" y="0"/>
                    </a:lnTo>
                    <a:lnTo>
                      <a:pt x="84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99" name="Freeform 383"/>
              <p:cNvSpPr>
                <a:spLocks/>
              </p:cNvSpPr>
              <p:nvPr/>
            </p:nvSpPr>
            <p:spPr bwMode="auto">
              <a:xfrm>
                <a:off x="4943" y="3192"/>
                <a:ext cx="142" cy="87"/>
              </a:xfrm>
              <a:custGeom>
                <a:avLst/>
                <a:gdLst/>
                <a:ahLst/>
                <a:cxnLst>
                  <a:cxn ang="0">
                    <a:pos x="10" y="87"/>
                  </a:cxn>
                  <a:cxn ang="0">
                    <a:pos x="0" y="58"/>
                  </a:cxn>
                  <a:cxn ang="0">
                    <a:pos x="130" y="0"/>
                  </a:cxn>
                  <a:cxn ang="0">
                    <a:pos x="142" y="36"/>
                  </a:cxn>
                  <a:cxn ang="0">
                    <a:pos x="10" y="87"/>
                  </a:cxn>
                </a:cxnLst>
                <a:rect l="0" t="0" r="r" b="b"/>
                <a:pathLst>
                  <a:path w="142" h="87">
                    <a:moveTo>
                      <a:pt x="10" y="87"/>
                    </a:moveTo>
                    <a:lnTo>
                      <a:pt x="0" y="58"/>
                    </a:lnTo>
                    <a:lnTo>
                      <a:pt x="130" y="0"/>
                    </a:lnTo>
                    <a:lnTo>
                      <a:pt x="142" y="36"/>
                    </a:lnTo>
                    <a:lnTo>
                      <a:pt x="1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00" name="Freeform 384"/>
              <p:cNvSpPr>
                <a:spLocks/>
              </p:cNvSpPr>
              <p:nvPr/>
            </p:nvSpPr>
            <p:spPr bwMode="auto">
              <a:xfrm>
                <a:off x="4943" y="3192"/>
                <a:ext cx="142" cy="87"/>
              </a:xfrm>
              <a:custGeom>
                <a:avLst/>
                <a:gdLst/>
                <a:ahLst/>
                <a:cxnLst>
                  <a:cxn ang="0">
                    <a:pos x="10" y="87"/>
                  </a:cxn>
                  <a:cxn ang="0">
                    <a:pos x="0" y="58"/>
                  </a:cxn>
                  <a:cxn ang="0">
                    <a:pos x="130" y="0"/>
                  </a:cxn>
                  <a:cxn ang="0">
                    <a:pos x="142" y="36"/>
                  </a:cxn>
                  <a:cxn ang="0">
                    <a:pos x="10" y="87"/>
                  </a:cxn>
                </a:cxnLst>
                <a:rect l="0" t="0" r="r" b="b"/>
                <a:pathLst>
                  <a:path w="142" h="87">
                    <a:moveTo>
                      <a:pt x="10" y="87"/>
                    </a:moveTo>
                    <a:lnTo>
                      <a:pt x="0" y="58"/>
                    </a:lnTo>
                    <a:lnTo>
                      <a:pt x="130" y="0"/>
                    </a:lnTo>
                    <a:lnTo>
                      <a:pt x="142" y="36"/>
                    </a:lnTo>
                    <a:lnTo>
                      <a:pt x="10" y="8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01" name="Freeform 385"/>
              <p:cNvSpPr>
                <a:spLocks/>
              </p:cNvSpPr>
              <p:nvPr/>
            </p:nvSpPr>
            <p:spPr bwMode="auto">
              <a:xfrm>
                <a:off x="5234" y="2482"/>
                <a:ext cx="86" cy="154"/>
              </a:xfrm>
              <a:custGeom>
                <a:avLst/>
                <a:gdLst/>
                <a:ahLst/>
                <a:cxnLst>
                  <a:cxn ang="0">
                    <a:pos x="54" y="154"/>
                  </a:cxn>
                  <a:cxn ang="0">
                    <a:pos x="86" y="58"/>
                  </a:cxn>
                  <a:cxn ang="0">
                    <a:pos x="29" y="0"/>
                  </a:cxn>
                  <a:cxn ang="0">
                    <a:pos x="0" y="98"/>
                  </a:cxn>
                  <a:cxn ang="0">
                    <a:pos x="54" y="154"/>
                  </a:cxn>
                </a:cxnLst>
                <a:rect l="0" t="0" r="r" b="b"/>
                <a:pathLst>
                  <a:path w="86" h="154">
                    <a:moveTo>
                      <a:pt x="54" y="154"/>
                    </a:moveTo>
                    <a:lnTo>
                      <a:pt x="86" y="58"/>
                    </a:lnTo>
                    <a:lnTo>
                      <a:pt x="29" y="0"/>
                    </a:lnTo>
                    <a:lnTo>
                      <a:pt x="0" y="98"/>
                    </a:lnTo>
                    <a:lnTo>
                      <a:pt x="54" y="1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02" name="Freeform 386"/>
              <p:cNvSpPr>
                <a:spLocks/>
              </p:cNvSpPr>
              <p:nvPr/>
            </p:nvSpPr>
            <p:spPr bwMode="auto">
              <a:xfrm>
                <a:off x="5234" y="2482"/>
                <a:ext cx="86" cy="154"/>
              </a:xfrm>
              <a:custGeom>
                <a:avLst/>
                <a:gdLst/>
                <a:ahLst/>
                <a:cxnLst>
                  <a:cxn ang="0">
                    <a:pos x="54" y="154"/>
                  </a:cxn>
                  <a:cxn ang="0">
                    <a:pos x="86" y="58"/>
                  </a:cxn>
                  <a:cxn ang="0">
                    <a:pos x="29" y="0"/>
                  </a:cxn>
                  <a:cxn ang="0">
                    <a:pos x="0" y="98"/>
                  </a:cxn>
                  <a:cxn ang="0">
                    <a:pos x="54" y="154"/>
                  </a:cxn>
                </a:cxnLst>
                <a:rect l="0" t="0" r="r" b="b"/>
                <a:pathLst>
                  <a:path w="86" h="154">
                    <a:moveTo>
                      <a:pt x="54" y="154"/>
                    </a:moveTo>
                    <a:lnTo>
                      <a:pt x="86" y="58"/>
                    </a:lnTo>
                    <a:lnTo>
                      <a:pt x="29" y="0"/>
                    </a:lnTo>
                    <a:lnTo>
                      <a:pt x="0" y="98"/>
                    </a:lnTo>
                    <a:lnTo>
                      <a:pt x="54" y="1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03" name="Freeform 387"/>
              <p:cNvSpPr>
                <a:spLocks/>
              </p:cNvSpPr>
              <p:nvPr/>
            </p:nvSpPr>
            <p:spPr bwMode="auto">
              <a:xfrm>
                <a:off x="3460" y="2482"/>
                <a:ext cx="88" cy="154"/>
              </a:xfrm>
              <a:custGeom>
                <a:avLst/>
                <a:gdLst/>
                <a:ahLst/>
                <a:cxnLst>
                  <a:cxn ang="0">
                    <a:pos x="88" y="98"/>
                  </a:cxn>
                  <a:cxn ang="0">
                    <a:pos x="59" y="0"/>
                  </a:cxn>
                  <a:cxn ang="0">
                    <a:pos x="0" y="58"/>
                  </a:cxn>
                  <a:cxn ang="0">
                    <a:pos x="32" y="154"/>
                  </a:cxn>
                  <a:cxn ang="0">
                    <a:pos x="88" y="98"/>
                  </a:cxn>
                </a:cxnLst>
                <a:rect l="0" t="0" r="r" b="b"/>
                <a:pathLst>
                  <a:path w="88" h="154">
                    <a:moveTo>
                      <a:pt x="88" y="98"/>
                    </a:moveTo>
                    <a:lnTo>
                      <a:pt x="59" y="0"/>
                    </a:lnTo>
                    <a:lnTo>
                      <a:pt x="0" y="58"/>
                    </a:lnTo>
                    <a:lnTo>
                      <a:pt x="32" y="154"/>
                    </a:lnTo>
                    <a:lnTo>
                      <a:pt x="88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04" name="Freeform 388"/>
              <p:cNvSpPr>
                <a:spLocks noEditPoints="1"/>
              </p:cNvSpPr>
              <p:nvPr/>
            </p:nvSpPr>
            <p:spPr bwMode="auto">
              <a:xfrm>
                <a:off x="3460" y="2322"/>
                <a:ext cx="1902" cy="314"/>
              </a:xfrm>
              <a:custGeom>
                <a:avLst/>
                <a:gdLst/>
                <a:ahLst/>
                <a:cxnLst>
                  <a:cxn ang="0">
                    <a:pos x="88" y="258"/>
                  </a:cxn>
                  <a:cxn ang="0">
                    <a:pos x="59" y="160"/>
                  </a:cxn>
                  <a:cxn ang="0">
                    <a:pos x="0" y="218"/>
                  </a:cxn>
                  <a:cxn ang="0">
                    <a:pos x="32" y="314"/>
                  </a:cxn>
                  <a:cxn ang="0">
                    <a:pos x="88" y="258"/>
                  </a:cxn>
                  <a:cxn ang="0">
                    <a:pos x="1806" y="0"/>
                  </a:cxn>
                  <a:cxn ang="0">
                    <a:pos x="1902" y="82"/>
                  </a:cxn>
                </a:cxnLst>
                <a:rect l="0" t="0" r="r" b="b"/>
                <a:pathLst>
                  <a:path w="1902" h="314">
                    <a:moveTo>
                      <a:pt x="88" y="258"/>
                    </a:moveTo>
                    <a:lnTo>
                      <a:pt x="59" y="160"/>
                    </a:lnTo>
                    <a:lnTo>
                      <a:pt x="0" y="218"/>
                    </a:lnTo>
                    <a:lnTo>
                      <a:pt x="32" y="314"/>
                    </a:lnTo>
                    <a:lnTo>
                      <a:pt x="88" y="258"/>
                    </a:lnTo>
                    <a:moveTo>
                      <a:pt x="1806" y="0"/>
                    </a:moveTo>
                    <a:lnTo>
                      <a:pt x="1902" y="8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05" name="Freeform 389"/>
              <p:cNvSpPr>
                <a:spLocks/>
              </p:cNvSpPr>
              <p:nvPr/>
            </p:nvSpPr>
            <p:spPr bwMode="auto">
              <a:xfrm>
                <a:off x="5226" y="2966"/>
                <a:ext cx="205" cy="84"/>
              </a:xfrm>
              <a:custGeom>
                <a:avLst/>
                <a:gdLst/>
                <a:ahLst/>
                <a:cxnLst>
                  <a:cxn ang="0">
                    <a:pos x="93" y="84"/>
                  </a:cxn>
                  <a:cxn ang="0">
                    <a:pos x="0" y="78"/>
                  </a:cxn>
                  <a:cxn ang="0">
                    <a:pos x="82" y="1"/>
                  </a:cxn>
                  <a:cxn ang="0">
                    <a:pos x="205" y="0"/>
                  </a:cxn>
                  <a:cxn ang="0">
                    <a:pos x="93" y="84"/>
                  </a:cxn>
                </a:cxnLst>
                <a:rect l="0" t="0" r="r" b="b"/>
                <a:pathLst>
                  <a:path w="205" h="84">
                    <a:moveTo>
                      <a:pt x="93" y="84"/>
                    </a:moveTo>
                    <a:lnTo>
                      <a:pt x="0" y="78"/>
                    </a:lnTo>
                    <a:lnTo>
                      <a:pt x="82" y="1"/>
                    </a:lnTo>
                    <a:lnTo>
                      <a:pt x="205" y="0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06" name="Freeform 390"/>
              <p:cNvSpPr>
                <a:spLocks/>
              </p:cNvSpPr>
              <p:nvPr/>
            </p:nvSpPr>
            <p:spPr bwMode="auto">
              <a:xfrm>
                <a:off x="5226" y="2966"/>
                <a:ext cx="205" cy="84"/>
              </a:xfrm>
              <a:custGeom>
                <a:avLst/>
                <a:gdLst/>
                <a:ahLst/>
                <a:cxnLst>
                  <a:cxn ang="0">
                    <a:pos x="93" y="84"/>
                  </a:cxn>
                  <a:cxn ang="0">
                    <a:pos x="0" y="78"/>
                  </a:cxn>
                  <a:cxn ang="0">
                    <a:pos x="82" y="1"/>
                  </a:cxn>
                  <a:cxn ang="0">
                    <a:pos x="205" y="0"/>
                  </a:cxn>
                  <a:cxn ang="0">
                    <a:pos x="93" y="84"/>
                  </a:cxn>
                </a:cxnLst>
                <a:rect l="0" t="0" r="r" b="b"/>
                <a:pathLst>
                  <a:path w="205" h="84">
                    <a:moveTo>
                      <a:pt x="93" y="84"/>
                    </a:moveTo>
                    <a:lnTo>
                      <a:pt x="0" y="78"/>
                    </a:lnTo>
                    <a:lnTo>
                      <a:pt x="82" y="1"/>
                    </a:lnTo>
                    <a:lnTo>
                      <a:pt x="205" y="0"/>
                    </a:lnTo>
                    <a:lnTo>
                      <a:pt x="93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07" name="Freeform 391"/>
              <p:cNvSpPr>
                <a:spLocks/>
              </p:cNvSpPr>
              <p:nvPr/>
            </p:nvSpPr>
            <p:spPr bwMode="auto">
              <a:xfrm>
                <a:off x="5176" y="2876"/>
                <a:ext cx="169" cy="78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116" y="62"/>
                  </a:cxn>
                  <a:cxn ang="0">
                    <a:pos x="0" y="78"/>
                  </a:cxn>
                  <a:cxn ang="0">
                    <a:pos x="51" y="7"/>
                  </a:cxn>
                  <a:cxn ang="0">
                    <a:pos x="169" y="0"/>
                  </a:cxn>
                </a:cxnLst>
                <a:rect l="0" t="0" r="r" b="b"/>
                <a:pathLst>
                  <a:path w="169" h="78">
                    <a:moveTo>
                      <a:pt x="169" y="0"/>
                    </a:moveTo>
                    <a:lnTo>
                      <a:pt x="116" y="62"/>
                    </a:lnTo>
                    <a:lnTo>
                      <a:pt x="0" y="78"/>
                    </a:lnTo>
                    <a:lnTo>
                      <a:pt x="51" y="7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08" name="Freeform 392"/>
              <p:cNvSpPr>
                <a:spLocks noEditPoints="1"/>
              </p:cNvSpPr>
              <p:nvPr/>
            </p:nvSpPr>
            <p:spPr bwMode="auto">
              <a:xfrm>
                <a:off x="3417" y="2323"/>
                <a:ext cx="1928" cy="631"/>
              </a:xfrm>
              <a:custGeom>
                <a:avLst/>
                <a:gdLst/>
                <a:ahLst/>
                <a:cxnLst>
                  <a:cxn ang="0">
                    <a:pos x="1928" y="553"/>
                  </a:cxn>
                  <a:cxn ang="0">
                    <a:pos x="1875" y="615"/>
                  </a:cxn>
                  <a:cxn ang="0">
                    <a:pos x="1759" y="631"/>
                  </a:cxn>
                  <a:cxn ang="0">
                    <a:pos x="1810" y="560"/>
                  </a:cxn>
                  <a:cxn ang="0">
                    <a:pos x="1928" y="553"/>
                  </a:cxn>
                  <a:cxn ang="0">
                    <a:pos x="0" y="83"/>
                  </a:cxn>
                  <a:cxn ang="0">
                    <a:pos x="97" y="0"/>
                  </a:cxn>
                </a:cxnLst>
                <a:rect l="0" t="0" r="r" b="b"/>
                <a:pathLst>
                  <a:path w="1928" h="631">
                    <a:moveTo>
                      <a:pt x="1928" y="553"/>
                    </a:moveTo>
                    <a:lnTo>
                      <a:pt x="1875" y="615"/>
                    </a:lnTo>
                    <a:lnTo>
                      <a:pt x="1759" y="631"/>
                    </a:lnTo>
                    <a:lnTo>
                      <a:pt x="1810" y="560"/>
                    </a:lnTo>
                    <a:lnTo>
                      <a:pt x="1928" y="553"/>
                    </a:lnTo>
                    <a:moveTo>
                      <a:pt x="0" y="83"/>
                    </a:moveTo>
                    <a:lnTo>
                      <a:pt x="97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09" name="Freeform 393"/>
              <p:cNvSpPr>
                <a:spLocks/>
              </p:cNvSpPr>
              <p:nvPr/>
            </p:nvSpPr>
            <p:spPr bwMode="auto">
              <a:xfrm>
                <a:off x="5176" y="2883"/>
                <a:ext cx="120" cy="107"/>
              </a:xfrm>
              <a:custGeom>
                <a:avLst/>
                <a:gdLst/>
                <a:ahLst/>
                <a:cxnLst>
                  <a:cxn ang="0">
                    <a:pos x="120" y="36"/>
                  </a:cxn>
                  <a:cxn ang="0">
                    <a:pos x="70" y="107"/>
                  </a:cxn>
                  <a:cxn ang="0">
                    <a:pos x="0" y="71"/>
                  </a:cxn>
                  <a:cxn ang="0">
                    <a:pos x="51" y="0"/>
                  </a:cxn>
                  <a:cxn ang="0">
                    <a:pos x="120" y="36"/>
                  </a:cxn>
                </a:cxnLst>
                <a:rect l="0" t="0" r="r" b="b"/>
                <a:pathLst>
                  <a:path w="120" h="107">
                    <a:moveTo>
                      <a:pt x="120" y="36"/>
                    </a:moveTo>
                    <a:lnTo>
                      <a:pt x="70" y="107"/>
                    </a:lnTo>
                    <a:lnTo>
                      <a:pt x="0" y="71"/>
                    </a:lnTo>
                    <a:lnTo>
                      <a:pt x="51" y="0"/>
                    </a:lnTo>
                    <a:lnTo>
                      <a:pt x="12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10" name="Freeform 394"/>
              <p:cNvSpPr>
                <a:spLocks/>
              </p:cNvSpPr>
              <p:nvPr/>
            </p:nvSpPr>
            <p:spPr bwMode="auto">
              <a:xfrm>
                <a:off x="5176" y="2883"/>
                <a:ext cx="120" cy="107"/>
              </a:xfrm>
              <a:custGeom>
                <a:avLst/>
                <a:gdLst/>
                <a:ahLst/>
                <a:cxnLst>
                  <a:cxn ang="0">
                    <a:pos x="120" y="36"/>
                  </a:cxn>
                  <a:cxn ang="0">
                    <a:pos x="70" y="107"/>
                  </a:cxn>
                  <a:cxn ang="0">
                    <a:pos x="0" y="71"/>
                  </a:cxn>
                  <a:cxn ang="0">
                    <a:pos x="51" y="0"/>
                  </a:cxn>
                  <a:cxn ang="0">
                    <a:pos x="120" y="36"/>
                  </a:cxn>
                </a:cxnLst>
                <a:rect l="0" t="0" r="r" b="b"/>
                <a:pathLst>
                  <a:path w="120" h="107">
                    <a:moveTo>
                      <a:pt x="120" y="36"/>
                    </a:moveTo>
                    <a:lnTo>
                      <a:pt x="70" y="107"/>
                    </a:lnTo>
                    <a:lnTo>
                      <a:pt x="0" y="71"/>
                    </a:lnTo>
                    <a:lnTo>
                      <a:pt x="51" y="0"/>
                    </a:lnTo>
                    <a:lnTo>
                      <a:pt x="120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11" name="Freeform 395"/>
              <p:cNvSpPr>
                <a:spLocks/>
              </p:cNvSpPr>
              <p:nvPr/>
            </p:nvSpPr>
            <p:spPr bwMode="auto">
              <a:xfrm>
                <a:off x="3485" y="2883"/>
                <a:ext cx="121" cy="107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69" y="0"/>
                  </a:cxn>
                  <a:cxn ang="0">
                    <a:pos x="0" y="36"/>
                  </a:cxn>
                  <a:cxn ang="0">
                    <a:pos x="51" y="107"/>
                  </a:cxn>
                  <a:cxn ang="0">
                    <a:pos x="121" y="71"/>
                  </a:cxn>
                </a:cxnLst>
                <a:rect l="0" t="0" r="r" b="b"/>
                <a:pathLst>
                  <a:path w="121" h="107">
                    <a:moveTo>
                      <a:pt x="121" y="71"/>
                    </a:moveTo>
                    <a:lnTo>
                      <a:pt x="69" y="0"/>
                    </a:lnTo>
                    <a:lnTo>
                      <a:pt x="0" y="36"/>
                    </a:lnTo>
                    <a:lnTo>
                      <a:pt x="51" y="107"/>
                    </a:lnTo>
                    <a:lnTo>
                      <a:pt x="121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12" name="Freeform 396"/>
              <p:cNvSpPr>
                <a:spLocks noEditPoints="1"/>
              </p:cNvSpPr>
              <p:nvPr/>
            </p:nvSpPr>
            <p:spPr bwMode="auto">
              <a:xfrm>
                <a:off x="3485" y="2326"/>
                <a:ext cx="1862" cy="664"/>
              </a:xfrm>
              <a:custGeom>
                <a:avLst/>
                <a:gdLst/>
                <a:ahLst/>
                <a:cxnLst>
                  <a:cxn ang="0">
                    <a:pos x="121" y="628"/>
                  </a:cxn>
                  <a:cxn ang="0">
                    <a:pos x="69" y="557"/>
                  </a:cxn>
                  <a:cxn ang="0">
                    <a:pos x="0" y="593"/>
                  </a:cxn>
                  <a:cxn ang="0">
                    <a:pos x="51" y="664"/>
                  </a:cxn>
                  <a:cxn ang="0">
                    <a:pos x="121" y="628"/>
                  </a:cxn>
                  <a:cxn ang="0">
                    <a:pos x="1862" y="82"/>
                  </a:cxn>
                  <a:cxn ang="0">
                    <a:pos x="1767" y="0"/>
                  </a:cxn>
                </a:cxnLst>
                <a:rect l="0" t="0" r="r" b="b"/>
                <a:pathLst>
                  <a:path w="1862" h="664">
                    <a:moveTo>
                      <a:pt x="121" y="628"/>
                    </a:moveTo>
                    <a:lnTo>
                      <a:pt x="69" y="557"/>
                    </a:lnTo>
                    <a:lnTo>
                      <a:pt x="0" y="593"/>
                    </a:lnTo>
                    <a:lnTo>
                      <a:pt x="51" y="664"/>
                    </a:lnTo>
                    <a:lnTo>
                      <a:pt x="121" y="628"/>
                    </a:lnTo>
                    <a:moveTo>
                      <a:pt x="1862" y="82"/>
                    </a:moveTo>
                    <a:lnTo>
                      <a:pt x="1767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13" name="Freeform 397"/>
              <p:cNvSpPr>
                <a:spLocks/>
              </p:cNvSpPr>
              <p:nvPr/>
            </p:nvSpPr>
            <p:spPr bwMode="auto">
              <a:xfrm>
                <a:off x="4390" y="1079"/>
                <a:ext cx="123" cy="63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0" y="0"/>
                  </a:cxn>
                  <a:cxn ang="0">
                    <a:pos x="121" y="1"/>
                  </a:cxn>
                  <a:cxn ang="0">
                    <a:pos x="123" y="63"/>
                  </a:cxn>
                  <a:cxn ang="0">
                    <a:pos x="0" y="59"/>
                  </a:cxn>
                </a:cxnLst>
                <a:rect l="0" t="0" r="r" b="b"/>
                <a:pathLst>
                  <a:path w="123" h="63">
                    <a:moveTo>
                      <a:pt x="0" y="59"/>
                    </a:moveTo>
                    <a:lnTo>
                      <a:pt x="0" y="0"/>
                    </a:lnTo>
                    <a:lnTo>
                      <a:pt x="121" y="1"/>
                    </a:lnTo>
                    <a:lnTo>
                      <a:pt x="123" y="63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14" name="Freeform 398"/>
              <p:cNvSpPr>
                <a:spLocks/>
              </p:cNvSpPr>
              <p:nvPr/>
            </p:nvSpPr>
            <p:spPr bwMode="auto">
              <a:xfrm>
                <a:off x="4390" y="1079"/>
                <a:ext cx="123" cy="63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0" y="0"/>
                  </a:cxn>
                  <a:cxn ang="0">
                    <a:pos x="121" y="1"/>
                  </a:cxn>
                  <a:cxn ang="0">
                    <a:pos x="123" y="63"/>
                  </a:cxn>
                  <a:cxn ang="0">
                    <a:pos x="0" y="59"/>
                  </a:cxn>
                </a:cxnLst>
                <a:rect l="0" t="0" r="r" b="b"/>
                <a:pathLst>
                  <a:path w="123" h="63">
                    <a:moveTo>
                      <a:pt x="0" y="59"/>
                    </a:moveTo>
                    <a:lnTo>
                      <a:pt x="0" y="0"/>
                    </a:lnTo>
                    <a:lnTo>
                      <a:pt x="121" y="1"/>
                    </a:lnTo>
                    <a:lnTo>
                      <a:pt x="123" y="63"/>
                    </a:lnTo>
                    <a:lnTo>
                      <a:pt x="0" y="5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15" name="Freeform 399"/>
              <p:cNvSpPr>
                <a:spLocks/>
              </p:cNvSpPr>
              <p:nvPr/>
            </p:nvSpPr>
            <p:spPr bwMode="auto">
              <a:xfrm>
                <a:off x="4269" y="1079"/>
                <a:ext cx="121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1"/>
                  </a:cxn>
                  <a:cxn ang="0">
                    <a:pos x="121" y="0"/>
                  </a:cxn>
                  <a:cxn ang="0">
                    <a:pos x="121" y="59"/>
                  </a:cxn>
                  <a:cxn ang="0">
                    <a:pos x="0" y="63"/>
                  </a:cxn>
                </a:cxnLst>
                <a:rect l="0" t="0" r="r" b="b"/>
                <a:pathLst>
                  <a:path w="121" h="63">
                    <a:moveTo>
                      <a:pt x="0" y="63"/>
                    </a:moveTo>
                    <a:lnTo>
                      <a:pt x="2" y="1"/>
                    </a:lnTo>
                    <a:lnTo>
                      <a:pt x="121" y="0"/>
                    </a:lnTo>
                    <a:lnTo>
                      <a:pt x="121" y="5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16" name="Freeform 400"/>
              <p:cNvSpPr>
                <a:spLocks/>
              </p:cNvSpPr>
              <p:nvPr/>
            </p:nvSpPr>
            <p:spPr bwMode="auto">
              <a:xfrm>
                <a:off x="4269" y="1079"/>
                <a:ext cx="121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1"/>
                  </a:cxn>
                  <a:cxn ang="0">
                    <a:pos x="121" y="0"/>
                  </a:cxn>
                  <a:cxn ang="0">
                    <a:pos x="121" y="59"/>
                  </a:cxn>
                  <a:cxn ang="0">
                    <a:pos x="0" y="63"/>
                  </a:cxn>
                </a:cxnLst>
                <a:rect l="0" t="0" r="r" b="b"/>
                <a:pathLst>
                  <a:path w="121" h="63">
                    <a:moveTo>
                      <a:pt x="0" y="63"/>
                    </a:moveTo>
                    <a:lnTo>
                      <a:pt x="2" y="1"/>
                    </a:lnTo>
                    <a:lnTo>
                      <a:pt x="121" y="0"/>
                    </a:lnTo>
                    <a:lnTo>
                      <a:pt x="121" y="59"/>
                    </a:lnTo>
                    <a:lnTo>
                      <a:pt x="0" y="6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17" name="Freeform 401"/>
              <p:cNvSpPr>
                <a:spLocks/>
              </p:cNvSpPr>
              <p:nvPr/>
            </p:nvSpPr>
            <p:spPr bwMode="auto">
              <a:xfrm>
                <a:off x="5073" y="3127"/>
                <a:ext cx="139" cy="101"/>
              </a:xfrm>
              <a:custGeom>
                <a:avLst/>
                <a:gdLst/>
                <a:ahLst/>
                <a:cxnLst>
                  <a:cxn ang="0">
                    <a:pos x="12" y="101"/>
                  </a:cxn>
                  <a:cxn ang="0">
                    <a:pos x="0" y="65"/>
                  </a:cxn>
                  <a:cxn ang="0">
                    <a:pos x="126" y="0"/>
                  </a:cxn>
                  <a:cxn ang="0">
                    <a:pos x="139" y="43"/>
                  </a:cxn>
                  <a:cxn ang="0">
                    <a:pos x="12" y="101"/>
                  </a:cxn>
                </a:cxnLst>
                <a:rect l="0" t="0" r="r" b="b"/>
                <a:pathLst>
                  <a:path w="139" h="101">
                    <a:moveTo>
                      <a:pt x="12" y="101"/>
                    </a:moveTo>
                    <a:lnTo>
                      <a:pt x="0" y="65"/>
                    </a:lnTo>
                    <a:lnTo>
                      <a:pt x="126" y="0"/>
                    </a:lnTo>
                    <a:lnTo>
                      <a:pt x="139" y="43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18" name="Freeform 402"/>
              <p:cNvSpPr>
                <a:spLocks/>
              </p:cNvSpPr>
              <p:nvPr/>
            </p:nvSpPr>
            <p:spPr bwMode="auto">
              <a:xfrm>
                <a:off x="5073" y="3127"/>
                <a:ext cx="139" cy="101"/>
              </a:xfrm>
              <a:custGeom>
                <a:avLst/>
                <a:gdLst/>
                <a:ahLst/>
                <a:cxnLst>
                  <a:cxn ang="0">
                    <a:pos x="12" y="101"/>
                  </a:cxn>
                  <a:cxn ang="0">
                    <a:pos x="0" y="65"/>
                  </a:cxn>
                  <a:cxn ang="0">
                    <a:pos x="126" y="0"/>
                  </a:cxn>
                  <a:cxn ang="0">
                    <a:pos x="139" y="43"/>
                  </a:cxn>
                  <a:cxn ang="0">
                    <a:pos x="12" y="101"/>
                  </a:cxn>
                </a:cxnLst>
                <a:rect l="0" t="0" r="r" b="b"/>
                <a:pathLst>
                  <a:path w="139" h="101">
                    <a:moveTo>
                      <a:pt x="12" y="101"/>
                    </a:moveTo>
                    <a:lnTo>
                      <a:pt x="0" y="65"/>
                    </a:lnTo>
                    <a:lnTo>
                      <a:pt x="126" y="0"/>
                    </a:lnTo>
                    <a:lnTo>
                      <a:pt x="139" y="43"/>
                    </a:lnTo>
                    <a:lnTo>
                      <a:pt x="12" y="10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03"/>
            <p:cNvGrpSpPr>
              <a:grpSpLocks/>
            </p:cNvGrpSpPr>
            <p:nvPr/>
          </p:nvGrpSpPr>
          <p:grpSpPr bwMode="auto">
            <a:xfrm>
              <a:off x="3270" y="1035"/>
              <a:ext cx="2258" cy="2395"/>
              <a:chOff x="3270" y="1035"/>
              <a:chExt cx="2258" cy="2395"/>
            </a:xfrm>
          </p:grpSpPr>
          <p:sp>
            <p:nvSpPr>
              <p:cNvPr id="86420" name="Freeform 404"/>
              <p:cNvSpPr>
                <a:spLocks/>
              </p:cNvSpPr>
              <p:nvPr/>
            </p:nvSpPr>
            <p:spPr bwMode="auto">
              <a:xfrm>
                <a:off x="5133" y="2970"/>
                <a:ext cx="122" cy="105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52" y="0"/>
                  </a:cxn>
                  <a:cxn ang="0">
                    <a:pos x="122" y="36"/>
                  </a:cxn>
                  <a:cxn ang="0">
                    <a:pos x="70" y="105"/>
                  </a:cxn>
                  <a:cxn ang="0">
                    <a:pos x="0" y="69"/>
                  </a:cxn>
                </a:cxnLst>
                <a:rect l="0" t="0" r="r" b="b"/>
                <a:pathLst>
                  <a:path w="122" h="105">
                    <a:moveTo>
                      <a:pt x="0" y="69"/>
                    </a:moveTo>
                    <a:lnTo>
                      <a:pt x="52" y="0"/>
                    </a:lnTo>
                    <a:lnTo>
                      <a:pt x="122" y="36"/>
                    </a:lnTo>
                    <a:lnTo>
                      <a:pt x="70" y="10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21" name="Freeform 405"/>
              <p:cNvSpPr>
                <a:spLocks/>
              </p:cNvSpPr>
              <p:nvPr/>
            </p:nvSpPr>
            <p:spPr bwMode="auto">
              <a:xfrm>
                <a:off x="5133" y="2970"/>
                <a:ext cx="122" cy="105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52" y="0"/>
                  </a:cxn>
                  <a:cxn ang="0">
                    <a:pos x="122" y="36"/>
                  </a:cxn>
                  <a:cxn ang="0">
                    <a:pos x="70" y="105"/>
                  </a:cxn>
                  <a:cxn ang="0">
                    <a:pos x="0" y="69"/>
                  </a:cxn>
                </a:cxnLst>
                <a:rect l="0" t="0" r="r" b="b"/>
                <a:pathLst>
                  <a:path w="122" h="105">
                    <a:moveTo>
                      <a:pt x="0" y="69"/>
                    </a:moveTo>
                    <a:lnTo>
                      <a:pt x="52" y="0"/>
                    </a:lnTo>
                    <a:lnTo>
                      <a:pt x="122" y="36"/>
                    </a:lnTo>
                    <a:lnTo>
                      <a:pt x="70" y="105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22" name="Freeform 406"/>
              <p:cNvSpPr>
                <a:spLocks/>
              </p:cNvSpPr>
              <p:nvPr/>
            </p:nvSpPr>
            <p:spPr bwMode="auto">
              <a:xfrm>
                <a:off x="3527" y="2970"/>
                <a:ext cx="122" cy="10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52" y="105"/>
                  </a:cxn>
                  <a:cxn ang="0">
                    <a:pos x="122" y="69"/>
                  </a:cxn>
                  <a:cxn ang="0">
                    <a:pos x="69" y="0"/>
                  </a:cxn>
                  <a:cxn ang="0">
                    <a:pos x="0" y="36"/>
                  </a:cxn>
                </a:cxnLst>
                <a:rect l="0" t="0" r="r" b="b"/>
                <a:pathLst>
                  <a:path w="122" h="105">
                    <a:moveTo>
                      <a:pt x="0" y="36"/>
                    </a:moveTo>
                    <a:lnTo>
                      <a:pt x="52" y="105"/>
                    </a:lnTo>
                    <a:lnTo>
                      <a:pt x="122" y="69"/>
                    </a:lnTo>
                    <a:lnTo>
                      <a:pt x="69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23" name="Freeform 407"/>
              <p:cNvSpPr>
                <a:spLocks/>
              </p:cNvSpPr>
              <p:nvPr/>
            </p:nvSpPr>
            <p:spPr bwMode="auto">
              <a:xfrm>
                <a:off x="3527" y="2970"/>
                <a:ext cx="122" cy="10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52" y="105"/>
                  </a:cxn>
                  <a:cxn ang="0">
                    <a:pos x="122" y="69"/>
                  </a:cxn>
                  <a:cxn ang="0">
                    <a:pos x="69" y="0"/>
                  </a:cxn>
                  <a:cxn ang="0">
                    <a:pos x="0" y="36"/>
                  </a:cxn>
                </a:cxnLst>
                <a:rect l="0" t="0" r="r" b="b"/>
                <a:pathLst>
                  <a:path w="122" h="105">
                    <a:moveTo>
                      <a:pt x="0" y="36"/>
                    </a:moveTo>
                    <a:lnTo>
                      <a:pt x="52" y="105"/>
                    </a:lnTo>
                    <a:lnTo>
                      <a:pt x="122" y="69"/>
                    </a:lnTo>
                    <a:lnTo>
                      <a:pt x="69" y="0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24" name="Freeform 408"/>
              <p:cNvSpPr>
                <a:spLocks/>
              </p:cNvSpPr>
              <p:nvPr/>
            </p:nvSpPr>
            <p:spPr bwMode="auto">
              <a:xfrm>
                <a:off x="5076" y="1523"/>
                <a:ext cx="108" cy="180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0" y="0"/>
                  </a:cxn>
                  <a:cxn ang="0">
                    <a:pos x="108" y="44"/>
                  </a:cxn>
                  <a:cxn ang="0">
                    <a:pos x="95" y="180"/>
                  </a:cxn>
                  <a:cxn ang="0">
                    <a:pos x="0" y="141"/>
                  </a:cxn>
                </a:cxnLst>
                <a:rect l="0" t="0" r="r" b="b"/>
                <a:pathLst>
                  <a:path w="108" h="180">
                    <a:moveTo>
                      <a:pt x="0" y="141"/>
                    </a:moveTo>
                    <a:lnTo>
                      <a:pt x="0" y="0"/>
                    </a:lnTo>
                    <a:lnTo>
                      <a:pt x="108" y="44"/>
                    </a:lnTo>
                    <a:lnTo>
                      <a:pt x="95" y="180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25" name="Freeform 409"/>
              <p:cNvSpPr>
                <a:spLocks noEditPoints="1"/>
              </p:cNvSpPr>
              <p:nvPr/>
            </p:nvSpPr>
            <p:spPr bwMode="auto">
              <a:xfrm>
                <a:off x="3432" y="1523"/>
                <a:ext cx="1752" cy="888"/>
              </a:xfrm>
              <a:custGeom>
                <a:avLst/>
                <a:gdLst/>
                <a:ahLst/>
                <a:cxnLst>
                  <a:cxn ang="0">
                    <a:pos x="1644" y="141"/>
                  </a:cxn>
                  <a:cxn ang="0">
                    <a:pos x="1644" y="0"/>
                  </a:cxn>
                  <a:cxn ang="0">
                    <a:pos x="1752" y="44"/>
                  </a:cxn>
                  <a:cxn ang="0">
                    <a:pos x="1739" y="180"/>
                  </a:cxn>
                  <a:cxn ang="0">
                    <a:pos x="1644" y="141"/>
                  </a:cxn>
                  <a:cxn ang="0">
                    <a:pos x="96" y="804"/>
                  </a:cxn>
                  <a:cxn ang="0">
                    <a:pos x="0" y="888"/>
                  </a:cxn>
                </a:cxnLst>
                <a:rect l="0" t="0" r="r" b="b"/>
                <a:pathLst>
                  <a:path w="1752" h="888">
                    <a:moveTo>
                      <a:pt x="1644" y="141"/>
                    </a:moveTo>
                    <a:lnTo>
                      <a:pt x="1644" y="0"/>
                    </a:lnTo>
                    <a:lnTo>
                      <a:pt x="1752" y="44"/>
                    </a:lnTo>
                    <a:lnTo>
                      <a:pt x="1739" y="180"/>
                    </a:lnTo>
                    <a:lnTo>
                      <a:pt x="1644" y="141"/>
                    </a:lnTo>
                    <a:moveTo>
                      <a:pt x="96" y="804"/>
                    </a:moveTo>
                    <a:lnTo>
                      <a:pt x="0" y="88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26" name="Rectangle 410"/>
              <p:cNvSpPr>
                <a:spLocks noChangeArrowheads="1"/>
              </p:cNvSpPr>
              <p:nvPr/>
            </p:nvSpPr>
            <p:spPr bwMode="auto">
              <a:xfrm>
                <a:off x="4360" y="3026"/>
                <a:ext cx="60" cy="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27" name="Freeform 411"/>
              <p:cNvSpPr>
                <a:spLocks noEditPoints="1"/>
              </p:cNvSpPr>
              <p:nvPr/>
            </p:nvSpPr>
            <p:spPr bwMode="auto">
              <a:xfrm>
                <a:off x="4360" y="1423"/>
                <a:ext cx="159" cy="1699"/>
              </a:xfrm>
              <a:custGeom>
                <a:avLst/>
                <a:gdLst/>
                <a:ahLst/>
                <a:cxnLst>
                  <a:cxn ang="0">
                    <a:pos x="60" y="1699"/>
                  </a:cxn>
                  <a:cxn ang="0">
                    <a:pos x="0" y="1699"/>
                  </a:cxn>
                  <a:cxn ang="0">
                    <a:pos x="0" y="1603"/>
                  </a:cxn>
                  <a:cxn ang="0">
                    <a:pos x="60" y="1603"/>
                  </a:cxn>
                  <a:cxn ang="0">
                    <a:pos x="60" y="1699"/>
                  </a:cxn>
                  <a:cxn ang="0">
                    <a:pos x="30" y="0"/>
                  </a:cxn>
                  <a:cxn ang="0">
                    <a:pos x="159" y="5"/>
                  </a:cxn>
                </a:cxnLst>
                <a:rect l="0" t="0" r="r" b="b"/>
                <a:pathLst>
                  <a:path w="159" h="1699">
                    <a:moveTo>
                      <a:pt x="60" y="1699"/>
                    </a:moveTo>
                    <a:lnTo>
                      <a:pt x="0" y="1699"/>
                    </a:lnTo>
                    <a:lnTo>
                      <a:pt x="0" y="1603"/>
                    </a:lnTo>
                    <a:lnTo>
                      <a:pt x="60" y="1603"/>
                    </a:lnTo>
                    <a:lnTo>
                      <a:pt x="60" y="1699"/>
                    </a:lnTo>
                    <a:moveTo>
                      <a:pt x="30" y="0"/>
                    </a:moveTo>
                    <a:lnTo>
                      <a:pt x="159" y="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28" name="Freeform 412"/>
              <p:cNvSpPr>
                <a:spLocks/>
              </p:cNvSpPr>
              <p:nvPr/>
            </p:nvSpPr>
            <p:spPr bwMode="auto">
              <a:xfrm>
                <a:off x="4816" y="3319"/>
                <a:ext cx="3" cy="89"/>
              </a:xfrm>
              <a:custGeom>
                <a:avLst/>
                <a:gdLst/>
                <a:ahLst/>
                <a:cxnLst>
                  <a:cxn ang="0">
                    <a:pos x="3" y="89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3" y="23"/>
                  </a:cxn>
                  <a:cxn ang="0">
                    <a:pos x="3" y="89"/>
                  </a:cxn>
                </a:cxnLst>
                <a:rect l="0" t="0" r="r" b="b"/>
                <a:pathLst>
                  <a:path w="3" h="89">
                    <a:moveTo>
                      <a:pt x="3" y="89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3" y="23"/>
                    </a:lnTo>
                    <a:lnTo>
                      <a:pt x="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29" name="Freeform 413"/>
              <p:cNvSpPr>
                <a:spLocks noEditPoints="1"/>
              </p:cNvSpPr>
              <p:nvPr/>
            </p:nvSpPr>
            <p:spPr bwMode="auto">
              <a:xfrm>
                <a:off x="4260" y="1423"/>
                <a:ext cx="559" cy="1985"/>
              </a:xfrm>
              <a:custGeom>
                <a:avLst/>
                <a:gdLst/>
                <a:ahLst/>
                <a:cxnLst>
                  <a:cxn ang="0">
                    <a:pos x="559" y="1985"/>
                  </a:cxn>
                  <a:cxn ang="0">
                    <a:pos x="556" y="1963"/>
                  </a:cxn>
                  <a:cxn ang="0">
                    <a:pos x="556" y="1896"/>
                  </a:cxn>
                  <a:cxn ang="0">
                    <a:pos x="559" y="1919"/>
                  </a:cxn>
                  <a:cxn ang="0">
                    <a:pos x="559" y="1985"/>
                  </a:cxn>
                  <a:cxn ang="0">
                    <a:pos x="0" y="5"/>
                  </a:cxn>
                  <a:cxn ang="0">
                    <a:pos x="130" y="0"/>
                  </a:cxn>
                </a:cxnLst>
                <a:rect l="0" t="0" r="r" b="b"/>
                <a:pathLst>
                  <a:path w="559" h="1985">
                    <a:moveTo>
                      <a:pt x="559" y="1985"/>
                    </a:moveTo>
                    <a:lnTo>
                      <a:pt x="556" y="1963"/>
                    </a:lnTo>
                    <a:lnTo>
                      <a:pt x="556" y="1896"/>
                    </a:lnTo>
                    <a:lnTo>
                      <a:pt x="559" y="1919"/>
                    </a:lnTo>
                    <a:lnTo>
                      <a:pt x="559" y="1985"/>
                    </a:lnTo>
                    <a:moveTo>
                      <a:pt x="0" y="5"/>
                    </a:moveTo>
                    <a:lnTo>
                      <a:pt x="13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30" name="Freeform 414"/>
              <p:cNvSpPr>
                <a:spLocks/>
              </p:cNvSpPr>
              <p:nvPr/>
            </p:nvSpPr>
            <p:spPr bwMode="auto">
              <a:xfrm>
                <a:off x="5456" y="2511"/>
                <a:ext cx="49" cy="156"/>
              </a:xfrm>
              <a:custGeom>
                <a:avLst/>
                <a:gdLst/>
                <a:ahLst/>
                <a:cxnLst>
                  <a:cxn ang="0">
                    <a:pos x="49" y="156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49" y="65"/>
                  </a:cxn>
                  <a:cxn ang="0">
                    <a:pos x="49" y="156"/>
                  </a:cxn>
                </a:cxnLst>
                <a:rect l="0" t="0" r="r" b="b"/>
                <a:pathLst>
                  <a:path w="49" h="156">
                    <a:moveTo>
                      <a:pt x="49" y="156"/>
                    </a:moveTo>
                    <a:lnTo>
                      <a:pt x="0" y="89"/>
                    </a:lnTo>
                    <a:lnTo>
                      <a:pt x="0" y="0"/>
                    </a:lnTo>
                    <a:lnTo>
                      <a:pt x="49" y="65"/>
                    </a:lnTo>
                    <a:lnTo>
                      <a:pt x="49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31" name="Freeform 415"/>
              <p:cNvSpPr>
                <a:spLocks/>
              </p:cNvSpPr>
              <p:nvPr/>
            </p:nvSpPr>
            <p:spPr bwMode="auto">
              <a:xfrm>
                <a:off x="5456" y="2511"/>
                <a:ext cx="49" cy="156"/>
              </a:xfrm>
              <a:custGeom>
                <a:avLst/>
                <a:gdLst/>
                <a:ahLst/>
                <a:cxnLst>
                  <a:cxn ang="0">
                    <a:pos x="49" y="156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49" y="65"/>
                  </a:cxn>
                  <a:cxn ang="0">
                    <a:pos x="49" y="156"/>
                  </a:cxn>
                </a:cxnLst>
                <a:rect l="0" t="0" r="r" b="b"/>
                <a:pathLst>
                  <a:path w="49" h="156">
                    <a:moveTo>
                      <a:pt x="49" y="156"/>
                    </a:moveTo>
                    <a:lnTo>
                      <a:pt x="0" y="89"/>
                    </a:lnTo>
                    <a:lnTo>
                      <a:pt x="0" y="0"/>
                    </a:lnTo>
                    <a:lnTo>
                      <a:pt x="49" y="65"/>
                    </a:lnTo>
                    <a:lnTo>
                      <a:pt x="49" y="1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32" name="Freeform 416"/>
              <p:cNvSpPr>
                <a:spLocks/>
              </p:cNvSpPr>
              <p:nvPr/>
            </p:nvSpPr>
            <p:spPr bwMode="auto">
              <a:xfrm>
                <a:off x="5195" y="2780"/>
                <a:ext cx="84" cy="10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84" y="34"/>
                  </a:cxn>
                  <a:cxn ang="0">
                    <a:pos x="32" y="103"/>
                  </a:cxn>
                  <a:cxn ang="0">
                    <a:pos x="0" y="59"/>
                  </a:cxn>
                  <a:cxn ang="0">
                    <a:pos x="60" y="0"/>
                  </a:cxn>
                </a:cxnLst>
                <a:rect l="0" t="0" r="r" b="b"/>
                <a:pathLst>
                  <a:path w="84" h="103">
                    <a:moveTo>
                      <a:pt x="60" y="0"/>
                    </a:moveTo>
                    <a:lnTo>
                      <a:pt x="84" y="34"/>
                    </a:lnTo>
                    <a:lnTo>
                      <a:pt x="32" y="103"/>
                    </a:lnTo>
                    <a:lnTo>
                      <a:pt x="0" y="59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33" name="Freeform 417"/>
              <p:cNvSpPr>
                <a:spLocks/>
              </p:cNvSpPr>
              <p:nvPr/>
            </p:nvSpPr>
            <p:spPr bwMode="auto">
              <a:xfrm>
                <a:off x="5195" y="2780"/>
                <a:ext cx="84" cy="10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84" y="34"/>
                  </a:cxn>
                  <a:cxn ang="0">
                    <a:pos x="32" y="103"/>
                  </a:cxn>
                  <a:cxn ang="0">
                    <a:pos x="0" y="59"/>
                  </a:cxn>
                  <a:cxn ang="0">
                    <a:pos x="60" y="0"/>
                  </a:cxn>
                </a:cxnLst>
                <a:rect l="0" t="0" r="r" b="b"/>
                <a:pathLst>
                  <a:path w="84" h="103">
                    <a:moveTo>
                      <a:pt x="60" y="0"/>
                    </a:moveTo>
                    <a:lnTo>
                      <a:pt x="84" y="34"/>
                    </a:lnTo>
                    <a:lnTo>
                      <a:pt x="32" y="103"/>
                    </a:lnTo>
                    <a:lnTo>
                      <a:pt x="0" y="59"/>
                    </a:lnTo>
                    <a:lnTo>
                      <a:pt x="6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34" name="Freeform 418"/>
              <p:cNvSpPr>
                <a:spLocks/>
              </p:cNvSpPr>
              <p:nvPr/>
            </p:nvSpPr>
            <p:spPr bwMode="auto">
              <a:xfrm>
                <a:off x="3503" y="2780"/>
                <a:ext cx="83" cy="103"/>
              </a:xfrm>
              <a:custGeom>
                <a:avLst/>
                <a:gdLst/>
                <a:ahLst/>
                <a:cxnLst>
                  <a:cxn ang="0">
                    <a:pos x="83" y="59"/>
                  </a:cxn>
                  <a:cxn ang="0">
                    <a:pos x="23" y="0"/>
                  </a:cxn>
                  <a:cxn ang="0">
                    <a:pos x="0" y="34"/>
                  </a:cxn>
                  <a:cxn ang="0">
                    <a:pos x="51" y="103"/>
                  </a:cxn>
                  <a:cxn ang="0">
                    <a:pos x="83" y="59"/>
                  </a:cxn>
                </a:cxnLst>
                <a:rect l="0" t="0" r="r" b="b"/>
                <a:pathLst>
                  <a:path w="83" h="103">
                    <a:moveTo>
                      <a:pt x="83" y="59"/>
                    </a:moveTo>
                    <a:lnTo>
                      <a:pt x="23" y="0"/>
                    </a:lnTo>
                    <a:lnTo>
                      <a:pt x="0" y="34"/>
                    </a:lnTo>
                    <a:lnTo>
                      <a:pt x="51" y="103"/>
                    </a:lnTo>
                    <a:lnTo>
                      <a:pt x="83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35" name="Freeform 419"/>
              <p:cNvSpPr>
                <a:spLocks noEditPoints="1"/>
              </p:cNvSpPr>
              <p:nvPr/>
            </p:nvSpPr>
            <p:spPr bwMode="auto">
              <a:xfrm>
                <a:off x="3270" y="1544"/>
                <a:ext cx="392" cy="1339"/>
              </a:xfrm>
              <a:custGeom>
                <a:avLst/>
                <a:gdLst/>
                <a:ahLst/>
                <a:cxnLst>
                  <a:cxn ang="0">
                    <a:pos x="316" y="1295"/>
                  </a:cxn>
                  <a:cxn ang="0">
                    <a:pos x="256" y="1236"/>
                  </a:cxn>
                  <a:cxn ang="0">
                    <a:pos x="233" y="1270"/>
                  </a:cxn>
                  <a:cxn ang="0">
                    <a:pos x="284" y="1339"/>
                  </a:cxn>
                  <a:cxn ang="0">
                    <a:pos x="316" y="1295"/>
                  </a:cxn>
                  <a:cxn ang="0">
                    <a:pos x="0" y="823"/>
                  </a:cxn>
                  <a:cxn ang="0">
                    <a:pos x="70" y="754"/>
                  </a:cxn>
                  <a:cxn ang="0">
                    <a:pos x="392" y="0"/>
                  </a:cxn>
                  <a:cxn ang="0">
                    <a:pos x="269" y="52"/>
                  </a:cxn>
                </a:cxnLst>
                <a:rect l="0" t="0" r="r" b="b"/>
                <a:pathLst>
                  <a:path w="392" h="1339">
                    <a:moveTo>
                      <a:pt x="316" y="1295"/>
                    </a:moveTo>
                    <a:lnTo>
                      <a:pt x="256" y="1236"/>
                    </a:lnTo>
                    <a:lnTo>
                      <a:pt x="233" y="1270"/>
                    </a:lnTo>
                    <a:lnTo>
                      <a:pt x="284" y="1339"/>
                    </a:lnTo>
                    <a:lnTo>
                      <a:pt x="316" y="1295"/>
                    </a:lnTo>
                    <a:moveTo>
                      <a:pt x="0" y="823"/>
                    </a:moveTo>
                    <a:lnTo>
                      <a:pt x="70" y="754"/>
                    </a:lnTo>
                    <a:moveTo>
                      <a:pt x="392" y="0"/>
                    </a:moveTo>
                    <a:lnTo>
                      <a:pt x="269" y="5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36" name="Freeform 420"/>
              <p:cNvSpPr>
                <a:spLocks/>
              </p:cNvSpPr>
              <p:nvPr/>
            </p:nvSpPr>
            <p:spPr bwMode="auto">
              <a:xfrm>
                <a:off x="4727" y="3236"/>
                <a:ext cx="56" cy="67"/>
              </a:xfrm>
              <a:custGeom>
                <a:avLst/>
                <a:gdLst/>
                <a:ahLst/>
                <a:cxnLst>
                  <a:cxn ang="0">
                    <a:pos x="56" y="67"/>
                  </a:cxn>
                  <a:cxn ang="0">
                    <a:pos x="33" y="0"/>
                  </a:cxn>
                  <a:cxn ang="0">
                    <a:pos x="0" y="7"/>
                  </a:cxn>
                  <a:cxn ang="0">
                    <a:pos x="21" y="67"/>
                  </a:cxn>
                  <a:cxn ang="0">
                    <a:pos x="56" y="67"/>
                  </a:cxn>
                </a:cxnLst>
                <a:rect l="0" t="0" r="r" b="b"/>
                <a:pathLst>
                  <a:path w="56" h="67">
                    <a:moveTo>
                      <a:pt x="56" y="67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21" y="67"/>
                    </a:lnTo>
                    <a:lnTo>
                      <a:pt x="56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37" name="Freeform 421"/>
              <p:cNvSpPr>
                <a:spLocks/>
              </p:cNvSpPr>
              <p:nvPr/>
            </p:nvSpPr>
            <p:spPr bwMode="auto">
              <a:xfrm>
                <a:off x="4727" y="3236"/>
                <a:ext cx="56" cy="67"/>
              </a:xfrm>
              <a:custGeom>
                <a:avLst/>
                <a:gdLst/>
                <a:ahLst/>
                <a:cxnLst>
                  <a:cxn ang="0">
                    <a:pos x="56" y="67"/>
                  </a:cxn>
                  <a:cxn ang="0">
                    <a:pos x="33" y="0"/>
                  </a:cxn>
                  <a:cxn ang="0">
                    <a:pos x="0" y="7"/>
                  </a:cxn>
                  <a:cxn ang="0">
                    <a:pos x="21" y="67"/>
                  </a:cxn>
                  <a:cxn ang="0">
                    <a:pos x="56" y="67"/>
                  </a:cxn>
                </a:cxnLst>
                <a:rect l="0" t="0" r="r" b="b"/>
                <a:pathLst>
                  <a:path w="56" h="67">
                    <a:moveTo>
                      <a:pt x="56" y="67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21" y="67"/>
                    </a:lnTo>
                    <a:lnTo>
                      <a:pt x="56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38" name="Freeform 422"/>
              <p:cNvSpPr>
                <a:spLocks/>
              </p:cNvSpPr>
              <p:nvPr/>
            </p:nvSpPr>
            <p:spPr bwMode="auto">
              <a:xfrm>
                <a:off x="3999" y="3236"/>
                <a:ext cx="56" cy="6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67"/>
                  </a:cxn>
                  <a:cxn ang="0">
                    <a:pos x="35" y="67"/>
                  </a:cxn>
                  <a:cxn ang="0">
                    <a:pos x="56" y="7"/>
                  </a:cxn>
                  <a:cxn ang="0">
                    <a:pos x="23" y="0"/>
                  </a:cxn>
                </a:cxnLst>
                <a:rect l="0" t="0" r="r" b="b"/>
                <a:pathLst>
                  <a:path w="56" h="67">
                    <a:moveTo>
                      <a:pt x="23" y="0"/>
                    </a:moveTo>
                    <a:lnTo>
                      <a:pt x="0" y="67"/>
                    </a:lnTo>
                    <a:lnTo>
                      <a:pt x="35" y="67"/>
                    </a:lnTo>
                    <a:lnTo>
                      <a:pt x="56" y="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39" name="Freeform 423"/>
              <p:cNvSpPr>
                <a:spLocks/>
              </p:cNvSpPr>
              <p:nvPr/>
            </p:nvSpPr>
            <p:spPr bwMode="auto">
              <a:xfrm>
                <a:off x="3999" y="3236"/>
                <a:ext cx="56" cy="6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67"/>
                  </a:cxn>
                  <a:cxn ang="0">
                    <a:pos x="35" y="67"/>
                  </a:cxn>
                  <a:cxn ang="0">
                    <a:pos x="56" y="7"/>
                  </a:cxn>
                  <a:cxn ang="0">
                    <a:pos x="23" y="0"/>
                  </a:cxn>
                </a:cxnLst>
                <a:rect l="0" t="0" r="r" b="b"/>
                <a:pathLst>
                  <a:path w="56" h="67">
                    <a:moveTo>
                      <a:pt x="23" y="0"/>
                    </a:moveTo>
                    <a:lnTo>
                      <a:pt x="0" y="67"/>
                    </a:lnTo>
                    <a:lnTo>
                      <a:pt x="35" y="67"/>
                    </a:lnTo>
                    <a:lnTo>
                      <a:pt x="56" y="7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40" name="Freeform 424"/>
              <p:cNvSpPr>
                <a:spLocks/>
              </p:cNvSpPr>
              <p:nvPr/>
            </p:nvSpPr>
            <p:spPr bwMode="auto">
              <a:xfrm>
                <a:off x="5308" y="2906"/>
                <a:ext cx="174" cy="61"/>
              </a:xfrm>
              <a:custGeom>
                <a:avLst/>
                <a:gdLst/>
                <a:ahLst/>
                <a:cxnLst>
                  <a:cxn ang="0">
                    <a:pos x="123" y="60"/>
                  </a:cxn>
                  <a:cxn ang="0">
                    <a:pos x="0" y="61"/>
                  </a:cxn>
                  <a:cxn ang="0">
                    <a:pos x="51" y="0"/>
                  </a:cxn>
                  <a:cxn ang="0">
                    <a:pos x="174" y="5"/>
                  </a:cxn>
                  <a:cxn ang="0">
                    <a:pos x="123" y="60"/>
                  </a:cxn>
                </a:cxnLst>
                <a:rect l="0" t="0" r="r" b="b"/>
                <a:pathLst>
                  <a:path w="174" h="61">
                    <a:moveTo>
                      <a:pt x="123" y="60"/>
                    </a:moveTo>
                    <a:lnTo>
                      <a:pt x="0" y="61"/>
                    </a:lnTo>
                    <a:lnTo>
                      <a:pt x="51" y="0"/>
                    </a:lnTo>
                    <a:lnTo>
                      <a:pt x="174" y="5"/>
                    </a:lnTo>
                    <a:lnTo>
                      <a:pt x="123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41" name="Freeform 425"/>
              <p:cNvSpPr>
                <a:spLocks/>
              </p:cNvSpPr>
              <p:nvPr/>
            </p:nvSpPr>
            <p:spPr bwMode="auto">
              <a:xfrm>
                <a:off x="5308" y="2906"/>
                <a:ext cx="174" cy="61"/>
              </a:xfrm>
              <a:custGeom>
                <a:avLst/>
                <a:gdLst/>
                <a:ahLst/>
                <a:cxnLst>
                  <a:cxn ang="0">
                    <a:pos x="123" y="60"/>
                  </a:cxn>
                  <a:cxn ang="0">
                    <a:pos x="0" y="61"/>
                  </a:cxn>
                  <a:cxn ang="0">
                    <a:pos x="51" y="0"/>
                  </a:cxn>
                  <a:cxn ang="0">
                    <a:pos x="174" y="5"/>
                  </a:cxn>
                  <a:cxn ang="0">
                    <a:pos x="123" y="60"/>
                  </a:cxn>
                </a:cxnLst>
                <a:rect l="0" t="0" r="r" b="b"/>
                <a:pathLst>
                  <a:path w="174" h="61">
                    <a:moveTo>
                      <a:pt x="123" y="60"/>
                    </a:moveTo>
                    <a:lnTo>
                      <a:pt x="0" y="61"/>
                    </a:lnTo>
                    <a:lnTo>
                      <a:pt x="51" y="0"/>
                    </a:lnTo>
                    <a:lnTo>
                      <a:pt x="174" y="5"/>
                    </a:lnTo>
                    <a:lnTo>
                      <a:pt x="123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42" name="Freeform 426"/>
              <p:cNvSpPr>
                <a:spLocks/>
              </p:cNvSpPr>
              <p:nvPr/>
            </p:nvSpPr>
            <p:spPr bwMode="auto">
              <a:xfrm>
                <a:off x="4974" y="1376"/>
                <a:ext cx="102" cy="147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0"/>
                  </a:cxn>
                  <a:cxn ang="0">
                    <a:pos x="102" y="34"/>
                  </a:cxn>
                  <a:cxn ang="0">
                    <a:pos x="102" y="147"/>
                  </a:cxn>
                  <a:cxn ang="0">
                    <a:pos x="0" y="114"/>
                  </a:cxn>
                </a:cxnLst>
                <a:rect l="0" t="0" r="r" b="b"/>
                <a:pathLst>
                  <a:path w="102" h="147">
                    <a:moveTo>
                      <a:pt x="0" y="114"/>
                    </a:moveTo>
                    <a:lnTo>
                      <a:pt x="0" y="0"/>
                    </a:lnTo>
                    <a:lnTo>
                      <a:pt x="102" y="34"/>
                    </a:lnTo>
                    <a:lnTo>
                      <a:pt x="102" y="147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43" name="Freeform 427"/>
              <p:cNvSpPr>
                <a:spLocks/>
              </p:cNvSpPr>
              <p:nvPr/>
            </p:nvSpPr>
            <p:spPr bwMode="auto">
              <a:xfrm>
                <a:off x="4974" y="1376"/>
                <a:ext cx="102" cy="147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0"/>
                  </a:cxn>
                  <a:cxn ang="0">
                    <a:pos x="102" y="34"/>
                  </a:cxn>
                  <a:cxn ang="0">
                    <a:pos x="102" y="147"/>
                  </a:cxn>
                  <a:cxn ang="0">
                    <a:pos x="0" y="114"/>
                  </a:cxn>
                </a:cxnLst>
                <a:rect l="0" t="0" r="r" b="b"/>
                <a:pathLst>
                  <a:path w="102" h="147">
                    <a:moveTo>
                      <a:pt x="0" y="114"/>
                    </a:moveTo>
                    <a:lnTo>
                      <a:pt x="0" y="0"/>
                    </a:lnTo>
                    <a:lnTo>
                      <a:pt x="102" y="34"/>
                    </a:lnTo>
                    <a:lnTo>
                      <a:pt x="102" y="147"/>
                    </a:lnTo>
                    <a:lnTo>
                      <a:pt x="0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44" name="Freeform 428"/>
              <p:cNvSpPr>
                <a:spLocks/>
              </p:cNvSpPr>
              <p:nvPr/>
            </p:nvSpPr>
            <p:spPr bwMode="auto">
              <a:xfrm>
                <a:off x="4420" y="3026"/>
                <a:ext cx="58" cy="105"/>
              </a:xfrm>
              <a:custGeom>
                <a:avLst/>
                <a:gdLst/>
                <a:ahLst/>
                <a:cxnLst>
                  <a:cxn ang="0">
                    <a:pos x="58" y="105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58" y="9"/>
                  </a:cxn>
                  <a:cxn ang="0">
                    <a:pos x="58" y="105"/>
                  </a:cxn>
                </a:cxnLst>
                <a:rect l="0" t="0" r="r" b="b"/>
                <a:pathLst>
                  <a:path w="58" h="105">
                    <a:moveTo>
                      <a:pt x="58" y="105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58" y="9"/>
                    </a:lnTo>
                    <a:lnTo>
                      <a:pt x="58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45" name="Freeform 429"/>
              <p:cNvSpPr>
                <a:spLocks/>
              </p:cNvSpPr>
              <p:nvPr/>
            </p:nvSpPr>
            <p:spPr bwMode="auto">
              <a:xfrm>
                <a:off x="4420" y="3026"/>
                <a:ext cx="58" cy="105"/>
              </a:xfrm>
              <a:custGeom>
                <a:avLst/>
                <a:gdLst/>
                <a:ahLst/>
                <a:cxnLst>
                  <a:cxn ang="0">
                    <a:pos x="58" y="105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58" y="9"/>
                  </a:cxn>
                  <a:cxn ang="0">
                    <a:pos x="58" y="105"/>
                  </a:cxn>
                </a:cxnLst>
                <a:rect l="0" t="0" r="r" b="b"/>
                <a:pathLst>
                  <a:path w="58" h="105">
                    <a:moveTo>
                      <a:pt x="58" y="105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58" y="9"/>
                    </a:lnTo>
                    <a:lnTo>
                      <a:pt x="58" y="10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46" name="Freeform 430"/>
              <p:cNvSpPr>
                <a:spLocks/>
              </p:cNvSpPr>
              <p:nvPr/>
            </p:nvSpPr>
            <p:spPr bwMode="auto">
              <a:xfrm>
                <a:off x="4304" y="3026"/>
                <a:ext cx="56" cy="10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96"/>
                  </a:cxn>
                  <a:cxn ang="0">
                    <a:pos x="0" y="105"/>
                  </a:cxn>
                  <a:cxn ang="0">
                    <a:pos x="0" y="9"/>
                  </a:cxn>
                  <a:cxn ang="0">
                    <a:pos x="56" y="0"/>
                  </a:cxn>
                </a:cxnLst>
                <a:rect l="0" t="0" r="r" b="b"/>
                <a:pathLst>
                  <a:path w="56" h="105">
                    <a:moveTo>
                      <a:pt x="56" y="0"/>
                    </a:moveTo>
                    <a:lnTo>
                      <a:pt x="56" y="96"/>
                    </a:lnTo>
                    <a:lnTo>
                      <a:pt x="0" y="105"/>
                    </a:lnTo>
                    <a:lnTo>
                      <a:pt x="0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47" name="Freeform 431"/>
              <p:cNvSpPr>
                <a:spLocks/>
              </p:cNvSpPr>
              <p:nvPr/>
            </p:nvSpPr>
            <p:spPr bwMode="auto">
              <a:xfrm>
                <a:off x="4304" y="3026"/>
                <a:ext cx="56" cy="10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96"/>
                  </a:cxn>
                  <a:cxn ang="0">
                    <a:pos x="0" y="105"/>
                  </a:cxn>
                  <a:cxn ang="0">
                    <a:pos x="0" y="9"/>
                  </a:cxn>
                  <a:cxn ang="0">
                    <a:pos x="56" y="0"/>
                  </a:cxn>
                </a:cxnLst>
                <a:rect l="0" t="0" r="r" b="b"/>
                <a:pathLst>
                  <a:path w="56" h="105">
                    <a:moveTo>
                      <a:pt x="56" y="0"/>
                    </a:moveTo>
                    <a:lnTo>
                      <a:pt x="56" y="96"/>
                    </a:lnTo>
                    <a:lnTo>
                      <a:pt x="0" y="105"/>
                    </a:lnTo>
                    <a:lnTo>
                      <a:pt x="0" y="9"/>
                    </a:lnTo>
                    <a:lnTo>
                      <a:pt x="5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48" name="Freeform 432"/>
              <p:cNvSpPr>
                <a:spLocks/>
              </p:cNvSpPr>
              <p:nvPr/>
            </p:nvSpPr>
            <p:spPr bwMode="auto">
              <a:xfrm>
                <a:off x="5133" y="2967"/>
                <a:ext cx="175" cy="77"/>
              </a:xfrm>
              <a:custGeom>
                <a:avLst/>
                <a:gdLst/>
                <a:ahLst/>
                <a:cxnLst>
                  <a:cxn ang="0">
                    <a:pos x="52" y="3"/>
                  </a:cxn>
                  <a:cxn ang="0">
                    <a:pos x="175" y="0"/>
                  </a:cxn>
                  <a:cxn ang="0">
                    <a:pos x="93" y="77"/>
                  </a:cxn>
                  <a:cxn ang="0">
                    <a:pos x="0" y="72"/>
                  </a:cxn>
                  <a:cxn ang="0">
                    <a:pos x="52" y="3"/>
                  </a:cxn>
                </a:cxnLst>
                <a:rect l="0" t="0" r="r" b="b"/>
                <a:pathLst>
                  <a:path w="175" h="77">
                    <a:moveTo>
                      <a:pt x="52" y="3"/>
                    </a:moveTo>
                    <a:lnTo>
                      <a:pt x="175" y="0"/>
                    </a:lnTo>
                    <a:lnTo>
                      <a:pt x="93" y="77"/>
                    </a:lnTo>
                    <a:lnTo>
                      <a:pt x="0" y="72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49" name="Freeform 433"/>
              <p:cNvSpPr>
                <a:spLocks/>
              </p:cNvSpPr>
              <p:nvPr/>
            </p:nvSpPr>
            <p:spPr bwMode="auto">
              <a:xfrm>
                <a:off x="5133" y="2967"/>
                <a:ext cx="175" cy="77"/>
              </a:xfrm>
              <a:custGeom>
                <a:avLst/>
                <a:gdLst/>
                <a:ahLst/>
                <a:cxnLst>
                  <a:cxn ang="0">
                    <a:pos x="52" y="3"/>
                  </a:cxn>
                  <a:cxn ang="0">
                    <a:pos x="175" y="0"/>
                  </a:cxn>
                  <a:cxn ang="0">
                    <a:pos x="93" y="77"/>
                  </a:cxn>
                  <a:cxn ang="0">
                    <a:pos x="0" y="72"/>
                  </a:cxn>
                  <a:cxn ang="0">
                    <a:pos x="52" y="3"/>
                  </a:cxn>
                </a:cxnLst>
                <a:rect l="0" t="0" r="r" b="b"/>
                <a:pathLst>
                  <a:path w="175" h="77">
                    <a:moveTo>
                      <a:pt x="52" y="3"/>
                    </a:moveTo>
                    <a:lnTo>
                      <a:pt x="175" y="0"/>
                    </a:lnTo>
                    <a:lnTo>
                      <a:pt x="93" y="77"/>
                    </a:lnTo>
                    <a:lnTo>
                      <a:pt x="0" y="72"/>
                    </a:lnTo>
                    <a:lnTo>
                      <a:pt x="52" y="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50" name="Freeform 434"/>
              <p:cNvSpPr>
                <a:spLocks/>
              </p:cNvSpPr>
              <p:nvPr/>
            </p:nvSpPr>
            <p:spPr bwMode="auto">
              <a:xfrm>
                <a:off x="4511" y="1080"/>
                <a:ext cx="139" cy="72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0"/>
                  </a:cxn>
                  <a:cxn ang="0">
                    <a:pos x="135" y="12"/>
                  </a:cxn>
                  <a:cxn ang="0">
                    <a:pos x="139" y="72"/>
                  </a:cxn>
                  <a:cxn ang="0">
                    <a:pos x="2" y="62"/>
                  </a:cxn>
                </a:cxnLst>
                <a:rect l="0" t="0" r="r" b="b"/>
                <a:pathLst>
                  <a:path w="139" h="72">
                    <a:moveTo>
                      <a:pt x="2" y="62"/>
                    </a:moveTo>
                    <a:lnTo>
                      <a:pt x="0" y="0"/>
                    </a:lnTo>
                    <a:lnTo>
                      <a:pt x="135" y="12"/>
                    </a:lnTo>
                    <a:lnTo>
                      <a:pt x="139" y="72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51" name="Freeform 435"/>
              <p:cNvSpPr>
                <a:spLocks/>
              </p:cNvSpPr>
              <p:nvPr/>
            </p:nvSpPr>
            <p:spPr bwMode="auto">
              <a:xfrm>
                <a:off x="4511" y="1080"/>
                <a:ext cx="139" cy="72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0"/>
                  </a:cxn>
                  <a:cxn ang="0">
                    <a:pos x="135" y="12"/>
                  </a:cxn>
                  <a:cxn ang="0">
                    <a:pos x="139" y="72"/>
                  </a:cxn>
                  <a:cxn ang="0">
                    <a:pos x="2" y="62"/>
                  </a:cxn>
                </a:cxnLst>
                <a:rect l="0" t="0" r="r" b="b"/>
                <a:pathLst>
                  <a:path w="139" h="72">
                    <a:moveTo>
                      <a:pt x="2" y="62"/>
                    </a:moveTo>
                    <a:lnTo>
                      <a:pt x="0" y="0"/>
                    </a:lnTo>
                    <a:lnTo>
                      <a:pt x="135" y="12"/>
                    </a:lnTo>
                    <a:lnTo>
                      <a:pt x="139" y="72"/>
                    </a:lnTo>
                    <a:lnTo>
                      <a:pt x="2" y="6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52" name="Freeform 436"/>
              <p:cNvSpPr>
                <a:spLocks/>
              </p:cNvSpPr>
              <p:nvPr/>
            </p:nvSpPr>
            <p:spPr bwMode="auto">
              <a:xfrm>
                <a:off x="4131" y="1080"/>
                <a:ext cx="140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" y="12"/>
                  </a:cxn>
                  <a:cxn ang="0">
                    <a:pos x="140" y="0"/>
                  </a:cxn>
                  <a:cxn ang="0">
                    <a:pos x="138" y="62"/>
                  </a:cxn>
                  <a:cxn ang="0">
                    <a:pos x="0" y="72"/>
                  </a:cxn>
                </a:cxnLst>
                <a:rect l="0" t="0" r="r" b="b"/>
                <a:pathLst>
                  <a:path w="140" h="72">
                    <a:moveTo>
                      <a:pt x="0" y="72"/>
                    </a:moveTo>
                    <a:lnTo>
                      <a:pt x="3" y="12"/>
                    </a:lnTo>
                    <a:lnTo>
                      <a:pt x="140" y="0"/>
                    </a:lnTo>
                    <a:lnTo>
                      <a:pt x="138" y="6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53" name="Freeform 437"/>
              <p:cNvSpPr>
                <a:spLocks/>
              </p:cNvSpPr>
              <p:nvPr/>
            </p:nvSpPr>
            <p:spPr bwMode="auto">
              <a:xfrm>
                <a:off x="4131" y="1080"/>
                <a:ext cx="140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" y="12"/>
                  </a:cxn>
                  <a:cxn ang="0">
                    <a:pos x="140" y="0"/>
                  </a:cxn>
                  <a:cxn ang="0">
                    <a:pos x="138" y="62"/>
                  </a:cxn>
                  <a:cxn ang="0">
                    <a:pos x="0" y="72"/>
                  </a:cxn>
                </a:cxnLst>
                <a:rect l="0" t="0" r="r" b="b"/>
                <a:pathLst>
                  <a:path w="140" h="72">
                    <a:moveTo>
                      <a:pt x="0" y="72"/>
                    </a:moveTo>
                    <a:lnTo>
                      <a:pt x="3" y="12"/>
                    </a:lnTo>
                    <a:lnTo>
                      <a:pt x="140" y="0"/>
                    </a:lnTo>
                    <a:lnTo>
                      <a:pt x="138" y="62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54" name="Freeform 438"/>
              <p:cNvSpPr>
                <a:spLocks/>
              </p:cNvSpPr>
              <p:nvPr/>
            </p:nvSpPr>
            <p:spPr bwMode="auto">
              <a:xfrm>
                <a:off x="5199" y="3050"/>
                <a:ext cx="136" cy="120"/>
              </a:xfrm>
              <a:custGeom>
                <a:avLst/>
                <a:gdLst/>
                <a:ahLst/>
                <a:cxnLst>
                  <a:cxn ang="0">
                    <a:pos x="13" y="120"/>
                  </a:cxn>
                  <a:cxn ang="0">
                    <a:pos x="0" y="77"/>
                  </a:cxn>
                  <a:cxn ang="0">
                    <a:pos x="120" y="0"/>
                  </a:cxn>
                  <a:cxn ang="0">
                    <a:pos x="136" y="52"/>
                  </a:cxn>
                  <a:cxn ang="0">
                    <a:pos x="13" y="120"/>
                  </a:cxn>
                </a:cxnLst>
                <a:rect l="0" t="0" r="r" b="b"/>
                <a:pathLst>
                  <a:path w="136" h="120">
                    <a:moveTo>
                      <a:pt x="13" y="120"/>
                    </a:moveTo>
                    <a:lnTo>
                      <a:pt x="0" y="77"/>
                    </a:lnTo>
                    <a:lnTo>
                      <a:pt x="120" y="0"/>
                    </a:lnTo>
                    <a:lnTo>
                      <a:pt x="136" y="52"/>
                    </a:lnTo>
                    <a:lnTo>
                      <a:pt x="13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55" name="Freeform 439"/>
              <p:cNvSpPr>
                <a:spLocks/>
              </p:cNvSpPr>
              <p:nvPr/>
            </p:nvSpPr>
            <p:spPr bwMode="auto">
              <a:xfrm>
                <a:off x="5199" y="3050"/>
                <a:ext cx="136" cy="120"/>
              </a:xfrm>
              <a:custGeom>
                <a:avLst/>
                <a:gdLst/>
                <a:ahLst/>
                <a:cxnLst>
                  <a:cxn ang="0">
                    <a:pos x="13" y="120"/>
                  </a:cxn>
                  <a:cxn ang="0">
                    <a:pos x="0" y="77"/>
                  </a:cxn>
                  <a:cxn ang="0">
                    <a:pos x="120" y="0"/>
                  </a:cxn>
                  <a:cxn ang="0">
                    <a:pos x="136" y="52"/>
                  </a:cxn>
                  <a:cxn ang="0">
                    <a:pos x="13" y="120"/>
                  </a:cxn>
                </a:cxnLst>
                <a:rect l="0" t="0" r="r" b="b"/>
                <a:pathLst>
                  <a:path w="136" h="120">
                    <a:moveTo>
                      <a:pt x="13" y="120"/>
                    </a:moveTo>
                    <a:lnTo>
                      <a:pt x="0" y="77"/>
                    </a:lnTo>
                    <a:lnTo>
                      <a:pt x="120" y="0"/>
                    </a:lnTo>
                    <a:lnTo>
                      <a:pt x="136" y="52"/>
                    </a:lnTo>
                    <a:lnTo>
                      <a:pt x="13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56" name="Freeform 440"/>
              <p:cNvSpPr>
                <a:spLocks/>
              </p:cNvSpPr>
              <p:nvPr/>
            </p:nvSpPr>
            <p:spPr bwMode="auto">
              <a:xfrm>
                <a:off x="5494" y="2738"/>
                <a:ext cx="34" cy="108"/>
              </a:xfrm>
              <a:custGeom>
                <a:avLst/>
                <a:gdLst/>
                <a:ahLst/>
                <a:cxnLst>
                  <a:cxn ang="0">
                    <a:pos x="22" y="108"/>
                  </a:cxn>
                  <a:cxn ang="0">
                    <a:pos x="0" y="66"/>
                  </a:cxn>
                  <a:cxn ang="0">
                    <a:pos x="11" y="0"/>
                  </a:cxn>
                  <a:cxn ang="0">
                    <a:pos x="34" y="41"/>
                  </a:cxn>
                  <a:cxn ang="0">
                    <a:pos x="22" y="108"/>
                  </a:cxn>
                </a:cxnLst>
                <a:rect l="0" t="0" r="r" b="b"/>
                <a:pathLst>
                  <a:path w="34" h="108">
                    <a:moveTo>
                      <a:pt x="22" y="108"/>
                    </a:moveTo>
                    <a:lnTo>
                      <a:pt x="0" y="66"/>
                    </a:lnTo>
                    <a:lnTo>
                      <a:pt x="11" y="0"/>
                    </a:lnTo>
                    <a:lnTo>
                      <a:pt x="34" y="41"/>
                    </a:lnTo>
                    <a:lnTo>
                      <a:pt x="22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57" name="Freeform 441"/>
              <p:cNvSpPr>
                <a:spLocks/>
              </p:cNvSpPr>
              <p:nvPr/>
            </p:nvSpPr>
            <p:spPr bwMode="auto">
              <a:xfrm>
                <a:off x="5494" y="2738"/>
                <a:ext cx="34" cy="108"/>
              </a:xfrm>
              <a:custGeom>
                <a:avLst/>
                <a:gdLst/>
                <a:ahLst/>
                <a:cxnLst>
                  <a:cxn ang="0">
                    <a:pos x="22" y="108"/>
                  </a:cxn>
                  <a:cxn ang="0">
                    <a:pos x="0" y="66"/>
                  </a:cxn>
                  <a:cxn ang="0">
                    <a:pos x="11" y="0"/>
                  </a:cxn>
                  <a:cxn ang="0">
                    <a:pos x="34" y="41"/>
                  </a:cxn>
                  <a:cxn ang="0">
                    <a:pos x="22" y="108"/>
                  </a:cxn>
                </a:cxnLst>
                <a:rect l="0" t="0" r="r" b="b"/>
                <a:pathLst>
                  <a:path w="34" h="108">
                    <a:moveTo>
                      <a:pt x="22" y="108"/>
                    </a:moveTo>
                    <a:lnTo>
                      <a:pt x="0" y="66"/>
                    </a:lnTo>
                    <a:lnTo>
                      <a:pt x="11" y="0"/>
                    </a:lnTo>
                    <a:lnTo>
                      <a:pt x="34" y="41"/>
                    </a:lnTo>
                    <a:lnTo>
                      <a:pt x="22" y="10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58" name="Freeform 442"/>
              <p:cNvSpPr>
                <a:spLocks/>
              </p:cNvSpPr>
              <p:nvPr/>
            </p:nvSpPr>
            <p:spPr bwMode="auto">
              <a:xfrm>
                <a:off x="4693" y="3243"/>
                <a:ext cx="55" cy="60"/>
              </a:xfrm>
              <a:custGeom>
                <a:avLst/>
                <a:gdLst/>
                <a:ahLst/>
                <a:cxnLst>
                  <a:cxn ang="0">
                    <a:pos x="55" y="6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9" y="60"/>
                  </a:cxn>
                  <a:cxn ang="0">
                    <a:pos x="55" y="60"/>
                  </a:cxn>
                </a:cxnLst>
                <a:rect l="0" t="0" r="r" b="b"/>
                <a:pathLst>
                  <a:path w="55" h="60">
                    <a:moveTo>
                      <a:pt x="55" y="60"/>
                    </a:moveTo>
                    <a:lnTo>
                      <a:pt x="34" y="0"/>
                    </a:lnTo>
                    <a:lnTo>
                      <a:pt x="0" y="5"/>
                    </a:lnTo>
                    <a:lnTo>
                      <a:pt x="19" y="60"/>
                    </a:lnTo>
                    <a:lnTo>
                      <a:pt x="55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59" name="Freeform 443"/>
              <p:cNvSpPr>
                <a:spLocks/>
              </p:cNvSpPr>
              <p:nvPr/>
            </p:nvSpPr>
            <p:spPr bwMode="auto">
              <a:xfrm>
                <a:off x="4693" y="3243"/>
                <a:ext cx="55" cy="60"/>
              </a:xfrm>
              <a:custGeom>
                <a:avLst/>
                <a:gdLst/>
                <a:ahLst/>
                <a:cxnLst>
                  <a:cxn ang="0">
                    <a:pos x="55" y="6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9" y="60"/>
                  </a:cxn>
                  <a:cxn ang="0">
                    <a:pos x="55" y="60"/>
                  </a:cxn>
                </a:cxnLst>
                <a:rect l="0" t="0" r="r" b="b"/>
                <a:pathLst>
                  <a:path w="55" h="60">
                    <a:moveTo>
                      <a:pt x="55" y="60"/>
                    </a:moveTo>
                    <a:lnTo>
                      <a:pt x="34" y="0"/>
                    </a:lnTo>
                    <a:lnTo>
                      <a:pt x="0" y="5"/>
                    </a:lnTo>
                    <a:lnTo>
                      <a:pt x="19" y="60"/>
                    </a:lnTo>
                    <a:lnTo>
                      <a:pt x="55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60" name="Freeform 444"/>
              <p:cNvSpPr>
                <a:spLocks/>
              </p:cNvSpPr>
              <p:nvPr/>
            </p:nvSpPr>
            <p:spPr bwMode="auto">
              <a:xfrm>
                <a:off x="4034" y="3243"/>
                <a:ext cx="55" cy="6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60"/>
                  </a:cxn>
                  <a:cxn ang="0">
                    <a:pos x="35" y="60"/>
                  </a:cxn>
                  <a:cxn ang="0">
                    <a:pos x="55" y="5"/>
                  </a:cxn>
                  <a:cxn ang="0">
                    <a:pos x="21" y="0"/>
                  </a:cxn>
                </a:cxnLst>
                <a:rect l="0" t="0" r="r" b="b"/>
                <a:pathLst>
                  <a:path w="55" h="60">
                    <a:moveTo>
                      <a:pt x="21" y="0"/>
                    </a:moveTo>
                    <a:lnTo>
                      <a:pt x="0" y="60"/>
                    </a:lnTo>
                    <a:lnTo>
                      <a:pt x="35" y="60"/>
                    </a:lnTo>
                    <a:lnTo>
                      <a:pt x="55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61" name="Freeform 445"/>
              <p:cNvSpPr>
                <a:spLocks/>
              </p:cNvSpPr>
              <p:nvPr/>
            </p:nvSpPr>
            <p:spPr bwMode="auto">
              <a:xfrm>
                <a:off x="4034" y="3243"/>
                <a:ext cx="55" cy="6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60"/>
                  </a:cxn>
                  <a:cxn ang="0">
                    <a:pos x="35" y="60"/>
                  </a:cxn>
                  <a:cxn ang="0">
                    <a:pos x="55" y="5"/>
                  </a:cxn>
                  <a:cxn ang="0">
                    <a:pos x="21" y="0"/>
                  </a:cxn>
                </a:cxnLst>
                <a:rect l="0" t="0" r="r" b="b"/>
                <a:pathLst>
                  <a:path w="55" h="60">
                    <a:moveTo>
                      <a:pt x="21" y="0"/>
                    </a:moveTo>
                    <a:lnTo>
                      <a:pt x="0" y="60"/>
                    </a:lnTo>
                    <a:lnTo>
                      <a:pt x="35" y="60"/>
                    </a:lnTo>
                    <a:lnTo>
                      <a:pt x="55" y="5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62" name="Freeform 446"/>
              <p:cNvSpPr>
                <a:spLocks/>
              </p:cNvSpPr>
              <p:nvPr/>
            </p:nvSpPr>
            <p:spPr bwMode="auto">
              <a:xfrm>
                <a:off x="4866" y="1259"/>
                <a:ext cx="108" cy="117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0"/>
                  </a:cxn>
                  <a:cxn ang="0">
                    <a:pos x="108" y="28"/>
                  </a:cxn>
                  <a:cxn ang="0">
                    <a:pos x="108" y="117"/>
                  </a:cxn>
                  <a:cxn ang="0">
                    <a:pos x="0" y="91"/>
                  </a:cxn>
                </a:cxnLst>
                <a:rect l="0" t="0" r="r" b="b"/>
                <a:pathLst>
                  <a:path w="108" h="117">
                    <a:moveTo>
                      <a:pt x="0" y="91"/>
                    </a:moveTo>
                    <a:lnTo>
                      <a:pt x="0" y="0"/>
                    </a:lnTo>
                    <a:lnTo>
                      <a:pt x="108" y="28"/>
                    </a:lnTo>
                    <a:lnTo>
                      <a:pt x="108" y="117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63" name="Freeform 447"/>
              <p:cNvSpPr>
                <a:spLocks/>
              </p:cNvSpPr>
              <p:nvPr/>
            </p:nvSpPr>
            <p:spPr bwMode="auto">
              <a:xfrm>
                <a:off x="4866" y="1259"/>
                <a:ext cx="108" cy="117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0"/>
                  </a:cxn>
                  <a:cxn ang="0">
                    <a:pos x="108" y="28"/>
                  </a:cxn>
                  <a:cxn ang="0">
                    <a:pos x="108" y="117"/>
                  </a:cxn>
                  <a:cxn ang="0">
                    <a:pos x="0" y="91"/>
                  </a:cxn>
                </a:cxnLst>
                <a:rect l="0" t="0" r="r" b="b"/>
                <a:pathLst>
                  <a:path w="108" h="117">
                    <a:moveTo>
                      <a:pt x="0" y="91"/>
                    </a:moveTo>
                    <a:lnTo>
                      <a:pt x="0" y="0"/>
                    </a:lnTo>
                    <a:lnTo>
                      <a:pt x="108" y="28"/>
                    </a:lnTo>
                    <a:lnTo>
                      <a:pt x="108" y="117"/>
                    </a:lnTo>
                    <a:lnTo>
                      <a:pt x="0" y="9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64" name="Freeform 448"/>
              <p:cNvSpPr>
                <a:spLocks/>
              </p:cNvSpPr>
              <p:nvPr/>
            </p:nvSpPr>
            <p:spPr bwMode="auto">
              <a:xfrm>
                <a:off x="3808" y="1259"/>
                <a:ext cx="108" cy="117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08" y="0"/>
                  </a:cxn>
                  <a:cxn ang="0">
                    <a:pos x="108" y="91"/>
                  </a:cxn>
                  <a:cxn ang="0">
                    <a:pos x="0" y="117"/>
                  </a:cxn>
                  <a:cxn ang="0">
                    <a:pos x="0" y="28"/>
                  </a:cxn>
                </a:cxnLst>
                <a:rect l="0" t="0" r="r" b="b"/>
                <a:pathLst>
                  <a:path w="108" h="117">
                    <a:moveTo>
                      <a:pt x="0" y="28"/>
                    </a:moveTo>
                    <a:lnTo>
                      <a:pt x="108" y="0"/>
                    </a:lnTo>
                    <a:lnTo>
                      <a:pt x="108" y="91"/>
                    </a:lnTo>
                    <a:lnTo>
                      <a:pt x="0" y="11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65" name="Freeform 449"/>
              <p:cNvSpPr>
                <a:spLocks/>
              </p:cNvSpPr>
              <p:nvPr/>
            </p:nvSpPr>
            <p:spPr bwMode="auto">
              <a:xfrm>
                <a:off x="3808" y="1259"/>
                <a:ext cx="108" cy="117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08" y="0"/>
                  </a:cxn>
                  <a:cxn ang="0">
                    <a:pos x="108" y="91"/>
                  </a:cxn>
                  <a:cxn ang="0">
                    <a:pos x="0" y="117"/>
                  </a:cxn>
                  <a:cxn ang="0">
                    <a:pos x="0" y="28"/>
                  </a:cxn>
                </a:cxnLst>
                <a:rect l="0" t="0" r="r" b="b"/>
                <a:pathLst>
                  <a:path w="108" h="117">
                    <a:moveTo>
                      <a:pt x="0" y="28"/>
                    </a:moveTo>
                    <a:lnTo>
                      <a:pt x="108" y="0"/>
                    </a:lnTo>
                    <a:lnTo>
                      <a:pt x="108" y="91"/>
                    </a:lnTo>
                    <a:lnTo>
                      <a:pt x="0" y="117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66" name="Freeform 450"/>
              <p:cNvSpPr>
                <a:spLocks/>
              </p:cNvSpPr>
              <p:nvPr/>
            </p:nvSpPr>
            <p:spPr bwMode="auto">
              <a:xfrm>
                <a:off x="5227" y="2808"/>
                <a:ext cx="159" cy="75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18" y="68"/>
                  </a:cxn>
                  <a:cxn ang="0">
                    <a:pos x="0" y="75"/>
                  </a:cxn>
                  <a:cxn ang="0">
                    <a:pos x="52" y="6"/>
                  </a:cxn>
                  <a:cxn ang="0">
                    <a:pos x="159" y="0"/>
                  </a:cxn>
                </a:cxnLst>
                <a:rect l="0" t="0" r="r" b="b"/>
                <a:pathLst>
                  <a:path w="159" h="75">
                    <a:moveTo>
                      <a:pt x="159" y="0"/>
                    </a:moveTo>
                    <a:lnTo>
                      <a:pt x="118" y="68"/>
                    </a:lnTo>
                    <a:lnTo>
                      <a:pt x="0" y="75"/>
                    </a:lnTo>
                    <a:lnTo>
                      <a:pt x="52" y="6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67" name="Freeform 451"/>
              <p:cNvSpPr>
                <a:spLocks/>
              </p:cNvSpPr>
              <p:nvPr/>
            </p:nvSpPr>
            <p:spPr bwMode="auto">
              <a:xfrm>
                <a:off x="5227" y="2808"/>
                <a:ext cx="159" cy="75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18" y="68"/>
                  </a:cxn>
                  <a:cxn ang="0">
                    <a:pos x="0" y="75"/>
                  </a:cxn>
                  <a:cxn ang="0">
                    <a:pos x="52" y="6"/>
                  </a:cxn>
                  <a:cxn ang="0">
                    <a:pos x="159" y="0"/>
                  </a:cxn>
                </a:cxnLst>
                <a:rect l="0" t="0" r="r" b="b"/>
                <a:pathLst>
                  <a:path w="159" h="75">
                    <a:moveTo>
                      <a:pt x="159" y="0"/>
                    </a:moveTo>
                    <a:lnTo>
                      <a:pt x="118" y="68"/>
                    </a:lnTo>
                    <a:lnTo>
                      <a:pt x="0" y="75"/>
                    </a:lnTo>
                    <a:lnTo>
                      <a:pt x="52" y="6"/>
                    </a:lnTo>
                    <a:lnTo>
                      <a:pt x="15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68" name="Freeform 452"/>
              <p:cNvSpPr>
                <a:spLocks/>
              </p:cNvSpPr>
              <p:nvPr/>
            </p:nvSpPr>
            <p:spPr bwMode="auto">
              <a:xfrm>
                <a:off x="4735" y="1163"/>
                <a:ext cx="131" cy="96"/>
              </a:xfrm>
              <a:custGeom>
                <a:avLst/>
                <a:gdLst/>
                <a:ahLst/>
                <a:cxnLst>
                  <a:cxn ang="0">
                    <a:pos x="131" y="96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131" y="25"/>
                  </a:cxn>
                  <a:cxn ang="0">
                    <a:pos x="131" y="96"/>
                  </a:cxn>
                </a:cxnLst>
                <a:rect l="0" t="0" r="r" b="b"/>
                <a:pathLst>
                  <a:path w="131" h="96">
                    <a:moveTo>
                      <a:pt x="131" y="96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131" y="25"/>
                    </a:lnTo>
                    <a:lnTo>
                      <a:pt x="131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69" name="Freeform 453"/>
              <p:cNvSpPr>
                <a:spLocks/>
              </p:cNvSpPr>
              <p:nvPr/>
            </p:nvSpPr>
            <p:spPr bwMode="auto">
              <a:xfrm>
                <a:off x="4735" y="1163"/>
                <a:ext cx="131" cy="96"/>
              </a:xfrm>
              <a:custGeom>
                <a:avLst/>
                <a:gdLst/>
                <a:ahLst/>
                <a:cxnLst>
                  <a:cxn ang="0">
                    <a:pos x="131" y="96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131" y="25"/>
                  </a:cxn>
                  <a:cxn ang="0">
                    <a:pos x="131" y="96"/>
                  </a:cxn>
                </a:cxnLst>
                <a:rect l="0" t="0" r="r" b="b"/>
                <a:pathLst>
                  <a:path w="131" h="96">
                    <a:moveTo>
                      <a:pt x="131" y="96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131" y="25"/>
                    </a:lnTo>
                    <a:lnTo>
                      <a:pt x="131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70" name="Freeform 454"/>
              <p:cNvSpPr>
                <a:spLocks/>
              </p:cNvSpPr>
              <p:nvPr/>
            </p:nvSpPr>
            <p:spPr bwMode="auto">
              <a:xfrm>
                <a:off x="3916" y="1163"/>
                <a:ext cx="131" cy="96"/>
              </a:xfrm>
              <a:custGeom>
                <a:avLst/>
                <a:gdLst/>
                <a:ahLst/>
                <a:cxnLst>
                  <a:cxn ang="0">
                    <a:pos x="131" y="72"/>
                  </a:cxn>
                  <a:cxn ang="0">
                    <a:pos x="0" y="96"/>
                  </a:cxn>
                  <a:cxn ang="0">
                    <a:pos x="0" y="25"/>
                  </a:cxn>
                  <a:cxn ang="0">
                    <a:pos x="131" y="0"/>
                  </a:cxn>
                  <a:cxn ang="0">
                    <a:pos x="131" y="72"/>
                  </a:cxn>
                </a:cxnLst>
                <a:rect l="0" t="0" r="r" b="b"/>
                <a:pathLst>
                  <a:path w="131" h="96">
                    <a:moveTo>
                      <a:pt x="131" y="72"/>
                    </a:moveTo>
                    <a:lnTo>
                      <a:pt x="0" y="96"/>
                    </a:lnTo>
                    <a:lnTo>
                      <a:pt x="0" y="25"/>
                    </a:lnTo>
                    <a:lnTo>
                      <a:pt x="131" y="0"/>
                    </a:lnTo>
                    <a:lnTo>
                      <a:pt x="131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71" name="Freeform 455"/>
              <p:cNvSpPr>
                <a:spLocks/>
              </p:cNvSpPr>
              <p:nvPr/>
            </p:nvSpPr>
            <p:spPr bwMode="auto">
              <a:xfrm>
                <a:off x="3916" y="1163"/>
                <a:ext cx="131" cy="96"/>
              </a:xfrm>
              <a:custGeom>
                <a:avLst/>
                <a:gdLst/>
                <a:ahLst/>
                <a:cxnLst>
                  <a:cxn ang="0">
                    <a:pos x="131" y="72"/>
                  </a:cxn>
                  <a:cxn ang="0">
                    <a:pos x="0" y="96"/>
                  </a:cxn>
                  <a:cxn ang="0">
                    <a:pos x="0" y="25"/>
                  </a:cxn>
                  <a:cxn ang="0">
                    <a:pos x="131" y="0"/>
                  </a:cxn>
                  <a:cxn ang="0">
                    <a:pos x="131" y="72"/>
                  </a:cxn>
                </a:cxnLst>
                <a:rect l="0" t="0" r="r" b="b"/>
                <a:pathLst>
                  <a:path w="131" h="96">
                    <a:moveTo>
                      <a:pt x="131" y="72"/>
                    </a:moveTo>
                    <a:lnTo>
                      <a:pt x="0" y="96"/>
                    </a:lnTo>
                    <a:lnTo>
                      <a:pt x="0" y="25"/>
                    </a:lnTo>
                    <a:lnTo>
                      <a:pt x="131" y="0"/>
                    </a:lnTo>
                    <a:lnTo>
                      <a:pt x="131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72" name="Freeform 456"/>
              <p:cNvSpPr>
                <a:spLocks/>
              </p:cNvSpPr>
              <p:nvPr/>
            </p:nvSpPr>
            <p:spPr bwMode="auto">
              <a:xfrm>
                <a:off x="4669" y="1412"/>
                <a:ext cx="121" cy="92"/>
              </a:xfrm>
              <a:custGeom>
                <a:avLst/>
                <a:gdLst/>
                <a:ahLst/>
                <a:cxnLst>
                  <a:cxn ang="0">
                    <a:pos x="121" y="92"/>
                  </a:cxn>
                  <a:cxn ang="0">
                    <a:pos x="107" y="19"/>
                  </a:cxn>
                  <a:cxn ang="0">
                    <a:pos x="0" y="0"/>
                  </a:cxn>
                  <a:cxn ang="0">
                    <a:pos x="8" y="74"/>
                  </a:cxn>
                  <a:cxn ang="0">
                    <a:pos x="121" y="92"/>
                  </a:cxn>
                </a:cxnLst>
                <a:rect l="0" t="0" r="r" b="b"/>
                <a:pathLst>
                  <a:path w="121" h="92">
                    <a:moveTo>
                      <a:pt x="121" y="92"/>
                    </a:moveTo>
                    <a:lnTo>
                      <a:pt x="107" y="19"/>
                    </a:lnTo>
                    <a:lnTo>
                      <a:pt x="0" y="0"/>
                    </a:lnTo>
                    <a:lnTo>
                      <a:pt x="8" y="74"/>
                    </a:lnTo>
                    <a:lnTo>
                      <a:pt x="121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73" name="Freeform 457"/>
              <p:cNvSpPr>
                <a:spLocks/>
              </p:cNvSpPr>
              <p:nvPr/>
            </p:nvSpPr>
            <p:spPr bwMode="auto">
              <a:xfrm>
                <a:off x="4669" y="1412"/>
                <a:ext cx="121" cy="92"/>
              </a:xfrm>
              <a:custGeom>
                <a:avLst/>
                <a:gdLst/>
                <a:ahLst/>
                <a:cxnLst>
                  <a:cxn ang="0">
                    <a:pos x="121" y="92"/>
                  </a:cxn>
                  <a:cxn ang="0">
                    <a:pos x="107" y="19"/>
                  </a:cxn>
                  <a:cxn ang="0">
                    <a:pos x="0" y="0"/>
                  </a:cxn>
                  <a:cxn ang="0">
                    <a:pos x="8" y="74"/>
                  </a:cxn>
                  <a:cxn ang="0">
                    <a:pos x="121" y="92"/>
                  </a:cxn>
                </a:cxnLst>
                <a:rect l="0" t="0" r="r" b="b"/>
                <a:pathLst>
                  <a:path w="121" h="92">
                    <a:moveTo>
                      <a:pt x="121" y="92"/>
                    </a:moveTo>
                    <a:lnTo>
                      <a:pt x="107" y="19"/>
                    </a:lnTo>
                    <a:lnTo>
                      <a:pt x="0" y="0"/>
                    </a:lnTo>
                    <a:lnTo>
                      <a:pt x="8" y="74"/>
                    </a:lnTo>
                    <a:lnTo>
                      <a:pt x="121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74" name="Freeform 458"/>
              <p:cNvSpPr>
                <a:spLocks/>
              </p:cNvSpPr>
              <p:nvPr/>
            </p:nvSpPr>
            <p:spPr bwMode="auto">
              <a:xfrm>
                <a:off x="3992" y="1412"/>
                <a:ext cx="121" cy="92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121" y="0"/>
                  </a:cxn>
                  <a:cxn ang="0">
                    <a:pos x="113" y="74"/>
                  </a:cxn>
                  <a:cxn ang="0">
                    <a:pos x="0" y="92"/>
                  </a:cxn>
                  <a:cxn ang="0">
                    <a:pos x="12" y="19"/>
                  </a:cxn>
                </a:cxnLst>
                <a:rect l="0" t="0" r="r" b="b"/>
                <a:pathLst>
                  <a:path w="121" h="92">
                    <a:moveTo>
                      <a:pt x="12" y="19"/>
                    </a:moveTo>
                    <a:lnTo>
                      <a:pt x="121" y="0"/>
                    </a:lnTo>
                    <a:lnTo>
                      <a:pt x="113" y="74"/>
                    </a:lnTo>
                    <a:lnTo>
                      <a:pt x="0" y="92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75" name="Freeform 459"/>
              <p:cNvSpPr>
                <a:spLocks noEditPoints="1"/>
              </p:cNvSpPr>
              <p:nvPr/>
            </p:nvSpPr>
            <p:spPr bwMode="auto">
              <a:xfrm>
                <a:off x="3992" y="1412"/>
                <a:ext cx="1014" cy="148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121" y="0"/>
                  </a:cxn>
                  <a:cxn ang="0">
                    <a:pos x="113" y="74"/>
                  </a:cxn>
                  <a:cxn ang="0">
                    <a:pos x="0" y="92"/>
                  </a:cxn>
                  <a:cxn ang="0">
                    <a:pos x="12" y="19"/>
                  </a:cxn>
                  <a:cxn ang="0">
                    <a:pos x="847" y="100"/>
                  </a:cxn>
                  <a:cxn ang="0">
                    <a:pos x="1014" y="148"/>
                  </a:cxn>
                </a:cxnLst>
                <a:rect l="0" t="0" r="r" b="b"/>
                <a:pathLst>
                  <a:path w="1014" h="148">
                    <a:moveTo>
                      <a:pt x="12" y="19"/>
                    </a:moveTo>
                    <a:lnTo>
                      <a:pt x="121" y="0"/>
                    </a:lnTo>
                    <a:lnTo>
                      <a:pt x="113" y="74"/>
                    </a:lnTo>
                    <a:lnTo>
                      <a:pt x="0" y="92"/>
                    </a:lnTo>
                    <a:lnTo>
                      <a:pt x="12" y="19"/>
                    </a:lnTo>
                    <a:moveTo>
                      <a:pt x="847" y="100"/>
                    </a:moveTo>
                    <a:lnTo>
                      <a:pt x="1014" y="14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76" name="Freeform 460"/>
              <p:cNvSpPr>
                <a:spLocks/>
              </p:cNvSpPr>
              <p:nvPr/>
            </p:nvSpPr>
            <p:spPr bwMode="auto">
              <a:xfrm>
                <a:off x="5227" y="2814"/>
                <a:ext cx="122" cy="105"/>
              </a:xfrm>
              <a:custGeom>
                <a:avLst/>
                <a:gdLst/>
                <a:ahLst/>
                <a:cxnLst>
                  <a:cxn ang="0">
                    <a:pos x="122" y="36"/>
                  </a:cxn>
                  <a:cxn ang="0">
                    <a:pos x="69" y="105"/>
                  </a:cxn>
                  <a:cxn ang="0">
                    <a:pos x="0" y="69"/>
                  </a:cxn>
                  <a:cxn ang="0">
                    <a:pos x="52" y="0"/>
                  </a:cxn>
                  <a:cxn ang="0">
                    <a:pos x="122" y="36"/>
                  </a:cxn>
                </a:cxnLst>
                <a:rect l="0" t="0" r="r" b="b"/>
                <a:pathLst>
                  <a:path w="122" h="105">
                    <a:moveTo>
                      <a:pt x="122" y="36"/>
                    </a:moveTo>
                    <a:lnTo>
                      <a:pt x="69" y="105"/>
                    </a:lnTo>
                    <a:lnTo>
                      <a:pt x="0" y="69"/>
                    </a:lnTo>
                    <a:lnTo>
                      <a:pt x="52" y="0"/>
                    </a:lnTo>
                    <a:lnTo>
                      <a:pt x="122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77" name="Freeform 461"/>
              <p:cNvSpPr>
                <a:spLocks/>
              </p:cNvSpPr>
              <p:nvPr/>
            </p:nvSpPr>
            <p:spPr bwMode="auto">
              <a:xfrm>
                <a:off x="5227" y="2814"/>
                <a:ext cx="122" cy="105"/>
              </a:xfrm>
              <a:custGeom>
                <a:avLst/>
                <a:gdLst/>
                <a:ahLst/>
                <a:cxnLst>
                  <a:cxn ang="0">
                    <a:pos x="122" y="36"/>
                  </a:cxn>
                  <a:cxn ang="0">
                    <a:pos x="69" y="105"/>
                  </a:cxn>
                  <a:cxn ang="0">
                    <a:pos x="0" y="69"/>
                  </a:cxn>
                  <a:cxn ang="0">
                    <a:pos x="52" y="0"/>
                  </a:cxn>
                  <a:cxn ang="0">
                    <a:pos x="122" y="36"/>
                  </a:cxn>
                </a:cxnLst>
                <a:rect l="0" t="0" r="r" b="b"/>
                <a:pathLst>
                  <a:path w="122" h="105">
                    <a:moveTo>
                      <a:pt x="122" y="36"/>
                    </a:moveTo>
                    <a:lnTo>
                      <a:pt x="69" y="105"/>
                    </a:lnTo>
                    <a:lnTo>
                      <a:pt x="0" y="69"/>
                    </a:lnTo>
                    <a:lnTo>
                      <a:pt x="52" y="0"/>
                    </a:lnTo>
                    <a:lnTo>
                      <a:pt x="122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78" name="Freeform 462"/>
              <p:cNvSpPr>
                <a:spLocks/>
              </p:cNvSpPr>
              <p:nvPr/>
            </p:nvSpPr>
            <p:spPr bwMode="auto">
              <a:xfrm>
                <a:off x="3433" y="2814"/>
                <a:ext cx="121" cy="105"/>
              </a:xfrm>
              <a:custGeom>
                <a:avLst/>
                <a:gdLst/>
                <a:ahLst/>
                <a:cxnLst>
                  <a:cxn ang="0">
                    <a:pos x="121" y="69"/>
                  </a:cxn>
                  <a:cxn ang="0">
                    <a:pos x="70" y="0"/>
                  </a:cxn>
                  <a:cxn ang="0">
                    <a:pos x="0" y="36"/>
                  </a:cxn>
                  <a:cxn ang="0">
                    <a:pos x="52" y="105"/>
                  </a:cxn>
                  <a:cxn ang="0">
                    <a:pos x="121" y="69"/>
                  </a:cxn>
                </a:cxnLst>
                <a:rect l="0" t="0" r="r" b="b"/>
                <a:pathLst>
                  <a:path w="121" h="105">
                    <a:moveTo>
                      <a:pt x="121" y="69"/>
                    </a:moveTo>
                    <a:lnTo>
                      <a:pt x="70" y="0"/>
                    </a:lnTo>
                    <a:lnTo>
                      <a:pt x="0" y="36"/>
                    </a:lnTo>
                    <a:lnTo>
                      <a:pt x="52" y="105"/>
                    </a:lnTo>
                    <a:lnTo>
                      <a:pt x="121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79" name="Freeform 463"/>
              <p:cNvSpPr>
                <a:spLocks/>
              </p:cNvSpPr>
              <p:nvPr/>
            </p:nvSpPr>
            <p:spPr bwMode="auto">
              <a:xfrm>
                <a:off x="3433" y="2814"/>
                <a:ext cx="121" cy="105"/>
              </a:xfrm>
              <a:custGeom>
                <a:avLst/>
                <a:gdLst/>
                <a:ahLst/>
                <a:cxnLst>
                  <a:cxn ang="0">
                    <a:pos x="121" y="69"/>
                  </a:cxn>
                  <a:cxn ang="0">
                    <a:pos x="70" y="0"/>
                  </a:cxn>
                  <a:cxn ang="0">
                    <a:pos x="0" y="36"/>
                  </a:cxn>
                  <a:cxn ang="0">
                    <a:pos x="52" y="105"/>
                  </a:cxn>
                  <a:cxn ang="0">
                    <a:pos x="121" y="69"/>
                  </a:cxn>
                </a:cxnLst>
                <a:rect l="0" t="0" r="r" b="b"/>
                <a:pathLst>
                  <a:path w="121" h="105">
                    <a:moveTo>
                      <a:pt x="121" y="69"/>
                    </a:moveTo>
                    <a:lnTo>
                      <a:pt x="70" y="0"/>
                    </a:lnTo>
                    <a:lnTo>
                      <a:pt x="0" y="36"/>
                    </a:lnTo>
                    <a:lnTo>
                      <a:pt x="52" y="105"/>
                    </a:lnTo>
                    <a:lnTo>
                      <a:pt x="121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80" name="Freeform 464"/>
              <p:cNvSpPr>
                <a:spLocks/>
              </p:cNvSpPr>
              <p:nvPr/>
            </p:nvSpPr>
            <p:spPr bwMode="auto">
              <a:xfrm>
                <a:off x="4522" y="3151"/>
                <a:ext cx="31" cy="123"/>
              </a:xfrm>
              <a:custGeom>
                <a:avLst/>
                <a:gdLst/>
                <a:ahLst/>
                <a:cxnLst>
                  <a:cxn ang="0">
                    <a:pos x="31" y="123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31" y="27"/>
                  </a:cxn>
                  <a:cxn ang="0">
                    <a:pos x="31" y="123"/>
                  </a:cxn>
                </a:cxnLst>
                <a:rect l="0" t="0" r="r" b="b"/>
                <a:pathLst>
                  <a:path w="31" h="123">
                    <a:moveTo>
                      <a:pt x="31" y="123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31" y="27"/>
                    </a:lnTo>
                    <a:lnTo>
                      <a:pt x="31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81" name="Freeform 465"/>
              <p:cNvSpPr>
                <a:spLocks/>
              </p:cNvSpPr>
              <p:nvPr/>
            </p:nvSpPr>
            <p:spPr bwMode="auto">
              <a:xfrm>
                <a:off x="4522" y="3151"/>
                <a:ext cx="31" cy="123"/>
              </a:xfrm>
              <a:custGeom>
                <a:avLst/>
                <a:gdLst/>
                <a:ahLst/>
                <a:cxnLst>
                  <a:cxn ang="0">
                    <a:pos x="31" y="123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31" y="27"/>
                  </a:cxn>
                  <a:cxn ang="0">
                    <a:pos x="31" y="123"/>
                  </a:cxn>
                </a:cxnLst>
                <a:rect l="0" t="0" r="r" b="b"/>
                <a:pathLst>
                  <a:path w="31" h="123">
                    <a:moveTo>
                      <a:pt x="31" y="123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31" y="27"/>
                    </a:lnTo>
                    <a:lnTo>
                      <a:pt x="31" y="1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82" name="Freeform 466"/>
              <p:cNvSpPr>
                <a:spLocks/>
              </p:cNvSpPr>
              <p:nvPr/>
            </p:nvSpPr>
            <p:spPr bwMode="auto">
              <a:xfrm>
                <a:off x="4228" y="3151"/>
                <a:ext cx="32" cy="123"/>
              </a:xfrm>
              <a:custGeom>
                <a:avLst/>
                <a:gdLst/>
                <a:ahLst/>
                <a:cxnLst>
                  <a:cxn ang="0">
                    <a:pos x="32" y="96"/>
                  </a:cxn>
                  <a:cxn ang="0">
                    <a:pos x="0" y="123"/>
                  </a:cxn>
                  <a:cxn ang="0">
                    <a:pos x="0" y="27"/>
                  </a:cxn>
                  <a:cxn ang="0">
                    <a:pos x="32" y="0"/>
                  </a:cxn>
                  <a:cxn ang="0">
                    <a:pos x="32" y="96"/>
                  </a:cxn>
                </a:cxnLst>
                <a:rect l="0" t="0" r="r" b="b"/>
                <a:pathLst>
                  <a:path w="32" h="123">
                    <a:moveTo>
                      <a:pt x="32" y="96"/>
                    </a:moveTo>
                    <a:lnTo>
                      <a:pt x="0" y="123"/>
                    </a:lnTo>
                    <a:lnTo>
                      <a:pt x="0" y="27"/>
                    </a:lnTo>
                    <a:lnTo>
                      <a:pt x="32" y="0"/>
                    </a:lnTo>
                    <a:lnTo>
                      <a:pt x="32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83" name="Freeform 467"/>
              <p:cNvSpPr>
                <a:spLocks noEditPoints="1"/>
              </p:cNvSpPr>
              <p:nvPr/>
            </p:nvSpPr>
            <p:spPr bwMode="auto">
              <a:xfrm>
                <a:off x="4228" y="2299"/>
                <a:ext cx="1293" cy="975"/>
              </a:xfrm>
              <a:custGeom>
                <a:avLst/>
                <a:gdLst/>
                <a:ahLst/>
                <a:cxnLst>
                  <a:cxn ang="0">
                    <a:pos x="32" y="948"/>
                  </a:cxn>
                  <a:cxn ang="0">
                    <a:pos x="0" y="975"/>
                  </a:cxn>
                  <a:cxn ang="0">
                    <a:pos x="0" y="879"/>
                  </a:cxn>
                  <a:cxn ang="0">
                    <a:pos x="32" y="852"/>
                  </a:cxn>
                  <a:cxn ang="0">
                    <a:pos x="32" y="948"/>
                  </a:cxn>
                  <a:cxn ang="0">
                    <a:pos x="1293" y="83"/>
                  </a:cxn>
                  <a:cxn ang="0">
                    <a:pos x="1216" y="0"/>
                  </a:cxn>
                </a:cxnLst>
                <a:rect l="0" t="0" r="r" b="b"/>
                <a:pathLst>
                  <a:path w="1293" h="975">
                    <a:moveTo>
                      <a:pt x="32" y="948"/>
                    </a:moveTo>
                    <a:lnTo>
                      <a:pt x="0" y="975"/>
                    </a:lnTo>
                    <a:lnTo>
                      <a:pt x="0" y="879"/>
                    </a:lnTo>
                    <a:lnTo>
                      <a:pt x="32" y="852"/>
                    </a:lnTo>
                    <a:lnTo>
                      <a:pt x="32" y="948"/>
                    </a:lnTo>
                    <a:moveTo>
                      <a:pt x="1293" y="83"/>
                    </a:moveTo>
                    <a:lnTo>
                      <a:pt x="121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84" name="Freeform 468"/>
              <p:cNvSpPr>
                <a:spLocks/>
              </p:cNvSpPr>
              <p:nvPr/>
            </p:nvSpPr>
            <p:spPr bwMode="auto">
              <a:xfrm>
                <a:off x="4660" y="3248"/>
                <a:ext cx="52" cy="55"/>
              </a:xfrm>
              <a:custGeom>
                <a:avLst/>
                <a:gdLst/>
                <a:ahLst/>
                <a:cxnLst>
                  <a:cxn ang="0">
                    <a:pos x="52" y="55"/>
                  </a:cxn>
                  <a:cxn ang="0">
                    <a:pos x="33" y="0"/>
                  </a:cxn>
                  <a:cxn ang="0">
                    <a:pos x="0" y="7"/>
                  </a:cxn>
                  <a:cxn ang="0">
                    <a:pos x="17" y="55"/>
                  </a:cxn>
                  <a:cxn ang="0">
                    <a:pos x="52" y="55"/>
                  </a:cxn>
                </a:cxnLst>
                <a:rect l="0" t="0" r="r" b="b"/>
                <a:pathLst>
                  <a:path w="52" h="55">
                    <a:moveTo>
                      <a:pt x="52" y="55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17" y="55"/>
                    </a:ln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85" name="Freeform 469"/>
              <p:cNvSpPr>
                <a:spLocks/>
              </p:cNvSpPr>
              <p:nvPr/>
            </p:nvSpPr>
            <p:spPr bwMode="auto">
              <a:xfrm>
                <a:off x="4660" y="3248"/>
                <a:ext cx="52" cy="55"/>
              </a:xfrm>
              <a:custGeom>
                <a:avLst/>
                <a:gdLst/>
                <a:ahLst/>
                <a:cxnLst>
                  <a:cxn ang="0">
                    <a:pos x="52" y="55"/>
                  </a:cxn>
                  <a:cxn ang="0">
                    <a:pos x="33" y="0"/>
                  </a:cxn>
                  <a:cxn ang="0">
                    <a:pos x="0" y="7"/>
                  </a:cxn>
                  <a:cxn ang="0">
                    <a:pos x="17" y="55"/>
                  </a:cxn>
                  <a:cxn ang="0">
                    <a:pos x="52" y="55"/>
                  </a:cxn>
                </a:cxnLst>
                <a:rect l="0" t="0" r="r" b="b"/>
                <a:pathLst>
                  <a:path w="52" h="55">
                    <a:moveTo>
                      <a:pt x="52" y="55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17" y="55"/>
                    </a:lnTo>
                    <a:lnTo>
                      <a:pt x="52" y="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86" name="Freeform 470"/>
              <p:cNvSpPr>
                <a:spLocks/>
              </p:cNvSpPr>
              <p:nvPr/>
            </p:nvSpPr>
            <p:spPr bwMode="auto">
              <a:xfrm>
                <a:off x="4069" y="3248"/>
                <a:ext cx="53" cy="5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55"/>
                  </a:cxn>
                  <a:cxn ang="0">
                    <a:pos x="36" y="55"/>
                  </a:cxn>
                  <a:cxn ang="0">
                    <a:pos x="53" y="7"/>
                  </a:cxn>
                  <a:cxn ang="0">
                    <a:pos x="20" y="0"/>
                  </a:cxn>
                </a:cxnLst>
                <a:rect l="0" t="0" r="r" b="b"/>
                <a:pathLst>
                  <a:path w="53" h="55">
                    <a:moveTo>
                      <a:pt x="20" y="0"/>
                    </a:moveTo>
                    <a:lnTo>
                      <a:pt x="0" y="55"/>
                    </a:lnTo>
                    <a:lnTo>
                      <a:pt x="36" y="55"/>
                    </a:lnTo>
                    <a:lnTo>
                      <a:pt x="53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87" name="Freeform 471"/>
              <p:cNvSpPr>
                <a:spLocks noEditPoints="1"/>
              </p:cNvSpPr>
              <p:nvPr/>
            </p:nvSpPr>
            <p:spPr bwMode="auto">
              <a:xfrm>
                <a:off x="3773" y="1514"/>
                <a:ext cx="349" cy="1789"/>
              </a:xfrm>
              <a:custGeom>
                <a:avLst/>
                <a:gdLst/>
                <a:ahLst/>
                <a:cxnLst>
                  <a:cxn ang="0">
                    <a:pos x="316" y="1734"/>
                  </a:cxn>
                  <a:cxn ang="0">
                    <a:pos x="296" y="1789"/>
                  </a:cxn>
                  <a:cxn ang="0">
                    <a:pos x="332" y="1789"/>
                  </a:cxn>
                  <a:cxn ang="0">
                    <a:pos x="349" y="1741"/>
                  </a:cxn>
                  <a:cxn ang="0">
                    <a:pos x="316" y="1734"/>
                  </a:cxn>
                  <a:cxn ang="0">
                    <a:pos x="0" y="48"/>
                  </a:cxn>
                  <a:cxn ang="0">
                    <a:pos x="166" y="0"/>
                  </a:cxn>
                </a:cxnLst>
                <a:rect l="0" t="0" r="r" b="b"/>
                <a:pathLst>
                  <a:path w="349" h="1789">
                    <a:moveTo>
                      <a:pt x="316" y="1734"/>
                    </a:moveTo>
                    <a:lnTo>
                      <a:pt x="296" y="1789"/>
                    </a:lnTo>
                    <a:lnTo>
                      <a:pt x="332" y="1789"/>
                    </a:lnTo>
                    <a:lnTo>
                      <a:pt x="349" y="1741"/>
                    </a:lnTo>
                    <a:lnTo>
                      <a:pt x="316" y="1734"/>
                    </a:lnTo>
                    <a:moveTo>
                      <a:pt x="0" y="48"/>
                    </a:moveTo>
                    <a:lnTo>
                      <a:pt x="16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88" name="Freeform 472"/>
              <p:cNvSpPr>
                <a:spLocks/>
              </p:cNvSpPr>
              <p:nvPr/>
            </p:nvSpPr>
            <p:spPr bwMode="auto">
              <a:xfrm>
                <a:off x="4634" y="1152"/>
                <a:ext cx="16" cy="127"/>
              </a:xfrm>
              <a:custGeom>
                <a:avLst/>
                <a:gdLst/>
                <a:ahLst/>
                <a:cxnLst>
                  <a:cxn ang="0">
                    <a:pos x="16" y="71"/>
                  </a:cxn>
                  <a:cxn ang="0">
                    <a:pos x="4" y="127"/>
                  </a:cxn>
                  <a:cxn ang="0">
                    <a:pos x="0" y="55"/>
                  </a:cxn>
                  <a:cxn ang="0">
                    <a:pos x="16" y="0"/>
                  </a:cxn>
                  <a:cxn ang="0">
                    <a:pos x="16" y="71"/>
                  </a:cxn>
                </a:cxnLst>
                <a:rect l="0" t="0" r="r" b="b"/>
                <a:pathLst>
                  <a:path w="16" h="127">
                    <a:moveTo>
                      <a:pt x="16" y="71"/>
                    </a:moveTo>
                    <a:lnTo>
                      <a:pt x="4" y="127"/>
                    </a:lnTo>
                    <a:lnTo>
                      <a:pt x="0" y="55"/>
                    </a:lnTo>
                    <a:lnTo>
                      <a:pt x="16" y="0"/>
                    </a:lnTo>
                    <a:lnTo>
                      <a:pt x="16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89" name="Freeform 473"/>
              <p:cNvSpPr>
                <a:spLocks/>
              </p:cNvSpPr>
              <p:nvPr/>
            </p:nvSpPr>
            <p:spPr bwMode="auto">
              <a:xfrm>
                <a:off x="4634" y="1152"/>
                <a:ext cx="16" cy="127"/>
              </a:xfrm>
              <a:custGeom>
                <a:avLst/>
                <a:gdLst/>
                <a:ahLst/>
                <a:cxnLst>
                  <a:cxn ang="0">
                    <a:pos x="16" y="71"/>
                  </a:cxn>
                  <a:cxn ang="0">
                    <a:pos x="4" y="127"/>
                  </a:cxn>
                  <a:cxn ang="0">
                    <a:pos x="0" y="55"/>
                  </a:cxn>
                  <a:cxn ang="0">
                    <a:pos x="16" y="0"/>
                  </a:cxn>
                  <a:cxn ang="0">
                    <a:pos x="16" y="71"/>
                  </a:cxn>
                </a:cxnLst>
                <a:rect l="0" t="0" r="r" b="b"/>
                <a:pathLst>
                  <a:path w="16" h="127">
                    <a:moveTo>
                      <a:pt x="16" y="71"/>
                    </a:moveTo>
                    <a:lnTo>
                      <a:pt x="4" y="127"/>
                    </a:lnTo>
                    <a:lnTo>
                      <a:pt x="0" y="55"/>
                    </a:lnTo>
                    <a:lnTo>
                      <a:pt x="16" y="0"/>
                    </a:lnTo>
                    <a:lnTo>
                      <a:pt x="16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90" name="Freeform 474"/>
              <p:cNvSpPr>
                <a:spLocks/>
              </p:cNvSpPr>
              <p:nvPr/>
            </p:nvSpPr>
            <p:spPr bwMode="auto">
              <a:xfrm>
                <a:off x="4131" y="1152"/>
                <a:ext cx="17" cy="127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2" y="127"/>
                  </a:cxn>
                  <a:cxn ang="0">
                    <a:pos x="17" y="55"/>
                  </a:cxn>
                  <a:cxn ang="0">
                    <a:pos x="0" y="0"/>
                  </a:cxn>
                  <a:cxn ang="0">
                    <a:pos x="0" y="71"/>
                  </a:cxn>
                </a:cxnLst>
                <a:rect l="0" t="0" r="r" b="b"/>
                <a:pathLst>
                  <a:path w="17" h="127">
                    <a:moveTo>
                      <a:pt x="0" y="71"/>
                    </a:moveTo>
                    <a:lnTo>
                      <a:pt x="12" y="127"/>
                    </a:lnTo>
                    <a:lnTo>
                      <a:pt x="17" y="55"/>
                    </a:lnTo>
                    <a:lnTo>
                      <a:pt x="0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91" name="Freeform 475"/>
              <p:cNvSpPr>
                <a:spLocks/>
              </p:cNvSpPr>
              <p:nvPr/>
            </p:nvSpPr>
            <p:spPr bwMode="auto">
              <a:xfrm>
                <a:off x="4131" y="1152"/>
                <a:ext cx="17" cy="127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2" y="127"/>
                  </a:cxn>
                  <a:cxn ang="0">
                    <a:pos x="17" y="55"/>
                  </a:cxn>
                  <a:cxn ang="0">
                    <a:pos x="0" y="0"/>
                  </a:cxn>
                  <a:cxn ang="0">
                    <a:pos x="0" y="71"/>
                  </a:cxn>
                </a:cxnLst>
                <a:rect l="0" t="0" r="r" b="b"/>
                <a:pathLst>
                  <a:path w="17" h="127">
                    <a:moveTo>
                      <a:pt x="0" y="71"/>
                    </a:moveTo>
                    <a:lnTo>
                      <a:pt x="12" y="127"/>
                    </a:lnTo>
                    <a:lnTo>
                      <a:pt x="17" y="55"/>
                    </a:lnTo>
                    <a:lnTo>
                      <a:pt x="0" y="0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92" name="Freeform 476"/>
              <p:cNvSpPr>
                <a:spLocks/>
              </p:cNvSpPr>
              <p:nvPr/>
            </p:nvSpPr>
            <p:spPr bwMode="auto">
              <a:xfrm>
                <a:off x="5185" y="2900"/>
                <a:ext cx="121" cy="106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51" y="0"/>
                  </a:cxn>
                  <a:cxn ang="0">
                    <a:pos x="121" y="35"/>
                  </a:cxn>
                  <a:cxn ang="0">
                    <a:pos x="70" y="106"/>
                  </a:cxn>
                  <a:cxn ang="0">
                    <a:pos x="0" y="70"/>
                  </a:cxn>
                </a:cxnLst>
                <a:rect l="0" t="0" r="r" b="b"/>
                <a:pathLst>
                  <a:path w="121" h="106">
                    <a:moveTo>
                      <a:pt x="0" y="70"/>
                    </a:moveTo>
                    <a:lnTo>
                      <a:pt x="51" y="0"/>
                    </a:lnTo>
                    <a:lnTo>
                      <a:pt x="121" y="35"/>
                    </a:lnTo>
                    <a:lnTo>
                      <a:pt x="70" y="10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93" name="Freeform 477"/>
              <p:cNvSpPr>
                <a:spLocks/>
              </p:cNvSpPr>
              <p:nvPr/>
            </p:nvSpPr>
            <p:spPr bwMode="auto">
              <a:xfrm>
                <a:off x="5185" y="2900"/>
                <a:ext cx="121" cy="106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51" y="0"/>
                  </a:cxn>
                  <a:cxn ang="0">
                    <a:pos x="121" y="35"/>
                  </a:cxn>
                  <a:cxn ang="0">
                    <a:pos x="70" y="106"/>
                  </a:cxn>
                  <a:cxn ang="0">
                    <a:pos x="0" y="70"/>
                  </a:cxn>
                </a:cxnLst>
                <a:rect l="0" t="0" r="r" b="b"/>
                <a:pathLst>
                  <a:path w="121" h="106">
                    <a:moveTo>
                      <a:pt x="0" y="70"/>
                    </a:moveTo>
                    <a:lnTo>
                      <a:pt x="51" y="0"/>
                    </a:lnTo>
                    <a:lnTo>
                      <a:pt x="121" y="35"/>
                    </a:lnTo>
                    <a:lnTo>
                      <a:pt x="70" y="106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94" name="Freeform 478"/>
              <p:cNvSpPr>
                <a:spLocks/>
              </p:cNvSpPr>
              <p:nvPr/>
            </p:nvSpPr>
            <p:spPr bwMode="auto">
              <a:xfrm>
                <a:off x="3476" y="2900"/>
                <a:ext cx="120" cy="106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51" y="106"/>
                  </a:cxn>
                  <a:cxn ang="0">
                    <a:pos x="120" y="70"/>
                  </a:cxn>
                  <a:cxn ang="0">
                    <a:pos x="70" y="0"/>
                  </a:cxn>
                  <a:cxn ang="0">
                    <a:pos x="0" y="35"/>
                  </a:cxn>
                </a:cxnLst>
                <a:rect l="0" t="0" r="r" b="b"/>
                <a:pathLst>
                  <a:path w="120" h="106">
                    <a:moveTo>
                      <a:pt x="0" y="35"/>
                    </a:moveTo>
                    <a:lnTo>
                      <a:pt x="51" y="106"/>
                    </a:lnTo>
                    <a:lnTo>
                      <a:pt x="120" y="70"/>
                    </a:lnTo>
                    <a:lnTo>
                      <a:pt x="7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95" name="Freeform 479"/>
              <p:cNvSpPr>
                <a:spLocks/>
              </p:cNvSpPr>
              <p:nvPr/>
            </p:nvSpPr>
            <p:spPr bwMode="auto">
              <a:xfrm>
                <a:off x="3476" y="2900"/>
                <a:ext cx="120" cy="106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51" y="106"/>
                  </a:cxn>
                  <a:cxn ang="0">
                    <a:pos x="120" y="70"/>
                  </a:cxn>
                  <a:cxn ang="0">
                    <a:pos x="70" y="0"/>
                  </a:cxn>
                  <a:cxn ang="0">
                    <a:pos x="0" y="35"/>
                  </a:cxn>
                </a:cxnLst>
                <a:rect l="0" t="0" r="r" b="b"/>
                <a:pathLst>
                  <a:path w="120" h="106">
                    <a:moveTo>
                      <a:pt x="0" y="35"/>
                    </a:moveTo>
                    <a:lnTo>
                      <a:pt x="51" y="106"/>
                    </a:lnTo>
                    <a:lnTo>
                      <a:pt x="120" y="70"/>
                    </a:lnTo>
                    <a:lnTo>
                      <a:pt x="70" y="0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96" name="Freeform 480"/>
              <p:cNvSpPr>
                <a:spLocks/>
              </p:cNvSpPr>
              <p:nvPr/>
            </p:nvSpPr>
            <p:spPr bwMode="auto">
              <a:xfrm>
                <a:off x="4624" y="3255"/>
                <a:ext cx="53" cy="48"/>
              </a:xfrm>
              <a:custGeom>
                <a:avLst/>
                <a:gdLst/>
                <a:ahLst/>
                <a:cxnLst>
                  <a:cxn ang="0">
                    <a:pos x="53" y="48"/>
                  </a:cxn>
                  <a:cxn ang="0">
                    <a:pos x="36" y="0"/>
                  </a:cxn>
                  <a:cxn ang="0">
                    <a:pos x="0" y="5"/>
                  </a:cxn>
                  <a:cxn ang="0">
                    <a:pos x="16" y="48"/>
                  </a:cxn>
                  <a:cxn ang="0">
                    <a:pos x="53" y="48"/>
                  </a:cxn>
                </a:cxnLst>
                <a:rect l="0" t="0" r="r" b="b"/>
                <a:pathLst>
                  <a:path w="53" h="48">
                    <a:moveTo>
                      <a:pt x="53" y="48"/>
                    </a:moveTo>
                    <a:lnTo>
                      <a:pt x="36" y="0"/>
                    </a:lnTo>
                    <a:lnTo>
                      <a:pt x="0" y="5"/>
                    </a:lnTo>
                    <a:lnTo>
                      <a:pt x="16" y="48"/>
                    </a:lnTo>
                    <a:lnTo>
                      <a:pt x="53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97" name="Freeform 481"/>
              <p:cNvSpPr>
                <a:spLocks/>
              </p:cNvSpPr>
              <p:nvPr/>
            </p:nvSpPr>
            <p:spPr bwMode="auto">
              <a:xfrm>
                <a:off x="4624" y="3255"/>
                <a:ext cx="53" cy="48"/>
              </a:xfrm>
              <a:custGeom>
                <a:avLst/>
                <a:gdLst/>
                <a:ahLst/>
                <a:cxnLst>
                  <a:cxn ang="0">
                    <a:pos x="53" y="48"/>
                  </a:cxn>
                  <a:cxn ang="0">
                    <a:pos x="36" y="0"/>
                  </a:cxn>
                  <a:cxn ang="0">
                    <a:pos x="0" y="5"/>
                  </a:cxn>
                  <a:cxn ang="0">
                    <a:pos x="16" y="48"/>
                  </a:cxn>
                  <a:cxn ang="0">
                    <a:pos x="53" y="48"/>
                  </a:cxn>
                </a:cxnLst>
                <a:rect l="0" t="0" r="r" b="b"/>
                <a:pathLst>
                  <a:path w="53" h="48">
                    <a:moveTo>
                      <a:pt x="53" y="48"/>
                    </a:moveTo>
                    <a:lnTo>
                      <a:pt x="36" y="0"/>
                    </a:lnTo>
                    <a:lnTo>
                      <a:pt x="0" y="5"/>
                    </a:lnTo>
                    <a:lnTo>
                      <a:pt x="16" y="48"/>
                    </a:lnTo>
                    <a:lnTo>
                      <a:pt x="53" y="4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98" name="Freeform 482"/>
              <p:cNvSpPr>
                <a:spLocks/>
              </p:cNvSpPr>
              <p:nvPr/>
            </p:nvSpPr>
            <p:spPr bwMode="auto">
              <a:xfrm>
                <a:off x="4105" y="3255"/>
                <a:ext cx="53" cy="4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48"/>
                  </a:cxn>
                  <a:cxn ang="0">
                    <a:pos x="37" y="48"/>
                  </a:cxn>
                  <a:cxn ang="0">
                    <a:pos x="53" y="5"/>
                  </a:cxn>
                  <a:cxn ang="0">
                    <a:pos x="17" y="0"/>
                  </a:cxn>
                </a:cxnLst>
                <a:rect l="0" t="0" r="r" b="b"/>
                <a:pathLst>
                  <a:path w="53" h="48">
                    <a:moveTo>
                      <a:pt x="17" y="0"/>
                    </a:moveTo>
                    <a:lnTo>
                      <a:pt x="0" y="48"/>
                    </a:lnTo>
                    <a:lnTo>
                      <a:pt x="37" y="48"/>
                    </a:lnTo>
                    <a:lnTo>
                      <a:pt x="53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99" name="Freeform 483"/>
              <p:cNvSpPr>
                <a:spLocks noEditPoints="1"/>
              </p:cNvSpPr>
              <p:nvPr/>
            </p:nvSpPr>
            <p:spPr bwMode="auto">
              <a:xfrm>
                <a:off x="3468" y="2458"/>
                <a:ext cx="1846" cy="845"/>
              </a:xfrm>
              <a:custGeom>
                <a:avLst/>
                <a:gdLst/>
                <a:ahLst/>
                <a:cxnLst>
                  <a:cxn ang="0">
                    <a:pos x="654" y="797"/>
                  </a:cxn>
                  <a:cxn ang="0">
                    <a:pos x="637" y="845"/>
                  </a:cxn>
                  <a:cxn ang="0">
                    <a:pos x="674" y="845"/>
                  </a:cxn>
                  <a:cxn ang="0">
                    <a:pos x="690" y="802"/>
                  </a:cxn>
                  <a:cxn ang="0">
                    <a:pos x="654" y="797"/>
                  </a:cxn>
                  <a:cxn ang="0">
                    <a:pos x="1846" y="58"/>
                  </a:cxn>
                  <a:cxn ang="0">
                    <a:pos x="1787" y="0"/>
                  </a:cxn>
                  <a:cxn ang="0">
                    <a:pos x="58" y="0"/>
                  </a:cxn>
                  <a:cxn ang="0">
                    <a:pos x="0" y="60"/>
                  </a:cxn>
                </a:cxnLst>
                <a:rect l="0" t="0" r="r" b="b"/>
                <a:pathLst>
                  <a:path w="1846" h="845">
                    <a:moveTo>
                      <a:pt x="654" y="797"/>
                    </a:moveTo>
                    <a:lnTo>
                      <a:pt x="637" y="845"/>
                    </a:lnTo>
                    <a:lnTo>
                      <a:pt x="674" y="845"/>
                    </a:lnTo>
                    <a:lnTo>
                      <a:pt x="690" y="802"/>
                    </a:lnTo>
                    <a:lnTo>
                      <a:pt x="654" y="797"/>
                    </a:lnTo>
                    <a:moveTo>
                      <a:pt x="1846" y="58"/>
                    </a:moveTo>
                    <a:lnTo>
                      <a:pt x="1787" y="0"/>
                    </a:lnTo>
                    <a:moveTo>
                      <a:pt x="58" y="0"/>
                    </a:moveTo>
                    <a:lnTo>
                      <a:pt x="0" y="6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00" name="Freeform 484"/>
              <p:cNvSpPr>
                <a:spLocks/>
              </p:cNvSpPr>
              <p:nvPr/>
            </p:nvSpPr>
            <p:spPr bwMode="auto">
              <a:xfrm>
                <a:off x="5263" y="2384"/>
                <a:ext cx="90" cy="156"/>
              </a:xfrm>
              <a:custGeom>
                <a:avLst/>
                <a:gdLst/>
                <a:ahLst/>
                <a:cxnLst>
                  <a:cxn ang="0">
                    <a:pos x="57" y="156"/>
                  </a:cxn>
                  <a:cxn ang="0">
                    <a:pos x="90" y="60"/>
                  </a:cxn>
                  <a:cxn ang="0">
                    <a:pos x="29" y="0"/>
                  </a:cxn>
                  <a:cxn ang="0">
                    <a:pos x="0" y="98"/>
                  </a:cxn>
                  <a:cxn ang="0">
                    <a:pos x="57" y="156"/>
                  </a:cxn>
                </a:cxnLst>
                <a:rect l="0" t="0" r="r" b="b"/>
                <a:pathLst>
                  <a:path w="90" h="156">
                    <a:moveTo>
                      <a:pt x="57" y="156"/>
                    </a:moveTo>
                    <a:lnTo>
                      <a:pt x="90" y="60"/>
                    </a:lnTo>
                    <a:lnTo>
                      <a:pt x="29" y="0"/>
                    </a:lnTo>
                    <a:lnTo>
                      <a:pt x="0" y="98"/>
                    </a:lnTo>
                    <a:lnTo>
                      <a:pt x="57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01" name="Freeform 485"/>
              <p:cNvSpPr>
                <a:spLocks/>
              </p:cNvSpPr>
              <p:nvPr/>
            </p:nvSpPr>
            <p:spPr bwMode="auto">
              <a:xfrm>
                <a:off x="5263" y="2384"/>
                <a:ext cx="90" cy="156"/>
              </a:xfrm>
              <a:custGeom>
                <a:avLst/>
                <a:gdLst/>
                <a:ahLst/>
                <a:cxnLst>
                  <a:cxn ang="0">
                    <a:pos x="57" y="156"/>
                  </a:cxn>
                  <a:cxn ang="0">
                    <a:pos x="90" y="60"/>
                  </a:cxn>
                  <a:cxn ang="0">
                    <a:pos x="29" y="0"/>
                  </a:cxn>
                  <a:cxn ang="0">
                    <a:pos x="0" y="98"/>
                  </a:cxn>
                  <a:cxn ang="0">
                    <a:pos x="57" y="156"/>
                  </a:cxn>
                </a:cxnLst>
                <a:rect l="0" t="0" r="r" b="b"/>
                <a:pathLst>
                  <a:path w="90" h="156">
                    <a:moveTo>
                      <a:pt x="57" y="156"/>
                    </a:moveTo>
                    <a:lnTo>
                      <a:pt x="90" y="60"/>
                    </a:lnTo>
                    <a:lnTo>
                      <a:pt x="29" y="0"/>
                    </a:lnTo>
                    <a:lnTo>
                      <a:pt x="0" y="98"/>
                    </a:lnTo>
                    <a:lnTo>
                      <a:pt x="57" y="1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02" name="Freeform 486"/>
              <p:cNvSpPr>
                <a:spLocks/>
              </p:cNvSpPr>
              <p:nvPr/>
            </p:nvSpPr>
            <p:spPr bwMode="auto">
              <a:xfrm>
                <a:off x="3428" y="2384"/>
                <a:ext cx="91" cy="156"/>
              </a:xfrm>
              <a:custGeom>
                <a:avLst/>
                <a:gdLst/>
                <a:ahLst/>
                <a:cxnLst>
                  <a:cxn ang="0">
                    <a:pos x="91" y="98"/>
                  </a:cxn>
                  <a:cxn ang="0">
                    <a:pos x="61" y="0"/>
                  </a:cxn>
                  <a:cxn ang="0">
                    <a:pos x="0" y="60"/>
                  </a:cxn>
                  <a:cxn ang="0">
                    <a:pos x="32" y="156"/>
                  </a:cxn>
                  <a:cxn ang="0">
                    <a:pos x="91" y="98"/>
                  </a:cxn>
                </a:cxnLst>
                <a:rect l="0" t="0" r="r" b="b"/>
                <a:pathLst>
                  <a:path w="91" h="156">
                    <a:moveTo>
                      <a:pt x="91" y="98"/>
                    </a:moveTo>
                    <a:lnTo>
                      <a:pt x="61" y="0"/>
                    </a:lnTo>
                    <a:lnTo>
                      <a:pt x="0" y="60"/>
                    </a:lnTo>
                    <a:lnTo>
                      <a:pt x="32" y="156"/>
                    </a:lnTo>
                    <a:lnTo>
                      <a:pt x="91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03" name="Freeform 487"/>
              <p:cNvSpPr>
                <a:spLocks/>
              </p:cNvSpPr>
              <p:nvPr/>
            </p:nvSpPr>
            <p:spPr bwMode="auto">
              <a:xfrm>
                <a:off x="3428" y="2384"/>
                <a:ext cx="91" cy="156"/>
              </a:xfrm>
              <a:custGeom>
                <a:avLst/>
                <a:gdLst/>
                <a:ahLst/>
                <a:cxnLst>
                  <a:cxn ang="0">
                    <a:pos x="91" y="98"/>
                  </a:cxn>
                  <a:cxn ang="0">
                    <a:pos x="61" y="0"/>
                  </a:cxn>
                  <a:cxn ang="0">
                    <a:pos x="0" y="60"/>
                  </a:cxn>
                  <a:cxn ang="0">
                    <a:pos x="32" y="156"/>
                  </a:cxn>
                  <a:cxn ang="0">
                    <a:pos x="91" y="98"/>
                  </a:cxn>
                </a:cxnLst>
                <a:rect l="0" t="0" r="r" b="b"/>
                <a:pathLst>
                  <a:path w="91" h="156">
                    <a:moveTo>
                      <a:pt x="91" y="98"/>
                    </a:moveTo>
                    <a:lnTo>
                      <a:pt x="61" y="0"/>
                    </a:lnTo>
                    <a:lnTo>
                      <a:pt x="0" y="60"/>
                    </a:lnTo>
                    <a:lnTo>
                      <a:pt x="32" y="156"/>
                    </a:lnTo>
                    <a:lnTo>
                      <a:pt x="91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04" name="Freeform 488"/>
              <p:cNvSpPr>
                <a:spLocks/>
              </p:cNvSpPr>
              <p:nvPr/>
            </p:nvSpPr>
            <p:spPr bwMode="auto">
              <a:xfrm>
                <a:off x="4816" y="3279"/>
                <a:ext cx="139" cy="63"/>
              </a:xfrm>
              <a:custGeom>
                <a:avLst/>
                <a:gdLst/>
                <a:ahLst/>
                <a:cxnLst>
                  <a:cxn ang="0">
                    <a:pos x="3" y="63"/>
                  </a:cxn>
                  <a:cxn ang="0">
                    <a:pos x="0" y="40"/>
                  </a:cxn>
                  <a:cxn ang="0">
                    <a:pos x="137" y="0"/>
                  </a:cxn>
                  <a:cxn ang="0">
                    <a:pos x="139" y="29"/>
                  </a:cxn>
                  <a:cxn ang="0">
                    <a:pos x="3" y="63"/>
                  </a:cxn>
                </a:cxnLst>
                <a:rect l="0" t="0" r="r" b="b"/>
                <a:pathLst>
                  <a:path w="139" h="63">
                    <a:moveTo>
                      <a:pt x="3" y="63"/>
                    </a:moveTo>
                    <a:lnTo>
                      <a:pt x="0" y="40"/>
                    </a:lnTo>
                    <a:lnTo>
                      <a:pt x="137" y="0"/>
                    </a:lnTo>
                    <a:lnTo>
                      <a:pt x="139" y="29"/>
                    </a:lnTo>
                    <a:lnTo>
                      <a:pt x="3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05" name="Freeform 489"/>
              <p:cNvSpPr>
                <a:spLocks/>
              </p:cNvSpPr>
              <p:nvPr/>
            </p:nvSpPr>
            <p:spPr bwMode="auto">
              <a:xfrm>
                <a:off x="4816" y="3279"/>
                <a:ext cx="139" cy="63"/>
              </a:xfrm>
              <a:custGeom>
                <a:avLst/>
                <a:gdLst/>
                <a:ahLst/>
                <a:cxnLst>
                  <a:cxn ang="0">
                    <a:pos x="3" y="63"/>
                  </a:cxn>
                  <a:cxn ang="0">
                    <a:pos x="0" y="40"/>
                  </a:cxn>
                  <a:cxn ang="0">
                    <a:pos x="137" y="0"/>
                  </a:cxn>
                  <a:cxn ang="0">
                    <a:pos x="139" y="29"/>
                  </a:cxn>
                  <a:cxn ang="0">
                    <a:pos x="3" y="63"/>
                  </a:cxn>
                </a:cxnLst>
                <a:rect l="0" t="0" r="r" b="b"/>
                <a:pathLst>
                  <a:path w="139" h="63">
                    <a:moveTo>
                      <a:pt x="3" y="63"/>
                    </a:moveTo>
                    <a:lnTo>
                      <a:pt x="0" y="40"/>
                    </a:lnTo>
                    <a:lnTo>
                      <a:pt x="137" y="0"/>
                    </a:lnTo>
                    <a:lnTo>
                      <a:pt x="139" y="29"/>
                    </a:lnTo>
                    <a:lnTo>
                      <a:pt x="3" y="6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06" name="Freeform 490"/>
              <p:cNvSpPr>
                <a:spLocks/>
              </p:cNvSpPr>
              <p:nvPr/>
            </p:nvSpPr>
            <p:spPr bwMode="auto">
              <a:xfrm>
                <a:off x="4646" y="1092"/>
                <a:ext cx="89" cy="71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0" y="0"/>
                  </a:cxn>
                  <a:cxn ang="0">
                    <a:pos x="86" y="12"/>
                  </a:cxn>
                  <a:cxn ang="0">
                    <a:pos x="89" y="71"/>
                  </a:cxn>
                  <a:cxn ang="0">
                    <a:pos x="4" y="60"/>
                  </a:cxn>
                </a:cxnLst>
                <a:rect l="0" t="0" r="r" b="b"/>
                <a:pathLst>
                  <a:path w="89" h="71">
                    <a:moveTo>
                      <a:pt x="4" y="60"/>
                    </a:moveTo>
                    <a:lnTo>
                      <a:pt x="0" y="0"/>
                    </a:lnTo>
                    <a:lnTo>
                      <a:pt x="86" y="12"/>
                    </a:lnTo>
                    <a:lnTo>
                      <a:pt x="89" y="71"/>
                    </a:lnTo>
                    <a:lnTo>
                      <a:pt x="4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07" name="Freeform 491"/>
              <p:cNvSpPr>
                <a:spLocks/>
              </p:cNvSpPr>
              <p:nvPr/>
            </p:nvSpPr>
            <p:spPr bwMode="auto">
              <a:xfrm>
                <a:off x="4646" y="1092"/>
                <a:ext cx="89" cy="71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0" y="0"/>
                  </a:cxn>
                  <a:cxn ang="0">
                    <a:pos x="86" y="12"/>
                  </a:cxn>
                  <a:cxn ang="0">
                    <a:pos x="89" y="71"/>
                  </a:cxn>
                  <a:cxn ang="0">
                    <a:pos x="4" y="60"/>
                  </a:cxn>
                </a:cxnLst>
                <a:rect l="0" t="0" r="r" b="b"/>
                <a:pathLst>
                  <a:path w="89" h="71">
                    <a:moveTo>
                      <a:pt x="4" y="60"/>
                    </a:moveTo>
                    <a:lnTo>
                      <a:pt x="0" y="0"/>
                    </a:lnTo>
                    <a:lnTo>
                      <a:pt x="86" y="12"/>
                    </a:lnTo>
                    <a:lnTo>
                      <a:pt x="89" y="71"/>
                    </a:lnTo>
                    <a:lnTo>
                      <a:pt x="4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08" name="Freeform 492"/>
              <p:cNvSpPr>
                <a:spLocks/>
              </p:cNvSpPr>
              <p:nvPr/>
            </p:nvSpPr>
            <p:spPr bwMode="auto">
              <a:xfrm>
                <a:off x="4047" y="1092"/>
                <a:ext cx="87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" y="12"/>
                  </a:cxn>
                  <a:cxn ang="0">
                    <a:pos x="87" y="0"/>
                  </a:cxn>
                  <a:cxn ang="0">
                    <a:pos x="84" y="60"/>
                  </a:cxn>
                  <a:cxn ang="0">
                    <a:pos x="0" y="71"/>
                  </a:cxn>
                </a:cxnLst>
                <a:rect l="0" t="0" r="r" b="b"/>
                <a:pathLst>
                  <a:path w="87" h="71">
                    <a:moveTo>
                      <a:pt x="0" y="71"/>
                    </a:moveTo>
                    <a:lnTo>
                      <a:pt x="3" y="12"/>
                    </a:lnTo>
                    <a:lnTo>
                      <a:pt x="87" y="0"/>
                    </a:lnTo>
                    <a:lnTo>
                      <a:pt x="84" y="6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09" name="Freeform 493"/>
              <p:cNvSpPr>
                <a:spLocks/>
              </p:cNvSpPr>
              <p:nvPr/>
            </p:nvSpPr>
            <p:spPr bwMode="auto">
              <a:xfrm>
                <a:off x="4047" y="1092"/>
                <a:ext cx="87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" y="12"/>
                  </a:cxn>
                  <a:cxn ang="0">
                    <a:pos x="87" y="0"/>
                  </a:cxn>
                  <a:cxn ang="0">
                    <a:pos x="84" y="60"/>
                  </a:cxn>
                  <a:cxn ang="0">
                    <a:pos x="0" y="71"/>
                  </a:cxn>
                </a:cxnLst>
                <a:rect l="0" t="0" r="r" b="b"/>
                <a:pathLst>
                  <a:path w="87" h="71">
                    <a:moveTo>
                      <a:pt x="0" y="71"/>
                    </a:moveTo>
                    <a:lnTo>
                      <a:pt x="3" y="12"/>
                    </a:lnTo>
                    <a:lnTo>
                      <a:pt x="87" y="0"/>
                    </a:lnTo>
                    <a:lnTo>
                      <a:pt x="84" y="60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10" name="Freeform 494"/>
              <p:cNvSpPr>
                <a:spLocks/>
              </p:cNvSpPr>
              <p:nvPr/>
            </p:nvSpPr>
            <p:spPr bwMode="auto">
              <a:xfrm>
                <a:off x="4589" y="3260"/>
                <a:ext cx="51" cy="43"/>
              </a:xfrm>
              <a:custGeom>
                <a:avLst/>
                <a:gdLst/>
                <a:ahLst/>
                <a:cxnLst>
                  <a:cxn ang="0">
                    <a:pos x="51" y="43"/>
                  </a:cxn>
                  <a:cxn ang="0">
                    <a:pos x="35" y="0"/>
                  </a:cxn>
                  <a:cxn ang="0">
                    <a:pos x="0" y="7"/>
                  </a:cxn>
                  <a:cxn ang="0">
                    <a:pos x="12" y="43"/>
                  </a:cxn>
                  <a:cxn ang="0">
                    <a:pos x="51" y="43"/>
                  </a:cxn>
                </a:cxnLst>
                <a:rect l="0" t="0" r="r" b="b"/>
                <a:pathLst>
                  <a:path w="51" h="43">
                    <a:moveTo>
                      <a:pt x="51" y="43"/>
                    </a:moveTo>
                    <a:lnTo>
                      <a:pt x="35" y="0"/>
                    </a:lnTo>
                    <a:lnTo>
                      <a:pt x="0" y="7"/>
                    </a:lnTo>
                    <a:lnTo>
                      <a:pt x="12" y="43"/>
                    </a:lnTo>
                    <a:lnTo>
                      <a:pt x="51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11" name="Freeform 495"/>
              <p:cNvSpPr>
                <a:spLocks/>
              </p:cNvSpPr>
              <p:nvPr/>
            </p:nvSpPr>
            <p:spPr bwMode="auto">
              <a:xfrm>
                <a:off x="4589" y="3260"/>
                <a:ext cx="51" cy="43"/>
              </a:xfrm>
              <a:custGeom>
                <a:avLst/>
                <a:gdLst/>
                <a:ahLst/>
                <a:cxnLst>
                  <a:cxn ang="0">
                    <a:pos x="51" y="43"/>
                  </a:cxn>
                  <a:cxn ang="0">
                    <a:pos x="35" y="0"/>
                  </a:cxn>
                  <a:cxn ang="0">
                    <a:pos x="0" y="7"/>
                  </a:cxn>
                  <a:cxn ang="0">
                    <a:pos x="12" y="43"/>
                  </a:cxn>
                  <a:cxn ang="0">
                    <a:pos x="51" y="43"/>
                  </a:cxn>
                </a:cxnLst>
                <a:rect l="0" t="0" r="r" b="b"/>
                <a:pathLst>
                  <a:path w="51" h="43">
                    <a:moveTo>
                      <a:pt x="51" y="43"/>
                    </a:moveTo>
                    <a:lnTo>
                      <a:pt x="35" y="0"/>
                    </a:lnTo>
                    <a:lnTo>
                      <a:pt x="0" y="7"/>
                    </a:lnTo>
                    <a:lnTo>
                      <a:pt x="12" y="43"/>
                    </a:lnTo>
                    <a:lnTo>
                      <a:pt x="51" y="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12" name="Freeform 496"/>
              <p:cNvSpPr>
                <a:spLocks/>
              </p:cNvSpPr>
              <p:nvPr/>
            </p:nvSpPr>
            <p:spPr bwMode="auto">
              <a:xfrm>
                <a:off x="4142" y="3260"/>
                <a:ext cx="51" cy="4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43"/>
                  </a:cxn>
                  <a:cxn ang="0">
                    <a:pos x="39" y="43"/>
                  </a:cxn>
                  <a:cxn ang="0">
                    <a:pos x="51" y="7"/>
                  </a:cxn>
                  <a:cxn ang="0">
                    <a:pos x="16" y="0"/>
                  </a:cxn>
                </a:cxnLst>
                <a:rect l="0" t="0" r="r" b="b"/>
                <a:pathLst>
                  <a:path w="51" h="43">
                    <a:moveTo>
                      <a:pt x="16" y="0"/>
                    </a:moveTo>
                    <a:lnTo>
                      <a:pt x="0" y="43"/>
                    </a:lnTo>
                    <a:lnTo>
                      <a:pt x="39" y="43"/>
                    </a:lnTo>
                    <a:lnTo>
                      <a:pt x="51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13" name="Freeform 497"/>
              <p:cNvSpPr>
                <a:spLocks/>
              </p:cNvSpPr>
              <p:nvPr/>
            </p:nvSpPr>
            <p:spPr bwMode="auto">
              <a:xfrm>
                <a:off x="4142" y="3260"/>
                <a:ext cx="51" cy="4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43"/>
                  </a:cxn>
                  <a:cxn ang="0">
                    <a:pos x="39" y="43"/>
                  </a:cxn>
                  <a:cxn ang="0">
                    <a:pos x="51" y="7"/>
                  </a:cxn>
                  <a:cxn ang="0">
                    <a:pos x="16" y="0"/>
                  </a:cxn>
                </a:cxnLst>
                <a:rect l="0" t="0" r="r" b="b"/>
                <a:pathLst>
                  <a:path w="51" h="43">
                    <a:moveTo>
                      <a:pt x="16" y="0"/>
                    </a:moveTo>
                    <a:lnTo>
                      <a:pt x="0" y="43"/>
                    </a:lnTo>
                    <a:lnTo>
                      <a:pt x="39" y="43"/>
                    </a:lnTo>
                    <a:lnTo>
                      <a:pt x="51" y="7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14" name="Freeform 498"/>
              <p:cNvSpPr>
                <a:spLocks/>
              </p:cNvSpPr>
              <p:nvPr/>
            </p:nvSpPr>
            <p:spPr bwMode="auto">
              <a:xfrm>
                <a:off x="5359" y="2839"/>
                <a:ext cx="157" cy="72"/>
              </a:xfrm>
              <a:custGeom>
                <a:avLst/>
                <a:gdLst/>
                <a:ahLst/>
                <a:cxnLst>
                  <a:cxn ang="0">
                    <a:pos x="123" y="72"/>
                  </a:cxn>
                  <a:cxn ang="0">
                    <a:pos x="0" y="67"/>
                  </a:cxn>
                  <a:cxn ang="0">
                    <a:pos x="43" y="0"/>
                  </a:cxn>
                  <a:cxn ang="0">
                    <a:pos x="157" y="7"/>
                  </a:cxn>
                  <a:cxn ang="0">
                    <a:pos x="123" y="72"/>
                  </a:cxn>
                </a:cxnLst>
                <a:rect l="0" t="0" r="r" b="b"/>
                <a:pathLst>
                  <a:path w="157" h="72">
                    <a:moveTo>
                      <a:pt x="123" y="72"/>
                    </a:moveTo>
                    <a:lnTo>
                      <a:pt x="0" y="67"/>
                    </a:lnTo>
                    <a:lnTo>
                      <a:pt x="43" y="0"/>
                    </a:lnTo>
                    <a:lnTo>
                      <a:pt x="157" y="7"/>
                    </a:lnTo>
                    <a:lnTo>
                      <a:pt x="12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15" name="Freeform 499"/>
              <p:cNvSpPr>
                <a:spLocks noEditPoints="1"/>
              </p:cNvSpPr>
              <p:nvPr/>
            </p:nvSpPr>
            <p:spPr bwMode="auto">
              <a:xfrm>
                <a:off x="4831" y="1520"/>
                <a:ext cx="685" cy="1391"/>
              </a:xfrm>
              <a:custGeom>
                <a:avLst/>
                <a:gdLst/>
                <a:ahLst/>
                <a:cxnLst>
                  <a:cxn ang="0">
                    <a:pos x="651" y="1391"/>
                  </a:cxn>
                  <a:cxn ang="0">
                    <a:pos x="528" y="1386"/>
                  </a:cxn>
                  <a:cxn ang="0">
                    <a:pos x="571" y="1319"/>
                  </a:cxn>
                  <a:cxn ang="0">
                    <a:pos x="685" y="1326"/>
                  </a:cxn>
                  <a:cxn ang="0">
                    <a:pos x="651" y="1391"/>
                  </a:cxn>
                  <a:cxn ang="0">
                    <a:pos x="167" y="48"/>
                  </a:cxn>
                  <a:cxn ang="0">
                    <a:pos x="0" y="0"/>
                  </a:cxn>
                </a:cxnLst>
                <a:rect l="0" t="0" r="r" b="b"/>
                <a:pathLst>
                  <a:path w="685" h="1391">
                    <a:moveTo>
                      <a:pt x="651" y="1391"/>
                    </a:moveTo>
                    <a:lnTo>
                      <a:pt x="528" y="1386"/>
                    </a:lnTo>
                    <a:lnTo>
                      <a:pt x="571" y="1319"/>
                    </a:lnTo>
                    <a:lnTo>
                      <a:pt x="685" y="1326"/>
                    </a:lnTo>
                    <a:lnTo>
                      <a:pt x="651" y="1391"/>
                    </a:lnTo>
                    <a:moveTo>
                      <a:pt x="167" y="48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16" name="Freeform 500"/>
              <p:cNvSpPr>
                <a:spLocks/>
              </p:cNvSpPr>
              <p:nvPr/>
            </p:nvSpPr>
            <p:spPr bwMode="auto">
              <a:xfrm>
                <a:off x="5319" y="2966"/>
                <a:ext cx="131" cy="136"/>
              </a:xfrm>
              <a:custGeom>
                <a:avLst/>
                <a:gdLst/>
                <a:ahLst/>
                <a:cxnLst>
                  <a:cxn ang="0">
                    <a:pos x="16" y="136"/>
                  </a:cxn>
                  <a:cxn ang="0">
                    <a:pos x="0" y="84"/>
                  </a:cxn>
                  <a:cxn ang="0">
                    <a:pos x="112" y="0"/>
                  </a:cxn>
                  <a:cxn ang="0">
                    <a:pos x="131" y="61"/>
                  </a:cxn>
                  <a:cxn ang="0">
                    <a:pos x="16" y="136"/>
                  </a:cxn>
                </a:cxnLst>
                <a:rect l="0" t="0" r="r" b="b"/>
                <a:pathLst>
                  <a:path w="131" h="136">
                    <a:moveTo>
                      <a:pt x="16" y="136"/>
                    </a:moveTo>
                    <a:lnTo>
                      <a:pt x="0" y="84"/>
                    </a:lnTo>
                    <a:lnTo>
                      <a:pt x="112" y="0"/>
                    </a:lnTo>
                    <a:lnTo>
                      <a:pt x="131" y="61"/>
                    </a:lnTo>
                    <a:lnTo>
                      <a:pt x="16" y="1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17" name="Freeform 501"/>
              <p:cNvSpPr>
                <a:spLocks/>
              </p:cNvSpPr>
              <p:nvPr/>
            </p:nvSpPr>
            <p:spPr bwMode="auto">
              <a:xfrm>
                <a:off x="5319" y="2966"/>
                <a:ext cx="131" cy="136"/>
              </a:xfrm>
              <a:custGeom>
                <a:avLst/>
                <a:gdLst/>
                <a:ahLst/>
                <a:cxnLst>
                  <a:cxn ang="0">
                    <a:pos x="16" y="136"/>
                  </a:cxn>
                  <a:cxn ang="0">
                    <a:pos x="0" y="84"/>
                  </a:cxn>
                  <a:cxn ang="0">
                    <a:pos x="112" y="0"/>
                  </a:cxn>
                  <a:cxn ang="0">
                    <a:pos x="131" y="61"/>
                  </a:cxn>
                  <a:cxn ang="0">
                    <a:pos x="16" y="136"/>
                  </a:cxn>
                </a:cxnLst>
                <a:rect l="0" t="0" r="r" b="b"/>
                <a:pathLst>
                  <a:path w="131" h="136">
                    <a:moveTo>
                      <a:pt x="16" y="136"/>
                    </a:moveTo>
                    <a:lnTo>
                      <a:pt x="0" y="84"/>
                    </a:lnTo>
                    <a:lnTo>
                      <a:pt x="112" y="0"/>
                    </a:lnTo>
                    <a:lnTo>
                      <a:pt x="131" y="61"/>
                    </a:lnTo>
                    <a:lnTo>
                      <a:pt x="16" y="1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18" name="Freeform 502"/>
              <p:cNvSpPr>
                <a:spLocks/>
              </p:cNvSpPr>
              <p:nvPr/>
            </p:nvSpPr>
            <p:spPr bwMode="auto">
              <a:xfrm>
                <a:off x="5185" y="2900"/>
                <a:ext cx="174" cy="70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174" y="6"/>
                  </a:cxn>
                  <a:cxn ang="0">
                    <a:pos x="123" y="67"/>
                  </a:cxn>
                  <a:cxn ang="0">
                    <a:pos x="0" y="70"/>
                  </a:cxn>
                  <a:cxn ang="0">
                    <a:pos x="51" y="0"/>
                  </a:cxn>
                </a:cxnLst>
                <a:rect l="0" t="0" r="r" b="b"/>
                <a:pathLst>
                  <a:path w="174" h="70">
                    <a:moveTo>
                      <a:pt x="51" y="0"/>
                    </a:moveTo>
                    <a:lnTo>
                      <a:pt x="174" y="6"/>
                    </a:lnTo>
                    <a:lnTo>
                      <a:pt x="123" y="67"/>
                    </a:lnTo>
                    <a:lnTo>
                      <a:pt x="0" y="7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19" name="Freeform 503"/>
              <p:cNvSpPr>
                <a:spLocks noEditPoints="1"/>
              </p:cNvSpPr>
              <p:nvPr/>
            </p:nvSpPr>
            <p:spPr bwMode="auto">
              <a:xfrm>
                <a:off x="3780" y="1522"/>
                <a:ext cx="1579" cy="1448"/>
              </a:xfrm>
              <a:custGeom>
                <a:avLst/>
                <a:gdLst/>
                <a:ahLst/>
                <a:cxnLst>
                  <a:cxn ang="0">
                    <a:pos x="1456" y="1378"/>
                  </a:cxn>
                  <a:cxn ang="0">
                    <a:pos x="1579" y="1384"/>
                  </a:cxn>
                  <a:cxn ang="0">
                    <a:pos x="1528" y="1445"/>
                  </a:cxn>
                  <a:cxn ang="0">
                    <a:pos x="1405" y="1448"/>
                  </a:cxn>
                  <a:cxn ang="0">
                    <a:pos x="1456" y="1378"/>
                  </a:cxn>
                  <a:cxn ang="0">
                    <a:pos x="167" y="0"/>
                  </a:cxn>
                  <a:cxn ang="0">
                    <a:pos x="0" y="48"/>
                  </a:cxn>
                </a:cxnLst>
                <a:rect l="0" t="0" r="r" b="b"/>
                <a:pathLst>
                  <a:path w="1579" h="1448">
                    <a:moveTo>
                      <a:pt x="1456" y="1378"/>
                    </a:moveTo>
                    <a:lnTo>
                      <a:pt x="1579" y="1384"/>
                    </a:lnTo>
                    <a:lnTo>
                      <a:pt x="1528" y="1445"/>
                    </a:lnTo>
                    <a:lnTo>
                      <a:pt x="1405" y="1448"/>
                    </a:lnTo>
                    <a:lnTo>
                      <a:pt x="1456" y="1378"/>
                    </a:lnTo>
                    <a:moveTo>
                      <a:pt x="167" y="0"/>
                    </a:moveTo>
                    <a:lnTo>
                      <a:pt x="0" y="4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20" name="Freeform 504"/>
              <p:cNvSpPr>
                <a:spLocks/>
              </p:cNvSpPr>
              <p:nvPr/>
            </p:nvSpPr>
            <p:spPr bwMode="auto">
              <a:xfrm>
                <a:off x="5399" y="2667"/>
                <a:ext cx="106" cy="93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16" y="11"/>
                  </a:cxn>
                  <a:cxn ang="0">
                    <a:pos x="106" y="0"/>
                  </a:cxn>
                  <a:cxn ang="0">
                    <a:pos x="106" y="71"/>
                  </a:cxn>
                  <a:cxn ang="0">
                    <a:pos x="0" y="93"/>
                  </a:cxn>
                </a:cxnLst>
                <a:rect l="0" t="0" r="r" b="b"/>
                <a:pathLst>
                  <a:path w="106" h="93">
                    <a:moveTo>
                      <a:pt x="0" y="93"/>
                    </a:moveTo>
                    <a:lnTo>
                      <a:pt x="16" y="11"/>
                    </a:lnTo>
                    <a:lnTo>
                      <a:pt x="106" y="0"/>
                    </a:lnTo>
                    <a:lnTo>
                      <a:pt x="106" y="7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21" name="Freeform 505"/>
              <p:cNvSpPr>
                <a:spLocks/>
              </p:cNvSpPr>
              <p:nvPr/>
            </p:nvSpPr>
            <p:spPr bwMode="auto">
              <a:xfrm>
                <a:off x="5399" y="2667"/>
                <a:ext cx="106" cy="93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16" y="11"/>
                  </a:cxn>
                  <a:cxn ang="0">
                    <a:pos x="106" y="0"/>
                  </a:cxn>
                  <a:cxn ang="0">
                    <a:pos x="106" y="71"/>
                  </a:cxn>
                  <a:cxn ang="0">
                    <a:pos x="0" y="93"/>
                  </a:cxn>
                </a:cxnLst>
                <a:rect l="0" t="0" r="r" b="b"/>
                <a:pathLst>
                  <a:path w="106" h="93">
                    <a:moveTo>
                      <a:pt x="0" y="93"/>
                    </a:moveTo>
                    <a:lnTo>
                      <a:pt x="16" y="11"/>
                    </a:lnTo>
                    <a:lnTo>
                      <a:pt x="106" y="0"/>
                    </a:lnTo>
                    <a:lnTo>
                      <a:pt x="106" y="71"/>
                    </a:lnTo>
                    <a:lnTo>
                      <a:pt x="0" y="9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22" name="Freeform 506"/>
              <p:cNvSpPr>
                <a:spLocks/>
              </p:cNvSpPr>
              <p:nvPr/>
            </p:nvSpPr>
            <p:spPr bwMode="auto">
              <a:xfrm>
                <a:off x="5401" y="2202"/>
                <a:ext cx="55" cy="196"/>
              </a:xfrm>
              <a:custGeom>
                <a:avLst/>
                <a:gdLst/>
                <a:ahLst/>
                <a:cxnLst>
                  <a:cxn ang="0">
                    <a:pos x="55" y="196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55" y="54"/>
                  </a:cxn>
                  <a:cxn ang="0">
                    <a:pos x="55" y="196"/>
                  </a:cxn>
                </a:cxnLst>
                <a:rect l="0" t="0" r="r" b="b"/>
                <a:pathLst>
                  <a:path w="55" h="196">
                    <a:moveTo>
                      <a:pt x="55" y="196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55" y="54"/>
                    </a:lnTo>
                    <a:lnTo>
                      <a:pt x="55" y="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23" name="Freeform 507"/>
              <p:cNvSpPr>
                <a:spLocks/>
              </p:cNvSpPr>
              <p:nvPr/>
            </p:nvSpPr>
            <p:spPr bwMode="auto">
              <a:xfrm>
                <a:off x="5401" y="2202"/>
                <a:ext cx="55" cy="196"/>
              </a:xfrm>
              <a:custGeom>
                <a:avLst/>
                <a:gdLst/>
                <a:ahLst/>
                <a:cxnLst>
                  <a:cxn ang="0">
                    <a:pos x="55" y="196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55" y="54"/>
                  </a:cxn>
                  <a:cxn ang="0">
                    <a:pos x="55" y="196"/>
                  </a:cxn>
                </a:cxnLst>
                <a:rect l="0" t="0" r="r" b="b"/>
                <a:pathLst>
                  <a:path w="55" h="196">
                    <a:moveTo>
                      <a:pt x="55" y="196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55" y="54"/>
                    </a:lnTo>
                    <a:lnTo>
                      <a:pt x="55" y="1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24" name="Freeform 508"/>
              <p:cNvSpPr>
                <a:spLocks/>
              </p:cNvSpPr>
              <p:nvPr/>
            </p:nvSpPr>
            <p:spPr bwMode="auto">
              <a:xfrm>
                <a:off x="4478" y="3035"/>
                <a:ext cx="44" cy="116"/>
              </a:xfrm>
              <a:custGeom>
                <a:avLst/>
                <a:gdLst/>
                <a:ahLst/>
                <a:cxnLst>
                  <a:cxn ang="0">
                    <a:pos x="44" y="116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44" y="19"/>
                  </a:cxn>
                  <a:cxn ang="0">
                    <a:pos x="44" y="116"/>
                  </a:cxn>
                </a:cxnLst>
                <a:rect l="0" t="0" r="r" b="b"/>
                <a:pathLst>
                  <a:path w="44" h="116">
                    <a:moveTo>
                      <a:pt x="44" y="116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44" y="19"/>
                    </a:lnTo>
                    <a:lnTo>
                      <a:pt x="44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25" name="Freeform 509"/>
              <p:cNvSpPr>
                <a:spLocks/>
              </p:cNvSpPr>
              <p:nvPr/>
            </p:nvSpPr>
            <p:spPr bwMode="auto">
              <a:xfrm>
                <a:off x="4478" y="3035"/>
                <a:ext cx="44" cy="116"/>
              </a:xfrm>
              <a:custGeom>
                <a:avLst/>
                <a:gdLst/>
                <a:ahLst/>
                <a:cxnLst>
                  <a:cxn ang="0">
                    <a:pos x="44" y="116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44" y="19"/>
                  </a:cxn>
                  <a:cxn ang="0">
                    <a:pos x="44" y="116"/>
                  </a:cxn>
                </a:cxnLst>
                <a:rect l="0" t="0" r="r" b="b"/>
                <a:pathLst>
                  <a:path w="44" h="116">
                    <a:moveTo>
                      <a:pt x="44" y="116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44" y="19"/>
                    </a:lnTo>
                    <a:lnTo>
                      <a:pt x="44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26" name="Freeform 510"/>
              <p:cNvSpPr>
                <a:spLocks/>
              </p:cNvSpPr>
              <p:nvPr/>
            </p:nvSpPr>
            <p:spPr bwMode="auto">
              <a:xfrm>
                <a:off x="4260" y="3035"/>
                <a:ext cx="44" cy="116"/>
              </a:xfrm>
              <a:custGeom>
                <a:avLst/>
                <a:gdLst/>
                <a:ahLst/>
                <a:cxnLst>
                  <a:cxn ang="0">
                    <a:pos x="44" y="96"/>
                  </a:cxn>
                  <a:cxn ang="0">
                    <a:pos x="0" y="116"/>
                  </a:cxn>
                  <a:cxn ang="0">
                    <a:pos x="0" y="19"/>
                  </a:cxn>
                  <a:cxn ang="0">
                    <a:pos x="44" y="0"/>
                  </a:cxn>
                  <a:cxn ang="0">
                    <a:pos x="44" y="96"/>
                  </a:cxn>
                </a:cxnLst>
                <a:rect l="0" t="0" r="r" b="b"/>
                <a:pathLst>
                  <a:path w="44" h="116">
                    <a:moveTo>
                      <a:pt x="44" y="96"/>
                    </a:moveTo>
                    <a:lnTo>
                      <a:pt x="0" y="116"/>
                    </a:lnTo>
                    <a:lnTo>
                      <a:pt x="0" y="19"/>
                    </a:lnTo>
                    <a:lnTo>
                      <a:pt x="44" y="0"/>
                    </a:lnTo>
                    <a:lnTo>
                      <a:pt x="44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27" name="Freeform 511"/>
              <p:cNvSpPr>
                <a:spLocks/>
              </p:cNvSpPr>
              <p:nvPr/>
            </p:nvSpPr>
            <p:spPr bwMode="auto">
              <a:xfrm>
                <a:off x="4260" y="3035"/>
                <a:ext cx="44" cy="116"/>
              </a:xfrm>
              <a:custGeom>
                <a:avLst/>
                <a:gdLst/>
                <a:ahLst/>
                <a:cxnLst>
                  <a:cxn ang="0">
                    <a:pos x="44" y="96"/>
                  </a:cxn>
                  <a:cxn ang="0">
                    <a:pos x="0" y="116"/>
                  </a:cxn>
                  <a:cxn ang="0">
                    <a:pos x="0" y="19"/>
                  </a:cxn>
                  <a:cxn ang="0">
                    <a:pos x="44" y="0"/>
                  </a:cxn>
                  <a:cxn ang="0">
                    <a:pos x="44" y="96"/>
                  </a:cxn>
                </a:cxnLst>
                <a:rect l="0" t="0" r="r" b="b"/>
                <a:pathLst>
                  <a:path w="44" h="116">
                    <a:moveTo>
                      <a:pt x="44" y="96"/>
                    </a:moveTo>
                    <a:lnTo>
                      <a:pt x="0" y="116"/>
                    </a:lnTo>
                    <a:lnTo>
                      <a:pt x="0" y="19"/>
                    </a:lnTo>
                    <a:lnTo>
                      <a:pt x="44" y="0"/>
                    </a:lnTo>
                    <a:lnTo>
                      <a:pt x="44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28" name="Freeform 512"/>
              <p:cNvSpPr>
                <a:spLocks/>
              </p:cNvSpPr>
              <p:nvPr/>
            </p:nvSpPr>
            <p:spPr bwMode="auto">
              <a:xfrm>
                <a:off x="5335" y="1974"/>
                <a:ext cx="66" cy="228"/>
              </a:xfrm>
              <a:custGeom>
                <a:avLst/>
                <a:gdLst/>
                <a:ahLst/>
                <a:cxnLst>
                  <a:cxn ang="0">
                    <a:pos x="66" y="228"/>
                  </a:cxn>
                  <a:cxn ang="0">
                    <a:pos x="0" y="177"/>
                  </a:cxn>
                  <a:cxn ang="0">
                    <a:pos x="0" y="0"/>
                  </a:cxn>
                  <a:cxn ang="0">
                    <a:pos x="66" y="49"/>
                  </a:cxn>
                  <a:cxn ang="0">
                    <a:pos x="66" y="228"/>
                  </a:cxn>
                </a:cxnLst>
                <a:rect l="0" t="0" r="r" b="b"/>
                <a:pathLst>
                  <a:path w="66" h="228">
                    <a:moveTo>
                      <a:pt x="66" y="228"/>
                    </a:moveTo>
                    <a:lnTo>
                      <a:pt x="0" y="177"/>
                    </a:lnTo>
                    <a:lnTo>
                      <a:pt x="0" y="0"/>
                    </a:lnTo>
                    <a:lnTo>
                      <a:pt x="66" y="49"/>
                    </a:lnTo>
                    <a:lnTo>
                      <a:pt x="66" y="2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29" name="Freeform 513"/>
              <p:cNvSpPr>
                <a:spLocks/>
              </p:cNvSpPr>
              <p:nvPr/>
            </p:nvSpPr>
            <p:spPr bwMode="auto">
              <a:xfrm>
                <a:off x="5335" y="1974"/>
                <a:ext cx="66" cy="228"/>
              </a:xfrm>
              <a:custGeom>
                <a:avLst/>
                <a:gdLst/>
                <a:ahLst/>
                <a:cxnLst>
                  <a:cxn ang="0">
                    <a:pos x="66" y="228"/>
                  </a:cxn>
                  <a:cxn ang="0">
                    <a:pos x="0" y="177"/>
                  </a:cxn>
                  <a:cxn ang="0">
                    <a:pos x="0" y="0"/>
                  </a:cxn>
                  <a:cxn ang="0">
                    <a:pos x="66" y="49"/>
                  </a:cxn>
                  <a:cxn ang="0">
                    <a:pos x="66" y="228"/>
                  </a:cxn>
                </a:cxnLst>
                <a:rect l="0" t="0" r="r" b="b"/>
                <a:pathLst>
                  <a:path w="66" h="228">
                    <a:moveTo>
                      <a:pt x="66" y="228"/>
                    </a:moveTo>
                    <a:lnTo>
                      <a:pt x="0" y="177"/>
                    </a:lnTo>
                    <a:lnTo>
                      <a:pt x="0" y="0"/>
                    </a:lnTo>
                    <a:lnTo>
                      <a:pt x="66" y="49"/>
                    </a:lnTo>
                    <a:lnTo>
                      <a:pt x="66" y="2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30" name="Freeform 514"/>
              <p:cNvSpPr>
                <a:spLocks/>
              </p:cNvSpPr>
              <p:nvPr/>
            </p:nvSpPr>
            <p:spPr bwMode="auto">
              <a:xfrm>
                <a:off x="4553" y="3267"/>
                <a:ext cx="48" cy="36"/>
              </a:xfrm>
              <a:custGeom>
                <a:avLst/>
                <a:gdLst/>
                <a:ahLst/>
                <a:cxnLst>
                  <a:cxn ang="0">
                    <a:pos x="48" y="36"/>
                  </a:cxn>
                  <a:cxn ang="0">
                    <a:pos x="36" y="0"/>
                  </a:cxn>
                  <a:cxn ang="0">
                    <a:pos x="0" y="7"/>
                  </a:cxn>
                  <a:cxn ang="0">
                    <a:pos x="10" y="36"/>
                  </a:cxn>
                  <a:cxn ang="0">
                    <a:pos x="48" y="36"/>
                  </a:cxn>
                </a:cxnLst>
                <a:rect l="0" t="0" r="r" b="b"/>
                <a:pathLst>
                  <a:path w="48" h="36">
                    <a:moveTo>
                      <a:pt x="48" y="36"/>
                    </a:moveTo>
                    <a:lnTo>
                      <a:pt x="36" y="0"/>
                    </a:lnTo>
                    <a:lnTo>
                      <a:pt x="0" y="7"/>
                    </a:lnTo>
                    <a:lnTo>
                      <a:pt x="10" y="36"/>
                    </a:lnTo>
                    <a:lnTo>
                      <a:pt x="48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31" name="Freeform 515"/>
              <p:cNvSpPr>
                <a:spLocks/>
              </p:cNvSpPr>
              <p:nvPr/>
            </p:nvSpPr>
            <p:spPr bwMode="auto">
              <a:xfrm>
                <a:off x="4553" y="3267"/>
                <a:ext cx="48" cy="36"/>
              </a:xfrm>
              <a:custGeom>
                <a:avLst/>
                <a:gdLst/>
                <a:ahLst/>
                <a:cxnLst>
                  <a:cxn ang="0">
                    <a:pos x="48" y="36"/>
                  </a:cxn>
                  <a:cxn ang="0">
                    <a:pos x="36" y="0"/>
                  </a:cxn>
                  <a:cxn ang="0">
                    <a:pos x="0" y="7"/>
                  </a:cxn>
                  <a:cxn ang="0">
                    <a:pos x="10" y="36"/>
                  </a:cxn>
                  <a:cxn ang="0">
                    <a:pos x="48" y="36"/>
                  </a:cxn>
                </a:cxnLst>
                <a:rect l="0" t="0" r="r" b="b"/>
                <a:pathLst>
                  <a:path w="48" h="36">
                    <a:moveTo>
                      <a:pt x="48" y="36"/>
                    </a:moveTo>
                    <a:lnTo>
                      <a:pt x="36" y="0"/>
                    </a:lnTo>
                    <a:lnTo>
                      <a:pt x="0" y="7"/>
                    </a:lnTo>
                    <a:lnTo>
                      <a:pt x="10" y="36"/>
                    </a:lnTo>
                    <a:lnTo>
                      <a:pt x="48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32" name="Freeform 516"/>
              <p:cNvSpPr>
                <a:spLocks/>
              </p:cNvSpPr>
              <p:nvPr/>
            </p:nvSpPr>
            <p:spPr bwMode="auto">
              <a:xfrm>
                <a:off x="4181" y="3267"/>
                <a:ext cx="47" cy="3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6"/>
                  </a:cxn>
                  <a:cxn ang="0">
                    <a:pos x="37" y="36"/>
                  </a:cxn>
                  <a:cxn ang="0">
                    <a:pos x="47" y="7"/>
                  </a:cxn>
                  <a:cxn ang="0">
                    <a:pos x="12" y="0"/>
                  </a:cxn>
                </a:cxnLst>
                <a:rect l="0" t="0" r="r" b="b"/>
                <a:pathLst>
                  <a:path w="47" h="36">
                    <a:moveTo>
                      <a:pt x="12" y="0"/>
                    </a:moveTo>
                    <a:lnTo>
                      <a:pt x="0" y="36"/>
                    </a:lnTo>
                    <a:lnTo>
                      <a:pt x="37" y="36"/>
                    </a:lnTo>
                    <a:lnTo>
                      <a:pt x="47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33" name="Freeform 517"/>
              <p:cNvSpPr>
                <a:spLocks/>
              </p:cNvSpPr>
              <p:nvPr/>
            </p:nvSpPr>
            <p:spPr bwMode="auto">
              <a:xfrm>
                <a:off x="4181" y="3267"/>
                <a:ext cx="47" cy="3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6"/>
                  </a:cxn>
                  <a:cxn ang="0">
                    <a:pos x="37" y="36"/>
                  </a:cxn>
                  <a:cxn ang="0">
                    <a:pos x="47" y="7"/>
                  </a:cxn>
                  <a:cxn ang="0">
                    <a:pos x="12" y="0"/>
                  </a:cxn>
                </a:cxnLst>
                <a:rect l="0" t="0" r="r" b="b"/>
                <a:pathLst>
                  <a:path w="47" h="36">
                    <a:moveTo>
                      <a:pt x="12" y="0"/>
                    </a:moveTo>
                    <a:lnTo>
                      <a:pt x="0" y="36"/>
                    </a:lnTo>
                    <a:lnTo>
                      <a:pt x="37" y="36"/>
                    </a:lnTo>
                    <a:lnTo>
                      <a:pt x="47" y="7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34" name="Freeform 518"/>
              <p:cNvSpPr>
                <a:spLocks/>
              </p:cNvSpPr>
              <p:nvPr/>
            </p:nvSpPr>
            <p:spPr bwMode="auto">
              <a:xfrm>
                <a:off x="4692" y="1163"/>
                <a:ext cx="43" cy="124"/>
              </a:xfrm>
              <a:custGeom>
                <a:avLst/>
                <a:gdLst/>
                <a:ahLst/>
                <a:cxnLst>
                  <a:cxn ang="0">
                    <a:pos x="43" y="72"/>
                  </a:cxn>
                  <a:cxn ang="0">
                    <a:pos x="5" y="124"/>
                  </a:cxn>
                  <a:cxn ang="0">
                    <a:pos x="0" y="52"/>
                  </a:cxn>
                  <a:cxn ang="0">
                    <a:pos x="43" y="0"/>
                  </a:cxn>
                  <a:cxn ang="0">
                    <a:pos x="43" y="72"/>
                  </a:cxn>
                </a:cxnLst>
                <a:rect l="0" t="0" r="r" b="b"/>
                <a:pathLst>
                  <a:path w="43" h="124">
                    <a:moveTo>
                      <a:pt x="43" y="72"/>
                    </a:moveTo>
                    <a:lnTo>
                      <a:pt x="5" y="124"/>
                    </a:lnTo>
                    <a:lnTo>
                      <a:pt x="0" y="52"/>
                    </a:lnTo>
                    <a:lnTo>
                      <a:pt x="43" y="0"/>
                    </a:lnTo>
                    <a:lnTo>
                      <a:pt x="4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35" name="Freeform 519"/>
              <p:cNvSpPr>
                <a:spLocks/>
              </p:cNvSpPr>
              <p:nvPr/>
            </p:nvSpPr>
            <p:spPr bwMode="auto">
              <a:xfrm>
                <a:off x="4692" y="1163"/>
                <a:ext cx="43" cy="124"/>
              </a:xfrm>
              <a:custGeom>
                <a:avLst/>
                <a:gdLst/>
                <a:ahLst/>
                <a:cxnLst>
                  <a:cxn ang="0">
                    <a:pos x="43" y="72"/>
                  </a:cxn>
                  <a:cxn ang="0">
                    <a:pos x="5" y="124"/>
                  </a:cxn>
                  <a:cxn ang="0">
                    <a:pos x="0" y="52"/>
                  </a:cxn>
                  <a:cxn ang="0">
                    <a:pos x="43" y="0"/>
                  </a:cxn>
                  <a:cxn ang="0">
                    <a:pos x="43" y="72"/>
                  </a:cxn>
                </a:cxnLst>
                <a:rect l="0" t="0" r="r" b="b"/>
                <a:pathLst>
                  <a:path w="43" h="124">
                    <a:moveTo>
                      <a:pt x="43" y="72"/>
                    </a:moveTo>
                    <a:lnTo>
                      <a:pt x="5" y="124"/>
                    </a:lnTo>
                    <a:lnTo>
                      <a:pt x="0" y="52"/>
                    </a:lnTo>
                    <a:lnTo>
                      <a:pt x="43" y="0"/>
                    </a:lnTo>
                    <a:lnTo>
                      <a:pt x="43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36" name="Freeform 520"/>
              <p:cNvSpPr>
                <a:spLocks/>
              </p:cNvSpPr>
              <p:nvPr/>
            </p:nvSpPr>
            <p:spPr bwMode="auto">
              <a:xfrm>
                <a:off x="4047" y="1163"/>
                <a:ext cx="42" cy="12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8" y="124"/>
                  </a:cxn>
                  <a:cxn ang="0">
                    <a:pos x="42" y="52"/>
                  </a:cxn>
                  <a:cxn ang="0">
                    <a:pos x="0" y="0"/>
                  </a:cxn>
                  <a:cxn ang="0">
                    <a:pos x="0" y="72"/>
                  </a:cxn>
                </a:cxnLst>
                <a:rect l="0" t="0" r="r" b="b"/>
                <a:pathLst>
                  <a:path w="42" h="124">
                    <a:moveTo>
                      <a:pt x="0" y="72"/>
                    </a:moveTo>
                    <a:lnTo>
                      <a:pt x="38" y="124"/>
                    </a:lnTo>
                    <a:lnTo>
                      <a:pt x="42" y="52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37" name="Freeform 521"/>
              <p:cNvSpPr>
                <a:spLocks/>
              </p:cNvSpPr>
              <p:nvPr/>
            </p:nvSpPr>
            <p:spPr bwMode="auto">
              <a:xfrm>
                <a:off x="4047" y="1163"/>
                <a:ext cx="42" cy="12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8" y="124"/>
                  </a:cxn>
                  <a:cxn ang="0">
                    <a:pos x="42" y="52"/>
                  </a:cxn>
                  <a:cxn ang="0">
                    <a:pos x="0" y="0"/>
                  </a:cxn>
                  <a:cxn ang="0">
                    <a:pos x="0" y="72"/>
                  </a:cxn>
                </a:cxnLst>
                <a:rect l="0" t="0" r="r" b="b"/>
                <a:pathLst>
                  <a:path w="42" h="124">
                    <a:moveTo>
                      <a:pt x="0" y="72"/>
                    </a:moveTo>
                    <a:lnTo>
                      <a:pt x="38" y="124"/>
                    </a:lnTo>
                    <a:lnTo>
                      <a:pt x="42" y="52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38" name="Freeform 522"/>
              <p:cNvSpPr>
                <a:spLocks/>
              </p:cNvSpPr>
              <p:nvPr/>
            </p:nvSpPr>
            <p:spPr bwMode="auto">
              <a:xfrm>
                <a:off x="4625" y="1279"/>
                <a:ext cx="17" cy="12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83"/>
                  </a:cxn>
                  <a:cxn ang="0">
                    <a:pos x="9" y="129"/>
                  </a:cxn>
                  <a:cxn ang="0">
                    <a:pos x="0" y="56"/>
                  </a:cxn>
                  <a:cxn ang="0">
                    <a:pos x="13" y="0"/>
                  </a:cxn>
                </a:cxnLst>
                <a:rect l="0" t="0" r="r" b="b"/>
                <a:pathLst>
                  <a:path w="17" h="129">
                    <a:moveTo>
                      <a:pt x="13" y="0"/>
                    </a:moveTo>
                    <a:lnTo>
                      <a:pt x="17" y="83"/>
                    </a:lnTo>
                    <a:lnTo>
                      <a:pt x="9" y="129"/>
                    </a:lnTo>
                    <a:lnTo>
                      <a:pt x="0" y="5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39" name="Freeform 523"/>
              <p:cNvSpPr>
                <a:spLocks/>
              </p:cNvSpPr>
              <p:nvPr/>
            </p:nvSpPr>
            <p:spPr bwMode="auto">
              <a:xfrm>
                <a:off x="4625" y="1279"/>
                <a:ext cx="17" cy="12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83"/>
                  </a:cxn>
                  <a:cxn ang="0">
                    <a:pos x="9" y="129"/>
                  </a:cxn>
                  <a:cxn ang="0">
                    <a:pos x="0" y="56"/>
                  </a:cxn>
                  <a:cxn ang="0">
                    <a:pos x="13" y="0"/>
                  </a:cxn>
                </a:cxnLst>
                <a:rect l="0" t="0" r="r" b="b"/>
                <a:pathLst>
                  <a:path w="17" h="129">
                    <a:moveTo>
                      <a:pt x="13" y="0"/>
                    </a:moveTo>
                    <a:lnTo>
                      <a:pt x="17" y="83"/>
                    </a:lnTo>
                    <a:lnTo>
                      <a:pt x="9" y="129"/>
                    </a:lnTo>
                    <a:lnTo>
                      <a:pt x="0" y="56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40" name="Freeform 524"/>
              <p:cNvSpPr>
                <a:spLocks/>
              </p:cNvSpPr>
              <p:nvPr/>
            </p:nvSpPr>
            <p:spPr bwMode="auto">
              <a:xfrm>
                <a:off x="4139" y="1279"/>
                <a:ext cx="18" cy="129"/>
              </a:xfrm>
              <a:custGeom>
                <a:avLst/>
                <a:gdLst/>
                <a:ahLst/>
                <a:cxnLst>
                  <a:cxn ang="0">
                    <a:pos x="18" y="56"/>
                  </a:cxn>
                  <a:cxn ang="0">
                    <a:pos x="4" y="0"/>
                  </a:cxn>
                  <a:cxn ang="0">
                    <a:pos x="0" y="83"/>
                  </a:cxn>
                  <a:cxn ang="0">
                    <a:pos x="9" y="129"/>
                  </a:cxn>
                  <a:cxn ang="0">
                    <a:pos x="18" y="56"/>
                  </a:cxn>
                </a:cxnLst>
                <a:rect l="0" t="0" r="r" b="b"/>
                <a:pathLst>
                  <a:path w="18" h="129">
                    <a:moveTo>
                      <a:pt x="18" y="56"/>
                    </a:moveTo>
                    <a:lnTo>
                      <a:pt x="4" y="0"/>
                    </a:lnTo>
                    <a:lnTo>
                      <a:pt x="0" y="83"/>
                    </a:lnTo>
                    <a:lnTo>
                      <a:pt x="9" y="129"/>
                    </a:lnTo>
                    <a:lnTo>
                      <a:pt x="18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41" name="Freeform 525"/>
              <p:cNvSpPr>
                <a:spLocks/>
              </p:cNvSpPr>
              <p:nvPr/>
            </p:nvSpPr>
            <p:spPr bwMode="auto">
              <a:xfrm>
                <a:off x="4139" y="1279"/>
                <a:ext cx="18" cy="129"/>
              </a:xfrm>
              <a:custGeom>
                <a:avLst/>
                <a:gdLst/>
                <a:ahLst/>
                <a:cxnLst>
                  <a:cxn ang="0">
                    <a:pos x="18" y="56"/>
                  </a:cxn>
                  <a:cxn ang="0">
                    <a:pos x="4" y="0"/>
                  </a:cxn>
                  <a:cxn ang="0">
                    <a:pos x="0" y="83"/>
                  </a:cxn>
                  <a:cxn ang="0">
                    <a:pos x="9" y="129"/>
                  </a:cxn>
                  <a:cxn ang="0">
                    <a:pos x="18" y="56"/>
                  </a:cxn>
                </a:cxnLst>
                <a:rect l="0" t="0" r="r" b="b"/>
                <a:pathLst>
                  <a:path w="18" h="129">
                    <a:moveTo>
                      <a:pt x="18" y="56"/>
                    </a:moveTo>
                    <a:lnTo>
                      <a:pt x="4" y="0"/>
                    </a:lnTo>
                    <a:lnTo>
                      <a:pt x="0" y="83"/>
                    </a:lnTo>
                    <a:lnTo>
                      <a:pt x="9" y="129"/>
                    </a:lnTo>
                    <a:lnTo>
                      <a:pt x="18" y="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42" name="Freeform 526"/>
              <p:cNvSpPr>
                <a:spLocks/>
              </p:cNvSpPr>
              <p:nvPr/>
            </p:nvSpPr>
            <p:spPr bwMode="auto">
              <a:xfrm>
                <a:off x="4816" y="3342"/>
                <a:ext cx="3" cy="88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3" y="66"/>
                  </a:cxn>
                  <a:cxn ang="0">
                    <a:pos x="3" y="0"/>
                  </a:cxn>
                  <a:cxn ang="0">
                    <a:pos x="0" y="22"/>
                  </a:cxn>
                  <a:cxn ang="0">
                    <a:pos x="0" y="88"/>
                  </a:cxn>
                </a:cxnLst>
                <a:rect l="0" t="0" r="r" b="b"/>
                <a:pathLst>
                  <a:path w="3" h="88">
                    <a:moveTo>
                      <a:pt x="0" y="88"/>
                    </a:moveTo>
                    <a:lnTo>
                      <a:pt x="3" y="66"/>
                    </a:lnTo>
                    <a:lnTo>
                      <a:pt x="3" y="0"/>
                    </a:lnTo>
                    <a:lnTo>
                      <a:pt x="0" y="22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43" name="Freeform 527"/>
              <p:cNvSpPr>
                <a:spLocks/>
              </p:cNvSpPr>
              <p:nvPr/>
            </p:nvSpPr>
            <p:spPr bwMode="auto">
              <a:xfrm>
                <a:off x="4816" y="3342"/>
                <a:ext cx="3" cy="88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3" y="66"/>
                  </a:cxn>
                  <a:cxn ang="0">
                    <a:pos x="3" y="0"/>
                  </a:cxn>
                  <a:cxn ang="0">
                    <a:pos x="0" y="22"/>
                  </a:cxn>
                  <a:cxn ang="0">
                    <a:pos x="0" y="88"/>
                  </a:cxn>
                </a:cxnLst>
                <a:rect l="0" t="0" r="r" b="b"/>
                <a:pathLst>
                  <a:path w="3" h="88">
                    <a:moveTo>
                      <a:pt x="0" y="88"/>
                    </a:moveTo>
                    <a:lnTo>
                      <a:pt x="3" y="66"/>
                    </a:lnTo>
                    <a:lnTo>
                      <a:pt x="3" y="0"/>
                    </a:lnTo>
                    <a:lnTo>
                      <a:pt x="0" y="22"/>
                    </a:lnTo>
                    <a:lnTo>
                      <a:pt x="0" y="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44" name="Freeform 528"/>
              <p:cNvSpPr>
                <a:spLocks/>
              </p:cNvSpPr>
              <p:nvPr/>
            </p:nvSpPr>
            <p:spPr bwMode="auto">
              <a:xfrm>
                <a:off x="4625" y="1271"/>
                <a:ext cx="31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1" y="72"/>
                  </a:cxn>
                  <a:cxn ang="0">
                    <a:pos x="9" y="137"/>
                  </a:cxn>
                  <a:cxn ang="0">
                    <a:pos x="0" y="64"/>
                  </a:cxn>
                  <a:cxn ang="0">
                    <a:pos x="21" y="0"/>
                  </a:cxn>
                </a:cxnLst>
                <a:rect l="0" t="0" r="r" b="b"/>
                <a:pathLst>
                  <a:path w="31" h="137">
                    <a:moveTo>
                      <a:pt x="21" y="0"/>
                    </a:moveTo>
                    <a:lnTo>
                      <a:pt x="31" y="72"/>
                    </a:lnTo>
                    <a:lnTo>
                      <a:pt x="9" y="137"/>
                    </a:lnTo>
                    <a:lnTo>
                      <a:pt x="0" y="6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45" name="Freeform 529"/>
              <p:cNvSpPr>
                <a:spLocks/>
              </p:cNvSpPr>
              <p:nvPr/>
            </p:nvSpPr>
            <p:spPr bwMode="auto">
              <a:xfrm>
                <a:off x="4625" y="1271"/>
                <a:ext cx="31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1" y="72"/>
                  </a:cxn>
                  <a:cxn ang="0">
                    <a:pos x="9" y="137"/>
                  </a:cxn>
                  <a:cxn ang="0">
                    <a:pos x="0" y="64"/>
                  </a:cxn>
                  <a:cxn ang="0">
                    <a:pos x="21" y="0"/>
                  </a:cxn>
                </a:cxnLst>
                <a:rect l="0" t="0" r="r" b="b"/>
                <a:pathLst>
                  <a:path w="31" h="137">
                    <a:moveTo>
                      <a:pt x="21" y="0"/>
                    </a:moveTo>
                    <a:lnTo>
                      <a:pt x="31" y="72"/>
                    </a:lnTo>
                    <a:lnTo>
                      <a:pt x="9" y="137"/>
                    </a:lnTo>
                    <a:lnTo>
                      <a:pt x="0" y="64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46" name="Freeform 530"/>
              <p:cNvSpPr>
                <a:spLocks/>
              </p:cNvSpPr>
              <p:nvPr/>
            </p:nvSpPr>
            <p:spPr bwMode="auto">
              <a:xfrm>
                <a:off x="4126" y="1271"/>
                <a:ext cx="31" cy="137"/>
              </a:xfrm>
              <a:custGeom>
                <a:avLst/>
                <a:gdLst/>
                <a:ahLst/>
                <a:cxnLst>
                  <a:cxn ang="0">
                    <a:pos x="22" y="137"/>
                  </a:cxn>
                  <a:cxn ang="0">
                    <a:pos x="31" y="64"/>
                  </a:cxn>
                  <a:cxn ang="0">
                    <a:pos x="8" y="0"/>
                  </a:cxn>
                  <a:cxn ang="0">
                    <a:pos x="0" y="72"/>
                  </a:cxn>
                  <a:cxn ang="0">
                    <a:pos x="22" y="137"/>
                  </a:cxn>
                </a:cxnLst>
                <a:rect l="0" t="0" r="r" b="b"/>
                <a:pathLst>
                  <a:path w="31" h="137">
                    <a:moveTo>
                      <a:pt x="22" y="137"/>
                    </a:moveTo>
                    <a:lnTo>
                      <a:pt x="31" y="64"/>
                    </a:lnTo>
                    <a:lnTo>
                      <a:pt x="8" y="0"/>
                    </a:lnTo>
                    <a:lnTo>
                      <a:pt x="0" y="72"/>
                    </a:lnTo>
                    <a:lnTo>
                      <a:pt x="22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47" name="Freeform 531"/>
              <p:cNvSpPr>
                <a:spLocks/>
              </p:cNvSpPr>
              <p:nvPr/>
            </p:nvSpPr>
            <p:spPr bwMode="auto">
              <a:xfrm>
                <a:off x="4126" y="1271"/>
                <a:ext cx="31" cy="137"/>
              </a:xfrm>
              <a:custGeom>
                <a:avLst/>
                <a:gdLst/>
                <a:ahLst/>
                <a:cxnLst>
                  <a:cxn ang="0">
                    <a:pos x="22" y="137"/>
                  </a:cxn>
                  <a:cxn ang="0">
                    <a:pos x="31" y="64"/>
                  </a:cxn>
                  <a:cxn ang="0">
                    <a:pos x="8" y="0"/>
                  </a:cxn>
                  <a:cxn ang="0">
                    <a:pos x="0" y="72"/>
                  </a:cxn>
                  <a:cxn ang="0">
                    <a:pos x="22" y="137"/>
                  </a:cxn>
                </a:cxnLst>
                <a:rect l="0" t="0" r="r" b="b"/>
                <a:pathLst>
                  <a:path w="31" h="137">
                    <a:moveTo>
                      <a:pt x="22" y="137"/>
                    </a:moveTo>
                    <a:lnTo>
                      <a:pt x="31" y="64"/>
                    </a:lnTo>
                    <a:lnTo>
                      <a:pt x="8" y="0"/>
                    </a:lnTo>
                    <a:lnTo>
                      <a:pt x="0" y="72"/>
                    </a:lnTo>
                    <a:lnTo>
                      <a:pt x="22" y="1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48" name="Freeform 532"/>
              <p:cNvSpPr>
                <a:spLocks/>
              </p:cNvSpPr>
              <p:nvPr/>
            </p:nvSpPr>
            <p:spPr bwMode="auto">
              <a:xfrm>
                <a:off x="4953" y="3228"/>
                <a:ext cx="136" cy="80"/>
              </a:xfrm>
              <a:custGeom>
                <a:avLst/>
                <a:gdLst/>
                <a:ahLst/>
                <a:cxnLst>
                  <a:cxn ang="0">
                    <a:pos x="2" y="80"/>
                  </a:cxn>
                  <a:cxn ang="0">
                    <a:pos x="0" y="51"/>
                  </a:cxn>
                  <a:cxn ang="0">
                    <a:pos x="132" y="0"/>
                  </a:cxn>
                  <a:cxn ang="0">
                    <a:pos x="136" y="36"/>
                  </a:cxn>
                  <a:cxn ang="0">
                    <a:pos x="2" y="80"/>
                  </a:cxn>
                </a:cxnLst>
                <a:rect l="0" t="0" r="r" b="b"/>
                <a:pathLst>
                  <a:path w="136" h="80">
                    <a:moveTo>
                      <a:pt x="2" y="80"/>
                    </a:moveTo>
                    <a:lnTo>
                      <a:pt x="0" y="51"/>
                    </a:lnTo>
                    <a:lnTo>
                      <a:pt x="132" y="0"/>
                    </a:lnTo>
                    <a:lnTo>
                      <a:pt x="136" y="36"/>
                    </a:lnTo>
                    <a:lnTo>
                      <a:pt x="2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49" name="Freeform 533"/>
              <p:cNvSpPr>
                <a:spLocks noEditPoints="1"/>
              </p:cNvSpPr>
              <p:nvPr/>
            </p:nvSpPr>
            <p:spPr bwMode="auto">
              <a:xfrm>
                <a:off x="4953" y="2516"/>
                <a:ext cx="361" cy="792"/>
              </a:xfrm>
              <a:custGeom>
                <a:avLst/>
                <a:gdLst/>
                <a:ahLst/>
                <a:cxnLst>
                  <a:cxn ang="0">
                    <a:pos x="2" y="792"/>
                  </a:cxn>
                  <a:cxn ang="0">
                    <a:pos x="0" y="763"/>
                  </a:cxn>
                  <a:cxn ang="0">
                    <a:pos x="132" y="712"/>
                  </a:cxn>
                  <a:cxn ang="0">
                    <a:pos x="136" y="748"/>
                  </a:cxn>
                  <a:cxn ang="0">
                    <a:pos x="2" y="792"/>
                  </a:cxn>
                  <a:cxn ang="0">
                    <a:pos x="311" y="143"/>
                  </a:cxn>
                  <a:cxn ang="0">
                    <a:pos x="361" y="0"/>
                  </a:cxn>
                </a:cxnLst>
                <a:rect l="0" t="0" r="r" b="b"/>
                <a:pathLst>
                  <a:path w="361" h="792">
                    <a:moveTo>
                      <a:pt x="2" y="792"/>
                    </a:moveTo>
                    <a:lnTo>
                      <a:pt x="0" y="763"/>
                    </a:lnTo>
                    <a:lnTo>
                      <a:pt x="132" y="712"/>
                    </a:lnTo>
                    <a:lnTo>
                      <a:pt x="136" y="748"/>
                    </a:lnTo>
                    <a:lnTo>
                      <a:pt x="2" y="792"/>
                    </a:lnTo>
                    <a:moveTo>
                      <a:pt x="311" y="143"/>
                    </a:moveTo>
                    <a:lnTo>
                      <a:pt x="361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50" name="Freeform 534"/>
              <p:cNvSpPr>
                <a:spLocks/>
              </p:cNvSpPr>
              <p:nvPr/>
            </p:nvSpPr>
            <p:spPr bwMode="auto">
              <a:xfrm>
                <a:off x="5236" y="2831"/>
                <a:ext cx="121" cy="10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51" y="0"/>
                  </a:cxn>
                  <a:cxn ang="0">
                    <a:pos x="121" y="36"/>
                  </a:cxn>
                  <a:cxn ang="0">
                    <a:pos x="70" y="104"/>
                  </a:cxn>
                  <a:cxn ang="0">
                    <a:pos x="0" y="69"/>
                  </a:cxn>
                </a:cxnLst>
                <a:rect l="0" t="0" r="r" b="b"/>
                <a:pathLst>
                  <a:path w="121" h="104">
                    <a:moveTo>
                      <a:pt x="0" y="69"/>
                    </a:moveTo>
                    <a:lnTo>
                      <a:pt x="51" y="0"/>
                    </a:lnTo>
                    <a:lnTo>
                      <a:pt x="121" y="36"/>
                    </a:lnTo>
                    <a:lnTo>
                      <a:pt x="70" y="104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51" name="Freeform 535"/>
              <p:cNvSpPr>
                <a:spLocks/>
              </p:cNvSpPr>
              <p:nvPr/>
            </p:nvSpPr>
            <p:spPr bwMode="auto">
              <a:xfrm>
                <a:off x="5236" y="2831"/>
                <a:ext cx="121" cy="10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51" y="0"/>
                  </a:cxn>
                  <a:cxn ang="0">
                    <a:pos x="121" y="36"/>
                  </a:cxn>
                  <a:cxn ang="0">
                    <a:pos x="70" y="104"/>
                  </a:cxn>
                  <a:cxn ang="0">
                    <a:pos x="0" y="69"/>
                  </a:cxn>
                </a:cxnLst>
                <a:rect l="0" t="0" r="r" b="b"/>
                <a:pathLst>
                  <a:path w="121" h="104">
                    <a:moveTo>
                      <a:pt x="0" y="69"/>
                    </a:moveTo>
                    <a:lnTo>
                      <a:pt x="51" y="0"/>
                    </a:lnTo>
                    <a:lnTo>
                      <a:pt x="121" y="36"/>
                    </a:lnTo>
                    <a:lnTo>
                      <a:pt x="70" y="104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52" name="Freeform 536"/>
              <p:cNvSpPr>
                <a:spLocks/>
              </p:cNvSpPr>
              <p:nvPr/>
            </p:nvSpPr>
            <p:spPr bwMode="auto">
              <a:xfrm>
                <a:off x="3425" y="2831"/>
                <a:ext cx="121" cy="10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51" y="104"/>
                  </a:cxn>
                  <a:cxn ang="0">
                    <a:pos x="121" y="69"/>
                  </a:cxn>
                  <a:cxn ang="0">
                    <a:pos x="68" y="0"/>
                  </a:cxn>
                  <a:cxn ang="0">
                    <a:pos x="0" y="36"/>
                  </a:cxn>
                </a:cxnLst>
                <a:rect l="0" t="0" r="r" b="b"/>
                <a:pathLst>
                  <a:path w="121" h="104">
                    <a:moveTo>
                      <a:pt x="0" y="36"/>
                    </a:moveTo>
                    <a:lnTo>
                      <a:pt x="51" y="104"/>
                    </a:lnTo>
                    <a:lnTo>
                      <a:pt x="121" y="69"/>
                    </a:lnTo>
                    <a:lnTo>
                      <a:pt x="6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53" name="Freeform 537"/>
              <p:cNvSpPr>
                <a:spLocks noEditPoints="1"/>
              </p:cNvSpPr>
              <p:nvPr/>
            </p:nvSpPr>
            <p:spPr bwMode="auto">
              <a:xfrm>
                <a:off x="3425" y="2518"/>
                <a:ext cx="121" cy="417"/>
              </a:xfrm>
              <a:custGeom>
                <a:avLst/>
                <a:gdLst/>
                <a:ahLst/>
                <a:cxnLst>
                  <a:cxn ang="0">
                    <a:pos x="0" y="349"/>
                  </a:cxn>
                  <a:cxn ang="0">
                    <a:pos x="51" y="417"/>
                  </a:cxn>
                  <a:cxn ang="0">
                    <a:pos x="121" y="382"/>
                  </a:cxn>
                  <a:cxn ang="0">
                    <a:pos x="68" y="313"/>
                  </a:cxn>
                  <a:cxn ang="0">
                    <a:pos x="0" y="349"/>
                  </a:cxn>
                  <a:cxn ang="0">
                    <a:pos x="43" y="0"/>
                  </a:cxn>
                  <a:cxn ang="0">
                    <a:pos x="91" y="142"/>
                  </a:cxn>
                </a:cxnLst>
                <a:rect l="0" t="0" r="r" b="b"/>
                <a:pathLst>
                  <a:path w="121" h="417">
                    <a:moveTo>
                      <a:pt x="0" y="349"/>
                    </a:moveTo>
                    <a:lnTo>
                      <a:pt x="51" y="417"/>
                    </a:lnTo>
                    <a:lnTo>
                      <a:pt x="121" y="382"/>
                    </a:lnTo>
                    <a:lnTo>
                      <a:pt x="68" y="313"/>
                    </a:lnTo>
                    <a:lnTo>
                      <a:pt x="0" y="349"/>
                    </a:lnTo>
                    <a:moveTo>
                      <a:pt x="43" y="0"/>
                    </a:moveTo>
                    <a:lnTo>
                      <a:pt x="91" y="14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54" name="Freeform 538"/>
              <p:cNvSpPr>
                <a:spLocks/>
              </p:cNvSpPr>
              <p:nvPr/>
            </p:nvSpPr>
            <p:spPr bwMode="auto">
              <a:xfrm>
                <a:off x="4660" y="1287"/>
                <a:ext cx="41" cy="125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37" y="0"/>
                  </a:cxn>
                  <a:cxn ang="0">
                    <a:pos x="41" y="81"/>
                  </a:cxn>
                  <a:cxn ang="0">
                    <a:pos x="9" y="125"/>
                  </a:cxn>
                  <a:cxn ang="0">
                    <a:pos x="0" y="52"/>
                  </a:cxn>
                </a:cxnLst>
                <a:rect l="0" t="0" r="r" b="b"/>
                <a:pathLst>
                  <a:path w="41" h="125">
                    <a:moveTo>
                      <a:pt x="0" y="52"/>
                    </a:moveTo>
                    <a:lnTo>
                      <a:pt x="37" y="0"/>
                    </a:lnTo>
                    <a:lnTo>
                      <a:pt x="41" y="81"/>
                    </a:lnTo>
                    <a:lnTo>
                      <a:pt x="9" y="12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55" name="Freeform 539"/>
              <p:cNvSpPr>
                <a:spLocks/>
              </p:cNvSpPr>
              <p:nvPr/>
            </p:nvSpPr>
            <p:spPr bwMode="auto">
              <a:xfrm>
                <a:off x="4660" y="1287"/>
                <a:ext cx="41" cy="125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37" y="0"/>
                  </a:cxn>
                  <a:cxn ang="0">
                    <a:pos x="41" y="81"/>
                  </a:cxn>
                  <a:cxn ang="0">
                    <a:pos x="9" y="125"/>
                  </a:cxn>
                  <a:cxn ang="0">
                    <a:pos x="0" y="52"/>
                  </a:cxn>
                </a:cxnLst>
                <a:rect l="0" t="0" r="r" b="b"/>
                <a:pathLst>
                  <a:path w="41" h="125">
                    <a:moveTo>
                      <a:pt x="0" y="52"/>
                    </a:moveTo>
                    <a:lnTo>
                      <a:pt x="37" y="0"/>
                    </a:lnTo>
                    <a:lnTo>
                      <a:pt x="41" y="81"/>
                    </a:lnTo>
                    <a:lnTo>
                      <a:pt x="9" y="125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56" name="Freeform 540"/>
              <p:cNvSpPr>
                <a:spLocks/>
              </p:cNvSpPr>
              <p:nvPr/>
            </p:nvSpPr>
            <p:spPr bwMode="auto">
              <a:xfrm>
                <a:off x="4081" y="1287"/>
                <a:ext cx="41" cy="1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81"/>
                  </a:cxn>
                  <a:cxn ang="0">
                    <a:pos x="32" y="125"/>
                  </a:cxn>
                  <a:cxn ang="0">
                    <a:pos x="41" y="52"/>
                  </a:cxn>
                  <a:cxn ang="0">
                    <a:pos x="4" y="0"/>
                  </a:cxn>
                </a:cxnLst>
                <a:rect l="0" t="0" r="r" b="b"/>
                <a:pathLst>
                  <a:path w="41" h="125">
                    <a:moveTo>
                      <a:pt x="4" y="0"/>
                    </a:moveTo>
                    <a:lnTo>
                      <a:pt x="0" y="81"/>
                    </a:lnTo>
                    <a:lnTo>
                      <a:pt x="32" y="125"/>
                    </a:lnTo>
                    <a:lnTo>
                      <a:pt x="41" y="5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57" name="Freeform 541"/>
              <p:cNvSpPr>
                <a:spLocks/>
              </p:cNvSpPr>
              <p:nvPr/>
            </p:nvSpPr>
            <p:spPr bwMode="auto">
              <a:xfrm>
                <a:off x="4081" y="1287"/>
                <a:ext cx="41" cy="1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81"/>
                  </a:cxn>
                  <a:cxn ang="0">
                    <a:pos x="32" y="125"/>
                  </a:cxn>
                  <a:cxn ang="0">
                    <a:pos x="41" y="52"/>
                  </a:cxn>
                  <a:cxn ang="0">
                    <a:pos x="4" y="0"/>
                  </a:cxn>
                </a:cxnLst>
                <a:rect l="0" t="0" r="r" b="b"/>
                <a:pathLst>
                  <a:path w="41" h="125">
                    <a:moveTo>
                      <a:pt x="4" y="0"/>
                    </a:moveTo>
                    <a:lnTo>
                      <a:pt x="0" y="81"/>
                    </a:lnTo>
                    <a:lnTo>
                      <a:pt x="32" y="125"/>
                    </a:lnTo>
                    <a:lnTo>
                      <a:pt x="41" y="52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58" name="Freeform 542"/>
              <p:cNvSpPr>
                <a:spLocks/>
              </p:cNvSpPr>
              <p:nvPr/>
            </p:nvSpPr>
            <p:spPr bwMode="auto">
              <a:xfrm>
                <a:off x="5270" y="2636"/>
                <a:ext cx="56" cy="14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56" y="52"/>
                  </a:cxn>
                  <a:cxn ang="0">
                    <a:pos x="22" y="146"/>
                  </a:cxn>
                  <a:cxn ang="0">
                    <a:pos x="0" y="112"/>
                  </a:cxn>
                  <a:cxn ang="0">
                    <a:pos x="18" y="0"/>
                  </a:cxn>
                </a:cxnLst>
                <a:rect l="0" t="0" r="r" b="b"/>
                <a:pathLst>
                  <a:path w="56" h="146">
                    <a:moveTo>
                      <a:pt x="18" y="0"/>
                    </a:moveTo>
                    <a:lnTo>
                      <a:pt x="56" y="52"/>
                    </a:lnTo>
                    <a:lnTo>
                      <a:pt x="22" y="146"/>
                    </a:lnTo>
                    <a:lnTo>
                      <a:pt x="0" y="1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59" name="Freeform 543"/>
              <p:cNvSpPr>
                <a:spLocks/>
              </p:cNvSpPr>
              <p:nvPr/>
            </p:nvSpPr>
            <p:spPr bwMode="auto">
              <a:xfrm>
                <a:off x="5270" y="2636"/>
                <a:ext cx="56" cy="14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56" y="52"/>
                  </a:cxn>
                  <a:cxn ang="0">
                    <a:pos x="22" y="146"/>
                  </a:cxn>
                  <a:cxn ang="0">
                    <a:pos x="0" y="112"/>
                  </a:cxn>
                  <a:cxn ang="0">
                    <a:pos x="18" y="0"/>
                  </a:cxn>
                </a:cxnLst>
                <a:rect l="0" t="0" r="r" b="b"/>
                <a:pathLst>
                  <a:path w="56" h="146">
                    <a:moveTo>
                      <a:pt x="18" y="0"/>
                    </a:moveTo>
                    <a:lnTo>
                      <a:pt x="56" y="52"/>
                    </a:lnTo>
                    <a:lnTo>
                      <a:pt x="22" y="146"/>
                    </a:lnTo>
                    <a:lnTo>
                      <a:pt x="0" y="112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60" name="Freeform 544"/>
              <p:cNvSpPr>
                <a:spLocks/>
              </p:cNvSpPr>
              <p:nvPr/>
            </p:nvSpPr>
            <p:spPr bwMode="auto">
              <a:xfrm>
                <a:off x="3456" y="2636"/>
                <a:ext cx="56" cy="146"/>
              </a:xfrm>
              <a:custGeom>
                <a:avLst/>
                <a:gdLst/>
                <a:ahLst/>
                <a:cxnLst>
                  <a:cxn ang="0">
                    <a:pos x="56" y="112"/>
                  </a:cxn>
                  <a:cxn ang="0">
                    <a:pos x="36" y="0"/>
                  </a:cxn>
                  <a:cxn ang="0">
                    <a:pos x="0" y="52"/>
                  </a:cxn>
                  <a:cxn ang="0">
                    <a:pos x="33" y="146"/>
                  </a:cxn>
                  <a:cxn ang="0">
                    <a:pos x="56" y="112"/>
                  </a:cxn>
                </a:cxnLst>
                <a:rect l="0" t="0" r="r" b="b"/>
                <a:pathLst>
                  <a:path w="56" h="146">
                    <a:moveTo>
                      <a:pt x="56" y="112"/>
                    </a:moveTo>
                    <a:lnTo>
                      <a:pt x="36" y="0"/>
                    </a:lnTo>
                    <a:lnTo>
                      <a:pt x="0" y="52"/>
                    </a:lnTo>
                    <a:lnTo>
                      <a:pt x="33" y="146"/>
                    </a:lnTo>
                    <a:lnTo>
                      <a:pt x="56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61" name="Freeform 545"/>
              <p:cNvSpPr>
                <a:spLocks/>
              </p:cNvSpPr>
              <p:nvPr/>
            </p:nvSpPr>
            <p:spPr bwMode="auto">
              <a:xfrm>
                <a:off x="3456" y="2636"/>
                <a:ext cx="56" cy="146"/>
              </a:xfrm>
              <a:custGeom>
                <a:avLst/>
                <a:gdLst/>
                <a:ahLst/>
                <a:cxnLst>
                  <a:cxn ang="0">
                    <a:pos x="56" y="112"/>
                  </a:cxn>
                  <a:cxn ang="0">
                    <a:pos x="36" y="0"/>
                  </a:cxn>
                  <a:cxn ang="0">
                    <a:pos x="0" y="52"/>
                  </a:cxn>
                  <a:cxn ang="0">
                    <a:pos x="33" y="146"/>
                  </a:cxn>
                  <a:cxn ang="0">
                    <a:pos x="56" y="112"/>
                  </a:cxn>
                </a:cxnLst>
                <a:rect l="0" t="0" r="r" b="b"/>
                <a:pathLst>
                  <a:path w="56" h="146">
                    <a:moveTo>
                      <a:pt x="56" y="112"/>
                    </a:moveTo>
                    <a:lnTo>
                      <a:pt x="36" y="0"/>
                    </a:lnTo>
                    <a:lnTo>
                      <a:pt x="0" y="52"/>
                    </a:lnTo>
                    <a:lnTo>
                      <a:pt x="33" y="146"/>
                    </a:lnTo>
                    <a:lnTo>
                      <a:pt x="56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62" name="Freeform 546"/>
              <p:cNvSpPr>
                <a:spLocks/>
              </p:cNvSpPr>
              <p:nvPr/>
            </p:nvSpPr>
            <p:spPr bwMode="auto">
              <a:xfrm>
                <a:off x="5505" y="2667"/>
                <a:ext cx="23" cy="112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23" y="41"/>
                  </a:cxn>
                  <a:cxn ang="0">
                    <a:pos x="23" y="112"/>
                  </a:cxn>
                  <a:cxn ang="0">
                    <a:pos x="0" y="71"/>
                  </a:cxn>
                </a:cxnLst>
                <a:rect l="0" t="0" r="r" b="b"/>
                <a:pathLst>
                  <a:path w="23" h="112">
                    <a:moveTo>
                      <a:pt x="0" y="71"/>
                    </a:moveTo>
                    <a:lnTo>
                      <a:pt x="0" y="0"/>
                    </a:lnTo>
                    <a:lnTo>
                      <a:pt x="23" y="41"/>
                    </a:lnTo>
                    <a:lnTo>
                      <a:pt x="23" y="11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63" name="Freeform 547"/>
              <p:cNvSpPr>
                <a:spLocks/>
              </p:cNvSpPr>
              <p:nvPr/>
            </p:nvSpPr>
            <p:spPr bwMode="auto">
              <a:xfrm>
                <a:off x="5505" y="2667"/>
                <a:ext cx="23" cy="112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23" y="41"/>
                  </a:cxn>
                  <a:cxn ang="0">
                    <a:pos x="23" y="112"/>
                  </a:cxn>
                  <a:cxn ang="0">
                    <a:pos x="0" y="71"/>
                  </a:cxn>
                </a:cxnLst>
                <a:rect l="0" t="0" r="r" b="b"/>
                <a:pathLst>
                  <a:path w="23" h="112">
                    <a:moveTo>
                      <a:pt x="0" y="71"/>
                    </a:moveTo>
                    <a:lnTo>
                      <a:pt x="0" y="0"/>
                    </a:lnTo>
                    <a:lnTo>
                      <a:pt x="23" y="41"/>
                    </a:lnTo>
                    <a:lnTo>
                      <a:pt x="23" y="112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64" name="Freeform 548"/>
              <p:cNvSpPr>
                <a:spLocks/>
              </p:cNvSpPr>
              <p:nvPr/>
            </p:nvSpPr>
            <p:spPr bwMode="auto">
              <a:xfrm>
                <a:off x="4390" y="1320"/>
                <a:ext cx="132" cy="78"/>
              </a:xfrm>
              <a:custGeom>
                <a:avLst/>
                <a:gdLst/>
                <a:ahLst/>
                <a:cxnLst>
                  <a:cxn ang="0">
                    <a:pos x="132" y="78"/>
                  </a:cxn>
                  <a:cxn ang="0">
                    <a:pos x="127" y="6"/>
                  </a:cxn>
                  <a:cxn ang="0">
                    <a:pos x="0" y="0"/>
                  </a:cxn>
                  <a:cxn ang="0">
                    <a:pos x="0" y="74"/>
                  </a:cxn>
                  <a:cxn ang="0">
                    <a:pos x="132" y="78"/>
                  </a:cxn>
                </a:cxnLst>
                <a:rect l="0" t="0" r="r" b="b"/>
                <a:pathLst>
                  <a:path w="132" h="78">
                    <a:moveTo>
                      <a:pt x="132" y="78"/>
                    </a:moveTo>
                    <a:lnTo>
                      <a:pt x="127" y="6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132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65" name="Freeform 549"/>
              <p:cNvSpPr>
                <a:spLocks/>
              </p:cNvSpPr>
              <p:nvPr/>
            </p:nvSpPr>
            <p:spPr bwMode="auto">
              <a:xfrm>
                <a:off x="4390" y="1320"/>
                <a:ext cx="132" cy="78"/>
              </a:xfrm>
              <a:custGeom>
                <a:avLst/>
                <a:gdLst/>
                <a:ahLst/>
                <a:cxnLst>
                  <a:cxn ang="0">
                    <a:pos x="132" y="78"/>
                  </a:cxn>
                  <a:cxn ang="0">
                    <a:pos x="127" y="6"/>
                  </a:cxn>
                  <a:cxn ang="0">
                    <a:pos x="0" y="0"/>
                  </a:cxn>
                  <a:cxn ang="0">
                    <a:pos x="0" y="74"/>
                  </a:cxn>
                  <a:cxn ang="0">
                    <a:pos x="132" y="78"/>
                  </a:cxn>
                </a:cxnLst>
                <a:rect l="0" t="0" r="r" b="b"/>
                <a:pathLst>
                  <a:path w="132" h="78">
                    <a:moveTo>
                      <a:pt x="132" y="78"/>
                    </a:moveTo>
                    <a:lnTo>
                      <a:pt x="127" y="6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132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66" name="Freeform 550"/>
              <p:cNvSpPr>
                <a:spLocks/>
              </p:cNvSpPr>
              <p:nvPr/>
            </p:nvSpPr>
            <p:spPr bwMode="auto">
              <a:xfrm>
                <a:off x="4260" y="1320"/>
                <a:ext cx="130" cy="78"/>
              </a:xfrm>
              <a:custGeom>
                <a:avLst/>
                <a:gdLst/>
                <a:ahLst/>
                <a:cxnLst>
                  <a:cxn ang="0">
                    <a:pos x="130" y="74"/>
                  </a:cxn>
                  <a:cxn ang="0">
                    <a:pos x="130" y="0"/>
                  </a:cxn>
                  <a:cxn ang="0">
                    <a:pos x="4" y="6"/>
                  </a:cxn>
                  <a:cxn ang="0">
                    <a:pos x="0" y="78"/>
                  </a:cxn>
                  <a:cxn ang="0">
                    <a:pos x="130" y="74"/>
                  </a:cxn>
                </a:cxnLst>
                <a:rect l="0" t="0" r="r" b="b"/>
                <a:pathLst>
                  <a:path w="130" h="78">
                    <a:moveTo>
                      <a:pt x="130" y="74"/>
                    </a:moveTo>
                    <a:lnTo>
                      <a:pt x="130" y="0"/>
                    </a:lnTo>
                    <a:lnTo>
                      <a:pt x="4" y="6"/>
                    </a:lnTo>
                    <a:lnTo>
                      <a:pt x="0" y="78"/>
                    </a:lnTo>
                    <a:lnTo>
                      <a:pt x="13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67" name="Freeform 551"/>
              <p:cNvSpPr>
                <a:spLocks/>
              </p:cNvSpPr>
              <p:nvPr/>
            </p:nvSpPr>
            <p:spPr bwMode="auto">
              <a:xfrm>
                <a:off x="4260" y="1320"/>
                <a:ext cx="130" cy="78"/>
              </a:xfrm>
              <a:custGeom>
                <a:avLst/>
                <a:gdLst/>
                <a:ahLst/>
                <a:cxnLst>
                  <a:cxn ang="0">
                    <a:pos x="130" y="74"/>
                  </a:cxn>
                  <a:cxn ang="0">
                    <a:pos x="130" y="0"/>
                  </a:cxn>
                  <a:cxn ang="0">
                    <a:pos x="4" y="6"/>
                  </a:cxn>
                  <a:cxn ang="0">
                    <a:pos x="0" y="78"/>
                  </a:cxn>
                  <a:cxn ang="0">
                    <a:pos x="130" y="74"/>
                  </a:cxn>
                </a:cxnLst>
                <a:rect l="0" t="0" r="r" b="b"/>
                <a:pathLst>
                  <a:path w="130" h="78">
                    <a:moveTo>
                      <a:pt x="130" y="74"/>
                    </a:moveTo>
                    <a:lnTo>
                      <a:pt x="130" y="0"/>
                    </a:lnTo>
                    <a:lnTo>
                      <a:pt x="4" y="6"/>
                    </a:lnTo>
                    <a:lnTo>
                      <a:pt x="0" y="78"/>
                    </a:lnTo>
                    <a:lnTo>
                      <a:pt x="130" y="7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68" name="Freeform 552"/>
              <p:cNvSpPr>
                <a:spLocks/>
              </p:cNvSpPr>
              <p:nvPr/>
            </p:nvSpPr>
            <p:spPr bwMode="auto">
              <a:xfrm>
                <a:off x="5431" y="2911"/>
                <a:ext cx="74" cy="116"/>
              </a:xfrm>
              <a:custGeom>
                <a:avLst/>
                <a:gdLst/>
                <a:ahLst/>
                <a:cxnLst>
                  <a:cxn ang="0">
                    <a:pos x="19" y="116"/>
                  </a:cxn>
                  <a:cxn ang="0">
                    <a:pos x="0" y="55"/>
                  </a:cxn>
                  <a:cxn ang="0">
                    <a:pos x="51" y="0"/>
                  </a:cxn>
                  <a:cxn ang="0">
                    <a:pos x="74" y="65"/>
                  </a:cxn>
                  <a:cxn ang="0">
                    <a:pos x="19" y="116"/>
                  </a:cxn>
                </a:cxnLst>
                <a:rect l="0" t="0" r="r" b="b"/>
                <a:pathLst>
                  <a:path w="74" h="116">
                    <a:moveTo>
                      <a:pt x="19" y="116"/>
                    </a:moveTo>
                    <a:lnTo>
                      <a:pt x="0" y="55"/>
                    </a:lnTo>
                    <a:lnTo>
                      <a:pt x="51" y="0"/>
                    </a:lnTo>
                    <a:lnTo>
                      <a:pt x="74" y="65"/>
                    </a:lnTo>
                    <a:lnTo>
                      <a:pt x="19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69" name="Freeform 553"/>
              <p:cNvSpPr>
                <a:spLocks/>
              </p:cNvSpPr>
              <p:nvPr/>
            </p:nvSpPr>
            <p:spPr bwMode="auto">
              <a:xfrm>
                <a:off x="5431" y="2911"/>
                <a:ext cx="74" cy="116"/>
              </a:xfrm>
              <a:custGeom>
                <a:avLst/>
                <a:gdLst/>
                <a:ahLst/>
                <a:cxnLst>
                  <a:cxn ang="0">
                    <a:pos x="19" y="116"/>
                  </a:cxn>
                  <a:cxn ang="0">
                    <a:pos x="0" y="55"/>
                  </a:cxn>
                  <a:cxn ang="0">
                    <a:pos x="51" y="0"/>
                  </a:cxn>
                  <a:cxn ang="0">
                    <a:pos x="74" y="65"/>
                  </a:cxn>
                  <a:cxn ang="0">
                    <a:pos x="19" y="116"/>
                  </a:cxn>
                </a:cxnLst>
                <a:rect l="0" t="0" r="r" b="b"/>
                <a:pathLst>
                  <a:path w="74" h="116">
                    <a:moveTo>
                      <a:pt x="19" y="116"/>
                    </a:moveTo>
                    <a:lnTo>
                      <a:pt x="0" y="55"/>
                    </a:lnTo>
                    <a:lnTo>
                      <a:pt x="51" y="0"/>
                    </a:lnTo>
                    <a:lnTo>
                      <a:pt x="74" y="65"/>
                    </a:lnTo>
                    <a:lnTo>
                      <a:pt x="19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70" name="Freeform 554"/>
              <p:cNvSpPr>
                <a:spLocks/>
              </p:cNvSpPr>
              <p:nvPr/>
            </p:nvSpPr>
            <p:spPr bwMode="auto">
              <a:xfrm>
                <a:off x="4660" y="1275"/>
                <a:ext cx="31" cy="137"/>
              </a:xfrm>
              <a:custGeom>
                <a:avLst/>
                <a:gdLst/>
                <a:ahLst/>
                <a:cxnLst>
                  <a:cxn ang="0">
                    <a:pos x="9" y="137"/>
                  </a:cxn>
                  <a:cxn ang="0">
                    <a:pos x="0" y="64"/>
                  </a:cxn>
                  <a:cxn ang="0">
                    <a:pos x="21" y="0"/>
                  </a:cxn>
                  <a:cxn ang="0">
                    <a:pos x="31" y="73"/>
                  </a:cxn>
                  <a:cxn ang="0">
                    <a:pos x="9" y="137"/>
                  </a:cxn>
                </a:cxnLst>
                <a:rect l="0" t="0" r="r" b="b"/>
                <a:pathLst>
                  <a:path w="31" h="137">
                    <a:moveTo>
                      <a:pt x="9" y="137"/>
                    </a:moveTo>
                    <a:lnTo>
                      <a:pt x="0" y="64"/>
                    </a:lnTo>
                    <a:lnTo>
                      <a:pt x="21" y="0"/>
                    </a:lnTo>
                    <a:lnTo>
                      <a:pt x="31" y="73"/>
                    </a:lnTo>
                    <a:lnTo>
                      <a:pt x="9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71" name="Freeform 555"/>
              <p:cNvSpPr>
                <a:spLocks/>
              </p:cNvSpPr>
              <p:nvPr/>
            </p:nvSpPr>
            <p:spPr bwMode="auto">
              <a:xfrm>
                <a:off x="4660" y="1275"/>
                <a:ext cx="31" cy="137"/>
              </a:xfrm>
              <a:custGeom>
                <a:avLst/>
                <a:gdLst/>
                <a:ahLst/>
                <a:cxnLst>
                  <a:cxn ang="0">
                    <a:pos x="9" y="137"/>
                  </a:cxn>
                  <a:cxn ang="0">
                    <a:pos x="0" y="64"/>
                  </a:cxn>
                  <a:cxn ang="0">
                    <a:pos x="21" y="0"/>
                  </a:cxn>
                  <a:cxn ang="0">
                    <a:pos x="31" y="73"/>
                  </a:cxn>
                  <a:cxn ang="0">
                    <a:pos x="9" y="137"/>
                  </a:cxn>
                </a:cxnLst>
                <a:rect l="0" t="0" r="r" b="b"/>
                <a:pathLst>
                  <a:path w="31" h="137">
                    <a:moveTo>
                      <a:pt x="9" y="137"/>
                    </a:moveTo>
                    <a:lnTo>
                      <a:pt x="0" y="64"/>
                    </a:lnTo>
                    <a:lnTo>
                      <a:pt x="21" y="0"/>
                    </a:lnTo>
                    <a:lnTo>
                      <a:pt x="31" y="73"/>
                    </a:lnTo>
                    <a:lnTo>
                      <a:pt x="9" y="1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72" name="Freeform 556"/>
              <p:cNvSpPr>
                <a:spLocks/>
              </p:cNvSpPr>
              <p:nvPr/>
            </p:nvSpPr>
            <p:spPr bwMode="auto">
              <a:xfrm>
                <a:off x="4091" y="1275"/>
                <a:ext cx="31" cy="13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73"/>
                  </a:cxn>
                  <a:cxn ang="0">
                    <a:pos x="22" y="137"/>
                  </a:cxn>
                  <a:cxn ang="0">
                    <a:pos x="31" y="64"/>
                  </a:cxn>
                  <a:cxn ang="0">
                    <a:pos x="8" y="0"/>
                  </a:cxn>
                </a:cxnLst>
                <a:rect l="0" t="0" r="r" b="b"/>
                <a:pathLst>
                  <a:path w="31" h="137">
                    <a:moveTo>
                      <a:pt x="8" y="0"/>
                    </a:moveTo>
                    <a:lnTo>
                      <a:pt x="0" y="73"/>
                    </a:lnTo>
                    <a:lnTo>
                      <a:pt x="22" y="137"/>
                    </a:lnTo>
                    <a:lnTo>
                      <a:pt x="31" y="6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73" name="Freeform 557"/>
              <p:cNvSpPr>
                <a:spLocks/>
              </p:cNvSpPr>
              <p:nvPr/>
            </p:nvSpPr>
            <p:spPr bwMode="auto">
              <a:xfrm>
                <a:off x="4091" y="1275"/>
                <a:ext cx="31" cy="13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73"/>
                  </a:cxn>
                  <a:cxn ang="0">
                    <a:pos x="22" y="137"/>
                  </a:cxn>
                  <a:cxn ang="0">
                    <a:pos x="31" y="64"/>
                  </a:cxn>
                  <a:cxn ang="0">
                    <a:pos x="8" y="0"/>
                  </a:cxn>
                </a:cxnLst>
                <a:rect l="0" t="0" r="r" b="b"/>
                <a:pathLst>
                  <a:path w="31" h="137">
                    <a:moveTo>
                      <a:pt x="8" y="0"/>
                    </a:moveTo>
                    <a:lnTo>
                      <a:pt x="0" y="73"/>
                    </a:lnTo>
                    <a:lnTo>
                      <a:pt x="22" y="137"/>
                    </a:lnTo>
                    <a:lnTo>
                      <a:pt x="31" y="64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74" name="Freeform 558"/>
              <p:cNvSpPr>
                <a:spLocks/>
              </p:cNvSpPr>
              <p:nvPr/>
            </p:nvSpPr>
            <p:spPr bwMode="auto">
              <a:xfrm>
                <a:off x="5258" y="1747"/>
                <a:ext cx="77" cy="227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0" y="0"/>
                  </a:cxn>
                  <a:cxn ang="0">
                    <a:pos x="77" y="47"/>
                  </a:cxn>
                  <a:cxn ang="0">
                    <a:pos x="77" y="227"/>
                  </a:cxn>
                  <a:cxn ang="0">
                    <a:pos x="0" y="177"/>
                  </a:cxn>
                </a:cxnLst>
                <a:rect l="0" t="0" r="r" b="b"/>
                <a:pathLst>
                  <a:path w="77" h="227">
                    <a:moveTo>
                      <a:pt x="0" y="177"/>
                    </a:moveTo>
                    <a:lnTo>
                      <a:pt x="0" y="0"/>
                    </a:lnTo>
                    <a:lnTo>
                      <a:pt x="77" y="47"/>
                    </a:lnTo>
                    <a:lnTo>
                      <a:pt x="77" y="227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75" name="Freeform 559"/>
              <p:cNvSpPr>
                <a:spLocks/>
              </p:cNvSpPr>
              <p:nvPr/>
            </p:nvSpPr>
            <p:spPr bwMode="auto">
              <a:xfrm>
                <a:off x="5258" y="1747"/>
                <a:ext cx="77" cy="227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0" y="0"/>
                  </a:cxn>
                  <a:cxn ang="0">
                    <a:pos x="77" y="47"/>
                  </a:cxn>
                  <a:cxn ang="0">
                    <a:pos x="77" y="227"/>
                  </a:cxn>
                  <a:cxn ang="0">
                    <a:pos x="0" y="177"/>
                  </a:cxn>
                </a:cxnLst>
                <a:rect l="0" t="0" r="r" b="b"/>
                <a:pathLst>
                  <a:path w="77" h="227">
                    <a:moveTo>
                      <a:pt x="0" y="177"/>
                    </a:moveTo>
                    <a:lnTo>
                      <a:pt x="0" y="0"/>
                    </a:lnTo>
                    <a:lnTo>
                      <a:pt x="77" y="47"/>
                    </a:lnTo>
                    <a:lnTo>
                      <a:pt x="77" y="227"/>
                    </a:lnTo>
                    <a:lnTo>
                      <a:pt x="0" y="1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76" name="Freeform 560"/>
              <p:cNvSpPr>
                <a:spLocks/>
              </p:cNvSpPr>
              <p:nvPr/>
            </p:nvSpPr>
            <p:spPr bwMode="auto">
              <a:xfrm>
                <a:off x="4390" y="1035"/>
                <a:ext cx="121" cy="4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0"/>
                  </a:cxn>
                  <a:cxn ang="0">
                    <a:pos x="117" y="4"/>
                  </a:cxn>
                  <a:cxn ang="0">
                    <a:pos x="121" y="45"/>
                  </a:cxn>
                  <a:cxn ang="0">
                    <a:pos x="0" y="44"/>
                  </a:cxn>
                </a:cxnLst>
                <a:rect l="0" t="0" r="r" b="b"/>
                <a:pathLst>
                  <a:path w="121" h="45">
                    <a:moveTo>
                      <a:pt x="0" y="44"/>
                    </a:moveTo>
                    <a:lnTo>
                      <a:pt x="0" y="0"/>
                    </a:lnTo>
                    <a:lnTo>
                      <a:pt x="117" y="4"/>
                    </a:lnTo>
                    <a:lnTo>
                      <a:pt x="121" y="45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77" name="Freeform 561"/>
              <p:cNvSpPr>
                <a:spLocks/>
              </p:cNvSpPr>
              <p:nvPr/>
            </p:nvSpPr>
            <p:spPr bwMode="auto">
              <a:xfrm>
                <a:off x="4390" y="1035"/>
                <a:ext cx="121" cy="4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0"/>
                  </a:cxn>
                  <a:cxn ang="0">
                    <a:pos x="117" y="4"/>
                  </a:cxn>
                  <a:cxn ang="0">
                    <a:pos x="121" y="45"/>
                  </a:cxn>
                  <a:cxn ang="0">
                    <a:pos x="0" y="44"/>
                  </a:cxn>
                </a:cxnLst>
                <a:rect l="0" t="0" r="r" b="b"/>
                <a:pathLst>
                  <a:path w="121" h="45">
                    <a:moveTo>
                      <a:pt x="0" y="44"/>
                    </a:moveTo>
                    <a:lnTo>
                      <a:pt x="0" y="0"/>
                    </a:lnTo>
                    <a:lnTo>
                      <a:pt x="117" y="4"/>
                    </a:lnTo>
                    <a:lnTo>
                      <a:pt x="121" y="45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78" name="Freeform 562"/>
              <p:cNvSpPr>
                <a:spLocks/>
              </p:cNvSpPr>
              <p:nvPr/>
            </p:nvSpPr>
            <p:spPr bwMode="auto">
              <a:xfrm>
                <a:off x="4271" y="1035"/>
                <a:ext cx="119" cy="4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4" y="4"/>
                  </a:cxn>
                  <a:cxn ang="0">
                    <a:pos x="119" y="0"/>
                  </a:cxn>
                  <a:cxn ang="0">
                    <a:pos x="119" y="44"/>
                  </a:cxn>
                  <a:cxn ang="0">
                    <a:pos x="0" y="45"/>
                  </a:cxn>
                </a:cxnLst>
                <a:rect l="0" t="0" r="r" b="b"/>
                <a:pathLst>
                  <a:path w="119" h="45">
                    <a:moveTo>
                      <a:pt x="0" y="45"/>
                    </a:moveTo>
                    <a:lnTo>
                      <a:pt x="4" y="4"/>
                    </a:lnTo>
                    <a:lnTo>
                      <a:pt x="119" y="0"/>
                    </a:lnTo>
                    <a:lnTo>
                      <a:pt x="119" y="4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79" name="Freeform 563"/>
              <p:cNvSpPr>
                <a:spLocks/>
              </p:cNvSpPr>
              <p:nvPr/>
            </p:nvSpPr>
            <p:spPr bwMode="auto">
              <a:xfrm>
                <a:off x="4271" y="1035"/>
                <a:ext cx="119" cy="4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4" y="4"/>
                  </a:cxn>
                  <a:cxn ang="0">
                    <a:pos x="119" y="0"/>
                  </a:cxn>
                  <a:cxn ang="0">
                    <a:pos x="119" y="44"/>
                  </a:cxn>
                  <a:cxn ang="0">
                    <a:pos x="0" y="45"/>
                  </a:cxn>
                </a:cxnLst>
                <a:rect l="0" t="0" r="r" b="b"/>
                <a:pathLst>
                  <a:path w="119" h="45">
                    <a:moveTo>
                      <a:pt x="0" y="45"/>
                    </a:moveTo>
                    <a:lnTo>
                      <a:pt x="4" y="4"/>
                    </a:lnTo>
                    <a:lnTo>
                      <a:pt x="119" y="0"/>
                    </a:lnTo>
                    <a:lnTo>
                      <a:pt x="119" y="44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80" name="Freeform 564"/>
              <p:cNvSpPr>
                <a:spLocks/>
              </p:cNvSpPr>
              <p:nvPr/>
            </p:nvSpPr>
            <p:spPr bwMode="auto">
              <a:xfrm>
                <a:off x="5236" y="2831"/>
                <a:ext cx="166" cy="7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166" y="8"/>
                  </a:cxn>
                  <a:cxn ang="0">
                    <a:pos x="123" y="75"/>
                  </a:cxn>
                  <a:cxn ang="0">
                    <a:pos x="0" y="69"/>
                  </a:cxn>
                  <a:cxn ang="0">
                    <a:pos x="51" y="0"/>
                  </a:cxn>
                </a:cxnLst>
                <a:rect l="0" t="0" r="r" b="b"/>
                <a:pathLst>
                  <a:path w="166" h="75">
                    <a:moveTo>
                      <a:pt x="51" y="0"/>
                    </a:moveTo>
                    <a:lnTo>
                      <a:pt x="166" y="8"/>
                    </a:lnTo>
                    <a:lnTo>
                      <a:pt x="123" y="75"/>
                    </a:lnTo>
                    <a:lnTo>
                      <a:pt x="0" y="6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81" name="Freeform 565"/>
              <p:cNvSpPr>
                <a:spLocks/>
              </p:cNvSpPr>
              <p:nvPr/>
            </p:nvSpPr>
            <p:spPr bwMode="auto">
              <a:xfrm>
                <a:off x="5236" y="2831"/>
                <a:ext cx="166" cy="7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166" y="8"/>
                  </a:cxn>
                  <a:cxn ang="0">
                    <a:pos x="123" y="75"/>
                  </a:cxn>
                  <a:cxn ang="0">
                    <a:pos x="0" y="69"/>
                  </a:cxn>
                  <a:cxn ang="0">
                    <a:pos x="51" y="0"/>
                  </a:cxn>
                </a:cxnLst>
                <a:rect l="0" t="0" r="r" b="b"/>
                <a:pathLst>
                  <a:path w="166" h="75">
                    <a:moveTo>
                      <a:pt x="51" y="0"/>
                    </a:moveTo>
                    <a:lnTo>
                      <a:pt x="166" y="8"/>
                    </a:lnTo>
                    <a:lnTo>
                      <a:pt x="123" y="75"/>
                    </a:lnTo>
                    <a:lnTo>
                      <a:pt x="0" y="69"/>
                    </a:lnTo>
                    <a:lnTo>
                      <a:pt x="5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82" name="Freeform 566"/>
              <p:cNvSpPr>
                <a:spLocks/>
              </p:cNvSpPr>
              <p:nvPr/>
            </p:nvSpPr>
            <p:spPr bwMode="auto">
              <a:xfrm>
                <a:off x="5133" y="2970"/>
                <a:ext cx="68" cy="110"/>
              </a:xfrm>
              <a:custGeom>
                <a:avLst/>
                <a:gdLst/>
                <a:ahLst/>
                <a:cxnLst>
                  <a:cxn ang="0">
                    <a:pos x="16" y="110"/>
                  </a:cxn>
                  <a:cxn ang="0">
                    <a:pos x="68" y="44"/>
                  </a:cxn>
                  <a:cxn ang="0">
                    <a:pos x="52" y="0"/>
                  </a:cxn>
                  <a:cxn ang="0">
                    <a:pos x="0" y="69"/>
                  </a:cxn>
                  <a:cxn ang="0">
                    <a:pos x="16" y="110"/>
                  </a:cxn>
                </a:cxnLst>
                <a:rect l="0" t="0" r="r" b="b"/>
                <a:pathLst>
                  <a:path w="68" h="110">
                    <a:moveTo>
                      <a:pt x="16" y="110"/>
                    </a:moveTo>
                    <a:lnTo>
                      <a:pt x="68" y="44"/>
                    </a:lnTo>
                    <a:lnTo>
                      <a:pt x="52" y="0"/>
                    </a:lnTo>
                    <a:lnTo>
                      <a:pt x="0" y="69"/>
                    </a:lnTo>
                    <a:lnTo>
                      <a:pt x="16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83" name="Freeform 567"/>
              <p:cNvSpPr>
                <a:spLocks/>
              </p:cNvSpPr>
              <p:nvPr/>
            </p:nvSpPr>
            <p:spPr bwMode="auto">
              <a:xfrm>
                <a:off x="5133" y="2970"/>
                <a:ext cx="68" cy="110"/>
              </a:xfrm>
              <a:custGeom>
                <a:avLst/>
                <a:gdLst/>
                <a:ahLst/>
                <a:cxnLst>
                  <a:cxn ang="0">
                    <a:pos x="16" y="110"/>
                  </a:cxn>
                  <a:cxn ang="0">
                    <a:pos x="68" y="44"/>
                  </a:cxn>
                  <a:cxn ang="0">
                    <a:pos x="52" y="0"/>
                  </a:cxn>
                  <a:cxn ang="0">
                    <a:pos x="0" y="69"/>
                  </a:cxn>
                  <a:cxn ang="0">
                    <a:pos x="16" y="110"/>
                  </a:cxn>
                </a:cxnLst>
                <a:rect l="0" t="0" r="r" b="b"/>
                <a:pathLst>
                  <a:path w="68" h="110">
                    <a:moveTo>
                      <a:pt x="16" y="110"/>
                    </a:moveTo>
                    <a:lnTo>
                      <a:pt x="68" y="44"/>
                    </a:lnTo>
                    <a:lnTo>
                      <a:pt x="52" y="0"/>
                    </a:lnTo>
                    <a:lnTo>
                      <a:pt x="0" y="69"/>
                    </a:lnTo>
                    <a:lnTo>
                      <a:pt x="16" y="1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84" name="Freeform 568"/>
              <p:cNvSpPr>
                <a:spLocks/>
              </p:cNvSpPr>
              <p:nvPr/>
            </p:nvSpPr>
            <p:spPr bwMode="auto">
              <a:xfrm>
                <a:off x="3580" y="2970"/>
                <a:ext cx="69" cy="11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6" y="0"/>
                  </a:cxn>
                  <a:cxn ang="0">
                    <a:pos x="69" y="69"/>
                  </a:cxn>
                  <a:cxn ang="0">
                    <a:pos x="53" y="110"/>
                  </a:cxn>
                  <a:cxn ang="0">
                    <a:pos x="0" y="44"/>
                  </a:cxn>
                </a:cxnLst>
                <a:rect l="0" t="0" r="r" b="b"/>
                <a:pathLst>
                  <a:path w="69" h="110">
                    <a:moveTo>
                      <a:pt x="0" y="44"/>
                    </a:moveTo>
                    <a:lnTo>
                      <a:pt x="16" y="0"/>
                    </a:lnTo>
                    <a:lnTo>
                      <a:pt x="69" y="69"/>
                    </a:lnTo>
                    <a:lnTo>
                      <a:pt x="53" y="11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85" name="Freeform 569"/>
              <p:cNvSpPr>
                <a:spLocks/>
              </p:cNvSpPr>
              <p:nvPr/>
            </p:nvSpPr>
            <p:spPr bwMode="auto">
              <a:xfrm>
                <a:off x="3580" y="2970"/>
                <a:ext cx="69" cy="11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6" y="0"/>
                  </a:cxn>
                  <a:cxn ang="0">
                    <a:pos x="69" y="69"/>
                  </a:cxn>
                  <a:cxn ang="0">
                    <a:pos x="53" y="110"/>
                  </a:cxn>
                  <a:cxn ang="0">
                    <a:pos x="0" y="44"/>
                  </a:cxn>
                </a:cxnLst>
                <a:rect l="0" t="0" r="r" b="b"/>
                <a:pathLst>
                  <a:path w="69" h="110">
                    <a:moveTo>
                      <a:pt x="0" y="44"/>
                    </a:moveTo>
                    <a:lnTo>
                      <a:pt x="16" y="0"/>
                    </a:lnTo>
                    <a:lnTo>
                      <a:pt x="69" y="69"/>
                    </a:lnTo>
                    <a:lnTo>
                      <a:pt x="53" y="110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86" name="Rectangle 570"/>
              <p:cNvSpPr>
                <a:spLocks noChangeArrowheads="1"/>
              </p:cNvSpPr>
              <p:nvPr/>
            </p:nvSpPr>
            <p:spPr bwMode="auto">
              <a:xfrm>
                <a:off x="4360" y="2928"/>
                <a:ext cx="60" cy="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87" name="Rectangle 571"/>
              <p:cNvSpPr>
                <a:spLocks noChangeArrowheads="1"/>
              </p:cNvSpPr>
              <p:nvPr/>
            </p:nvSpPr>
            <p:spPr bwMode="auto">
              <a:xfrm>
                <a:off x="4360" y="2928"/>
                <a:ext cx="60" cy="98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88" name="Freeform 572"/>
              <p:cNvSpPr>
                <a:spLocks/>
              </p:cNvSpPr>
              <p:nvPr/>
            </p:nvSpPr>
            <p:spPr bwMode="auto">
              <a:xfrm>
                <a:off x="4776" y="1431"/>
                <a:ext cx="135" cy="104"/>
              </a:xfrm>
              <a:custGeom>
                <a:avLst/>
                <a:gdLst/>
                <a:ahLst/>
                <a:cxnLst>
                  <a:cxn ang="0">
                    <a:pos x="135" y="104"/>
                  </a:cxn>
                  <a:cxn ang="0">
                    <a:pos x="119" y="31"/>
                  </a:cxn>
                  <a:cxn ang="0">
                    <a:pos x="0" y="0"/>
                  </a:cxn>
                  <a:cxn ang="0">
                    <a:pos x="14" y="73"/>
                  </a:cxn>
                  <a:cxn ang="0">
                    <a:pos x="135" y="104"/>
                  </a:cxn>
                </a:cxnLst>
                <a:rect l="0" t="0" r="r" b="b"/>
                <a:pathLst>
                  <a:path w="135" h="104">
                    <a:moveTo>
                      <a:pt x="135" y="104"/>
                    </a:moveTo>
                    <a:lnTo>
                      <a:pt x="119" y="31"/>
                    </a:lnTo>
                    <a:lnTo>
                      <a:pt x="0" y="0"/>
                    </a:lnTo>
                    <a:lnTo>
                      <a:pt x="14" y="73"/>
                    </a:lnTo>
                    <a:lnTo>
                      <a:pt x="135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89" name="Freeform 573"/>
              <p:cNvSpPr>
                <a:spLocks/>
              </p:cNvSpPr>
              <p:nvPr/>
            </p:nvSpPr>
            <p:spPr bwMode="auto">
              <a:xfrm>
                <a:off x="4776" y="1431"/>
                <a:ext cx="135" cy="104"/>
              </a:xfrm>
              <a:custGeom>
                <a:avLst/>
                <a:gdLst/>
                <a:ahLst/>
                <a:cxnLst>
                  <a:cxn ang="0">
                    <a:pos x="135" y="104"/>
                  </a:cxn>
                  <a:cxn ang="0">
                    <a:pos x="119" y="31"/>
                  </a:cxn>
                  <a:cxn ang="0">
                    <a:pos x="0" y="0"/>
                  </a:cxn>
                  <a:cxn ang="0">
                    <a:pos x="14" y="73"/>
                  </a:cxn>
                  <a:cxn ang="0">
                    <a:pos x="135" y="104"/>
                  </a:cxn>
                </a:cxnLst>
                <a:rect l="0" t="0" r="r" b="b"/>
                <a:pathLst>
                  <a:path w="135" h="104">
                    <a:moveTo>
                      <a:pt x="135" y="104"/>
                    </a:moveTo>
                    <a:lnTo>
                      <a:pt x="119" y="31"/>
                    </a:lnTo>
                    <a:lnTo>
                      <a:pt x="0" y="0"/>
                    </a:lnTo>
                    <a:lnTo>
                      <a:pt x="14" y="73"/>
                    </a:lnTo>
                    <a:lnTo>
                      <a:pt x="135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90" name="Freeform 574"/>
              <p:cNvSpPr>
                <a:spLocks/>
              </p:cNvSpPr>
              <p:nvPr/>
            </p:nvSpPr>
            <p:spPr bwMode="auto">
              <a:xfrm>
                <a:off x="3871" y="1431"/>
                <a:ext cx="133" cy="104"/>
              </a:xfrm>
              <a:custGeom>
                <a:avLst/>
                <a:gdLst/>
                <a:ahLst/>
                <a:cxnLst>
                  <a:cxn ang="0">
                    <a:pos x="121" y="73"/>
                  </a:cxn>
                  <a:cxn ang="0">
                    <a:pos x="133" y="0"/>
                  </a:cxn>
                  <a:cxn ang="0">
                    <a:pos x="16" y="31"/>
                  </a:cxn>
                  <a:cxn ang="0">
                    <a:pos x="0" y="104"/>
                  </a:cxn>
                  <a:cxn ang="0">
                    <a:pos x="121" y="73"/>
                  </a:cxn>
                </a:cxnLst>
                <a:rect l="0" t="0" r="r" b="b"/>
                <a:pathLst>
                  <a:path w="133" h="104">
                    <a:moveTo>
                      <a:pt x="121" y="73"/>
                    </a:moveTo>
                    <a:lnTo>
                      <a:pt x="133" y="0"/>
                    </a:lnTo>
                    <a:lnTo>
                      <a:pt x="16" y="31"/>
                    </a:lnTo>
                    <a:lnTo>
                      <a:pt x="0" y="104"/>
                    </a:lnTo>
                    <a:lnTo>
                      <a:pt x="121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91" name="Freeform 575"/>
              <p:cNvSpPr>
                <a:spLocks/>
              </p:cNvSpPr>
              <p:nvPr/>
            </p:nvSpPr>
            <p:spPr bwMode="auto">
              <a:xfrm>
                <a:off x="3871" y="1431"/>
                <a:ext cx="133" cy="104"/>
              </a:xfrm>
              <a:custGeom>
                <a:avLst/>
                <a:gdLst/>
                <a:ahLst/>
                <a:cxnLst>
                  <a:cxn ang="0">
                    <a:pos x="121" y="73"/>
                  </a:cxn>
                  <a:cxn ang="0">
                    <a:pos x="133" y="0"/>
                  </a:cxn>
                  <a:cxn ang="0">
                    <a:pos x="16" y="31"/>
                  </a:cxn>
                  <a:cxn ang="0">
                    <a:pos x="0" y="104"/>
                  </a:cxn>
                  <a:cxn ang="0">
                    <a:pos x="121" y="73"/>
                  </a:cxn>
                </a:cxnLst>
                <a:rect l="0" t="0" r="r" b="b"/>
                <a:pathLst>
                  <a:path w="133" h="104">
                    <a:moveTo>
                      <a:pt x="121" y="73"/>
                    </a:moveTo>
                    <a:lnTo>
                      <a:pt x="133" y="0"/>
                    </a:lnTo>
                    <a:lnTo>
                      <a:pt x="16" y="31"/>
                    </a:lnTo>
                    <a:lnTo>
                      <a:pt x="0" y="104"/>
                    </a:lnTo>
                    <a:lnTo>
                      <a:pt x="121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92" name="Freeform 576"/>
              <p:cNvSpPr>
                <a:spLocks/>
              </p:cNvSpPr>
              <p:nvPr/>
            </p:nvSpPr>
            <p:spPr bwMode="auto">
              <a:xfrm>
                <a:off x="4732" y="1104"/>
                <a:ext cx="134" cy="84"/>
              </a:xfrm>
              <a:custGeom>
                <a:avLst/>
                <a:gdLst/>
                <a:ahLst/>
                <a:cxnLst>
                  <a:cxn ang="0">
                    <a:pos x="3" y="59"/>
                  </a:cxn>
                  <a:cxn ang="0">
                    <a:pos x="0" y="0"/>
                  </a:cxn>
                  <a:cxn ang="0">
                    <a:pos x="130" y="24"/>
                  </a:cxn>
                  <a:cxn ang="0">
                    <a:pos x="134" y="84"/>
                  </a:cxn>
                  <a:cxn ang="0">
                    <a:pos x="3" y="59"/>
                  </a:cxn>
                </a:cxnLst>
                <a:rect l="0" t="0" r="r" b="b"/>
                <a:pathLst>
                  <a:path w="134" h="84">
                    <a:moveTo>
                      <a:pt x="3" y="59"/>
                    </a:moveTo>
                    <a:lnTo>
                      <a:pt x="0" y="0"/>
                    </a:lnTo>
                    <a:lnTo>
                      <a:pt x="130" y="24"/>
                    </a:lnTo>
                    <a:lnTo>
                      <a:pt x="134" y="84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93" name="Freeform 577"/>
              <p:cNvSpPr>
                <a:spLocks/>
              </p:cNvSpPr>
              <p:nvPr/>
            </p:nvSpPr>
            <p:spPr bwMode="auto">
              <a:xfrm>
                <a:off x="4732" y="1104"/>
                <a:ext cx="134" cy="84"/>
              </a:xfrm>
              <a:custGeom>
                <a:avLst/>
                <a:gdLst/>
                <a:ahLst/>
                <a:cxnLst>
                  <a:cxn ang="0">
                    <a:pos x="3" y="59"/>
                  </a:cxn>
                  <a:cxn ang="0">
                    <a:pos x="0" y="0"/>
                  </a:cxn>
                  <a:cxn ang="0">
                    <a:pos x="130" y="24"/>
                  </a:cxn>
                  <a:cxn ang="0">
                    <a:pos x="134" y="84"/>
                  </a:cxn>
                  <a:cxn ang="0">
                    <a:pos x="3" y="59"/>
                  </a:cxn>
                </a:cxnLst>
                <a:rect l="0" t="0" r="r" b="b"/>
                <a:pathLst>
                  <a:path w="134" h="84">
                    <a:moveTo>
                      <a:pt x="3" y="59"/>
                    </a:moveTo>
                    <a:lnTo>
                      <a:pt x="0" y="0"/>
                    </a:lnTo>
                    <a:lnTo>
                      <a:pt x="130" y="24"/>
                    </a:lnTo>
                    <a:lnTo>
                      <a:pt x="134" y="84"/>
                    </a:lnTo>
                    <a:lnTo>
                      <a:pt x="3" y="5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94" name="Freeform 578"/>
              <p:cNvSpPr>
                <a:spLocks/>
              </p:cNvSpPr>
              <p:nvPr/>
            </p:nvSpPr>
            <p:spPr bwMode="auto">
              <a:xfrm>
                <a:off x="3916" y="1104"/>
                <a:ext cx="134" cy="8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4" y="24"/>
                  </a:cxn>
                  <a:cxn ang="0">
                    <a:pos x="134" y="0"/>
                  </a:cxn>
                  <a:cxn ang="0">
                    <a:pos x="131" y="59"/>
                  </a:cxn>
                  <a:cxn ang="0">
                    <a:pos x="0" y="84"/>
                  </a:cxn>
                </a:cxnLst>
                <a:rect l="0" t="0" r="r" b="b"/>
                <a:pathLst>
                  <a:path w="134" h="84">
                    <a:moveTo>
                      <a:pt x="0" y="84"/>
                    </a:moveTo>
                    <a:lnTo>
                      <a:pt x="4" y="24"/>
                    </a:lnTo>
                    <a:lnTo>
                      <a:pt x="134" y="0"/>
                    </a:lnTo>
                    <a:lnTo>
                      <a:pt x="131" y="59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95" name="Freeform 579"/>
              <p:cNvSpPr>
                <a:spLocks/>
              </p:cNvSpPr>
              <p:nvPr/>
            </p:nvSpPr>
            <p:spPr bwMode="auto">
              <a:xfrm>
                <a:off x="3916" y="1104"/>
                <a:ext cx="134" cy="8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4" y="24"/>
                  </a:cxn>
                  <a:cxn ang="0">
                    <a:pos x="134" y="0"/>
                  </a:cxn>
                  <a:cxn ang="0">
                    <a:pos x="131" y="59"/>
                  </a:cxn>
                  <a:cxn ang="0">
                    <a:pos x="0" y="84"/>
                  </a:cxn>
                </a:cxnLst>
                <a:rect l="0" t="0" r="r" b="b"/>
                <a:pathLst>
                  <a:path w="134" h="84">
                    <a:moveTo>
                      <a:pt x="0" y="84"/>
                    </a:moveTo>
                    <a:lnTo>
                      <a:pt x="4" y="24"/>
                    </a:lnTo>
                    <a:lnTo>
                      <a:pt x="134" y="0"/>
                    </a:lnTo>
                    <a:lnTo>
                      <a:pt x="131" y="59"/>
                    </a:lnTo>
                    <a:lnTo>
                      <a:pt x="0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96" name="Freeform 580"/>
              <p:cNvSpPr>
                <a:spLocks/>
              </p:cNvSpPr>
              <p:nvPr/>
            </p:nvSpPr>
            <p:spPr bwMode="auto">
              <a:xfrm>
                <a:off x="4866" y="1188"/>
                <a:ext cx="108" cy="99"/>
              </a:xfrm>
              <a:custGeom>
                <a:avLst/>
                <a:gdLst/>
                <a:ahLst/>
                <a:cxnLst>
                  <a:cxn ang="0">
                    <a:pos x="108" y="99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108" y="27"/>
                  </a:cxn>
                  <a:cxn ang="0">
                    <a:pos x="108" y="99"/>
                  </a:cxn>
                </a:cxnLst>
                <a:rect l="0" t="0" r="r" b="b"/>
                <a:pathLst>
                  <a:path w="108" h="99">
                    <a:moveTo>
                      <a:pt x="108" y="99"/>
                    </a:moveTo>
                    <a:lnTo>
                      <a:pt x="0" y="71"/>
                    </a:lnTo>
                    <a:lnTo>
                      <a:pt x="0" y="0"/>
                    </a:lnTo>
                    <a:lnTo>
                      <a:pt x="108" y="27"/>
                    </a:lnTo>
                    <a:lnTo>
                      <a:pt x="108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97" name="Freeform 581"/>
              <p:cNvSpPr>
                <a:spLocks/>
              </p:cNvSpPr>
              <p:nvPr/>
            </p:nvSpPr>
            <p:spPr bwMode="auto">
              <a:xfrm>
                <a:off x="4866" y="1188"/>
                <a:ext cx="108" cy="99"/>
              </a:xfrm>
              <a:custGeom>
                <a:avLst/>
                <a:gdLst/>
                <a:ahLst/>
                <a:cxnLst>
                  <a:cxn ang="0">
                    <a:pos x="108" y="99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108" y="27"/>
                  </a:cxn>
                  <a:cxn ang="0">
                    <a:pos x="108" y="99"/>
                  </a:cxn>
                </a:cxnLst>
                <a:rect l="0" t="0" r="r" b="b"/>
                <a:pathLst>
                  <a:path w="108" h="99">
                    <a:moveTo>
                      <a:pt x="108" y="99"/>
                    </a:moveTo>
                    <a:lnTo>
                      <a:pt x="0" y="71"/>
                    </a:lnTo>
                    <a:lnTo>
                      <a:pt x="0" y="0"/>
                    </a:lnTo>
                    <a:lnTo>
                      <a:pt x="108" y="27"/>
                    </a:lnTo>
                    <a:lnTo>
                      <a:pt x="108" y="9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98" name="Freeform 582"/>
              <p:cNvSpPr>
                <a:spLocks/>
              </p:cNvSpPr>
              <p:nvPr/>
            </p:nvSpPr>
            <p:spPr bwMode="auto">
              <a:xfrm>
                <a:off x="3808" y="1188"/>
                <a:ext cx="108" cy="99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71"/>
                  </a:cxn>
                  <a:cxn ang="0">
                    <a:pos x="0" y="99"/>
                  </a:cxn>
                  <a:cxn ang="0">
                    <a:pos x="0" y="27"/>
                  </a:cxn>
                  <a:cxn ang="0">
                    <a:pos x="108" y="0"/>
                  </a:cxn>
                </a:cxnLst>
                <a:rect l="0" t="0" r="r" b="b"/>
                <a:pathLst>
                  <a:path w="108" h="99">
                    <a:moveTo>
                      <a:pt x="108" y="0"/>
                    </a:moveTo>
                    <a:lnTo>
                      <a:pt x="108" y="71"/>
                    </a:lnTo>
                    <a:lnTo>
                      <a:pt x="0" y="99"/>
                    </a:lnTo>
                    <a:lnTo>
                      <a:pt x="0" y="27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99" name="Freeform 583"/>
              <p:cNvSpPr>
                <a:spLocks/>
              </p:cNvSpPr>
              <p:nvPr/>
            </p:nvSpPr>
            <p:spPr bwMode="auto">
              <a:xfrm>
                <a:off x="3808" y="1188"/>
                <a:ext cx="108" cy="99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71"/>
                  </a:cxn>
                  <a:cxn ang="0">
                    <a:pos x="0" y="99"/>
                  </a:cxn>
                  <a:cxn ang="0">
                    <a:pos x="0" y="27"/>
                  </a:cxn>
                  <a:cxn ang="0">
                    <a:pos x="108" y="0"/>
                  </a:cxn>
                </a:cxnLst>
                <a:rect l="0" t="0" r="r" b="b"/>
                <a:pathLst>
                  <a:path w="108" h="99">
                    <a:moveTo>
                      <a:pt x="108" y="0"/>
                    </a:moveTo>
                    <a:lnTo>
                      <a:pt x="108" y="71"/>
                    </a:lnTo>
                    <a:lnTo>
                      <a:pt x="0" y="99"/>
                    </a:lnTo>
                    <a:lnTo>
                      <a:pt x="0" y="27"/>
                    </a:lnTo>
                    <a:lnTo>
                      <a:pt x="10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00" name="Freeform 584"/>
              <p:cNvSpPr>
                <a:spLocks/>
              </p:cNvSpPr>
              <p:nvPr/>
            </p:nvSpPr>
            <p:spPr bwMode="auto">
              <a:xfrm>
                <a:off x="5456" y="2398"/>
                <a:ext cx="49" cy="178"/>
              </a:xfrm>
              <a:custGeom>
                <a:avLst/>
                <a:gdLst/>
                <a:ahLst/>
                <a:cxnLst>
                  <a:cxn ang="0">
                    <a:pos x="49" y="178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49" y="65"/>
                  </a:cxn>
                  <a:cxn ang="0">
                    <a:pos x="49" y="178"/>
                  </a:cxn>
                </a:cxnLst>
                <a:rect l="0" t="0" r="r" b="b"/>
                <a:pathLst>
                  <a:path w="49" h="178">
                    <a:moveTo>
                      <a:pt x="49" y="178"/>
                    </a:moveTo>
                    <a:lnTo>
                      <a:pt x="0" y="113"/>
                    </a:lnTo>
                    <a:lnTo>
                      <a:pt x="0" y="0"/>
                    </a:lnTo>
                    <a:lnTo>
                      <a:pt x="49" y="65"/>
                    </a:lnTo>
                    <a:lnTo>
                      <a:pt x="49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01" name="Freeform 585"/>
              <p:cNvSpPr>
                <a:spLocks/>
              </p:cNvSpPr>
              <p:nvPr/>
            </p:nvSpPr>
            <p:spPr bwMode="auto">
              <a:xfrm>
                <a:off x="5456" y="2398"/>
                <a:ext cx="49" cy="178"/>
              </a:xfrm>
              <a:custGeom>
                <a:avLst/>
                <a:gdLst/>
                <a:ahLst/>
                <a:cxnLst>
                  <a:cxn ang="0">
                    <a:pos x="49" y="178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49" y="65"/>
                  </a:cxn>
                  <a:cxn ang="0">
                    <a:pos x="49" y="178"/>
                  </a:cxn>
                </a:cxnLst>
                <a:rect l="0" t="0" r="r" b="b"/>
                <a:pathLst>
                  <a:path w="49" h="178">
                    <a:moveTo>
                      <a:pt x="49" y="178"/>
                    </a:moveTo>
                    <a:lnTo>
                      <a:pt x="0" y="113"/>
                    </a:lnTo>
                    <a:lnTo>
                      <a:pt x="0" y="0"/>
                    </a:lnTo>
                    <a:lnTo>
                      <a:pt x="49" y="65"/>
                    </a:lnTo>
                    <a:lnTo>
                      <a:pt x="49" y="1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02" name="Freeform 586"/>
              <p:cNvSpPr>
                <a:spLocks/>
              </p:cNvSpPr>
              <p:nvPr/>
            </p:nvSpPr>
            <p:spPr bwMode="auto">
              <a:xfrm>
                <a:off x="4517" y="1326"/>
                <a:ext cx="117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9"/>
                  </a:cxn>
                  <a:cxn ang="0">
                    <a:pos x="117" y="82"/>
                  </a:cxn>
                  <a:cxn ang="0">
                    <a:pos x="5" y="72"/>
                  </a:cxn>
                  <a:cxn ang="0">
                    <a:pos x="0" y="0"/>
                  </a:cxn>
                </a:cxnLst>
                <a:rect l="0" t="0" r="r" b="b"/>
                <a:pathLst>
                  <a:path w="117" h="82">
                    <a:moveTo>
                      <a:pt x="0" y="0"/>
                    </a:moveTo>
                    <a:lnTo>
                      <a:pt x="108" y="9"/>
                    </a:lnTo>
                    <a:lnTo>
                      <a:pt x="117" y="82"/>
                    </a:lnTo>
                    <a:lnTo>
                      <a:pt x="5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03" name="Freeform 587"/>
              <p:cNvSpPr>
                <a:spLocks/>
              </p:cNvSpPr>
              <p:nvPr/>
            </p:nvSpPr>
            <p:spPr bwMode="auto">
              <a:xfrm>
                <a:off x="4517" y="1326"/>
                <a:ext cx="117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9"/>
                  </a:cxn>
                  <a:cxn ang="0">
                    <a:pos x="117" y="82"/>
                  </a:cxn>
                  <a:cxn ang="0">
                    <a:pos x="5" y="72"/>
                  </a:cxn>
                  <a:cxn ang="0">
                    <a:pos x="0" y="0"/>
                  </a:cxn>
                </a:cxnLst>
                <a:rect l="0" t="0" r="r" b="b"/>
                <a:pathLst>
                  <a:path w="117" h="82">
                    <a:moveTo>
                      <a:pt x="0" y="0"/>
                    </a:moveTo>
                    <a:lnTo>
                      <a:pt x="108" y="9"/>
                    </a:lnTo>
                    <a:lnTo>
                      <a:pt x="117" y="82"/>
                    </a:lnTo>
                    <a:lnTo>
                      <a:pt x="5" y="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04" name="Freeform 588"/>
              <p:cNvSpPr>
                <a:spLocks/>
              </p:cNvSpPr>
              <p:nvPr/>
            </p:nvSpPr>
            <p:spPr bwMode="auto">
              <a:xfrm>
                <a:off x="4148" y="1326"/>
                <a:ext cx="116" cy="82"/>
              </a:xfrm>
              <a:custGeom>
                <a:avLst/>
                <a:gdLst/>
                <a:ahLst/>
                <a:cxnLst>
                  <a:cxn ang="0">
                    <a:pos x="112" y="72"/>
                  </a:cxn>
                  <a:cxn ang="0">
                    <a:pos x="116" y="0"/>
                  </a:cxn>
                  <a:cxn ang="0">
                    <a:pos x="9" y="9"/>
                  </a:cxn>
                  <a:cxn ang="0">
                    <a:pos x="0" y="82"/>
                  </a:cxn>
                  <a:cxn ang="0">
                    <a:pos x="112" y="72"/>
                  </a:cxn>
                </a:cxnLst>
                <a:rect l="0" t="0" r="r" b="b"/>
                <a:pathLst>
                  <a:path w="116" h="82">
                    <a:moveTo>
                      <a:pt x="112" y="72"/>
                    </a:moveTo>
                    <a:lnTo>
                      <a:pt x="116" y="0"/>
                    </a:lnTo>
                    <a:lnTo>
                      <a:pt x="9" y="9"/>
                    </a:lnTo>
                    <a:lnTo>
                      <a:pt x="0" y="82"/>
                    </a:lnTo>
                    <a:lnTo>
                      <a:pt x="112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05" name="Freeform 589"/>
              <p:cNvSpPr>
                <a:spLocks noEditPoints="1"/>
              </p:cNvSpPr>
              <p:nvPr/>
            </p:nvSpPr>
            <p:spPr bwMode="auto">
              <a:xfrm>
                <a:off x="4148" y="1326"/>
                <a:ext cx="1214" cy="1082"/>
              </a:xfrm>
              <a:custGeom>
                <a:avLst/>
                <a:gdLst/>
                <a:ahLst/>
                <a:cxnLst>
                  <a:cxn ang="0">
                    <a:pos x="112" y="72"/>
                  </a:cxn>
                  <a:cxn ang="0">
                    <a:pos x="116" y="0"/>
                  </a:cxn>
                  <a:cxn ang="0">
                    <a:pos x="9" y="9"/>
                  </a:cxn>
                  <a:cxn ang="0">
                    <a:pos x="0" y="82"/>
                  </a:cxn>
                  <a:cxn ang="0">
                    <a:pos x="112" y="72"/>
                  </a:cxn>
                  <a:cxn ang="0">
                    <a:pos x="1214" y="1078"/>
                  </a:cxn>
                  <a:cxn ang="0">
                    <a:pos x="1199" y="1082"/>
                  </a:cxn>
                </a:cxnLst>
                <a:rect l="0" t="0" r="r" b="b"/>
                <a:pathLst>
                  <a:path w="1214" h="1082">
                    <a:moveTo>
                      <a:pt x="112" y="72"/>
                    </a:moveTo>
                    <a:lnTo>
                      <a:pt x="116" y="0"/>
                    </a:lnTo>
                    <a:lnTo>
                      <a:pt x="9" y="9"/>
                    </a:lnTo>
                    <a:lnTo>
                      <a:pt x="0" y="82"/>
                    </a:lnTo>
                    <a:lnTo>
                      <a:pt x="112" y="72"/>
                    </a:lnTo>
                    <a:moveTo>
                      <a:pt x="1214" y="1078"/>
                    </a:moveTo>
                    <a:lnTo>
                      <a:pt x="1199" y="108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06" name="Freeform 590"/>
              <p:cNvSpPr>
                <a:spLocks/>
              </p:cNvSpPr>
              <p:nvPr/>
            </p:nvSpPr>
            <p:spPr bwMode="auto">
              <a:xfrm>
                <a:off x="4420" y="2928"/>
                <a:ext cx="58" cy="107"/>
              </a:xfrm>
              <a:custGeom>
                <a:avLst/>
                <a:gdLst/>
                <a:ahLst/>
                <a:cxnLst>
                  <a:cxn ang="0">
                    <a:pos x="58" y="107"/>
                  </a:cxn>
                  <a:cxn ang="0">
                    <a:pos x="0" y="98"/>
                  </a:cxn>
                  <a:cxn ang="0">
                    <a:pos x="0" y="0"/>
                  </a:cxn>
                  <a:cxn ang="0">
                    <a:pos x="58" y="10"/>
                  </a:cxn>
                  <a:cxn ang="0">
                    <a:pos x="58" y="107"/>
                  </a:cxn>
                </a:cxnLst>
                <a:rect l="0" t="0" r="r" b="b"/>
                <a:pathLst>
                  <a:path w="58" h="107">
                    <a:moveTo>
                      <a:pt x="58" y="107"/>
                    </a:moveTo>
                    <a:lnTo>
                      <a:pt x="0" y="98"/>
                    </a:lnTo>
                    <a:lnTo>
                      <a:pt x="0" y="0"/>
                    </a:lnTo>
                    <a:lnTo>
                      <a:pt x="58" y="10"/>
                    </a:lnTo>
                    <a:lnTo>
                      <a:pt x="58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07" name="Freeform 591"/>
              <p:cNvSpPr>
                <a:spLocks/>
              </p:cNvSpPr>
              <p:nvPr/>
            </p:nvSpPr>
            <p:spPr bwMode="auto">
              <a:xfrm>
                <a:off x="4420" y="2928"/>
                <a:ext cx="58" cy="107"/>
              </a:xfrm>
              <a:custGeom>
                <a:avLst/>
                <a:gdLst/>
                <a:ahLst/>
                <a:cxnLst>
                  <a:cxn ang="0">
                    <a:pos x="58" y="107"/>
                  </a:cxn>
                  <a:cxn ang="0">
                    <a:pos x="0" y="98"/>
                  </a:cxn>
                  <a:cxn ang="0">
                    <a:pos x="0" y="0"/>
                  </a:cxn>
                  <a:cxn ang="0">
                    <a:pos x="58" y="10"/>
                  </a:cxn>
                  <a:cxn ang="0">
                    <a:pos x="58" y="107"/>
                  </a:cxn>
                </a:cxnLst>
                <a:rect l="0" t="0" r="r" b="b"/>
                <a:pathLst>
                  <a:path w="58" h="107">
                    <a:moveTo>
                      <a:pt x="58" y="107"/>
                    </a:moveTo>
                    <a:lnTo>
                      <a:pt x="0" y="98"/>
                    </a:lnTo>
                    <a:lnTo>
                      <a:pt x="0" y="0"/>
                    </a:lnTo>
                    <a:lnTo>
                      <a:pt x="58" y="10"/>
                    </a:lnTo>
                    <a:lnTo>
                      <a:pt x="58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08" name="Freeform 592"/>
              <p:cNvSpPr>
                <a:spLocks/>
              </p:cNvSpPr>
              <p:nvPr/>
            </p:nvSpPr>
            <p:spPr bwMode="auto">
              <a:xfrm>
                <a:off x="4304" y="2928"/>
                <a:ext cx="56" cy="10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98"/>
                  </a:cxn>
                  <a:cxn ang="0">
                    <a:pos x="0" y="107"/>
                  </a:cxn>
                  <a:cxn ang="0">
                    <a:pos x="0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7">
                    <a:moveTo>
                      <a:pt x="56" y="0"/>
                    </a:moveTo>
                    <a:lnTo>
                      <a:pt x="56" y="98"/>
                    </a:lnTo>
                    <a:lnTo>
                      <a:pt x="0" y="107"/>
                    </a:lnTo>
                    <a:lnTo>
                      <a:pt x="0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09" name="Freeform 593"/>
              <p:cNvSpPr>
                <a:spLocks noEditPoints="1"/>
              </p:cNvSpPr>
              <p:nvPr/>
            </p:nvSpPr>
            <p:spPr bwMode="auto">
              <a:xfrm>
                <a:off x="4304" y="1560"/>
                <a:ext cx="702" cy="1475"/>
              </a:xfrm>
              <a:custGeom>
                <a:avLst/>
                <a:gdLst/>
                <a:ahLst/>
                <a:cxnLst>
                  <a:cxn ang="0">
                    <a:pos x="56" y="1368"/>
                  </a:cxn>
                  <a:cxn ang="0">
                    <a:pos x="56" y="1466"/>
                  </a:cxn>
                  <a:cxn ang="0">
                    <a:pos x="0" y="1475"/>
                  </a:cxn>
                  <a:cxn ang="0">
                    <a:pos x="0" y="1378"/>
                  </a:cxn>
                  <a:cxn ang="0">
                    <a:pos x="56" y="1368"/>
                  </a:cxn>
                  <a:cxn ang="0">
                    <a:pos x="702" y="0"/>
                  </a:cxn>
                  <a:cxn ang="0">
                    <a:pos x="694" y="8"/>
                  </a:cxn>
                </a:cxnLst>
                <a:rect l="0" t="0" r="r" b="b"/>
                <a:pathLst>
                  <a:path w="702" h="1475">
                    <a:moveTo>
                      <a:pt x="56" y="1368"/>
                    </a:moveTo>
                    <a:lnTo>
                      <a:pt x="56" y="1466"/>
                    </a:lnTo>
                    <a:lnTo>
                      <a:pt x="0" y="1475"/>
                    </a:lnTo>
                    <a:lnTo>
                      <a:pt x="0" y="1378"/>
                    </a:lnTo>
                    <a:lnTo>
                      <a:pt x="56" y="1368"/>
                    </a:lnTo>
                    <a:moveTo>
                      <a:pt x="702" y="0"/>
                    </a:moveTo>
                    <a:lnTo>
                      <a:pt x="694" y="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10" name="Freeform 594"/>
              <p:cNvSpPr>
                <a:spLocks/>
              </p:cNvSpPr>
              <p:nvPr/>
            </p:nvSpPr>
            <p:spPr bwMode="auto">
              <a:xfrm>
                <a:off x="4553" y="3178"/>
                <a:ext cx="10" cy="125"/>
              </a:xfrm>
              <a:custGeom>
                <a:avLst/>
                <a:gdLst/>
                <a:ahLst/>
                <a:cxnLst>
                  <a:cxn ang="0">
                    <a:pos x="10" y="125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10" y="28"/>
                  </a:cxn>
                  <a:cxn ang="0">
                    <a:pos x="10" y="125"/>
                  </a:cxn>
                </a:cxnLst>
                <a:rect l="0" t="0" r="r" b="b"/>
                <a:pathLst>
                  <a:path w="10" h="125">
                    <a:moveTo>
                      <a:pt x="10" y="125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0" y="28"/>
                    </a:lnTo>
                    <a:lnTo>
                      <a:pt x="10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11" name="Freeform 595"/>
              <p:cNvSpPr>
                <a:spLocks/>
              </p:cNvSpPr>
              <p:nvPr/>
            </p:nvSpPr>
            <p:spPr bwMode="auto">
              <a:xfrm>
                <a:off x="4553" y="3178"/>
                <a:ext cx="10" cy="125"/>
              </a:xfrm>
              <a:custGeom>
                <a:avLst/>
                <a:gdLst/>
                <a:ahLst/>
                <a:cxnLst>
                  <a:cxn ang="0">
                    <a:pos x="10" y="125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10" y="28"/>
                  </a:cxn>
                  <a:cxn ang="0">
                    <a:pos x="10" y="125"/>
                  </a:cxn>
                </a:cxnLst>
                <a:rect l="0" t="0" r="r" b="b"/>
                <a:pathLst>
                  <a:path w="10" h="125">
                    <a:moveTo>
                      <a:pt x="10" y="125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0" y="28"/>
                    </a:lnTo>
                    <a:lnTo>
                      <a:pt x="10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12" name="Freeform 596"/>
              <p:cNvSpPr>
                <a:spLocks/>
              </p:cNvSpPr>
              <p:nvPr/>
            </p:nvSpPr>
            <p:spPr bwMode="auto">
              <a:xfrm>
                <a:off x="4218" y="3178"/>
                <a:ext cx="10" cy="125"/>
              </a:xfrm>
              <a:custGeom>
                <a:avLst/>
                <a:gdLst/>
                <a:ahLst/>
                <a:cxnLst>
                  <a:cxn ang="0">
                    <a:pos x="10" y="96"/>
                  </a:cxn>
                  <a:cxn ang="0">
                    <a:pos x="0" y="125"/>
                  </a:cxn>
                  <a:cxn ang="0">
                    <a:pos x="0" y="28"/>
                  </a:cxn>
                  <a:cxn ang="0">
                    <a:pos x="10" y="0"/>
                  </a:cxn>
                  <a:cxn ang="0">
                    <a:pos x="10" y="96"/>
                  </a:cxn>
                </a:cxnLst>
                <a:rect l="0" t="0" r="r" b="b"/>
                <a:pathLst>
                  <a:path w="10" h="125">
                    <a:moveTo>
                      <a:pt x="10" y="96"/>
                    </a:moveTo>
                    <a:lnTo>
                      <a:pt x="0" y="125"/>
                    </a:lnTo>
                    <a:lnTo>
                      <a:pt x="0" y="28"/>
                    </a:lnTo>
                    <a:lnTo>
                      <a:pt x="10" y="0"/>
                    </a:lnTo>
                    <a:lnTo>
                      <a:pt x="1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13" name="Freeform 597"/>
              <p:cNvSpPr>
                <a:spLocks/>
              </p:cNvSpPr>
              <p:nvPr/>
            </p:nvSpPr>
            <p:spPr bwMode="auto">
              <a:xfrm>
                <a:off x="4218" y="3178"/>
                <a:ext cx="10" cy="125"/>
              </a:xfrm>
              <a:custGeom>
                <a:avLst/>
                <a:gdLst/>
                <a:ahLst/>
                <a:cxnLst>
                  <a:cxn ang="0">
                    <a:pos x="10" y="96"/>
                  </a:cxn>
                  <a:cxn ang="0">
                    <a:pos x="0" y="125"/>
                  </a:cxn>
                  <a:cxn ang="0">
                    <a:pos x="0" y="28"/>
                  </a:cxn>
                  <a:cxn ang="0">
                    <a:pos x="10" y="0"/>
                  </a:cxn>
                  <a:cxn ang="0">
                    <a:pos x="10" y="96"/>
                  </a:cxn>
                </a:cxnLst>
                <a:rect l="0" t="0" r="r" b="b"/>
                <a:pathLst>
                  <a:path w="10" h="125">
                    <a:moveTo>
                      <a:pt x="10" y="96"/>
                    </a:moveTo>
                    <a:lnTo>
                      <a:pt x="0" y="125"/>
                    </a:lnTo>
                    <a:lnTo>
                      <a:pt x="0" y="28"/>
                    </a:lnTo>
                    <a:lnTo>
                      <a:pt x="10" y="0"/>
                    </a:lnTo>
                    <a:lnTo>
                      <a:pt x="1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14" name="Freeform 598"/>
              <p:cNvSpPr>
                <a:spLocks/>
              </p:cNvSpPr>
              <p:nvPr/>
            </p:nvSpPr>
            <p:spPr bwMode="auto">
              <a:xfrm>
                <a:off x="4507" y="1039"/>
                <a:ext cx="139" cy="53"/>
              </a:xfrm>
              <a:custGeom>
                <a:avLst/>
                <a:gdLst/>
                <a:ahLst/>
                <a:cxnLst>
                  <a:cxn ang="0">
                    <a:pos x="4" y="41"/>
                  </a:cxn>
                  <a:cxn ang="0">
                    <a:pos x="0" y="0"/>
                  </a:cxn>
                  <a:cxn ang="0">
                    <a:pos x="131" y="9"/>
                  </a:cxn>
                  <a:cxn ang="0">
                    <a:pos x="139" y="53"/>
                  </a:cxn>
                  <a:cxn ang="0">
                    <a:pos x="4" y="41"/>
                  </a:cxn>
                </a:cxnLst>
                <a:rect l="0" t="0" r="r" b="b"/>
                <a:pathLst>
                  <a:path w="139" h="53">
                    <a:moveTo>
                      <a:pt x="4" y="41"/>
                    </a:moveTo>
                    <a:lnTo>
                      <a:pt x="0" y="0"/>
                    </a:lnTo>
                    <a:lnTo>
                      <a:pt x="131" y="9"/>
                    </a:lnTo>
                    <a:lnTo>
                      <a:pt x="139" y="53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15" name="Freeform 599"/>
              <p:cNvSpPr>
                <a:spLocks/>
              </p:cNvSpPr>
              <p:nvPr/>
            </p:nvSpPr>
            <p:spPr bwMode="auto">
              <a:xfrm>
                <a:off x="4507" y="1039"/>
                <a:ext cx="139" cy="53"/>
              </a:xfrm>
              <a:custGeom>
                <a:avLst/>
                <a:gdLst/>
                <a:ahLst/>
                <a:cxnLst>
                  <a:cxn ang="0">
                    <a:pos x="4" y="41"/>
                  </a:cxn>
                  <a:cxn ang="0">
                    <a:pos x="0" y="0"/>
                  </a:cxn>
                  <a:cxn ang="0">
                    <a:pos x="131" y="9"/>
                  </a:cxn>
                  <a:cxn ang="0">
                    <a:pos x="139" y="53"/>
                  </a:cxn>
                  <a:cxn ang="0">
                    <a:pos x="4" y="41"/>
                  </a:cxn>
                </a:cxnLst>
                <a:rect l="0" t="0" r="r" b="b"/>
                <a:pathLst>
                  <a:path w="139" h="53">
                    <a:moveTo>
                      <a:pt x="4" y="41"/>
                    </a:moveTo>
                    <a:lnTo>
                      <a:pt x="0" y="0"/>
                    </a:lnTo>
                    <a:lnTo>
                      <a:pt x="131" y="9"/>
                    </a:lnTo>
                    <a:lnTo>
                      <a:pt x="139" y="53"/>
                    </a:lnTo>
                    <a:lnTo>
                      <a:pt x="4" y="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16" name="Freeform 600"/>
              <p:cNvSpPr>
                <a:spLocks/>
              </p:cNvSpPr>
              <p:nvPr/>
            </p:nvSpPr>
            <p:spPr bwMode="auto">
              <a:xfrm>
                <a:off x="4134" y="1039"/>
                <a:ext cx="141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9" y="9"/>
                  </a:cxn>
                  <a:cxn ang="0">
                    <a:pos x="141" y="0"/>
                  </a:cxn>
                  <a:cxn ang="0">
                    <a:pos x="137" y="41"/>
                  </a:cxn>
                  <a:cxn ang="0">
                    <a:pos x="0" y="53"/>
                  </a:cxn>
                </a:cxnLst>
                <a:rect l="0" t="0" r="r" b="b"/>
                <a:pathLst>
                  <a:path w="141" h="53">
                    <a:moveTo>
                      <a:pt x="0" y="53"/>
                    </a:moveTo>
                    <a:lnTo>
                      <a:pt x="9" y="9"/>
                    </a:lnTo>
                    <a:lnTo>
                      <a:pt x="141" y="0"/>
                    </a:lnTo>
                    <a:lnTo>
                      <a:pt x="137" y="41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17" name="Freeform 601"/>
              <p:cNvSpPr>
                <a:spLocks/>
              </p:cNvSpPr>
              <p:nvPr/>
            </p:nvSpPr>
            <p:spPr bwMode="auto">
              <a:xfrm>
                <a:off x="4134" y="1039"/>
                <a:ext cx="141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9" y="9"/>
                  </a:cxn>
                  <a:cxn ang="0">
                    <a:pos x="141" y="0"/>
                  </a:cxn>
                  <a:cxn ang="0">
                    <a:pos x="137" y="41"/>
                  </a:cxn>
                  <a:cxn ang="0">
                    <a:pos x="0" y="53"/>
                  </a:cxn>
                </a:cxnLst>
                <a:rect l="0" t="0" r="r" b="b"/>
                <a:pathLst>
                  <a:path w="141" h="53">
                    <a:moveTo>
                      <a:pt x="0" y="53"/>
                    </a:moveTo>
                    <a:lnTo>
                      <a:pt x="9" y="9"/>
                    </a:lnTo>
                    <a:lnTo>
                      <a:pt x="141" y="0"/>
                    </a:lnTo>
                    <a:lnTo>
                      <a:pt x="137" y="41"/>
                    </a:lnTo>
                    <a:lnTo>
                      <a:pt x="0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18" name="Freeform 602"/>
              <p:cNvSpPr>
                <a:spLocks/>
              </p:cNvSpPr>
              <p:nvPr/>
            </p:nvSpPr>
            <p:spPr bwMode="auto">
              <a:xfrm>
                <a:off x="5085" y="3170"/>
                <a:ext cx="132" cy="94"/>
              </a:xfrm>
              <a:custGeom>
                <a:avLst/>
                <a:gdLst/>
                <a:ahLst/>
                <a:cxnLst>
                  <a:cxn ang="0">
                    <a:pos x="4" y="94"/>
                  </a:cxn>
                  <a:cxn ang="0">
                    <a:pos x="0" y="58"/>
                  </a:cxn>
                  <a:cxn ang="0">
                    <a:pos x="127" y="0"/>
                  </a:cxn>
                  <a:cxn ang="0">
                    <a:pos x="132" y="42"/>
                  </a:cxn>
                  <a:cxn ang="0">
                    <a:pos x="4" y="94"/>
                  </a:cxn>
                </a:cxnLst>
                <a:rect l="0" t="0" r="r" b="b"/>
                <a:pathLst>
                  <a:path w="132" h="94">
                    <a:moveTo>
                      <a:pt x="4" y="94"/>
                    </a:moveTo>
                    <a:lnTo>
                      <a:pt x="0" y="58"/>
                    </a:lnTo>
                    <a:lnTo>
                      <a:pt x="127" y="0"/>
                    </a:lnTo>
                    <a:lnTo>
                      <a:pt x="132" y="42"/>
                    </a:lnTo>
                    <a:lnTo>
                      <a:pt x="4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19" name="Freeform 603"/>
              <p:cNvSpPr>
                <a:spLocks noEditPoints="1"/>
              </p:cNvSpPr>
              <p:nvPr/>
            </p:nvSpPr>
            <p:spPr bwMode="auto">
              <a:xfrm>
                <a:off x="3773" y="1319"/>
                <a:ext cx="1444" cy="1945"/>
              </a:xfrm>
              <a:custGeom>
                <a:avLst/>
                <a:gdLst/>
                <a:ahLst/>
                <a:cxnLst>
                  <a:cxn ang="0">
                    <a:pos x="1316" y="1945"/>
                  </a:cxn>
                  <a:cxn ang="0">
                    <a:pos x="1312" y="1909"/>
                  </a:cxn>
                  <a:cxn ang="0">
                    <a:pos x="1439" y="1851"/>
                  </a:cxn>
                  <a:cxn ang="0">
                    <a:pos x="1444" y="1893"/>
                  </a:cxn>
                  <a:cxn ang="0">
                    <a:pos x="1316" y="1945"/>
                  </a:cxn>
                  <a:cxn ang="0">
                    <a:pos x="746" y="109"/>
                  </a:cxn>
                  <a:cxn ang="0">
                    <a:pos x="741" y="0"/>
                  </a:cxn>
                  <a:cxn ang="0">
                    <a:pos x="7" y="251"/>
                  </a:cxn>
                  <a:cxn ang="0">
                    <a:pos x="0" y="243"/>
                  </a:cxn>
                  <a:cxn ang="0">
                    <a:pos x="494" y="0"/>
                  </a:cxn>
                  <a:cxn ang="0">
                    <a:pos x="487" y="109"/>
                  </a:cxn>
                </a:cxnLst>
                <a:rect l="0" t="0" r="r" b="b"/>
                <a:pathLst>
                  <a:path w="1444" h="1945">
                    <a:moveTo>
                      <a:pt x="1316" y="1945"/>
                    </a:moveTo>
                    <a:lnTo>
                      <a:pt x="1312" y="1909"/>
                    </a:lnTo>
                    <a:lnTo>
                      <a:pt x="1439" y="1851"/>
                    </a:lnTo>
                    <a:lnTo>
                      <a:pt x="1444" y="1893"/>
                    </a:lnTo>
                    <a:lnTo>
                      <a:pt x="1316" y="1945"/>
                    </a:lnTo>
                    <a:moveTo>
                      <a:pt x="746" y="109"/>
                    </a:moveTo>
                    <a:lnTo>
                      <a:pt x="741" y="0"/>
                    </a:lnTo>
                    <a:moveTo>
                      <a:pt x="7" y="251"/>
                    </a:moveTo>
                    <a:lnTo>
                      <a:pt x="0" y="243"/>
                    </a:lnTo>
                    <a:moveTo>
                      <a:pt x="494" y="0"/>
                    </a:moveTo>
                    <a:lnTo>
                      <a:pt x="487" y="10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604"/>
            <p:cNvGrpSpPr>
              <a:grpSpLocks/>
            </p:cNvGrpSpPr>
            <p:nvPr/>
          </p:nvGrpSpPr>
          <p:grpSpPr bwMode="auto">
            <a:xfrm>
              <a:off x="3221" y="1015"/>
              <a:ext cx="2330" cy="2460"/>
              <a:chOff x="3221" y="1015"/>
              <a:chExt cx="2330" cy="2460"/>
            </a:xfrm>
          </p:grpSpPr>
          <p:sp>
            <p:nvSpPr>
              <p:cNvPr id="86621" name="Freeform 605"/>
              <p:cNvSpPr>
                <a:spLocks/>
              </p:cNvSpPr>
              <p:nvPr/>
            </p:nvSpPr>
            <p:spPr bwMode="auto">
              <a:xfrm>
                <a:off x="5171" y="1567"/>
                <a:ext cx="87" cy="180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3" y="0"/>
                  </a:cxn>
                  <a:cxn ang="0">
                    <a:pos x="75" y="31"/>
                  </a:cxn>
                  <a:cxn ang="0">
                    <a:pos x="87" y="180"/>
                  </a:cxn>
                  <a:cxn ang="0">
                    <a:pos x="0" y="136"/>
                  </a:cxn>
                </a:cxnLst>
                <a:rect l="0" t="0" r="r" b="b"/>
                <a:pathLst>
                  <a:path w="87" h="180">
                    <a:moveTo>
                      <a:pt x="0" y="136"/>
                    </a:moveTo>
                    <a:lnTo>
                      <a:pt x="13" y="0"/>
                    </a:lnTo>
                    <a:lnTo>
                      <a:pt x="75" y="31"/>
                    </a:lnTo>
                    <a:lnTo>
                      <a:pt x="87" y="18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22" name="Freeform 606"/>
              <p:cNvSpPr>
                <a:spLocks/>
              </p:cNvSpPr>
              <p:nvPr/>
            </p:nvSpPr>
            <p:spPr bwMode="auto">
              <a:xfrm>
                <a:off x="5171" y="1567"/>
                <a:ext cx="87" cy="180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3" y="0"/>
                  </a:cxn>
                  <a:cxn ang="0">
                    <a:pos x="75" y="31"/>
                  </a:cxn>
                  <a:cxn ang="0">
                    <a:pos x="87" y="180"/>
                  </a:cxn>
                  <a:cxn ang="0">
                    <a:pos x="0" y="136"/>
                  </a:cxn>
                </a:cxnLst>
                <a:rect l="0" t="0" r="r" b="b"/>
                <a:pathLst>
                  <a:path w="87" h="180">
                    <a:moveTo>
                      <a:pt x="0" y="136"/>
                    </a:moveTo>
                    <a:lnTo>
                      <a:pt x="13" y="0"/>
                    </a:lnTo>
                    <a:lnTo>
                      <a:pt x="75" y="31"/>
                    </a:lnTo>
                    <a:lnTo>
                      <a:pt x="87" y="180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23" name="Freeform 607"/>
              <p:cNvSpPr>
                <a:spLocks/>
              </p:cNvSpPr>
              <p:nvPr/>
            </p:nvSpPr>
            <p:spPr bwMode="auto">
              <a:xfrm>
                <a:off x="4974" y="1287"/>
                <a:ext cx="102" cy="123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0" y="0"/>
                  </a:cxn>
                  <a:cxn ang="0">
                    <a:pos x="102" y="33"/>
                  </a:cxn>
                  <a:cxn ang="0">
                    <a:pos x="102" y="123"/>
                  </a:cxn>
                  <a:cxn ang="0">
                    <a:pos x="0" y="89"/>
                  </a:cxn>
                </a:cxnLst>
                <a:rect l="0" t="0" r="r" b="b"/>
                <a:pathLst>
                  <a:path w="102" h="123">
                    <a:moveTo>
                      <a:pt x="0" y="89"/>
                    </a:moveTo>
                    <a:lnTo>
                      <a:pt x="0" y="0"/>
                    </a:lnTo>
                    <a:lnTo>
                      <a:pt x="102" y="33"/>
                    </a:lnTo>
                    <a:lnTo>
                      <a:pt x="102" y="123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24" name="Freeform 608"/>
              <p:cNvSpPr>
                <a:spLocks noEditPoints="1"/>
              </p:cNvSpPr>
              <p:nvPr/>
            </p:nvSpPr>
            <p:spPr bwMode="auto">
              <a:xfrm>
                <a:off x="3417" y="1287"/>
                <a:ext cx="1659" cy="1124"/>
              </a:xfrm>
              <a:custGeom>
                <a:avLst/>
                <a:gdLst/>
                <a:ahLst/>
                <a:cxnLst>
                  <a:cxn ang="0">
                    <a:pos x="1557" y="89"/>
                  </a:cxn>
                  <a:cxn ang="0">
                    <a:pos x="1557" y="0"/>
                  </a:cxn>
                  <a:cxn ang="0">
                    <a:pos x="1659" y="33"/>
                  </a:cxn>
                  <a:cxn ang="0">
                    <a:pos x="1659" y="123"/>
                  </a:cxn>
                  <a:cxn ang="0">
                    <a:pos x="1557" y="89"/>
                  </a:cxn>
                  <a:cxn ang="0">
                    <a:pos x="15" y="1124"/>
                  </a:cxn>
                  <a:cxn ang="0">
                    <a:pos x="0" y="1119"/>
                  </a:cxn>
                </a:cxnLst>
                <a:rect l="0" t="0" r="r" b="b"/>
                <a:pathLst>
                  <a:path w="1659" h="1124">
                    <a:moveTo>
                      <a:pt x="1557" y="89"/>
                    </a:moveTo>
                    <a:lnTo>
                      <a:pt x="1557" y="0"/>
                    </a:lnTo>
                    <a:lnTo>
                      <a:pt x="1659" y="33"/>
                    </a:lnTo>
                    <a:lnTo>
                      <a:pt x="1659" y="123"/>
                    </a:lnTo>
                    <a:lnTo>
                      <a:pt x="1557" y="89"/>
                    </a:lnTo>
                    <a:moveTo>
                      <a:pt x="15" y="1124"/>
                    </a:moveTo>
                    <a:lnTo>
                      <a:pt x="0" y="111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25" name="Freeform 609"/>
              <p:cNvSpPr>
                <a:spLocks/>
              </p:cNvSpPr>
              <p:nvPr/>
            </p:nvSpPr>
            <p:spPr bwMode="auto">
              <a:xfrm>
                <a:off x="5292" y="2678"/>
                <a:ext cx="123" cy="104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07" y="82"/>
                  </a:cxn>
                  <a:cxn ang="0">
                    <a:pos x="0" y="104"/>
                  </a:cxn>
                  <a:cxn ang="0">
                    <a:pos x="34" y="10"/>
                  </a:cxn>
                  <a:cxn ang="0">
                    <a:pos x="123" y="0"/>
                  </a:cxn>
                </a:cxnLst>
                <a:rect l="0" t="0" r="r" b="b"/>
                <a:pathLst>
                  <a:path w="123" h="104">
                    <a:moveTo>
                      <a:pt x="123" y="0"/>
                    </a:moveTo>
                    <a:lnTo>
                      <a:pt x="107" y="82"/>
                    </a:lnTo>
                    <a:lnTo>
                      <a:pt x="0" y="104"/>
                    </a:lnTo>
                    <a:lnTo>
                      <a:pt x="34" y="1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26" name="Freeform 610"/>
              <p:cNvSpPr>
                <a:spLocks/>
              </p:cNvSpPr>
              <p:nvPr/>
            </p:nvSpPr>
            <p:spPr bwMode="auto">
              <a:xfrm>
                <a:off x="5292" y="2678"/>
                <a:ext cx="123" cy="104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07" y="82"/>
                  </a:cxn>
                  <a:cxn ang="0">
                    <a:pos x="0" y="104"/>
                  </a:cxn>
                  <a:cxn ang="0">
                    <a:pos x="34" y="10"/>
                  </a:cxn>
                  <a:cxn ang="0">
                    <a:pos x="123" y="0"/>
                  </a:cxn>
                </a:cxnLst>
                <a:rect l="0" t="0" r="r" b="b"/>
                <a:pathLst>
                  <a:path w="123" h="104">
                    <a:moveTo>
                      <a:pt x="123" y="0"/>
                    </a:moveTo>
                    <a:lnTo>
                      <a:pt x="107" y="82"/>
                    </a:lnTo>
                    <a:lnTo>
                      <a:pt x="0" y="104"/>
                    </a:lnTo>
                    <a:lnTo>
                      <a:pt x="34" y="10"/>
                    </a:lnTo>
                    <a:lnTo>
                      <a:pt x="12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27" name="Freeform 611"/>
              <p:cNvSpPr>
                <a:spLocks/>
              </p:cNvSpPr>
              <p:nvPr/>
            </p:nvSpPr>
            <p:spPr bwMode="auto">
              <a:xfrm>
                <a:off x="5292" y="2688"/>
                <a:ext cx="115" cy="107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82" y="107"/>
                  </a:cxn>
                  <a:cxn ang="0">
                    <a:pos x="0" y="94"/>
                  </a:cxn>
                  <a:cxn ang="0">
                    <a:pos x="34" y="0"/>
                  </a:cxn>
                  <a:cxn ang="0">
                    <a:pos x="115" y="14"/>
                  </a:cxn>
                </a:cxnLst>
                <a:rect l="0" t="0" r="r" b="b"/>
                <a:pathLst>
                  <a:path w="115" h="107">
                    <a:moveTo>
                      <a:pt x="115" y="14"/>
                    </a:moveTo>
                    <a:lnTo>
                      <a:pt x="82" y="107"/>
                    </a:lnTo>
                    <a:lnTo>
                      <a:pt x="0" y="94"/>
                    </a:lnTo>
                    <a:lnTo>
                      <a:pt x="34" y="0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28" name="Freeform 612"/>
              <p:cNvSpPr>
                <a:spLocks/>
              </p:cNvSpPr>
              <p:nvPr/>
            </p:nvSpPr>
            <p:spPr bwMode="auto">
              <a:xfrm>
                <a:off x="5292" y="2688"/>
                <a:ext cx="115" cy="107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82" y="107"/>
                  </a:cxn>
                  <a:cxn ang="0">
                    <a:pos x="0" y="94"/>
                  </a:cxn>
                  <a:cxn ang="0">
                    <a:pos x="34" y="0"/>
                  </a:cxn>
                  <a:cxn ang="0">
                    <a:pos x="115" y="14"/>
                  </a:cxn>
                </a:cxnLst>
                <a:rect l="0" t="0" r="r" b="b"/>
                <a:pathLst>
                  <a:path w="115" h="107">
                    <a:moveTo>
                      <a:pt x="115" y="14"/>
                    </a:moveTo>
                    <a:lnTo>
                      <a:pt x="82" y="107"/>
                    </a:lnTo>
                    <a:lnTo>
                      <a:pt x="0" y="94"/>
                    </a:lnTo>
                    <a:lnTo>
                      <a:pt x="34" y="0"/>
                    </a:lnTo>
                    <a:lnTo>
                      <a:pt x="115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29" name="Freeform 613"/>
              <p:cNvSpPr>
                <a:spLocks/>
              </p:cNvSpPr>
              <p:nvPr/>
            </p:nvSpPr>
            <p:spPr bwMode="auto">
              <a:xfrm>
                <a:off x="3374" y="2688"/>
                <a:ext cx="115" cy="107"/>
              </a:xfrm>
              <a:custGeom>
                <a:avLst/>
                <a:gdLst/>
                <a:ahLst/>
                <a:cxnLst>
                  <a:cxn ang="0">
                    <a:pos x="115" y="94"/>
                  </a:cxn>
                  <a:cxn ang="0">
                    <a:pos x="82" y="0"/>
                  </a:cxn>
                  <a:cxn ang="0">
                    <a:pos x="0" y="14"/>
                  </a:cxn>
                  <a:cxn ang="0">
                    <a:pos x="34" y="107"/>
                  </a:cxn>
                  <a:cxn ang="0">
                    <a:pos x="115" y="94"/>
                  </a:cxn>
                </a:cxnLst>
                <a:rect l="0" t="0" r="r" b="b"/>
                <a:pathLst>
                  <a:path w="115" h="107">
                    <a:moveTo>
                      <a:pt x="115" y="94"/>
                    </a:moveTo>
                    <a:lnTo>
                      <a:pt x="82" y="0"/>
                    </a:lnTo>
                    <a:lnTo>
                      <a:pt x="0" y="14"/>
                    </a:lnTo>
                    <a:lnTo>
                      <a:pt x="34" y="107"/>
                    </a:lnTo>
                    <a:lnTo>
                      <a:pt x="115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30" name="Freeform 614"/>
              <p:cNvSpPr>
                <a:spLocks/>
              </p:cNvSpPr>
              <p:nvPr/>
            </p:nvSpPr>
            <p:spPr bwMode="auto">
              <a:xfrm>
                <a:off x="3374" y="2688"/>
                <a:ext cx="115" cy="107"/>
              </a:xfrm>
              <a:custGeom>
                <a:avLst/>
                <a:gdLst/>
                <a:ahLst/>
                <a:cxnLst>
                  <a:cxn ang="0">
                    <a:pos x="115" y="94"/>
                  </a:cxn>
                  <a:cxn ang="0">
                    <a:pos x="82" y="0"/>
                  </a:cxn>
                  <a:cxn ang="0">
                    <a:pos x="0" y="14"/>
                  </a:cxn>
                  <a:cxn ang="0">
                    <a:pos x="34" y="107"/>
                  </a:cxn>
                  <a:cxn ang="0">
                    <a:pos x="115" y="94"/>
                  </a:cxn>
                </a:cxnLst>
                <a:rect l="0" t="0" r="r" b="b"/>
                <a:pathLst>
                  <a:path w="115" h="107">
                    <a:moveTo>
                      <a:pt x="115" y="94"/>
                    </a:moveTo>
                    <a:lnTo>
                      <a:pt x="82" y="0"/>
                    </a:lnTo>
                    <a:lnTo>
                      <a:pt x="0" y="14"/>
                    </a:lnTo>
                    <a:lnTo>
                      <a:pt x="34" y="107"/>
                    </a:lnTo>
                    <a:lnTo>
                      <a:pt x="115" y="9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31" name="Freeform 615"/>
              <p:cNvSpPr>
                <a:spLocks/>
              </p:cNvSpPr>
              <p:nvPr/>
            </p:nvSpPr>
            <p:spPr bwMode="auto">
              <a:xfrm>
                <a:off x="4816" y="3308"/>
                <a:ext cx="139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3" y="34"/>
                  </a:cxn>
                  <a:cxn ang="0">
                    <a:pos x="139" y="0"/>
                  </a:cxn>
                  <a:cxn ang="0">
                    <a:pos x="137" y="30"/>
                  </a:cxn>
                  <a:cxn ang="0">
                    <a:pos x="0" y="56"/>
                  </a:cxn>
                </a:cxnLst>
                <a:rect l="0" t="0" r="r" b="b"/>
                <a:pathLst>
                  <a:path w="139" h="56">
                    <a:moveTo>
                      <a:pt x="0" y="56"/>
                    </a:moveTo>
                    <a:lnTo>
                      <a:pt x="3" y="34"/>
                    </a:lnTo>
                    <a:lnTo>
                      <a:pt x="139" y="0"/>
                    </a:lnTo>
                    <a:lnTo>
                      <a:pt x="137" y="3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32" name="Freeform 616"/>
              <p:cNvSpPr>
                <a:spLocks/>
              </p:cNvSpPr>
              <p:nvPr/>
            </p:nvSpPr>
            <p:spPr bwMode="auto">
              <a:xfrm>
                <a:off x="4816" y="3308"/>
                <a:ext cx="139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3" y="34"/>
                  </a:cxn>
                  <a:cxn ang="0">
                    <a:pos x="139" y="0"/>
                  </a:cxn>
                  <a:cxn ang="0">
                    <a:pos x="137" y="30"/>
                  </a:cxn>
                  <a:cxn ang="0">
                    <a:pos x="0" y="56"/>
                  </a:cxn>
                </a:cxnLst>
                <a:rect l="0" t="0" r="r" b="b"/>
                <a:pathLst>
                  <a:path w="139" h="56">
                    <a:moveTo>
                      <a:pt x="0" y="56"/>
                    </a:moveTo>
                    <a:lnTo>
                      <a:pt x="3" y="34"/>
                    </a:lnTo>
                    <a:lnTo>
                      <a:pt x="139" y="0"/>
                    </a:lnTo>
                    <a:lnTo>
                      <a:pt x="137" y="30"/>
                    </a:lnTo>
                    <a:lnTo>
                      <a:pt x="0" y="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33" name="Freeform 617"/>
              <p:cNvSpPr>
                <a:spLocks/>
              </p:cNvSpPr>
              <p:nvPr/>
            </p:nvSpPr>
            <p:spPr bwMode="auto">
              <a:xfrm>
                <a:off x="4522" y="3054"/>
                <a:ext cx="31" cy="124"/>
              </a:xfrm>
              <a:custGeom>
                <a:avLst/>
                <a:gdLst/>
                <a:ahLst/>
                <a:cxnLst>
                  <a:cxn ang="0">
                    <a:pos x="31" y="124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31" y="26"/>
                  </a:cxn>
                  <a:cxn ang="0">
                    <a:pos x="31" y="124"/>
                  </a:cxn>
                </a:cxnLst>
                <a:rect l="0" t="0" r="r" b="b"/>
                <a:pathLst>
                  <a:path w="31" h="124">
                    <a:moveTo>
                      <a:pt x="31" y="124"/>
                    </a:moveTo>
                    <a:lnTo>
                      <a:pt x="0" y="97"/>
                    </a:lnTo>
                    <a:lnTo>
                      <a:pt x="0" y="0"/>
                    </a:lnTo>
                    <a:lnTo>
                      <a:pt x="31" y="26"/>
                    </a:lnTo>
                    <a:lnTo>
                      <a:pt x="31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34" name="Freeform 618"/>
              <p:cNvSpPr>
                <a:spLocks/>
              </p:cNvSpPr>
              <p:nvPr/>
            </p:nvSpPr>
            <p:spPr bwMode="auto">
              <a:xfrm>
                <a:off x="4522" y="3054"/>
                <a:ext cx="31" cy="124"/>
              </a:xfrm>
              <a:custGeom>
                <a:avLst/>
                <a:gdLst/>
                <a:ahLst/>
                <a:cxnLst>
                  <a:cxn ang="0">
                    <a:pos x="31" y="124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31" y="26"/>
                  </a:cxn>
                  <a:cxn ang="0">
                    <a:pos x="31" y="124"/>
                  </a:cxn>
                </a:cxnLst>
                <a:rect l="0" t="0" r="r" b="b"/>
                <a:pathLst>
                  <a:path w="31" h="124">
                    <a:moveTo>
                      <a:pt x="31" y="124"/>
                    </a:moveTo>
                    <a:lnTo>
                      <a:pt x="0" y="97"/>
                    </a:lnTo>
                    <a:lnTo>
                      <a:pt x="0" y="0"/>
                    </a:lnTo>
                    <a:lnTo>
                      <a:pt x="31" y="26"/>
                    </a:lnTo>
                    <a:lnTo>
                      <a:pt x="31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35" name="Freeform 619"/>
              <p:cNvSpPr>
                <a:spLocks/>
              </p:cNvSpPr>
              <p:nvPr/>
            </p:nvSpPr>
            <p:spPr bwMode="auto">
              <a:xfrm>
                <a:off x="4228" y="3054"/>
                <a:ext cx="32" cy="124"/>
              </a:xfrm>
              <a:custGeom>
                <a:avLst/>
                <a:gdLst/>
                <a:ahLst/>
                <a:cxnLst>
                  <a:cxn ang="0">
                    <a:pos x="32" y="97"/>
                  </a:cxn>
                  <a:cxn ang="0">
                    <a:pos x="0" y="124"/>
                  </a:cxn>
                  <a:cxn ang="0">
                    <a:pos x="0" y="26"/>
                  </a:cxn>
                  <a:cxn ang="0">
                    <a:pos x="32" y="0"/>
                  </a:cxn>
                  <a:cxn ang="0">
                    <a:pos x="32" y="97"/>
                  </a:cxn>
                </a:cxnLst>
                <a:rect l="0" t="0" r="r" b="b"/>
                <a:pathLst>
                  <a:path w="32" h="124">
                    <a:moveTo>
                      <a:pt x="32" y="97"/>
                    </a:moveTo>
                    <a:lnTo>
                      <a:pt x="0" y="124"/>
                    </a:lnTo>
                    <a:lnTo>
                      <a:pt x="0" y="26"/>
                    </a:lnTo>
                    <a:lnTo>
                      <a:pt x="32" y="0"/>
                    </a:lnTo>
                    <a:lnTo>
                      <a:pt x="32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36" name="Freeform 620"/>
              <p:cNvSpPr>
                <a:spLocks/>
              </p:cNvSpPr>
              <p:nvPr/>
            </p:nvSpPr>
            <p:spPr bwMode="auto">
              <a:xfrm>
                <a:off x="4228" y="3054"/>
                <a:ext cx="32" cy="124"/>
              </a:xfrm>
              <a:custGeom>
                <a:avLst/>
                <a:gdLst/>
                <a:ahLst/>
                <a:cxnLst>
                  <a:cxn ang="0">
                    <a:pos x="32" y="97"/>
                  </a:cxn>
                  <a:cxn ang="0">
                    <a:pos x="0" y="124"/>
                  </a:cxn>
                  <a:cxn ang="0">
                    <a:pos x="0" y="26"/>
                  </a:cxn>
                  <a:cxn ang="0">
                    <a:pos x="32" y="0"/>
                  </a:cxn>
                  <a:cxn ang="0">
                    <a:pos x="32" y="97"/>
                  </a:cxn>
                </a:cxnLst>
                <a:rect l="0" t="0" r="r" b="b"/>
                <a:pathLst>
                  <a:path w="32" h="124">
                    <a:moveTo>
                      <a:pt x="32" y="97"/>
                    </a:moveTo>
                    <a:lnTo>
                      <a:pt x="0" y="124"/>
                    </a:lnTo>
                    <a:lnTo>
                      <a:pt x="0" y="26"/>
                    </a:lnTo>
                    <a:lnTo>
                      <a:pt x="32" y="0"/>
                    </a:lnTo>
                    <a:lnTo>
                      <a:pt x="32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37" name="Freeform 621"/>
              <p:cNvSpPr>
                <a:spLocks/>
              </p:cNvSpPr>
              <p:nvPr/>
            </p:nvSpPr>
            <p:spPr bwMode="auto">
              <a:xfrm>
                <a:off x="5076" y="1410"/>
                <a:ext cx="108" cy="157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108" y="44"/>
                  </a:cxn>
                  <a:cxn ang="0">
                    <a:pos x="108" y="157"/>
                  </a:cxn>
                  <a:cxn ang="0">
                    <a:pos x="0" y="113"/>
                  </a:cxn>
                </a:cxnLst>
                <a:rect l="0" t="0" r="r" b="b"/>
                <a:pathLst>
                  <a:path w="108" h="157">
                    <a:moveTo>
                      <a:pt x="0" y="113"/>
                    </a:moveTo>
                    <a:lnTo>
                      <a:pt x="0" y="0"/>
                    </a:lnTo>
                    <a:lnTo>
                      <a:pt x="108" y="44"/>
                    </a:lnTo>
                    <a:lnTo>
                      <a:pt x="108" y="157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38" name="Freeform 622"/>
              <p:cNvSpPr>
                <a:spLocks/>
              </p:cNvSpPr>
              <p:nvPr/>
            </p:nvSpPr>
            <p:spPr bwMode="auto">
              <a:xfrm>
                <a:off x="5076" y="1410"/>
                <a:ext cx="108" cy="157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108" y="44"/>
                  </a:cxn>
                  <a:cxn ang="0">
                    <a:pos x="108" y="157"/>
                  </a:cxn>
                  <a:cxn ang="0">
                    <a:pos x="0" y="113"/>
                  </a:cxn>
                </a:cxnLst>
                <a:rect l="0" t="0" r="r" b="b"/>
                <a:pathLst>
                  <a:path w="108" h="157">
                    <a:moveTo>
                      <a:pt x="0" y="113"/>
                    </a:moveTo>
                    <a:lnTo>
                      <a:pt x="0" y="0"/>
                    </a:lnTo>
                    <a:lnTo>
                      <a:pt x="108" y="44"/>
                    </a:lnTo>
                    <a:lnTo>
                      <a:pt x="108" y="157"/>
                    </a:lnTo>
                    <a:lnTo>
                      <a:pt x="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39" name="Freeform 623"/>
              <p:cNvSpPr>
                <a:spLocks/>
              </p:cNvSpPr>
              <p:nvPr/>
            </p:nvSpPr>
            <p:spPr bwMode="auto">
              <a:xfrm>
                <a:off x="5482" y="2846"/>
                <a:ext cx="58" cy="130"/>
              </a:xfrm>
              <a:custGeom>
                <a:avLst/>
                <a:gdLst/>
                <a:ahLst/>
                <a:cxnLst>
                  <a:cxn ang="0">
                    <a:pos x="23" y="130"/>
                  </a:cxn>
                  <a:cxn ang="0">
                    <a:pos x="0" y="65"/>
                  </a:cxn>
                  <a:cxn ang="0">
                    <a:pos x="34" y="0"/>
                  </a:cxn>
                  <a:cxn ang="0">
                    <a:pos x="58" y="68"/>
                  </a:cxn>
                  <a:cxn ang="0">
                    <a:pos x="23" y="130"/>
                  </a:cxn>
                </a:cxnLst>
                <a:rect l="0" t="0" r="r" b="b"/>
                <a:pathLst>
                  <a:path w="58" h="130">
                    <a:moveTo>
                      <a:pt x="23" y="130"/>
                    </a:moveTo>
                    <a:lnTo>
                      <a:pt x="0" y="65"/>
                    </a:lnTo>
                    <a:lnTo>
                      <a:pt x="34" y="0"/>
                    </a:lnTo>
                    <a:lnTo>
                      <a:pt x="58" y="68"/>
                    </a:lnTo>
                    <a:lnTo>
                      <a:pt x="23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40" name="Freeform 624"/>
              <p:cNvSpPr>
                <a:spLocks/>
              </p:cNvSpPr>
              <p:nvPr/>
            </p:nvSpPr>
            <p:spPr bwMode="auto">
              <a:xfrm>
                <a:off x="5482" y="2846"/>
                <a:ext cx="58" cy="130"/>
              </a:xfrm>
              <a:custGeom>
                <a:avLst/>
                <a:gdLst/>
                <a:ahLst/>
                <a:cxnLst>
                  <a:cxn ang="0">
                    <a:pos x="23" y="130"/>
                  </a:cxn>
                  <a:cxn ang="0">
                    <a:pos x="0" y="65"/>
                  </a:cxn>
                  <a:cxn ang="0">
                    <a:pos x="34" y="0"/>
                  </a:cxn>
                  <a:cxn ang="0">
                    <a:pos x="58" y="68"/>
                  </a:cxn>
                  <a:cxn ang="0">
                    <a:pos x="23" y="130"/>
                  </a:cxn>
                </a:cxnLst>
                <a:rect l="0" t="0" r="r" b="b"/>
                <a:pathLst>
                  <a:path w="58" h="130">
                    <a:moveTo>
                      <a:pt x="23" y="130"/>
                    </a:moveTo>
                    <a:lnTo>
                      <a:pt x="0" y="65"/>
                    </a:lnTo>
                    <a:lnTo>
                      <a:pt x="34" y="0"/>
                    </a:lnTo>
                    <a:lnTo>
                      <a:pt x="58" y="68"/>
                    </a:lnTo>
                    <a:lnTo>
                      <a:pt x="23" y="13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41" name="Freeform 625"/>
              <p:cNvSpPr>
                <a:spLocks/>
              </p:cNvSpPr>
              <p:nvPr/>
            </p:nvSpPr>
            <p:spPr bwMode="auto">
              <a:xfrm>
                <a:off x="5415" y="2576"/>
                <a:ext cx="90" cy="102"/>
              </a:xfrm>
              <a:custGeom>
                <a:avLst/>
                <a:gdLst/>
                <a:ahLst/>
                <a:cxnLst>
                  <a:cxn ang="0">
                    <a:pos x="90" y="91"/>
                  </a:cxn>
                  <a:cxn ang="0">
                    <a:pos x="0" y="102"/>
                  </a:cxn>
                  <a:cxn ang="0">
                    <a:pos x="16" y="8"/>
                  </a:cxn>
                  <a:cxn ang="0">
                    <a:pos x="90" y="0"/>
                  </a:cxn>
                  <a:cxn ang="0">
                    <a:pos x="90" y="91"/>
                  </a:cxn>
                </a:cxnLst>
                <a:rect l="0" t="0" r="r" b="b"/>
                <a:pathLst>
                  <a:path w="90" h="102">
                    <a:moveTo>
                      <a:pt x="90" y="91"/>
                    </a:moveTo>
                    <a:lnTo>
                      <a:pt x="0" y="102"/>
                    </a:lnTo>
                    <a:lnTo>
                      <a:pt x="16" y="8"/>
                    </a:lnTo>
                    <a:lnTo>
                      <a:pt x="90" y="0"/>
                    </a:lnTo>
                    <a:lnTo>
                      <a:pt x="90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42" name="Freeform 626"/>
              <p:cNvSpPr>
                <a:spLocks/>
              </p:cNvSpPr>
              <p:nvPr/>
            </p:nvSpPr>
            <p:spPr bwMode="auto">
              <a:xfrm>
                <a:off x="5415" y="2576"/>
                <a:ext cx="90" cy="102"/>
              </a:xfrm>
              <a:custGeom>
                <a:avLst/>
                <a:gdLst/>
                <a:ahLst/>
                <a:cxnLst>
                  <a:cxn ang="0">
                    <a:pos x="90" y="91"/>
                  </a:cxn>
                  <a:cxn ang="0">
                    <a:pos x="0" y="102"/>
                  </a:cxn>
                  <a:cxn ang="0">
                    <a:pos x="16" y="8"/>
                  </a:cxn>
                  <a:cxn ang="0">
                    <a:pos x="90" y="0"/>
                  </a:cxn>
                  <a:cxn ang="0">
                    <a:pos x="90" y="91"/>
                  </a:cxn>
                </a:cxnLst>
                <a:rect l="0" t="0" r="r" b="b"/>
                <a:pathLst>
                  <a:path w="90" h="102">
                    <a:moveTo>
                      <a:pt x="90" y="91"/>
                    </a:moveTo>
                    <a:lnTo>
                      <a:pt x="0" y="102"/>
                    </a:lnTo>
                    <a:lnTo>
                      <a:pt x="16" y="8"/>
                    </a:lnTo>
                    <a:lnTo>
                      <a:pt x="90" y="0"/>
                    </a:lnTo>
                    <a:lnTo>
                      <a:pt x="90" y="9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43" name="Freeform 627"/>
              <p:cNvSpPr>
                <a:spLocks/>
              </p:cNvSpPr>
              <p:nvPr/>
            </p:nvSpPr>
            <p:spPr bwMode="auto">
              <a:xfrm>
                <a:off x="4810" y="3364"/>
                <a:ext cx="6" cy="88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6" y="66"/>
                  </a:cxn>
                  <a:cxn ang="0">
                    <a:pos x="6" y="0"/>
                  </a:cxn>
                  <a:cxn ang="0">
                    <a:pos x="0" y="22"/>
                  </a:cxn>
                  <a:cxn ang="0">
                    <a:pos x="0" y="88"/>
                  </a:cxn>
                </a:cxnLst>
                <a:rect l="0" t="0" r="r" b="b"/>
                <a:pathLst>
                  <a:path w="6" h="88">
                    <a:moveTo>
                      <a:pt x="0" y="88"/>
                    </a:moveTo>
                    <a:lnTo>
                      <a:pt x="6" y="66"/>
                    </a:lnTo>
                    <a:lnTo>
                      <a:pt x="6" y="0"/>
                    </a:lnTo>
                    <a:lnTo>
                      <a:pt x="0" y="22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44" name="Freeform 628"/>
              <p:cNvSpPr>
                <a:spLocks/>
              </p:cNvSpPr>
              <p:nvPr/>
            </p:nvSpPr>
            <p:spPr bwMode="auto">
              <a:xfrm>
                <a:off x="4810" y="3364"/>
                <a:ext cx="6" cy="88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6" y="66"/>
                  </a:cxn>
                  <a:cxn ang="0">
                    <a:pos x="6" y="0"/>
                  </a:cxn>
                  <a:cxn ang="0">
                    <a:pos x="0" y="22"/>
                  </a:cxn>
                  <a:cxn ang="0">
                    <a:pos x="0" y="88"/>
                  </a:cxn>
                </a:cxnLst>
                <a:rect l="0" t="0" r="r" b="b"/>
                <a:pathLst>
                  <a:path w="6" h="88">
                    <a:moveTo>
                      <a:pt x="0" y="88"/>
                    </a:moveTo>
                    <a:lnTo>
                      <a:pt x="6" y="66"/>
                    </a:lnTo>
                    <a:lnTo>
                      <a:pt x="6" y="0"/>
                    </a:lnTo>
                    <a:lnTo>
                      <a:pt x="0" y="22"/>
                    </a:lnTo>
                    <a:lnTo>
                      <a:pt x="0" y="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45" name="Freeform 629"/>
              <p:cNvSpPr>
                <a:spLocks/>
              </p:cNvSpPr>
              <p:nvPr/>
            </p:nvSpPr>
            <p:spPr bwMode="auto">
              <a:xfrm>
                <a:off x="5185" y="2900"/>
                <a:ext cx="70" cy="114"/>
              </a:xfrm>
              <a:custGeom>
                <a:avLst/>
                <a:gdLst/>
                <a:ahLst/>
                <a:cxnLst>
                  <a:cxn ang="0">
                    <a:pos x="16" y="114"/>
                  </a:cxn>
                  <a:cxn ang="0">
                    <a:pos x="70" y="47"/>
                  </a:cxn>
                  <a:cxn ang="0">
                    <a:pos x="51" y="0"/>
                  </a:cxn>
                  <a:cxn ang="0">
                    <a:pos x="0" y="70"/>
                  </a:cxn>
                  <a:cxn ang="0">
                    <a:pos x="16" y="114"/>
                  </a:cxn>
                </a:cxnLst>
                <a:rect l="0" t="0" r="r" b="b"/>
                <a:pathLst>
                  <a:path w="70" h="114">
                    <a:moveTo>
                      <a:pt x="16" y="114"/>
                    </a:moveTo>
                    <a:lnTo>
                      <a:pt x="70" y="47"/>
                    </a:lnTo>
                    <a:lnTo>
                      <a:pt x="51" y="0"/>
                    </a:lnTo>
                    <a:lnTo>
                      <a:pt x="0" y="70"/>
                    </a:lnTo>
                    <a:lnTo>
                      <a:pt x="16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46" name="Freeform 630"/>
              <p:cNvSpPr>
                <a:spLocks/>
              </p:cNvSpPr>
              <p:nvPr/>
            </p:nvSpPr>
            <p:spPr bwMode="auto">
              <a:xfrm>
                <a:off x="5185" y="2900"/>
                <a:ext cx="70" cy="114"/>
              </a:xfrm>
              <a:custGeom>
                <a:avLst/>
                <a:gdLst/>
                <a:ahLst/>
                <a:cxnLst>
                  <a:cxn ang="0">
                    <a:pos x="16" y="114"/>
                  </a:cxn>
                  <a:cxn ang="0">
                    <a:pos x="70" y="47"/>
                  </a:cxn>
                  <a:cxn ang="0">
                    <a:pos x="51" y="0"/>
                  </a:cxn>
                  <a:cxn ang="0">
                    <a:pos x="0" y="70"/>
                  </a:cxn>
                  <a:cxn ang="0">
                    <a:pos x="16" y="114"/>
                  </a:cxn>
                </a:cxnLst>
                <a:rect l="0" t="0" r="r" b="b"/>
                <a:pathLst>
                  <a:path w="70" h="114">
                    <a:moveTo>
                      <a:pt x="16" y="114"/>
                    </a:moveTo>
                    <a:lnTo>
                      <a:pt x="70" y="47"/>
                    </a:lnTo>
                    <a:lnTo>
                      <a:pt x="51" y="0"/>
                    </a:lnTo>
                    <a:lnTo>
                      <a:pt x="0" y="70"/>
                    </a:lnTo>
                    <a:lnTo>
                      <a:pt x="16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47" name="Freeform 631"/>
              <p:cNvSpPr>
                <a:spLocks/>
              </p:cNvSpPr>
              <p:nvPr/>
            </p:nvSpPr>
            <p:spPr bwMode="auto">
              <a:xfrm>
                <a:off x="3527" y="2900"/>
                <a:ext cx="69" cy="114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9" y="0"/>
                  </a:cxn>
                  <a:cxn ang="0">
                    <a:pos x="69" y="70"/>
                  </a:cxn>
                  <a:cxn ang="0">
                    <a:pos x="53" y="114"/>
                  </a:cxn>
                  <a:cxn ang="0">
                    <a:pos x="0" y="47"/>
                  </a:cxn>
                </a:cxnLst>
                <a:rect l="0" t="0" r="r" b="b"/>
                <a:pathLst>
                  <a:path w="69" h="114">
                    <a:moveTo>
                      <a:pt x="0" y="47"/>
                    </a:moveTo>
                    <a:lnTo>
                      <a:pt x="19" y="0"/>
                    </a:lnTo>
                    <a:lnTo>
                      <a:pt x="69" y="70"/>
                    </a:lnTo>
                    <a:lnTo>
                      <a:pt x="53" y="11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48" name="Freeform 632"/>
              <p:cNvSpPr>
                <a:spLocks/>
              </p:cNvSpPr>
              <p:nvPr/>
            </p:nvSpPr>
            <p:spPr bwMode="auto">
              <a:xfrm>
                <a:off x="3527" y="2900"/>
                <a:ext cx="69" cy="114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9" y="0"/>
                  </a:cxn>
                  <a:cxn ang="0">
                    <a:pos x="69" y="70"/>
                  </a:cxn>
                  <a:cxn ang="0">
                    <a:pos x="53" y="114"/>
                  </a:cxn>
                  <a:cxn ang="0">
                    <a:pos x="0" y="47"/>
                  </a:cxn>
                </a:cxnLst>
                <a:rect l="0" t="0" r="r" b="b"/>
                <a:pathLst>
                  <a:path w="69" h="114">
                    <a:moveTo>
                      <a:pt x="0" y="47"/>
                    </a:moveTo>
                    <a:lnTo>
                      <a:pt x="19" y="0"/>
                    </a:lnTo>
                    <a:lnTo>
                      <a:pt x="69" y="70"/>
                    </a:lnTo>
                    <a:lnTo>
                      <a:pt x="53" y="114"/>
                    </a:lnTo>
                    <a:lnTo>
                      <a:pt x="0" y="4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49" name="Freeform 633"/>
              <p:cNvSpPr>
                <a:spLocks/>
              </p:cNvSpPr>
              <p:nvPr/>
            </p:nvSpPr>
            <p:spPr bwMode="auto">
              <a:xfrm>
                <a:off x="5288" y="2540"/>
                <a:ext cx="70" cy="148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70" y="54"/>
                  </a:cxn>
                  <a:cxn ang="0">
                    <a:pos x="38" y="148"/>
                  </a:cxn>
                  <a:cxn ang="0">
                    <a:pos x="0" y="96"/>
                  </a:cxn>
                  <a:cxn ang="0">
                    <a:pos x="32" y="0"/>
                  </a:cxn>
                </a:cxnLst>
                <a:rect l="0" t="0" r="r" b="b"/>
                <a:pathLst>
                  <a:path w="70" h="148">
                    <a:moveTo>
                      <a:pt x="32" y="0"/>
                    </a:moveTo>
                    <a:lnTo>
                      <a:pt x="70" y="54"/>
                    </a:lnTo>
                    <a:lnTo>
                      <a:pt x="38" y="148"/>
                    </a:lnTo>
                    <a:lnTo>
                      <a:pt x="0" y="9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50" name="Freeform 634"/>
              <p:cNvSpPr>
                <a:spLocks/>
              </p:cNvSpPr>
              <p:nvPr/>
            </p:nvSpPr>
            <p:spPr bwMode="auto">
              <a:xfrm>
                <a:off x="5288" y="2540"/>
                <a:ext cx="70" cy="148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70" y="54"/>
                  </a:cxn>
                  <a:cxn ang="0">
                    <a:pos x="38" y="148"/>
                  </a:cxn>
                  <a:cxn ang="0">
                    <a:pos x="0" y="96"/>
                  </a:cxn>
                  <a:cxn ang="0">
                    <a:pos x="32" y="0"/>
                  </a:cxn>
                </a:cxnLst>
                <a:rect l="0" t="0" r="r" b="b"/>
                <a:pathLst>
                  <a:path w="70" h="148">
                    <a:moveTo>
                      <a:pt x="32" y="0"/>
                    </a:moveTo>
                    <a:lnTo>
                      <a:pt x="70" y="54"/>
                    </a:lnTo>
                    <a:lnTo>
                      <a:pt x="38" y="148"/>
                    </a:lnTo>
                    <a:lnTo>
                      <a:pt x="0" y="96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51" name="Freeform 635"/>
              <p:cNvSpPr>
                <a:spLocks/>
              </p:cNvSpPr>
              <p:nvPr/>
            </p:nvSpPr>
            <p:spPr bwMode="auto">
              <a:xfrm>
                <a:off x="3424" y="2540"/>
                <a:ext cx="68" cy="148"/>
              </a:xfrm>
              <a:custGeom>
                <a:avLst/>
                <a:gdLst/>
                <a:ahLst/>
                <a:cxnLst>
                  <a:cxn ang="0">
                    <a:pos x="68" y="96"/>
                  </a:cxn>
                  <a:cxn ang="0">
                    <a:pos x="36" y="0"/>
                  </a:cxn>
                  <a:cxn ang="0">
                    <a:pos x="0" y="54"/>
                  </a:cxn>
                  <a:cxn ang="0">
                    <a:pos x="32" y="148"/>
                  </a:cxn>
                  <a:cxn ang="0">
                    <a:pos x="68" y="96"/>
                  </a:cxn>
                </a:cxnLst>
                <a:rect l="0" t="0" r="r" b="b"/>
                <a:pathLst>
                  <a:path w="68" h="148">
                    <a:moveTo>
                      <a:pt x="68" y="96"/>
                    </a:moveTo>
                    <a:lnTo>
                      <a:pt x="36" y="0"/>
                    </a:lnTo>
                    <a:lnTo>
                      <a:pt x="0" y="54"/>
                    </a:lnTo>
                    <a:lnTo>
                      <a:pt x="32" y="148"/>
                    </a:lnTo>
                    <a:lnTo>
                      <a:pt x="68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52" name="Freeform 636"/>
              <p:cNvSpPr>
                <a:spLocks/>
              </p:cNvSpPr>
              <p:nvPr/>
            </p:nvSpPr>
            <p:spPr bwMode="auto">
              <a:xfrm>
                <a:off x="3424" y="2540"/>
                <a:ext cx="68" cy="148"/>
              </a:xfrm>
              <a:custGeom>
                <a:avLst/>
                <a:gdLst/>
                <a:ahLst/>
                <a:cxnLst>
                  <a:cxn ang="0">
                    <a:pos x="68" y="96"/>
                  </a:cxn>
                  <a:cxn ang="0">
                    <a:pos x="36" y="0"/>
                  </a:cxn>
                  <a:cxn ang="0">
                    <a:pos x="0" y="54"/>
                  </a:cxn>
                  <a:cxn ang="0">
                    <a:pos x="32" y="148"/>
                  </a:cxn>
                  <a:cxn ang="0">
                    <a:pos x="68" y="96"/>
                  </a:cxn>
                </a:cxnLst>
                <a:rect l="0" t="0" r="r" b="b"/>
                <a:pathLst>
                  <a:path w="68" h="148">
                    <a:moveTo>
                      <a:pt x="68" y="96"/>
                    </a:moveTo>
                    <a:lnTo>
                      <a:pt x="36" y="0"/>
                    </a:lnTo>
                    <a:lnTo>
                      <a:pt x="0" y="54"/>
                    </a:lnTo>
                    <a:lnTo>
                      <a:pt x="32" y="148"/>
                    </a:lnTo>
                    <a:lnTo>
                      <a:pt x="68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53" name="Freeform 637"/>
              <p:cNvSpPr>
                <a:spLocks/>
              </p:cNvSpPr>
              <p:nvPr/>
            </p:nvSpPr>
            <p:spPr bwMode="auto">
              <a:xfrm>
                <a:off x="4638" y="1048"/>
                <a:ext cx="94" cy="56"/>
              </a:xfrm>
              <a:custGeom>
                <a:avLst/>
                <a:gdLst/>
                <a:ahLst/>
                <a:cxnLst>
                  <a:cxn ang="0">
                    <a:pos x="8" y="44"/>
                  </a:cxn>
                  <a:cxn ang="0">
                    <a:pos x="0" y="0"/>
                  </a:cxn>
                  <a:cxn ang="0">
                    <a:pos x="85" y="12"/>
                  </a:cxn>
                  <a:cxn ang="0">
                    <a:pos x="94" y="56"/>
                  </a:cxn>
                  <a:cxn ang="0">
                    <a:pos x="8" y="44"/>
                  </a:cxn>
                </a:cxnLst>
                <a:rect l="0" t="0" r="r" b="b"/>
                <a:pathLst>
                  <a:path w="94" h="56">
                    <a:moveTo>
                      <a:pt x="8" y="44"/>
                    </a:moveTo>
                    <a:lnTo>
                      <a:pt x="0" y="0"/>
                    </a:lnTo>
                    <a:lnTo>
                      <a:pt x="85" y="12"/>
                    </a:lnTo>
                    <a:lnTo>
                      <a:pt x="94" y="56"/>
                    </a:lnTo>
                    <a:lnTo>
                      <a:pt x="8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54" name="Freeform 638"/>
              <p:cNvSpPr>
                <a:spLocks/>
              </p:cNvSpPr>
              <p:nvPr/>
            </p:nvSpPr>
            <p:spPr bwMode="auto">
              <a:xfrm>
                <a:off x="4638" y="1048"/>
                <a:ext cx="94" cy="56"/>
              </a:xfrm>
              <a:custGeom>
                <a:avLst/>
                <a:gdLst/>
                <a:ahLst/>
                <a:cxnLst>
                  <a:cxn ang="0">
                    <a:pos x="8" y="44"/>
                  </a:cxn>
                  <a:cxn ang="0">
                    <a:pos x="0" y="0"/>
                  </a:cxn>
                  <a:cxn ang="0">
                    <a:pos x="85" y="12"/>
                  </a:cxn>
                  <a:cxn ang="0">
                    <a:pos x="94" y="56"/>
                  </a:cxn>
                  <a:cxn ang="0">
                    <a:pos x="8" y="44"/>
                  </a:cxn>
                </a:cxnLst>
                <a:rect l="0" t="0" r="r" b="b"/>
                <a:pathLst>
                  <a:path w="94" h="56">
                    <a:moveTo>
                      <a:pt x="8" y="44"/>
                    </a:moveTo>
                    <a:lnTo>
                      <a:pt x="0" y="0"/>
                    </a:lnTo>
                    <a:lnTo>
                      <a:pt x="85" y="12"/>
                    </a:lnTo>
                    <a:lnTo>
                      <a:pt x="94" y="56"/>
                    </a:lnTo>
                    <a:lnTo>
                      <a:pt x="8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55" name="Freeform 639"/>
              <p:cNvSpPr>
                <a:spLocks/>
              </p:cNvSpPr>
              <p:nvPr/>
            </p:nvSpPr>
            <p:spPr bwMode="auto">
              <a:xfrm>
                <a:off x="4050" y="1048"/>
                <a:ext cx="93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9" y="12"/>
                  </a:cxn>
                  <a:cxn ang="0">
                    <a:pos x="93" y="0"/>
                  </a:cxn>
                  <a:cxn ang="0">
                    <a:pos x="84" y="44"/>
                  </a:cxn>
                  <a:cxn ang="0">
                    <a:pos x="0" y="56"/>
                  </a:cxn>
                </a:cxnLst>
                <a:rect l="0" t="0" r="r" b="b"/>
                <a:pathLst>
                  <a:path w="93" h="56">
                    <a:moveTo>
                      <a:pt x="0" y="56"/>
                    </a:moveTo>
                    <a:lnTo>
                      <a:pt x="9" y="12"/>
                    </a:lnTo>
                    <a:lnTo>
                      <a:pt x="93" y="0"/>
                    </a:lnTo>
                    <a:lnTo>
                      <a:pt x="84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56" name="Freeform 640"/>
              <p:cNvSpPr>
                <a:spLocks noEditPoints="1"/>
              </p:cNvSpPr>
              <p:nvPr/>
            </p:nvSpPr>
            <p:spPr bwMode="auto">
              <a:xfrm>
                <a:off x="3891" y="1048"/>
                <a:ext cx="1448" cy="603"/>
              </a:xfrm>
              <a:custGeom>
                <a:avLst/>
                <a:gdLst/>
                <a:ahLst/>
                <a:cxnLst>
                  <a:cxn ang="0">
                    <a:pos x="159" y="56"/>
                  </a:cxn>
                  <a:cxn ang="0">
                    <a:pos x="168" y="12"/>
                  </a:cxn>
                  <a:cxn ang="0">
                    <a:pos x="252" y="0"/>
                  </a:cxn>
                  <a:cxn ang="0">
                    <a:pos x="243" y="44"/>
                  </a:cxn>
                  <a:cxn ang="0">
                    <a:pos x="159" y="56"/>
                  </a:cxn>
                  <a:cxn ang="0">
                    <a:pos x="1322" y="535"/>
                  </a:cxn>
                  <a:cxn ang="0">
                    <a:pos x="1448" y="603"/>
                  </a:cxn>
                  <a:cxn ang="0">
                    <a:pos x="882" y="414"/>
                  </a:cxn>
                  <a:cxn ang="0">
                    <a:pos x="999" y="442"/>
                  </a:cxn>
                  <a:cxn ang="0">
                    <a:pos x="0" y="442"/>
                  </a:cxn>
                  <a:cxn ang="0">
                    <a:pos x="116" y="414"/>
                  </a:cxn>
                </a:cxnLst>
                <a:rect l="0" t="0" r="r" b="b"/>
                <a:pathLst>
                  <a:path w="1448" h="603">
                    <a:moveTo>
                      <a:pt x="159" y="56"/>
                    </a:moveTo>
                    <a:lnTo>
                      <a:pt x="168" y="12"/>
                    </a:lnTo>
                    <a:lnTo>
                      <a:pt x="252" y="0"/>
                    </a:lnTo>
                    <a:lnTo>
                      <a:pt x="243" y="44"/>
                    </a:lnTo>
                    <a:lnTo>
                      <a:pt x="159" y="56"/>
                    </a:lnTo>
                    <a:moveTo>
                      <a:pt x="1322" y="535"/>
                    </a:moveTo>
                    <a:lnTo>
                      <a:pt x="1448" y="603"/>
                    </a:lnTo>
                    <a:moveTo>
                      <a:pt x="882" y="414"/>
                    </a:moveTo>
                    <a:lnTo>
                      <a:pt x="999" y="442"/>
                    </a:lnTo>
                    <a:moveTo>
                      <a:pt x="0" y="442"/>
                    </a:moveTo>
                    <a:lnTo>
                      <a:pt x="116" y="41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57" name="Freeform 641"/>
              <p:cNvSpPr>
                <a:spLocks/>
              </p:cNvSpPr>
              <p:nvPr/>
            </p:nvSpPr>
            <p:spPr bwMode="auto">
              <a:xfrm>
                <a:off x="4478" y="2938"/>
                <a:ext cx="44" cy="116"/>
              </a:xfrm>
              <a:custGeom>
                <a:avLst/>
                <a:gdLst/>
                <a:ahLst/>
                <a:cxnLst>
                  <a:cxn ang="0">
                    <a:pos x="44" y="116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44" y="20"/>
                  </a:cxn>
                  <a:cxn ang="0">
                    <a:pos x="44" y="116"/>
                  </a:cxn>
                </a:cxnLst>
                <a:rect l="0" t="0" r="r" b="b"/>
                <a:pathLst>
                  <a:path w="44" h="116">
                    <a:moveTo>
                      <a:pt x="44" y="116"/>
                    </a:moveTo>
                    <a:lnTo>
                      <a:pt x="0" y="97"/>
                    </a:lnTo>
                    <a:lnTo>
                      <a:pt x="0" y="0"/>
                    </a:lnTo>
                    <a:lnTo>
                      <a:pt x="44" y="20"/>
                    </a:lnTo>
                    <a:lnTo>
                      <a:pt x="44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58" name="Freeform 642"/>
              <p:cNvSpPr>
                <a:spLocks/>
              </p:cNvSpPr>
              <p:nvPr/>
            </p:nvSpPr>
            <p:spPr bwMode="auto">
              <a:xfrm>
                <a:off x="4478" y="2938"/>
                <a:ext cx="44" cy="116"/>
              </a:xfrm>
              <a:custGeom>
                <a:avLst/>
                <a:gdLst/>
                <a:ahLst/>
                <a:cxnLst>
                  <a:cxn ang="0">
                    <a:pos x="44" y="116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44" y="20"/>
                  </a:cxn>
                  <a:cxn ang="0">
                    <a:pos x="44" y="116"/>
                  </a:cxn>
                </a:cxnLst>
                <a:rect l="0" t="0" r="r" b="b"/>
                <a:pathLst>
                  <a:path w="44" h="116">
                    <a:moveTo>
                      <a:pt x="44" y="116"/>
                    </a:moveTo>
                    <a:lnTo>
                      <a:pt x="0" y="97"/>
                    </a:lnTo>
                    <a:lnTo>
                      <a:pt x="0" y="0"/>
                    </a:lnTo>
                    <a:lnTo>
                      <a:pt x="44" y="20"/>
                    </a:lnTo>
                    <a:lnTo>
                      <a:pt x="44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59" name="Freeform 643"/>
              <p:cNvSpPr>
                <a:spLocks/>
              </p:cNvSpPr>
              <p:nvPr/>
            </p:nvSpPr>
            <p:spPr bwMode="auto">
              <a:xfrm>
                <a:off x="4260" y="2938"/>
                <a:ext cx="44" cy="116"/>
              </a:xfrm>
              <a:custGeom>
                <a:avLst/>
                <a:gdLst/>
                <a:ahLst/>
                <a:cxnLst>
                  <a:cxn ang="0">
                    <a:pos x="44" y="97"/>
                  </a:cxn>
                  <a:cxn ang="0">
                    <a:pos x="0" y="116"/>
                  </a:cxn>
                  <a:cxn ang="0">
                    <a:pos x="0" y="20"/>
                  </a:cxn>
                  <a:cxn ang="0">
                    <a:pos x="44" y="0"/>
                  </a:cxn>
                  <a:cxn ang="0">
                    <a:pos x="44" y="97"/>
                  </a:cxn>
                </a:cxnLst>
                <a:rect l="0" t="0" r="r" b="b"/>
                <a:pathLst>
                  <a:path w="44" h="116">
                    <a:moveTo>
                      <a:pt x="44" y="97"/>
                    </a:moveTo>
                    <a:lnTo>
                      <a:pt x="0" y="116"/>
                    </a:lnTo>
                    <a:lnTo>
                      <a:pt x="0" y="20"/>
                    </a:lnTo>
                    <a:lnTo>
                      <a:pt x="44" y="0"/>
                    </a:lnTo>
                    <a:lnTo>
                      <a:pt x="44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60" name="Freeform 644"/>
              <p:cNvSpPr>
                <a:spLocks/>
              </p:cNvSpPr>
              <p:nvPr/>
            </p:nvSpPr>
            <p:spPr bwMode="auto">
              <a:xfrm>
                <a:off x="4260" y="2938"/>
                <a:ext cx="44" cy="116"/>
              </a:xfrm>
              <a:custGeom>
                <a:avLst/>
                <a:gdLst/>
                <a:ahLst/>
                <a:cxnLst>
                  <a:cxn ang="0">
                    <a:pos x="44" y="97"/>
                  </a:cxn>
                  <a:cxn ang="0">
                    <a:pos x="0" y="116"/>
                  </a:cxn>
                  <a:cxn ang="0">
                    <a:pos x="0" y="20"/>
                  </a:cxn>
                  <a:cxn ang="0">
                    <a:pos x="44" y="0"/>
                  </a:cxn>
                  <a:cxn ang="0">
                    <a:pos x="44" y="97"/>
                  </a:cxn>
                </a:cxnLst>
                <a:rect l="0" t="0" r="r" b="b"/>
                <a:pathLst>
                  <a:path w="44" h="116">
                    <a:moveTo>
                      <a:pt x="44" y="97"/>
                    </a:moveTo>
                    <a:lnTo>
                      <a:pt x="0" y="116"/>
                    </a:lnTo>
                    <a:lnTo>
                      <a:pt x="0" y="20"/>
                    </a:lnTo>
                    <a:lnTo>
                      <a:pt x="44" y="0"/>
                    </a:lnTo>
                    <a:lnTo>
                      <a:pt x="44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61" name="Freeform 645"/>
              <p:cNvSpPr>
                <a:spLocks/>
              </p:cNvSpPr>
              <p:nvPr/>
            </p:nvSpPr>
            <p:spPr bwMode="auto">
              <a:xfrm>
                <a:off x="4553" y="3303"/>
                <a:ext cx="48" cy="35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48" y="0"/>
                  </a:cxn>
                  <a:cxn ang="0">
                    <a:pos x="10" y="0"/>
                  </a:cxn>
                  <a:cxn ang="0">
                    <a:pos x="0" y="29"/>
                  </a:cxn>
                  <a:cxn ang="0">
                    <a:pos x="36" y="35"/>
                  </a:cxn>
                </a:cxnLst>
                <a:rect l="0" t="0" r="r" b="b"/>
                <a:pathLst>
                  <a:path w="48" h="35">
                    <a:moveTo>
                      <a:pt x="36" y="35"/>
                    </a:moveTo>
                    <a:lnTo>
                      <a:pt x="48" y="0"/>
                    </a:lnTo>
                    <a:lnTo>
                      <a:pt x="10" y="0"/>
                    </a:lnTo>
                    <a:lnTo>
                      <a:pt x="0" y="29"/>
                    </a:ln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62" name="Freeform 646"/>
              <p:cNvSpPr>
                <a:spLocks/>
              </p:cNvSpPr>
              <p:nvPr/>
            </p:nvSpPr>
            <p:spPr bwMode="auto">
              <a:xfrm>
                <a:off x="4553" y="3303"/>
                <a:ext cx="48" cy="35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48" y="0"/>
                  </a:cxn>
                  <a:cxn ang="0">
                    <a:pos x="10" y="0"/>
                  </a:cxn>
                  <a:cxn ang="0">
                    <a:pos x="0" y="29"/>
                  </a:cxn>
                  <a:cxn ang="0">
                    <a:pos x="36" y="35"/>
                  </a:cxn>
                </a:cxnLst>
                <a:rect l="0" t="0" r="r" b="b"/>
                <a:pathLst>
                  <a:path w="48" h="35">
                    <a:moveTo>
                      <a:pt x="36" y="35"/>
                    </a:moveTo>
                    <a:lnTo>
                      <a:pt x="48" y="0"/>
                    </a:lnTo>
                    <a:lnTo>
                      <a:pt x="10" y="0"/>
                    </a:lnTo>
                    <a:lnTo>
                      <a:pt x="0" y="29"/>
                    </a:lnTo>
                    <a:lnTo>
                      <a:pt x="36" y="3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63" name="Freeform 647"/>
              <p:cNvSpPr>
                <a:spLocks/>
              </p:cNvSpPr>
              <p:nvPr/>
            </p:nvSpPr>
            <p:spPr bwMode="auto">
              <a:xfrm>
                <a:off x="4181" y="3303"/>
                <a:ext cx="47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35"/>
                  </a:cxn>
                  <a:cxn ang="0">
                    <a:pos x="47" y="29"/>
                  </a:cxn>
                  <a:cxn ang="0">
                    <a:pos x="37" y="0"/>
                  </a:cxn>
                  <a:cxn ang="0">
                    <a:pos x="0" y="0"/>
                  </a:cxn>
                </a:cxnLst>
                <a:rect l="0" t="0" r="r" b="b"/>
                <a:pathLst>
                  <a:path w="47" h="35">
                    <a:moveTo>
                      <a:pt x="0" y="0"/>
                    </a:moveTo>
                    <a:lnTo>
                      <a:pt x="12" y="35"/>
                    </a:lnTo>
                    <a:lnTo>
                      <a:pt x="47" y="29"/>
                    </a:lnTo>
                    <a:lnTo>
                      <a:pt x="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64" name="Freeform 648"/>
              <p:cNvSpPr>
                <a:spLocks/>
              </p:cNvSpPr>
              <p:nvPr/>
            </p:nvSpPr>
            <p:spPr bwMode="auto">
              <a:xfrm>
                <a:off x="4181" y="3303"/>
                <a:ext cx="47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35"/>
                  </a:cxn>
                  <a:cxn ang="0">
                    <a:pos x="47" y="29"/>
                  </a:cxn>
                  <a:cxn ang="0">
                    <a:pos x="37" y="0"/>
                  </a:cxn>
                  <a:cxn ang="0">
                    <a:pos x="0" y="0"/>
                  </a:cxn>
                </a:cxnLst>
                <a:rect l="0" t="0" r="r" b="b"/>
                <a:pathLst>
                  <a:path w="47" h="35">
                    <a:moveTo>
                      <a:pt x="0" y="0"/>
                    </a:moveTo>
                    <a:lnTo>
                      <a:pt x="12" y="35"/>
                    </a:lnTo>
                    <a:lnTo>
                      <a:pt x="47" y="29"/>
                    </a:lnTo>
                    <a:lnTo>
                      <a:pt x="3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65" name="Freeform 649"/>
              <p:cNvSpPr>
                <a:spLocks/>
              </p:cNvSpPr>
              <p:nvPr/>
            </p:nvSpPr>
            <p:spPr bwMode="auto">
              <a:xfrm>
                <a:off x="5212" y="3102"/>
                <a:ext cx="129" cy="110"/>
              </a:xfrm>
              <a:custGeom>
                <a:avLst/>
                <a:gdLst/>
                <a:ahLst/>
                <a:cxnLst>
                  <a:cxn ang="0">
                    <a:pos x="5" y="110"/>
                  </a:cxn>
                  <a:cxn ang="0">
                    <a:pos x="0" y="68"/>
                  </a:cxn>
                  <a:cxn ang="0">
                    <a:pos x="123" y="0"/>
                  </a:cxn>
                  <a:cxn ang="0">
                    <a:pos x="129" y="49"/>
                  </a:cxn>
                  <a:cxn ang="0">
                    <a:pos x="5" y="110"/>
                  </a:cxn>
                </a:cxnLst>
                <a:rect l="0" t="0" r="r" b="b"/>
                <a:pathLst>
                  <a:path w="129" h="110">
                    <a:moveTo>
                      <a:pt x="5" y="110"/>
                    </a:moveTo>
                    <a:lnTo>
                      <a:pt x="0" y="68"/>
                    </a:lnTo>
                    <a:lnTo>
                      <a:pt x="123" y="0"/>
                    </a:lnTo>
                    <a:lnTo>
                      <a:pt x="129" y="49"/>
                    </a:lnTo>
                    <a:lnTo>
                      <a:pt x="5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66" name="Freeform 650"/>
              <p:cNvSpPr>
                <a:spLocks/>
              </p:cNvSpPr>
              <p:nvPr/>
            </p:nvSpPr>
            <p:spPr bwMode="auto">
              <a:xfrm>
                <a:off x="5212" y="3102"/>
                <a:ext cx="129" cy="110"/>
              </a:xfrm>
              <a:custGeom>
                <a:avLst/>
                <a:gdLst/>
                <a:ahLst/>
                <a:cxnLst>
                  <a:cxn ang="0">
                    <a:pos x="5" y="110"/>
                  </a:cxn>
                  <a:cxn ang="0">
                    <a:pos x="0" y="68"/>
                  </a:cxn>
                  <a:cxn ang="0">
                    <a:pos x="123" y="0"/>
                  </a:cxn>
                  <a:cxn ang="0">
                    <a:pos x="129" y="49"/>
                  </a:cxn>
                  <a:cxn ang="0">
                    <a:pos x="5" y="110"/>
                  </a:cxn>
                </a:cxnLst>
                <a:rect l="0" t="0" r="r" b="b"/>
                <a:pathLst>
                  <a:path w="129" h="110">
                    <a:moveTo>
                      <a:pt x="5" y="110"/>
                    </a:moveTo>
                    <a:lnTo>
                      <a:pt x="0" y="68"/>
                    </a:lnTo>
                    <a:lnTo>
                      <a:pt x="123" y="0"/>
                    </a:lnTo>
                    <a:lnTo>
                      <a:pt x="129" y="49"/>
                    </a:lnTo>
                    <a:lnTo>
                      <a:pt x="5" y="1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67" name="Freeform 651"/>
              <p:cNvSpPr>
                <a:spLocks/>
              </p:cNvSpPr>
              <p:nvPr/>
            </p:nvSpPr>
            <p:spPr bwMode="auto">
              <a:xfrm>
                <a:off x="5415" y="2707"/>
                <a:ext cx="113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6" y="0"/>
                  </a:cxn>
                  <a:cxn ang="0">
                    <a:pos x="113" y="1"/>
                  </a:cxn>
                  <a:cxn ang="0">
                    <a:pos x="113" y="72"/>
                  </a:cxn>
                  <a:cxn ang="0">
                    <a:pos x="0" y="83"/>
                  </a:cxn>
                </a:cxnLst>
                <a:rect l="0" t="0" r="r" b="b"/>
                <a:pathLst>
                  <a:path w="113" h="83">
                    <a:moveTo>
                      <a:pt x="0" y="83"/>
                    </a:moveTo>
                    <a:lnTo>
                      <a:pt x="16" y="0"/>
                    </a:lnTo>
                    <a:lnTo>
                      <a:pt x="113" y="1"/>
                    </a:lnTo>
                    <a:lnTo>
                      <a:pt x="113" y="72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68" name="Freeform 652"/>
              <p:cNvSpPr>
                <a:spLocks/>
              </p:cNvSpPr>
              <p:nvPr/>
            </p:nvSpPr>
            <p:spPr bwMode="auto">
              <a:xfrm>
                <a:off x="5415" y="2707"/>
                <a:ext cx="113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6" y="0"/>
                  </a:cxn>
                  <a:cxn ang="0">
                    <a:pos x="113" y="1"/>
                  </a:cxn>
                  <a:cxn ang="0">
                    <a:pos x="113" y="72"/>
                  </a:cxn>
                  <a:cxn ang="0">
                    <a:pos x="0" y="83"/>
                  </a:cxn>
                </a:cxnLst>
                <a:rect l="0" t="0" r="r" b="b"/>
                <a:pathLst>
                  <a:path w="113" h="83">
                    <a:moveTo>
                      <a:pt x="0" y="83"/>
                    </a:moveTo>
                    <a:lnTo>
                      <a:pt x="16" y="0"/>
                    </a:lnTo>
                    <a:lnTo>
                      <a:pt x="113" y="1"/>
                    </a:lnTo>
                    <a:lnTo>
                      <a:pt x="113" y="72"/>
                    </a:lnTo>
                    <a:lnTo>
                      <a:pt x="0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69" name="Freeform 653"/>
              <p:cNvSpPr>
                <a:spLocks/>
              </p:cNvSpPr>
              <p:nvPr/>
            </p:nvSpPr>
            <p:spPr bwMode="auto">
              <a:xfrm>
                <a:off x="4660" y="1339"/>
                <a:ext cx="116" cy="92"/>
              </a:xfrm>
              <a:custGeom>
                <a:avLst/>
                <a:gdLst/>
                <a:ahLst/>
                <a:cxnLst>
                  <a:cxn ang="0">
                    <a:pos x="116" y="92"/>
                  </a:cxn>
                  <a:cxn ang="0">
                    <a:pos x="103" y="19"/>
                  </a:cxn>
                  <a:cxn ang="0">
                    <a:pos x="0" y="0"/>
                  </a:cxn>
                  <a:cxn ang="0">
                    <a:pos x="9" y="73"/>
                  </a:cxn>
                  <a:cxn ang="0">
                    <a:pos x="116" y="92"/>
                  </a:cxn>
                </a:cxnLst>
                <a:rect l="0" t="0" r="r" b="b"/>
                <a:pathLst>
                  <a:path w="116" h="92">
                    <a:moveTo>
                      <a:pt x="116" y="92"/>
                    </a:moveTo>
                    <a:lnTo>
                      <a:pt x="103" y="19"/>
                    </a:lnTo>
                    <a:lnTo>
                      <a:pt x="0" y="0"/>
                    </a:lnTo>
                    <a:lnTo>
                      <a:pt x="9" y="73"/>
                    </a:lnTo>
                    <a:lnTo>
                      <a:pt x="116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70" name="Freeform 654"/>
              <p:cNvSpPr>
                <a:spLocks/>
              </p:cNvSpPr>
              <p:nvPr/>
            </p:nvSpPr>
            <p:spPr bwMode="auto">
              <a:xfrm>
                <a:off x="4660" y="1339"/>
                <a:ext cx="116" cy="92"/>
              </a:xfrm>
              <a:custGeom>
                <a:avLst/>
                <a:gdLst/>
                <a:ahLst/>
                <a:cxnLst>
                  <a:cxn ang="0">
                    <a:pos x="116" y="92"/>
                  </a:cxn>
                  <a:cxn ang="0">
                    <a:pos x="103" y="19"/>
                  </a:cxn>
                  <a:cxn ang="0">
                    <a:pos x="0" y="0"/>
                  </a:cxn>
                  <a:cxn ang="0">
                    <a:pos x="9" y="73"/>
                  </a:cxn>
                  <a:cxn ang="0">
                    <a:pos x="116" y="92"/>
                  </a:cxn>
                </a:cxnLst>
                <a:rect l="0" t="0" r="r" b="b"/>
                <a:pathLst>
                  <a:path w="116" h="92">
                    <a:moveTo>
                      <a:pt x="116" y="92"/>
                    </a:moveTo>
                    <a:lnTo>
                      <a:pt x="103" y="19"/>
                    </a:lnTo>
                    <a:lnTo>
                      <a:pt x="0" y="0"/>
                    </a:lnTo>
                    <a:lnTo>
                      <a:pt x="9" y="73"/>
                    </a:lnTo>
                    <a:lnTo>
                      <a:pt x="116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71" name="Freeform 655"/>
              <p:cNvSpPr>
                <a:spLocks/>
              </p:cNvSpPr>
              <p:nvPr/>
            </p:nvSpPr>
            <p:spPr bwMode="auto">
              <a:xfrm>
                <a:off x="4004" y="1339"/>
                <a:ext cx="118" cy="92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18" y="0"/>
                  </a:cxn>
                  <a:cxn ang="0">
                    <a:pos x="109" y="73"/>
                  </a:cxn>
                  <a:cxn ang="0">
                    <a:pos x="0" y="92"/>
                  </a:cxn>
                  <a:cxn ang="0">
                    <a:pos x="15" y="19"/>
                  </a:cxn>
                </a:cxnLst>
                <a:rect l="0" t="0" r="r" b="b"/>
                <a:pathLst>
                  <a:path w="118" h="92">
                    <a:moveTo>
                      <a:pt x="15" y="19"/>
                    </a:moveTo>
                    <a:lnTo>
                      <a:pt x="118" y="0"/>
                    </a:lnTo>
                    <a:lnTo>
                      <a:pt x="109" y="73"/>
                    </a:lnTo>
                    <a:lnTo>
                      <a:pt x="0" y="92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72" name="Freeform 656"/>
              <p:cNvSpPr>
                <a:spLocks/>
              </p:cNvSpPr>
              <p:nvPr/>
            </p:nvSpPr>
            <p:spPr bwMode="auto">
              <a:xfrm>
                <a:off x="4004" y="1339"/>
                <a:ext cx="118" cy="92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18" y="0"/>
                  </a:cxn>
                  <a:cxn ang="0">
                    <a:pos x="109" y="73"/>
                  </a:cxn>
                  <a:cxn ang="0">
                    <a:pos x="0" y="92"/>
                  </a:cxn>
                  <a:cxn ang="0">
                    <a:pos x="15" y="19"/>
                  </a:cxn>
                </a:cxnLst>
                <a:rect l="0" t="0" r="r" b="b"/>
                <a:pathLst>
                  <a:path w="118" h="92">
                    <a:moveTo>
                      <a:pt x="15" y="19"/>
                    </a:moveTo>
                    <a:lnTo>
                      <a:pt x="118" y="0"/>
                    </a:lnTo>
                    <a:lnTo>
                      <a:pt x="109" y="73"/>
                    </a:lnTo>
                    <a:lnTo>
                      <a:pt x="0" y="92"/>
                    </a:lnTo>
                    <a:lnTo>
                      <a:pt x="15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73" name="Freeform 657"/>
              <p:cNvSpPr>
                <a:spLocks/>
              </p:cNvSpPr>
              <p:nvPr/>
            </p:nvSpPr>
            <p:spPr bwMode="auto">
              <a:xfrm>
                <a:off x="4589" y="3303"/>
                <a:ext cx="51" cy="41"/>
              </a:xfrm>
              <a:custGeom>
                <a:avLst/>
                <a:gdLst/>
                <a:ahLst/>
                <a:cxnLst>
                  <a:cxn ang="0">
                    <a:pos x="35" y="41"/>
                  </a:cxn>
                  <a:cxn ang="0">
                    <a:pos x="51" y="0"/>
                  </a:cxn>
                  <a:cxn ang="0">
                    <a:pos x="12" y="0"/>
                  </a:cxn>
                  <a:cxn ang="0">
                    <a:pos x="0" y="35"/>
                  </a:cxn>
                  <a:cxn ang="0">
                    <a:pos x="35" y="41"/>
                  </a:cxn>
                </a:cxnLst>
                <a:rect l="0" t="0" r="r" b="b"/>
                <a:pathLst>
                  <a:path w="51" h="41">
                    <a:moveTo>
                      <a:pt x="35" y="41"/>
                    </a:moveTo>
                    <a:lnTo>
                      <a:pt x="51" y="0"/>
                    </a:lnTo>
                    <a:lnTo>
                      <a:pt x="12" y="0"/>
                    </a:lnTo>
                    <a:lnTo>
                      <a:pt x="0" y="35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74" name="Freeform 658"/>
              <p:cNvSpPr>
                <a:spLocks/>
              </p:cNvSpPr>
              <p:nvPr/>
            </p:nvSpPr>
            <p:spPr bwMode="auto">
              <a:xfrm>
                <a:off x="4589" y="3303"/>
                <a:ext cx="51" cy="41"/>
              </a:xfrm>
              <a:custGeom>
                <a:avLst/>
                <a:gdLst/>
                <a:ahLst/>
                <a:cxnLst>
                  <a:cxn ang="0">
                    <a:pos x="35" y="41"/>
                  </a:cxn>
                  <a:cxn ang="0">
                    <a:pos x="51" y="0"/>
                  </a:cxn>
                  <a:cxn ang="0">
                    <a:pos x="12" y="0"/>
                  </a:cxn>
                  <a:cxn ang="0">
                    <a:pos x="0" y="35"/>
                  </a:cxn>
                  <a:cxn ang="0">
                    <a:pos x="35" y="41"/>
                  </a:cxn>
                </a:cxnLst>
                <a:rect l="0" t="0" r="r" b="b"/>
                <a:pathLst>
                  <a:path w="51" h="41">
                    <a:moveTo>
                      <a:pt x="35" y="41"/>
                    </a:moveTo>
                    <a:lnTo>
                      <a:pt x="51" y="0"/>
                    </a:lnTo>
                    <a:lnTo>
                      <a:pt x="12" y="0"/>
                    </a:lnTo>
                    <a:lnTo>
                      <a:pt x="0" y="35"/>
                    </a:lnTo>
                    <a:lnTo>
                      <a:pt x="35" y="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75" name="Freeform 659"/>
              <p:cNvSpPr>
                <a:spLocks/>
              </p:cNvSpPr>
              <p:nvPr/>
            </p:nvSpPr>
            <p:spPr bwMode="auto">
              <a:xfrm>
                <a:off x="4142" y="3303"/>
                <a:ext cx="51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41"/>
                  </a:cxn>
                  <a:cxn ang="0">
                    <a:pos x="51" y="35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51" h="41">
                    <a:moveTo>
                      <a:pt x="0" y="0"/>
                    </a:moveTo>
                    <a:lnTo>
                      <a:pt x="16" y="41"/>
                    </a:lnTo>
                    <a:lnTo>
                      <a:pt x="51" y="35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76" name="Freeform 660"/>
              <p:cNvSpPr>
                <a:spLocks/>
              </p:cNvSpPr>
              <p:nvPr/>
            </p:nvSpPr>
            <p:spPr bwMode="auto">
              <a:xfrm>
                <a:off x="4142" y="3303"/>
                <a:ext cx="51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41"/>
                  </a:cxn>
                  <a:cxn ang="0">
                    <a:pos x="51" y="35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51" h="41">
                    <a:moveTo>
                      <a:pt x="0" y="0"/>
                    </a:moveTo>
                    <a:lnTo>
                      <a:pt x="16" y="41"/>
                    </a:lnTo>
                    <a:lnTo>
                      <a:pt x="51" y="35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77" name="Freeform 661"/>
              <p:cNvSpPr>
                <a:spLocks/>
              </p:cNvSpPr>
              <p:nvPr/>
            </p:nvSpPr>
            <p:spPr bwMode="auto">
              <a:xfrm>
                <a:off x="5505" y="2576"/>
                <a:ext cx="23" cy="132"/>
              </a:xfrm>
              <a:custGeom>
                <a:avLst/>
                <a:gdLst/>
                <a:ahLst/>
                <a:cxnLst>
                  <a:cxn ang="0">
                    <a:pos x="23" y="132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23" y="42"/>
                  </a:cxn>
                  <a:cxn ang="0">
                    <a:pos x="23" y="132"/>
                  </a:cxn>
                </a:cxnLst>
                <a:rect l="0" t="0" r="r" b="b"/>
                <a:pathLst>
                  <a:path w="23" h="132">
                    <a:moveTo>
                      <a:pt x="23" y="132"/>
                    </a:moveTo>
                    <a:lnTo>
                      <a:pt x="0" y="91"/>
                    </a:lnTo>
                    <a:lnTo>
                      <a:pt x="0" y="0"/>
                    </a:lnTo>
                    <a:lnTo>
                      <a:pt x="23" y="42"/>
                    </a:lnTo>
                    <a:lnTo>
                      <a:pt x="23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78" name="Freeform 662"/>
              <p:cNvSpPr>
                <a:spLocks/>
              </p:cNvSpPr>
              <p:nvPr/>
            </p:nvSpPr>
            <p:spPr bwMode="auto">
              <a:xfrm>
                <a:off x="5505" y="2576"/>
                <a:ext cx="23" cy="132"/>
              </a:xfrm>
              <a:custGeom>
                <a:avLst/>
                <a:gdLst/>
                <a:ahLst/>
                <a:cxnLst>
                  <a:cxn ang="0">
                    <a:pos x="23" y="132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23" y="42"/>
                  </a:cxn>
                  <a:cxn ang="0">
                    <a:pos x="23" y="132"/>
                  </a:cxn>
                </a:cxnLst>
                <a:rect l="0" t="0" r="r" b="b"/>
                <a:pathLst>
                  <a:path w="23" h="132">
                    <a:moveTo>
                      <a:pt x="23" y="132"/>
                    </a:moveTo>
                    <a:lnTo>
                      <a:pt x="0" y="91"/>
                    </a:lnTo>
                    <a:lnTo>
                      <a:pt x="0" y="0"/>
                    </a:lnTo>
                    <a:lnTo>
                      <a:pt x="23" y="42"/>
                    </a:lnTo>
                    <a:lnTo>
                      <a:pt x="23" y="1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79" name="Freeform 663"/>
              <p:cNvSpPr>
                <a:spLocks/>
              </p:cNvSpPr>
              <p:nvPr/>
            </p:nvSpPr>
            <p:spPr bwMode="auto">
              <a:xfrm>
                <a:off x="5302" y="2706"/>
                <a:ext cx="113" cy="105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33" y="0"/>
                  </a:cxn>
                  <a:cxn ang="0">
                    <a:pos x="113" y="12"/>
                  </a:cxn>
                  <a:cxn ang="0">
                    <a:pos x="81" y="105"/>
                  </a:cxn>
                  <a:cxn ang="0">
                    <a:pos x="0" y="93"/>
                  </a:cxn>
                </a:cxnLst>
                <a:rect l="0" t="0" r="r" b="b"/>
                <a:pathLst>
                  <a:path w="113" h="105">
                    <a:moveTo>
                      <a:pt x="0" y="93"/>
                    </a:moveTo>
                    <a:lnTo>
                      <a:pt x="33" y="0"/>
                    </a:lnTo>
                    <a:lnTo>
                      <a:pt x="113" y="12"/>
                    </a:lnTo>
                    <a:lnTo>
                      <a:pt x="81" y="105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80" name="Freeform 664"/>
              <p:cNvSpPr>
                <a:spLocks/>
              </p:cNvSpPr>
              <p:nvPr/>
            </p:nvSpPr>
            <p:spPr bwMode="auto">
              <a:xfrm>
                <a:off x="5302" y="2706"/>
                <a:ext cx="113" cy="105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33" y="0"/>
                  </a:cxn>
                  <a:cxn ang="0">
                    <a:pos x="113" y="12"/>
                  </a:cxn>
                  <a:cxn ang="0">
                    <a:pos x="81" y="105"/>
                  </a:cxn>
                  <a:cxn ang="0">
                    <a:pos x="0" y="93"/>
                  </a:cxn>
                </a:cxnLst>
                <a:rect l="0" t="0" r="r" b="b"/>
                <a:pathLst>
                  <a:path w="113" h="105">
                    <a:moveTo>
                      <a:pt x="0" y="93"/>
                    </a:moveTo>
                    <a:lnTo>
                      <a:pt x="33" y="0"/>
                    </a:lnTo>
                    <a:lnTo>
                      <a:pt x="113" y="12"/>
                    </a:lnTo>
                    <a:lnTo>
                      <a:pt x="81" y="105"/>
                    </a:lnTo>
                    <a:lnTo>
                      <a:pt x="0" y="9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81" name="Freeform 665"/>
              <p:cNvSpPr>
                <a:spLocks/>
              </p:cNvSpPr>
              <p:nvPr/>
            </p:nvSpPr>
            <p:spPr bwMode="auto">
              <a:xfrm>
                <a:off x="3365" y="2706"/>
                <a:ext cx="115" cy="10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4" y="105"/>
                  </a:cxn>
                  <a:cxn ang="0">
                    <a:pos x="115" y="93"/>
                  </a:cxn>
                  <a:cxn ang="0">
                    <a:pos x="82" y="0"/>
                  </a:cxn>
                  <a:cxn ang="0">
                    <a:pos x="0" y="12"/>
                  </a:cxn>
                </a:cxnLst>
                <a:rect l="0" t="0" r="r" b="b"/>
                <a:pathLst>
                  <a:path w="115" h="105">
                    <a:moveTo>
                      <a:pt x="0" y="12"/>
                    </a:moveTo>
                    <a:lnTo>
                      <a:pt x="34" y="105"/>
                    </a:lnTo>
                    <a:lnTo>
                      <a:pt x="115" y="93"/>
                    </a:lnTo>
                    <a:lnTo>
                      <a:pt x="8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82" name="Freeform 666"/>
              <p:cNvSpPr>
                <a:spLocks/>
              </p:cNvSpPr>
              <p:nvPr/>
            </p:nvSpPr>
            <p:spPr bwMode="auto">
              <a:xfrm>
                <a:off x="3365" y="2706"/>
                <a:ext cx="115" cy="10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4" y="105"/>
                  </a:cxn>
                  <a:cxn ang="0">
                    <a:pos x="115" y="93"/>
                  </a:cxn>
                  <a:cxn ang="0">
                    <a:pos x="82" y="0"/>
                  </a:cxn>
                  <a:cxn ang="0">
                    <a:pos x="0" y="12"/>
                  </a:cxn>
                </a:cxnLst>
                <a:rect l="0" t="0" r="r" b="b"/>
                <a:pathLst>
                  <a:path w="115" h="105">
                    <a:moveTo>
                      <a:pt x="0" y="12"/>
                    </a:moveTo>
                    <a:lnTo>
                      <a:pt x="34" y="105"/>
                    </a:lnTo>
                    <a:lnTo>
                      <a:pt x="115" y="93"/>
                    </a:lnTo>
                    <a:lnTo>
                      <a:pt x="82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83" name="Freeform 667"/>
              <p:cNvSpPr>
                <a:spLocks/>
              </p:cNvSpPr>
              <p:nvPr/>
            </p:nvSpPr>
            <p:spPr bwMode="auto">
              <a:xfrm>
                <a:off x="4953" y="3264"/>
                <a:ext cx="136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" y="44"/>
                  </a:cxn>
                  <a:cxn ang="0">
                    <a:pos x="136" y="0"/>
                  </a:cxn>
                  <a:cxn ang="0">
                    <a:pos x="132" y="36"/>
                  </a:cxn>
                  <a:cxn ang="0">
                    <a:pos x="0" y="74"/>
                  </a:cxn>
                </a:cxnLst>
                <a:rect l="0" t="0" r="r" b="b"/>
                <a:pathLst>
                  <a:path w="136" h="74">
                    <a:moveTo>
                      <a:pt x="0" y="74"/>
                    </a:moveTo>
                    <a:lnTo>
                      <a:pt x="2" y="44"/>
                    </a:lnTo>
                    <a:lnTo>
                      <a:pt x="136" y="0"/>
                    </a:lnTo>
                    <a:lnTo>
                      <a:pt x="132" y="36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84" name="Freeform 668"/>
              <p:cNvSpPr>
                <a:spLocks/>
              </p:cNvSpPr>
              <p:nvPr/>
            </p:nvSpPr>
            <p:spPr bwMode="auto">
              <a:xfrm>
                <a:off x="4953" y="3264"/>
                <a:ext cx="136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" y="44"/>
                  </a:cxn>
                  <a:cxn ang="0">
                    <a:pos x="136" y="0"/>
                  </a:cxn>
                  <a:cxn ang="0">
                    <a:pos x="132" y="36"/>
                  </a:cxn>
                  <a:cxn ang="0">
                    <a:pos x="0" y="74"/>
                  </a:cxn>
                </a:cxnLst>
                <a:rect l="0" t="0" r="r" b="b"/>
                <a:pathLst>
                  <a:path w="136" h="74">
                    <a:moveTo>
                      <a:pt x="0" y="74"/>
                    </a:moveTo>
                    <a:lnTo>
                      <a:pt x="2" y="44"/>
                    </a:lnTo>
                    <a:lnTo>
                      <a:pt x="136" y="0"/>
                    </a:lnTo>
                    <a:lnTo>
                      <a:pt x="132" y="36"/>
                    </a:lnTo>
                    <a:lnTo>
                      <a:pt x="0" y="7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85" name="Freeform 669"/>
              <p:cNvSpPr>
                <a:spLocks/>
              </p:cNvSpPr>
              <p:nvPr/>
            </p:nvSpPr>
            <p:spPr bwMode="auto">
              <a:xfrm>
                <a:off x="4624" y="3303"/>
                <a:ext cx="53" cy="48"/>
              </a:xfrm>
              <a:custGeom>
                <a:avLst/>
                <a:gdLst/>
                <a:ahLst/>
                <a:cxnLst>
                  <a:cxn ang="0">
                    <a:pos x="36" y="48"/>
                  </a:cxn>
                  <a:cxn ang="0">
                    <a:pos x="53" y="0"/>
                  </a:cxn>
                  <a:cxn ang="0">
                    <a:pos x="16" y="0"/>
                  </a:cxn>
                  <a:cxn ang="0">
                    <a:pos x="0" y="41"/>
                  </a:cxn>
                  <a:cxn ang="0">
                    <a:pos x="36" y="48"/>
                  </a:cxn>
                </a:cxnLst>
                <a:rect l="0" t="0" r="r" b="b"/>
                <a:pathLst>
                  <a:path w="53" h="48">
                    <a:moveTo>
                      <a:pt x="36" y="48"/>
                    </a:moveTo>
                    <a:lnTo>
                      <a:pt x="53" y="0"/>
                    </a:lnTo>
                    <a:lnTo>
                      <a:pt x="16" y="0"/>
                    </a:lnTo>
                    <a:lnTo>
                      <a:pt x="0" y="41"/>
                    </a:lnTo>
                    <a:lnTo>
                      <a:pt x="3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86" name="Freeform 670"/>
              <p:cNvSpPr>
                <a:spLocks/>
              </p:cNvSpPr>
              <p:nvPr/>
            </p:nvSpPr>
            <p:spPr bwMode="auto">
              <a:xfrm>
                <a:off x="4624" y="3303"/>
                <a:ext cx="53" cy="48"/>
              </a:xfrm>
              <a:custGeom>
                <a:avLst/>
                <a:gdLst/>
                <a:ahLst/>
                <a:cxnLst>
                  <a:cxn ang="0">
                    <a:pos x="36" y="48"/>
                  </a:cxn>
                  <a:cxn ang="0">
                    <a:pos x="53" y="0"/>
                  </a:cxn>
                  <a:cxn ang="0">
                    <a:pos x="16" y="0"/>
                  </a:cxn>
                  <a:cxn ang="0">
                    <a:pos x="0" y="41"/>
                  </a:cxn>
                  <a:cxn ang="0">
                    <a:pos x="36" y="48"/>
                  </a:cxn>
                </a:cxnLst>
                <a:rect l="0" t="0" r="r" b="b"/>
                <a:pathLst>
                  <a:path w="53" h="48">
                    <a:moveTo>
                      <a:pt x="36" y="48"/>
                    </a:moveTo>
                    <a:lnTo>
                      <a:pt x="53" y="0"/>
                    </a:lnTo>
                    <a:lnTo>
                      <a:pt x="16" y="0"/>
                    </a:lnTo>
                    <a:lnTo>
                      <a:pt x="0" y="41"/>
                    </a:lnTo>
                    <a:lnTo>
                      <a:pt x="36" y="4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87" name="Freeform 671"/>
              <p:cNvSpPr>
                <a:spLocks/>
              </p:cNvSpPr>
              <p:nvPr/>
            </p:nvSpPr>
            <p:spPr bwMode="auto">
              <a:xfrm>
                <a:off x="4105" y="3303"/>
                <a:ext cx="53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48"/>
                  </a:cxn>
                  <a:cxn ang="0">
                    <a:pos x="53" y="41"/>
                  </a:cxn>
                  <a:cxn ang="0">
                    <a:pos x="37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48">
                    <a:moveTo>
                      <a:pt x="0" y="0"/>
                    </a:moveTo>
                    <a:lnTo>
                      <a:pt x="17" y="48"/>
                    </a:lnTo>
                    <a:lnTo>
                      <a:pt x="53" y="41"/>
                    </a:lnTo>
                    <a:lnTo>
                      <a:pt x="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88" name="Freeform 672"/>
              <p:cNvSpPr>
                <a:spLocks/>
              </p:cNvSpPr>
              <p:nvPr/>
            </p:nvSpPr>
            <p:spPr bwMode="auto">
              <a:xfrm>
                <a:off x="4105" y="3303"/>
                <a:ext cx="53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48"/>
                  </a:cxn>
                  <a:cxn ang="0">
                    <a:pos x="53" y="41"/>
                  </a:cxn>
                  <a:cxn ang="0">
                    <a:pos x="37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48">
                    <a:moveTo>
                      <a:pt x="0" y="0"/>
                    </a:moveTo>
                    <a:lnTo>
                      <a:pt x="17" y="48"/>
                    </a:lnTo>
                    <a:lnTo>
                      <a:pt x="53" y="41"/>
                    </a:lnTo>
                    <a:lnTo>
                      <a:pt x="3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89" name="Freeform 673"/>
              <p:cNvSpPr>
                <a:spLocks/>
              </p:cNvSpPr>
              <p:nvPr/>
            </p:nvSpPr>
            <p:spPr bwMode="auto">
              <a:xfrm>
                <a:off x="5236" y="2831"/>
                <a:ext cx="64" cy="116"/>
              </a:xfrm>
              <a:custGeom>
                <a:avLst/>
                <a:gdLst/>
                <a:ahLst/>
                <a:cxnLst>
                  <a:cxn ang="0">
                    <a:pos x="19" y="116"/>
                  </a:cxn>
                  <a:cxn ang="0">
                    <a:pos x="64" y="35"/>
                  </a:cxn>
                  <a:cxn ang="0">
                    <a:pos x="51" y="0"/>
                  </a:cxn>
                  <a:cxn ang="0">
                    <a:pos x="0" y="69"/>
                  </a:cxn>
                  <a:cxn ang="0">
                    <a:pos x="19" y="116"/>
                  </a:cxn>
                </a:cxnLst>
                <a:rect l="0" t="0" r="r" b="b"/>
                <a:pathLst>
                  <a:path w="64" h="116">
                    <a:moveTo>
                      <a:pt x="19" y="116"/>
                    </a:moveTo>
                    <a:lnTo>
                      <a:pt x="64" y="35"/>
                    </a:lnTo>
                    <a:lnTo>
                      <a:pt x="51" y="0"/>
                    </a:lnTo>
                    <a:lnTo>
                      <a:pt x="0" y="69"/>
                    </a:lnTo>
                    <a:lnTo>
                      <a:pt x="19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90" name="Freeform 674"/>
              <p:cNvSpPr>
                <a:spLocks/>
              </p:cNvSpPr>
              <p:nvPr/>
            </p:nvSpPr>
            <p:spPr bwMode="auto">
              <a:xfrm>
                <a:off x="5236" y="2831"/>
                <a:ext cx="64" cy="116"/>
              </a:xfrm>
              <a:custGeom>
                <a:avLst/>
                <a:gdLst/>
                <a:ahLst/>
                <a:cxnLst>
                  <a:cxn ang="0">
                    <a:pos x="19" y="116"/>
                  </a:cxn>
                  <a:cxn ang="0">
                    <a:pos x="64" y="35"/>
                  </a:cxn>
                  <a:cxn ang="0">
                    <a:pos x="51" y="0"/>
                  </a:cxn>
                  <a:cxn ang="0">
                    <a:pos x="0" y="69"/>
                  </a:cxn>
                  <a:cxn ang="0">
                    <a:pos x="19" y="116"/>
                  </a:cxn>
                </a:cxnLst>
                <a:rect l="0" t="0" r="r" b="b"/>
                <a:pathLst>
                  <a:path w="64" h="116">
                    <a:moveTo>
                      <a:pt x="19" y="116"/>
                    </a:moveTo>
                    <a:lnTo>
                      <a:pt x="64" y="35"/>
                    </a:lnTo>
                    <a:lnTo>
                      <a:pt x="51" y="0"/>
                    </a:lnTo>
                    <a:lnTo>
                      <a:pt x="0" y="69"/>
                    </a:lnTo>
                    <a:lnTo>
                      <a:pt x="19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91" name="Freeform 675"/>
              <p:cNvSpPr>
                <a:spLocks/>
              </p:cNvSpPr>
              <p:nvPr/>
            </p:nvSpPr>
            <p:spPr bwMode="auto">
              <a:xfrm>
                <a:off x="3481" y="2831"/>
                <a:ext cx="65" cy="116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2" y="0"/>
                  </a:cxn>
                  <a:cxn ang="0">
                    <a:pos x="65" y="69"/>
                  </a:cxn>
                  <a:cxn ang="0">
                    <a:pos x="46" y="116"/>
                  </a:cxn>
                  <a:cxn ang="0">
                    <a:pos x="0" y="35"/>
                  </a:cxn>
                </a:cxnLst>
                <a:rect l="0" t="0" r="r" b="b"/>
                <a:pathLst>
                  <a:path w="65" h="116">
                    <a:moveTo>
                      <a:pt x="0" y="35"/>
                    </a:moveTo>
                    <a:lnTo>
                      <a:pt x="12" y="0"/>
                    </a:lnTo>
                    <a:lnTo>
                      <a:pt x="65" y="69"/>
                    </a:lnTo>
                    <a:lnTo>
                      <a:pt x="46" y="11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92" name="Freeform 676"/>
              <p:cNvSpPr>
                <a:spLocks/>
              </p:cNvSpPr>
              <p:nvPr/>
            </p:nvSpPr>
            <p:spPr bwMode="auto">
              <a:xfrm>
                <a:off x="3481" y="2831"/>
                <a:ext cx="65" cy="116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2" y="0"/>
                  </a:cxn>
                  <a:cxn ang="0">
                    <a:pos x="65" y="69"/>
                  </a:cxn>
                  <a:cxn ang="0">
                    <a:pos x="46" y="116"/>
                  </a:cxn>
                  <a:cxn ang="0">
                    <a:pos x="0" y="35"/>
                  </a:cxn>
                </a:cxnLst>
                <a:rect l="0" t="0" r="r" b="b"/>
                <a:pathLst>
                  <a:path w="65" h="116">
                    <a:moveTo>
                      <a:pt x="0" y="35"/>
                    </a:moveTo>
                    <a:lnTo>
                      <a:pt x="12" y="0"/>
                    </a:lnTo>
                    <a:lnTo>
                      <a:pt x="65" y="69"/>
                    </a:lnTo>
                    <a:lnTo>
                      <a:pt x="46" y="116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93" name="Freeform 677"/>
              <p:cNvSpPr>
                <a:spLocks/>
              </p:cNvSpPr>
              <p:nvPr/>
            </p:nvSpPr>
            <p:spPr bwMode="auto">
              <a:xfrm>
                <a:off x="4862" y="1128"/>
                <a:ext cx="112" cy="87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0" y="0"/>
                  </a:cxn>
                  <a:cxn ang="0">
                    <a:pos x="105" y="27"/>
                  </a:cxn>
                  <a:cxn ang="0">
                    <a:pos x="112" y="87"/>
                  </a:cxn>
                  <a:cxn ang="0">
                    <a:pos x="4" y="60"/>
                  </a:cxn>
                </a:cxnLst>
                <a:rect l="0" t="0" r="r" b="b"/>
                <a:pathLst>
                  <a:path w="112" h="87">
                    <a:moveTo>
                      <a:pt x="4" y="60"/>
                    </a:moveTo>
                    <a:lnTo>
                      <a:pt x="0" y="0"/>
                    </a:lnTo>
                    <a:lnTo>
                      <a:pt x="105" y="27"/>
                    </a:lnTo>
                    <a:lnTo>
                      <a:pt x="112" y="87"/>
                    </a:lnTo>
                    <a:lnTo>
                      <a:pt x="4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94" name="Freeform 678"/>
              <p:cNvSpPr>
                <a:spLocks/>
              </p:cNvSpPr>
              <p:nvPr/>
            </p:nvSpPr>
            <p:spPr bwMode="auto">
              <a:xfrm>
                <a:off x="4862" y="1128"/>
                <a:ext cx="112" cy="87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0" y="0"/>
                  </a:cxn>
                  <a:cxn ang="0">
                    <a:pos x="105" y="27"/>
                  </a:cxn>
                  <a:cxn ang="0">
                    <a:pos x="112" y="87"/>
                  </a:cxn>
                  <a:cxn ang="0">
                    <a:pos x="4" y="60"/>
                  </a:cxn>
                </a:cxnLst>
                <a:rect l="0" t="0" r="r" b="b"/>
                <a:pathLst>
                  <a:path w="112" h="87">
                    <a:moveTo>
                      <a:pt x="4" y="60"/>
                    </a:moveTo>
                    <a:lnTo>
                      <a:pt x="0" y="0"/>
                    </a:lnTo>
                    <a:lnTo>
                      <a:pt x="105" y="27"/>
                    </a:lnTo>
                    <a:lnTo>
                      <a:pt x="112" y="87"/>
                    </a:lnTo>
                    <a:lnTo>
                      <a:pt x="4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95" name="Freeform 679"/>
              <p:cNvSpPr>
                <a:spLocks/>
              </p:cNvSpPr>
              <p:nvPr/>
            </p:nvSpPr>
            <p:spPr bwMode="auto">
              <a:xfrm>
                <a:off x="3808" y="1128"/>
                <a:ext cx="112" cy="87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112" y="0"/>
                  </a:cxn>
                  <a:cxn ang="0">
                    <a:pos x="108" y="60"/>
                  </a:cxn>
                  <a:cxn ang="0">
                    <a:pos x="0" y="87"/>
                  </a:cxn>
                  <a:cxn ang="0">
                    <a:pos x="5" y="27"/>
                  </a:cxn>
                </a:cxnLst>
                <a:rect l="0" t="0" r="r" b="b"/>
                <a:pathLst>
                  <a:path w="112" h="87">
                    <a:moveTo>
                      <a:pt x="5" y="27"/>
                    </a:moveTo>
                    <a:lnTo>
                      <a:pt x="112" y="0"/>
                    </a:lnTo>
                    <a:lnTo>
                      <a:pt x="108" y="60"/>
                    </a:lnTo>
                    <a:lnTo>
                      <a:pt x="0" y="87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96" name="Freeform 680"/>
              <p:cNvSpPr>
                <a:spLocks noEditPoints="1"/>
              </p:cNvSpPr>
              <p:nvPr/>
            </p:nvSpPr>
            <p:spPr bwMode="auto">
              <a:xfrm>
                <a:off x="3431" y="1128"/>
                <a:ext cx="489" cy="530"/>
              </a:xfrm>
              <a:custGeom>
                <a:avLst/>
                <a:gdLst/>
                <a:ahLst/>
                <a:cxnLst>
                  <a:cxn ang="0">
                    <a:pos x="382" y="27"/>
                  </a:cxn>
                  <a:cxn ang="0">
                    <a:pos x="489" y="0"/>
                  </a:cxn>
                  <a:cxn ang="0">
                    <a:pos x="485" y="60"/>
                  </a:cxn>
                  <a:cxn ang="0">
                    <a:pos x="377" y="87"/>
                  </a:cxn>
                  <a:cxn ang="0">
                    <a:pos x="382" y="27"/>
                  </a:cxn>
                  <a:cxn ang="0">
                    <a:pos x="108" y="468"/>
                  </a:cxn>
                  <a:cxn ang="0">
                    <a:pos x="0" y="530"/>
                  </a:cxn>
                </a:cxnLst>
                <a:rect l="0" t="0" r="r" b="b"/>
                <a:pathLst>
                  <a:path w="489" h="530">
                    <a:moveTo>
                      <a:pt x="382" y="27"/>
                    </a:moveTo>
                    <a:lnTo>
                      <a:pt x="489" y="0"/>
                    </a:lnTo>
                    <a:lnTo>
                      <a:pt x="485" y="60"/>
                    </a:lnTo>
                    <a:lnTo>
                      <a:pt x="377" y="87"/>
                    </a:lnTo>
                    <a:lnTo>
                      <a:pt x="382" y="27"/>
                    </a:lnTo>
                    <a:moveTo>
                      <a:pt x="108" y="468"/>
                    </a:moveTo>
                    <a:lnTo>
                      <a:pt x="0" y="53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97" name="Freeform 681"/>
              <p:cNvSpPr>
                <a:spLocks/>
              </p:cNvSpPr>
              <p:nvPr/>
            </p:nvSpPr>
            <p:spPr bwMode="auto">
              <a:xfrm>
                <a:off x="4660" y="3303"/>
                <a:ext cx="52" cy="53"/>
              </a:xfrm>
              <a:custGeom>
                <a:avLst/>
                <a:gdLst/>
                <a:ahLst/>
                <a:cxnLst>
                  <a:cxn ang="0">
                    <a:pos x="33" y="53"/>
                  </a:cxn>
                  <a:cxn ang="0">
                    <a:pos x="52" y="0"/>
                  </a:cxn>
                  <a:cxn ang="0">
                    <a:pos x="17" y="0"/>
                  </a:cxn>
                  <a:cxn ang="0">
                    <a:pos x="0" y="48"/>
                  </a:cxn>
                  <a:cxn ang="0">
                    <a:pos x="33" y="53"/>
                  </a:cxn>
                </a:cxnLst>
                <a:rect l="0" t="0" r="r" b="b"/>
                <a:pathLst>
                  <a:path w="52" h="53">
                    <a:moveTo>
                      <a:pt x="33" y="53"/>
                    </a:moveTo>
                    <a:lnTo>
                      <a:pt x="52" y="0"/>
                    </a:lnTo>
                    <a:lnTo>
                      <a:pt x="17" y="0"/>
                    </a:lnTo>
                    <a:lnTo>
                      <a:pt x="0" y="48"/>
                    </a:lnTo>
                    <a:lnTo>
                      <a:pt x="3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98" name="Freeform 682"/>
              <p:cNvSpPr>
                <a:spLocks/>
              </p:cNvSpPr>
              <p:nvPr/>
            </p:nvSpPr>
            <p:spPr bwMode="auto">
              <a:xfrm>
                <a:off x="4660" y="3303"/>
                <a:ext cx="52" cy="53"/>
              </a:xfrm>
              <a:custGeom>
                <a:avLst/>
                <a:gdLst/>
                <a:ahLst/>
                <a:cxnLst>
                  <a:cxn ang="0">
                    <a:pos x="33" y="53"/>
                  </a:cxn>
                  <a:cxn ang="0">
                    <a:pos x="52" y="0"/>
                  </a:cxn>
                  <a:cxn ang="0">
                    <a:pos x="17" y="0"/>
                  </a:cxn>
                  <a:cxn ang="0">
                    <a:pos x="0" y="48"/>
                  </a:cxn>
                  <a:cxn ang="0">
                    <a:pos x="33" y="53"/>
                  </a:cxn>
                </a:cxnLst>
                <a:rect l="0" t="0" r="r" b="b"/>
                <a:pathLst>
                  <a:path w="52" h="53">
                    <a:moveTo>
                      <a:pt x="33" y="53"/>
                    </a:moveTo>
                    <a:lnTo>
                      <a:pt x="52" y="0"/>
                    </a:lnTo>
                    <a:lnTo>
                      <a:pt x="17" y="0"/>
                    </a:lnTo>
                    <a:lnTo>
                      <a:pt x="0" y="48"/>
                    </a:lnTo>
                    <a:lnTo>
                      <a:pt x="33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99" name="Freeform 683"/>
              <p:cNvSpPr>
                <a:spLocks/>
              </p:cNvSpPr>
              <p:nvPr/>
            </p:nvSpPr>
            <p:spPr bwMode="auto">
              <a:xfrm>
                <a:off x="4069" y="3303"/>
                <a:ext cx="53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53"/>
                  </a:cxn>
                  <a:cxn ang="0">
                    <a:pos x="53" y="48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53">
                    <a:moveTo>
                      <a:pt x="0" y="0"/>
                    </a:moveTo>
                    <a:lnTo>
                      <a:pt x="20" y="53"/>
                    </a:lnTo>
                    <a:lnTo>
                      <a:pt x="53" y="48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00" name="Freeform 684"/>
              <p:cNvSpPr>
                <a:spLocks/>
              </p:cNvSpPr>
              <p:nvPr/>
            </p:nvSpPr>
            <p:spPr bwMode="auto">
              <a:xfrm>
                <a:off x="4069" y="3303"/>
                <a:ext cx="53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53"/>
                  </a:cxn>
                  <a:cxn ang="0">
                    <a:pos x="53" y="48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53">
                    <a:moveTo>
                      <a:pt x="0" y="0"/>
                    </a:moveTo>
                    <a:lnTo>
                      <a:pt x="20" y="53"/>
                    </a:lnTo>
                    <a:lnTo>
                      <a:pt x="53" y="48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01" name="Freeform 685"/>
              <p:cNvSpPr>
                <a:spLocks/>
              </p:cNvSpPr>
              <p:nvPr/>
            </p:nvSpPr>
            <p:spPr bwMode="auto">
              <a:xfrm>
                <a:off x="5516" y="2779"/>
                <a:ext cx="35" cy="135"/>
              </a:xfrm>
              <a:custGeom>
                <a:avLst/>
                <a:gdLst/>
                <a:ahLst/>
                <a:cxnLst>
                  <a:cxn ang="0">
                    <a:pos x="24" y="135"/>
                  </a:cxn>
                  <a:cxn ang="0">
                    <a:pos x="0" y="67"/>
                  </a:cxn>
                  <a:cxn ang="0">
                    <a:pos x="12" y="0"/>
                  </a:cxn>
                  <a:cxn ang="0">
                    <a:pos x="35" y="69"/>
                  </a:cxn>
                  <a:cxn ang="0">
                    <a:pos x="24" y="135"/>
                  </a:cxn>
                </a:cxnLst>
                <a:rect l="0" t="0" r="r" b="b"/>
                <a:pathLst>
                  <a:path w="35" h="135">
                    <a:moveTo>
                      <a:pt x="24" y="135"/>
                    </a:moveTo>
                    <a:lnTo>
                      <a:pt x="0" y="67"/>
                    </a:lnTo>
                    <a:lnTo>
                      <a:pt x="12" y="0"/>
                    </a:lnTo>
                    <a:lnTo>
                      <a:pt x="35" y="69"/>
                    </a:lnTo>
                    <a:lnTo>
                      <a:pt x="24" y="1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02" name="Freeform 686"/>
              <p:cNvSpPr>
                <a:spLocks/>
              </p:cNvSpPr>
              <p:nvPr/>
            </p:nvSpPr>
            <p:spPr bwMode="auto">
              <a:xfrm>
                <a:off x="5516" y="2779"/>
                <a:ext cx="35" cy="135"/>
              </a:xfrm>
              <a:custGeom>
                <a:avLst/>
                <a:gdLst/>
                <a:ahLst/>
                <a:cxnLst>
                  <a:cxn ang="0">
                    <a:pos x="24" y="135"/>
                  </a:cxn>
                  <a:cxn ang="0">
                    <a:pos x="0" y="67"/>
                  </a:cxn>
                  <a:cxn ang="0">
                    <a:pos x="12" y="0"/>
                  </a:cxn>
                  <a:cxn ang="0">
                    <a:pos x="35" y="69"/>
                  </a:cxn>
                  <a:cxn ang="0">
                    <a:pos x="24" y="135"/>
                  </a:cxn>
                </a:cxnLst>
                <a:rect l="0" t="0" r="r" b="b"/>
                <a:pathLst>
                  <a:path w="35" h="135">
                    <a:moveTo>
                      <a:pt x="24" y="135"/>
                    </a:moveTo>
                    <a:lnTo>
                      <a:pt x="0" y="67"/>
                    </a:lnTo>
                    <a:lnTo>
                      <a:pt x="12" y="0"/>
                    </a:lnTo>
                    <a:lnTo>
                      <a:pt x="35" y="69"/>
                    </a:lnTo>
                    <a:lnTo>
                      <a:pt x="24" y="13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03" name="Freeform 687"/>
              <p:cNvSpPr>
                <a:spLocks/>
              </p:cNvSpPr>
              <p:nvPr/>
            </p:nvSpPr>
            <p:spPr bwMode="auto">
              <a:xfrm>
                <a:off x="4617" y="1207"/>
                <a:ext cx="21" cy="12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1" y="72"/>
                  </a:cxn>
                  <a:cxn ang="0">
                    <a:pos x="8" y="128"/>
                  </a:cxn>
                  <a:cxn ang="0">
                    <a:pos x="0" y="56"/>
                  </a:cxn>
                  <a:cxn ang="0">
                    <a:pos x="17" y="0"/>
                  </a:cxn>
                </a:cxnLst>
                <a:rect l="0" t="0" r="r" b="b"/>
                <a:pathLst>
                  <a:path w="21" h="128">
                    <a:moveTo>
                      <a:pt x="17" y="0"/>
                    </a:moveTo>
                    <a:lnTo>
                      <a:pt x="21" y="72"/>
                    </a:lnTo>
                    <a:lnTo>
                      <a:pt x="8" y="128"/>
                    </a:lnTo>
                    <a:lnTo>
                      <a:pt x="0" y="5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04" name="Freeform 688"/>
              <p:cNvSpPr>
                <a:spLocks/>
              </p:cNvSpPr>
              <p:nvPr/>
            </p:nvSpPr>
            <p:spPr bwMode="auto">
              <a:xfrm>
                <a:off x="4617" y="1207"/>
                <a:ext cx="21" cy="12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1" y="72"/>
                  </a:cxn>
                  <a:cxn ang="0">
                    <a:pos x="8" y="128"/>
                  </a:cxn>
                  <a:cxn ang="0">
                    <a:pos x="0" y="56"/>
                  </a:cxn>
                  <a:cxn ang="0">
                    <a:pos x="17" y="0"/>
                  </a:cxn>
                </a:cxnLst>
                <a:rect l="0" t="0" r="r" b="b"/>
                <a:pathLst>
                  <a:path w="21" h="128">
                    <a:moveTo>
                      <a:pt x="17" y="0"/>
                    </a:moveTo>
                    <a:lnTo>
                      <a:pt x="21" y="72"/>
                    </a:lnTo>
                    <a:lnTo>
                      <a:pt x="8" y="128"/>
                    </a:lnTo>
                    <a:lnTo>
                      <a:pt x="0" y="56"/>
                    </a:lnTo>
                    <a:lnTo>
                      <a:pt x="1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05" name="Freeform 689"/>
              <p:cNvSpPr>
                <a:spLocks/>
              </p:cNvSpPr>
              <p:nvPr/>
            </p:nvSpPr>
            <p:spPr bwMode="auto">
              <a:xfrm>
                <a:off x="4143" y="1207"/>
                <a:ext cx="21" cy="128"/>
              </a:xfrm>
              <a:custGeom>
                <a:avLst/>
                <a:gdLst/>
                <a:ahLst/>
                <a:cxnLst>
                  <a:cxn ang="0">
                    <a:pos x="21" y="56"/>
                  </a:cxn>
                  <a:cxn ang="0">
                    <a:pos x="5" y="0"/>
                  </a:cxn>
                  <a:cxn ang="0">
                    <a:pos x="0" y="72"/>
                  </a:cxn>
                  <a:cxn ang="0">
                    <a:pos x="14" y="128"/>
                  </a:cxn>
                  <a:cxn ang="0">
                    <a:pos x="21" y="56"/>
                  </a:cxn>
                </a:cxnLst>
                <a:rect l="0" t="0" r="r" b="b"/>
                <a:pathLst>
                  <a:path w="21" h="128">
                    <a:moveTo>
                      <a:pt x="21" y="56"/>
                    </a:moveTo>
                    <a:lnTo>
                      <a:pt x="5" y="0"/>
                    </a:lnTo>
                    <a:lnTo>
                      <a:pt x="0" y="72"/>
                    </a:lnTo>
                    <a:lnTo>
                      <a:pt x="14" y="128"/>
                    </a:lnTo>
                    <a:lnTo>
                      <a:pt x="21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06" name="Freeform 690"/>
              <p:cNvSpPr>
                <a:spLocks/>
              </p:cNvSpPr>
              <p:nvPr/>
            </p:nvSpPr>
            <p:spPr bwMode="auto">
              <a:xfrm>
                <a:off x="4143" y="1207"/>
                <a:ext cx="21" cy="128"/>
              </a:xfrm>
              <a:custGeom>
                <a:avLst/>
                <a:gdLst/>
                <a:ahLst/>
                <a:cxnLst>
                  <a:cxn ang="0">
                    <a:pos x="21" y="56"/>
                  </a:cxn>
                  <a:cxn ang="0">
                    <a:pos x="5" y="0"/>
                  </a:cxn>
                  <a:cxn ang="0">
                    <a:pos x="0" y="72"/>
                  </a:cxn>
                  <a:cxn ang="0">
                    <a:pos x="14" y="128"/>
                  </a:cxn>
                  <a:cxn ang="0">
                    <a:pos x="21" y="56"/>
                  </a:cxn>
                </a:cxnLst>
                <a:rect l="0" t="0" r="r" b="b"/>
                <a:pathLst>
                  <a:path w="21" h="128">
                    <a:moveTo>
                      <a:pt x="21" y="56"/>
                    </a:moveTo>
                    <a:lnTo>
                      <a:pt x="5" y="0"/>
                    </a:lnTo>
                    <a:lnTo>
                      <a:pt x="0" y="72"/>
                    </a:lnTo>
                    <a:lnTo>
                      <a:pt x="14" y="128"/>
                    </a:lnTo>
                    <a:lnTo>
                      <a:pt x="21" y="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07" name="Freeform 691"/>
              <p:cNvSpPr>
                <a:spLocks/>
              </p:cNvSpPr>
              <p:nvPr/>
            </p:nvSpPr>
            <p:spPr bwMode="auto">
              <a:xfrm>
                <a:off x="5302" y="2706"/>
                <a:ext cx="129" cy="9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129" y="1"/>
                  </a:cxn>
                  <a:cxn ang="0">
                    <a:pos x="113" y="84"/>
                  </a:cxn>
                  <a:cxn ang="0">
                    <a:pos x="0" y="93"/>
                  </a:cxn>
                  <a:cxn ang="0">
                    <a:pos x="33" y="0"/>
                  </a:cxn>
                </a:cxnLst>
                <a:rect l="0" t="0" r="r" b="b"/>
                <a:pathLst>
                  <a:path w="129" h="93">
                    <a:moveTo>
                      <a:pt x="33" y="0"/>
                    </a:moveTo>
                    <a:lnTo>
                      <a:pt x="129" y="1"/>
                    </a:lnTo>
                    <a:lnTo>
                      <a:pt x="113" y="84"/>
                    </a:lnTo>
                    <a:lnTo>
                      <a:pt x="0" y="9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08" name="Freeform 692"/>
              <p:cNvSpPr>
                <a:spLocks/>
              </p:cNvSpPr>
              <p:nvPr/>
            </p:nvSpPr>
            <p:spPr bwMode="auto">
              <a:xfrm>
                <a:off x="5302" y="2706"/>
                <a:ext cx="129" cy="9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129" y="1"/>
                  </a:cxn>
                  <a:cxn ang="0">
                    <a:pos x="113" y="84"/>
                  </a:cxn>
                  <a:cxn ang="0">
                    <a:pos x="0" y="93"/>
                  </a:cxn>
                  <a:cxn ang="0">
                    <a:pos x="33" y="0"/>
                  </a:cxn>
                </a:cxnLst>
                <a:rect l="0" t="0" r="r" b="b"/>
                <a:pathLst>
                  <a:path w="129" h="93">
                    <a:moveTo>
                      <a:pt x="33" y="0"/>
                    </a:moveTo>
                    <a:lnTo>
                      <a:pt x="129" y="1"/>
                    </a:lnTo>
                    <a:lnTo>
                      <a:pt x="113" y="84"/>
                    </a:lnTo>
                    <a:lnTo>
                      <a:pt x="0" y="93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09" name="Freeform 693"/>
              <p:cNvSpPr>
                <a:spLocks/>
              </p:cNvSpPr>
              <p:nvPr/>
            </p:nvSpPr>
            <p:spPr bwMode="auto">
              <a:xfrm>
                <a:off x="4693" y="3303"/>
                <a:ext cx="55" cy="60"/>
              </a:xfrm>
              <a:custGeom>
                <a:avLst/>
                <a:gdLst/>
                <a:ahLst/>
                <a:cxnLst>
                  <a:cxn ang="0">
                    <a:pos x="34" y="60"/>
                  </a:cxn>
                  <a:cxn ang="0">
                    <a:pos x="55" y="0"/>
                  </a:cxn>
                  <a:cxn ang="0">
                    <a:pos x="19" y="0"/>
                  </a:cxn>
                  <a:cxn ang="0">
                    <a:pos x="0" y="53"/>
                  </a:cxn>
                  <a:cxn ang="0">
                    <a:pos x="34" y="60"/>
                  </a:cxn>
                </a:cxnLst>
                <a:rect l="0" t="0" r="r" b="b"/>
                <a:pathLst>
                  <a:path w="55" h="60">
                    <a:moveTo>
                      <a:pt x="34" y="60"/>
                    </a:moveTo>
                    <a:lnTo>
                      <a:pt x="55" y="0"/>
                    </a:lnTo>
                    <a:lnTo>
                      <a:pt x="19" y="0"/>
                    </a:lnTo>
                    <a:lnTo>
                      <a:pt x="0" y="53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10" name="Freeform 694"/>
              <p:cNvSpPr>
                <a:spLocks/>
              </p:cNvSpPr>
              <p:nvPr/>
            </p:nvSpPr>
            <p:spPr bwMode="auto">
              <a:xfrm>
                <a:off x="4693" y="3303"/>
                <a:ext cx="55" cy="60"/>
              </a:xfrm>
              <a:custGeom>
                <a:avLst/>
                <a:gdLst/>
                <a:ahLst/>
                <a:cxnLst>
                  <a:cxn ang="0">
                    <a:pos x="34" y="60"/>
                  </a:cxn>
                  <a:cxn ang="0">
                    <a:pos x="55" y="0"/>
                  </a:cxn>
                  <a:cxn ang="0">
                    <a:pos x="19" y="0"/>
                  </a:cxn>
                  <a:cxn ang="0">
                    <a:pos x="0" y="53"/>
                  </a:cxn>
                  <a:cxn ang="0">
                    <a:pos x="34" y="60"/>
                  </a:cxn>
                </a:cxnLst>
                <a:rect l="0" t="0" r="r" b="b"/>
                <a:pathLst>
                  <a:path w="55" h="60">
                    <a:moveTo>
                      <a:pt x="34" y="60"/>
                    </a:moveTo>
                    <a:lnTo>
                      <a:pt x="55" y="0"/>
                    </a:lnTo>
                    <a:lnTo>
                      <a:pt x="19" y="0"/>
                    </a:lnTo>
                    <a:lnTo>
                      <a:pt x="0" y="53"/>
                    </a:lnTo>
                    <a:lnTo>
                      <a:pt x="34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11" name="Freeform 695"/>
              <p:cNvSpPr>
                <a:spLocks/>
              </p:cNvSpPr>
              <p:nvPr/>
            </p:nvSpPr>
            <p:spPr bwMode="auto">
              <a:xfrm>
                <a:off x="4034" y="3303"/>
                <a:ext cx="55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0"/>
                  </a:cxn>
                  <a:cxn ang="0">
                    <a:pos x="55" y="53"/>
                  </a:cxn>
                  <a:cxn ang="0">
                    <a:pos x="35" y="0"/>
                  </a:cxn>
                  <a:cxn ang="0">
                    <a:pos x="0" y="0"/>
                  </a:cxn>
                </a:cxnLst>
                <a:rect l="0" t="0" r="r" b="b"/>
                <a:pathLst>
                  <a:path w="55" h="60">
                    <a:moveTo>
                      <a:pt x="0" y="0"/>
                    </a:moveTo>
                    <a:lnTo>
                      <a:pt x="21" y="60"/>
                    </a:lnTo>
                    <a:lnTo>
                      <a:pt x="55" y="53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12" name="Freeform 696"/>
              <p:cNvSpPr>
                <a:spLocks/>
              </p:cNvSpPr>
              <p:nvPr/>
            </p:nvSpPr>
            <p:spPr bwMode="auto">
              <a:xfrm>
                <a:off x="4034" y="3303"/>
                <a:ext cx="55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0"/>
                  </a:cxn>
                  <a:cxn ang="0">
                    <a:pos x="55" y="53"/>
                  </a:cxn>
                  <a:cxn ang="0">
                    <a:pos x="35" y="0"/>
                  </a:cxn>
                  <a:cxn ang="0">
                    <a:pos x="0" y="0"/>
                  </a:cxn>
                </a:cxnLst>
                <a:rect l="0" t="0" r="r" b="b"/>
                <a:pathLst>
                  <a:path w="55" h="60">
                    <a:moveTo>
                      <a:pt x="0" y="0"/>
                    </a:moveTo>
                    <a:lnTo>
                      <a:pt x="21" y="60"/>
                    </a:lnTo>
                    <a:lnTo>
                      <a:pt x="55" y="53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13" name="Freeform 697"/>
              <p:cNvSpPr>
                <a:spLocks/>
              </p:cNvSpPr>
              <p:nvPr/>
            </p:nvSpPr>
            <p:spPr bwMode="auto">
              <a:xfrm>
                <a:off x="5326" y="2584"/>
                <a:ext cx="105" cy="104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89" y="94"/>
                  </a:cxn>
                  <a:cxn ang="0">
                    <a:pos x="0" y="104"/>
                  </a:cxn>
                  <a:cxn ang="0">
                    <a:pos x="32" y="10"/>
                  </a:cxn>
                  <a:cxn ang="0">
                    <a:pos x="105" y="0"/>
                  </a:cxn>
                </a:cxnLst>
                <a:rect l="0" t="0" r="r" b="b"/>
                <a:pathLst>
                  <a:path w="105" h="104">
                    <a:moveTo>
                      <a:pt x="105" y="0"/>
                    </a:moveTo>
                    <a:lnTo>
                      <a:pt x="89" y="94"/>
                    </a:lnTo>
                    <a:lnTo>
                      <a:pt x="0" y="104"/>
                    </a:lnTo>
                    <a:lnTo>
                      <a:pt x="32" y="1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14" name="Freeform 698"/>
              <p:cNvSpPr>
                <a:spLocks/>
              </p:cNvSpPr>
              <p:nvPr/>
            </p:nvSpPr>
            <p:spPr bwMode="auto">
              <a:xfrm>
                <a:off x="5326" y="2584"/>
                <a:ext cx="105" cy="104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89" y="94"/>
                  </a:cxn>
                  <a:cxn ang="0">
                    <a:pos x="0" y="104"/>
                  </a:cxn>
                  <a:cxn ang="0">
                    <a:pos x="32" y="10"/>
                  </a:cxn>
                  <a:cxn ang="0">
                    <a:pos x="105" y="0"/>
                  </a:cxn>
                </a:cxnLst>
                <a:rect l="0" t="0" r="r" b="b"/>
                <a:pathLst>
                  <a:path w="105" h="104">
                    <a:moveTo>
                      <a:pt x="105" y="0"/>
                    </a:moveTo>
                    <a:lnTo>
                      <a:pt x="89" y="94"/>
                    </a:lnTo>
                    <a:lnTo>
                      <a:pt x="0" y="104"/>
                    </a:lnTo>
                    <a:lnTo>
                      <a:pt x="32" y="10"/>
                    </a:lnTo>
                    <a:lnTo>
                      <a:pt x="10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15" name="Freeform 699"/>
              <p:cNvSpPr>
                <a:spLocks/>
              </p:cNvSpPr>
              <p:nvPr/>
            </p:nvSpPr>
            <p:spPr bwMode="auto">
              <a:xfrm>
                <a:off x="4974" y="1215"/>
                <a:ext cx="102" cy="105"/>
              </a:xfrm>
              <a:custGeom>
                <a:avLst/>
                <a:gdLst/>
                <a:ahLst/>
                <a:cxnLst>
                  <a:cxn ang="0">
                    <a:pos x="102" y="105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102" y="33"/>
                  </a:cxn>
                  <a:cxn ang="0">
                    <a:pos x="102" y="105"/>
                  </a:cxn>
                </a:cxnLst>
                <a:rect l="0" t="0" r="r" b="b"/>
                <a:pathLst>
                  <a:path w="102" h="105">
                    <a:moveTo>
                      <a:pt x="102" y="105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102" y="33"/>
                    </a:lnTo>
                    <a:lnTo>
                      <a:pt x="102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16" name="Freeform 700"/>
              <p:cNvSpPr>
                <a:spLocks/>
              </p:cNvSpPr>
              <p:nvPr/>
            </p:nvSpPr>
            <p:spPr bwMode="auto">
              <a:xfrm>
                <a:off x="4974" y="1215"/>
                <a:ext cx="102" cy="105"/>
              </a:xfrm>
              <a:custGeom>
                <a:avLst/>
                <a:gdLst/>
                <a:ahLst/>
                <a:cxnLst>
                  <a:cxn ang="0">
                    <a:pos x="102" y="105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102" y="33"/>
                  </a:cxn>
                  <a:cxn ang="0">
                    <a:pos x="102" y="105"/>
                  </a:cxn>
                </a:cxnLst>
                <a:rect l="0" t="0" r="r" b="b"/>
                <a:pathLst>
                  <a:path w="102" h="105">
                    <a:moveTo>
                      <a:pt x="102" y="105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102" y="33"/>
                    </a:lnTo>
                    <a:lnTo>
                      <a:pt x="102" y="10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17" name="Freeform 701"/>
              <p:cNvSpPr>
                <a:spLocks/>
              </p:cNvSpPr>
              <p:nvPr/>
            </p:nvSpPr>
            <p:spPr bwMode="auto">
              <a:xfrm>
                <a:off x="5326" y="2594"/>
                <a:ext cx="115" cy="108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81" y="108"/>
                  </a:cxn>
                  <a:cxn ang="0">
                    <a:pos x="0" y="94"/>
                  </a:cxn>
                  <a:cxn ang="0">
                    <a:pos x="32" y="0"/>
                  </a:cxn>
                  <a:cxn ang="0">
                    <a:pos x="115" y="14"/>
                  </a:cxn>
                </a:cxnLst>
                <a:rect l="0" t="0" r="r" b="b"/>
                <a:pathLst>
                  <a:path w="115" h="108">
                    <a:moveTo>
                      <a:pt x="115" y="14"/>
                    </a:moveTo>
                    <a:lnTo>
                      <a:pt x="81" y="108"/>
                    </a:lnTo>
                    <a:lnTo>
                      <a:pt x="0" y="94"/>
                    </a:lnTo>
                    <a:lnTo>
                      <a:pt x="32" y="0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18" name="Freeform 702"/>
              <p:cNvSpPr>
                <a:spLocks/>
              </p:cNvSpPr>
              <p:nvPr/>
            </p:nvSpPr>
            <p:spPr bwMode="auto">
              <a:xfrm>
                <a:off x="5326" y="2594"/>
                <a:ext cx="115" cy="108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81" y="108"/>
                  </a:cxn>
                  <a:cxn ang="0">
                    <a:pos x="0" y="94"/>
                  </a:cxn>
                  <a:cxn ang="0">
                    <a:pos x="32" y="0"/>
                  </a:cxn>
                  <a:cxn ang="0">
                    <a:pos x="115" y="14"/>
                  </a:cxn>
                </a:cxnLst>
                <a:rect l="0" t="0" r="r" b="b"/>
                <a:pathLst>
                  <a:path w="115" h="108">
                    <a:moveTo>
                      <a:pt x="115" y="14"/>
                    </a:moveTo>
                    <a:lnTo>
                      <a:pt x="81" y="108"/>
                    </a:lnTo>
                    <a:lnTo>
                      <a:pt x="0" y="94"/>
                    </a:lnTo>
                    <a:lnTo>
                      <a:pt x="32" y="0"/>
                    </a:lnTo>
                    <a:lnTo>
                      <a:pt x="115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19" name="Freeform 703"/>
              <p:cNvSpPr>
                <a:spLocks/>
              </p:cNvSpPr>
              <p:nvPr/>
            </p:nvSpPr>
            <p:spPr bwMode="auto">
              <a:xfrm>
                <a:off x="3341" y="2594"/>
                <a:ext cx="115" cy="108"/>
              </a:xfrm>
              <a:custGeom>
                <a:avLst/>
                <a:gdLst/>
                <a:ahLst/>
                <a:cxnLst>
                  <a:cxn ang="0">
                    <a:pos x="115" y="94"/>
                  </a:cxn>
                  <a:cxn ang="0">
                    <a:pos x="83" y="0"/>
                  </a:cxn>
                  <a:cxn ang="0">
                    <a:pos x="0" y="14"/>
                  </a:cxn>
                  <a:cxn ang="0">
                    <a:pos x="33" y="108"/>
                  </a:cxn>
                  <a:cxn ang="0">
                    <a:pos x="115" y="94"/>
                  </a:cxn>
                </a:cxnLst>
                <a:rect l="0" t="0" r="r" b="b"/>
                <a:pathLst>
                  <a:path w="115" h="108">
                    <a:moveTo>
                      <a:pt x="115" y="94"/>
                    </a:moveTo>
                    <a:lnTo>
                      <a:pt x="83" y="0"/>
                    </a:lnTo>
                    <a:lnTo>
                      <a:pt x="0" y="14"/>
                    </a:lnTo>
                    <a:lnTo>
                      <a:pt x="33" y="108"/>
                    </a:lnTo>
                    <a:lnTo>
                      <a:pt x="115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20" name="Freeform 704"/>
              <p:cNvSpPr>
                <a:spLocks/>
              </p:cNvSpPr>
              <p:nvPr/>
            </p:nvSpPr>
            <p:spPr bwMode="auto">
              <a:xfrm>
                <a:off x="3341" y="2594"/>
                <a:ext cx="115" cy="108"/>
              </a:xfrm>
              <a:custGeom>
                <a:avLst/>
                <a:gdLst/>
                <a:ahLst/>
                <a:cxnLst>
                  <a:cxn ang="0">
                    <a:pos x="115" y="94"/>
                  </a:cxn>
                  <a:cxn ang="0">
                    <a:pos x="83" y="0"/>
                  </a:cxn>
                  <a:cxn ang="0">
                    <a:pos x="0" y="14"/>
                  </a:cxn>
                  <a:cxn ang="0">
                    <a:pos x="33" y="108"/>
                  </a:cxn>
                  <a:cxn ang="0">
                    <a:pos x="115" y="94"/>
                  </a:cxn>
                </a:cxnLst>
                <a:rect l="0" t="0" r="r" b="b"/>
                <a:pathLst>
                  <a:path w="115" h="108">
                    <a:moveTo>
                      <a:pt x="115" y="94"/>
                    </a:moveTo>
                    <a:lnTo>
                      <a:pt x="83" y="0"/>
                    </a:lnTo>
                    <a:lnTo>
                      <a:pt x="0" y="14"/>
                    </a:lnTo>
                    <a:lnTo>
                      <a:pt x="33" y="108"/>
                    </a:lnTo>
                    <a:lnTo>
                      <a:pt x="115" y="9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21" name="Freeform 705"/>
              <p:cNvSpPr>
                <a:spLocks/>
              </p:cNvSpPr>
              <p:nvPr/>
            </p:nvSpPr>
            <p:spPr bwMode="auto">
              <a:xfrm>
                <a:off x="4723" y="1060"/>
                <a:ext cx="139" cy="68"/>
              </a:xfrm>
              <a:custGeom>
                <a:avLst/>
                <a:gdLst/>
                <a:ahLst/>
                <a:cxnLst>
                  <a:cxn ang="0">
                    <a:pos x="9" y="44"/>
                  </a:cxn>
                  <a:cxn ang="0">
                    <a:pos x="0" y="0"/>
                  </a:cxn>
                  <a:cxn ang="0">
                    <a:pos x="124" y="23"/>
                  </a:cxn>
                  <a:cxn ang="0">
                    <a:pos x="139" y="68"/>
                  </a:cxn>
                  <a:cxn ang="0">
                    <a:pos x="9" y="44"/>
                  </a:cxn>
                </a:cxnLst>
                <a:rect l="0" t="0" r="r" b="b"/>
                <a:pathLst>
                  <a:path w="139" h="68">
                    <a:moveTo>
                      <a:pt x="9" y="44"/>
                    </a:moveTo>
                    <a:lnTo>
                      <a:pt x="0" y="0"/>
                    </a:lnTo>
                    <a:lnTo>
                      <a:pt x="124" y="23"/>
                    </a:lnTo>
                    <a:lnTo>
                      <a:pt x="139" y="68"/>
                    </a:lnTo>
                    <a:lnTo>
                      <a:pt x="9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22" name="Freeform 706"/>
              <p:cNvSpPr>
                <a:spLocks/>
              </p:cNvSpPr>
              <p:nvPr/>
            </p:nvSpPr>
            <p:spPr bwMode="auto">
              <a:xfrm>
                <a:off x="4723" y="1060"/>
                <a:ext cx="139" cy="68"/>
              </a:xfrm>
              <a:custGeom>
                <a:avLst/>
                <a:gdLst/>
                <a:ahLst/>
                <a:cxnLst>
                  <a:cxn ang="0">
                    <a:pos x="9" y="44"/>
                  </a:cxn>
                  <a:cxn ang="0">
                    <a:pos x="0" y="0"/>
                  </a:cxn>
                  <a:cxn ang="0">
                    <a:pos x="124" y="23"/>
                  </a:cxn>
                  <a:cxn ang="0">
                    <a:pos x="139" y="68"/>
                  </a:cxn>
                  <a:cxn ang="0">
                    <a:pos x="9" y="44"/>
                  </a:cxn>
                </a:cxnLst>
                <a:rect l="0" t="0" r="r" b="b"/>
                <a:pathLst>
                  <a:path w="139" h="68">
                    <a:moveTo>
                      <a:pt x="9" y="44"/>
                    </a:moveTo>
                    <a:lnTo>
                      <a:pt x="0" y="0"/>
                    </a:lnTo>
                    <a:lnTo>
                      <a:pt x="124" y="23"/>
                    </a:lnTo>
                    <a:lnTo>
                      <a:pt x="139" y="68"/>
                    </a:lnTo>
                    <a:lnTo>
                      <a:pt x="9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23" name="Freeform 707"/>
              <p:cNvSpPr>
                <a:spLocks/>
              </p:cNvSpPr>
              <p:nvPr/>
            </p:nvSpPr>
            <p:spPr bwMode="auto">
              <a:xfrm>
                <a:off x="3920" y="1060"/>
                <a:ext cx="139" cy="68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5" y="23"/>
                  </a:cxn>
                  <a:cxn ang="0">
                    <a:pos x="139" y="0"/>
                  </a:cxn>
                  <a:cxn ang="0">
                    <a:pos x="130" y="44"/>
                  </a:cxn>
                  <a:cxn ang="0">
                    <a:pos x="0" y="68"/>
                  </a:cxn>
                </a:cxnLst>
                <a:rect l="0" t="0" r="r" b="b"/>
                <a:pathLst>
                  <a:path w="139" h="68">
                    <a:moveTo>
                      <a:pt x="0" y="68"/>
                    </a:moveTo>
                    <a:lnTo>
                      <a:pt x="15" y="23"/>
                    </a:lnTo>
                    <a:lnTo>
                      <a:pt x="139" y="0"/>
                    </a:lnTo>
                    <a:lnTo>
                      <a:pt x="130" y="4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24" name="Freeform 708"/>
              <p:cNvSpPr>
                <a:spLocks/>
              </p:cNvSpPr>
              <p:nvPr/>
            </p:nvSpPr>
            <p:spPr bwMode="auto">
              <a:xfrm>
                <a:off x="3920" y="1060"/>
                <a:ext cx="139" cy="68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5" y="23"/>
                  </a:cxn>
                  <a:cxn ang="0">
                    <a:pos x="139" y="0"/>
                  </a:cxn>
                  <a:cxn ang="0">
                    <a:pos x="130" y="44"/>
                  </a:cxn>
                  <a:cxn ang="0">
                    <a:pos x="0" y="68"/>
                  </a:cxn>
                </a:cxnLst>
                <a:rect l="0" t="0" r="r" b="b"/>
                <a:pathLst>
                  <a:path w="139" h="68">
                    <a:moveTo>
                      <a:pt x="0" y="68"/>
                    </a:moveTo>
                    <a:lnTo>
                      <a:pt x="15" y="23"/>
                    </a:lnTo>
                    <a:lnTo>
                      <a:pt x="139" y="0"/>
                    </a:lnTo>
                    <a:lnTo>
                      <a:pt x="130" y="44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25" name="Freeform 709"/>
              <p:cNvSpPr>
                <a:spLocks/>
              </p:cNvSpPr>
              <p:nvPr/>
            </p:nvSpPr>
            <p:spPr bwMode="auto">
              <a:xfrm>
                <a:off x="4553" y="3206"/>
                <a:ext cx="10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10" y="97"/>
                  </a:cxn>
                  <a:cxn ang="0">
                    <a:pos x="10" y="0"/>
                  </a:cxn>
                  <a:cxn ang="0">
                    <a:pos x="0" y="29"/>
                  </a:cxn>
                  <a:cxn ang="0">
                    <a:pos x="0" y="126"/>
                  </a:cxn>
                </a:cxnLst>
                <a:rect l="0" t="0" r="r" b="b"/>
                <a:pathLst>
                  <a:path w="10" h="126">
                    <a:moveTo>
                      <a:pt x="0" y="126"/>
                    </a:moveTo>
                    <a:lnTo>
                      <a:pt x="10" y="97"/>
                    </a:lnTo>
                    <a:lnTo>
                      <a:pt x="10" y="0"/>
                    </a:lnTo>
                    <a:lnTo>
                      <a:pt x="0" y="29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26" name="Freeform 710"/>
              <p:cNvSpPr>
                <a:spLocks/>
              </p:cNvSpPr>
              <p:nvPr/>
            </p:nvSpPr>
            <p:spPr bwMode="auto">
              <a:xfrm>
                <a:off x="4553" y="3206"/>
                <a:ext cx="10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10" y="97"/>
                  </a:cxn>
                  <a:cxn ang="0">
                    <a:pos x="10" y="0"/>
                  </a:cxn>
                  <a:cxn ang="0">
                    <a:pos x="0" y="29"/>
                  </a:cxn>
                  <a:cxn ang="0">
                    <a:pos x="0" y="126"/>
                  </a:cxn>
                </a:cxnLst>
                <a:rect l="0" t="0" r="r" b="b"/>
                <a:pathLst>
                  <a:path w="10" h="126">
                    <a:moveTo>
                      <a:pt x="0" y="126"/>
                    </a:moveTo>
                    <a:lnTo>
                      <a:pt x="10" y="97"/>
                    </a:lnTo>
                    <a:lnTo>
                      <a:pt x="10" y="0"/>
                    </a:lnTo>
                    <a:lnTo>
                      <a:pt x="0" y="29"/>
                    </a:lnTo>
                    <a:lnTo>
                      <a:pt x="0" y="1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27" name="Freeform 711"/>
              <p:cNvSpPr>
                <a:spLocks/>
              </p:cNvSpPr>
              <p:nvPr/>
            </p:nvSpPr>
            <p:spPr bwMode="auto">
              <a:xfrm>
                <a:off x="4218" y="3206"/>
                <a:ext cx="10" cy="126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10" y="126"/>
                  </a:cxn>
                  <a:cxn ang="0">
                    <a:pos x="10" y="29"/>
                  </a:cxn>
                  <a:cxn ang="0">
                    <a:pos x="0" y="0"/>
                  </a:cxn>
                  <a:cxn ang="0">
                    <a:pos x="0" y="97"/>
                  </a:cxn>
                </a:cxnLst>
                <a:rect l="0" t="0" r="r" b="b"/>
                <a:pathLst>
                  <a:path w="10" h="126">
                    <a:moveTo>
                      <a:pt x="0" y="97"/>
                    </a:moveTo>
                    <a:lnTo>
                      <a:pt x="10" y="126"/>
                    </a:lnTo>
                    <a:lnTo>
                      <a:pt x="10" y="29"/>
                    </a:lnTo>
                    <a:lnTo>
                      <a:pt x="0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28" name="Freeform 712"/>
              <p:cNvSpPr>
                <a:spLocks/>
              </p:cNvSpPr>
              <p:nvPr/>
            </p:nvSpPr>
            <p:spPr bwMode="auto">
              <a:xfrm>
                <a:off x="4218" y="3206"/>
                <a:ext cx="10" cy="126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10" y="126"/>
                  </a:cxn>
                  <a:cxn ang="0">
                    <a:pos x="10" y="29"/>
                  </a:cxn>
                  <a:cxn ang="0">
                    <a:pos x="0" y="0"/>
                  </a:cxn>
                  <a:cxn ang="0">
                    <a:pos x="0" y="97"/>
                  </a:cxn>
                </a:cxnLst>
                <a:rect l="0" t="0" r="r" b="b"/>
                <a:pathLst>
                  <a:path w="10" h="126">
                    <a:moveTo>
                      <a:pt x="0" y="97"/>
                    </a:moveTo>
                    <a:lnTo>
                      <a:pt x="10" y="126"/>
                    </a:lnTo>
                    <a:lnTo>
                      <a:pt x="10" y="29"/>
                    </a:lnTo>
                    <a:lnTo>
                      <a:pt x="0" y="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29" name="Freeform 713"/>
              <p:cNvSpPr>
                <a:spLocks/>
              </p:cNvSpPr>
              <p:nvPr/>
            </p:nvSpPr>
            <p:spPr bwMode="auto">
              <a:xfrm>
                <a:off x="4895" y="1462"/>
                <a:ext cx="130" cy="110"/>
              </a:xfrm>
              <a:custGeom>
                <a:avLst/>
                <a:gdLst/>
                <a:ahLst/>
                <a:cxnLst>
                  <a:cxn ang="0">
                    <a:pos x="130" y="110"/>
                  </a:cxn>
                  <a:cxn ang="0">
                    <a:pos x="109" y="34"/>
                  </a:cxn>
                  <a:cxn ang="0">
                    <a:pos x="0" y="0"/>
                  </a:cxn>
                  <a:cxn ang="0">
                    <a:pos x="16" y="73"/>
                  </a:cxn>
                  <a:cxn ang="0">
                    <a:pos x="130" y="110"/>
                  </a:cxn>
                </a:cxnLst>
                <a:rect l="0" t="0" r="r" b="b"/>
                <a:pathLst>
                  <a:path w="130" h="110">
                    <a:moveTo>
                      <a:pt x="130" y="110"/>
                    </a:moveTo>
                    <a:lnTo>
                      <a:pt x="109" y="34"/>
                    </a:lnTo>
                    <a:lnTo>
                      <a:pt x="0" y="0"/>
                    </a:lnTo>
                    <a:lnTo>
                      <a:pt x="16" y="73"/>
                    </a:lnTo>
                    <a:lnTo>
                      <a:pt x="130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30" name="Freeform 714"/>
              <p:cNvSpPr>
                <a:spLocks/>
              </p:cNvSpPr>
              <p:nvPr/>
            </p:nvSpPr>
            <p:spPr bwMode="auto">
              <a:xfrm>
                <a:off x="4895" y="1462"/>
                <a:ext cx="130" cy="110"/>
              </a:xfrm>
              <a:custGeom>
                <a:avLst/>
                <a:gdLst/>
                <a:ahLst/>
                <a:cxnLst>
                  <a:cxn ang="0">
                    <a:pos x="130" y="110"/>
                  </a:cxn>
                  <a:cxn ang="0">
                    <a:pos x="109" y="34"/>
                  </a:cxn>
                  <a:cxn ang="0">
                    <a:pos x="0" y="0"/>
                  </a:cxn>
                  <a:cxn ang="0">
                    <a:pos x="16" y="73"/>
                  </a:cxn>
                  <a:cxn ang="0">
                    <a:pos x="130" y="110"/>
                  </a:cxn>
                </a:cxnLst>
                <a:rect l="0" t="0" r="r" b="b"/>
                <a:pathLst>
                  <a:path w="130" h="110">
                    <a:moveTo>
                      <a:pt x="130" y="110"/>
                    </a:moveTo>
                    <a:lnTo>
                      <a:pt x="109" y="34"/>
                    </a:lnTo>
                    <a:lnTo>
                      <a:pt x="0" y="0"/>
                    </a:lnTo>
                    <a:lnTo>
                      <a:pt x="16" y="73"/>
                    </a:lnTo>
                    <a:lnTo>
                      <a:pt x="130" y="1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31" name="Freeform 715"/>
              <p:cNvSpPr>
                <a:spLocks/>
              </p:cNvSpPr>
              <p:nvPr/>
            </p:nvSpPr>
            <p:spPr bwMode="auto">
              <a:xfrm>
                <a:off x="3757" y="1462"/>
                <a:ext cx="130" cy="110"/>
              </a:xfrm>
              <a:custGeom>
                <a:avLst/>
                <a:gdLst/>
                <a:ahLst/>
                <a:cxnLst>
                  <a:cxn ang="0">
                    <a:pos x="114" y="73"/>
                  </a:cxn>
                  <a:cxn ang="0">
                    <a:pos x="130" y="0"/>
                  </a:cxn>
                  <a:cxn ang="0">
                    <a:pos x="21" y="34"/>
                  </a:cxn>
                  <a:cxn ang="0">
                    <a:pos x="0" y="110"/>
                  </a:cxn>
                  <a:cxn ang="0">
                    <a:pos x="114" y="73"/>
                  </a:cxn>
                </a:cxnLst>
                <a:rect l="0" t="0" r="r" b="b"/>
                <a:pathLst>
                  <a:path w="130" h="110">
                    <a:moveTo>
                      <a:pt x="114" y="73"/>
                    </a:moveTo>
                    <a:lnTo>
                      <a:pt x="130" y="0"/>
                    </a:lnTo>
                    <a:lnTo>
                      <a:pt x="21" y="34"/>
                    </a:lnTo>
                    <a:lnTo>
                      <a:pt x="0" y="110"/>
                    </a:lnTo>
                    <a:lnTo>
                      <a:pt x="114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32" name="Freeform 716"/>
              <p:cNvSpPr>
                <a:spLocks/>
              </p:cNvSpPr>
              <p:nvPr/>
            </p:nvSpPr>
            <p:spPr bwMode="auto">
              <a:xfrm>
                <a:off x="3757" y="1462"/>
                <a:ext cx="130" cy="110"/>
              </a:xfrm>
              <a:custGeom>
                <a:avLst/>
                <a:gdLst/>
                <a:ahLst/>
                <a:cxnLst>
                  <a:cxn ang="0">
                    <a:pos x="114" y="73"/>
                  </a:cxn>
                  <a:cxn ang="0">
                    <a:pos x="130" y="0"/>
                  </a:cxn>
                  <a:cxn ang="0">
                    <a:pos x="21" y="34"/>
                  </a:cxn>
                  <a:cxn ang="0">
                    <a:pos x="0" y="110"/>
                  </a:cxn>
                  <a:cxn ang="0">
                    <a:pos x="114" y="73"/>
                  </a:cxn>
                </a:cxnLst>
                <a:rect l="0" t="0" r="r" b="b"/>
                <a:pathLst>
                  <a:path w="130" h="110">
                    <a:moveTo>
                      <a:pt x="114" y="73"/>
                    </a:moveTo>
                    <a:lnTo>
                      <a:pt x="130" y="0"/>
                    </a:lnTo>
                    <a:lnTo>
                      <a:pt x="21" y="34"/>
                    </a:lnTo>
                    <a:lnTo>
                      <a:pt x="0" y="110"/>
                    </a:lnTo>
                    <a:lnTo>
                      <a:pt x="114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33" name="Freeform 717"/>
              <p:cNvSpPr>
                <a:spLocks/>
              </p:cNvSpPr>
              <p:nvPr/>
            </p:nvSpPr>
            <p:spPr bwMode="auto">
              <a:xfrm>
                <a:off x="4799" y="3386"/>
                <a:ext cx="11" cy="89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11" y="66"/>
                  </a:cxn>
                  <a:cxn ang="0">
                    <a:pos x="11" y="0"/>
                  </a:cxn>
                  <a:cxn ang="0">
                    <a:pos x="0" y="22"/>
                  </a:cxn>
                  <a:cxn ang="0">
                    <a:pos x="0" y="89"/>
                  </a:cxn>
                </a:cxnLst>
                <a:rect l="0" t="0" r="r" b="b"/>
                <a:pathLst>
                  <a:path w="11" h="89">
                    <a:moveTo>
                      <a:pt x="0" y="89"/>
                    </a:moveTo>
                    <a:lnTo>
                      <a:pt x="11" y="66"/>
                    </a:lnTo>
                    <a:lnTo>
                      <a:pt x="11" y="0"/>
                    </a:lnTo>
                    <a:lnTo>
                      <a:pt x="0" y="22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34" name="Freeform 718"/>
              <p:cNvSpPr>
                <a:spLocks/>
              </p:cNvSpPr>
              <p:nvPr/>
            </p:nvSpPr>
            <p:spPr bwMode="auto">
              <a:xfrm>
                <a:off x="4799" y="3386"/>
                <a:ext cx="11" cy="89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11" y="66"/>
                  </a:cxn>
                  <a:cxn ang="0">
                    <a:pos x="11" y="0"/>
                  </a:cxn>
                  <a:cxn ang="0">
                    <a:pos x="0" y="22"/>
                  </a:cxn>
                  <a:cxn ang="0">
                    <a:pos x="0" y="89"/>
                  </a:cxn>
                </a:cxnLst>
                <a:rect l="0" t="0" r="r" b="b"/>
                <a:pathLst>
                  <a:path w="11" h="89">
                    <a:moveTo>
                      <a:pt x="0" y="89"/>
                    </a:moveTo>
                    <a:lnTo>
                      <a:pt x="11" y="66"/>
                    </a:lnTo>
                    <a:lnTo>
                      <a:pt x="11" y="0"/>
                    </a:lnTo>
                    <a:lnTo>
                      <a:pt x="0" y="22"/>
                    </a:lnTo>
                    <a:lnTo>
                      <a:pt x="0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35" name="Freeform 719"/>
              <p:cNvSpPr>
                <a:spLocks/>
              </p:cNvSpPr>
              <p:nvPr/>
            </p:nvSpPr>
            <p:spPr bwMode="auto">
              <a:xfrm>
                <a:off x="4810" y="3338"/>
                <a:ext cx="143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6" y="26"/>
                  </a:cxn>
                  <a:cxn ang="0">
                    <a:pos x="143" y="0"/>
                  </a:cxn>
                  <a:cxn ang="0">
                    <a:pos x="133" y="28"/>
                  </a:cxn>
                  <a:cxn ang="0">
                    <a:pos x="0" y="48"/>
                  </a:cxn>
                </a:cxnLst>
                <a:rect l="0" t="0" r="r" b="b"/>
                <a:pathLst>
                  <a:path w="143" h="48">
                    <a:moveTo>
                      <a:pt x="0" y="48"/>
                    </a:moveTo>
                    <a:lnTo>
                      <a:pt x="6" y="26"/>
                    </a:lnTo>
                    <a:lnTo>
                      <a:pt x="143" y="0"/>
                    </a:lnTo>
                    <a:lnTo>
                      <a:pt x="133" y="2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36" name="Freeform 720"/>
              <p:cNvSpPr>
                <a:spLocks/>
              </p:cNvSpPr>
              <p:nvPr/>
            </p:nvSpPr>
            <p:spPr bwMode="auto">
              <a:xfrm>
                <a:off x="4810" y="3338"/>
                <a:ext cx="143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6" y="26"/>
                  </a:cxn>
                  <a:cxn ang="0">
                    <a:pos x="143" y="0"/>
                  </a:cxn>
                  <a:cxn ang="0">
                    <a:pos x="133" y="28"/>
                  </a:cxn>
                  <a:cxn ang="0">
                    <a:pos x="0" y="48"/>
                  </a:cxn>
                </a:cxnLst>
                <a:rect l="0" t="0" r="r" b="b"/>
                <a:pathLst>
                  <a:path w="143" h="48">
                    <a:moveTo>
                      <a:pt x="0" y="48"/>
                    </a:moveTo>
                    <a:lnTo>
                      <a:pt x="6" y="26"/>
                    </a:lnTo>
                    <a:lnTo>
                      <a:pt x="143" y="0"/>
                    </a:lnTo>
                    <a:lnTo>
                      <a:pt x="133" y="28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37" name="Freeform 721"/>
              <p:cNvSpPr>
                <a:spLocks/>
              </p:cNvSpPr>
              <p:nvPr/>
            </p:nvSpPr>
            <p:spPr bwMode="auto">
              <a:xfrm>
                <a:off x="4727" y="3303"/>
                <a:ext cx="56" cy="67"/>
              </a:xfrm>
              <a:custGeom>
                <a:avLst/>
                <a:gdLst/>
                <a:ahLst/>
                <a:cxnLst>
                  <a:cxn ang="0">
                    <a:pos x="33" y="67"/>
                  </a:cxn>
                  <a:cxn ang="0">
                    <a:pos x="56" y="0"/>
                  </a:cxn>
                  <a:cxn ang="0">
                    <a:pos x="21" y="0"/>
                  </a:cxn>
                  <a:cxn ang="0">
                    <a:pos x="0" y="60"/>
                  </a:cxn>
                  <a:cxn ang="0">
                    <a:pos x="33" y="67"/>
                  </a:cxn>
                </a:cxnLst>
                <a:rect l="0" t="0" r="r" b="b"/>
                <a:pathLst>
                  <a:path w="56" h="67">
                    <a:moveTo>
                      <a:pt x="33" y="67"/>
                    </a:moveTo>
                    <a:lnTo>
                      <a:pt x="56" y="0"/>
                    </a:lnTo>
                    <a:lnTo>
                      <a:pt x="21" y="0"/>
                    </a:lnTo>
                    <a:lnTo>
                      <a:pt x="0" y="60"/>
                    </a:lnTo>
                    <a:lnTo>
                      <a:pt x="33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38" name="Freeform 722"/>
              <p:cNvSpPr>
                <a:spLocks/>
              </p:cNvSpPr>
              <p:nvPr/>
            </p:nvSpPr>
            <p:spPr bwMode="auto">
              <a:xfrm>
                <a:off x="4727" y="3303"/>
                <a:ext cx="56" cy="67"/>
              </a:xfrm>
              <a:custGeom>
                <a:avLst/>
                <a:gdLst/>
                <a:ahLst/>
                <a:cxnLst>
                  <a:cxn ang="0">
                    <a:pos x="33" y="67"/>
                  </a:cxn>
                  <a:cxn ang="0">
                    <a:pos x="56" y="0"/>
                  </a:cxn>
                  <a:cxn ang="0">
                    <a:pos x="21" y="0"/>
                  </a:cxn>
                  <a:cxn ang="0">
                    <a:pos x="0" y="60"/>
                  </a:cxn>
                  <a:cxn ang="0">
                    <a:pos x="33" y="67"/>
                  </a:cxn>
                </a:cxnLst>
                <a:rect l="0" t="0" r="r" b="b"/>
                <a:pathLst>
                  <a:path w="56" h="67">
                    <a:moveTo>
                      <a:pt x="33" y="67"/>
                    </a:moveTo>
                    <a:lnTo>
                      <a:pt x="56" y="0"/>
                    </a:lnTo>
                    <a:lnTo>
                      <a:pt x="21" y="0"/>
                    </a:lnTo>
                    <a:lnTo>
                      <a:pt x="0" y="60"/>
                    </a:lnTo>
                    <a:lnTo>
                      <a:pt x="33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39" name="Freeform 723"/>
              <p:cNvSpPr>
                <a:spLocks/>
              </p:cNvSpPr>
              <p:nvPr/>
            </p:nvSpPr>
            <p:spPr bwMode="auto">
              <a:xfrm>
                <a:off x="3999" y="3303"/>
                <a:ext cx="56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67"/>
                  </a:cxn>
                  <a:cxn ang="0">
                    <a:pos x="56" y="60"/>
                  </a:cxn>
                  <a:cxn ang="0">
                    <a:pos x="35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67">
                    <a:moveTo>
                      <a:pt x="0" y="0"/>
                    </a:moveTo>
                    <a:lnTo>
                      <a:pt x="23" y="67"/>
                    </a:lnTo>
                    <a:lnTo>
                      <a:pt x="56" y="60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40" name="Freeform 724"/>
              <p:cNvSpPr>
                <a:spLocks/>
              </p:cNvSpPr>
              <p:nvPr/>
            </p:nvSpPr>
            <p:spPr bwMode="auto">
              <a:xfrm>
                <a:off x="3999" y="3303"/>
                <a:ext cx="56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67"/>
                  </a:cxn>
                  <a:cxn ang="0">
                    <a:pos x="56" y="60"/>
                  </a:cxn>
                  <a:cxn ang="0">
                    <a:pos x="35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67">
                    <a:moveTo>
                      <a:pt x="0" y="0"/>
                    </a:moveTo>
                    <a:lnTo>
                      <a:pt x="23" y="67"/>
                    </a:lnTo>
                    <a:lnTo>
                      <a:pt x="56" y="60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41" name="Freeform 725"/>
              <p:cNvSpPr>
                <a:spLocks/>
              </p:cNvSpPr>
              <p:nvPr/>
            </p:nvSpPr>
            <p:spPr bwMode="auto">
              <a:xfrm>
                <a:off x="4650" y="1215"/>
                <a:ext cx="47" cy="12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2" y="0"/>
                  </a:cxn>
                  <a:cxn ang="0">
                    <a:pos x="47" y="72"/>
                  </a:cxn>
                  <a:cxn ang="0">
                    <a:pos x="10" y="124"/>
                  </a:cxn>
                  <a:cxn ang="0">
                    <a:pos x="0" y="52"/>
                  </a:cxn>
                </a:cxnLst>
                <a:rect l="0" t="0" r="r" b="b"/>
                <a:pathLst>
                  <a:path w="47" h="124">
                    <a:moveTo>
                      <a:pt x="0" y="52"/>
                    </a:moveTo>
                    <a:lnTo>
                      <a:pt x="42" y="0"/>
                    </a:lnTo>
                    <a:lnTo>
                      <a:pt x="47" y="72"/>
                    </a:lnTo>
                    <a:lnTo>
                      <a:pt x="10" y="12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42" name="Freeform 726"/>
              <p:cNvSpPr>
                <a:spLocks/>
              </p:cNvSpPr>
              <p:nvPr/>
            </p:nvSpPr>
            <p:spPr bwMode="auto">
              <a:xfrm>
                <a:off x="4650" y="1215"/>
                <a:ext cx="47" cy="12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2" y="0"/>
                  </a:cxn>
                  <a:cxn ang="0">
                    <a:pos x="47" y="72"/>
                  </a:cxn>
                  <a:cxn ang="0">
                    <a:pos x="10" y="124"/>
                  </a:cxn>
                  <a:cxn ang="0">
                    <a:pos x="0" y="52"/>
                  </a:cxn>
                </a:cxnLst>
                <a:rect l="0" t="0" r="r" b="b"/>
                <a:pathLst>
                  <a:path w="47" h="124">
                    <a:moveTo>
                      <a:pt x="0" y="52"/>
                    </a:moveTo>
                    <a:lnTo>
                      <a:pt x="42" y="0"/>
                    </a:lnTo>
                    <a:lnTo>
                      <a:pt x="47" y="72"/>
                    </a:lnTo>
                    <a:lnTo>
                      <a:pt x="10" y="124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43" name="Freeform 727"/>
              <p:cNvSpPr>
                <a:spLocks/>
              </p:cNvSpPr>
              <p:nvPr/>
            </p:nvSpPr>
            <p:spPr bwMode="auto">
              <a:xfrm>
                <a:off x="4085" y="1215"/>
                <a:ext cx="46" cy="12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72"/>
                  </a:cxn>
                  <a:cxn ang="0">
                    <a:pos x="37" y="124"/>
                  </a:cxn>
                  <a:cxn ang="0">
                    <a:pos x="46" y="52"/>
                  </a:cxn>
                  <a:cxn ang="0">
                    <a:pos x="4" y="0"/>
                  </a:cxn>
                </a:cxnLst>
                <a:rect l="0" t="0" r="r" b="b"/>
                <a:pathLst>
                  <a:path w="46" h="124">
                    <a:moveTo>
                      <a:pt x="4" y="0"/>
                    </a:moveTo>
                    <a:lnTo>
                      <a:pt x="0" y="72"/>
                    </a:lnTo>
                    <a:lnTo>
                      <a:pt x="37" y="124"/>
                    </a:lnTo>
                    <a:lnTo>
                      <a:pt x="46" y="5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44" name="Freeform 728"/>
              <p:cNvSpPr>
                <a:spLocks/>
              </p:cNvSpPr>
              <p:nvPr/>
            </p:nvSpPr>
            <p:spPr bwMode="auto">
              <a:xfrm>
                <a:off x="4085" y="1215"/>
                <a:ext cx="46" cy="12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72"/>
                  </a:cxn>
                  <a:cxn ang="0">
                    <a:pos x="37" y="124"/>
                  </a:cxn>
                  <a:cxn ang="0">
                    <a:pos x="46" y="52"/>
                  </a:cxn>
                  <a:cxn ang="0">
                    <a:pos x="4" y="0"/>
                  </a:cxn>
                </a:cxnLst>
                <a:rect l="0" t="0" r="r" b="b"/>
                <a:pathLst>
                  <a:path w="46" h="124">
                    <a:moveTo>
                      <a:pt x="4" y="0"/>
                    </a:moveTo>
                    <a:lnTo>
                      <a:pt x="0" y="72"/>
                    </a:lnTo>
                    <a:lnTo>
                      <a:pt x="37" y="124"/>
                    </a:lnTo>
                    <a:lnTo>
                      <a:pt x="46" y="52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45" name="Freeform 729"/>
              <p:cNvSpPr>
                <a:spLocks/>
              </p:cNvSpPr>
              <p:nvPr/>
            </p:nvSpPr>
            <p:spPr bwMode="auto">
              <a:xfrm>
                <a:off x="4553" y="3080"/>
                <a:ext cx="10" cy="126"/>
              </a:xfrm>
              <a:custGeom>
                <a:avLst/>
                <a:gdLst/>
                <a:ahLst/>
                <a:cxnLst>
                  <a:cxn ang="0">
                    <a:pos x="10" y="126"/>
                  </a:cxn>
                  <a:cxn ang="0">
                    <a:pos x="0" y="98"/>
                  </a:cxn>
                  <a:cxn ang="0">
                    <a:pos x="0" y="0"/>
                  </a:cxn>
                  <a:cxn ang="0">
                    <a:pos x="10" y="30"/>
                  </a:cxn>
                  <a:cxn ang="0">
                    <a:pos x="10" y="126"/>
                  </a:cxn>
                </a:cxnLst>
                <a:rect l="0" t="0" r="r" b="b"/>
                <a:pathLst>
                  <a:path w="10" h="126">
                    <a:moveTo>
                      <a:pt x="10" y="126"/>
                    </a:moveTo>
                    <a:lnTo>
                      <a:pt x="0" y="98"/>
                    </a:lnTo>
                    <a:lnTo>
                      <a:pt x="0" y="0"/>
                    </a:lnTo>
                    <a:lnTo>
                      <a:pt x="10" y="30"/>
                    </a:lnTo>
                    <a:lnTo>
                      <a:pt x="10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46" name="Freeform 730"/>
              <p:cNvSpPr>
                <a:spLocks/>
              </p:cNvSpPr>
              <p:nvPr/>
            </p:nvSpPr>
            <p:spPr bwMode="auto">
              <a:xfrm>
                <a:off x="4553" y="3080"/>
                <a:ext cx="10" cy="126"/>
              </a:xfrm>
              <a:custGeom>
                <a:avLst/>
                <a:gdLst/>
                <a:ahLst/>
                <a:cxnLst>
                  <a:cxn ang="0">
                    <a:pos x="10" y="126"/>
                  </a:cxn>
                  <a:cxn ang="0">
                    <a:pos x="0" y="98"/>
                  </a:cxn>
                  <a:cxn ang="0">
                    <a:pos x="0" y="0"/>
                  </a:cxn>
                  <a:cxn ang="0">
                    <a:pos x="10" y="30"/>
                  </a:cxn>
                  <a:cxn ang="0">
                    <a:pos x="10" y="126"/>
                  </a:cxn>
                </a:cxnLst>
                <a:rect l="0" t="0" r="r" b="b"/>
                <a:pathLst>
                  <a:path w="10" h="126">
                    <a:moveTo>
                      <a:pt x="10" y="126"/>
                    </a:moveTo>
                    <a:lnTo>
                      <a:pt x="0" y="98"/>
                    </a:lnTo>
                    <a:lnTo>
                      <a:pt x="0" y="0"/>
                    </a:lnTo>
                    <a:lnTo>
                      <a:pt x="10" y="30"/>
                    </a:lnTo>
                    <a:lnTo>
                      <a:pt x="10" y="1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47" name="Freeform 731"/>
              <p:cNvSpPr>
                <a:spLocks/>
              </p:cNvSpPr>
              <p:nvPr/>
            </p:nvSpPr>
            <p:spPr bwMode="auto">
              <a:xfrm>
                <a:off x="4218" y="3080"/>
                <a:ext cx="10" cy="126"/>
              </a:xfrm>
              <a:custGeom>
                <a:avLst/>
                <a:gdLst/>
                <a:ahLst/>
                <a:cxnLst>
                  <a:cxn ang="0">
                    <a:pos x="10" y="98"/>
                  </a:cxn>
                  <a:cxn ang="0">
                    <a:pos x="0" y="126"/>
                  </a:cxn>
                  <a:cxn ang="0">
                    <a:pos x="0" y="30"/>
                  </a:cxn>
                  <a:cxn ang="0">
                    <a:pos x="10" y="0"/>
                  </a:cxn>
                  <a:cxn ang="0">
                    <a:pos x="10" y="98"/>
                  </a:cxn>
                </a:cxnLst>
                <a:rect l="0" t="0" r="r" b="b"/>
                <a:pathLst>
                  <a:path w="10" h="126">
                    <a:moveTo>
                      <a:pt x="10" y="98"/>
                    </a:moveTo>
                    <a:lnTo>
                      <a:pt x="0" y="126"/>
                    </a:lnTo>
                    <a:lnTo>
                      <a:pt x="0" y="30"/>
                    </a:lnTo>
                    <a:lnTo>
                      <a:pt x="10" y="0"/>
                    </a:lnTo>
                    <a:lnTo>
                      <a:pt x="10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48" name="Freeform 732"/>
              <p:cNvSpPr>
                <a:spLocks/>
              </p:cNvSpPr>
              <p:nvPr/>
            </p:nvSpPr>
            <p:spPr bwMode="auto">
              <a:xfrm>
                <a:off x="4218" y="3080"/>
                <a:ext cx="10" cy="126"/>
              </a:xfrm>
              <a:custGeom>
                <a:avLst/>
                <a:gdLst/>
                <a:ahLst/>
                <a:cxnLst>
                  <a:cxn ang="0">
                    <a:pos x="10" y="98"/>
                  </a:cxn>
                  <a:cxn ang="0">
                    <a:pos x="0" y="126"/>
                  </a:cxn>
                  <a:cxn ang="0">
                    <a:pos x="0" y="30"/>
                  </a:cxn>
                  <a:cxn ang="0">
                    <a:pos x="10" y="0"/>
                  </a:cxn>
                  <a:cxn ang="0">
                    <a:pos x="10" y="98"/>
                  </a:cxn>
                </a:cxnLst>
                <a:rect l="0" t="0" r="r" b="b"/>
                <a:pathLst>
                  <a:path w="10" h="126">
                    <a:moveTo>
                      <a:pt x="10" y="98"/>
                    </a:moveTo>
                    <a:lnTo>
                      <a:pt x="0" y="126"/>
                    </a:lnTo>
                    <a:lnTo>
                      <a:pt x="0" y="30"/>
                    </a:lnTo>
                    <a:lnTo>
                      <a:pt x="10" y="0"/>
                    </a:lnTo>
                    <a:lnTo>
                      <a:pt x="10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49" name="Freeform 733"/>
              <p:cNvSpPr>
                <a:spLocks/>
              </p:cNvSpPr>
              <p:nvPr/>
            </p:nvSpPr>
            <p:spPr bwMode="auto">
              <a:xfrm>
                <a:off x="4618" y="1048"/>
                <a:ext cx="28" cy="118"/>
              </a:xfrm>
              <a:custGeom>
                <a:avLst/>
                <a:gdLst/>
                <a:ahLst/>
                <a:cxnLst>
                  <a:cxn ang="0">
                    <a:pos x="12" y="118"/>
                  </a:cxn>
                  <a:cxn ang="0">
                    <a:pos x="0" y="78"/>
                  </a:cxn>
                  <a:cxn ang="0">
                    <a:pos x="20" y="0"/>
                  </a:cxn>
                  <a:cxn ang="0">
                    <a:pos x="28" y="44"/>
                  </a:cxn>
                  <a:cxn ang="0">
                    <a:pos x="12" y="118"/>
                  </a:cxn>
                </a:cxnLst>
                <a:rect l="0" t="0" r="r" b="b"/>
                <a:pathLst>
                  <a:path w="28" h="118">
                    <a:moveTo>
                      <a:pt x="12" y="118"/>
                    </a:moveTo>
                    <a:lnTo>
                      <a:pt x="0" y="78"/>
                    </a:lnTo>
                    <a:lnTo>
                      <a:pt x="20" y="0"/>
                    </a:lnTo>
                    <a:lnTo>
                      <a:pt x="28" y="44"/>
                    </a:lnTo>
                    <a:lnTo>
                      <a:pt x="12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50" name="Freeform 734"/>
              <p:cNvSpPr>
                <a:spLocks/>
              </p:cNvSpPr>
              <p:nvPr/>
            </p:nvSpPr>
            <p:spPr bwMode="auto">
              <a:xfrm>
                <a:off x="4618" y="1048"/>
                <a:ext cx="28" cy="118"/>
              </a:xfrm>
              <a:custGeom>
                <a:avLst/>
                <a:gdLst/>
                <a:ahLst/>
                <a:cxnLst>
                  <a:cxn ang="0">
                    <a:pos x="12" y="118"/>
                  </a:cxn>
                  <a:cxn ang="0">
                    <a:pos x="0" y="78"/>
                  </a:cxn>
                  <a:cxn ang="0">
                    <a:pos x="20" y="0"/>
                  </a:cxn>
                  <a:cxn ang="0">
                    <a:pos x="28" y="44"/>
                  </a:cxn>
                  <a:cxn ang="0">
                    <a:pos x="12" y="118"/>
                  </a:cxn>
                </a:cxnLst>
                <a:rect l="0" t="0" r="r" b="b"/>
                <a:pathLst>
                  <a:path w="28" h="118">
                    <a:moveTo>
                      <a:pt x="12" y="118"/>
                    </a:moveTo>
                    <a:lnTo>
                      <a:pt x="0" y="78"/>
                    </a:lnTo>
                    <a:lnTo>
                      <a:pt x="20" y="0"/>
                    </a:lnTo>
                    <a:lnTo>
                      <a:pt x="28" y="44"/>
                    </a:lnTo>
                    <a:lnTo>
                      <a:pt x="12" y="1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51" name="Freeform 735"/>
              <p:cNvSpPr>
                <a:spLocks/>
              </p:cNvSpPr>
              <p:nvPr/>
            </p:nvSpPr>
            <p:spPr bwMode="auto">
              <a:xfrm>
                <a:off x="4134" y="1048"/>
                <a:ext cx="30" cy="118"/>
              </a:xfrm>
              <a:custGeom>
                <a:avLst/>
                <a:gdLst/>
                <a:ahLst/>
                <a:cxnLst>
                  <a:cxn ang="0">
                    <a:pos x="18" y="118"/>
                  </a:cxn>
                  <a:cxn ang="0">
                    <a:pos x="30" y="78"/>
                  </a:cxn>
                  <a:cxn ang="0">
                    <a:pos x="9" y="0"/>
                  </a:cxn>
                  <a:cxn ang="0">
                    <a:pos x="0" y="44"/>
                  </a:cxn>
                  <a:cxn ang="0">
                    <a:pos x="18" y="118"/>
                  </a:cxn>
                </a:cxnLst>
                <a:rect l="0" t="0" r="r" b="b"/>
                <a:pathLst>
                  <a:path w="30" h="118">
                    <a:moveTo>
                      <a:pt x="18" y="118"/>
                    </a:moveTo>
                    <a:lnTo>
                      <a:pt x="30" y="78"/>
                    </a:lnTo>
                    <a:lnTo>
                      <a:pt x="9" y="0"/>
                    </a:lnTo>
                    <a:lnTo>
                      <a:pt x="0" y="44"/>
                    </a:lnTo>
                    <a:lnTo>
                      <a:pt x="18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52" name="Freeform 736"/>
              <p:cNvSpPr>
                <a:spLocks/>
              </p:cNvSpPr>
              <p:nvPr/>
            </p:nvSpPr>
            <p:spPr bwMode="auto">
              <a:xfrm>
                <a:off x="4134" y="1048"/>
                <a:ext cx="30" cy="118"/>
              </a:xfrm>
              <a:custGeom>
                <a:avLst/>
                <a:gdLst/>
                <a:ahLst/>
                <a:cxnLst>
                  <a:cxn ang="0">
                    <a:pos x="18" y="118"/>
                  </a:cxn>
                  <a:cxn ang="0">
                    <a:pos x="30" y="78"/>
                  </a:cxn>
                  <a:cxn ang="0">
                    <a:pos x="9" y="0"/>
                  </a:cxn>
                  <a:cxn ang="0">
                    <a:pos x="0" y="44"/>
                  </a:cxn>
                  <a:cxn ang="0">
                    <a:pos x="18" y="118"/>
                  </a:cxn>
                </a:cxnLst>
                <a:rect l="0" t="0" r="r" b="b"/>
                <a:pathLst>
                  <a:path w="30" h="118">
                    <a:moveTo>
                      <a:pt x="18" y="118"/>
                    </a:moveTo>
                    <a:lnTo>
                      <a:pt x="30" y="78"/>
                    </a:lnTo>
                    <a:lnTo>
                      <a:pt x="9" y="0"/>
                    </a:lnTo>
                    <a:lnTo>
                      <a:pt x="0" y="44"/>
                    </a:lnTo>
                    <a:lnTo>
                      <a:pt x="18" y="1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53" name="Freeform 737"/>
              <p:cNvSpPr>
                <a:spLocks/>
              </p:cNvSpPr>
              <p:nvPr/>
            </p:nvSpPr>
            <p:spPr bwMode="auto">
              <a:xfrm>
                <a:off x="4390" y="1015"/>
                <a:ext cx="117" cy="2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0"/>
                  </a:cxn>
                  <a:cxn ang="0">
                    <a:pos x="112" y="1"/>
                  </a:cxn>
                  <a:cxn ang="0">
                    <a:pos x="117" y="24"/>
                  </a:cxn>
                  <a:cxn ang="0">
                    <a:pos x="0" y="20"/>
                  </a:cxn>
                </a:cxnLst>
                <a:rect l="0" t="0" r="r" b="b"/>
                <a:pathLst>
                  <a:path w="117" h="24">
                    <a:moveTo>
                      <a:pt x="0" y="20"/>
                    </a:moveTo>
                    <a:lnTo>
                      <a:pt x="0" y="0"/>
                    </a:lnTo>
                    <a:lnTo>
                      <a:pt x="112" y="1"/>
                    </a:lnTo>
                    <a:lnTo>
                      <a:pt x="117" y="2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54" name="Freeform 738"/>
              <p:cNvSpPr>
                <a:spLocks/>
              </p:cNvSpPr>
              <p:nvPr/>
            </p:nvSpPr>
            <p:spPr bwMode="auto">
              <a:xfrm>
                <a:off x="4390" y="1015"/>
                <a:ext cx="117" cy="2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0"/>
                  </a:cxn>
                  <a:cxn ang="0">
                    <a:pos x="112" y="1"/>
                  </a:cxn>
                  <a:cxn ang="0">
                    <a:pos x="117" y="24"/>
                  </a:cxn>
                  <a:cxn ang="0">
                    <a:pos x="0" y="20"/>
                  </a:cxn>
                </a:cxnLst>
                <a:rect l="0" t="0" r="r" b="b"/>
                <a:pathLst>
                  <a:path w="117" h="24">
                    <a:moveTo>
                      <a:pt x="0" y="20"/>
                    </a:moveTo>
                    <a:lnTo>
                      <a:pt x="0" y="0"/>
                    </a:lnTo>
                    <a:lnTo>
                      <a:pt x="112" y="1"/>
                    </a:lnTo>
                    <a:lnTo>
                      <a:pt x="117" y="24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55" name="Freeform 739"/>
              <p:cNvSpPr>
                <a:spLocks/>
              </p:cNvSpPr>
              <p:nvPr/>
            </p:nvSpPr>
            <p:spPr bwMode="auto">
              <a:xfrm>
                <a:off x="4275" y="1015"/>
                <a:ext cx="115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1"/>
                  </a:cxn>
                  <a:cxn ang="0">
                    <a:pos x="115" y="0"/>
                  </a:cxn>
                  <a:cxn ang="0">
                    <a:pos x="115" y="20"/>
                  </a:cxn>
                  <a:cxn ang="0">
                    <a:pos x="0" y="24"/>
                  </a:cxn>
                </a:cxnLst>
                <a:rect l="0" t="0" r="r" b="b"/>
                <a:pathLst>
                  <a:path w="115" h="24">
                    <a:moveTo>
                      <a:pt x="0" y="24"/>
                    </a:moveTo>
                    <a:lnTo>
                      <a:pt x="5" y="1"/>
                    </a:lnTo>
                    <a:lnTo>
                      <a:pt x="115" y="0"/>
                    </a:lnTo>
                    <a:lnTo>
                      <a:pt x="115" y="2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56" name="Freeform 740"/>
              <p:cNvSpPr>
                <a:spLocks noEditPoints="1"/>
              </p:cNvSpPr>
              <p:nvPr/>
            </p:nvSpPr>
            <p:spPr bwMode="auto">
              <a:xfrm>
                <a:off x="4007" y="1015"/>
                <a:ext cx="766" cy="447"/>
              </a:xfrm>
              <a:custGeom>
                <a:avLst/>
                <a:gdLst/>
                <a:ahLst/>
                <a:cxnLst>
                  <a:cxn ang="0">
                    <a:pos x="268" y="24"/>
                  </a:cxn>
                  <a:cxn ang="0">
                    <a:pos x="273" y="1"/>
                  </a:cxn>
                  <a:cxn ang="0">
                    <a:pos x="383" y="0"/>
                  </a:cxn>
                  <a:cxn ang="0">
                    <a:pos x="383" y="20"/>
                  </a:cxn>
                  <a:cxn ang="0">
                    <a:pos x="268" y="24"/>
                  </a:cxn>
                  <a:cxn ang="0">
                    <a:pos x="746" y="336"/>
                  </a:cxn>
                  <a:cxn ang="0">
                    <a:pos x="766" y="447"/>
                  </a:cxn>
                  <a:cxn ang="0">
                    <a:pos x="0" y="447"/>
                  </a:cxn>
                  <a:cxn ang="0">
                    <a:pos x="20" y="336"/>
                  </a:cxn>
                  <a:cxn ang="0">
                    <a:pos x="507" y="304"/>
                  </a:cxn>
                  <a:cxn ang="0">
                    <a:pos x="383" y="300"/>
                  </a:cxn>
                  <a:cxn ang="0">
                    <a:pos x="383" y="300"/>
                  </a:cxn>
                  <a:cxn ang="0">
                    <a:pos x="260" y="304"/>
                  </a:cxn>
                </a:cxnLst>
                <a:rect l="0" t="0" r="r" b="b"/>
                <a:pathLst>
                  <a:path w="766" h="447">
                    <a:moveTo>
                      <a:pt x="268" y="24"/>
                    </a:moveTo>
                    <a:lnTo>
                      <a:pt x="273" y="1"/>
                    </a:lnTo>
                    <a:lnTo>
                      <a:pt x="383" y="0"/>
                    </a:lnTo>
                    <a:lnTo>
                      <a:pt x="383" y="20"/>
                    </a:lnTo>
                    <a:lnTo>
                      <a:pt x="268" y="24"/>
                    </a:lnTo>
                    <a:moveTo>
                      <a:pt x="746" y="336"/>
                    </a:moveTo>
                    <a:lnTo>
                      <a:pt x="766" y="447"/>
                    </a:lnTo>
                    <a:moveTo>
                      <a:pt x="0" y="447"/>
                    </a:moveTo>
                    <a:lnTo>
                      <a:pt x="20" y="336"/>
                    </a:lnTo>
                    <a:moveTo>
                      <a:pt x="507" y="304"/>
                    </a:moveTo>
                    <a:lnTo>
                      <a:pt x="383" y="300"/>
                    </a:lnTo>
                    <a:moveTo>
                      <a:pt x="383" y="300"/>
                    </a:moveTo>
                    <a:lnTo>
                      <a:pt x="260" y="30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57" name="Freeform 741"/>
              <p:cNvSpPr>
                <a:spLocks/>
              </p:cNvSpPr>
              <p:nvPr/>
            </p:nvSpPr>
            <p:spPr bwMode="auto">
              <a:xfrm>
                <a:off x="4617" y="1198"/>
                <a:ext cx="29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73"/>
                  </a:cxn>
                  <a:cxn ang="0">
                    <a:pos x="8" y="137"/>
                  </a:cxn>
                  <a:cxn ang="0">
                    <a:pos x="0" y="65"/>
                  </a:cxn>
                  <a:cxn ang="0">
                    <a:pos x="21" y="0"/>
                  </a:cxn>
                </a:cxnLst>
                <a:rect l="0" t="0" r="r" b="b"/>
                <a:pathLst>
                  <a:path w="29" h="137">
                    <a:moveTo>
                      <a:pt x="21" y="0"/>
                    </a:moveTo>
                    <a:lnTo>
                      <a:pt x="29" y="73"/>
                    </a:lnTo>
                    <a:lnTo>
                      <a:pt x="8" y="137"/>
                    </a:lnTo>
                    <a:lnTo>
                      <a:pt x="0" y="6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58" name="Freeform 742"/>
              <p:cNvSpPr>
                <a:spLocks/>
              </p:cNvSpPr>
              <p:nvPr/>
            </p:nvSpPr>
            <p:spPr bwMode="auto">
              <a:xfrm>
                <a:off x="4617" y="1198"/>
                <a:ext cx="29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73"/>
                  </a:cxn>
                  <a:cxn ang="0">
                    <a:pos x="8" y="137"/>
                  </a:cxn>
                  <a:cxn ang="0">
                    <a:pos x="0" y="65"/>
                  </a:cxn>
                  <a:cxn ang="0">
                    <a:pos x="21" y="0"/>
                  </a:cxn>
                </a:cxnLst>
                <a:rect l="0" t="0" r="r" b="b"/>
                <a:pathLst>
                  <a:path w="29" h="137">
                    <a:moveTo>
                      <a:pt x="21" y="0"/>
                    </a:moveTo>
                    <a:lnTo>
                      <a:pt x="29" y="73"/>
                    </a:lnTo>
                    <a:lnTo>
                      <a:pt x="8" y="137"/>
                    </a:lnTo>
                    <a:lnTo>
                      <a:pt x="0" y="65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59" name="Freeform 743"/>
              <p:cNvSpPr>
                <a:spLocks/>
              </p:cNvSpPr>
              <p:nvPr/>
            </p:nvSpPr>
            <p:spPr bwMode="auto">
              <a:xfrm>
                <a:off x="4134" y="1198"/>
                <a:ext cx="30" cy="137"/>
              </a:xfrm>
              <a:custGeom>
                <a:avLst/>
                <a:gdLst/>
                <a:ahLst/>
                <a:cxnLst>
                  <a:cxn ang="0">
                    <a:pos x="23" y="137"/>
                  </a:cxn>
                  <a:cxn ang="0">
                    <a:pos x="30" y="65"/>
                  </a:cxn>
                  <a:cxn ang="0">
                    <a:pos x="9" y="0"/>
                  </a:cxn>
                  <a:cxn ang="0">
                    <a:pos x="0" y="73"/>
                  </a:cxn>
                  <a:cxn ang="0">
                    <a:pos x="23" y="137"/>
                  </a:cxn>
                </a:cxnLst>
                <a:rect l="0" t="0" r="r" b="b"/>
                <a:pathLst>
                  <a:path w="30" h="137">
                    <a:moveTo>
                      <a:pt x="23" y="137"/>
                    </a:moveTo>
                    <a:lnTo>
                      <a:pt x="30" y="65"/>
                    </a:lnTo>
                    <a:lnTo>
                      <a:pt x="9" y="0"/>
                    </a:lnTo>
                    <a:lnTo>
                      <a:pt x="0" y="73"/>
                    </a:lnTo>
                    <a:lnTo>
                      <a:pt x="23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60" name="Freeform 744"/>
              <p:cNvSpPr>
                <a:spLocks/>
              </p:cNvSpPr>
              <p:nvPr/>
            </p:nvSpPr>
            <p:spPr bwMode="auto">
              <a:xfrm>
                <a:off x="4134" y="1198"/>
                <a:ext cx="30" cy="137"/>
              </a:xfrm>
              <a:custGeom>
                <a:avLst/>
                <a:gdLst/>
                <a:ahLst/>
                <a:cxnLst>
                  <a:cxn ang="0">
                    <a:pos x="23" y="137"/>
                  </a:cxn>
                  <a:cxn ang="0">
                    <a:pos x="30" y="65"/>
                  </a:cxn>
                  <a:cxn ang="0">
                    <a:pos x="9" y="0"/>
                  </a:cxn>
                  <a:cxn ang="0">
                    <a:pos x="0" y="73"/>
                  </a:cxn>
                  <a:cxn ang="0">
                    <a:pos x="23" y="137"/>
                  </a:cxn>
                </a:cxnLst>
                <a:rect l="0" t="0" r="r" b="b"/>
                <a:pathLst>
                  <a:path w="30" h="137">
                    <a:moveTo>
                      <a:pt x="23" y="137"/>
                    </a:moveTo>
                    <a:lnTo>
                      <a:pt x="30" y="65"/>
                    </a:lnTo>
                    <a:lnTo>
                      <a:pt x="9" y="0"/>
                    </a:lnTo>
                    <a:lnTo>
                      <a:pt x="0" y="73"/>
                    </a:lnTo>
                    <a:lnTo>
                      <a:pt x="23" y="1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61" name="Freeform 745"/>
              <p:cNvSpPr>
                <a:spLocks/>
              </p:cNvSpPr>
              <p:nvPr/>
            </p:nvSpPr>
            <p:spPr bwMode="auto">
              <a:xfrm>
                <a:off x="5335" y="3027"/>
                <a:ext cx="122" cy="124"/>
              </a:xfrm>
              <a:custGeom>
                <a:avLst/>
                <a:gdLst/>
                <a:ahLst/>
                <a:cxnLst>
                  <a:cxn ang="0">
                    <a:pos x="6" y="124"/>
                  </a:cxn>
                  <a:cxn ang="0">
                    <a:pos x="0" y="75"/>
                  </a:cxn>
                  <a:cxn ang="0">
                    <a:pos x="115" y="0"/>
                  </a:cxn>
                  <a:cxn ang="0">
                    <a:pos x="122" y="55"/>
                  </a:cxn>
                  <a:cxn ang="0">
                    <a:pos x="6" y="124"/>
                  </a:cxn>
                </a:cxnLst>
                <a:rect l="0" t="0" r="r" b="b"/>
                <a:pathLst>
                  <a:path w="122" h="124">
                    <a:moveTo>
                      <a:pt x="6" y="124"/>
                    </a:moveTo>
                    <a:lnTo>
                      <a:pt x="0" y="75"/>
                    </a:lnTo>
                    <a:lnTo>
                      <a:pt x="115" y="0"/>
                    </a:lnTo>
                    <a:lnTo>
                      <a:pt x="122" y="55"/>
                    </a:lnTo>
                    <a:lnTo>
                      <a:pt x="6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62" name="Freeform 746"/>
              <p:cNvSpPr>
                <a:spLocks/>
              </p:cNvSpPr>
              <p:nvPr/>
            </p:nvSpPr>
            <p:spPr bwMode="auto">
              <a:xfrm>
                <a:off x="5335" y="3027"/>
                <a:ext cx="122" cy="124"/>
              </a:xfrm>
              <a:custGeom>
                <a:avLst/>
                <a:gdLst/>
                <a:ahLst/>
                <a:cxnLst>
                  <a:cxn ang="0">
                    <a:pos x="6" y="124"/>
                  </a:cxn>
                  <a:cxn ang="0">
                    <a:pos x="0" y="75"/>
                  </a:cxn>
                  <a:cxn ang="0">
                    <a:pos x="115" y="0"/>
                  </a:cxn>
                  <a:cxn ang="0">
                    <a:pos x="122" y="55"/>
                  </a:cxn>
                  <a:cxn ang="0">
                    <a:pos x="6" y="124"/>
                  </a:cxn>
                </a:cxnLst>
                <a:rect l="0" t="0" r="r" b="b"/>
                <a:pathLst>
                  <a:path w="122" h="124">
                    <a:moveTo>
                      <a:pt x="6" y="124"/>
                    </a:moveTo>
                    <a:lnTo>
                      <a:pt x="0" y="75"/>
                    </a:lnTo>
                    <a:lnTo>
                      <a:pt x="115" y="0"/>
                    </a:lnTo>
                    <a:lnTo>
                      <a:pt x="122" y="55"/>
                    </a:lnTo>
                    <a:lnTo>
                      <a:pt x="6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63" name="Freeform 747"/>
              <p:cNvSpPr>
                <a:spLocks/>
              </p:cNvSpPr>
              <p:nvPr/>
            </p:nvSpPr>
            <p:spPr bwMode="auto">
              <a:xfrm>
                <a:off x="5401" y="2023"/>
                <a:ext cx="55" cy="233"/>
              </a:xfrm>
              <a:custGeom>
                <a:avLst/>
                <a:gdLst/>
                <a:ahLst/>
                <a:cxnLst>
                  <a:cxn ang="0">
                    <a:pos x="55" y="233"/>
                  </a:cxn>
                  <a:cxn ang="0">
                    <a:pos x="0" y="179"/>
                  </a:cxn>
                  <a:cxn ang="0">
                    <a:pos x="0" y="0"/>
                  </a:cxn>
                  <a:cxn ang="0">
                    <a:pos x="55" y="53"/>
                  </a:cxn>
                  <a:cxn ang="0">
                    <a:pos x="55" y="233"/>
                  </a:cxn>
                </a:cxnLst>
                <a:rect l="0" t="0" r="r" b="b"/>
                <a:pathLst>
                  <a:path w="55" h="233">
                    <a:moveTo>
                      <a:pt x="55" y="233"/>
                    </a:moveTo>
                    <a:lnTo>
                      <a:pt x="0" y="179"/>
                    </a:lnTo>
                    <a:lnTo>
                      <a:pt x="0" y="0"/>
                    </a:lnTo>
                    <a:lnTo>
                      <a:pt x="55" y="53"/>
                    </a:lnTo>
                    <a:lnTo>
                      <a:pt x="55" y="2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64" name="Freeform 748"/>
              <p:cNvSpPr>
                <a:spLocks/>
              </p:cNvSpPr>
              <p:nvPr/>
            </p:nvSpPr>
            <p:spPr bwMode="auto">
              <a:xfrm>
                <a:off x="5401" y="2023"/>
                <a:ext cx="55" cy="233"/>
              </a:xfrm>
              <a:custGeom>
                <a:avLst/>
                <a:gdLst/>
                <a:ahLst/>
                <a:cxnLst>
                  <a:cxn ang="0">
                    <a:pos x="55" y="233"/>
                  </a:cxn>
                  <a:cxn ang="0">
                    <a:pos x="0" y="179"/>
                  </a:cxn>
                  <a:cxn ang="0">
                    <a:pos x="0" y="0"/>
                  </a:cxn>
                  <a:cxn ang="0">
                    <a:pos x="55" y="53"/>
                  </a:cxn>
                  <a:cxn ang="0">
                    <a:pos x="55" y="233"/>
                  </a:cxn>
                </a:cxnLst>
                <a:rect l="0" t="0" r="r" b="b"/>
                <a:pathLst>
                  <a:path w="55" h="233">
                    <a:moveTo>
                      <a:pt x="55" y="233"/>
                    </a:moveTo>
                    <a:lnTo>
                      <a:pt x="0" y="179"/>
                    </a:lnTo>
                    <a:lnTo>
                      <a:pt x="0" y="0"/>
                    </a:lnTo>
                    <a:lnTo>
                      <a:pt x="55" y="53"/>
                    </a:lnTo>
                    <a:lnTo>
                      <a:pt x="55" y="23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65" name="Freeform 749"/>
              <p:cNvSpPr>
                <a:spLocks/>
              </p:cNvSpPr>
              <p:nvPr/>
            </p:nvSpPr>
            <p:spPr bwMode="auto">
              <a:xfrm>
                <a:off x="5320" y="2444"/>
                <a:ext cx="71" cy="15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71" y="56"/>
                  </a:cxn>
                  <a:cxn ang="0">
                    <a:pos x="38" y="150"/>
                  </a:cxn>
                  <a:cxn ang="0">
                    <a:pos x="0" y="96"/>
                  </a:cxn>
                  <a:cxn ang="0">
                    <a:pos x="33" y="0"/>
                  </a:cxn>
                </a:cxnLst>
                <a:rect l="0" t="0" r="r" b="b"/>
                <a:pathLst>
                  <a:path w="71" h="150">
                    <a:moveTo>
                      <a:pt x="33" y="0"/>
                    </a:moveTo>
                    <a:lnTo>
                      <a:pt x="71" y="56"/>
                    </a:lnTo>
                    <a:lnTo>
                      <a:pt x="38" y="150"/>
                    </a:lnTo>
                    <a:lnTo>
                      <a:pt x="0" y="9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66" name="Freeform 750"/>
              <p:cNvSpPr>
                <a:spLocks/>
              </p:cNvSpPr>
              <p:nvPr/>
            </p:nvSpPr>
            <p:spPr bwMode="auto">
              <a:xfrm>
                <a:off x="5320" y="2444"/>
                <a:ext cx="71" cy="15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71" y="56"/>
                  </a:cxn>
                  <a:cxn ang="0">
                    <a:pos x="38" y="150"/>
                  </a:cxn>
                  <a:cxn ang="0">
                    <a:pos x="0" y="96"/>
                  </a:cxn>
                  <a:cxn ang="0">
                    <a:pos x="33" y="0"/>
                  </a:cxn>
                </a:cxnLst>
                <a:rect l="0" t="0" r="r" b="b"/>
                <a:pathLst>
                  <a:path w="71" h="150">
                    <a:moveTo>
                      <a:pt x="33" y="0"/>
                    </a:moveTo>
                    <a:lnTo>
                      <a:pt x="71" y="56"/>
                    </a:lnTo>
                    <a:lnTo>
                      <a:pt x="38" y="150"/>
                    </a:lnTo>
                    <a:lnTo>
                      <a:pt x="0" y="96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67" name="Freeform 751"/>
              <p:cNvSpPr>
                <a:spLocks/>
              </p:cNvSpPr>
              <p:nvPr/>
            </p:nvSpPr>
            <p:spPr bwMode="auto">
              <a:xfrm>
                <a:off x="3390" y="2444"/>
                <a:ext cx="70" cy="150"/>
              </a:xfrm>
              <a:custGeom>
                <a:avLst/>
                <a:gdLst/>
                <a:ahLst/>
                <a:cxnLst>
                  <a:cxn ang="0">
                    <a:pos x="70" y="96"/>
                  </a:cxn>
                  <a:cxn ang="0">
                    <a:pos x="38" y="0"/>
                  </a:cxn>
                  <a:cxn ang="0">
                    <a:pos x="0" y="56"/>
                  </a:cxn>
                  <a:cxn ang="0">
                    <a:pos x="34" y="150"/>
                  </a:cxn>
                  <a:cxn ang="0">
                    <a:pos x="70" y="96"/>
                  </a:cxn>
                </a:cxnLst>
                <a:rect l="0" t="0" r="r" b="b"/>
                <a:pathLst>
                  <a:path w="70" h="150">
                    <a:moveTo>
                      <a:pt x="70" y="96"/>
                    </a:moveTo>
                    <a:lnTo>
                      <a:pt x="38" y="0"/>
                    </a:lnTo>
                    <a:lnTo>
                      <a:pt x="0" y="56"/>
                    </a:lnTo>
                    <a:lnTo>
                      <a:pt x="34" y="150"/>
                    </a:lnTo>
                    <a:lnTo>
                      <a:pt x="7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68" name="Freeform 752"/>
              <p:cNvSpPr>
                <a:spLocks noEditPoints="1"/>
              </p:cNvSpPr>
              <p:nvPr/>
            </p:nvSpPr>
            <p:spPr bwMode="auto">
              <a:xfrm>
                <a:off x="3221" y="2367"/>
                <a:ext cx="239" cy="227"/>
              </a:xfrm>
              <a:custGeom>
                <a:avLst/>
                <a:gdLst/>
                <a:ahLst/>
                <a:cxnLst>
                  <a:cxn ang="0">
                    <a:pos x="239" y="173"/>
                  </a:cxn>
                  <a:cxn ang="0">
                    <a:pos x="207" y="77"/>
                  </a:cxn>
                  <a:cxn ang="0">
                    <a:pos x="169" y="133"/>
                  </a:cxn>
                  <a:cxn ang="0">
                    <a:pos x="203" y="227"/>
                  </a:cxn>
                  <a:cxn ang="0">
                    <a:pos x="239" y="173"/>
                  </a:cxn>
                  <a:cxn ang="0">
                    <a:pos x="0" y="73"/>
                  </a:cxn>
                  <a:cxn ang="0">
                    <a:pos x="49" y="0"/>
                  </a:cxn>
                </a:cxnLst>
                <a:rect l="0" t="0" r="r" b="b"/>
                <a:pathLst>
                  <a:path w="239" h="227">
                    <a:moveTo>
                      <a:pt x="239" y="173"/>
                    </a:moveTo>
                    <a:lnTo>
                      <a:pt x="207" y="77"/>
                    </a:lnTo>
                    <a:lnTo>
                      <a:pt x="169" y="133"/>
                    </a:lnTo>
                    <a:lnTo>
                      <a:pt x="203" y="227"/>
                    </a:lnTo>
                    <a:lnTo>
                      <a:pt x="239" y="173"/>
                    </a:lnTo>
                    <a:moveTo>
                      <a:pt x="0" y="73"/>
                    </a:moveTo>
                    <a:lnTo>
                      <a:pt x="49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69" name="Freeform 753"/>
              <p:cNvSpPr>
                <a:spLocks/>
              </p:cNvSpPr>
              <p:nvPr/>
            </p:nvSpPr>
            <p:spPr bwMode="auto">
              <a:xfrm>
                <a:off x="4522" y="2958"/>
                <a:ext cx="31" cy="122"/>
              </a:xfrm>
              <a:custGeom>
                <a:avLst/>
                <a:gdLst/>
                <a:ahLst/>
                <a:cxnLst>
                  <a:cxn ang="0">
                    <a:pos x="31" y="122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31" y="26"/>
                  </a:cxn>
                  <a:cxn ang="0">
                    <a:pos x="31" y="122"/>
                  </a:cxn>
                </a:cxnLst>
                <a:rect l="0" t="0" r="r" b="b"/>
                <a:pathLst>
                  <a:path w="31" h="122">
                    <a:moveTo>
                      <a:pt x="31" y="122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31" y="26"/>
                    </a:lnTo>
                    <a:lnTo>
                      <a:pt x="31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70" name="Freeform 754"/>
              <p:cNvSpPr>
                <a:spLocks/>
              </p:cNvSpPr>
              <p:nvPr/>
            </p:nvSpPr>
            <p:spPr bwMode="auto">
              <a:xfrm>
                <a:off x="4522" y="2958"/>
                <a:ext cx="31" cy="122"/>
              </a:xfrm>
              <a:custGeom>
                <a:avLst/>
                <a:gdLst/>
                <a:ahLst/>
                <a:cxnLst>
                  <a:cxn ang="0">
                    <a:pos x="31" y="122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31" y="26"/>
                  </a:cxn>
                  <a:cxn ang="0">
                    <a:pos x="31" y="122"/>
                  </a:cxn>
                </a:cxnLst>
                <a:rect l="0" t="0" r="r" b="b"/>
                <a:pathLst>
                  <a:path w="31" h="122">
                    <a:moveTo>
                      <a:pt x="31" y="122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31" y="26"/>
                    </a:lnTo>
                    <a:lnTo>
                      <a:pt x="31" y="1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71" name="Freeform 755"/>
              <p:cNvSpPr>
                <a:spLocks/>
              </p:cNvSpPr>
              <p:nvPr/>
            </p:nvSpPr>
            <p:spPr bwMode="auto">
              <a:xfrm>
                <a:off x="4228" y="2958"/>
                <a:ext cx="32" cy="122"/>
              </a:xfrm>
              <a:custGeom>
                <a:avLst/>
                <a:gdLst/>
                <a:ahLst/>
                <a:cxnLst>
                  <a:cxn ang="0">
                    <a:pos x="32" y="96"/>
                  </a:cxn>
                  <a:cxn ang="0">
                    <a:pos x="0" y="122"/>
                  </a:cxn>
                  <a:cxn ang="0">
                    <a:pos x="0" y="26"/>
                  </a:cxn>
                  <a:cxn ang="0">
                    <a:pos x="32" y="0"/>
                  </a:cxn>
                  <a:cxn ang="0">
                    <a:pos x="32" y="96"/>
                  </a:cxn>
                </a:cxnLst>
                <a:rect l="0" t="0" r="r" b="b"/>
                <a:pathLst>
                  <a:path w="32" h="122">
                    <a:moveTo>
                      <a:pt x="32" y="96"/>
                    </a:moveTo>
                    <a:lnTo>
                      <a:pt x="0" y="122"/>
                    </a:lnTo>
                    <a:lnTo>
                      <a:pt x="0" y="26"/>
                    </a:lnTo>
                    <a:lnTo>
                      <a:pt x="32" y="0"/>
                    </a:lnTo>
                    <a:lnTo>
                      <a:pt x="32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72" name="Freeform 756"/>
              <p:cNvSpPr>
                <a:spLocks/>
              </p:cNvSpPr>
              <p:nvPr/>
            </p:nvSpPr>
            <p:spPr bwMode="auto">
              <a:xfrm>
                <a:off x="4228" y="2958"/>
                <a:ext cx="32" cy="122"/>
              </a:xfrm>
              <a:custGeom>
                <a:avLst/>
                <a:gdLst/>
                <a:ahLst/>
                <a:cxnLst>
                  <a:cxn ang="0">
                    <a:pos x="32" y="96"/>
                  </a:cxn>
                  <a:cxn ang="0">
                    <a:pos x="0" y="122"/>
                  </a:cxn>
                  <a:cxn ang="0">
                    <a:pos x="0" y="26"/>
                  </a:cxn>
                  <a:cxn ang="0">
                    <a:pos x="32" y="0"/>
                  </a:cxn>
                  <a:cxn ang="0">
                    <a:pos x="32" y="96"/>
                  </a:cxn>
                </a:cxnLst>
                <a:rect l="0" t="0" r="r" b="b"/>
                <a:pathLst>
                  <a:path w="32" h="122">
                    <a:moveTo>
                      <a:pt x="32" y="96"/>
                    </a:moveTo>
                    <a:lnTo>
                      <a:pt x="0" y="122"/>
                    </a:lnTo>
                    <a:lnTo>
                      <a:pt x="0" y="26"/>
                    </a:lnTo>
                    <a:lnTo>
                      <a:pt x="32" y="0"/>
                    </a:lnTo>
                    <a:lnTo>
                      <a:pt x="32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73" name="Freeform 757"/>
              <p:cNvSpPr>
                <a:spLocks/>
              </p:cNvSpPr>
              <p:nvPr/>
            </p:nvSpPr>
            <p:spPr bwMode="auto">
              <a:xfrm>
                <a:off x="4650" y="1203"/>
                <a:ext cx="31" cy="136"/>
              </a:xfrm>
              <a:custGeom>
                <a:avLst/>
                <a:gdLst/>
                <a:ahLst/>
                <a:cxnLst>
                  <a:cxn ang="0">
                    <a:pos x="10" y="136"/>
                  </a:cxn>
                  <a:cxn ang="0">
                    <a:pos x="0" y="64"/>
                  </a:cxn>
                  <a:cxn ang="0">
                    <a:pos x="23" y="0"/>
                  </a:cxn>
                  <a:cxn ang="0">
                    <a:pos x="31" y="72"/>
                  </a:cxn>
                  <a:cxn ang="0">
                    <a:pos x="10" y="136"/>
                  </a:cxn>
                </a:cxnLst>
                <a:rect l="0" t="0" r="r" b="b"/>
                <a:pathLst>
                  <a:path w="31" h="136">
                    <a:moveTo>
                      <a:pt x="10" y="136"/>
                    </a:moveTo>
                    <a:lnTo>
                      <a:pt x="0" y="64"/>
                    </a:lnTo>
                    <a:lnTo>
                      <a:pt x="23" y="0"/>
                    </a:lnTo>
                    <a:lnTo>
                      <a:pt x="31" y="72"/>
                    </a:lnTo>
                    <a:lnTo>
                      <a:pt x="10" y="1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74" name="Freeform 758"/>
              <p:cNvSpPr>
                <a:spLocks/>
              </p:cNvSpPr>
              <p:nvPr/>
            </p:nvSpPr>
            <p:spPr bwMode="auto">
              <a:xfrm>
                <a:off x="4650" y="1203"/>
                <a:ext cx="31" cy="136"/>
              </a:xfrm>
              <a:custGeom>
                <a:avLst/>
                <a:gdLst/>
                <a:ahLst/>
                <a:cxnLst>
                  <a:cxn ang="0">
                    <a:pos x="10" y="136"/>
                  </a:cxn>
                  <a:cxn ang="0">
                    <a:pos x="0" y="64"/>
                  </a:cxn>
                  <a:cxn ang="0">
                    <a:pos x="23" y="0"/>
                  </a:cxn>
                  <a:cxn ang="0">
                    <a:pos x="31" y="72"/>
                  </a:cxn>
                  <a:cxn ang="0">
                    <a:pos x="10" y="136"/>
                  </a:cxn>
                </a:cxnLst>
                <a:rect l="0" t="0" r="r" b="b"/>
                <a:pathLst>
                  <a:path w="31" h="136">
                    <a:moveTo>
                      <a:pt x="10" y="136"/>
                    </a:moveTo>
                    <a:lnTo>
                      <a:pt x="0" y="64"/>
                    </a:lnTo>
                    <a:lnTo>
                      <a:pt x="23" y="0"/>
                    </a:lnTo>
                    <a:lnTo>
                      <a:pt x="31" y="72"/>
                    </a:lnTo>
                    <a:lnTo>
                      <a:pt x="10" y="1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75" name="Freeform 759"/>
              <p:cNvSpPr>
                <a:spLocks/>
              </p:cNvSpPr>
              <p:nvPr/>
            </p:nvSpPr>
            <p:spPr bwMode="auto">
              <a:xfrm>
                <a:off x="4099" y="1203"/>
                <a:ext cx="32" cy="1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72"/>
                  </a:cxn>
                  <a:cxn ang="0">
                    <a:pos x="23" y="136"/>
                  </a:cxn>
                  <a:cxn ang="0">
                    <a:pos x="32" y="64"/>
                  </a:cxn>
                  <a:cxn ang="0">
                    <a:pos x="10" y="0"/>
                  </a:cxn>
                </a:cxnLst>
                <a:rect l="0" t="0" r="r" b="b"/>
                <a:pathLst>
                  <a:path w="32" h="136">
                    <a:moveTo>
                      <a:pt x="10" y="0"/>
                    </a:moveTo>
                    <a:lnTo>
                      <a:pt x="0" y="72"/>
                    </a:lnTo>
                    <a:lnTo>
                      <a:pt x="23" y="136"/>
                    </a:lnTo>
                    <a:lnTo>
                      <a:pt x="32" y="6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76" name="Freeform 760"/>
              <p:cNvSpPr>
                <a:spLocks/>
              </p:cNvSpPr>
              <p:nvPr/>
            </p:nvSpPr>
            <p:spPr bwMode="auto">
              <a:xfrm>
                <a:off x="4099" y="1203"/>
                <a:ext cx="32" cy="1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72"/>
                  </a:cxn>
                  <a:cxn ang="0">
                    <a:pos x="23" y="136"/>
                  </a:cxn>
                  <a:cxn ang="0">
                    <a:pos x="32" y="64"/>
                  </a:cxn>
                  <a:cxn ang="0">
                    <a:pos x="10" y="0"/>
                  </a:cxn>
                </a:cxnLst>
                <a:rect l="0" t="0" r="r" b="b"/>
                <a:pathLst>
                  <a:path w="32" h="136">
                    <a:moveTo>
                      <a:pt x="10" y="0"/>
                    </a:moveTo>
                    <a:lnTo>
                      <a:pt x="0" y="72"/>
                    </a:lnTo>
                    <a:lnTo>
                      <a:pt x="23" y="136"/>
                    </a:lnTo>
                    <a:lnTo>
                      <a:pt x="32" y="6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77" name="Freeform 761"/>
              <p:cNvSpPr>
                <a:spLocks/>
              </p:cNvSpPr>
              <p:nvPr/>
            </p:nvSpPr>
            <p:spPr bwMode="auto">
              <a:xfrm>
                <a:off x="4360" y="2871"/>
                <a:ext cx="60" cy="57"/>
              </a:xfrm>
              <a:custGeom>
                <a:avLst/>
                <a:gdLst/>
                <a:ahLst/>
                <a:cxnLst>
                  <a:cxn ang="0">
                    <a:pos x="60" y="57"/>
                  </a:cxn>
                  <a:cxn ang="0">
                    <a:pos x="0" y="57"/>
                  </a:cxn>
                  <a:cxn ang="0">
                    <a:pos x="10" y="0"/>
                  </a:cxn>
                  <a:cxn ang="0">
                    <a:pos x="52" y="0"/>
                  </a:cxn>
                  <a:cxn ang="0">
                    <a:pos x="60" y="57"/>
                  </a:cxn>
                </a:cxnLst>
                <a:rect l="0" t="0" r="r" b="b"/>
                <a:pathLst>
                  <a:path w="60" h="57">
                    <a:moveTo>
                      <a:pt x="60" y="57"/>
                    </a:moveTo>
                    <a:lnTo>
                      <a:pt x="0" y="57"/>
                    </a:lnTo>
                    <a:lnTo>
                      <a:pt x="10" y="0"/>
                    </a:lnTo>
                    <a:lnTo>
                      <a:pt x="52" y="0"/>
                    </a:lnTo>
                    <a:lnTo>
                      <a:pt x="60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78" name="Freeform 762"/>
              <p:cNvSpPr>
                <a:spLocks/>
              </p:cNvSpPr>
              <p:nvPr/>
            </p:nvSpPr>
            <p:spPr bwMode="auto">
              <a:xfrm>
                <a:off x="4360" y="2871"/>
                <a:ext cx="60" cy="57"/>
              </a:xfrm>
              <a:custGeom>
                <a:avLst/>
                <a:gdLst/>
                <a:ahLst/>
                <a:cxnLst>
                  <a:cxn ang="0">
                    <a:pos x="60" y="57"/>
                  </a:cxn>
                  <a:cxn ang="0">
                    <a:pos x="0" y="57"/>
                  </a:cxn>
                  <a:cxn ang="0">
                    <a:pos x="10" y="0"/>
                  </a:cxn>
                  <a:cxn ang="0">
                    <a:pos x="52" y="0"/>
                  </a:cxn>
                  <a:cxn ang="0">
                    <a:pos x="60" y="57"/>
                  </a:cxn>
                </a:cxnLst>
                <a:rect l="0" t="0" r="r" b="b"/>
                <a:pathLst>
                  <a:path w="60" h="57">
                    <a:moveTo>
                      <a:pt x="60" y="57"/>
                    </a:moveTo>
                    <a:lnTo>
                      <a:pt x="0" y="57"/>
                    </a:lnTo>
                    <a:lnTo>
                      <a:pt x="10" y="0"/>
                    </a:lnTo>
                    <a:lnTo>
                      <a:pt x="52" y="0"/>
                    </a:lnTo>
                    <a:lnTo>
                      <a:pt x="60" y="5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79" name="Freeform 763"/>
              <p:cNvSpPr>
                <a:spLocks/>
              </p:cNvSpPr>
              <p:nvPr/>
            </p:nvSpPr>
            <p:spPr bwMode="auto">
              <a:xfrm>
                <a:off x="5456" y="2256"/>
                <a:ext cx="49" cy="207"/>
              </a:xfrm>
              <a:custGeom>
                <a:avLst/>
                <a:gdLst/>
                <a:ahLst/>
                <a:cxnLst>
                  <a:cxn ang="0">
                    <a:pos x="49" y="207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44" y="56"/>
                  </a:cxn>
                  <a:cxn ang="0">
                    <a:pos x="49" y="207"/>
                  </a:cxn>
                </a:cxnLst>
                <a:rect l="0" t="0" r="r" b="b"/>
                <a:pathLst>
                  <a:path w="49" h="207">
                    <a:moveTo>
                      <a:pt x="49" y="207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44" y="56"/>
                    </a:lnTo>
                    <a:lnTo>
                      <a:pt x="49" y="2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80" name="Freeform 764"/>
              <p:cNvSpPr>
                <a:spLocks/>
              </p:cNvSpPr>
              <p:nvPr/>
            </p:nvSpPr>
            <p:spPr bwMode="auto">
              <a:xfrm>
                <a:off x="5456" y="2256"/>
                <a:ext cx="49" cy="207"/>
              </a:xfrm>
              <a:custGeom>
                <a:avLst/>
                <a:gdLst/>
                <a:ahLst/>
                <a:cxnLst>
                  <a:cxn ang="0">
                    <a:pos x="49" y="207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44" y="56"/>
                  </a:cxn>
                  <a:cxn ang="0">
                    <a:pos x="49" y="207"/>
                  </a:cxn>
                </a:cxnLst>
                <a:rect l="0" t="0" r="r" b="b"/>
                <a:pathLst>
                  <a:path w="49" h="207">
                    <a:moveTo>
                      <a:pt x="49" y="207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44" y="56"/>
                    </a:lnTo>
                    <a:lnTo>
                      <a:pt x="49" y="2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81" name="Freeform 765"/>
              <p:cNvSpPr>
                <a:spLocks/>
              </p:cNvSpPr>
              <p:nvPr/>
            </p:nvSpPr>
            <p:spPr bwMode="auto">
              <a:xfrm>
                <a:off x="4390" y="1248"/>
                <a:ext cx="159" cy="78"/>
              </a:xfrm>
              <a:custGeom>
                <a:avLst/>
                <a:gdLst/>
                <a:ahLst/>
                <a:cxnLst>
                  <a:cxn ang="0">
                    <a:pos x="127" y="78"/>
                  </a:cxn>
                  <a:cxn ang="0">
                    <a:pos x="159" y="8"/>
                  </a:cxn>
                  <a:cxn ang="0">
                    <a:pos x="0" y="0"/>
                  </a:cxn>
                  <a:cxn ang="0">
                    <a:pos x="0" y="72"/>
                  </a:cxn>
                  <a:cxn ang="0">
                    <a:pos x="127" y="78"/>
                  </a:cxn>
                </a:cxnLst>
                <a:rect l="0" t="0" r="r" b="b"/>
                <a:pathLst>
                  <a:path w="159" h="78">
                    <a:moveTo>
                      <a:pt x="127" y="78"/>
                    </a:moveTo>
                    <a:lnTo>
                      <a:pt x="159" y="8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12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82" name="Freeform 766"/>
              <p:cNvSpPr>
                <a:spLocks/>
              </p:cNvSpPr>
              <p:nvPr/>
            </p:nvSpPr>
            <p:spPr bwMode="auto">
              <a:xfrm>
                <a:off x="4390" y="1248"/>
                <a:ext cx="159" cy="78"/>
              </a:xfrm>
              <a:custGeom>
                <a:avLst/>
                <a:gdLst/>
                <a:ahLst/>
                <a:cxnLst>
                  <a:cxn ang="0">
                    <a:pos x="127" y="78"/>
                  </a:cxn>
                  <a:cxn ang="0">
                    <a:pos x="159" y="8"/>
                  </a:cxn>
                  <a:cxn ang="0">
                    <a:pos x="0" y="0"/>
                  </a:cxn>
                  <a:cxn ang="0">
                    <a:pos x="0" y="72"/>
                  </a:cxn>
                  <a:cxn ang="0">
                    <a:pos x="127" y="78"/>
                  </a:cxn>
                </a:cxnLst>
                <a:rect l="0" t="0" r="r" b="b"/>
                <a:pathLst>
                  <a:path w="159" h="78">
                    <a:moveTo>
                      <a:pt x="127" y="78"/>
                    </a:moveTo>
                    <a:lnTo>
                      <a:pt x="159" y="8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127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83" name="Freeform 767"/>
              <p:cNvSpPr>
                <a:spLocks/>
              </p:cNvSpPr>
              <p:nvPr/>
            </p:nvSpPr>
            <p:spPr bwMode="auto">
              <a:xfrm>
                <a:off x="4233" y="1248"/>
                <a:ext cx="157" cy="78"/>
              </a:xfrm>
              <a:custGeom>
                <a:avLst/>
                <a:gdLst/>
                <a:ahLst/>
                <a:cxnLst>
                  <a:cxn ang="0">
                    <a:pos x="157" y="72"/>
                  </a:cxn>
                  <a:cxn ang="0">
                    <a:pos x="157" y="0"/>
                  </a:cxn>
                  <a:cxn ang="0">
                    <a:pos x="0" y="8"/>
                  </a:cxn>
                  <a:cxn ang="0">
                    <a:pos x="31" y="78"/>
                  </a:cxn>
                  <a:cxn ang="0">
                    <a:pos x="157" y="72"/>
                  </a:cxn>
                </a:cxnLst>
                <a:rect l="0" t="0" r="r" b="b"/>
                <a:pathLst>
                  <a:path w="157" h="78">
                    <a:moveTo>
                      <a:pt x="157" y="72"/>
                    </a:moveTo>
                    <a:lnTo>
                      <a:pt x="157" y="0"/>
                    </a:lnTo>
                    <a:lnTo>
                      <a:pt x="0" y="8"/>
                    </a:lnTo>
                    <a:lnTo>
                      <a:pt x="31" y="78"/>
                    </a:lnTo>
                    <a:lnTo>
                      <a:pt x="157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84" name="Freeform 768"/>
              <p:cNvSpPr>
                <a:spLocks/>
              </p:cNvSpPr>
              <p:nvPr/>
            </p:nvSpPr>
            <p:spPr bwMode="auto">
              <a:xfrm>
                <a:off x="4233" y="1248"/>
                <a:ext cx="157" cy="78"/>
              </a:xfrm>
              <a:custGeom>
                <a:avLst/>
                <a:gdLst/>
                <a:ahLst/>
                <a:cxnLst>
                  <a:cxn ang="0">
                    <a:pos x="157" y="72"/>
                  </a:cxn>
                  <a:cxn ang="0">
                    <a:pos x="157" y="0"/>
                  </a:cxn>
                  <a:cxn ang="0">
                    <a:pos x="0" y="8"/>
                  </a:cxn>
                  <a:cxn ang="0">
                    <a:pos x="31" y="78"/>
                  </a:cxn>
                  <a:cxn ang="0">
                    <a:pos x="157" y="72"/>
                  </a:cxn>
                </a:cxnLst>
                <a:rect l="0" t="0" r="r" b="b"/>
                <a:pathLst>
                  <a:path w="157" h="78">
                    <a:moveTo>
                      <a:pt x="157" y="72"/>
                    </a:moveTo>
                    <a:lnTo>
                      <a:pt x="157" y="0"/>
                    </a:lnTo>
                    <a:lnTo>
                      <a:pt x="0" y="8"/>
                    </a:lnTo>
                    <a:lnTo>
                      <a:pt x="31" y="78"/>
                    </a:lnTo>
                    <a:lnTo>
                      <a:pt x="157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85" name="Freeform 769"/>
              <p:cNvSpPr>
                <a:spLocks/>
              </p:cNvSpPr>
              <p:nvPr/>
            </p:nvSpPr>
            <p:spPr bwMode="auto">
              <a:xfrm>
                <a:off x="5431" y="2463"/>
                <a:ext cx="74" cy="121"/>
              </a:xfrm>
              <a:custGeom>
                <a:avLst/>
                <a:gdLst/>
                <a:ahLst/>
                <a:cxnLst>
                  <a:cxn ang="0">
                    <a:pos x="74" y="113"/>
                  </a:cxn>
                  <a:cxn ang="0">
                    <a:pos x="0" y="121"/>
                  </a:cxn>
                  <a:cxn ang="0">
                    <a:pos x="17" y="20"/>
                  </a:cxn>
                  <a:cxn ang="0">
                    <a:pos x="74" y="0"/>
                  </a:cxn>
                  <a:cxn ang="0">
                    <a:pos x="74" y="113"/>
                  </a:cxn>
                </a:cxnLst>
                <a:rect l="0" t="0" r="r" b="b"/>
                <a:pathLst>
                  <a:path w="74" h="121">
                    <a:moveTo>
                      <a:pt x="74" y="113"/>
                    </a:moveTo>
                    <a:lnTo>
                      <a:pt x="0" y="121"/>
                    </a:lnTo>
                    <a:lnTo>
                      <a:pt x="17" y="20"/>
                    </a:lnTo>
                    <a:lnTo>
                      <a:pt x="74" y="0"/>
                    </a:lnTo>
                    <a:lnTo>
                      <a:pt x="74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86" name="Freeform 770"/>
              <p:cNvSpPr>
                <a:spLocks/>
              </p:cNvSpPr>
              <p:nvPr/>
            </p:nvSpPr>
            <p:spPr bwMode="auto">
              <a:xfrm>
                <a:off x="5431" y="2463"/>
                <a:ext cx="74" cy="121"/>
              </a:xfrm>
              <a:custGeom>
                <a:avLst/>
                <a:gdLst/>
                <a:ahLst/>
                <a:cxnLst>
                  <a:cxn ang="0">
                    <a:pos x="74" y="113"/>
                  </a:cxn>
                  <a:cxn ang="0">
                    <a:pos x="0" y="121"/>
                  </a:cxn>
                  <a:cxn ang="0">
                    <a:pos x="17" y="20"/>
                  </a:cxn>
                  <a:cxn ang="0">
                    <a:pos x="74" y="0"/>
                  </a:cxn>
                  <a:cxn ang="0">
                    <a:pos x="74" y="113"/>
                  </a:cxn>
                </a:cxnLst>
                <a:rect l="0" t="0" r="r" b="b"/>
                <a:pathLst>
                  <a:path w="74" h="121">
                    <a:moveTo>
                      <a:pt x="74" y="113"/>
                    </a:moveTo>
                    <a:lnTo>
                      <a:pt x="0" y="121"/>
                    </a:lnTo>
                    <a:lnTo>
                      <a:pt x="17" y="20"/>
                    </a:lnTo>
                    <a:lnTo>
                      <a:pt x="74" y="0"/>
                    </a:lnTo>
                    <a:lnTo>
                      <a:pt x="74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87" name="Freeform 771"/>
              <p:cNvSpPr>
                <a:spLocks/>
              </p:cNvSpPr>
              <p:nvPr/>
            </p:nvSpPr>
            <p:spPr bwMode="auto">
              <a:xfrm>
                <a:off x="5076" y="1320"/>
                <a:ext cx="108" cy="134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0" y="0"/>
                  </a:cxn>
                  <a:cxn ang="0">
                    <a:pos x="108" y="44"/>
                  </a:cxn>
                  <a:cxn ang="0">
                    <a:pos x="108" y="134"/>
                  </a:cxn>
                  <a:cxn ang="0">
                    <a:pos x="0" y="90"/>
                  </a:cxn>
                </a:cxnLst>
                <a:rect l="0" t="0" r="r" b="b"/>
                <a:pathLst>
                  <a:path w="108" h="134">
                    <a:moveTo>
                      <a:pt x="0" y="90"/>
                    </a:moveTo>
                    <a:lnTo>
                      <a:pt x="0" y="0"/>
                    </a:lnTo>
                    <a:lnTo>
                      <a:pt x="108" y="44"/>
                    </a:lnTo>
                    <a:lnTo>
                      <a:pt x="108" y="134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88" name="Freeform 772"/>
              <p:cNvSpPr>
                <a:spLocks/>
              </p:cNvSpPr>
              <p:nvPr/>
            </p:nvSpPr>
            <p:spPr bwMode="auto">
              <a:xfrm>
                <a:off x="5076" y="1320"/>
                <a:ext cx="108" cy="134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0" y="0"/>
                  </a:cxn>
                  <a:cxn ang="0">
                    <a:pos x="108" y="44"/>
                  </a:cxn>
                  <a:cxn ang="0">
                    <a:pos x="108" y="134"/>
                  </a:cxn>
                  <a:cxn ang="0">
                    <a:pos x="0" y="90"/>
                  </a:cxn>
                </a:cxnLst>
                <a:rect l="0" t="0" r="r" b="b"/>
                <a:pathLst>
                  <a:path w="108" h="134">
                    <a:moveTo>
                      <a:pt x="0" y="90"/>
                    </a:moveTo>
                    <a:lnTo>
                      <a:pt x="0" y="0"/>
                    </a:lnTo>
                    <a:lnTo>
                      <a:pt x="108" y="44"/>
                    </a:lnTo>
                    <a:lnTo>
                      <a:pt x="108" y="134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89" name="Freeform 773"/>
              <p:cNvSpPr>
                <a:spLocks/>
              </p:cNvSpPr>
              <p:nvPr/>
            </p:nvSpPr>
            <p:spPr bwMode="auto">
              <a:xfrm>
                <a:off x="5085" y="3212"/>
                <a:ext cx="132" cy="88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4" y="52"/>
                  </a:cxn>
                  <a:cxn ang="0">
                    <a:pos x="132" y="0"/>
                  </a:cxn>
                  <a:cxn ang="0">
                    <a:pos x="127" y="43"/>
                  </a:cxn>
                  <a:cxn ang="0">
                    <a:pos x="0" y="88"/>
                  </a:cxn>
                </a:cxnLst>
                <a:rect l="0" t="0" r="r" b="b"/>
                <a:pathLst>
                  <a:path w="132" h="88">
                    <a:moveTo>
                      <a:pt x="0" y="88"/>
                    </a:moveTo>
                    <a:lnTo>
                      <a:pt x="4" y="52"/>
                    </a:lnTo>
                    <a:lnTo>
                      <a:pt x="132" y="0"/>
                    </a:lnTo>
                    <a:lnTo>
                      <a:pt x="127" y="43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90" name="Freeform 774"/>
              <p:cNvSpPr>
                <a:spLocks/>
              </p:cNvSpPr>
              <p:nvPr/>
            </p:nvSpPr>
            <p:spPr bwMode="auto">
              <a:xfrm>
                <a:off x="5085" y="3212"/>
                <a:ext cx="132" cy="88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4" y="52"/>
                  </a:cxn>
                  <a:cxn ang="0">
                    <a:pos x="132" y="0"/>
                  </a:cxn>
                  <a:cxn ang="0">
                    <a:pos x="127" y="43"/>
                  </a:cxn>
                  <a:cxn ang="0">
                    <a:pos x="0" y="88"/>
                  </a:cxn>
                </a:cxnLst>
                <a:rect l="0" t="0" r="r" b="b"/>
                <a:pathLst>
                  <a:path w="132" h="88">
                    <a:moveTo>
                      <a:pt x="0" y="88"/>
                    </a:moveTo>
                    <a:lnTo>
                      <a:pt x="4" y="52"/>
                    </a:lnTo>
                    <a:lnTo>
                      <a:pt x="132" y="0"/>
                    </a:lnTo>
                    <a:lnTo>
                      <a:pt x="127" y="43"/>
                    </a:lnTo>
                    <a:lnTo>
                      <a:pt x="0" y="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91" name="Freeform 775"/>
              <p:cNvSpPr>
                <a:spLocks/>
              </p:cNvSpPr>
              <p:nvPr/>
            </p:nvSpPr>
            <p:spPr bwMode="auto">
              <a:xfrm>
                <a:off x="4502" y="1016"/>
                <a:ext cx="136" cy="32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0" y="0"/>
                  </a:cxn>
                  <a:cxn ang="0">
                    <a:pos x="122" y="11"/>
                  </a:cxn>
                  <a:cxn ang="0">
                    <a:pos x="136" y="32"/>
                  </a:cxn>
                  <a:cxn ang="0">
                    <a:pos x="5" y="23"/>
                  </a:cxn>
                </a:cxnLst>
                <a:rect l="0" t="0" r="r" b="b"/>
                <a:pathLst>
                  <a:path w="136" h="32">
                    <a:moveTo>
                      <a:pt x="5" y="23"/>
                    </a:moveTo>
                    <a:lnTo>
                      <a:pt x="0" y="0"/>
                    </a:lnTo>
                    <a:lnTo>
                      <a:pt x="122" y="11"/>
                    </a:lnTo>
                    <a:lnTo>
                      <a:pt x="136" y="32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92" name="Freeform 776"/>
              <p:cNvSpPr>
                <a:spLocks/>
              </p:cNvSpPr>
              <p:nvPr/>
            </p:nvSpPr>
            <p:spPr bwMode="auto">
              <a:xfrm>
                <a:off x="4502" y="1016"/>
                <a:ext cx="136" cy="32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0" y="0"/>
                  </a:cxn>
                  <a:cxn ang="0">
                    <a:pos x="122" y="11"/>
                  </a:cxn>
                  <a:cxn ang="0">
                    <a:pos x="136" y="32"/>
                  </a:cxn>
                  <a:cxn ang="0">
                    <a:pos x="5" y="23"/>
                  </a:cxn>
                </a:cxnLst>
                <a:rect l="0" t="0" r="r" b="b"/>
                <a:pathLst>
                  <a:path w="136" h="32">
                    <a:moveTo>
                      <a:pt x="5" y="23"/>
                    </a:moveTo>
                    <a:lnTo>
                      <a:pt x="0" y="0"/>
                    </a:lnTo>
                    <a:lnTo>
                      <a:pt x="122" y="11"/>
                    </a:lnTo>
                    <a:lnTo>
                      <a:pt x="136" y="32"/>
                    </a:lnTo>
                    <a:lnTo>
                      <a:pt x="5" y="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93" name="Freeform 777"/>
              <p:cNvSpPr>
                <a:spLocks/>
              </p:cNvSpPr>
              <p:nvPr/>
            </p:nvSpPr>
            <p:spPr bwMode="auto">
              <a:xfrm>
                <a:off x="4143" y="1016"/>
                <a:ext cx="137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5" y="11"/>
                  </a:cxn>
                  <a:cxn ang="0">
                    <a:pos x="137" y="0"/>
                  </a:cxn>
                  <a:cxn ang="0">
                    <a:pos x="132" y="23"/>
                  </a:cxn>
                  <a:cxn ang="0">
                    <a:pos x="0" y="32"/>
                  </a:cxn>
                </a:cxnLst>
                <a:rect l="0" t="0" r="r" b="b"/>
                <a:pathLst>
                  <a:path w="137" h="32">
                    <a:moveTo>
                      <a:pt x="0" y="32"/>
                    </a:moveTo>
                    <a:lnTo>
                      <a:pt x="15" y="11"/>
                    </a:lnTo>
                    <a:lnTo>
                      <a:pt x="137" y="0"/>
                    </a:lnTo>
                    <a:lnTo>
                      <a:pt x="132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94" name="Freeform 778"/>
              <p:cNvSpPr>
                <a:spLocks/>
              </p:cNvSpPr>
              <p:nvPr/>
            </p:nvSpPr>
            <p:spPr bwMode="auto">
              <a:xfrm>
                <a:off x="4143" y="1016"/>
                <a:ext cx="137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5" y="11"/>
                  </a:cxn>
                  <a:cxn ang="0">
                    <a:pos x="137" y="0"/>
                  </a:cxn>
                  <a:cxn ang="0">
                    <a:pos x="132" y="23"/>
                  </a:cxn>
                  <a:cxn ang="0">
                    <a:pos x="0" y="32"/>
                  </a:cxn>
                </a:cxnLst>
                <a:rect l="0" t="0" r="r" b="b"/>
                <a:pathLst>
                  <a:path w="137" h="32">
                    <a:moveTo>
                      <a:pt x="0" y="32"/>
                    </a:moveTo>
                    <a:lnTo>
                      <a:pt x="15" y="11"/>
                    </a:lnTo>
                    <a:lnTo>
                      <a:pt x="137" y="0"/>
                    </a:lnTo>
                    <a:lnTo>
                      <a:pt x="132" y="23"/>
                    </a:lnTo>
                    <a:lnTo>
                      <a:pt x="0" y="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95" name="Freeform 779"/>
              <p:cNvSpPr>
                <a:spLocks/>
              </p:cNvSpPr>
              <p:nvPr/>
            </p:nvSpPr>
            <p:spPr bwMode="auto">
              <a:xfrm>
                <a:off x="5149" y="3014"/>
                <a:ext cx="60" cy="116"/>
              </a:xfrm>
              <a:custGeom>
                <a:avLst/>
                <a:gdLst/>
                <a:ahLst/>
                <a:cxnLst>
                  <a:cxn ang="0">
                    <a:pos x="7" y="116"/>
                  </a:cxn>
                  <a:cxn ang="0">
                    <a:pos x="60" y="53"/>
                  </a:cxn>
                  <a:cxn ang="0">
                    <a:pos x="52" y="0"/>
                  </a:cxn>
                  <a:cxn ang="0">
                    <a:pos x="0" y="66"/>
                  </a:cxn>
                  <a:cxn ang="0">
                    <a:pos x="7" y="116"/>
                  </a:cxn>
                </a:cxnLst>
                <a:rect l="0" t="0" r="r" b="b"/>
                <a:pathLst>
                  <a:path w="60" h="116">
                    <a:moveTo>
                      <a:pt x="7" y="116"/>
                    </a:moveTo>
                    <a:lnTo>
                      <a:pt x="60" y="53"/>
                    </a:lnTo>
                    <a:lnTo>
                      <a:pt x="52" y="0"/>
                    </a:lnTo>
                    <a:lnTo>
                      <a:pt x="0" y="66"/>
                    </a:lnTo>
                    <a:lnTo>
                      <a:pt x="7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96" name="Freeform 780"/>
              <p:cNvSpPr>
                <a:spLocks/>
              </p:cNvSpPr>
              <p:nvPr/>
            </p:nvSpPr>
            <p:spPr bwMode="auto">
              <a:xfrm>
                <a:off x="5149" y="3014"/>
                <a:ext cx="60" cy="116"/>
              </a:xfrm>
              <a:custGeom>
                <a:avLst/>
                <a:gdLst/>
                <a:ahLst/>
                <a:cxnLst>
                  <a:cxn ang="0">
                    <a:pos x="7" y="116"/>
                  </a:cxn>
                  <a:cxn ang="0">
                    <a:pos x="60" y="53"/>
                  </a:cxn>
                  <a:cxn ang="0">
                    <a:pos x="52" y="0"/>
                  </a:cxn>
                  <a:cxn ang="0">
                    <a:pos x="0" y="66"/>
                  </a:cxn>
                  <a:cxn ang="0">
                    <a:pos x="7" y="116"/>
                  </a:cxn>
                </a:cxnLst>
                <a:rect l="0" t="0" r="r" b="b"/>
                <a:pathLst>
                  <a:path w="60" h="116">
                    <a:moveTo>
                      <a:pt x="7" y="116"/>
                    </a:moveTo>
                    <a:lnTo>
                      <a:pt x="60" y="53"/>
                    </a:lnTo>
                    <a:lnTo>
                      <a:pt x="52" y="0"/>
                    </a:lnTo>
                    <a:lnTo>
                      <a:pt x="0" y="66"/>
                    </a:lnTo>
                    <a:lnTo>
                      <a:pt x="7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97" name="Freeform 781"/>
              <p:cNvSpPr>
                <a:spLocks/>
              </p:cNvSpPr>
              <p:nvPr/>
            </p:nvSpPr>
            <p:spPr bwMode="auto">
              <a:xfrm>
                <a:off x="3572" y="3014"/>
                <a:ext cx="61" cy="116"/>
              </a:xfrm>
              <a:custGeom>
                <a:avLst/>
                <a:gdLst/>
                <a:ahLst/>
                <a:cxnLst>
                  <a:cxn ang="0">
                    <a:pos x="61" y="66"/>
                  </a:cxn>
                  <a:cxn ang="0">
                    <a:pos x="8" y="0"/>
                  </a:cxn>
                  <a:cxn ang="0">
                    <a:pos x="0" y="53"/>
                  </a:cxn>
                  <a:cxn ang="0">
                    <a:pos x="54" y="116"/>
                  </a:cxn>
                  <a:cxn ang="0">
                    <a:pos x="61" y="66"/>
                  </a:cxn>
                </a:cxnLst>
                <a:rect l="0" t="0" r="r" b="b"/>
                <a:pathLst>
                  <a:path w="61" h="116">
                    <a:moveTo>
                      <a:pt x="61" y="66"/>
                    </a:moveTo>
                    <a:lnTo>
                      <a:pt x="8" y="0"/>
                    </a:lnTo>
                    <a:lnTo>
                      <a:pt x="0" y="53"/>
                    </a:lnTo>
                    <a:lnTo>
                      <a:pt x="54" y="116"/>
                    </a:lnTo>
                    <a:lnTo>
                      <a:pt x="61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98" name="Freeform 782"/>
              <p:cNvSpPr>
                <a:spLocks/>
              </p:cNvSpPr>
              <p:nvPr/>
            </p:nvSpPr>
            <p:spPr bwMode="auto">
              <a:xfrm>
                <a:off x="3572" y="3014"/>
                <a:ext cx="61" cy="116"/>
              </a:xfrm>
              <a:custGeom>
                <a:avLst/>
                <a:gdLst/>
                <a:ahLst/>
                <a:cxnLst>
                  <a:cxn ang="0">
                    <a:pos x="61" y="66"/>
                  </a:cxn>
                  <a:cxn ang="0">
                    <a:pos x="8" y="0"/>
                  </a:cxn>
                  <a:cxn ang="0">
                    <a:pos x="0" y="53"/>
                  </a:cxn>
                  <a:cxn ang="0">
                    <a:pos x="54" y="116"/>
                  </a:cxn>
                  <a:cxn ang="0">
                    <a:pos x="61" y="66"/>
                  </a:cxn>
                </a:cxnLst>
                <a:rect l="0" t="0" r="r" b="b"/>
                <a:pathLst>
                  <a:path w="61" h="116">
                    <a:moveTo>
                      <a:pt x="61" y="66"/>
                    </a:moveTo>
                    <a:lnTo>
                      <a:pt x="8" y="0"/>
                    </a:lnTo>
                    <a:lnTo>
                      <a:pt x="0" y="53"/>
                    </a:lnTo>
                    <a:lnTo>
                      <a:pt x="54" y="116"/>
                    </a:lnTo>
                    <a:lnTo>
                      <a:pt x="61" y="6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99" name="Freeform 783"/>
              <p:cNvSpPr>
                <a:spLocks/>
              </p:cNvSpPr>
              <p:nvPr/>
            </p:nvSpPr>
            <p:spPr bwMode="auto">
              <a:xfrm>
                <a:off x="4763" y="1358"/>
                <a:ext cx="132" cy="104"/>
              </a:xfrm>
              <a:custGeom>
                <a:avLst/>
                <a:gdLst/>
                <a:ahLst/>
                <a:cxnLst>
                  <a:cxn ang="0">
                    <a:pos x="132" y="104"/>
                  </a:cxn>
                  <a:cxn ang="0">
                    <a:pos x="113" y="28"/>
                  </a:cxn>
                  <a:cxn ang="0">
                    <a:pos x="0" y="0"/>
                  </a:cxn>
                  <a:cxn ang="0">
                    <a:pos x="13" y="73"/>
                  </a:cxn>
                  <a:cxn ang="0">
                    <a:pos x="132" y="104"/>
                  </a:cxn>
                </a:cxnLst>
                <a:rect l="0" t="0" r="r" b="b"/>
                <a:pathLst>
                  <a:path w="132" h="104">
                    <a:moveTo>
                      <a:pt x="132" y="104"/>
                    </a:moveTo>
                    <a:lnTo>
                      <a:pt x="113" y="28"/>
                    </a:lnTo>
                    <a:lnTo>
                      <a:pt x="0" y="0"/>
                    </a:lnTo>
                    <a:lnTo>
                      <a:pt x="13" y="73"/>
                    </a:lnTo>
                    <a:lnTo>
                      <a:pt x="132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00" name="Freeform 784"/>
              <p:cNvSpPr>
                <a:spLocks/>
              </p:cNvSpPr>
              <p:nvPr/>
            </p:nvSpPr>
            <p:spPr bwMode="auto">
              <a:xfrm>
                <a:off x="4763" y="1358"/>
                <a:ext cx="132" cy="104"/>
              </a:xfrm>
              <a:custGeom>
                <a:avLst/>
                <a:gdLst/>
                <a:ahLst/>
                <a:cxnLst>
                  <a:cxn ang="0">
                    <a:pos x="132" y="104"/>
                  </a:cxn>
                  <a:cxn ang="0">
                    <a:pos x="113" y="28"/>
                  </a:cxn>
                  <a:cxn ang="0">
                    <a:pos x="0" y="0"/>
                  </a:cxn>
                  <a:cxn ang="0">
                    <a:pos x="13" y="73"/>
                  </a:cxn>
                  <a:cxn ang="0">
                    <a:pos x="132" y="104"/>
                  </a:cxn>
                </a:cxnLst>
                <a:rect l="0" t="0" r="r" b="b"/>
                <a:pathLst>
                  <a:path w="132" h="104">
                    <a:moveTo>
                      <a:pt x="132" y="104"/>
                    </a:moveTo>
                    <a:lnTo>
                      <a:pt x="113" y="28"/>
                    </a:lnTo>
                    <a:lnTo>
                      <a:pt x="0" y="0"/>
                    </a:lnTo>
                    <a:lnTo>
                      <a:pt x="13" y="73"/>
                    </a:lnTo>
                    <a:lnTo>
                      <a:pt x="132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01" name="Freeform 785"/>
              <p:cNvSpPr>
                <a:spLocks/>
              </p:cNvSpPr>
              <p:nvPr/>
            </p:nvSpPr>
            <p:spPr bwMode="auto">
              <a:xfrm>
                <a:off x="3887" y="1358"/>
                <a:ext cx="132" cy="104"/>
              </a:xfrm>
              <a:custGeom>
                <a:avLst/>
                <a:gdLst/>
                <a:ahLst/>
                <a:cxnLst>
                  <a:cxn ang="0">
                    <a:pos x="117" y="73"/>
                  </a:cxn>
                  <a:cxn ang="0">
                    <a:pos x="132" y="0"/>
                  </a:cxn>
                  <a:cxn ang="0">
                    <a:pos x="18" y="28"/>
                  </a:cxn>
                  <a:cxn ang="0">
                    <a:pos x="0" y="104"/>
                  </a:cxn>
                  <a:cxn ang="0">
                    <a:pos x="117" y="73"/>
                  </a:cxn>
                </a:cxnLst>
                <a:rect l="0" t="0" r="r" b="b"/>
                <a:pathLst>
                  <a:path w="132" h="104">
                    <a:moveTo>
                      <a:pt x="117" y="73"/>
                    </a:moveTo>
                    <a:lnTo>
                      <a:pt x="132" y="0"/>
                    </a:lnTo>
                    <a:lnTo>
                      <a:pt x="18" y="28"/>
                    </a:lnTo>
                    <a:lnTo>
                      <a:pt x="0" y="104"/>
                    </a:lnTo>
                    <a:lnTo>
                      <a:pt x="117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02" name="Freeform 786"/>
              <p:cNvSpPr>
                <a:spLocks/>
              </p:cNvSpPr>
              <p:nvPr/>
            </p:nvSpPr>
            <p:spPr bwMode="auto">
              <a:xfrm>
                <a:off x="3887" y="1358"/>
                <a:ext cx="132" cy="104"/>
              </a:xfrm>
              <a:custGeom>
                <a:avLst/>
                <a:gdLst/>
                <a:ahLst/>
                <a:cxnLst>
                  <a:cxn ang="0">
                    <a:pos x="117" y="73"/>
                  </a:cxn>
                  <a:cxn ang="0">
                    <a:pos x="132" y="0"/>
                  </a:cxn>
                  <a:cxn ang="0">
                    <a:pos x="18" y="28"/>
                  </a:cxn>
                  <a:cxn ang="0">
                    <a:pos x="0" y="104"/>
                  </a:cxn>
                  <a:cxn ang="0">
                    <a:pos x="117" y="73"/>
                  </a:cxn>
                </a:cxnLst>
                <a:rect l="0" t="0" r="r" b="b"/>
                <a:pathLst>
                  <a:path w="132" h="104">
                    <a:moveTo>
                      <a:pt x="117" y="73"/>
                    </a:moveTo>
                    <a:lnTo>
                      <a:pt x="132" y="0"/>
                    </a:lnTo>
                    <a:lnTo>
                      <a:pt x="18" y="28"/>
                    </a:lnTo>
                    <a:lnTo>
                      <a:pt x="0" y="104"/>
                    </a:lnTo>
                    <a:lnTo>
                      <a:pt x="117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03" name="Freeform 787"/>
              <p:cNvSpPr>
                <a:spLocks/>
              </p:cNvSpPr>
              <p:nvPr/>
            </p:nvSpPr>
            <p:spPr bwMode="auto">
              <a:xfrm>
                <a:off x="5335" y="1794"/>
                <a:ext cx="66" cy="229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66" y="52"/>
                  </a:cxn>
                  <a:cxn ang="0">
                    <a:pos x="66" y="229"/>
                  </a:cxn>
                  <a:cxn ang="0">
                    <a:pos x="0" y="180"/>
                  </a:cxn>
                </a:cxnLst>
                <a:rect l="0" t="0" r="r" b="b"/>
                <a:pathLst>
                  <a:path w="66" h="229">
                    <a:moveTo>
                      <a:pt x="0" y="180"/>
                    </a:moveTo>
                    <a:lnTo>
                      <a:pt x="0" y="0"/>
                    </a:lnTo>
                    <a:lnTo>
                      <a:pt x="66" y="52"/>
                    </a:lnTo>
                    <a:lnTo>
                      <a:pt x="66" y="229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04" name="Freeform 788"/>
              <p:cNvSpPr>
                <a:spLocks/>
              </p:cNvSpPr>
              <p:nvPr/>
            </p:nvSpPr>
            <p:spPr bwMode="auto">
              <a:xfrm>
                <a:off x="5335" y="1794"/>
                <a:ext cx="66" cy="229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66" y="52"/>
                  </a:cxn>
                  <a:cxn ang="0">
                    <a:pos x="66" y="229"/>
                  </a:cxn>
                  <a:cxn ang="0">
                    <a:pos x="0" y="180"/>
                  </a:cxn>
                </a:cxnLst>
                <a:rect l="0" t="0" r="r" b="b"/>
                <a:pathLst>
                  <a:path w="66" h="229">
                    <a:moveTo>
                      <a:pt x="0" y="180"/>
                    </a:moveTo>
                    <a:lnTo>
                      <a:pt x="0" y="0"/>
                    </a:lnTo>
                    <a:lnTo>
                      <a:pt x="66" y="52"/>
                    </a:lnTo>
                    <a:lnTo>
                      <a:pt x="66" y="229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05" name="Freeform 789"/>
              <p:cNvSpPr>
                <a:spLocks/>
              </p:cNvSpPr>
              <p:nvPr/>
            </p:nvSpPr>
            <p:spPr bwMode="auto">
              <a:xfrm>
                <a:off x="4677" y="1060"/>
                <a:ext cx="55" cy="114"/>
              </a:xfrm>
              <a:custGeom>
                <a:avLst/>
                <a:gdLst/>
                <a:ahLst/>
                <a:cxnLst>
                  <a:cxn ang="0">
                    <a:pos x="12" y="114"/>
                  </a:cxn>
                  <a:cxn ang="0">
                    <a:pos x="0" y="74"/>
                  </a:cxn>
                  <a:cxn ang="0">
                    <a:pos x="46" y="0"/>
                  </a:cxn>
                  <a:cxn ang="0">
                    <a:pos x="55" y="44"/>
                  </a:cxn>
                  <a:cxn ang="0">
                    <a:pos x="12" y="114"/>
                  </a:cxn>
                </a:cxnLst>
                <a:rect l="0" t="0" r="r" b="b"/>
                <a:pathLst>
                  <a:path w="55" h="114">
                    <a:moveTo>
                      <a:pt x="12" y="114"/>
                    </a:moveTo>
                    <a:lnTo>
                      <a:pt x="0" y="74"/>
                    </a:lnTo>
                    <a:lnTo>
                      <a:pt x="46" y="0"/>
                    </a:lnTo>
                    <a:lnTo>
                      <a:pt x="55" y="44"/>
                    </a:lnTo>
                    <a:lnTo>
                      <a:pt x="12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06" name="Freeform 790"/>
              <p:cNvSpPr>
                <a:spLocks/>
              </p:cNvSpPr>
              <p:nvPr/>
            </p:nvSpPr>
            <p:spPr bwMode="auto">
              <a:xfrm>
                <a:off x="4677" y="1060"/>
                <a:ext cx="55" cy="114"/>
              </a:xfrm>
              <a:custGeom>
                <a:avLst/>
                <a:gdLst/>
                <a:ahLst/>
                <a:cxnLst>
                  <a:cxn ang="0">
                    <a:pos x="12" y="114"/>
                  </a:cxn>
                  <a:cxn ang="0">
                    <a:pos x="0" y="74"/>
                  </a:cxn>
                  <a:cxn ang="0">
                    <a:pos x="46" y="0"/>
                  </a:cxn>
                  <a:cxn ang="0">
                    <a:pos x="55" y="44"/>
                  </a:cxn>
                  <a:cxn ang="0">
                    <a:pos x="12" y="114"/>
                  </a:cxn>
                </a:cxnLst>
                <a:rect l="0" t="0" r="r" b="b"/>
                <a:pathLst>
                  <a:path w="55" h="114">
                    <a:moveTo>
                      <a:pt x="12" y="114"/>
                    </a:moveTo>
                    <a:lnTo>
                      <a:pt x="0" y="74"/>
                    </a:lnTo>
                    <a:lnTo>
                      <a:pt x="46" y="0"/>
                    </a:lnTo>
                    <a:lnTo>
                      <a:pt x="55" y="44"/>
                    </a:lnTo>
                    <a:lnTo>
                      <a:pt x="12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07" name="Freeform 791"/>
              <p:cNvSpPr>
                <a:spLocks/>
              </p:cNvSpPr>
              <p:nvPr/>
            </p:nvSpPr>
            <p:spPr bwMode="auto">
              <a:xfrm>
                <a:off x="4050" y="1060"/>
                <a:ext cx="53" cy="114"/>
              </a:xfrm>
              <a:custGeom>
                <a:avLst/>
                <a:gdLst/>
                <a:ahLst/>
                <a:cxnLst>
                  <a:cxn ang="0">
                    <a:pos x="43" y="114"/>
                  </a:cxn>
                  <a:cxn ang="0">
                    <a:pos x="53" y="74"/>
                  </a:cxn>
                  <a:cxn ang="0">
                    <a:pos x="9" y="0"/>
                  </a:cxn>
                  <a:cxn ang="0">
                    <a:pos x="0" y="44"/>
                  </a:cxn>
                  <a:cxn ang="0">
                    <a:pos x="43" y="114"/>
                  </a:cxn>
                </a:cxnLst>
                <a:rect l="0" t="0" r="r" b="b"/>
                <a:pathLst>
                  <a:path w="53" h="114">
                    <a:moveTo>
                      <a:pt x="43" y="114"/>
                    </a:moveTo>
                    <a:lnTo>
                      <a:pt x="53" y="74"/>
                    </a:lnTo>
                    <a:lnTo>
                      <a:pt x="9" y="0"/>
                    </a:lnTo>
                    <a:lnTo>
                      <a:pt x="0" y="44"/>
                    </a:lnTo>
                    <a:lnTo>
                      <a:pt x="43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08" name="Freeform 792"/>
              <p:cNvSpPr>
                <a:spLocks/>
              </p:cNvSpPr>
              <p:nvPr/>
            </p:nvSpPr>
            <p:spPr bwMode="auto">
              <a:xfrm>
                <a:off x="4050" y="1060"/>
                <a:ext cx="53" cy="114"/>
              </a:xfrm>
              <a:custGeom>
                <a:avLst/>
                <a:gdLst/>
                <a:ahLst/>
                <a:cxnLst>
                  <a:cxn ang="0">
                    <a:pos x="43" y="114"/>
                  </a:cxn>
                  <a:cxn ang="0">
                    <a:pos x="53" y="74"/>
                  </a:cxn>
                  <a:cxn ang="0">
                    <a:pos x="9" y="0"/>
                  </a:cxn>
                  <a:cxn ang="0">
                    <a:pos x="0" y="44"/>
                  </a:cxn>
                  <a:cxn ang="0">
                    <a:pos x="43" y="114"/>
                  </a:cxn>
                </a:cxnLst>
                <a:rect l="0" t="0" r="r" b="b"/>
                <a:pathLst>
                  <a:path w="53" h="114">
                    <a:moveTo>
                      <a:pt x="43" y="114"/>
                    </a:moveTo>
                    <a:lnTo>
                      <a:pt x="53" y="74"/>
                    </a:lnTo>
                    <a:lnTo>
                      <a:pt x="9" y="0"/>
                    </a:lnTo>
                    <a:lnTo>
                      <a:pt x="0" y="44"/>
                    </a:lnTo>
                    <a:lnTo>
                      <a:pt x="43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09" name="Freeform 793"/>
              <p:cNvSpPr>
                <a:spLocks/>
              </p:cNvSpPr>
              <p:nvPr/>
            </p:nvSpPr>
            <p:spPr bwMode="auto">
              <a:xfrm>
                <a:off x="5137" y="1454"/>
                <a:ext cx="47" cy="136"/>
              </a:xfrm>
              <a:custGeom>
                <a:avLst/>
                <a:gdLst/>
                <a:ahLst/>
                <a:cxnLst>
                  <a:cxn ang="0">
                    <a:pos x="12" y="136"/>
                  </a:cxn>
                  <a:cxn ang="0">
                    <a:pos x="0" y="41"/>
                  </a:cxn>
                  <a:cxn ang="0">
                    <a:pos x="47" y="0"/>
                  </a:cxn>
                  <a:cxn ang="0">
                    <a:pos x="47" y="113"/>
                  </a:cxn>
                  <a:cxn ang="0">
                    <a:pos x="12" y="136"/>
                  </a:cxn>
                </a:cxnLst>
                <a:rect l="0" t="0" r="r" b="b"/>
                <a:pathLst>
                  <a:path w="47" h="136">
                    <a:moveTo>
                      <a:pt x="12" y="136"/>
                    </a:moveTo>
                    <a:lnTo>
                      <a:pt x="0" y="41"/>
                    </a:lnTo>
                    <a:lnTo>
                      <a:pt x="47" y="0"/>
                    </a:lnTo>
                    <a:lnTo>
                      <a:pt x="47" y="113"/>
                    </a:lnTo>
                    <a:lnTo>
                      <a:pt x="12" y="1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10" name="Freeform 794"/>
              <p:cNvSpPr>
                <a:spLocks/>
              </p:cNvSpPr>
              <p:nvPr/>
            </p:nvSpPr>
            <p:spPr bwMode="auto">
              <a:xfrm>
                <a:off x="5137" y="1454"/>
                <a:ext cx="47" cy="136"/>
              </a:xfrm>
              <a:custGeom>
                <a:avLst/>
                <a:gdLst/>
                <a:ahLst/>
                <a:cxnLst>
                  <a:cxn ang="0">
                    <a:pos x="12" y="136"/>
                  </a:cxn>
                  <a:cxn ang="0">
                    <a:pos x="0" y="41"/>
                  </a:cxn>
                  <a:cxn ang="0">
                    <a:pos x="47" y="0"/>
                  </a:cxn>
                  <a:cxn ang="0">
                    <a:pos x="47" y="113"/>
                  </a:cxn>
                  <a:cxn ang="0">
                    <a:pos x="12" y="136"/>
                  </a:cxn>
                </a:cxnLst>
                <a:rect l="0" t="0" r="r" b="b"/>
                <a:pathLst>
                  <a:path w="47" h="136">
                    <a:moveTo>
                      <a:pt x="12" y="136"/>
                    </a:moveTo>
                    <a:lnTo>
                      <a:pt x="0" y="41"/>
                    </a:lnTo>
                    <a:lnTo>
                      <a:pt x="47" y="0"/>
                    </a:lnTo>
                    <a:lnTo>
                      <a:pt x="47" y="113"/>
                    </a:lnTo>
                    <a:lnTo>
                      <a:pt x="12" y="1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11" name="Freeform 795"/>
              <p:cNvSpPr>
                <a:spLocks/>
              </p:cNvSpPr>
              <p:nvPr/>
            </p:nvSpPr>
            <p:spPr bwMode="auto">
              <a:xfrm>
                <a:off x="4412" y="2871"/>
                <a:ext cx="66" cy="67"/>
              </a:xfrm>
              <a:custGeom>
                <a:avLst/>
                <a:gdLst/>
                <a:ahLst/>
                <a:cxnLst>
                  <a:cxn ang="0">
                    <a:pos x="66" y="67"/>
                  </a:cxn>
                  <a:cxn ang="0">
                    <a:pos x="8" y="57"/>
                  </a:cxn>
                  <a:cxn ang="0">
                    <a:pos x="0" y="0"/>
                  </a:cxn>
                  <a:cxn ang="0">
                    <a:pos x="38" y="7"/>
                  </a:cxn>
                  <a:cxn ang="0">
                    <a:pos x="66" y="67"/>
                  </a:cxn>
                </a:cxnLst>
                <a:rect l="0" t="0" r="r" b="b"/>
                <a:pathLst>
                  <a:path w="66" h="67">
                    <a:moveTo>
                      <a:pt x="66" y="67"/>
                    </a:moveTo>
                    <a:lnTo>
                      <a:pt x="8" y="57"/>
                    </a:lnTo>
                    <a:lnTo>
                      <a:pt x="0" y="0"/>
                    </a:lnTo>
                    <a:lnTo>
                      <a:pt x="38" y="7"/>
                    </a:lnTo>
                    <a:lnTo>
                      <a:pt x="66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12" name="Freeform 796"/>
              <p:cNvSpPr>
                <a:spLocks/>
              </p:cNvSpPr>
              <p:nvPr/>
            </p:nvSpPr>
            <p:spPr bwMode="auto">
              <a:xfrm>
                <a:off x="4412" y="2871"/>
                <a:ext cx="66" cy="67"/>
              </a:xfrm>
              <a:custGeom>
                <a:avLst/>
                <a:gdLst/>
                <a:ahLst/>
                <a:cxnLst>
                  <a:cxn ang="0">
                    <a:pos x="66" y="67"/>
                  </a:cxn>
                  <a:cxn ang="0">
                    <a:pos x="8" y="57"/>
                  </a:cxn>
                  <a:cxn ang="0">
                    <a:pos x="0" y="0"/>
                  </a:cxn>
                  <a:cxn ang="0">
                    <a:pos x="38" y="7"/>
                  </a:cxn>
                  <a:cxn ang="0">
                    <a:pos x="66" y="67"/>
                  </a:cxn>
                </a:cxnLst>
                <a:rect l="0" t="0" r="r" b="b"/>
                <a:pathLst>
                  <a:path w="66" h="67">
                    <a:moveTo>
                      <a:pt x="66" y="67"/>
                    </a:moveTo>
                    <a:lnTo>
                      <a:pt x="8" y="57"/>
                    </a:lnTo>
                    <a:lnTo>
                      <a:pt x="0" y="0"/>
                    </a:lnTo>
                    <a:lnTo>
                      <a:pt x="38" y="7"/>
                    </a:lnTo>
                    <a:lnTo>
                      <a:pt x="66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13" name="Freeform 797"/>
              <p:cNvSpPr>
                <a:spLocks/>
              </p:cNvSpPr>
              <p:nvPr/>
            </p:nvSpPr>
            <p:spPr bwMode="auto">
              <a:xfrm>
                <a:off x="4304" y="2871"/>
                <a:ext cx="66" cy="6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56" y="57"/>
                  </a:cxn>
                  <a:cxn ang="0">
                    <a:pos x="0" y="67"/>
                  </a:cxn>
                  <a:cxn ang="0">
                    <a:pos x="28" y="7"/>
                  </a:cxn>
                  <a:cxn ang="0">
                    <a:pos x="66" y="0"/>
                  </a:cxn>
                </a:cxnLst>
                <a:rect l="0" t="0" r="r" b="b"/>
                <a:pathLst>
                  <a:path w="66" h="67">
                    <a:moveTo>
                      <a:pt x="66" y="0"/>
                    </a:moveTo>
                    <a:lnTo>
                      <a:pt x="56" y="57"/>
                    </a:lnTo>
                    <a:lnTo>
                      <a:pt x="0" y="67"/>
                    </a:lnTo>
                    <a:lnTo>
                      <a:pt x="28" y="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14" name="Freeform 798"/>
              <p:cNvSpPr>
                <a:spLocks/>
              </p:cNvSpPr>
              <p:nvPr/>
            </p:nvSpPr>
            <p:spPr bwMode="auto">
              <a:xfrm>
                <a:off x="4304" y="2871"/>
                <a:ext cx="66" cy="6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56" y="57"/>
                  </a:cxn>
                  <a:cxn ang="0">
                    <a:pos x="0" y="67"/>
                  </a:cxn>
                  <a:cxn ang="0">
                    <a:pos x="28" y="7"/>
                  </a:cxn>
                  <a:cxn ang="0">
                    <a:pos x="66" y="0"/>
                  </a:cxn>
                </a:cxnLst>
                <a:rect l="0" t="0" r="r" b="b"/>
                <a:pathLst>
                  <a:path w="66" h="67">
                    <a:moveTo>
                      <a:pt x="66" y="0"/>
                    </a:moveTo>
                    <a:lnTo>
                      <a:pt x="56" y="57"/>
                    </a:lnTo>
                    <a:lnTo>
                      <a:pt x="0" y="67"/>
                    </a:lnTo>
                    <a:lnTo>
                      <a:pt x="28" y="7"/>
                    </a:lnTo>
                    <a:lnTo>
                      <a:pt x="6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15" name="Freeform 799"/>
              <p:cNvSpPr>
                <a:spLocks/>
              </p:cNvSpPr>
              <p:nvPr/>
            </p:nvSpPr>
            <p:spPr bwMode="auto">
              <a:xfrm>
                <a:off x="5431" y="2615"/>
                <a:ext cx="97" cy="93"/>
              </a:xfrm>
              <a:custGeom>
                <a:avLst/>
                <a:gdLst/>
                <a:ahLst/>
                <a:cxnLst>
                  <a:cxn ang="0">
                    <a:pos x="97" y="93"/>
                  </a:cxn>
                  <a:cxn ang="0">
                    <a:pos x="0" y="92"/>
                  </a:cxn>
                  <a:cxn ang="0">
                    <a:pos x="17" y="0"/>
                  </a:cxn>
                  <a:cxn ang="0">
                    <a:pos x="97" y="3"/>
                  </a:cxn>
                  <a:cxn ang="0">
                    <a:pos x="97" y="93"/>
                  </a:cxn>
                </a:cxnLst>
                <a:rect l="0" t="0" r="r" b="b"/>
                <a:pathLst>
                  <a:path w="97" h="93">
                    <a:moveTo>
                      <a:pt x="97" y="93"/>
                    </a:moveTo>
                    <a:lnTo>
                      <a:pt x="0" y="92"/>
                    </a:lnTo>
                    <a:lnTo>
                      <a:pt x="17" y="0"/>
                    </a:lnTo>
                    <a:lnTo>
                      <a:pt x="97" y="3"/>
                    </a:lnTo>
                    <a:lnTo>
                      <a:pt x="97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16" name="Freeform 800"/>
              <p:cNvSpPr>
                <a:spLocks/>
              </p:cNvSpPr>
              <p:nvPr/>
            </p:nvSpPr>
            <p:spPr bwMode="auto">
              <a:xfrm>
                <a:off x="5431" y="2615"/>
                <a:ext cx="97" cy="93"/>
              </a:xfrm>
              <a:custGeom>
                <a:avLst/>
                <a:gdLst/>
                <a:ahLst/>
                <a:cxnLst>
                  <a:cxn ang="0">
                    <a:pos x="97" y="93"/>
                  </a:cxn>
                  <a:cxn ang="0">
                    <a:pos x="0" y="92"/>
                  </a:cxn>
                  <a:cxn ang="0">
                    <a:pos x="17" y="0"/>
                  </a:cxn>
                  <a:cxn ang="0">
                    <a:pos x="97" y="3"/>
                  </a:cxn>
                  <a:cxn ang="0">
                    <a:pos x="97" y="93"/>
                  </a:cxn>
                </a:cxnLst>
                <a:rect l="0" t="0" r="r" b="b"/>
                <a:pathLst>
                  <a:path w="97" h="93">
                    <a:moveTo>
                      <a:pt x="97" y="93"/>
                    </a:moveTo>
                    <a:lnTo>
                      <a:pt x="0" y="92"/>
                    </a:lnTo>
                    <a:lnTo>
                      <a:pt x="17" y="0"/>
                    </a:lnTo>
                    <a:lnTo>
                      <a:pt x="97" y="3"/>
                    </a:lnTo>
                    <a:lnTo>
                      <a:pt x="97" y="9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17" name="Freeform 801"/>
              <p:cNvSpPr>
                <a:spLocks/>
              </p:cNvSpPr>
              <p:nvPr/>
            </p:nvSpPr>
            <p:spPr bwMode="auto">
              <a:xfrm>
                <a:off x="5184" y="1454"/>
                <a:ext cx="62" cy="144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62" y="30"/>
                  </a:cxn>
                  <a:cxn ang="0">
                    <a:pos x="62" y="144"/>
                  </a:cxn>
                  <a:cxn ang="0">
                    <a:pos x="0" y="113"/>
                  </a:cxn>
                </a:cxnLst>
                <a:rect l="0" t="0" r="r" b="b"/>
                <a:pathLst>
                  <a:path w="62" h="144">
                    <a:moveTo>
                      <a:pt x="0" y="113"/>
                    </a:moveTo>
                    <a:lnTo>
                      <a:pt x="0" y="0"/>
                    </a:lnTo>
                    <a:lnTo>
                      <a:pt x="62" y="30"/>
                    </a:lnTo>
                    <a:lnTo>
                      <a:pt x="62" y="144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18" name="Freeform 802"/>
              <p:cNvSpPr>
                <a:spLocks/>
              </p:cNvSpPr>
              <p:nvPr/>
            </p:nvSpPr>
            <p:spPr bwMode="auto">
              <a:xfrm>
                <a:off x="5184" y="1454"/>
                <a:ext cx="62" cy="144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62" y="30"/>
                  </a:cxn>
                  <a:cxn ang="0">
                    <a:pos x="62" y="144"/>
                  </a:cxn>
                  <a:cxn ang="0">
                    <a:pos x="0" y="113"/>
                  </a:cxn>
                </a:cxnLst>
                <a:rect l="0" t="0" r="r" b="b"/>
                <a:pathLst>
                  <a:path w="62" h="144">
                    <a:moveTo>
                      <a:pt x="0" y="113"/>
                    </a:moveTo>
                    <a:lnTo>
                      <a:pt x="0" y="0"/>
                    </a:lnTo>
                    <a:lnTo>
                      <a:pt x="62" y="30"/>
                    </a:lnTo>
                    <a:lnTo>
                      <a:pt x="62" y="144"/>
                    </a:lnTo>
                    <a:lnTo>
                      <a:pt x="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19" name="Freeform 803"/>
              <p:cNvSpPr>
                <a:spLocks/>
              </p:cNvSpPr>
              <p:nvPr/>
            </p:nvSpPr>
            <p:spPr bwMode="auto">
              <a:xfrm>
                <a:off x="5246" y="1598"/>
                <a:ext cx="89" cy="196"/>
              </a:xfrm>
              <a:custGeom>
                <a:avLst/>
                <a:gdLst/>
                <a:ahLst/>
                <a:cxnLst>
                  <a:cxn ang="0">
                    <a:pos x="12" y="149"/>
                  </a:cxn>
                  <a:cxn ang="0">
                    <a:pos x="0" y="0"/>
                  </a:cxn>
                  <a:cxn ang="0">
                    <a:pos x="89" y="54"/>
                  </a:cxn>
                  <a:cxn ang="0">
                    <a:pos x="89" y="196"/>
                  </a:cxn>
                  <a:cxn ang="0">
                    <a:pos x="12" y="149"/>
                  </a:cxn>
                </a:cxnLst>
                <a:rect l="0" t="0" r="r" b="b"/>
                <a:pathLst>
                  <a:path w="89" h="196">
                    <a:moveTo>
                      <a:pt x="12" y="149"/>
                    </a:moveTo>
                    <a:lnTo>
                      <a:pt x="0" y="0"/>
                    </a:lnTo>
                    <a:lnTo>
                      <a:pt x="89" y="54"/>
                    </a:lnTo>
                    <a:lnTo>
                      <a:pt x="89" y="196"/>
                    </a:lnTo>
                    <a:lnTo>
                      <a:pt x="12" y="1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20" name="Freeform 804"/>
              <p:cNvSpPr>
                <a:spLocks/>
              </p:cNvSpPr>
              <p:nvPr/>
            </p:nvSpPr>
            <p:spPr bwMode="auto">
              <a:xfrm>
                <a:off x="5246" y="1598"/>
                <a:ext cx="89" cy="196"/>
              </a:xfrm>
              <a:custGeom>
                <a:avLst/>
                <a:gdLst/>
                <a:ahLst/>
                <a:cxnLst>
                  <a:cxn ang="0">
                    <a:pos x="12" y="149"/>
                  </a:cxn>
                  <a:cxn ang="0">
                    <a:pos x="0" y="0"/>
                  </a:cxn>
                  <a:cxn ang="0">
                    <a:pos x="89" y="54"/>
                  </a:cxn>
                  <a:cxn ang="0">
                    <a:pos x="89" y="196"/>
                  </a:cxn>
                  <a:cxn ang="0">
                    <a:pos x="12" y="149"/>
                  </a:cxn>
                </a:cxnLst>
                <a:rect l="0" t="0" r="r" b="b"/>
                <a:pathLst>
                  <a:path w="89" h="196">
                    <a:moveTo>
                      <a:pt x="12" y="149"/>
                    </a:moveTo>
                    <a:lnTo>
                      <a:pt x="0" y="0"/>
                    </a:lnTo>
                    <a:lnTo>
                      <a:pt x="89" y="54"/>
                    </a:lnTo>
                    <a:lnTo>
                      <a:pt x="89" y="196"/>
                    </a:lnTo>
                    <a:lnTo>
                      <a:pt x="12" y="1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805"/>
            <p:cNvGrpSpPr>
              <a:grpSpLocks/>
            </p:cNvGrpSpPr>
            <p:nvPr/>
          </p:nvGrpSpPr>
          <p:grpSpPr bwMode="auto">
            <a:xfrm>
              <a:off x="3300" y="1027"/>
              <a:ext cx="2276" cy="2487"/>
              <a:chOff x="3300" y="1027"/>
              <a:chExt cx="2276" cy="2487"/>
            </a:xfrm>
          </p:grpSpPr>
          <p:sp>
            <p:nvSpPr>
              <p:cNvPr id="86822" name="Freeform 806"/>
              <p:cNvSpPr>
                <a:spLocks/>
              </p:cNvSpPr>
              <p:nvPr/>
            </p:nvSpPr>
            <p:spPr bwMode="auto">
              <a:xfrm>
                <a:off x="5335" y="2611"/>
                <a:ext cx="114" cy="107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32" y="0"/>
                  </a:cxn>
                  <a:cxn ang="0">
                    <a:pos x="114" y="13"/>
                  </a:cxn>
                  <a:cxn ang="0">
                    <a:pos x="80" y="107"/>
                  </a:cxn>
                  <a:cxn ang="0">
                    <a:pos x="0" y="95"/>
                  </a:cxn>
                </a:cxnLst>
                <a:rect l="0" t="0" r="r" b="b"/>
                <a:pathLst>
                  <a:path w="114" h="107">
                    <a:moveTo>
                      <a:pt x="0" y="95"/>
                    </a:moveTo>
                    <a:lnTo>
                      <a:pt x="32" y="0"/>
                    </a:lnTo>
                    <a:lnTo>
                      <a:pt x="114" y="13"/>
                    </a:lnTo>
                    <a:lnTo>
                      <a:pt x="80" y="10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23" name="Freeform 807"/>
              <p:cNvSpPr>
                <a:spLocks/>
              </p:cNvSpPr>
              <p:nvPr/>
            </p:nvSpPr>
            <p:spPr bwMode="auto">
              <a:xfrm>
                <a:off x="5335" y="2611"/>
                <a:ext cx="114" cy="107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32" y="0"/>
                  </a:cxn>
                  <a:cxn ang="0">
                    <a:pos x="114" y="13"/>
                  </a:cxn>
                  <a:cxn ang="0">
                    <a:pos x="80" y="107"/>
                  </a:cxn>
                  <a:cxn ang="0">
                    <a:pos x="0" y="95"/>
                  </a:cxn>
                </a:cxnLst>
                <a:rect l="0" t="0" r="r" b="b"/>
                <a:pathLst>
                  <a:path w="114" h="107">
                    <a:moveTo>
                      <a:pt x="0" y="95"/>
                    </a:moveTo>
                    <a:lnTo>
                      <a:pt x="32" y="0"/>
                    </a:lnTo>
                    <a:lnTo>
                      <a:pt x="114" y="13"/>
                    </a:lnTo>
                    <a:lnTo>
                      <a:pt x="80" y="107"/>
                    </a:lnTo>
                    <a:lnTo>
                      <a:pt x="0" y="9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24" name="Freeform 808"/>
              <p:cNvSpPr>
                <a:spLocks/>
              </p:cNvSpPr>
              <p:nvPr/>
            </p:nvSpPr>
            <p:spPr bwMode="auto">
              <a:xfrm>
                <a:off x="3332" y="2611"/>
                <a:ext cx="115" cy="10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3" y="107"/>
                  </a:cxn>
                  <a:cxn ang="0">
                    <a:pos x="115" y="95"/>
                  </a:cxn>
                  <a:cxn ang="0">
                    <a:pos x="83" y="0"/>
                  </a:cxn>
                  <a:cxn ang="0">
                    <a:pos x="0" y="13"/>
                  </a:cxn>
                </a:cxnLst>
                <a:rect l="0" t="0" r="r" b="b"/>
                <a:pathLst>
                  <a:path w="115" h="107">
                    <a:moveTo>
                      <a:pt x="0" y="13"/>
                    </a:moveTo>
                    <a:lnTo>
                      <a:pt x="33" y="107"/>
                    </a:lnTo>
                    <a:lnTo>
                      <a:pt x="115" y="95"/>
                    </a:lnTo>
                    <a:lnTo>
                      <a:pt x="8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25" name="Freeform 809"/>
              <p:cNvSpPr>
                <a:spLocks/>
              </p:cNvSpPr>
              <p:nvPr/>
            </p:nvSpPr>
            <p:spPr bwMode="auto">
              <a:xfrm>
                <a:off x="3332" y="2611"/>
                <a:ext cx="115" cy="10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3" y="107"/>
                  </a:cxn>
                  <a:cxn ang="0">
                    <a:pos x="115" y="95"/>
                  </a:cxn>
                  <a:cxn ang="0">
                    <a:pos x="83" y="0"/>
                  </a:cxn>
                  <a:cxn ang="0">
                    <a:pos x="0" y="13"/>
                  </a:cxn>
                </a:cxnLst>
                <a:rect l="0" t="0" r="r" b="b"/>
                <a:pathLst>
                  <a:path w="115" h="107">
                    <a:moveTo>
                      <a:pt x="0" y="13"/>
                    </a:moveTo>
                    <a:lnTo>
                      <a:pt x="33" y="107"/>
                    </a:lnTo>
                    <a:lnTo>
                      <a:pt x="115" y="95"/>
                    </a:lnTo>
                    <a:lnTo>
                      <a:pt x="83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26" name="Freeform 810"/>
              <p:cNvSpPr>
                <a:spLocks/>
              </p:cNvSpPr>
              <p:nvPr/>
            </p:nvSpPr>
            <p:spPr bwMode="auto">
              <a:xfrm>
                <a:off x="4522" y="3332"/>
                <a:ext cx="67" cy="39"/>
              </a:xfrm>
              <a:custGeom>
                <a:avLst/>
                <a:gdLst/>
                <a:ahLst/>
                <a:cxnLst>
                  <a:cxn ang="0">
                    <a:pos x="29" y="39"/>
                  </a:cxn>
                  <a:cxn ang="0">
                    <a:pos x="67" y="6"/>
                  </a:cxn>
                  <a:cxn ang="0">
                    <a:pos x="31" y="0"/>
                  </a:cxn>
                  <a:cxn ang="0">
                    <a:pos x="0" y="26"/>
                  </a:cxn>
                  <a:cxn ang="0">
                    <a:pos x="29" y="39"/>
                  </a:cxn>
                </a:cxnLst>
                <a:rect l="0" t="0" r="r" b="b"/>
                <a:pathLst>
                  <a:path w="67" h="39">
                    <a:moveTo>
                      <a:pt x="29" y="39"/>
                    </a:moveTo>
                    <a:lnTo>
                      <a:pt x="67" y="6"/>
                    </a:lnTo>
                    <a:lnTo>
                      <a:pt x="31" y="0"/>
                    </a:lnTo>
                    <a:lnTo>
                      <a:pt x="0" y="26"/>
                    </a:lnTo>
                    <a:lnTo>
                      <a:pt x="2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27" name="Freeform 811"/>
              <p:cNvSpPr>
                <a:spLocks/>
              </p:cNvSpPr>
              <p:nvPr/>
            </p:nvSpPr>
            <p:spPr bwMode="auto">
              <a:xfrm>
                <a:off x="4522" y="3332"/>
                <a:ext cx="67" cy="39"/>
              </a:xfrm>
              <a:custGeom>
                <a:avLst/>
                <a:gdLst/>
                <a:ahLst/>
                <a:cxnLst>
                  <a:cxn ang="0">
                    <a:pos x="29" y="39"/>
                  </a:cxn>
                  <a:cxn ang="0">
                    <a:pos x="67" y="6"/>
                  </a:cxn>
                  <a:cxn ang="0">
                    <a:pos x="31" y="0"/>
                  </a:cxn>
                  <a:cxn ang="0">
                    <a:pos x="0" y="26"/>
                  </a:cxn>
                  <a:cxn ang="0">
                    <a:pos x="29" y="39"/>
                  </a:cxn>
                </a:cxnLst>
                <a:rect l="0" t="0" r="r" b="b"/>
                <a:pathLst>
                  <a:path w="67" h="39">
                    <a:moveTo>
                      <a:pt x="29" y="39"/>
                    </a:moveTo>
                    <a:lnTo>
                      <a:pt x="67" y="6"/>
                    </a:lnTo>
                    <a:lnTo>
                      <a:pt x="31" y="0"/>
                    </a:lnTo>
                    <a:lnTo>
                      <a:pt x="0" y="26"/>
                    </a:lnTo>
                    <a:lnTo>
                      <a:pt x="29" y="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28" name="Freeform 812"/>
              <p:cNvSpPr>
                <a:spLocks/>
              </p:cNvSpPr>
              <p:nvPr/>
            </p:nvSpPr>
            <p:spPr bwMode="auto">
              <a:xfrm>
                <a:off x="4193" y="3332"/>
                <a:ext cx="67" cy="3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6" y="39"/>
                  </a:cxn>
                  <a:cxn ang="0">
                    <a:pos x="67" y="26"/>
                  </a:cxn>
                  <a:cxn ang="0">
                    <a:pos x="35" y="0"/>
                  </a:cxn>
                  <a:cxn ang="0">
                    <a:pos x="0" y="6"/>
                  </a:cxn>
                </a:cxnLst>
                <a:rect l="0" t="0" r="r" b="b"/>
                <a:pathLst>
                  <a:path w="67" h="39">
                    <a:moveTo>
                      <a:pt x="0" y="6"/>
                    </a:moveTo>
                    <a:lnTo>
                      <a:pt x="36" y="39"/>
                    </a:lnTo>
                    <a:lnTo>
                      <a:pt x="67" y="26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29" name="Freeform 813"/>
              <p:cNvSpPr>
                <a:spLocks noEditPoints="1"/>
              </p:cNvSpPr>
              <p:nvPr/>
            </p:nvSpPr>
            <p:spPr bwMode="auto">
              <a:xfrm>
                <a:off x="4193" y="1490"/>
                <a:ext cx="805" cy="1881"/>
              </a:xfrm>
              <a:custGeom>
                <a:avLst/>
                <a:gdLst/>
                <a:ahLst/>
                <a:cxnLst>
                  <a:cxn ang="0">
                    <a:pos x="0" y="1848"/>
                  </a:cxn>
                  <a:cxn ang="0">
                    <a:pos x="36" y="1881"/>
                  </a:cxn>
                  <a:cxn ang="0">
                    <a:pos x="67" y="1868"/>
                  </a:cxn>
                  <a:cxn ang="0">
                    <a:pos x="35" y="1842"/>
                  </a:cxn>
                  <a:cxn ang="0">
                    <a:pos x="0" y="1848"/>
                  </a:cxn>
                  <a:cxn ang="0">
                    <a:pos x="697" y="0"/>
                  </a:cxn>
                  <a:cxn ang="0">
                    <a:pos x="805" y="36"/>
                  </a:cxn>
                </a:cxnLst>
                <a:rect l="0" t="0" r="r" b="b"/>
                <a:pathLst>
                  <a:path w="805" h="1881">
                    <a:moveTo>
                      <a:pt x="0" y="1848"/>
                    </a:moveTo>
                    <a:lnTo>
                      <a:pt x="36" y="1881"/>
                    </a:lnTo>
                    <a:lnTo>
                      <a:pt x="67" y="1868"/>
                    </a:lnTo>
                    <a:lnTo>
                      <a:pt x="35" y="1842"/>
                    </a:lnTo>
                    <a:lnTo>
                      <a:pt x="0" y="1848"/>
                    </a:lnTo>
                    <a:moveTo>
                      <a:pt x="697" y="0"/>
                    </a:moveTo>
                    <a:lnTo>
                      <a:pt x="805" y="3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30" name="Freeform 814"/>
              <p:cNvSpPr>
                <a:spLocks/>
              </p:cNvSpPr>
              <p:nvPr/>
            </p:nvSpPr>
            <p:spPr bwMode="auto">
              <a:xfrm>
                <a:off x="4517" y="1256"/>
                <a:ext cx="108" cy="7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00" y="7"/>
                  </a:cxn>
                  <a:cxn ang="0">
                    <a:pos x="108" y="79"/>
                  </a:cxn>
                  <a:cxn ang="0">
                    <a:pos x="0" y="70"/>
                  </a:cxn>
                  <a:cxn ang="0">
                    <a:pos x="32" y="0"/>
                  </a:cxn>
                </a:cxnLst>
                <a:rect l="0" t="0" r="r" b="b"/>
                <a:pathLst>
                  <a:path w="108" h="79">
                    <a:moveTo>
                      <a:pt x="32" y="0"/>
                    </a:moveTo>
                    <a:lnTo>
                      <a:pt x="100" y="7"/>
                    </a:lnTo>
                    <a:lnTo>
                      <a:pt x="108" y="79"/>
                    </a:lnTo>
                    <a:lnTo>
                      <a:pt x="0" y="7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31" name="Freeform 815"/>
              <p:cNvSpPr>
                <a:spLocks/>
              </p:cNvSpPr>
              <p:nvPr/>
            </p:nvSpPr>
            <p:spPr bwMode="auto">
              <a:xfrm>
                <a:off x="4517" y="1256"/>
                <a:ext cx="108" cy="7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00" y="7"/>
                  </a:cxn>
                  <a:cxn ang="0">
                    <a:pos x="108" y="79"/>
                  </a:cxn>
                  <a:cxn ang="0">
                    <a:pos x="0" y="70"/>
                  </a:cxn>
                  <a:cxn ang="0">
                    <a:pos x="32" y="0"/>
                  </a:cxn>
                </a:cxnLst>
                <a:rect l="0" t="0" r="r" b="b"/>
                <a:pathLst>
                  <a:path w="108" h="79">
                    <a:moveTo>
                      <a:pt x="32" y="0"/>
                    </a:moveTo>
                    <a:lnTo>
                      <a:pt x="100" y="7"/>
                    </a:lnTo>
                    <a:lnTo>
                      <a:pt x="108" y="79"/>
                    </a:lnTo>
                    <a:lnTo>
                      <a:pt x="0" y="70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32" name="Freeform 816"/>
              <p:cNvSpPr>
                <a:spLocks/>
              </p:cNvSpPr>
              <p:nvPr/>
            </p:nvSpPr>
            <p:spPr bwMode="auto">
              <a:xfrm>
                <a:off x="4157" y="1256"/>
                <a:ext cx="107" cy="79"/>
              </a:xfrm>
              <a:custGeom>
                <a:avLst/>
                <a:gdLst/>
                <a:ahLst/>
                <a:cxnLst>
                  <a:cxn ang="0">
                    <a:pos x="107" y="70"/>
                  </a:cxn>
                  <a:cxn ang="0">
                    <a:pos x="76" y="0"/>
                  </a:cxn>
                  <a:cxn ang="0">
                    <a:pos x="7" y="7"/>
                  </a:cxn>
                  <a:cxn ang="0">
                    <a:pos x="0" y="79"/>
                  </a:cxn>
                  <a:cxn ang="0">
                    <a:pos x="107" y="70"/>
                  </a:cxn>
                </a:cxnLst>
                <a:rect l="0" t="0" r="r" b="b"/>
                <a:pathLst>
                  <a:path w="107" h="79">
                    <a:moveTo>
                      <a:pt x="107" y="70"/>
                    </a:moveTo>
                    <a:lnTo>
                      <a:pt x="76" y="0"/>
                    </a:lnTo>
                    <a:lnTo>
                      <a:pt x="7" y="7"/>
                    </a:lnTo>
                    <a:lnTo>
                      <a:pt x="0" y="79"/>
                    </a:ln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33" name="Freeform 817"/>
              <p:cNvSpPr>
                <a:spLocks noEditPoints="1"/>
              </p:cNvSpPr>
              <p:nvPr/>
            </p:nvSpPr>
            <p:spPr bwMode="auto">
              <a:xfrm>
                <a:off x="3782" y="1256"/>
                <a:ext cx="482" cy="271"/>
              </a:xfrm>
              <a:custGeom>
                <a:avLst/>
                <a:gdLst/>
                <a:ahLst/>
                <a:cxnLst>
                  <a:cxn ang="0">
                    <a:pos x="482" y="70"/>
                  </a:cxn>
                  <a:cxn ang="0">
                    <a:pos x="451" y="0"/>
                  </a:cxn>
                  <a:cxn ang="0">
                    <a:pos x="382" y="7"/>
                  </a:cxn>
                  <a:cxn ang="0">
                    <a:pos x="375" y="79"/>
                  </a:cxn>
                  <a:cxn ang="0">
                    <a:pos x="482" y="70"/>
                  </a:cxn>
                  <a:cxn ang="0">
                    <a:pos x="0" y="271"/>
                  </a:cxn>
                  <a:cxn ang="0">
                    <a:pos x="109" y="234"/>
                  </a:cxn>
                </a:cxnLst>
                <a:rect l="0" t="0" r="r" b="b"/>
                <a:pathLst>
                  <a:path w="482" h="271">
                    <a:moveTo>
                      <a:pt x="482" y="70"/>
                    </a:moveTo>
                    <a:lnTo>
                      <a:pt x="451" y="0"/>
                    </a:lnTo>
                    <a:lnTo>
                      <a:pt x="382" y="7"/>
                    </a:lnTo>
                    <a:lnTo>
                      <a:pt x="375" y="79"/>
                    </a:lnTo>
                    <a:lnTo>
                      <a:pt x="482" y="70"/>
                    </a:lnTo>
                    <a:moveTo>
                      <a:pt x="0" y="271"/>
                    </a:moveTo>
                    <a:lnTo>
                      <a:pt x="109" y="23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34" name="Freeform 818"/>
              <p:cNvSpPr>
                <a:spLocks/>
              </p:cNvSpPr>
              <p:nvPr/>
            </p:nvSpPr>
            <p:spPr bwMode="auto">
              <a:xfrm>
                <a:off x="5528" y="2708"/>
                <a:ext cx="23" cy="14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23" y="68"/>
                  </a:cxn>
                  <a:cxn ang="0">
                    <a:pos x="23" y="140"/>
                  </a:cxn>
                  <a:cxn ang="0">
                    <a:pos x="0" y="71"/>
                  </a:cxn>
                </a:cxnLst>
                <a:rect l="0" t="0" r="r" b="b"/>
                <a:pathLst>
                  <a:path w="23" h="140">
                    <a:moveTo>
                      <a:pt x="0" y="71"/>
                    </a:moveTo>
                    <a:lnTo>
                      <a:pt x="0" y="0"/>
                    </a:lnTo>
                    <a:lnTo>
                      <a:pt x="23" y="68"/>
                    </a:lnTo>
                    <a:lnTo>
                      <a:pt x="23" y="14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35" name="Freeform 819"/>
              <p:cNvSpPr>
                <a:spLocks/>
              </p:cNvSpPr>
              <p:nvPr/>
            </p:nvSpPr>
            <p:spPr bwMode="auto">
              <a:xfrm>
                <a:off x="5528" y="2708"/>
                <a:ext cx="23" cy="14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23" y="68"/>
                  </a:cxn>
                  <a:cxn ang="0">
                    <a:pos x="23" y="140"/>
                  </a:cxn>
                  <a:cxn ang="0">
                    <a:pos x="0" y="71"/>
                  </a:cxn>
                </a:cxnLst>
                <a:rect l="0" t="0" r="r" b="b"/>
                <a:pathLst>
                  <a:path w="23" h="140">
                    <a:moveTo>
                      <a:pt x="0" y="71"/>
                    </a:moveTo>
                    <a:lnTo>
                      <a:pt x="0" y="0"/>
                    </a:lnTo>
                    <a:lnTo>
                      <a:pt x="23" y="68"/>
                    </a:lnTo>
                    <a:lnTo>
                      <a:pt x="23" y="140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36" name="Freeform 820"/>
              <p:cNvSpPr>
                <a:spLocks/>
              </p:cNvSpPr>
              <p:nvPr/>
            </p:nvSpPr>
            <p:spPr bwMode="auto">
              <a:xfrm>
                <a:off x="5335" y="2611"/>
                <a:ext cx="113" cy="9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13" y="4"/>
                  </a:cxn>
                  <a:cxn ang="0">
                    <a:pos x="96" y="96"/>
                  </a:cxn>
                  <a:cxn ang="0">
                    <a:pos x="0" y="95"/>
                  </a:cxn>
                  <a:cxn ang="0">
                    <a:pos x="32" y="0"/>
                  </a:cxn>
                </a:cxnLst>
                <a:rect l="0" t="0" r="r" b="b"/>
                <a:pathLst>
                  <a:path w="113" h="96">
                    <a:moveTo>
                      <a:pt x="32" y="0"/>
                    </a:moveTo>
                    <a:lnTo>
                      <a:pt x="113" y="4"/>
                    </a:lnTo>
                    <a:lnTo>
                      <a:pt x="96" y="96"/>
                    </a:lnTo>
                    <a:lnTo>
                      <a:pt x="0" y="9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37" name="Freeform 821"/>
              <p:cNvSpPr>
                <a:spLocks/>
              </p:cNvSpPr>
              <p:nvPr/>
            </p:nvSpPr>
            <p:spPr bwMode="auto">
              <a:xfrm>
                <a:off x="5335" y="2611"/>
                <a:ext cx="113" cy="9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13" y="4"/>
                  </a:cxn>
                  <a:cxn ang="0">
                    <a:pos x="96" y="96"/>
                  </a:cxn>
                  <a:cxn ang="0">
                    <a:pos x="0" y="95"/>
                  </a:cxn>
                  <a:cxn ang="0">
                    <a:pos x="32" y="0"/>
                  </a:cxn>
                </a:cxnLst>
                <a:rect l="0" t="0" r="r" b="b"/>
                <a:pathLst>
                  <a:path w="113" h="96">
                    <a:moveTo>
                      <a:pt x="32" y="0"/>
                    </a:moveTo>
                    <a:lnTo>
                      <a:pt x="113" y="4"/>
                    </a:lnTo>
                    <a:lnTo>
                      <a:pt x="96" y="96"/>
                    </a:lnTo>
                    <a:lnTo>
                      <a:pt x="0" y="95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38" name="Freeform 822"/>
              <p:cNvSpPr>
                <a:spLocks/>
              </p:cNvSpPr>
              <p:nvPr/>
            </p:nvSpPr>
            <p:spPr bwMode="auto">
              <a:xfrm>
                <a:off x="4624" y="1027"/>
                <a:ext cx="99" cy="33"/>
              </a:xfrm>
              <a:custGeom>
                <a:avLst/>
                <a:gdLst/>
                <a:ahLst/>
                <a:cxnLst>
                  <a:cxn ang="0">
                    <a:pos x="14" y="21"/>
                  </a:cxn>
                  <a:cxn ang="0">
                    <a:pos x="0" y="0"/>
                  </a:cxn>
                  <a:cxn ang="0">
                    <a:pos x="85" y="12"/>
                  </a:cxn>
                  <a:cxn ang="0">
                    <a:pos x="99" y="33"/>
                  </a:cxn>
                  <a:cxn ang="0">
                    <a:pos x="14" y="21"/>
                  </a:cxn>
                </a:cxnLst>
                <a:rect l="0" t="0" r="r" b="b"/>
                <a:pathLst>
                  <a:path w="99" h="33">
                    <a:moveTo>
                      <a:pt x="14" y="21"/>
                    </a:moveTo>
                    <a:lnTo>
                      <a:pt x="0" y="0"/>
                    </a:lnTo>
                    <a:lnTo>
                      <a:pt x="85" y="12"/>
                    </a:lnTo>
                    <a:lnTo>
                      <a:pt x="99" y="33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39" name="Freeform 823"/>
              <p:cNvSpPr>
                <a:spLocks/>
              </p:cNvSpPr>
              <p:nvPr/>
            </p:nvSpPr>
            <p:spPr bwMode="auto">
              <a:xfrm>
                <a:off x="4624" y="1027"/>
                <a:ext cx="99" cy="33"/>
              </a:xfrm>
              <a:custGeom>
                <a:avLst/>
                <a:gdLst/>
                <a:ahLst/>
                <a:cxnLst>
                  <a:cxn ang="0">
                    <a:pos x="14" y="21"/>
                  </a:cxn>
                  <a:cxn ang="0">
                    <a:pos x="0" y="0"/>
                  </a:cxn>
                  <a:cxn ang="0">
                    <a:pos x="85" y="12"/>
                  </a:cxn>
                  <a:cxn ang="0">
                    <a:pos x="99" y="33"/>
                  </a:cxn>
                  <a:cxn ang="0">
                    <a:pos x="14" y="21"/>
                  </a:cxn>
                </a:cxnLst>
                <a:rect l="0" t="0" r="r" b="b"/>
                <a:pathLst>
                  <a:path w="99" h="33">
                    <a:moveTo>
                      <a:pt x="14" y="21"/>
                    </a:moveTo>
                    <a:lnTo>
                      <a:pt x="0" y="0"/>
                    </a:lnTo>
                    <a:lnTo>
                      <a:pt x="85" y="12"/>
                    </a:lnTo>
                    <a:lnTo>
                      <a:pt x="99" y="33"/>
                    </a:lnTo>
                    <a:lnTo>
                      <a:pt x="14" y="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40" name="Freeform 824"/>
              <p:cNvSpPr>
                <a:spLocks/>
              </p:cNvSpPr>
              <p:nvPr/>
            </p:nvSpPr>
            <p:spPr bwMode="auto">
              <a:xfrm>
                <a:off x="4059" y="1027"/>
                <a:ext cx="99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4" y="12"/>
                  </a:cxn>
                  <a:cxn ang="0">
                    <a:pos x="99" y="0"/>
                  </a:cxn>
                  <a:cxn ang="0">
                    <a:pos x="84" y="21"/>
                  </a:cxn>
                  <a:cxn ang="0">
                    <a:pos x="0" y="33"/>
                  </a:cxn>
                </a:cxnLst>
                <a:rect l="0" t="0" r="r" b="b"/>
                <a:pathLst>
                  <a:path w="99" h="33">
                    <a:moveTo>
                      <a:pt x="0" y="33"/>
                    </a:moveTo>
                    <a:lnTo>
                      <a:pt x="14" y="12"/>
                    </a:lnTo>
                    <a:lnTo>
                      <a:pt x="99" y="0"/>
                    </a:lnTo>
                    <a:lnTo>
                      <a:pt x="84" y="2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41" name="Freeform 825"/>
              <p:cNvSpPr>
                <a:spLocks/>
              </p:cNvSpPr>
              <p:nvPr/>
            </p:nvSpPr>
            <p:spPr bwMode="auto">
              <a:xfrm>
                <a:off x="4059" y="1027"/>
                <a:ext cx="99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4" y="12"/>
                  </a:cxn>
                  <a:cxn ang="0">
                    <a:pos x="99" y="0"/>
                  </a:cxn>
                  <a:cxn ang="0">
                    <a:pos x="84" y="21"/>
                  </a:cxn>
                  <a:cxn ang="0">
                    <a:pos x="0" y="33"/>
                  </a:cxn>
                </a:cxnLst>
                <a:rect l="0" t="0" r="r" b="b"/>
                <a:pathLst>
                  <a:path w="99" h="33">
                    <a:moveTo>
                      <a:pt x="0" y="33"/>
                    </a:moveTo>
                    <a:lnTo>
                      <a:pt x="14" y="12"/>
                    </a:lnTo>
                    <a:lnTo>
                      <a:pt x="99" y="0"/>
                    </a:lnTo>
                    <a:lnTo>
                      <a:pt x="84" y="21"/>
                    </a:lnTo>
                    <a:lnTo>
                      <a:pt x="0" y="3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42" name="Freeform 826"/>
              <p:cNvSpPr>
                <a:spLocks/>
              </p:cNvSpPr>
              <p:nvPr/>
            </p:nvSpPr>
            <p:spPr bwMode="auto">
              <a:xfrm>
                <a:off x="5302" y="2706"/>
                <a:ext cx="53" cy="128"/>
              </a:xfrm>
              <a:custGeom>
                <a:avLst/>
                <a:gdLst/>
                <a:ahLst/>
                <a:cxnLst>
                  <a:cxn ang="0">
                    <a:pos x="13" y="128"/>
                  </a:cxn>
                  <a:cxn ang="0">
                    <a:pos x="53" y="53"/>
                  </a:cxn>
                  <a:cxn ang="0">
                    <a:pos x="33" y="0"/>
                  </a:cxn>
                  <a:cxn ang="0">
                    <a:pos x="0" y="93"/>
                  </a:cxn>
                  <a:cxn ang="0">
                    <a:pos x="13" y="128"/>
                  </a:cxn>
                </a:cxnLst>
                <a:rect l="0" t="0" r="r" b="b"/>
                <a:pathLst>
                  <a:path w="53" h="128">
                    <a:moveTo>
                      <a:pt x="13" y="128"/>
                    </a:moveTo>
                    <a:lnTo>
                      <a:pt x="53" y="53"/>
                    </a:lnTo>
                    <a:lnTo>
                      <a:pt x="33" y="0"/>
                    </a:lnTo>
                    <a:lnTo>
                      <a:pt x="0" y="93"/>
                    </a:lnTo>
                    <a:lnTo>
                      <a:pt x="13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43" name="Freeform 827"/>
              <p:cNvSpPr>
                <a:spLocks/>
              </p:cNvSpPr>
              <p:nvPr/>
            </p:nvSpPr>
            <p:spPr bwMode="auto">
              <a:xfrm>
                <a:off x="5302" y="2706"/>
                <a:ext cx="53" cy="128"/>
              </a:xfrm>
              <a:custGeom>
                <a:avLst/>
                <a:gdLst/>
                <a:ahLst/>
                <a:cxnLst>
                  <a:cxn ang="0">
                    <a:pos x="13" y="128"/>
                  </a:cxn>
                  <a:cxn ang="0">
                    <a:pos x="53" y="53"/>
                  </a:cxn>
                  <a:cxn ang="0">
                    <a:pos x="33" y="0"/>
                  </a:cxn>
                  <a:cxn ang="0">
                    <a:pos x="0" y="93"/>
                  </a:cxn>
                  <a:cxn ang="0">
                    <a:pos x="13" y="128"/>
                  </a:cxn>
                </a:cxnLst>
                <a:rect l="0" t="0" r="r" b="b"/>
                <a:pathLst>
                  <a:path w="53" h="128">
                    <a:moveTo>
                      <a:pt x="13" y="128"/>
                    </a:moveTo>
                    <a:lnTo>
                      <a:pt x="53" y="53"/>
                    </a:lnTo>
                    <a:lnTo>
                      <a:pt x="33" y="0"/>
                    </a:lnTo>
                    <a:lnTo>
                      <a:pt x="0" y="93"/>
                    </a:lnTo>
                    <a:lnTo>
                      <a:pt x="13" y="1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44" name="Freeform 828"/>
              <p:cNvSpPr>
                <a:spLocks/>
              </p:cNvSpPr>
              <p:nvPr/>
            </p:nvSpPr>
            <p:spPr bwMode="auto">
              <a:xfrm>
                <a:off x="3425" y="2706"/>
                <a:ext cx="55" cy="128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22" y="0"/>
                  </a:cxn>
                  <a:cxn ang="0">
                    <a:pos x="55" y="93"/>
                  </a:cxn>
                  <a:cxn ang="0">
                    <a:pos x="42" y="128"/>
                  </a:cxn>
                  <a:cxn ang="0">
                    <a:pos x="0" y="53"/>
                  </a:cxn>
                </a:cxnLst>
                <a:rect l="0" t="0" r="r" b="b"/>
                <a:pathLst>
                  <a:path w="55" h="128">
                    <a:moveTo>
                      <a:pt x="0" y="53"/>
                    </a:moveTo>
                    <a:lnTo>
                      <a:pt x="22" y="0"/>
                    </a:lnTo>
                    <a:lnTo>
                      <a:pt x="55" y="93"/>
                    </a:lnTo>
                    <a:lnTo>
                      <a:pt x="42" y="12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45" name="Freeform 829"/>
              <p:cNvSpPr>
                <a:spLocks/>
              </p:cNvSpPr>
              <p:nvPr/>
            </p:nvSpPr>
            <p:spPr bwMode="auto">
              <a:xfrm>
                <a:off x="3425" y="2706"/>
                <a:ext cx="55" cy="128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22" y="0"/>
                  </a:cxn>
                  <a:cxn ang="0">
                    <a:pos x="55" y="93"/>
                  </a:cxn>
                  <a:cxn ang="0">
                    <a:pos x="42" y="128"/>
                  </a:cxn>
                  <a:cxn ang="0">
                    <a:pos x="0" y="53"/>
                  </a:cxn>
                </a:cxnLst>
                <a:rect l="0" t="0" r="r" b="b"/>
                <a:pathLst>
                  <a:path w="55" h="128">
                    <a:moveTo>
                      <a:pt x="0" y="53"/>
                    </a:moveTo>
                    <a:lnTo>
                      <a:pt x="22" y="0"/>
                    </a:lnTo>
                    <a:lnTo>
                      <a:pt x="55" y="93"/>
                    </a:lnTo>
                    <a:lnTo>
                      <a:pt x="42" y="128"/>
                    </a:lnTo>
                    <a:lnTo>
                      <a:pt x="0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46" name="Freeform 830"/>
              <p:cNvSpPr>
                <a:spLocks/>
              </p:cNvSpPr>
              <p:nvPr/>
            </p:nvSpPr>
            <p:spPr bwMode="auto">
              <a:xfrm>
                <a:off x="4781" y="3408"/>
                <a:ext cx="18" cy="8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18" y="67"/>
                  </a:cxn>
                  <a:cxn ang="0">
                    <a:pos x="18" y="0"/>
                  </a:cxn>
                  <a:cxn ang="0">
                    <a:pos x="0" y="20"/>
                  </a:cxn>
                  <a:cxn ang="0">
                    <a:pos x="0" y="87"/>
                  </a:cxn>
                </a:cxnLst>
                <a:rect l="0" t="0" r="r" b="b"/>
                <a:pathLst>
                  <a:path w="18" h="87">
                    <a:moveTo>
                      <a:pt x="0" y="87"/>
                    </a:moveTo>
                    <a:lnTo>
                      <a:pt x="18" y="67"/>
                    </a:lnTo>
                    <a:lnTo>
                      <a:pt x="18" y="0"/>
                    </a:lnTo>
                    <a:lnTo>
                      <a:pt x="0" y="2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47" name="Freeform 831"/>
              <p:cNvSpPr>
                <a:spLocks/>
              </p:cNvSpPr>
              <p:nvPr/>
            </p:nvSpPr>
            <p:spPr bwMode="auto">
              <a:xfrm>
                <a:off x="4781" y="3408"/>
                <a:ext cx="18" cy="8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18" y="67"/>
                  </a:cxn>
                  <a:cxn ang="0">
                    <a:pos x="18" y="0"/>
                  </a:cxn>
                  <a:cxn ang="0">
                    <a:pos x="0" y="20"/>
                  </a:cxn>
                  <a:cxn ang="0">
                    <a:pos x="0" y="87"/>
                  </a:cxn>
                </a:cxnLst>
                <a:rect l="0" t="0" r="r" b="b"/>
                <a:pathLst>
                  <a:path w="18" h="87">
                    <a:moveTo>
                      <a:pt x="0" y="87"/>
                    </a:moveTo>
                    <a:lnTo>
                      <a:pt x="18" y="67"/>
                    </a:lnTo>
                    <a:lnTo>
                      <a:pt x="18" y="0"/>
                    </a:lnTo>
                    <a:lnTo>
                      <a:pt x="0" y="2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48" name="Freeform 832"/>
              <p:cNvSpPr>
                <a:spLocks/>
              </p:cNvSpPr>
              <p:nvPr/>
            </p:nvSpPr>
            <p:spPr bwMode="auto">
              <a:xfrm>
                <a:off x="5450" y="2976"/>
                <a:ext cx="60" cy="106"/>
              </a:xfrm>
              <a:custGeom>
                <a:avLst/>
                <a:gdLst/>
                <a:ahLst/>
                <a:cxnLst>
                  <a:cxn ang="0">
                    <a:pos x="7" y="106"/>
                  </a:cxn>
                  <a:cxn ang="0">
                    <a:pos x="0" y="51"/>
                  </a:cxn>
                  <a:cxn ang="0">
                    <a:pos x="55" y="0"/>
                  </a:cxn>
                  <a:cxn ang="0">
                    <a:pos x="60" y="58"/>
                  </a:cxn>
                  <a:cxn ang="0">
                    <a:pos x="7" y="106"/>
                  </a:cxn>
                </a:cxnLst>
                <a:rect l="0" t="0" r="r" b="b"/>
                <a:pathLst>
                  <a:path w="60" h="106">
                    <a:moveTo>
                      <a:pt x="7" y="106"/>
                    </a:moveTo>
                    <a:lnTo>
                      <a:pt x="0" y="51"/>
                    </a:lnTo>
                    <a:lnTo>
                      <a:pt x="55" y="0"/>
                    </a:lnTo>
                    <a:lnTo>
                      <a:pt x="60" y="58"/>
                    </a:lnTo>
                    <a:lnTo>
                      <a:pt x="7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49" name="Freeform 833"/>
              <p:cNvSpPr>
                <a:spLocks/>
              </p:cNvSpPr>
              <p:nvPr/>
            </p:nvSpPr>
            <p:spPr bwMode="auto">
              <a:xfrm>
                <a:off x="5450" y="2976"/>
                <a:ext cx="60" cy="106"/>
              </a:xfrm>
              <a:custGeom>
                <a:avLst/>
                <a:gdLst/>
                <a:ahLst/>
                <a:cxnLst>
                  <a:cxn ang="0">
                    <a:pos x="7" y="106"/>
                  </a:cxn>
                  <a:cxn ang="0">
                    <a:pos x="0" y="51"/>
                  </a:cxn>
                  <a:cxn ang="0">
                    <a:pos x="55" y="0"/>
                  </a:cxn>
                  <a:cxn ang="0">
                    <a:pos x="60" y="58"/>
                  </a:cxn>
                  <a:cxn ang="0">
                    <a:pos x="7" y="106"/>
                  </a:cxn>
                </a:cxnLst>
                <a:rect l="0" t="0" r="r" b="b"/>
                <a:pathLst>
                  <a:path w="60" h="106">
                    <a:moveTo>
                      <a:pt x="7" y="106"/>
                    </a:moveTo>
                    <a:lnTo>
                      <a:pt x="0" y="51"/>
                    </a:lnTo>
                    <a:lnTo>
                      <a:pt x="55" y="0"/>
                    </a:lnTo>
                    <a:lnTo>
                      <a:pt x="60" y="58"/>
                    </a:lnTo>
                    <a:lnTo>
                      <a:pt x="7" y="10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50" name="Freeform 834"/>
              <p:cNvSpPr>
                <a:spLocks/>
              </p:cNvSpPr>
              <p:nvPr/>
            </p:nvSpPr>
            <p:spPr bwMode="auto">
              <a:xfrm>
                <a:off x="5505" y="2463"/>
                <a:ext cx="23" cy="155"/>
              </a:xfrm>
              <a:custGeom>
                <a:avLst/>
                <a:gdLst/>
                <a:ahLst/>
                <a:cxnLst>
                  <a:cxn ang="0">
                    <a:pos x="23" y="155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23" y="43"/>
                  </a:cxn>
                  <a:cxn ang="0">
                    <a:pos x="23" y="155"/>
                  </a:cxn>
                </a:cxnLst>
                <a:rect l="0" t="0" r="r" b="b"/>
                <a:pathLst>
                  <a:path w="23" h="155">
                    <a:moveTo>
                      <a:pt x="23" y="155"/>
                    </a:moveTo>
                    <a:lnTo>
                      <a:pt x="0" y="113"/>
                    </a:lnTo>
                    <a:lnTo>
                      <a:pt x="0" y="0"/>
                    </a:lnTo>
                    <a:lnTo>
                      <a:pt x="23" y="43"/>
                    </a:lnTo>
                    <a:lnTo>
                      <a:pt x="23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51" name="Freeform 835"/>
              <p:cNvSpPr>
                <a:spLocks/>
              </p:cNvSpPr>
              <p:nvPr/>
            </p:nvSpPr>
            <p:spPr bwMode="auto">
              <a:xfrm>
                <a:off x="5505" y="2463"/>
                <a:ext cx="23" cy="155"/>
              </a:xfrm>
              <a:custGeom>
                <a:avLst/>
                <a:gdLst/>
                <a:ahLst/>
                <a:cxnLst>
                  <a:cxn ang="0">
                    <a:pos x="23" y="155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23" y="43"/>
                  </a:cxn>
                  <a:cxn ang="0">
                    <a:pos x="23" y="155"/>
                  </a:cxn>
                </a:cxnLst>
                <a:rect l="0" t="0" r="r" b="b"/>
                <a:pathLst>
                  <a:path w="23" h="155">
                    <a:moveTo>
                      <a:pt x="23" y="155"/>
                    </a:moveTo>
                    <a:lnTo>
                      <a:pt x="0" y="113"/>
                    </a:lnTo>
                    <a:lnTo>
                      <a:pt x="0" y="0"/>
                    </a:lnTo>
                    <a:lnTo>
                      <a:pt x="23" y="43"/>
                    </a:lnTo>
                    <a:lnTo>
                      <a:pt x="23" y="1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52" name="Freeform 836"/>
              <p:cNvSpPr>
                <a:spLocks/>
              </p:cNvSpPr>
              <p:nvPr/>
            </p:nvSpPr>
            <p:spPr bwMode="auto">
              <a:xfrm>
                <a:off x="4967" y="1155"/>
                <a:ext cx="109" cy="93"/>
              </a:xfrm>
              <a:custGeom>
                <a:avLst/>
                <a:gdLst/>
                <a:ahLst/>
                <a:cxnLst>
                  <a:cxn ang="0">
                    <a:pos x="7" y="60"/>
                  </a:cxn>
                  <a:cxn ang="0">
                    <a:pos x="0" y="0"/>
                  </a:cxn>
                  <a:cxn ang="0">
                    <a:pos x="102" y="32"/>
                  </a:cxn>
                  <a:cxn ang="0">
                    <a:pos x="109" y="93"/>
                  </a:cxn>
                  <a:cxn ang="0">
                    <a:pos x="7" y="60"/>
                  </a:cxn>
                </a:cxnLst>
                <a:rect l="0" t="0" r="r" b="b"/>
                <a:pathLst>
                  <a:path w="109" h="93">
                    <a:moveTo>
                      <a:pt x="7" y="60"/>
                    </a:moveTo>
                    <a:lnTo>
                      <a:pt x="0" y="0"/>
                    </a:lnTo>
                    <a:lnTo>
                      <a:pt x="102" y="32"/>
                    </a:lnTo>
                    <a:lnTo>
                      <a:pt x="109" y="93"/>
                    </a:lnTo>
                    <a:lnTo>
                      <a:pt x="7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53" name="Freeform 837"/>
              <p:cNvSpPr>
                <a:spLocks/>
              </p:cNvSpPr>
              <p:nvPr/>
            </p:nvSpPr>
            <p:spPr bwMode="auto">
              <a:xfrm>
                <a:off x="4967" y="1155"/>
                <a:ext cx="109" cy="93"/>
              </a:xfrm>
              <a:custGeom>
                <a:avLst/>
                <a:gdLst/>
                <a:ahLst/>
                <a:cxnLst>
                  <a:cxn ang="0">
                    <a:pos x="7" y="60"/>
                  </a:cxn>
                  <a:cxn ang="0">
                    <a:pos x="0" y="0"/>
                  </a:cxn>
                  <a:cxn ang="0">
                    <a:pos x="102" y="32"/>
                  </a:cxn>
                  <a:cxn ang="0">
                    <a:pos x="109" y="93"/>
                  </a:cxn>
                  <a:cxn ang="0">
                    <a:pos x="7" y="60"/>
                  </a:cxn>
                </a:cxnLst>
                <a:rect l="0" t="0" r="r" b="b"/>
                <a:pathLst>
                  <a:path w="109" h="93">
                    <a:moveTo>
                      <a:pt x="7" y="60"/>
                    </a:moveTo>
                    <a:lnTo>
                      <a:pt x="0" y="0"/>
                    </a:lnTo>
                    <a:lnTo>
                      <a:pt x="102" y="32"/>
                    </a:lnTo>
                    <a:lnTo>
                      <a:pt x="109" y="93"/>
                    </a:lnTo>
                    <a:lnTo>
                      <a:pt x="7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54" name="Freeform 838"/>
              <p:cNvSpPr>
                <a:spLocks/>
              </p:cNvSpPr>
              <p:nvPr/>
            </p:nvSpPr>
            <p:spPr bwMode="auto">
              <a:xfrm>
                <a:off x="4943" y="3300"/>
                <a:ext cx="142" cy="6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10" y="38"/>
                  </a:cxn>
                  <a:cxn ang="0">
                    <a:pos x="142" y="0"/>
                  </a:cxn>
                  <a:cxn ang="0">
                    <a:pos x="130" y="36"/>
                  </a:cxn>
                  <a:cxn ang="0">
                    <a:pos x="0" y="66"/>
                  </a:cxn>
                </a:cxnLst>
                <a:rect l="0" t="0" r="r" b="b"/>
                <a:pathLst>
                  <a:path w="142" h="66">
                    <a:moveTo>
                      <a:pt x="0" y="66"/>
                    </a:moveTo>
                    <a:lnTo>
                      <a:pt x="10" y="38"/>
                    </a:lnTo>
                    <a:lnTo>
                      <a:pt x="142" y="0"/>
                    </a:lnTo>
                    <a:lnTo>
                      <a:pt x="130" y="3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55" name="Freeform 839"/>
              <p:cNvSpPr>
                <a:spLocks/>
              </p:cNvSpPr>
              <p:nvPr/>
            </p:nvSpPr>
            <p:spPr bwMode="auto">
              <a:xfrm>
                <a:off x="4943" y="3300"/>
                <a:ext cx="142" cy="6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10" y="38"/>
                  </a:cxn>
                  <a:cxn ang="0">
                    <a:pos x="142" y="0"/>
                  </a:cxn>
                  <a:cxn ang="0">
                    <a:pos x="130" y="36"/>
                  </a:cxn>
                  <a:cxn ang="0">
                    <a:pos x="0" y="66"/>
                  </a:cxn>
                </a:cxnLst>
                <a:rect l="0" t="0" r="r" b="b"/>
                <a:pathLst>
                  <a:path w="142" h="66">
                    <a:moveTo>
                      <a:pt x="0" y="66"/>
                    </a:moveTo>
                    <a:lnTo>
                      <a:pt x="10" y="38"/>
                    </a:lnTo>
                    <a:lnTo>
                      <a:pt x="142" y="0"/>
                    </a:lnTo>
                    <a:lnTo>
                      <a:pt x="130" y="36"/>
                    </a:lnTo>
                    <a:lnTo>
                      <a:pt x="0" y="6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56" name="Freeform 840"/>
              <p:cNvSpPr>
                <a:spLocks/>
              </p:cNvSpPr>
              <p:nvPr/>
            </p:nvSpPr>
            <p:spPr bwMode="auto">
              <a:xfrm>
                <a:off x="5358" y="2500"/>
                <a:ext cx="115" cy="108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83" y="108"/>
                  </a:cxn>
                  <a:cxn ang="0">
                    <a:pos x="0" y="94"/>
                  </a:cxn>
                  <a:cxn ang="0">
                    <a:pos x="33" y="0"/>
                  </a:cxn>
                  <a:cxn ang="0">
                    <a:pos x="115" y="14"/>
                  </a:cxn>
                </a:cxnLst>
                <a:rect l="0" t="0" r="r" b="b"/>
                <a:pathLst>
                  <a:path w="115" h="108">
                    <a:moveTo>
                      <a:pt x="115" y="14"/>
                    </a:moveTo>
                    <a:lnTo>
                      <a:pt x="83" y="108"/>
                    </a:lnTo>
                    <a:lnTo>
                      <a:pt x="0" y="94"/>
                    </a:lnTo>
                    <a:lnTo>
                      <a:pt x="33" y="0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57" name="Freeform 841"/>
              <p:cNvSpPr>
                <a:spLocks/>
              </p:cNvSpPr>
              <p:nvPr/>
            </p:nvSpPr>
            <p:spPr bwMode="auto">
              <a:xfrm>
                <a:off x="5358" y="2500"/>
                <a:ext cx="115" cy="108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83" y="108"/>
                  </a:cxn>
                  <a:cxn ang="0">
                    <a:pos x="0" y="94"/>
                  </a:cxn>
                  <a:cxn ang="0">
                    <a:pos x="33" y="0"/>
                  </a:cxn>
                  <a:cxn ang="0">
                    <a:pos x="115" y="14"/>
                  </a:cxn>
                </a:cxnLst>
                <a:rect l="0" t="0" r="r" b="b"/>
                <a:pathLst>
                  <a:path w="115" h="108">
                    <a:moveTo>
                      <a:pt x="115" y="14"/>
                    </a:moveTo>
                    <a:lnTo>
                      <a:pt x="83" y="108"/>
                    </a:lnTo>
                    <a:lnTo>
                      <a:pt x="0" y="94"/>
                    </a:lnTo>
                    <a:lnTo>
                      <a:pt x="33" y="0"/>
                    </a:lnTo>
                    <a:lnTo>
                      <a:pt x="115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58" name="Freeform 842"/>
              <p:cNvSpPr>
                <a:spLocks/>
              </p:cNvSpPr>
              <p:nvPr/>
            </p:nvSpPr>
            <p:spPr bwMode="auto">
              <a:xfrm>
                <a:off x="3309" y="2500"/>
                <a:ext cx="115" cy="108"/>
              </a:xfrm>
              <a:custGeom>
                <a:avLst/>
                <a:gdLst/>
                <a:ahLst/>
                <a:cxnLst>
                  <a:cxn ang="0">
                    <a:pos x="115" y="94"/>
                  </a:cxn>
                  <a:cxn ang="0">
                    <a:pos x="81" y="0"/>
                  </a:cxn>
                  <a:cxn ang="0">
                    <a:pos x="0" y="14"/>
                  </a:cxn>
                  <a:cxn ang="0">
                    <a:pos x="32" y="108"/>
                  </a:cxn>
                  <a:cxn ang="0">
                    <a:pos x="115" y="94"/>
                  </a:cxn>
                </a:cxnLst>
                <a:rect l="0" t="0" r="r" b="b"/>
                <a:pathLst>
                  <a:path w="115" h="108">
                    <a:moveTo>
                      <a:pt x="115" y="94"/>
                    </a:moveTo>
                    <a:lnTo>
                      <a:pt x="81" y="0"/>
                    </a:lnTo>
                    <a:lnTo>
                      <a:pt x="0" y="14"/>
                    </a:lnTo>
                    <a:lnTo>
                      <a:pt x="32" y="108"/>
                    </a:lnTo>
                    <a:lnTo>
                      <a:pt x="115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59" name="Freeform 843"/>
              <p:cNvSpPr>
                <a:spLocks/>
              </p:cNvSpPr>
              <p:nvPr/>
            </p:nvSpPr>
            <p:spPr bwMode="auto">
              <a:xfrm>
                <a:off x="3309" y="2500"/>
                <a:ext cx="115" cy="108"/>
              </a:xfrm>
              <a:custGeom>
                <a:avLst/>
                <a:gdLst/>
                <a:ahLst/>
                <a:cxnLst>
                  <a:cxn ang="0">
                    <a:pos x="115" y="94"/>
                  </a:cxn>
                  <a:cxn ang="0">
                    <a:pos x="81" y="0"/>
                  </a:cxn>
                  <a:cxn ang="0">
                    <a:pos x="0" y="14"/>
                  </a:cxn>
                  <a:cxn ang="0">
                    <a:pos x="32" y="108"/>
                  </a:cxn>
                  <a:cxn ang="0">
                    <a:pos x="115" y="94"/>
                  </a:cxn>
                </a:cxnLst>
                <a:rect l="0" t="0" r="r" b="b"/>
                <a:pathLst>
                  <a:path w="115" h="108">
                    <a:moveTo>
                      <a:pt x="115" y="94"/>
                    </a:moveTo>
                    <a:lnTo>
                      <a:pt x="81" y="0"/>
                    </a:lnTo>
                    <a:lnTo>
                      <a:pt x="0" y="14"/>
                    </a:lnTo>
                    <a:lnTo>
                      <a:pt x="32" y="108"/>
                    </a:lnTo>
                    <a:lnTo>
                      <a:pt x="115" y="9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60" name="Freeform 844"/>
              <p:cNvSpPr>
                <a:spLocks/>
              </p:cNvSpPr>
              <p:nvPr/>
            </p:nvSpPr>
            <p:spPr bwMode="auto">
              <a:xfrm>
                <a:off x="4847" y="1083"/>
                <a:ext cx="120" cy="72"/>
              </a:xfrm>
              <a:custGeom>
                <a:avLst/>
                <a:gdLst/>
                <a:ahLst/>
                <a:cxnLst>
                  <a:cxn ang="0">
                    <a:pos x="15" y="45"/>
                  </a:cxn>
                  <a:cxn ang="0">
                    <a:pos x="0" y="0"/>
                  </a:cxn>
                  <a:cxn ang="0">
                    <a:pos x="103" y="28"/>
                  </a:cxn>
                  <a:cxn ang="0">
                    <a:pos x="120" y="72"/>
                  </a:cxn>
                  <a:cxn ang="0">
                    <a:pos x="15" y="45"/>
                  </a:cxn>
                </a:cxnLst>
                <a:rect l="0" t="0" r="r" b="b"/>
                <a:pathLst>
                  <a:path w="120" h="72">
                    <a:moveTo>
                      <a:pt x="15" y="45"/>
                    </a:moveTo>
                    <a:lnTo>
                      <a:pt x="0" y="0"/>
                    </a:lnTo>
                    <a:lnTo>
                      <a:pt x="103" y="28"/>
                    </a:lnTo>
                    <a:lnTo>
                      <a:pt x="120" y="72"/>
                    </a:lnTo>
                    <a:lnTo>
                      <a:pt x="15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61" name="Freeform 845"/>
              <p:cNvSpPr>
                <a:spLocks/>
              </p:cNvSpPr>
              <p:nvPr/>
            </p:nvSpPr>
            <p:spPr bwMode="auto">
              <a:xfrm>
                <a:off x="4847" y="1083"/>
                <a:ext cx="120" cy="72"/>
              </a:xfrm>
              <a:custGeom>
                <a:avLst/>
                <a:gdLst/>
                <a:ahLst/>
                <a:cxnLst>
                  <a:cxn ang="0">
                    <a:pos x="15" y="45"/>
                  </a:cxn>
                  <a:cxn ang="0">
                    <a:pos x="0" y="0"/>
                  </a:cxn>
                  <a:cxn ang="0">
                    <a:pos x="103" y="28"/>
                  </a:cxn>
                  <a:cxn ang="0">
                    <a:pos x="120" y="72"/>
                  </a:cxn>
                  <a:cxn ang="0">
                    <a:pos x="15" y="45"/>
                  </a:cxn>
                </a:cxnLst>
                <a:rect l="0" t="0" r="r" b="b"/>
                <a:pathLst>
                  <a:path w="120" h="72">
                    <a:moveTo>
                      <a:pt x="15" y="45"/>
                    </a:moveTo>
                    <a:lnTo>
                      <a:pt x="0" y="0"/>
                    </a:lnTo>
                    <a:lnTo>
                      <a:pt x="103" y="28"/>
                    </a:lnTo>
                    <a:lnTo>
                      <a:pt x="120" y="72"/>
                    </a:lnTo>
                    <a:lnTo>
                      <a:pt x="15" y="4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62" name="Freeform 846"/>
              <p:cNvSpPr>
                <a:spLocks/>
              </p:cNvSpPr>
              <p:nvPr/>
            </p:nvSpPr>
            <p:spPr bwMode="auto">
              <a:xfrm>
                <a:off x="3813" y="1083"/>
                <a:ext cx="122" cy="72"/>
              </a:xfrm>
              <a:custGeom>
                <a:avLst/>
                <a:gdLst/>
                <a:ahLst/>
                <a:cxnLst>
                  <a:cxn ang="0">
                    <a:pos x="19" y="28"/>
                  </a:cxn>
                  <a:cxn ang="0">
                    <a:pos x="122" y="0"/>
                  </a:cxn>
                  <a:cxn ang="0">
                    <a:pos x="107" y="45"/>
                  </a:cxn>
                  <a:cxn ang="0">
                    <a:pos x="0" y="72"/>
                  </a:cxn>
                  <a:cxn ang="0">
                    <a:pos x="19" y="28"/>
                  </a:cxn>
                </a:cxnLst>
                <a:rect l="0" t="0" r="r" b="b"/>
                <a:pathLst>
                  <a:path w="122" h="72">
                    <a:moveTo>
                      <a:pt x="19" y="28"/>
                    </a:moveTo>
                    <a:lnTo>
                      <a:pt x="122" y="0"/>
                    </a:lnTo>
                    <a:lnTo>
                      <a:pt x="107" y="45"/>
                    </a:lnTo>
                    <a:lnTo>
                      <a:pt x="0" y="72"/>
                    </a:lnTo>
                    <a:lnTo>
                      <a:pt x="19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63" name="Freeform 847"/>
              <p:cNvSpPr>
                <a:spLocks/>
              </p:cNvSpPr>
              <p:nvPr/>
            </p:nvSpPr>
            <p:spPr bwMode="auto">
              <a:xfrm>
                <a:off x="3813" y="1083"/>
                <a:ext cx="122" cy="72"/>
              </a:xfrm>
              <a:custGeom>
                <a:avLst/>
                <a:gdLst/>
                <a:ahLst/>
                <a:cxnLst>
                  <a:cxn ang="0">
                    <a:pos x="19" y="28"/>
                  </a:cxn>
                  <a:cxn ang="0">
                    <a:pos x="122" y="0"/>
                  </a:cxn>
                  <a:cxn ang="0">
                    <a:pos x="107" y="45"/>
                  </a:cxn>
                  <a:cxn ang="0">
                    <a:pos x="0" y="72"/>
                  </a:cxn>
                  <a:cxn ang="0">
                    <a:pos x="19" y="28"/>
                  </a:cxn>
                </a:cxnLst>
                <a:rect l="0" t="0" r="r" b="b"/>
                <a:pathLst>
                  <a:path w="122" h="72">
                    <a:moveTo>
                      <a:pt x="19" y="28"/>
                    </a:moveTo>
                    <a:lnTo>
                      <a:pt x="122" y="0"/>
                    </a:lnTo>
                    <a:lnTo>
                      <a:pt x="107" y="45"/>
                    </a:lnTo>
                    <a:lnTo>
                      <a:pt x="0" y="72"/>
                    </a:lnTo>
                    <a:lnTo>
                      <a:pt x="19" y="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64" name="Freeform 848"/>
              <p:cNvSpPr>
                <a:spLocks/>
              </p:cNvSpPr>
              <p:nvPr/>
            </p:nvSpPr>
            <p:spPr bwMode="auto">
              <a:xfrm>
                <a:off x="4551" y="3338"/>
                <a:ext cx="73" cy="45"/>
              </a:xfrm>
              <a:custGeom>
                <a:avLst/>
                <a:gdLst/>
                <a:ahLst/>
                <a:cxnLst>
                  <a:cxn ang="0">
                    <a:pos x="30" y="45"/>
                  </a:cxn>
                  <a:cxn ang="0">
                    <a:pos x="73" y="6"/>
                  </a:cxn>
                  <a:cxn ang="0">
                    <a:pos x="38" y="0"/>
                  </a:cxn>
                  <a:cxn ang="0">
                    <a:pos x="0" y="33"/>
                  </a:cxn>
                  <a:cxn ang="0">
                    <a:pos x="30" y="45"/>
                  </a:cxn>
                </a:cxnLst>
                <a:rect l="0" t="0" r="r" b="b"/>
                <a:pathLst>
                  <a:path w="73" h="45">
                    <a:moveTo>
                      <a:pt x="30" y="45"/>
                    </a:moveTo>
                    <a:lnTo>
                      <a:pt x="73" y="6"/>
                    </a:lnTo>
                    <a:lnTo>
                      <a:pt x="38" y="0"/>
                    </a:lnTo>
                    <a:lnTo>
                      <a:pt x="0" y="33"/>
                    </a:lnTo>
                    <a:lnTo>
                      <a:pt x="3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65" name="Freeform 849"/>
              <p:cNvSpPr>
                <a:spLocks/>
              </p:cNvSpPr>
              <p:nvPr/>
            </p:nvSpPr>
            <p:spPr bwMode="auto">
              <a:xfrm>
                <a:off x="4551" y="3338"/>
                <a:ext cx="73" cy="45"/>
              </a:xfrm>
              <a:custGeom>
                <a:avLst/>
                <a:gdLst/>
                <a:ahLst/>
                <a:cxnLst>
                  <a:cxn ang="0">
                    <a:pos x="30" y="45"/>
                  </a:cxn>
                  <a:cxn ang="0">
                    <a:pos x="73" y="6"/>
                  </a:cxn>
                  <a:cxn ang="0">
                    <a:pos x="38" y="0"/>
                  </a:cxn>
                  <a:cxn ang="0">
                    <a:pos x="0" y="33"/>
                  </a:cxn>
                  <a:cxn ang="0">
                    <a:pos x="30" y="45"/>
                  </a:cxn>
                </a:cxnLst>
                <a:rect l="0" t="0" r="r" b="b"/>
                <a:pathLst>
                  <a:path w="73" h="45">
                    <a:moveTo>
                      <a:pt x="30" y="45"/>
                    </a:moveTo>
                    <a:lnTo>
                      <a:pt x="73" y="6"/>
                    </a:lnTo>
                    <a:lnTo>
                      <a:pt x="38" y="0"/>
                    </a:lnTo>
                    <a:lnTo>
                      <a:pt x="0" y="33"/>
                    </a:lnTo>
                    <a:lnTo>
                      <a:pt x="30" y="4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66" name="Freeform 850"/>
              <p:cNvSpPr>
                <a:spLocks/>
              </p:cNvSpPr>
              <p:nvPr/>
            </p:nvSpPr>
            <p:spPr bwMode="auto">
              <a:xfrm>
                <a:off x="4158" y="3338"/>
                <a:ext cx="71" cy="4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3" y="45"/>
                  </a:cxn>
                  <a:cxn ang="0">
                    <a:pos x="71" y="33"/>
                  </a:cxn>
                  <a:cxn ang="0">
                    <a:pos x="35" y="0"/>
                  </a:cxn>
                  <a:cxn ang="0">
                    <a:pos x="0" y="6"/>
                  </a:cxn>
                </a:cxnLst>
                <a:rect l="0" t="0" r="r" b="b"/>
                <a:pathLst>
                  <a:path w="71" h="45">
                    <a:moveTo>
                      <a:pt x="0" y="6"/>
                    </a:moveTo>
                    <a:lnTo>
                      <a:pt x="43" y="45"/>
                    </a:lnTo>
                    <a:lnTo>
                      <a:pt x="71" y="33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67" name="Freeform 851"/>
              <p:cNvSpPr>
                <a:spLocks/>
              </p:cNvSpPr>
              <p:nvPr/>
            </p:nvSpPr>
            <p:spPr bwMode="auto">
              <a:xfrm>
                <a:off x="4158" y="3338"/>
                <a:ext cx="71" cy="4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3" y="45"/>
                  </a:cxn>
                  <a:cxn ang="0">
                    <a:pos x="71" y="33"/>
                  </a:cxn>
                  <a:cxn ang="0">
                    <a:pos x="35" y="0"/>
                  </a:cxn>
                  <a:cxn ang="0">
                    <a:pos x="0" y="6"/>
                  </a:cxn>
                </a:cxnLst>
                <a:rect l="0" t="0" r="r" b="b"/>
                <a:pathLst>
                  <a:path w="71" h="45">
                    <a:moveTo>
                      <a:pt x="0" y="6"/>
                    </a:moveTo>
                    <a:lnTo>
                      <a:pt x="43" y="45"/>
                    </a:lnTo>
                    <a:lnTo>
                      <a:pt x="71" y="33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68" name="Freeform 852"/>
              <p:cNvSpPr>
                <a:spLocks/>
              </p:cNvSpPr>
              <p:nvPr/>
            </p:nvSpPr>
            <p:spPr bwMode="auto">
              <a:xfrm>
                <a:off x="4450" y="2878"/>
                <a:ext cx="72" cy="80"/>
              </a:xfrm>
              <a:custGeom>
                <a:avLst/>
                <a:gdLst/>
                <a:ahLst/>
                <a:cxnLst>
                  <a:cxn ang="0">
                    <a:pos x="72" y="80"/>
                  </a:cxn>
                  <a:cxn ang="0">
                    <a:pos x="28" y="60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72" y="80"/>
                  </a:cxn>
                </a:cxnLst>
                <a:rect l="0" t="0" r="r" b="b"/>
                <a:pathLst>
                  <a:path w="72" h="80">
                    <a:moveTo>
                      <a:pt x="72" y="80"/>
                    </a:moveTo>
                    <a:lnTo>
                      <a:pt x="28" y="60"/>
                    </a:lnTo>
                    <a:lnTo>
                      <a:pt x="0" y="0"/>
                    </a:lnTo>
                    <a:lnTo>
                      <a:pt x="31" y="13"/>
                    </a:lnTo>
                    <a:lnTo>
                      <a:pt x="72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69" name="Freeform 853"/>
              <p:cNvSpPr>
                <a:spLocks/>
              </p:cNvSpPr>
              <p:nvPr/>
            </p:nvSpPr>
            <p:spPr bwMode="auto">
              <a:xfrm>
                <a:off x="4450" y="2878"/>
                <a:ext cx="72" cy="80"/>
              </a:xfrm>
              <a:custGeom>
                <a:avLst/>
                <a:gdLst/>
                <a:ahLst/>
                <a:cxnLst>
                  <a:cxn ang="0">
                    <a:pos x="72" y="80"/>
                  </a:cxn>
                  <a:cxn ang="0">
                    <a:pos x="28" y="60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72" y="80"/>
                  </a:cxn>
                </a:cxnLst>
                <a:rect l="0" t="0" r="r" b="b"/>
                <a:pathLst>
                  <a:path w="72" h="80">
                    <a:moveTo>
                      <a:pt x="72" y="80"/>
                    </a:moveTo>
                    <a:lnTo>
                      <a:pt x="28" y="60"/>
                    </a:lnTo>
                    <a:lnTo>
                      <a:pt x="0" y="0"/>
                    </a:lnTo>
                    <a:lnTo>
                      <a:pt x="31" y="13"/>
                    </a:lnTo>
                    <a:lnTo>
                      <a:pt x="72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70" name="Freeform 854"/>
              <p:cNvSpPr>
                <a:spLocks/>
              </p:cNvSpPr>
              <p:nvPr/>
            </p:nvSpPr>
            <p:spPr bwMode="auto">
              <a:xfrm>
                <a:off x="4260" y="2878"/>
                <a:ext cx="72" cy="80"/>
              </a:xfrm>
              <a:custGeom>
                <a:avLst/>
                <a:gdLst/>
                <a:ahLst/>
                <a:cxnLst>
                  <a:cxn ang="0">
                    <a:pos x="44" y="60"/>
                  </a:cxn>
                  <a:cxn ang="0">
                    <a:pos x="0" y="80"/>
                  </a:cxn>
                  <a:cxn ang="0">
                    <a:pos x="41" y="13"/>
                  </a:cxn>
                  <a:cxn ang="0">
                    <a:pos x="72" y="0"/>
                  </a:cxn>
                  <a:cxn ang="0">
                    <a:pos x="44" y="60"/>
                  </a:cxn>
                </a:cxnLst>
                <a:rect l="0" t="0" r="r" b="b"/>
                <a:pathLst>
                  <a:path w="72" h="80">
                    <a:moveTo>
                      <a:pt x="44" y="60"/>
                    </a:moveTo>
                    <a:lnTo>
                      <a:pt x="0" y="80"/>
                    </a:lnTo>
                    <a:lnTo>
                      <a:pt x="41" y="13"/>
                    </a:lnTo>
                    <a:lnTo>
                      <a:pt x="72" y="0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71" name="Freeform 855"/>
              <p:cNvSpPr>
                <a:spLocks/>
              </p:cNvSpPr>
              <p:nvPr/>
            </p:nvSpPr>
            <p:spPr bwMode="auto">
              <a:xfrm>
                <a:off x="4260" y="2878"/>
                <a:ext cx="72" cy="80"/>
              </a:xfrm>
              <a:custGeom>
                <a:avLst/>
                <a:gdLst/>
                <a:ahLst/>
                <a:cxnLst>
                  <a:cxn ang="0">
                    <a:pos x="44" y="60"/>
                  </a:cxn>
                  <a:cxn ang="0">
                    <a:pos x="0" y="80"/>
                  </a:cxn>
                  <a:cxn ang="0">
                    <a:pos x="41" y="13"/>
                  </a:cxn>
                  <a:cxn ang="0">
                    <a:pos x="72" y="0"/>
                  </a:cxn>
                  <a:cxn ang="0">
                    <a:pos x="44" y="60"/>
                  </a:cxn>
                </a:cxnLst>
                <a:rect l="0" t="0" r="r" b="b"/>
                <a:pathLst>
                  <a:path w="72" h="80">
                    <a:moveTo>
                      <a:pt x="44" y="60"/>
                    </a:moveTo>
                    <a:lnTo>
                      <a:pt x="0" y="80"/>
                    </a:lnTo>
                    <a:lnTo>
                      <a:pt x="41" y="13"/>
                    </a:lnTo>
                    <a:lnTo>
                      <a:pt x="72" y="0"/>
                    </a:lnTo>
                    <a:lnTo>
                      <a:pt x="44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72" name="Freeform 856"/>
              <p:cNvSpPr>
                <a:spLocks/>
              </p:cNvSpPr>
              <p:nvPr/>
            </p:nvSpPr>
            <p:spPr bwMode="auto">
              <a:xfrm>
                <a:off x="5358" y="2483"/>
                <a:ext cx="90" cy="111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73" y="101"/>
                  </a:cxn>
                  <a:cxn ang="0">
                    <a:pos x="0" y="111"/>
                  </a:cxn>
                  <a:cxn ang="0">
                    <a:pos x="33" y="17"/>
                  </a:cxn>
                  <a:cxn ang="0">
                    <a:pos x="90" y="0"/>
                  </a:cxn>
                </a:cxnLst>
                <a:rect l="0" t="0" r="r" b="b"/>
                <a:pathLst>
                  <a:path w="90" h="111">
                    <a:moveTo>
                      <a:pt x="90" y="0"/>
                    </a:moveTo>
                    <a:lnTo>
                      <a:pt x="73" y="101"/>
                    </a:lnTo>
                    <a:lnTo>
                      <a:pt x="0" y="111"/>
                    </a:lnTo>
                    <a:lnTo>
                      <a:pt x="33" y="17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73" name="Freeform 857"/>
              <p:cNvSpPr>
                <a:spLocks/>
              </p:cNvSpPr>
              <p:nvPr/>
            </p:nvSpPr>
            <p:spPr bwMode="auto">
              <a:xfrm>
                <a:off x="5358" y="2483"/>
                <a:ext cx="90" cy="111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73" y="101"/>
                  </a:cxn>
                  <a:cxn ang="0">
                    <a:pos x="0" y="111"/>
                  </a:cxn>
                  <a:cxn ang="0">
                    <a:pos x="33" y="17"/>
                  </a:cxn>
                  <a:cxn ang="0">
                    <a:pos x="90" y="0"/>
                  </a:cxn>
                </a:cxnLst>
                <a:rect l="0" t="0" r="r" b="b"/>
                <a:pathLst>
                  <a:path w="90" h="111">
                    <a:moveTo>
                      <a:pt x="90" y="0"/>
                    </a:moveTo>
                    <a:lnTo>
                      <a:pt x="73" y="101"/>
                    </a:lnTo>
                    <a:lnTo>
                      <a:pt x="0" y="111"/>
                    </a:lnTo>
                    <a:lnTo>
                      <a:pt x="33" y="17"/>
                    </a:lnTo>
                    <a:lnTo>
                      <a:pt x="9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74" name="Freeform 858"/>
              <p:cNvSpPr>
                <a:spLocks/>
              </p:cNvSpPr>
              <p:nvPr/>
            </p:nvSpPr>
            <p:spPr bwMode="auto">
              <a:xfrm>
                <a:off x="4799" y="3366"/>
                <a:ext cx="144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11" y="20"/>
                  </a:cxn>
                  <a:cxn ang="0">
                    <a:pos x="144" y="0"/>
                  </a:cxn>
                  <a:cxn ang="0">
                    <a:pos x="130" y="29"/>
                  </a:cxn>
                  <a:cxn ang="0">
                    <a:pos x="0" y="42"/>
                  </a:cxn>
                </a:cxnLst>
                <a:rect l="0" t="0" r="r" b="b"/>
                <a:pathLst>
                  <a:path w="144" h="42">
                    <a:moveTo>
                      <a:pt x="0" y="42"/>
                    </a:moveTo>
                    <a:lnTo>
                      <a:pt x="11" y="20"/>
                    </a:lnTo>
                    <a:lnTo>
                      <a:pt x="144" y="0"/>
                    </a:lnTo>
                    <a:lnTo>
                      <a:pt x="130" y="29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75" name="Freeform 859"/>
              <p:cNvSpPr>
                <a:spLocks noEditPoints="1"/>
              </p:cNvSpPr>
              <p:nvPr/>
            </p:nvSpPr>
            <p:spPr bwMode="auto">
              <a:xfrm>
                <a:off x="4799" y="2382"/>
                <a:ext cx="777" cy="1026"/>
              </a:xfrm>
              <a:custGeom>
                <a:avLst/>
                <a:gdLst/>
                <a:ahLst/>
                <a:cxnLst>
                  <a:cxn ang="0">
                    <a:pos x="0" y="1026"/>
                  </a:cxn>
                  <a:cxn ang="0">
                    <a:pos x="11" y="1004"/>
                  </a:cxn>
                  <a:cxn ang="0">
                    <a:pos x="144" y="984"/>
                  </a:cxn>
                  <a:cxn ang="0">
                    <a:pos x="130" y="1013"/>
                  </a:cxn>
                  <a:cxn ang="0">
                    <a:pos x="0" y="1026"/>
                  </a:cxn>
                  <a:cxn ang="0">
                    <a:pos x="777" y="85"/>
                  </a:cxn>
                  <a:cxn ang="0">
                    <a:pos x="722" y="0"/>
                  </a:cxn>
                </a:cxnLst>
                <a:rect l="0" t="0" r="r" b="b"/>
                <a:pathLst>
                  <a:path w="777" h="1026">
                    <a:moveTo>
                      <a:pt x="0" y="1026"/>
                    </a:moveTo>
                    <a:lnTo>
                      <a:pt x="11" y="1004"/>
                    </a:lnTo>
                    <a:lnTo>
                      <a:pt x="144" y="984"/>
                    </a:lnTo>
                    <a:lnTo>
                      <a:pt x="130" y="1013"/>
                    </a:lnTo>
                    <a:lnTo>
                      <a:pt x="0" y="1026"/>
                    </a:lnTo>
                    <a:moveTo>
                      <a:pt x="777" y="85"/>
                    </a:moveTo>
                    <a:lnTo>
                      <a:pt x="722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76" name="Freeform 860"/>
              <p:cNvSpPr>
                <a:spLocks/>
              </p:cNvSpPr>
              <p:nvPr/>
            </p:nvSpPr>
            <p:spPr bwMode="auto">
              <a:xfrm>
                <a:off x="4522" y="3235"/>
                <a:ext cx="31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31" y="97"/>
                  </a:cxn>
                  <a:cxn ang="0">
                    <a:pos x="31" y="0"/>
                  </a:cxn>
                  <a:cxn ang="0">
                    <a:pos x="0" y="27"/>
                  </a:cxn>
                  <a:cxn ang="0">
                    <a:pos x="0" y="123"/>
                  </a:cxn>
                </a:cxnLst>
                <a:rect l="0" t="0" r="r" b="b"/>
                <a:pathLst>
                  <a:path w="31" h="123">
                    <a:moveTo>
                      <a:pt x="0" y="123"/>
                    </a:moveTo>
                    <a:lnTo>
                      <a:pt x="31" y="97"/>
                    </a:lnTo>
                    <a:lnTo>
                      <a:pt x="31" y="0"/>
                    </a:lnTo>
                    <a:lnTo>
                      <a:pt x="0" y="2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77" name="Freeform 861"/>
              <p:cNvSpPr>
                <a:spLocks/>
              </p:cNvSpPr>
              <p:nvPr/>
            </p:nvSpPr>
            <p:spPr bwMode="auto">
              <a:xfrm>
                <a:off x="4522" y="3235"/>
                <a:ext cx="31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31" y="97"/>
                  </a:cxn>
                  <a:cxn ang="0">
                    <a:pos x="31" y="0"/>
                  </a:cxn>
                  <a:cxn ang="0">
                    <a:pos x="0" y="27"/>
                  </a:cxn>
                  <a:cxn ang="0">
                    <a:pos x="0" y="123"/>
                  </a:cxn>
                </a:cxnLst>
                <a:rect l="0" t="0" r="r" b="b"/>
                <a:pathLst>
                  <a:path w="31" h="123">
                    <a:moveTo>
                      <a:pt x="0" y="123"/>
                    </a:moveTo>
                    <a:lnTo>
                      <a:pt x="31" y="97"/>
                    </a:lnTo>
                    <a:lnTo>
                      <a:pt x="31" y="0"/>
                    </a:lnTo>
                    <a:lnTo>
                      <a:pt x="0" y="27"/>
                    </a:lnTo>
                    <a:lnTo>
                      <a:pt x="0" y="1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78" name="Freeform 862"/>
              <p:cNvSpPr>
                <a:spLocks/>
              </p:cNvSpPr>
              <p:nvPr/>
            </p:nvSpPr>
            <p:spPr bwMode="auto">
              <a:xfrm>
                <a:off x="4228" y="3235"/>
                <a:ext cx="32" cy="123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32" y="123"/>
                  </a:cxn>
                  <a:cxn ang="0">
                    <a:pos x="32" y="27"/>
                  </a:cxn>
                  <a:cxn ang="0">
                    <a:pos x="0" y="0"/>
                  </a:cxn>
                  <a:cxn ang="0">
                    <a:pos x="0" y="97"/>
                  </a:cxn>
                </a:cxnLst>
                <a:rect l="0" t="0" r="r" b="b"/>
                <a:pathLst>
                  <a:path w="32" h="123">
                    <a:moveTo>
                      <a:pt x="0" y="97"/>
                    </a:moveTo>
                    <a:lnTo>
                      <a:pt x="32" y="123"/>
                    </a:lnTo>
                    <a:lnTo>
                      <a:pt x="32" y="27"/>
                    </a:lnTo>
                    <a:lnTo>
                      <a:pt x="0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79" name="Freeform 863"/>
              <p:cNvSpPr>
                <a:spLocks noEditPoints="1"/>
              </p:cNvSpPr>
              <p:nvPr/>
            </p:nvSpPr>
            <p:spPr bwMode="auto">
              <a:xfrm>
                <a:off x="3460" y="2042"/>
                <a:ext cx="800" cy="1316"/>
              </a:xfrm>
              <a:custGeom>
                <a:avLst/>
                <a:gdLst/>
                <a:ahLst/>
                <a:cxnLst>
                  <a:cxn ang="0">
                    <a:pos x="768" y="1290"/>
                  </a:cxn>
                  <a:cxn ang="0">
                    <a:pos x="800" y="1316"/>
                  </a:cxn>
                  <a:cxn ang="0">
                    <a:pos x="800" y="1220"/>
                  </a:cxn>
                  <a:cxn ang="0">
                    <a:pos x="768" y="1193"/>
                  </a:cxn>
                  <a:cxn ang="0">
                    <a:pos x="768" y="1290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4" y="6"/>
                  </a:cxn>
                </a:cxnLst>
                <a:rect l="0" t="0" r="r" b="b"/>
                <a:pathLst>
                  <a:path w="800" h="1316">
                    <a:moveTo>
                      <a:pt x="768" y="1290"/>
                    </a:moveTo>
                    <a:lnTo>
                      <a:pt x="800" y="1316"/>
                    </a:lnTo>
                    <a:lnTo>
                      <a:pt x="800" y="1220"/>
                    </a:lnTo>
                    <a:lnTo>
                      <a:pt x="768" y="1193"/>
                    </a:lnTo>
                    <a:lnTo>
                      <a:pt x="768" y="1290"/>
                    </a:lnTo>
                    <a:moveTo>
                      <a:pt x="4" y="6"/>
                    </a:moveTo>
                    <a:lnTo>
                      <a:pt x="4" y="0"/>
                    </a:lnTo>
                    <a:moveTo>
                      <a:pt x="0" y="9"/>
                    </a:moveTo>
                    <a:lnTo>
                      <a:pt x="4" y="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80" name="Freeform 864"/>
              <p:cNvSpPr>
                <a:spLocks/>
              </p:cNvSpPr>
              <p:nvPr/>
            </p:nvSpPr>
            <p:spPr bwMode="auto">
              <a:xfrm>
                <a:off x="5201" y="2947"/>
                <a:ext cx="61" cy="120"/>
              </a:xfrm>
              <a:custGeom>
                <a:avLst/>
                <a:gdLst/>
                <a:ahLst/>
                <a:cxnLst>
                  <a:cxn ang="0">
                    <a:pos x="8" y="120"/>
                  </a:cxn>
                  <a:cxn ang="0">
                    <a:pos x="61" y="57"/>
                  </a:cxn>
                  <a:cxn ang="0">
                    <a:pos x="54" y="0"/>
                  </a:cxn>
                  <a:cxn ang="0">
                    <a:pos x="0" y="67"/>
                  </a:cxn>
                  <a:cxn ang="0">
                    <a:pos x="8" y="120"/>
                  </a:cxn>
                </a:cxnLst>
                <a:rect l="0" t="0" r="r" b="b"/>
                <a:pathLst>
                  <a:path w="61" h="120">
                    <a:moveTo>
                      <a:pt x="8" y="120"/>
                    </a:moveTo>
                    <a:lnTo>
                      <a:pt x="61" y="57"/>
                    </a:lnTo>
                    <a:lnTo>
                      <a:pt x="54" y="0"/>
                    </a:lnTo>
                    <a:lnTo>
                      <a:pt x="0" y="67"/>
                    </a:lnTo>
                    <a:lnTo>
                      <a:pt x="8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81" name="Freeform 865"/>
              <p:cNvSpPr>
                <a:spLocks/>
              </p:cNvSpPr>
              <p:nvPr/>
            </p:nvSpPr>
            <p:spPr bwMode="auto">
              <a:xfrm>
                <a:off x="5201" y="2947"/>
                <a:ext cx="61" cy="120"/>
              </a:xfrm>
              <a:custGeom>
                <a:avLst/>
                <a:gdLst/>
                <a:ahLst/>
                <a:cxnLst>
                  <a:cxn ang="0">
                    <a:pos x="8" y="120"/>
                  </a:cxn>
                  <a:cxn ang="0">
                    <a:pos x="61" y="57"/>
                  </a:cxn>
                  <a:cxn ang="0">
                    <a:pos x="54" y="0"/>
                  </a:cxn>
                  <a:cxn ang="0">
                    <a:pos x="0" y="67"/>
                  </a:cxn>
                  <a:cxn ang="0">
                    <a:pos x="8" y="120"/>
                  </a:cxn>
                </a:cxnLst>
                <a:rect l="0" t="0" r="r" b="b"/>
                <a:pathLst>
                  <a:path w="61" h="120">
                    <a:moveTo>
                      <a:pt x="8" y="120"/>
                    </a:moveTo>
                    <a:lnTo>
                      <a:pt x="61" y="57"/>
                    </a:lnTo>
                    <a:lnTo>
                      <a:pt x="54" y="0"/>
                    </a:lnTo>
                    <a:lnTo>
                      <a:pt x="0" y="67"/>
                    </a:lnTo>
                    <a:lnTo>
                      <a:pt x="8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82" name="Freeform 866"/>
              <p:cNvSpPr>
                <a:spLocks/>
              </p:cNvSpPr>
              <p:nvPr/>
            </p:nvSpPr>
            <p:spPr bwMode="auto">
              <a:xfrm>
                <a:off x="3520" y="2947"/>
                <a:ext cx="60" cy="120"/>
              </a:xfrm>
              <a:custGeom>
                <a:avLst/>
                <a:gdLst/>
                <a:ahLst/>
                <a:cxnLst>
                  <a:cxn ang="0">
                    <a:pos x="60" y="67"/>
                  </a:cxn>
                  <a:cxn ang="0">
                    <a:pos x="7" y="0"/>
                  </a:cxn>
                  <a:cxn ang="0">
                    <a:pos x="0" y="57"/>
                  </a:cxn>
                  <a:cxn ang="0">
                    <a:pos x="52" y="120"/>
                  </a:cxn>
                  <a:cxn ang="0">
                    <a:pos x="60" y="67"/>
                  </a:cxn>
                </a:cxnLst>
                <a:rect l="0" t="0" r="r" b="b"/>
                <a:pathLst>
                  <a:path w="60" h="120">
                    <a:moveTo>
                      <a:pt x="60" y="67"/>
                    </a:moveTo>
                    <a:lnTo>
                      <a:pt x="7" y="0"/>
                    </a:lnTo>
                    <a:lnTo>
                      <a:pt x="0" y="57"/>
                    </a:lnTo>
                    <a:lnTo>
                      <a:pt x="52" y="120"/>
                    </a:lnTo>
                    <a:lnTo>
                      <a:pt x="6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83" name="Freeform 867"/>
              <p:cNvSpPr>
                <a:spLocks noEditPoints="1"/>
              </p:cNvSpPr>
              <p:nvPr/>
            </p:nvSpPr>
            <p:spPr bwMode="auto">
              <a:xfrm>
                <a:off x="3520" y="2043"/>
                <a:ext cx="1799" cy="1024"/>
              </a:xfrm>
              <a:custGeom>
                <a:avLst/>
                <a:gdLst/>
                <a:ahLst/>
                <a:cxnLst>
                  <a:cxn ang="0">
                    <a:pos x="60" y="971"/>
                  </a:cxn>
                  <a:cxn ang="0">
                    <a:pos x="7" y="904"/>
                  </a:cxn>
                  <a:cxn ang="0">
                    <a:pos x="0" y="961"/>
                  </a:cxn>
                  <a:cxn ang="0">
                    <a:pos x="52" y="1024"/>
                  </a:cxn>
                  <a:cxn ang="0">
                    <a:pos x="60" y="971"/>
                  </a:cxn>
                  <a:cxn ang="0">
                    <a:pos x="1799" y="0"/>
                  </a:cxn>
                  <a:cxn ang="0">
                    <a:pos x="1799" y="7"/>
                  </a:cxn>
                </a:cxnLst>
                <a:rect l="0" t="0" r="r" b="b"/>
                <a:pathLst>
                  <a:path w="1799" h="1024">
                    <a:moveTo>
                      <a:pt x="60" y="971"/>
                    </a:moveTo>
                    <a:lnTo>
                      <a:pt x="7" y="904"/>
                    </a:lnTo>
                    <a:lnTo>
                      <a:pt x="0" y="961"/>
                    </a:lnTo>
                    <a:lnTo>
                      <a:pt x="52" y="1024"/>
                    </a:lnTo>
                    <a:lnTo>
                      <a:pt x="60" y="971"/>
                    </a:lnTo>
                    <a:moveTo>
                      <a:pt x="1799" y="0"/>
                    </a:moveTo>
                    <a:lnTo>
                      <a:pt x="1799" y="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84" name="Freeform 868"/>
              <p:cNvSpPr>
                <a:spLocks/>
              </p:cNvSpPr>
              <p:nvPr/>
            </p:nvSpPr>
            <p:spPr bwMode="auto">
              <a:xfrm>
                <a:off x="4553" y="3110"/>
                <a:ext cx="10" cy="125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10" y="96"/>
                  </a:cxn>
                  <a:cxn ang="0">
                    <a:pos x="10" y="0"/>
                  </a:cxn>
                  <a:cxn ang="0">
                    <a:pos x="0" y="29"/>
                  </a:cxn>
                  <a:cxn ang="0">
                    <a:pos x="0" y="125"/>
                  </a:cxn>
                </a:cxnLst>
                <a:rect l="0" t="0" r="r" b="b"/>
                <a:pathLst>
                  <a:path w="10" h="125">
                    <a:moveTo>
                      <a:pt x="0" y="125"/>
                    </a:moveTo>
                    <a:lnTo>
                      <a:pt x="10" y="96"/>
                    </a:lnTo>
                    <a:lnTo>
                      <a:pt x="10" y="0"/>
                    </a:lnTo>
                    <a:lnTo>
                      <a:pt x="0" y="29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85" name="Freeform 869"/>
              <p:cNvSpPr>
                <a:spLocks/>
              </p:cNvSpPr>
              <p:nvPr/>
            </p:nvSpPr>
            <p:spPr bwMode="auto">
              <a:xfrm>
                <a:off x="4553" y="3110"/>
                <a:ext cx="10" cy="125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10" y="96"/>
                  </a:cxn>
                  <a:cxn ang="0">
                    <a:pos x="10" y="0"/>
                  </a:cxn>
                  <a:cxn ang="0">
                    <a:pos x="0" y="29"/>
                  </a:cxn>
                  <a:cxn ang="0">
                    <a:pos x="0" y="125"/>
                  </a:cxn>
                </a:cxnLst>
                <a:rect l="0" t="0" r="r" b="b"/>
                <a:pathLst>
                  <a:path w="10" h="125">
                    <a:moveTo>
                      <a:pt x="0" y="125"/>
                    </a:moveTo>
                    <a:lnTo>
                      <a:pt x="10" y="96"/>
                    </a:lnTo>
                    <a:lnTo>
                      <a:pt x="10" y="0"/>
                    </a:lnTo>
                    <a:lnTo>
                      <a:pt x="0" y="29"/>
                    </a:lnTo>
                    <a:lnTo>
                      <a:pt x="0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86" name="Freeform 870"/>
              <p:cNvSpPr>
                <a:spLocks/>
              </p:cNvSpPr>
              <p:nvPr/>
            </p:nvSpPr>
            <p:spPr bwMode="auto">
              <a:xfrm>
                <a:off x="4218" y="3110"/>
                <a:ext cx="10" cy="1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0" y="125"/>
                  </a:cxn>
                  <a:cxn ang="0">
                    <a:pos x="10" y="29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10" h="125">
                    <a:moveTo>
                      <a:pt x="0" y="96"/>
                    </a:moveTo>
                    <a:lnTo>
                      <a:pt x="10" y="125"/>
                    </a:lnTo>
                    <a:lnTo>
                      <a:pt x="10" y="29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87" name="Freeform 871"/>
              <p:cNvSpPr>
                <a:spLocks noEditPoints="1"/>
              </p:cNvSpPr>
              <p:nvPr/>
            </p:nvSpPr>
            <p:spPr bwMode="auto">
              <a:xfrm>
                <a:off x="4218" y="2050"/>
                <a:ext cx="1104" cy="1185"/>
              </a:xfrm>
              <a:custGeom>
                <a:avLst/>
                <a:gdLst/>
                <a:ahLst/>
                <a:cxnLst>
                  <a:cxn ang="0">
                    <a:pos x="0" y="1156"/>
                  </a:cxn>
                  <a:cxn ang="0">
                    <a:pos x="10" y="1185"/>
                  </a:cxn>
                  <a:cxn ang="0">
                    <a:pos x="10" y="1089"/>
                  </a:cxn>
                  <a:cxn ang="0">
                    <a:pos x="0" y="1060"/>
                  </a:cxn>
                  <a:cxn ang="0">
                    <a:pos x="0" y="1156"/>
                  </a:cxn>
                  <a:cxn ang="0">
                    <a:pos x="1101" y="0"/>
                  </a:cxn>
                  <a:cxn ang="0">
                    <a:pos x="1104" y="2"/>
                  </a:cxn>
                </a:cxnLst>
                <a:rect l="0" t="0" r="r" b="b"/>
                <a:pathLst>
                  <a:path w="1104" h="1185">
                    <a:moveTo>
                      <a:pt x="0" y="1156"/>
                    </a:moveTo>
                    <a:lnTo>
                      <a:pt x="10" y="1185"/>
                    </a:lnTo>
                    <a:lnTo>
                      <a:pt x="10" y="1089"/>
                    </a:lnTo>
                    <a:lnTo>
                      <a:pt x="0" y="1060"/>
                    </a:lnTo>
                    <a:lnTo>
                      <a:pt x="0" y="1156"/>
                    </a:lnTo>
                    <a:moveTo>
                      <a:pt x="1101" y="0"/>
                    </a:moveTo>
                    <a:lnTo>
                      <a:pt x="1104" y="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88" name="Freeform 872"/>
              <p:cNvSpPr>
                <a:spLocks/>
              </p:cNvSpPr>
              <p:nvPr/>
            </p:nvSpPr>
            <p:spPr bwMode="auto">
              <a:xfrm>
                <a:off x="5212" y="3151"/>
                <a:ext cx="129" cy="104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5" y="61"/>
                  </a:cxn>
                  <a:cxn ang="0">
                    <a:pos x="129" y="0"/>
                  </a:cxn>
                  <a:cxn ang="0">
                    <a:pos x="123" y="49"/>
                  </a:cxn>
                  <a:cxn ang="0">
                    <a:pos x="0" y="104"/>
                  </a:cxn>
                </a:cxnLst>
                <a:rect l="0" t="0" r="r" b="b"/>
                <a:pathLst>
                  <a:path w="129" h="104">
                    <a:moveTo>
                      <a:pt x="0" y="104"/>
                    </a:moveTo>
                    <a:lnTo>
                      <a:pt x="5" y="61"/>
                    </a:lnTo>
                    <a:lnTo>
                      <a:pt x="129" y="0"/>
                    </a:lnTo>
                    <a:lnTo>
                      <a:pt x="123" y="49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89" name="Freeform 873"/>
              <p:cNvSpPr>
                <a:spLocks/>
              </p:cNvSpPr>
              <p:nvPr/>
            </p:nvSpPr>
            <p:spPr bwMode="auto">
              <a:xfrm>
                <a:off x="5212" y="3151"/>
                <a:ext cx="129" cy="104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5" y="61"/>
                  </a:cxn>
                  <a:cxn ang="0">
                    <a:pos x="129" y="0"/>
                  </a:cxn>
                  <a:cxn ang="0">
                    <a:pos x="123" y="49"/>
                  </a:cxn>
                  <a:cxn ang="0">
                    <a:pos x="0" y="104"/>
                  </a:cxn>
                </a:cxnLst>
                <a:rect l="0" t="0" r="r" b="b"/>
                <a:pathLst>
                  <a:path w="129" h="104">
                    <a:moveTo>
                      <a:pt x="0" y="104"/>
                    </a:moveTo>
                    <a:lnTo>
                      <a:pt x="5" y="61"/>
                    </a:lnTo>
                    <a:lnTo>
                      <a:pt x="129" y="0"/>
                    </a:lnTo>
                    <a:lnTo>
                      <a:pt x="123" y="49"/>
                    </a:lnTo>
                    <a:lnTo>
                      <a:pt x="0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90" name="Freeform 874"/>
              <p:cNvSpPr>
                <a:spLocks/>
              </p:cNvSpPr>
              <p:nvPr/>
            </p:nvSpPr>
            <p:spPr bwMode="auto">
              <a:xfrm>
                <a:off x="4650" y="1267"/>
                <a:ext cx="113" cy="91"/>
              </a:xfrm>
              <a:custGeom>
                <a:avLst/>
                <a:gdLst/>
                <a:ahLst/>
                <a:cxnLst>
                  <a:cxn ang="0">
                    <a:pos x="113" y="91"/>
                  </a:cxn>
                  <a:cxn ang="0">
                    <a:pos x="66" y="11"/>
                  </a:cxn>
                  <a:cxn ang="0">
                    <a:pos x="0" y="0"/>
                  </a:cxn>
                  <a:cxn ang="0">
                    <a:pos x="10" y="72"/>
                  </a:cxn>
                  <a:cxn ang="0">
                    <a:pos x="113" y="91"/>
                  </a:cxn>
                </a:cxnLst>
                <a:rect l="0" t="0" r="r" b="b"/>
                <a:pathLst>
                  <a:path w="113" h="91">
                    <a:moveTo>
                      <a:pt x="113" y="91"/>
                    </a:moveTo>
                    <a:lnTo>
                      <a:pt x="66" y="11"/>
                    </a:lnTo>
                    <a:lnTo>
                      <a:pt x="0" y="0"/>
                    </a:lnTo>
                    <a:lnTo>
                      <a:pt x="10" y="72"/>
                    </a:lnTo>
                    <a:lnTo>
                      <a:pt x="113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91" name="Freeform 875"/>
              <p:cNvSpPr>
                <a:spLocks/>
              </p:cNvSpPr>
              <p:nvPr/>
            </p:nvSpPr>
            <p:spPr bwMode="auto">
              <a:xfrm>
                <a:off x="4650" y="1267"/>
                <a:ext cx="113" cy="91"/>
              </a:xfrm>
              <a:custGeom>
                <a:avLst/>
                <a:gdLst/>
                <a:ahLst/>
                <a:cxnLst>
                  <a:cxn ang="0">
                    <a:pos x="113" y="91"/>
                  </a:cxn>
                  <a:cxn ang="0">
                    <a:pos x="66" y="11"/>
                  </a:cxn>
                  <a:cxn ang="0">
                    <a:pos x="0" y="0"/>
                  </a:cxn>
                  <a:cxn ang="0">
                    <a:pos x="10" y="72"/>
                  </a:cxn>
                  <a:cxn ang="0">
                    <a:pos x="113" y="91"/>
                  </a:cxn>
                </a:cxnLst>
                <a:rect l="0" t="0" r="r" b="b"/>
                <a:pathLst>
                  <a:path w="113" h="91">
                    <a:moveTo>
                      <a:pt x="113" y="91"/>
                    </a:moveTo>
                    <a:lnTo>
                      <a:pt x="66" y="11"/>
                    </a:lnTo>
                    <a:lnTo>
                      <a:pt x="0" y="0"/>
                    </a:lnTo>
                    <a:lnTo>
                      <a:pt x="10" y="72"/>
                    </a:lnTo>
                    <a:lnTo>
                      <a:pt x="113" y="9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92" name="Freeform 876"/>
              <p:cNvSpPr>
                <a:spLocks/>
              </p:cNvSpPr>
              <p:nvPr/>
            </p:nvSpPr>
            <p:spPr bwMode="auto">
              <a:xfrm>
                <a:off x="4019" y="1267"/>
                <a:ext cx="112" cy="91"/>
              </a:xfrm>
              <a:custGeom>
                <a:avLst/>
                <a:gdLst/>
                <a:ahLst/>
                <a:cxnLst>
                  <a:cxn ang="0">
                    <a:pos x="47" y="11"/>
                  </a:cxn>
                  <a:cxn ang="0">
                    <a:pos x="112" y="0"/>
                  </a:cxn>
                  <a:cxn ang="0">
                    <a:pos x="103" y="72"/>
                  </a:cxn>
                  <a:cxn ang="0">
                    <a:pos x="0" y="91"/>
                  </a:cxn>
                  <a:cxn ang="0">
                    <a:pos x="47" y="11"/>
                  </a:cxn>
                </a:cxnLst>
                <a:rect l="0" t="0" r="r" b="b"/>
                <a:pathLst>
                  <a:path w="112" h="91">
                    <a:moveTo>
                      <a:pt x="47" y="11"/>
                    </a:moveTo>
                    <a:lnTo>
                      <a:pt x="112" y="0"/>
                    </a:lnTo>
                    <a:lnTo>
                      <a:pt x="103" y="72"/>
                    </a:lnTo>
                    <a:lnTo>
                      <a:pt x="0" y="91"/>
                    </a:lnTo>
                    <a:lnTo>
                      <a:pt x="4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93" name="Freeform 877"/>
              <p:cNvSpPr>
                <a:spLocks noEditPoints="1"/>
              </p:cNvSpPr>
              <p:nvPr/>
            </p:nvSpPr>
            <p:spPr bwMode="auto">
              <a:xfrm>
                <a:off x="3460" y="1267"/>
                <a:ext cx="1862" cy="785"/>
              </a:xfrm>
              <a:custGeom>
                <a:avLst/>
                <a:gdLst/>
                <a:ahLst/>
                <a:cxnLst>
                  <a:cxn ang="0">
                    <a:pos x="606" y="11"/>
                  </a:cxn>
                  <a:cxn ang="0">
                    <a:pos x="671" y="0"/>
                  </a:cxn>
                  <a:cxn ang="0">
                    <a:pos x="662" y="72"/>
                  </a:cxn>
                  <a:cxn ang="0">
                    <a:pos x="559" y="91"/>
                  </a:cxn>
                  <a:cxn ang="0">
                    <a:pos x="606" y="11"/>
                  </a:cxn>
                  <a:cxn ang="0">
                    <a:pos x="4" y="775"/>
                  </a:cxn>
                  <a:cxn ang="0">
                    <a:pos x="0" y="777"/>
                  </a:cxn>
                  <a:cxn ang="0">
                    <a:pos x="0" y="777"/>
                  </a:cxn>
                  <a:cxn ang="0">
                    <a:pos x="0" y="784"/>
                  </a:cxn>
                  <a:cxn ang="0">
                    <a:pos x="1862" y="779"/>
                  </a:cxn>
                  <a:cxn ang="0">
                    <a:pos x="1859" y="776"/>
                  </a:cxn>
                  <a:cxn ang="0">
                    <a:pos x="1862" y="785"/>
                  </a:cxn>
                  <a:cxn ang="0">
                    <a:pos x="1862" y="779"/>
                  </a:cxn>
                </a:cxnLst>
                <a:rect l="0" t="0" r="r" b="b"/>
                <a:pathLst>
                  <a:path w="1862" h="785">
                    <a:moveTo>
                      <a:pt x="606" y="11"/>
                    </a:moveTo>
                    <a:lnTo>
                      <a:pt x="671" y="0"/>
                    </a:lnTo>
                    <a:lnTo>
                      <a:pt x="662" y="72"/>
                    </a:lnTo>
                    <a:lnTo>
                      <a:pt x="559" y="91"/>
                    </a:lnTo>
                    <a:lnTo>
                      <a:pt x="606" y="11"/>
                    </a:lnTo>
                    <a:moveTo>
                      <a:pt x="4" y="775"/>
                    </a:moveTo>
                    <a:lnTo>
                      <a:pt x="0" y="777"/>
                    </a:lnTo>
                    <a:moveTo>
                      <a:pt x="0" y="777"/>
                    </a:moveTo>
                    <a:lnTo>
                      <a:pt x="0" y="784"/>
                    </a:lnTo>
                    <a:moveTo>
                      <a:pt x="1862" y="779"/>
                    </a:moveTo>
                    <a:lnTo>
                      <a:pt x="1859" y="776"/>
                    </a:lnTo>
                    <a:moveTo>
                      <a:pt x="1862" y="785"/>
                    </a:moveTo>
                    <a:lnTo>
                      <a:pt x="1862" y="77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94" name="Freeform 878"/>
              <p:cNvSpPr>
                <a:spLocks/>
              </p:cNvSpPr>
              <p:nvPr/>
            </p:nvSpPr>
            <p:spPr bwMode="auto">
              <a:xfrm>
                <a:off x="4581" y="3344"/>
                <a:ext cx="79" cy="51"/>
              </a:xfrm>
              <a:custGeom>
                <a:avLst/>
                <a:gdLst/>
                <a:ahLst/>
                <a:cxnLst>
                  <a:cxn ang="0">
                    <a:pos x="28" y="51"/>
                  </a:cxn>
                  <a:cxn ang="0">
                    <a:pos x="79" y="7"/>
                  </a:cxn>
                  <a:cxn ang="0">
                    <a:pos x="43" y="0"/>
                  </a:cxn>
                  <a:cxn ang="0">
                    <a:pos x="0" y="39"/>
                  </a:cxn>
                  <a:cxn ang="0">
                    <a:pos x="28" y="51"/>
                  </a:cxn>
                </a:cxnLst>
                <a:rect l="0" t="0" r="r" b="b"/>
                <a:pathLst>
                  <a:path w="79" h="51">
                    <a:moveTo>
                      <a:pt x="28" y="51"/>
                    </a:moveTo>
                    <a:lnTo>
                      <a:pt x="79" y="7"/>
                    </a:lnTo>
                    <a:lnTo>
                      <a:pt x="43" y="0"/>
                    </a:lnTo>
                    <a:lnTo>
                      <a:pt x="0" y="39"/>
                    </a:lnTo>
                    <a:lnTo>
                      <a:pt x="28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95" name="Freeform 879"/>
              <p:cNvSpPr>
                <a:spLocks/>
              </p:cNvSpPr>
              <p:nvPr/>
            </p:nvSpPr>
            <p:spPr bwMode="auto">
              <a:xfrm>
                <a:off x="4581" y="3344"/>
                <a:ext cx="79" cy="51"/>
              </a:xfrm>
              <a:custGeom>
                <a:avLst/>
                <a:gdLst/>
                <a:ahLst/>
                <a:cxnLst>
                  <a:cxn ang="0">
                    <a:pos x="28" y="51"/>
                  </a:cxn>
                  <a:cxn ang="0">
                    <a:pos x="79" y="7"/>
                  </a:cxn>
                  <a:cxn ang="0">
                    <a:pos x="43" y="0"/>
                  </a:cxn>
                  <a:cxn ang="0">
                    <a:pos x="0" y="39"/>
                  </a:cxn>
                  <a:cxn ang="0">
                    <a:pos x="28" y="51"/>
                  </a:cxn>
                </a:cxnLst>
                <a:rect l="0" t="0" r="r" b="b"/>
                <a:pathLst>
                  <a:path w="79" h="51">
                    <a:moveTo>
                      <a:pt x="28" y="51"/>
                    </a:moveTo>
                    <a:lnTo>
                      <a:pt x="79" y="7"/>
                    </a:lnTo>
                    <a:lnTo>
                      <a:pt x="43" y="0"/>
                    </a:lnTo>
                    <a:lnTo>
                      <a:pt x="0" y="39"/>
                    </a:lnTo>
                    <a:lnTo>
                      <a:pt x="28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96" name="Freeform 880"/>
              <p:cNvSpPr>
                <a:spLocks/>
              </p:cNvSpPr>
              <p:nvPr/>
            </p:nvSpPr>
            <p:spPr bwMode="auto">
              <a:xfrm>
                <a:off x="4122" y="3344"/>
                <a:ext cx="79" cy="5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1" y="51"/>
                  </a:cxn>
                  <a:cxn ang="0">
                    <a:pos x="79" y="3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79" h="51">
                    <a:moveTo>
                      <a:pt x="0" y="7"/>
                    </a:moveTo>
                    <a:lnTo>
                      <a:pt x="51" y="51"/>
                    </a:lnTo>
                    <a:lnTo>
                      <a:pt x="79" y="39"/>
                    </a:lnTo>
                    <a:lnTo>
                      <a:pt x="3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97" name="Freeform 881"/>
              <p:cNvSpPr>
                <a:spLocks/>
              </p:cNvSpPr>
              <p:nvPr/>
            </p:nvSpPr>
            <p:spPr bwMode="auto">
              <a:xfrm>
                <a:off x="4122" y="3344"/>
                <a:ext cx="79" cy="5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1" y="51"/>
                  </a:cxn>
                  <a:cxn ang="0">
                    <a:pos x="79" y="3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79" h="51">
                    <a:moveTo>
                      <a:pt x="0" y="7"/>
                    </a:moveTo>
                    <a:lnTo>
                      <a:pt x="51" y="51"/>
                    </a:lnTo>
                    <a:lnTo>
                      <a:pt x="79" y="39"/>
                    </a:lnTo>
                    <a:lnTo>
                      <a:pt x="36" y="0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98" name="Freeform 882"/>
              <p:cNvSpPr>
                <a:spLocks/>
              </p:cNvSpPr>
              <p:nvPr/>
            </p:nvSpPr>
            <p:spPr bwMode="auto">
              <a:xfrm>
                <a:off x="4553" y="2984"/>
                <a:ext cx="10" cy="126"/>
              </a:xfrm>
              <a:custGeom>
                <a:avLst/>
                <a:gdLst/>
                <a:ahLst/>
                <a:cxnLst>
                  <a:cxn ang="0">
                    <a:pos x="10" y="126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10" y="28"/>
                  </a:cxn>
                  <a:cxn ang="0">
                    <a:pos x="10" y="126"/>
                  </a:cxn>
                </a:cxnLst>
                <a:rect l="0" t="0" r="r" b="b"/>
                <a:pathLst>
                  <a:path w="10" h="126">
                    <a:moveTo>
                      <a:pt x="10" y="126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0" y="28"/>
                    </a:lnTo>
                    <a:lnTo>
                      <a:pt x="10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99" name="Freeform 883"/>
              <p:cNvSpPr>
                <a:spLocks/>
              </p:cNvSpPr>
              <p:nvPr/>
            </p:nvSpPr>
            <p:spPr bwMode="auto">
              <a:xfrm>
                <a:off x="4553" y="2984"/>
                <a:ext cx="10" cy="126"/>
              </a:xfrm>
              <a:custGeom>
                <a:avLst/>
                <a:gdLst/>
                <a:ahLst/>
                <a:cxnLst>
                  <a:cxn ang="0">
                    <a:pos x="10" y="126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10" y="28"/>
                  </a:cxn>
                  <a:cxn ang="0">
                    <a:pos x="10" y="126"/>
                  </a:cxn>
                </a:cxnLst>
                <a:rect l="0" t="0" r="r" b="b"/>
                <a:pathLst>
                  <a:path w="10" h="126">
                    <a:moveTo>
                      <a:pt x="10" y="126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0" y="28"/>
                    </a:lnTo>
                    <a:lnTo>
                      <a:pt x="10" y="1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00" name="Freeform 884"/>
              <p:cNvSpPr>
                <a:spLocks/>
              </p:cNvSpPr>
              <p:nvPr/>
            </p:nvSpPr>
            <p:spPr bwMode="auto">
              <a:xfrm>
                <a:off x="4218" y="2984"/>
                <a:ext cx="10" cy="126"/>
              </a:xfrm>
              <a:custGeom>
                <a:avLst/>
                <a:gdLst/>
                <a:ahLst/>
                <a:cxnLst>
                  <a:cxn ang="0">
                    <a:pos x="10" y="96"/>
                  </a:cxn>
                  <a:cxn ang="0">
                    <a:pos x="0" y="126"/>
                  </a:cxn>
                  <a:cxn ang="0">
                    <a:pos x="0" y="28"/>
                  </a:cxn>
                  <a:cxn ang="0">
                    <a:pos x="10" y="0"/>
                  </a:cxn>
                  <a:cxn ang="0">
                    <a:pos x="10" y="96"/>
                  </a:cxn>
                </a:cxnLst>
                <a:rect l="0" t="0" r="r" b="b"/>
                <a:pathLst>
                  <a:path w="10" h="126">
                    <a:moveTo>
                      <a:pt x="10" y="96"/>
                    </a:moveTo>
                    <a:lnTo>
                      <a:pt x="0" y="126"/>
                    </a:lnTo>
                    <a:lnTo>
                      <a:pt x="0" y="28"/>
                    </a:lnTo>
                    <a:lnTo>
                      <a:pt x="10" y="0"/>
                    </a:lnTo>
                    <a:lnTo>
                      <a:pt x="1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01" name="Freeform 885"/>
              <p:cNvSpPr>
                <a:spLocks/>
              </p:cNvSpPr>
              <p:nvPr/>
            </p:nvSpPr>
            <p:spPr bwMode="auto">
              <a:xfrm>
                <a:off x="4218" y="2984"/>
                <a:ext cx="10" cy="126"/>
              </a:xfrm>
              <a:custGeom>
                <a:avLst/>
                <a:gdLst/>
                <a:ahLst/>
                <a:cxnLst>
                  <a:cxn ang="0">
                    <a:pos x="10" y="96"/>
                  </a:cxn>
                  <a:cxn ang="0">
                    <a:pos x="0" y="126"/>
                  </a:cxn>
                  <a:cxn ang="0">
                    <a:pos x="0" y="28"/>
                  </a:cxn>
                  <a:cxn ang="0">
                    <a:pos x="10" y="0"/>
                  </a:cxn>
                  <a:cxn ang="0">
                    <a:pos x="10" y="96"/>
                  </a:cxn>
                </a:cxnLst>
                <a:rect l="0" t="0" r="r" b="b"/>
                <a:pathLst>
                  <a:path w="10" h="126">
                    <a:moveTo>
                      <a:pt x="10" y="96"/>
                    </a:moveTo>
                    <a:lnTo>
                      <a:pt x="0" y="126"/>
                    </a:lnTo>
                    <a:lnTo>
                      <a:pt x="0" y="28"/>
                    </a:lnTo>
                    <a:lnTo>
                      <a:pt x="10" y="0"/>
                    </a:lnTo>
                    <a:lnTo>
                      <a:pt x="1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02" name="Freeform 886"/>
              <p:cNvSpPr>
                <a:spLocks/>
              </p:cNvSpPr>
              <p:nvPr/>
            </p:nvSpPr>
            <p:spPr bwMode="auto">
              <a:xfrm>
                <a:off x="5076" y="1248"/>
                <a:ext cx="108" cy="116"/>
              </a:xfrm>
              <a:custGeom>
                <a:avLst/>
                <a:gdLst/>
                <a:ahLst/>
                <a:cxnLst>
                  <a:cxn ang="0">
                    <a:pos x="108" y="116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108" y="44"/>
                  </a:cxn>
                  <a:cxn ang="0">
                    <a:pos x="108" y="116"/>
                  </a:cxn>
                </a:cxnLst>
                <a:rect l="0" t="0" r="r" b="b"/>
                <a:pathLst>
                  <a:path w="108" h="116">
                    <a:moveTo>
                      <a:pt x="108" y="116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108" y="44"/>
                    </a:lnTo>
                    <a:lnTo>
                      <a:pt x="108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03" name="Freeform 887"/>
              <p:cNvSpPr>
                <a:spLocks/>
              </p:cNvSpPr>
              <p:nvPr/>
            </p:nvSpPr>
            <p:spPr bwMode="auto">
              <a:xfrm>
                <a:off x="5076" y="1248"/>
                <a:ext cx="108" cy="116"/>
              </a:xfrm>
              <a:custGeom>
                <a:avLst/>
                <a:gdLst/>
                <a:ahLst/>
                <a:cxnLst>
                  <a:cxn ang="0">
                    <a:pos x="108" y="116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108" y="44"/>
                  </a:cxn>
                  <a:cxn ang="0">
                    <a:pos x="108" y="116"/>
                  </a:cxn>
                </a:cxnLst>
                <a:rect l="0" t="0" r="r" b="b"/>
                <a:pathLst>
                  <a:path w="108" h="116">
                    <a:moveTo>
                      <a:pt x="108" y="116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108" y="44"/>
                    </a:lnTo>
                    <a:lnTo>
                      <a:pt x="108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04" name="Freeform 888"/>
              <p:cNvSpPr>
                <a:spLocks/>
              </p:cNvSpPr>
              <p:nvPr/>
            </p:nvSpPr>
            <p:spPr bwMode="auto">
              <a:xfrm>
                <a:off x="5004" y="1496"/>
                <a:ext cx="111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38"/>
                  </a:cxn>
                  <a:cxn ang="0">
                    <a:pos x="111" y="116"/>
                  </a:cxn>
                  <a:cxn ang="0">
                    <a:pos x="21" y="76"/>
                  </a:cxn>
                  <a:cxn ang="0">
                    <a:pos x="0" y="0"/>
                  </a:cxn>
                </a:cxnLst>
                <a:rect l="0" t="0" r="r" b="b"/>
                <a:pathLst>
                  <a:path w="111" h="116">
                    <a:moveTo>
                      <a:pt x="0" y="0"/>
                    </a:moveTo>
                    <a:lnTo>
                      <a:pt x="86" y="38"/>
                    </a:lnTo>
                    <a:lnTo>
                      <a:pt x="111" y="116"/>
                    </a:lnTo>
                    <a:lnTo>
                      <a:pt x="21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05" name="Freeform 889"/>
              <p:cNvSpPr>
                <a:spLocks/>
              </p:cNvSpPr>
              <p:nvPr/>
            </p:nvSpPr>
            <p:spPr bwMode="auto">
              <a:xfrm>
                <a:off x="5004" y="1496"/>
                <a:ext cx="111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38"/>
                  </a:cxn>
                  <a:cxn ang="0">
                    <a:pos x="111" y="116"/>
                  </a:cxn>
                  <a:cxn ang="0">
                    <a:pos x="21" y="76"/>
                  </a:cxn>
                  <a:cxn ang="0">
                    <a:pos x="0" y="0"/>
                  </a:cxn>
                </a:cxnLst>
                <a:rect l="0" t="0" r="r" b="b"/>
                <a:pathLst>
                  <a:path w="111" h="116">
                    <a:moveTo>
                      <a:pt x="0" y="0"/>
                    </a:moveTo>
                    <a:lnTo>
                      <a:pt x="86" y="38"/>
                    </a:lnTo>
                    <a:lnTo>
                      <a:pt x="111" y="116"/>
                    </a:lnTo>
                    <a:lnTo>
                      <a:pt x="21" y="7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06" name="Freeform 890"/>
              <p:cNvSpPr>
                <a:spLocks/>
              </p:cNvSpPr>
              <p:nvPr/>
            </p:nvSpPr>
            <p:spPr bwMode="auto">
              <a:xfrm>
                <a:off x="3667" y="1496"/>
                <a:ext cx="111" cy="116"/>
              </a:xfrm>
              <a:custGeom>
                <a:avLst/>
                <a:gdLst/>
                <a:ahLst/>
                <a:cxnLst>
                  <a:cxn ang="0">
                    <a:pos x="90" y="76"/>
                  </a:cxn>
                  <a:cxn ang="0">
                    <a:pos x="111" y="0"/>
                  </a:cxn>
                  <a:cxn ang="0">
                    <a:pos x="24" y="38"/>
                  </a:cxn>
                  <a:cxn ang="0">
                    <a:pos x="0" y="116"/>
                  </a:cxn>
                  <a:cxn ang="0">
                    <a:pos x="90" y="76"/>
                  </a:cxn>
                </a:cxnLst>
                <a:rect l="0" t="0" r="r" b="b"/>
                <a:pathLst>
                  <a:path w="111" h="116">
                    <a:moveTo>
                      <a:pt x="90" y="76"/>
                    </a:moveTo>
                    <a:lnTo>
                      <a:pt x="111" y="0"/>
                    </a:lnTo>
                    <a:lnTo>
                      <a:pt x="24" y="38"/>
                    </a:lnTo>
                    <a:lnTo>
                      <a:pt x="0" y="116"/>
                    </a:lnTo>
                    <a:lnTo>
                      <a:pt x="9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07" name="Freeform 891"/>
              <p:cNvSpPr>
                <a:spLocks/>
              </p:cNvSpPr>
              <p:nvPr/>
            </p:nvSpPr>
            <p:spPr bwMode="auto">
              <a:xfrm>
                <a:off x="3667" y="1496"/>
                <a:ext cx="111" cy="116"/>
              </a:xfrm>
              <a:custGeom>
                <a:avLst/>
                <a:gdLst/>
                <a:ahLst/>
                <a:cxnLst>
                  <a:cxn ang="0">
                    <a:pos x="90" y="76"/>
                  </a:cxn>
                  <a:cxn ang="0">
                    <a:pos x="111" y="0"/>
                  </a:cxn>
                  <a:cxn ang="0">
                    <a:pos x="24" y="38"/>
                  </a:cxn>
                  <a:cxn ang="0">
                    <a:pos x="0" y="116"/>
                  </a:cxn>
                  <a:cxn ang="0">
                    <a:pos x="90" y="76"/>
                  </a:cxn>
                </a:cxnLst>
                <a:rect l="0" t="0" r="r" b="b"/>
                <a:pathLst>
                  <a:path w="111" h="116">
                    <a:moveTo>
                      <a:pt x="90" y="76"/>
                    </a:moveTo>
                    <a:lnTo>
                      <a:pt x="111" y="0"/>
                    </a:lnTo>
                    <a:lnTo>
                      <a:pt x="24" y="38"/>
                    </a:lnTo>
                    <a:lnTo>
                      <a:pt x="0" y="116"/>
                    </a:lnTo>
                    <a:lnTo>
                      <a:pt x="90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08" name="Freeform 892"/>
              <p:cNvSpPr>
                <a:spLocks/>
              </p:cNvSpPr>
              <p:nvPr/>
            </p:nvSpPr>
            <p:spPr bwMode="auto">
              <a:xfrm>
                <a:off x="4709" y="1039"/>
                <a:ext cx="138" cy="44"/>
              </a:xfrm>
              <a:custGeom>
                <a:avLst/>
                <a:gdLst/>
                <a:ahLst/>
                <a:cxnLst>
                  <a:cxn ang="0">
                    <a:pos x="14" y="21"/>
                  </a:cxn>
                  <a:cxn ang="0">
                    <a:pos x="0" y="0"/>
                  </a:cxn>
                  <a:cxn ang="0">
                    <a:pos x="117" y="21"/>
                  </a:cxn>
                  <a:cxn ang="0">
                    <a:pos x="138" y="44"/>
                  </a:cxn>
                  <a:cxn ang="0">
                    <a:pos x="14" y="21"/>
                  </a:cxn>
                </a:cxnLst>
                <a:rect l="0" t="0" r="r" b="b"/>
                <a:pathLst>
                  <a:path w="138" h="44">
                    <a:moveTo>
                      <a:pt x="14" y="21"/>
                    </a:moveTo>
                    <a:lnTo>
                      <a:pt x="0" y="0"/>
                    </a:lnTo>
                    <a:lnTo>
                      <a:pt x="117" y="21"/>
                    </a:lnTo>
                    <a:lnTo>
                      <a:pt x="138" y="44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09" name="Freeform 893"/>
              <p:cNvSpPr>
                <a:spLocks/>
              </p:cNvSpPr>
              <p:nvPr/>
            </p:nvSpPr>
            <p:spPr bwMode="auto">
              <a:xfrm>
                <a:off x="4709" y="1039"/>
                <a:ext cx="138" cy="44"/>
              </a:xfrm>
              <a:custGeom>
                <a:avLst/>
                <a:gdLst/>
                <a:ahLst/>
                <a:cxnLst>
                  <a:cxn ang="0">
                    <a:pos x="14" y="21"/>
                  </a:cxn>
                  <a:cxn ang="0">
                    <a:pos x="0" y="0"/>
                  </a:cxn>
                  <a:cxn ang="0">
                    <a:pos x="117" y="21"/>
                  </a:cxn>
                  <a:cxn ang="0">
                    <a:pos x="138" y="44"/>
                  </a:cxn>
                  <a:cxn ang="0">
                    <a:pos x="14" y="21"/>
                  </a:cxn>
                </a:cxnLst>
                <a:rect l="0" t="0" r="r" b="b"/>
                <a:pathLst>
                  <a:path w="138" h="44">
                    <a:moveTo>
                      <a:pt x="14" y="21"/>
                    </a:moveTo>
                    <a:lnTo>
                      <a:pt x="0" y="0"/>
                    </a:lnTo>
                    <a:lnTo>
                      <a:pt x="117" y="21"/>
                    </a:lnTo>
                    <a:lnTo>
                      <a:pt x="138" y="44"/>
                    </a:lnTo>
                    <a:lnTo>
                      <a:pt x="14" y="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10" name="Freeform 894"/>
              <p:cNvSpPr>
                <a:spLocks/>
              </p:cNvSpPr>
              <p:nvPr/>
            </p:nvSpPr>
            <p:spPr bwMode="auto">
              <a:xfrm>
                <a:off x="3935" y="1039"/>
                <a:ext cx="138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21" y="21"/>
                  </a:cxn>
                  <a:cxn ang="0">
                    <a:pos x="138" y="0"/>
                  </a:cxn>
                  <a:cxn ang="0">
                    <a:pos x="124" y="21"/>
                  </a:cxn>
                  <a:cxn ang="0">
                    <a:pos x="0" y="44"/>
                  </a:cxn>
                </a:cxnLst>
                <a:rect l="0" t="0" r="r" b="b"/>
                <a:pathLst>
                  <a:path w="138" h="44">
                    <a:moveTo>
                      <a:pt x="0" y="44"/>
                    </a:moveTo>
                    <a:lnTo>
                      <a:pt x="21" y="21"/>
                    </a:lnTo>
                    <a:lnTo>
                      <a:pt x="138" y="0"/>
                    </a:lnTo>
                    <a:lnTo>
                      <a:pt x="124" y="2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11" name="Freeform 895"/>
              <p:cNvSpPr>
                <a:spLocks/>
              </p:cNvSpPr>
              <p:nvPr/>
            </p:nvSpPr>
            <p:spPr bwMode="auto">
              <a:xfrm>
                <a:off x="3935" y="1039"/>
                <a:ext cx="138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21" y="21"/>
                  </a:cxn>
                  <a:cxn ang="0">
                    <a:pos x="138" y="0"/>
                  </a:cxn>
                  <a:cxn ang="0">
                    <a:pos x="124" y="21"/>
                  </a:cxn>
                  <a:cxn ang="0">
                    <a:pos x="0" y="44"/>
                  </a:cxn>
                </a:cxnLst>
                <a:rect l="0" t="0" r="r" b="b"/>
                <a:pathLst>
                  <a:path w="138" h="44">
                    <a:moveTo>
                      <a:pt x="0" y="44"/>
                    </a:moveTo>
                    <a:lnTo>
                      <a:pt x="21" y="21"/>
                    </a:lnTo>
                    <a:lnTo>
                      <a:pt x="138" y="0"/>
                    </a:lnTo>
                    <a:lnTo>
                      <a:pt x="124" y="21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12" name="Freeform 896"/>
              <p:cNvSpPr>
                <a:spLocks/>
              </p:cNvSpPr>
              <p:nvPr/>
            </p:nvSpPr>
            <p:spPr bwMode="auto">
              <a:xfrm>
                <a:off x="5180" y="1484"/>
                <a:ext cx="66" cy="127"/>
              </a:xfrm>
              <a:custGeom>
                <a:avLst/>
                <a:gdLst/>
                <a:ahLst/>
                <a:cxnLst>
                  <a:cxn ang="0">
                    <a:pos x="12" y="127"/>
                  </a:cxn>
                  <a:cxn ang="0">
                    <a:pos x="0" y="32"/>
                  </a:cxn>
                  <a:cxn ang="0">
                    <a:pos x="66" y="0"/>
                  </a:cxn>
                  <a:cxn ang="0">
                    <a:pos x="66" y="114"/>
                  </a:cxn>
                  <a:cxn ang="0">
                    <a:pos x="12" y="127"/>
                  </a:cxn>
                </a:cxnLst>
                <a:rect l="0" t="0" r="r" b="b"/>
                <a:pathLst>
                  <a:path w="66" h="127">
                    <a:moveTo>
                      <a:pt x="12" y="127"/>
                    </a:moveTo>
                    <a:lnTo>
                      <a:pt x="0" y="32"/>
                    </a:lnTo>
                    <a:lnTo>
                      <a:pt x="66" y="0"/>
                    </a:lnTo>
                    <a:lnTo>
                      <a:pt x="66" y="114"/>
                    </a:lnTo>
                    <a:lnTo>
                      <a:pt x="12" y="1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13" name="Freeform 897"/>
              <p:cNvSpPr>
                <a:spLocks/>
              </p:cNvSpPr>
              <p:nvPr/>
            </p:nvSpPr>
            <p:spPr bwMode="auto">
              <a:xfrm>
                <a:off x="5180" y="1484"/>
                <a:ext cx="66" cy="127"/>
              </a:xfrm>
              <a:custGeom>
                <a:avLst/>
                <a:gdLst/>
                <a:ahLst/>
                <a:cxnLst>
                  <a:cxn ang="0">
                    <a:pos x="12" y="127"/>
                  </a:cxn>
                  <a:cxn ang="0">
                    <a:pos x="0" y="32"/>
                  </a:cxn>
                  <a:cxn ang="0">
                    <a:pos x="66" y="0"/>
                  </a:cxn>
                  <a:cxn ang="0">
                    <a:pos x="66" y="114"/>
                  </a:cxn>
                  <a:cxn ang="0">
                    <a:pos x="12" y="127"/>
                  </a:cxn>
                </a:cxnLst>
                <a:rect l="0" t="0" r="r" b="b"/>
                <a:pathLst>
                  <a:path w="66" h="127">
                    <a:moveTo>
                      <a:pt x="12" y="127"/>
                    </a:moveTo>
                    <a:lnTo>
                      <a:pt x="0" y="32"/>
                    </a:lnTo>
                    <a:lnTo>
                      <a:pt x="66" y="0"/>
                    </a:lnTo>
                    <a:lnTo>
                      <a:pt x="66" y="114"/>
                    </a:lnTo>
                    <a:lnTo>
                      <a:pt x="12" y="12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14" name="Freeform 898"/>
              <p:cNvSpPr>
                <a:spLocks/>
              </p:cNvSpPr>
              <p:nvPr/>
            </p:nvSpPr>
            <p:spPr bwMode="auto">
              <a:xfrm>
                <a:off x="5505" y="2914"/>
                <a:ext cx="40" cy="120"/>
              </a:xfrm>
              <a:custGeom>
                <a:avLst/>
                <a:gdLst/>
                <a:ahLst/>
                <a:cxnLst>
                  <a:cxn ang="0">
                    <a:pos x="5" y="120"/>
                  </a:cxn>
                  <a:cxn ang="0">
                    <a:pos x="0" y="62"/>
                  </a:cxn>
                  <a:cxn ang="0">
                    <a:pos x="35" y="0"/>
                  </a:cxn>
                  <a:cxn ang="0">
                    <a:pos x="40" y="60"/>
                  </a:cxn>
                  <a:cxn ang="0">
                    <a:pos x="5" y="120"/>
                  </a:cxn>
                </a:cxnLst>
                <a:rect l="0" t="0" r="r" b="b"/>
                <a:pathLst>
                  <a:path w="40" h="120">
                    <a:moveTo>
                      <a:pt x="5" y="120"/>
                    </a:moveTo>
                    <a:lnTo>
                      <a:pt x="0" y="62"/>
                    </a:lnTo>
                    <a:lnTo>
                      <a:pt x="35" y="0"/>
                    </a:lnTo>
                    <a:lnTo>
                      <a:pt x="40" y="60"/>
                    </a:lnTo>
                    <a:lnTo>
                      <a:pt x="5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15" name="Freeform 899"/>
              <p:cNvSpPr>
                <a:spLocks/>
              </p:cNvSpPr>
              <p:nvPr/>
            </p:nvSpPr>
            <p:spPr bwMode="auto">
              <a:xfrm>
                <a:off x="5505" y="2914"/>
                <a:ext cx="40" cy="120"/>
              </a:xfrm>
              <a:custGeom>
                <a:avLst/>
                <a:gdLst/>
                <a:ahLst/>
                <a:cxnLst>
                  <a:cxn ang="0">
                    <a:pos x="5" y="120"/>
                  </a:cxn>
                  <a:cxn ang="0">
                    <a:pos x="0" y="62"/>
                  </a:cxn>
                  <a:cxn ang="0">
                    <a:pos x="35" y="0"/>
                  </a:cxn>
                  <a:cxn ang="0">
                    <a:pos x="40" y="60"/>
                  </a:cxn>
                  <a:cxn ang="0">
                    <a:pos x="5" y="120"/>
                  </a:cxn>
                </a:cxnLst>
                <a:rect l="0" t="0" r="r" b="b"/>
                <a:pathLst>
                  <a:path w="40" h="120">
                    <a:moveTo>
                      <a:pt x="5" y="120"/>
                    </a:moveTo>
                    <a:lnTo>
                      <a:pt x="0" y="62"/>
                    </a:lnTo>
                    <a:lnTo>
                      <a:pt x="35" y="0"/>
                    </a:lnTo>
                    <a:lnTo>
                      <a:pt x="40" y="60"/>
                    </a:lnTo>
                    <a:lnTo>
                      <a:pt x="5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16" name="Freeform 900"/>
              <p:cNvSpPr>
                <a:spLocks/>
              </p:cNvSpPr>
              <p:nvPr/>
            </p:nvSpPr>
            <p:spPr bwMode="auto">
              <a:xfrm>
                <a:off x="5367" y="2518"/>
                <a:ext cx="114" cy="106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34" y="0"/>
                  </a:cxn>
                  <a:cxn ang="0">
                    <a:pos x="114" y="12"/>
                  </a:cxn>
                  <a:cxn ang="0">
                    <a:pos x="82" y="106"/>
                  </a:cxn>
                  <a:cxn ang="0">
                    <a:pos x="0" y="93"/>
                  </a:cxn>
                </a:cxnLst>
                <a:rect l="0" t="0" r="r" b="b"/>
                <a:pathLst>
                  <a:path w="114" h="106">
                    <a:moveTo>
                      <a:pt x="0" y="93"/>
                    </a:moveTo>
                    <a:lnTo>
                      <a:pt x="34" y="0"/>
                    </a:lnTo>
                    <a:lnTo>
                      <a:pt x="114" y="12"/>
                    </a:lnTo>
                    <a:lnTo>
                      <a:pt x="82" y="10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17" name="Freeform 901"/>
              <p:cNvSpPr>
                <a:spLocks/>
              </p:cNvSpPr>
              <p:nvPr/>
            </p:nvSpPr>
            <p:spPr bwMode="auto">
              <a:xfrm>
                <a:off x="5367" y="2518"/>
                <a:ext cx="114" cy="106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34" y="0"/>
                  </a:cxn>
                  <a:cxn ang="0">
                    <a:pos x="114" y="12"/>
                  </a:cxn>
                  <a:cxn ang="0">
                    <a:pos x="82" y="106"/>
                  </a:cxn>
                  <a:cxn ang="0">
                    <a:pos x="0" y="93"/>
                  </a:cxn>
                </a:cxnLst>
                <a:rect l="0" t="0" r="r" b="b"/>
                <a:pathLst>
                  <a:path w="114" h="106">
                    <a:moveTo>
                      <a:pt x="0" y="93"/>
                    </a:moveTo>
                    <a:lnTo>
                      <a:pt x="34" y="0"/>
                    </a:lnTo>
                    <a:lnTo>
                      <a:pt x="114" y="12"/>
                    </a:lnTo>
                    <a:lnTo>
                      <a:pt x="82" y="106"/>
                    </a:lnTo>
                    <a:lnTo>
                      <a:pt x="0" y="9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18" name="Freeform 902"/>
              <p:cNvSpPr>
                <a:spLocks/>
              </p:cNvSpPr>
              <p:nvPr/>
            </p:nvSpPr>
            <p:spPr bwMode="auto">
              <a:xfrm>
                <a:off x="3300" y="2518"/>
                <a:ext cx="115" cy="10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2" y="106"/>
                  </a:cxn>
                  <a:cxn ang="0">
                    <a:pos x="115" y="93"/>
                  </a:cxn>
                  <a:cxn ang="0">
                    <a:pos x="81" y="0"/>
                  </a:cxn>
                  <a:cxn ang="0">
                    <a:pos x="0" y="12"/>
                  </a:cxn>
                </a:cxnLst>
                <a:rect l="0" t="0" r="r" b="b"/>
                <a:pathLst>
                  <a:path w="115" h="106">
                    <a:moveTo>
                      <a:pt x="0" y="12"/>
                    </a:moveTo>
                    <a:lnTo>
                      <a:pt x="32" y="106"/>
                    </a:lnTo>
                    <a:lnTo>
                      <a:pt x="115" y="93"/>
                    </a:lnTo>
                    <a:lnTo>
                      <a:pt x="8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19" name="Freeform 903"/>
              <p:cNvSpPr>
                <a:spLocks/>
              </p:cNvSpPr>
              <p:nvPr/>
            </p:nvSpPr>
            <p:spPr bwMode="auto">
              <a:xfrm>
                <a:off x="3300" y="2518"/>
                <a:ext cx="115" cy="10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2" y="106"/>
                  </a:cxn>
                  <a:cxn ang="0">
                    <a:pos x="115" y="93"/>
                  </a:cxn>
                  <a:cxn ang="0">
                    <a:pos x="81" y="0"/>
                  </a:cxn>
                  <a:cxn ang="0">
                    <a:pos x="0" y="12"/>
                  </a:cxn>
                </a:cxnLst>
                <a:rect l="0" t="0" r="r" b="b"/>
                <a:pathLst>
                  <a:path w="115" h="106">
                    <a:moveTo>
                      <a:pt x="0" y="12"/>
                    </a:moveTo>
                    <a:lnTo>
                      <a:pt x="32" y="106"/>
                    </a:lnTo>
                    <a:lnTo>
                      <a:pt x="115" y="93"/>
                    </a:lnTo>
                    <a:lnTo>
                      <a:pt x="81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20" name="Freeform 904"/>
              <p:cNvSpPr>
                <a:spLocks/>
              </p:cNvSpPr>
              <p:nvPr/>
            </p:nvSpPr>
            <p:spPr bwMode="auto">
              <a:xfrm>
                <a:off x="4478" y="3358"/>
                <a:ext cx="73" cy="36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73" y="13"/>
                  </a:cxn>
                  <a:cxn ang="0">
                    <a:pos x="44" y="0"/>
                  </a:cxn>
                  <a:cxn ang="0">
                    <a:pos x="0" y="20"/>
                  </a:cxn>
                  <a:cxn ang="0">
                    <a:pos x="17" y="36"/>
                  </a:cxn>
                </a:cxnLst>
                <a:rect l="0" t="0" r="r" b="b"/>
                <a:pathLst>
                  <a:path w="73" h="36">
                    <a:moveTo>
                      <a:pt x="17" y="36"/>
                    </a:moveTo>
                    <a:lnTo>
                      <a:pt x="73" y="13"/>
                    </a:lnTo>
                    <a:lnTo>
                      <a:pt x="44" y="0"/>
                    </a:lnTo>
                    <a:lnTo>
                      <a:pt x="0" y="20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21" name="Freeform 905"/>
              <p:cNvSpPr>
                <a:spLocks/>
              </p:cNvSpPr>
              <p:nvPr/>
            </p:nvSpPr>
            <p:spPr bwMode="auto">
              <a:xfrm>
                <a:off x="4478" y="3358"/>
                <a:ext cx="73" cy="36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73" y="13"/>
                  </a:cxn>
                  <a:cxn ang="0">
                    <a:pos x="44" y="0"/>
                  </a:cxn>
                  <a:cxn ang="0">
                    <a:pos x="0" y="20"/>
                  </a:cxn>
                  <a:cxn ang="0">
                    <a:pos x="17" y="36"/>
                  </a:cxn>
                </a:cxnLst>
                <a:rect l="0" t="0" r="r" b="b"/>
                <a:pathLst>
                  <a:path w="73" h="36">
                    <a:moveTo>
                      <a:pt x="17" y="36"/>
                    </a:moveTo>
                    <a:lnTo>
                      <a:pt x="73" y="13"/>
                    </a:lnTo>
                    <a:lnTo>
                      <a:pt x="44" y="0"/>
                    </a:lnTo>
                    <a:lnTo>
                      <a:pt x="0" y="20"/>
                    </a:lnTo>
                    <a:lnTo>
                      <a:pt x="17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22" name="Freeform 906"/>
              <p:cNvSpPr>
                <a:spLocks/>
              </p:cNvSpPr>
              <p:nvPr/>
            </p:nvSpPr>
            <p:spPr bwMode="auto">
              <a:xfrm>
                <a:off x="4229" y="3358"/>
                <a:ext cx="75" cy="3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58" y="36"/>
                  </a:cxn>
                  <a:cxn ang="0">
                    <a:pos x="75" y="20"/>
                  </a:cxn>
                  <a:cxn ang="0">
                    <a:pos x="31" y="0"/>
                  </a:cxn>
                  <a:cxn ang="0">
                    <a:pos x="0" y="13"/>
                  </a:cxn>
                </a:cxnLst>
                <a:rect l="0" t="0" r="r" b="b"/>
                <a:pathLst>
                  <a:path w="75" h="36">
                    <a:moveTo>
                      <a:pt x="0" y="13"/>
                    </a:moveTo>
                    <a:lnTo>
                      <a:pt x="58" y="36"/>
                    </a:lnTo>
                    <a:lnTo>
                      <a:pt x="75" y="20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23" name="Freeform 907"/>
              <p:cNvSpPr>
                <a:spLocks/>
              </p:cNvSpPr>
              <p:nvPr/>
            </p:nvSpPr>
            <p:spPr bwMode="auto">
              <a:xfrm>
                <a:off x="4229" y="3358"/>
                <a:ext cx="75" cy="3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58" y="36"/>
                  </a:cxn>
                  <a:cxn ang="0">
                    <a:pos x="75" y="20"/>
                  </a:cxn>
                  <a:cxn ang="0">
                    <a:pos x="31" y="0"/>
                  </a:cxn>
                  <a:cxn ang="0">
                    <a:pos x="0" y="13"/>
                  </a:cxn>
                </a:cxnLst>
                <a:rect l="0" t="0" r="r" b="b"/>
                <a:pathLst>
                  <a:path w="75" h="36">
                    <a:moveTo>
                      <a:pt x="0" y="13"/>
                    </a:moveTo>
                    <a:lnTo>
                      <a:pt x="58" y="36"/>
                    </a:lnTo>
                    <a:lnTo>
                      <a:pt x="75" y="20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24" name="Freeform 908"/>
              <p:cNvSpPr>
                <a:spLocks/>
              </p:cNvSpPr>
              <p:nvPr/>
            </p:nvSpPr>
            <p:spPr bwMode="auto">
              <a:xfrm>
                <a:off x="5090" y="1495"/>
                <a:ext cx="59" cy="117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59" y="95"/>
                  </a:cxn>
                  <a:cxn ang="0">
                    <a:pos x="25" y="117"/>
                  </a:cxn>
                  <a:cxn ang="0">
                    <a:pos x="0" y="39"/>
                  </a:cxn>
                  <a:cxn ang="0">
                    <a:pos x="47" y="0"/>
                  </a:cxn>
                </a:cxnLst>
                <a:rect l="0" t="0" r="r" b="b"/>
                <a:pathLst>
                  <a:path w="59" h="117">
                    <a:moveTo>
                      <a:pt x="47" y="0"/>
                    </a:moveTo>
                    <a:lnTo>
                      <a:pt x="59" y="95"/>
                    </a:lnTo>
                    <a:lnTo>
                      <a:pt x="25" y="117"/>
                    </a:lnTo>
                    <a:lnTo>
                      <a:pt x="0" y="39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25" name="Freeform 909"/>
              <p:cNvSpPr>
                <a:spLocks/>
              </p:cNvSpPr>
              <p:nvPr/>
            </p:nvSpPr>
            <p:spPr bwMode="auto">
              <a:xfrm>
                <a:off x="5090" y="1495"/>
                <a:ext cx="59" cy="117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59" y="95"/>
                  </a:cxn>
                  <a:cxn ang="0">
                    <a:pos x="25" y="117"/>
                  </a:cxn>
                  <a:cxn ang="0">
                    <a:pos x="0" y="39"/>
                  </a:cxn>
                  <a:cxn ang="0">
                    <a:pos x="47" y="0"/>
                  </a:cxn>
                </a:cxnLst>
                <a:rect l="0" t="0" r="r" b="b"/>
                <a:pathLst>
                  <a:path w="59" h="117">
                    <a:moveTo>
                      <a:pt x="47" y="0"/>
                    </a:moveTo>
                    <a:lnTo>
                      <a:pt x="59" y="95"/>
                    </a:lnTo>
                    <a:lnTo>
                      <a:pt x="25" y="117"/>
                    </a:lnTo>
                    <a:lnTo>
                      <a:pt x="0" y="39"/>
                    </a:lnTo>
                    <a:lnTo>
                      <a:pt x="4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26" name="Freeform 910"/>
              <p:cNvSpPr>
                <a:spLocks/>
              </p:cNvSpPr>
              <p:nvPr/>
            </p:nvSpPr>
            <p:spPr bwMode="auto">
              <a:xfrm>
                <a:off x="4763" y="3428"/>
                <a:ext cx="18" cy="8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18" y="67"/>
                  </a:cxn>
                  <a:cxn ang="0">
                    <a:pos x="18" y="0"/>
                  </a:cxn>
                  <a:cxn ang="0">
                    <a:pos x="0" y="20"/>
                  </a:cxn>
                  <a:cxn ang="0">
                    <a:pos x="0" y="86"/>
                  </a:cxn>
                </a:cxnLst>
                <a:rect l="0" t="0" r="r" b="b"/>
                <a:pathLst>
                  <a:path w="18" h="86">
                    <a:moveTo>
                      <a:pt x="0" y="86"/>
                    </a:moveTo>
                    <a:lnTo>
                      <a:pt x="18" y="67"/>
                    </a:lnTo>
                    <a:lnTo>
                      <a:pt x="18" y="0"/>
                    </a:lnTo>
                    <a:lnTo>
                      <a:pt x="0" y="2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27" name="Freeform 911"/>
              <p:cNvSpPr>
                <a:spLocks/>
              </p:cNvSpPr>
              <p:nvPr/>
            </p:nvSpPr>
            <p:spPr bwMode="auto">
              <a:xfrm>
                <a:off x="4763" y="3428"/>
                <a:ext cx="18" cy="8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18" y="67"/>
                  </a:cxn>
                  <a:cxn ang="0">
                    <a:pos x="18" y="0"/>
                  </a:cxn>
                  <a:cxn ang="0">
                    <a:pos x="0" y="20"/>
                  </a:cxn>
                  <a:cxn ang="0">
                    <a:pos x="0" y="86"/>
                  </a:cxn>
                </a:cxnLst>
                <a:rect l="0" t="0" r="r" b="b"/>
                <a:pathLst>
                  <a:path w="18" h="86">
                    <a:moveTo>
                      <a:pt x="0" y="86"/>
                    </a:moveTo>
                    <a:lnTo>
                      <a:pt x="18" y="67"/>
                    </a:lnTo>
                    <a:lnTo>
                      <a:pt x="18" y="0"/>
                    </a:lnTo>
                    <a:lnTo>
                      <a:pt x="0" y="2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28" name="Freeform 912"/>
              <p:cNvSpPr>
                <a:spLocks/>
              </p:cNvSpPr>
              <p:nvPr/>
            </p:nvSpPr>
            <p:spPr bwMode="auto">
              <a:xfrm>
                <a:off x="4609" y="3351"/>
                <a:ext cx="84" cy="56"/>
              </a:xfrm>
              <a:custGeom>
                <a:avLst/>
                <a:gdLst/>
                <a:ahLst/>
                <a:cxnLst>
                  <a:cxn ang="0">
                    <a:pos x="28" y="56"/>
                  </a:cxn>
                  <a:cxn ang="0">
                    <a:pos x="84" y="5"/>
                  </a:cxn>
                  <a:cxn ang="0">
                    <a:pos x="51" y="0"/>
                  </a:cxn>
                  <a:cxn ang="0">
                    <a:pos x="0" y="44"/>
                  </a:cxn>
                  <a:cxn ang="0">
                    <a:pos x="28" y="56"/>
                  </a:cxn>
                </a:cxnLst>
                <a:rect l="0" t="0" r="r" b="b"/>
                <a:pathLst>
                  <a:path w="84" h="56">
                    <a:moveTo>
                      <a:pt x="28" y="56"/>
                    </a:moveTo>
                    <a:lnTo>
                      <a:pt x="84" y="5"/>
                    </a:lnTo>
                    <a:lnTo>
                      <a:pt x="51" y="0"/>
                    </a:lnTo>
                    <a:lnTo>
                      <a:pt x="0" y="44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29" name="Freeform 913"/>
              <p:cNvSpPr>
                <a:spLocks/>
              </p:cNvSpPr>
              <p:nvPr/>
            </p:nvSpPr>
            <p:spPr bwMode="auto">
              <a:xfrm>
                <a:off x="4609" y="3351"/>
                <a:ext cx="84" cy="56"/>
              </a:xfrm>
              <a:custGeom>
                <a:avLst/>
                <a:gdLst/>
                <a:ahLst/>
                <a:cxnLst>
                  <a:cxn ang="0">
                    <a:pos x="28" y="56"/>
                  </a:cxn>
                  <a:cxn ang="0">
                    <a:pos x="84" y="5"/>
                  </a:cxn>
                  <a:cxn ang="0">
                    <a:pos x="51" y="0"/>
                  </a:cxn>
                  <a:cxn ang="0">
                    <a:pos x="0" y="44"/>
                  </a:cxn>
                  <a:cxn ang="0">
                    <a:pos x="28" y="56"/>
                  </a:cxn>
                </a:cxnLst>
                <a:rect l="0" t="0" r="r" b="b"/>
                <a:pathLst>
                  <a:path w="84" h="56">
                    <a:moveTo>
                      <a:pt x="28" y="56"/>
                    </a:moveTo>
                    <a:lnTo>
                      <a:pt x="84" y="5"/>
                    </a:lnTo>
                    <a:lnTo>
                      <a:pt x="51" y="0"/>
                    </a:lnTo>
                    <a:lnTo>
                      <a:pt x="0" y="44"/>
                    </a:lnTo>
                    <a:lnTo>
                      <a:pt x="28" y="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30" name="Freeform 914"/>
              <p:cNvSpPr>
                <a:spLocks/>
              </p:cNvSpPr>
              <p:nvPr/>
            </p:nvSpPr>
            <p:spPr bwMode="auto">
              <a:xfrm>
                <a:off x="4089" y="3351"/>
                <a:ext cx="84" cy="5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6" y="56"/>
                  </a:cxn>
                  <a:cxn ang="0">
                    <a:pos x="84" y="44"/>
                  </a:cxn>
                  <a:cxn ang="0">
                    <a:pos x="33" y="0"/>
                  </a:cxn>
                  <a:cxn ang="0">
                    <a:pos x="0" y="5"/>
                  </a:cxn>
                </a:cxnLst>
                <a:rect l="0" t="0" r="r" b="b"/>
                <a:pathLst>
                  <a:path w="84" h="56">
                    <a:moveTo>
                      <a:pt x="0" y="5"/>
                    </a:moveTo>
                    <a:lnTo>
                      <a:pt x="56" y="56"/>
                    </a:lnTo>
                    <a:lnTo>
                      <a:pt x="84" y="44"/>
                    </a:lnTo>
                    <a:lnTo>
                      <a:pt x="3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31" name="Freeform 915"/>
              <p:cNvSpPr>
                <a:spLocks/>
              </p:cNvSpPr>
              <p:nvPr/>
            </p:nvSpPr>
            <p:spPr bwMode="auto">
              <a:xfrm>
                <a:off x="4089" y="3351"/>
                <a:ext cx="84" cy="5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6" y="56"/>
                  </a:cxn>
                  <a:cxn ang="0">
                    <a:pos x="84" y="44"/>
                  </a:cxn>
                  <a:cxn ang="0">
                    <a:pos x="33" y="0"/>
                  </a:cxn>
                  <a:cxn ang="0">
                    <a:pos x="0" y="5"/>
                  </a:cxn>
                </a:cxnLst>
                <a:rect l="0" t="0" r="r" b="b"/>
                <a:pathLst>
                  <a:path w="84" h="56">
                    <a:moveTo>
                      <a:pt x="0" y="5"/>
                    </a:moveTo>
                    <a:lnTo>
                      <a:pt x="56" y="56"/>
                    </a:lnTo>
                    <a:lnTo>
                      <a:pt x="84" y="44"/>
                    </a:lnTo>
                    <a:lnTo>
                      <a:pt x="33" y="0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32" name="Freeform 916"/>
              <p:cNvSpPr>
                <a:spLocks/>
              </p:cNvSpPr>
              <p:nvPr/>
            </p:nvSpPr>
            <p:spPr bwMode="auto">
              <a:xfrm>
                <a:off x="4876" y="1386"/>
                <a:ext cx="128" cy="110"/>
              </a:xfrm>
              <a:custGeom>
                <a:avLst/>
                <a:gdLst/>
                <a:ahLst/>
                <a:cxnLst>
                  <a:cxn ang="0">
                    <a:pos x="128" y="110"/>
                  </a:cxn>
                  <a:cxn ang="0">
                    <a:pos x="107" y="36"/>
                  </a:cxn>
                  <a:cxn ang="0">
                    <a:pos x="0" y="0"/>
                  </a:cxn>
                  <a:cxn ang="0">
                    <a:pos x="19" y="76"/>
                  </a:cxn>
                  <a:cxn ang="0">
                    <a:pos x="128" y="110"/>
                  </a:cxn>
                </a:cxnLst>
                <a:rect l="0" t="0" r="r" b="b"/>
                <a:pathLst>
                  <a:path w="128" h="110">
                    <a:moveTo>
                      <a:pt x="128" y="110"/>
                    </a:moveTo>
                    <a:lnTo>
                      <a:pt x="107" y="36"/>
                    </a:lnTo>
                    <a:lnTo>
                      <a:pt x="0" y="0"/>
                    </a:lnTo>
                    <a:lnTo>
                      <a:pt x="19" y="76"/>
                    </a:lnTo>
                    <a:lnTo>
                      <a:pt x="128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33" name="Freeform 917"/>
              <p:cNvSpPr>
                <a:spLocks/>
              </p:cNvSpPr>
              <p:nvPr/>
            </p:nvSpPr>
            <p:spPr bwMode="auto">
              <a:xfrm>
                <a:off x="4876" y="1386"/>
                <a:ext cx="128" cy="110"/>
              </a:xfrm>
              <a:custGeom>
                <a:avLst/>
                <a:gdLst/>
                <a:ahLst/>
                <a:cxnLst>
                  <a:cxn ang="0">
                    <a:pos x="128" y="110"/>
                  </a:cxn>
                  <a:cxn ang="0">
                    <a:pos x="107" y="36"/>
                  </a:cxn>
                  <a:cxn ang="0">
                    <a:pos x="0" y="0"/>
                  </a:cxn>
                  <a:cxn ang="0">
                    <a:pos x="19" y="76"/>
                  </a:cxn>
                  <a:cxn ang="0">
                    <a:pos x="128" y="110"/>
                  </a:cxn>
                </a:cxnLst>
                <a:rect l="0" t="0" r="r" b="b"/>
                <a:pathLst>
                  <a:path w="128" h="110">
                    <a:moveTo>
                      <a:pt x="128" y="110"/>
                    </a:moveTo>
                    <a:lnTo>
                      <a:pt x="107" y="36"/>
                    </a:lnTo>
                    <a:lnTo>
                      <a:pt x="0" y="0"/>
                    </a:lnTo>
                    <a:lnTo>
                      <a:pt x="19" y="76"/>
                    </a:lnTo>
                    <a:lnTo>
                      <a:pt x="128" y="1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34" name="Freeform 918"/>
              <p:cNvSpPr>
                <a:spLocks/>
              </p:cNvSpPr>
              <p:nvPr/>
            </p:nvSpPr>
            <p:spPr bwMode="auto">
              <a:xfrm>
                <a:off x="3778" y="1386"/>
                <a:ext cx="127" cy="110"/>
              </a:xfrm>
              <a:custGeom>
                <a:avLst/>
                <a:gdLst/>
                <a:ahLst/>
                <a:cxnLst>
                  <a:cxn ang="0">
                    <a:pos x="109" y="76"/>
                  </a:cxn>
                  <a:cxn ang="0">
                    <a:pos x="127" y="0"/>
                  </a:cxn>
                  <a:cxn ang="0">
                    <a:pos x="20" y="36"/>
                  </a:cxn>
                  <a:cxn ang="0">
                    <a:pos x="0" y="110"/>
                  </a:cxn>
                  <a:cxn ang="0">
                    <a:pos x="109" y="76"/>
                  </a:cxn>
                </a:cxnLst>
                <a:rect l="0" t="0" r="r" b="b"/>
                <a:pathLst>
                  <a:path w="127" h="110">
                    <a:moveTo>
                      <a:pt x="109" y="76"/>
                    </a:moveTo>
                    <a:lnTo>
                      <a:pt x="127" y="0"/>
                    </a:lnTo>
                    <a:lnTo>
                      <a:pt x="20" y="36"/>
                    </a:lnTo>
                    <a:lnTo>
                      <a:pt x="0" y="110"/>
                    </a:lnTo>
                    <a:lnTo>
                      <a:pt x="109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35" name="Freeform 919"/>
              <p:cNvSpPr>
                <a:spLocks/>
              </p:cNvSpPr>
              <p:nvPr/>
            </p:nvSpPr>
            <p:spPr bwMode="auto">
              <a:xfrm>
                <a:off x="3778" y="1386"/>
                <a:ext cx="127" cy="110"/>
              </a:xfrm>
              <a:custGeom>
                <a:avLst/>
                <a:gdLst/>
                <a:ahLst/>
                <a:cxnLst>
                  <a:cxn ang="0">
                    <a:pos x="109" y="76"/>
                  </a:cxn>
                  <a:cxn ang="0">
                    <a:pos x="127" y="0"/>
                  </a:cxn>
                  <a:cxn ang="0">
                    <a:pos x="20" y="36"/>
                  </a:cxn>
                  <a:cxn ang="0">
                    <a:pos x="0" y="110"/>
                  </a:cxn>
                  <a:cxn ang="0">
                    <a:pos x="109" y="76"/>
                  </a:cxn>
                </a:cxnLst>
                <a:rect l="0" t="0" r="r" b="b"/>
                <a:pathLst>
                  <a:path w="127" h="110">
                    <a:moveTo>
                      <a:pt x="109" y="76"/>
                    </a:moveTo>
                    <a:lnTo>
                      <a:pt x="127" y="0"/>
                    </a:lnTo>
                    <a:lnTo>
                      <a:pt x="20" y="36"/>
                    </a:lnTo>
                    <a:lnTo>
                      <a:pt x="0" y="110"/>
                    </a:lnTo>
                    <a:lnTo>
                      <a:pt x="109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36" name="Freeform 920"/>
              <p:cNvSpPr>
                <a:spLocks/>
              </p:cNvSpPr>
              <p:nvPr/>
            </p:nvSpPr>
            <p:spPr bwMode="auto">
              <a:xfrm>
                <a:off x="5528" y="2618"/>
                <a:ext cx="23" cy="158"/>
              </a:xfrm>
              <a:custGeom>
                <a:avLst/>
                <a:gdLst/>
                <a:ahLst/>
                <a:cxnLst>
                  <a:cxn ang="0">
                    <a:pos x="23" y="158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23" y="69"/>
                  </a:cxn>
                  <a:cxn ang="0">
                    <a:pos x="23" y="158"/>
                  </a:cxn>
                </a:cxnLst>
                <a:rect l="0" t="0" r="r" b="b"/>
                <a:pathLst>
                  <a:path w="23" h="158">
                    <a:moveTo>
                      <a:pt x="23" y="158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23" y="69"/>
                    </a:lnTo>
                    <a:lnTo>
                      <a:pt x="23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37" name="Freeform 921"/>
              <p:cNvSpPr>
                <a:spLocks/>
              </p:cNvSpPr>
              <p:nvPr/>
            </p:nvSpPr>
            <p:spPr bwMode="auto">
              <a:xfrm>
                <a:off x="5528" y="2618"/>
                <a:ext cx="23" cy="158"/>
              </a:xfrm>
              <a:custGeom>
                <a:avLst/>
                <a:gdLst/>
                <a:ahLst/>
                <a:cxnLst>
                  <a:cxn ang="0">
                    <a:pos x="23" y="158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23" y="69"/>
                  </a:cxn>
                  <a:cxn ang="0">
                    <a:pos x="23" y="158"/>
                  </a:cxn>
                </a:cxnLst>
                <a:rect l="0" t="0" r="r" b="b"/>
                <a:pathLst>
                  <a:path w="23" h="158">
                    <a:moveTo>
                      <a:pt x="23" y="158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23" y="69"/>
                    </a:lnTo>
                    <a:lnTo>
                      <a:pt x="23" y="15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38" name="Freeform 922"/>
              <p:cNvSpPr>
                <a:spLocks/>
              </p:cNvSpPr>
              <p:nvPr/>
            </p:nvSpPr>
            <p:spPr bwMode="auto">
              <a:xfrm>
                <a:off x="4605" y="1027"/>
                <a:ext cx="33" cy="99"/>
              </a:xfrm>
              <a:custGeom>
                <a:avLst/>
                <a:gdLst/>
                <a:ahLst/>
                <a:cxnLst>
                  <a:cxn ang="0">
                    <a:pos x="13" y="99"/>
                  </a:cxn>
                  <a:cxn ang="0">
                    <a:pos x="0" y="69"/>
                  </a:cxn>
                  <a:cxn ang="0">
                    <a:pos x="19" y="0"/>
                  </a:cxn>
                  <a:cxn ang="0">
                    <a:pos x="33" y="21"/>
                  </a:cxn>
                  <a:cxn ang="0">
                    <a:pos x="13" y="99"/>
                  </a:cxn>
                </a:cxnLst>
                <a:rect l="0" t="0" r="r" b="b"/>
                <a:pathLst>
                  <a:path w="33" h="99">
                    <a:moveTo>
                      <a:pt x="13" y="99"/>
                    </a:moveTo>
                    <a:lnTo>
                      <a:pt x="0" y="69"/>
                    </a:lnTo>
                    <a:lnTo>
                      <a:pt x="19" y="0"/>
                    </a:lnTo>
                    <a:lnTo>
                      <a:pt x="33" y="21"/>
                    </a:lnTo>
                    <a:lnTo>
                      <a:pt x="1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39" name="Freeform 923"/>
              <p:cNvSpPr>
                <a:spLocks/>
              </p:cNvSpPr>
              <p:nvPr/>
            </p:nvSpPr>
            <p:spPr bwMode="auto">
              <a:xfrm>
                <a:off x="4605" y="1027"/>
                <a:ext cx="33" cy="99"/>
              </a:xfrm>
              <a:custGeom>
                <a:avLst/>
                <a:gdLst/>
                <a:ahLst/>
                <a:cxnLst>
                  <a:cxn ang="0">
                    <a:pos x="13" y="99"/>
                  </a:cxn>
                  <a:cxn ang="0">
                    <a:pos x="0" y="69"/>
                  </a:cxn>
                  <a:cxn ang="0">
                    <a:pos x="19" y="0"/>
                  </a:cxn>
                  <a:cxn ang="0">
                    <a:pos x="33" y="21"/>
                  </a:cxn>
                  <a:cxn ang="0">
                    <a:pos x="13" y="99"/>
                  </a:cxn>
                </a:cxnLst>
                <a:rect l="0" t="0" r="r" b="b"/>
                <a:pathLst>
                  <a:path w="33" h="99">
                    <a:moveTo>
                      <a:pt x="13" y="99"/>
                    </a:moveTo>
                    <a:lnTo>
                      <a:pt x="0" y="69"/>
                    </a:lnTo>
                    <a:lnTo>
                      <a:pt x="19" y="0"/>
                    </a:lnTo>
                    <a:lnTo>
                      <a:pt x="33" y="21"/>
                    </a:lnTo>
                    <a:lnTo>
                      <a:pt x="13" y="9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40" name="Freeform 924"/>
              <p:cNvSpPr>
                <a:spLocks/>
              </p:cNvSpPr>
              <p:nvPr/>
            </p:nvSpPr>
            <p:spPr bwMode="auto">
              <a:xfrm>
                <a:off x="4143" y="1027"/>
                <a:ext cx="34" cy="99"/>
              </a:xfrm>
              <a:custGeom>
                <a:avLst/>
                <a:gdLst/>
                <a:ahLst/>
                <a:cxnLst>
                  <a:cxn ang="0">
                    <a:pos x="21" y="99"/>
                  </a:cxn>
                  <a:cxn ang="0">
                    <a:pos x="34" y="69"/>
                  </a:cxn>
                  <a:cxn ang="0">
                    <a:pos x="15" y="0"/>
                  </a:cxn>
                  <a:cxn ang="0">
                    <a:pos x="0" y="21"/>
                  </a:cxn>
                  <a:cxn ang="0">
                    <a:pos x="21" y="99"/>
                  </a:cxn>
                </a:cxnLst>
                <a:rect l="0" t="0" r="r" b="b"/>
                <a:pathLst>
                  <a:path w="34" h="99">
                    <a:moveTo>
                      <a:pt x="21" y="99"/>
                    </a:moveTo>
                    <a:lnTo>
                      <a:pt x="34" y="69"/>
                    </a:lnTo>
                    <a:lnTo>
                      <a:pt x="15" y="0"/>
                    </a:lnTo>
                    <a:lnTo>
                      <a:pt x="0" y="21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41" name="Freeform 925"/>
              <p:cNvSpPr>
                <a:spLocks/>
              </p:cNvSpPr>
              <p:nvPr/>
            </p:nvSpPr>
            <p:spPr bwMode="auto">
              <a:xfrm>
                <a:off x="4143" y="1027"/>
                <a:ext cx="34" cy="99"/>
              </a:xfrm>
              <a:custGeom>
                <a:avLst/>
                <a:gdLst/>
                <a:ahLst/>
                <a:cxnLst>
                  <a:cxn ang="0">
                    <a:pos x="21" y="99"/>
                  </a:cxn>
                  <a:cxn ang="0">
                    <a:pos x="34" y="69"/>
                  </a:cxn>
                  <a:cxn ang="0">
                    <a:pos x="15" y="0"/>
                  </a:cxn>
                  <a:cxn ang="0">
                    <a:pos x="0" y="21"/>
                  </a:cxn>
                  <a:cxn ang="0">
                    <a:pos x="21" y="99"/>
                  </a:cxn>
                </a:cxnLst>
                <a:rect l="0" t="0" r="r" b="b"/>
                <a:pathLst>
                  <a:path w="34" h="99">
                    <a:moveTo>
                      <a:pt x="21" y="99"/>
                    </a:moveTo>
                    <a:lnTo>
                      <a:pt x="34" y="69"/>
                    </a:lnTo>
                    <a:lnTo>
                      <a:pt x="15" y="0"/>
                    </a:lnTo>
                    <a:lnTo>
                      <a:pt x="0" y="21"/>
                    </a:lnTo>
                    <a:lnTo>
                      <a:pt x="21" y="9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42" name="Freeform 926"/>
              <p:cNvSpPr>
                <a:spLocks/>
              </p:cNvSpPr>
              <p:nvPr/>
            </p:nvSpPr>
            <p:spPr bwMode="auto">
              <a:xfrm>
                <a:off x="4481" y="2891"/>
                <a:ext cx="72" cy="93"/>
              </a:xfrm>
              <a:custGeom>
                <a:avLst/>
                <a:gdLst/>
                <a:ahLst/>
                <a:cxnLst>
                  <a:cxn ang="0">
                    <a:pos x="72" y="93"/>
                  </a:cxn>
                  <a:cxn ang="0">
                    <a:pos x="41" y="67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72" y="93"/>
                  </a:cxn>
                </a:cxnLst>
                <a:rect l="0" t="0" r="r" b="b"/>
                <a:pathLst>
                  <a:path w="72" h="93">
                    <a:moveTo>
                      <a:pt x="72" y="93"/>
                    </a:moveTo>
                    <a:lnTo>
                      <a:pt x="41" y="67"/>
                    </a:lnTo>
                    <a:lnTo>
                      <a:pt x="0" y="0"/>
                    </a:lnTo>
                    <a:lnTo>
                      <a:pt x="20" y="17"/>
                    </a:lnTo>
                    <a:lnTo>
                      <a:pt x="72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43" name="Freeform 927"/>
              <p:cNvSpPr>
                <a:spLocks/>
              </p:cNvSpPr>
              <p:nvPr/>
            </p:nvSpPr>
            <p:spPr bwMode="auto">
              <a:xfrm>
                <a:off x="4481" y="2891"/>
                <a:ext cx="72" cy="93"/>
              </a:xfrm>
              <a:custGeom>
                <a:avLst/>
                <a:gdLst/>
                <a:ahLst/>
                <a:cxnLst>
                  <a:cxn ang="0">
                    <a:pos x="72" y="93"/>
                  </a:cxn>
                  <a:cxn ang="0">
                    <a:pos x="41" y="67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72" y="93"/>
                  </a:cxn>
                </a:cxnLst>
                <a:rect l="0" t="0" r="r" b="b"/>
                <a:pathLst>
                  <a:path w="72" h="93">
                    <a:moveTo>
                      <a:pt x="72" y="93"/>
                    </a:moveTo>
                    <a:lnTo>
                      <a:pt x="41" y="67"/>
                    </a:lnTo>
                    <a:lnTo>
                      <a:pt x="0" y="0"/>
                    </a:lnTo>
                    <a:lnTo>
                      <a:pt x="20" y="17"/>
                    </a:lnTo>
                    <a:lnTo>
                      <a:pt x="72" y="9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44" name="Freeform 928"/>
              <p:cNvSpPr>
                <a:spLocks/>
              </p:cNvSpPr>
              <p:nvPr/>
            </p:nvSpPr>
            <p:spPr bwMode="auto">
              <a:xfrm>
                <a:off x="4228" y="2891"/>
                <a:ext cx="73" cy="93"/>
              </a:xfrm>
              <a:custGeom>
                <a:avLst/>
                <a:gdLst/>
                <a:ahLst/>
                <a:cxnLst>
                  <a:cxn ang="0">
                    <a:pos x="32" y="67"/>
                  </a:cxn>
                  <a:cxn ang="0">
                    <a:pos x="0" y="93"/>
                  </a:cxn>
                  <a:cxn ang="0">
                    <a:pos x="53" y="17"/>
                  </a:cxn>
                  <a:cxn ang="0">
                    <a:pos x="73" y="0"/>
                  </a:cxn>
                  <a:cxn ang="0">
                    <a:pos x="32" y="67"/>
                  </a:cxn>
                </a:cxnLst>
                <a:rect l="0" t="0" r="r" b="b"/>
                <a:pathLst>
                  <a:path w="73" h="93">
                    <a:moveTo>
                      <a:pt x="32" y="67"/>
                    </a:moveTo>
                    <a:lnTo>
                      <a:pt x="0" y="93"/>
                    </a:lnTo>
                    <a:lnTo>
                      <a:pt x="53" y="17"/>
                    </a:lnTo>
                    <a:lnTo>
                      <a:pt x="73" y="0"/>
                    </a:lnTo>
                    <a:lnTo>
                      <a:pt x="32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45" name="Freeform 929"/>
              <p:cNvSpPr>
                <a:spLocks/>
              </p:cNvSpPr>
              <p:nvPr/>
            </p:nvSpPr>
            <p:spPr bwMode="auto">
              <a:xfrm>
                <a:off x="4228" y="2891"/>
                <a:ext cx="73" cy="93"/>
              </a:xfrm>
              <a:custGeom>
                <a:avLst/>
                <a:gdLst/>
                <a:ahLst/>
                <a:cxnLst>
                  <a:cxn ang="0">
                    <a:pos x="32" y="67"/>
                  </a:cxn>
                  <a:cxn ang="0">
                    <a:pos x="0" y="93"/>
                  </a:cxn>
                  <a:cxn ang="0">
                    <a:pos x="53" y="17"/>
                  </a:cxn>
                  <a:cxn ang="0">
                    <a:pos x="73" y="0"/>
                  </a:cxn>
                  <a:cxn ang="0">
                    <a:pos x="32" y="67"/>
                  </a:cxn>
                </a:cxnLst>
                <a:rect l="0" t="0" r="r" b="b"/>
                <a:pathLst>
                  <a:path w="73" h="93">
                    <a:moveTo>
                      <a:pt x="32" y="67"/>
                    </a:moveTo>
                    <a:lnTo>
                      <a:pt x="0" y="93"/>
                    </a:lnTo>
                    <a:lnTo>
                      <a:pt x="53" y="17"/>
                    </a:lnTo>
                    <a:lnTo>
                      <a:pt x="73" y="0"/>
                    </a:lnTo>
                    <a:lnTo>
                      <a:pt x="32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46" name="Freeform 930"/>
              <p:cNvSpPr>
                <a:spLocks/>
              </p:cNvSpPr>
              <p:nvPr/>
            </p:nvSpPr>
            <p:spPr bwMode="auto">
              <a:xfrm>
                <a:off x="5448" y="2506"/>
                <a:ext cx="80" cy="112"/>
              </a:xfrm>
              <a:custGeom>
                <a:avLst/>
                <a:gdLst/>
                <a:ahLst/>
                <a:cxnLst>
                  <a:cxn ang="0">
                    <a:pos x="80" y="112"/>
                  </a:cxn>
                  <a:cxn ang="0">
                    <a:pos x="0" y="109"/>
                  </a:cxn>
                  <a:cxn ang="0">
                    <a:pos x="17" y="5"/>
                  </a:cxn>
                  <a:cxn ang="0">
                    <a:pos x="80" y="0"/>
                  </a:cxn>
                  <a:cxn ang="0">
                    <a:pos x="80" y="112"/>
                  </a:cxn>
                </a:cxnLst>
                <a:rect l="0" t="0" r="r" b="b"/>
                <a:pathLst>
                  <a:path w="80" h="112">
                    <a:moveTo>
                      <a:pt x="80" y="112"/>
                    </a:moveTo>
                    <a:lnTo>
                      <a:pt x="0" y="109"/>
                    </a:lnTo>
                    <a:lnTo>
                      <a:pt x="17" y="5"/>
                    </a:lnTo>
                    <a:lnTo>
                      <a:pt x="80" y="0"/>
                    </a:lnTo>
                    <a:lnTo>
                      <a:pt x="80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47" name="Freeform 931"/>
              <p:cNvSpPr>
                <a:spLocks/>
              </p:cNvSpPr>
              <p:nvPr/>
            </p:nvSpPr>
            <p:spPr bwMode="auto">
              <a:xfrm>
                <a:off x="5448" y="2506"/>
                <a:ext cx="80" cy="112"/>
              </a:xfrm>
              <a:custGeom>
                <a:avLst/>
                <a:gdLst/>
                <a:ahLst/>
                <a:cxnLst>
                  <a:cxn ang="0">
                    <a:pos x="80" y="112"/>
                  </a:cxn>
                  <a:cxn ang="0">
                    <a:pos x="0" y="109"/>
                  </a:cxn>
                  <a:cxn ang="0">
                    <a:pos x="17" y="5"/>
                  </a:cxn>
                  <a:cxn ang="0">
                    <a:pos x="80" y="0"/>
                  </a:cxn>
                  <a:cxn ang="0">
                    <a:pos x="80" y="112"/>
                  </a:cxn>
                </a:cxnLst>
                <a:rect l="0" t="0" r="r" b="b"/>
                <a:pathLst>
                  <a:path w="80" h="112">
                    <a:moveTo>
                      <a:pt x="80" y="112"/>
                    </a:moveTo>
                    <a:lnTo>
                      <a:pt x="0" y="109"/>
                    </a:lnTo>
                    <a:lnTo>
                      <a:pt x="17" y="5"/>
                    </a:lnTo>
                    <a:lnTo>
                      <a:pt x="80" y="0"/>
                    </a:lnTo>
                    <a:lnTo>
                      <a:pt x="80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48" name="Freeform 932"/>
              <p:cNvSpPr>
                <a:spLocks/>
              </p:cNvSpPr>
              <p:nvPr/>
            </p:nvSpPr>
            <p:spPr bwMode="auto">
              <a:xfrm>
                <a:off x="4370" y="2820"/>
                <a:ext cx="42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1" y="0"/>
                  </a:cxn>
                  <a:cxn ang="0">
                    <a:pos x="41" y="0"/>
                  </a:cxn>
                  <a:cxn ang="0">
                    <a:pos x="42" y="51"/>
                  </a:cxn>
                  <a:cxn ang="0">
                    <a:pos x="0" y="51"/>
                  </a:cxn>
                </a:cxnLst>
                <a:rect l="0" t="0" r="r" b="b"/>
                <a:pathLst>
                  <a:path w="42" h="51">
                    <a:moveTo>
                      <a:pt x="0" y="51"/>
                    </a:moveTo>
                    <a:lnTo>
                      <a:pt x="1" y="0"/>
                    </a:lnTo>
                    <a:lnTo>
                      <a:pt x="41" y="0"/>
                    </a:lnTo>
                    <a:lnTo>
                      <a:pt x="42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49" name="Freeform 933"/>
              <p:cNvSpPr>
                <a:spLocks/>
              </p:cNvSpPr>
              <p:nvPr/>
            </p:nvSpPr>
            <p:spPr bwMode="auto">
              <a:xfrm>
                <a:off x="4370" y="2820"/>
                <a:ext cx="42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1" y="0"/>
                  </a:cxn>
                  <a:cxn ang="0">
                    <a:pos x="41" y="0"/>
                  </a:cxn>
                  <a:cxn ang="0">
                    <a:pos x="42" y="51"/>
                  </a:cxn>
                  <a:cxn ang="0">
                    <a:pos x="0" y="51"/>
                  </a:cxn>
                </a:cxnLst>
                <a:rect l="0" t="0" r="r" b="b"/>
                <a:pathLst>
                  <a:path w="42" h="51">
                    <a:moveTo>
                      <a:pt x="0" y="51"/>
                    </a:moveTo>
                    <a:lnTo>
                      <a:pt x="1" y="0"/>
                    </a:lnTo>
                    <a:lnTo>
                      <a:pt x="41" y="0"/>
                    </a:lnTo>
                    <a:lnTo>
                      <a:pt x="42" y="51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50" name="Freeform 934"/>
              <p:cNvSpPr>
                <a:spLocks/>
              </p:cNvSpPr>
              <p:nvPr/>
            </p:nvSpPr>
            <p:spPr bwMode="auto">
              <a:xfrm>
                <a:off x="5090" y="1480"/>
                <a:ext cx="83" cy="13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83" y="79"/>
                  </a:cxn>
                  <a:cxn ang="0">
                    <a:pos x="25" y="132"/>
                  </a:cxn>
                  <a:cxn ang="0">
                    <a:pos x="0" y="54"/>
                  </a:cxn>
                  <a:cxn ang="0">
                    <a:pos x="61" y="0"/>
                  </a:cxn>
                </a:cxnLst>
                <a:rect l="0" t="0" r="r" b="b"/>
                <a:pathLst>
                  <a:path w="83" h="132">
                    <a:moveTo>
                      <a:pt x="61" y="0"/>
                    </a:moveTo>
                    <a:lnTo>
                      <a:pt x="83" y="79"/>
                    </a:lnTo>
                    <a:lnTo>
                      <a:pt x="25" y="132"/>
                    </a:lnTo>
                    <a:lnTo>
                      <a:pt x="0" y="5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51" name="Freeform 935"/>
              <p:cNvSpPr>
                <a:spLocks/>
              </p:cNvSpPr>
              <p:nvPr/>
            </p:nvSpPr>
            <p:spPr bwMode="auto">
              <a:xfrm>
                <a:off x="5090" y="1480"/>
                <a:ext cx="83" cy="13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83" y="79"/>
                  </a:cxn>
                  <a:cxn ang="0">
                    <a:pos x="25" y="132"/>
                  </a:cxn>
                  <a:cxn ang="0">
                    <a:pos x="0" y="54"/>
                  </a:cxn>
                  <a:cxn ang="0">
                    <a:pos x="61" y="0"/>
                  </a:cxn>
                </a:cxnLst>
                <a:rect l="0" t="0" r="r" b="b"/>
                <a:pathLst>
                  <a:path w="83" h="132">
                    <a:moveTo>
                      <a:pt x="61" y="0"/>
                    </a:moveTo>
                    <a:lnTo>
                      <a:pt x="83" y="79"/>
                    </a:lnTo>
                    <a:lnTo>
                      <a:pt x="25" y="132"/>
                    </a:lnTo>
                    <a:lnTo>
                      <a:pt x="0" y="54"/>
                    </a:lnTo>
                    <a:lnTo>
                      <a:pt x="6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52" name="Freeform 936"/>
              <p:cNvSpPr>
                <a:spLocks/>
              </p:cNvSpPr>
              <p:nvPr/>
            </p:nvSpPr>
            <p:spPr bwMode="auto">
              <a:xfrm>
                <a:off x="3608" y="1480"/>
                <a:ext cx="83" cy="132"/>
              </a:xfrm>
              <a:custGeom>
                <a:avLst/>
                <a:gdLst/>
                <a:ahLst/>
                <a:cxnLst>
                  <a:cxn ang="0">
                    <a:pos x="59" y="132"/>
                  </a:cxn>
                  <a:cxn ang="0">
                    <a:pos x="83" y="54"/>
                  </a:cxn>
                  <a:cxn ang="0">
                    <a:pos x="23" y="0"/>
                  </a:cxn>
                  <a:cxn ang="0">
                    <a:pos x="0" y="79"/>
                  </a:cxn>
                  <a:cxn ang="0">
                    <a:pos x="59" y="132"/>
                  </a:cxn>
                </a:cxnLst>
                <a:rect l="0" t="0" r="r" b="b"/>
                <a:pathLst>
                  <a:path w="83" h="132">
                    <a:moveTo>
                      <a:pt x="59" y="132"/>
                    </a:moveTo>
                    <a:lnTo>
                      <a:pt x="83" y="54"/>
                    </a:lnTo>
                    <a:lnTo>
                      <a:pt x="23" y="0"/>
                    </a:lnTo>
                    <a:lnTo>
                      <a:pt x="0" y="79"/>
                    </a:lnTo>
                    <a:lnTo>
                      <a:pt x="59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53" name="Freeform 937"/>
              <p:cNvSpPr>
                <a:spLocks/>
              </p:cNvSpPr>
              <p:nvPr/>
            </p:nvSpPr>
            <p:spPr bwMode="auto">
              <a:xfrm>
                <a:off x="3608" y="1480"/>
                <a:ext cx="83" cy="132"/>
              </a:xfrm>
              <a:custGeom>
                <a:avLst/>
                <a:gdLst/>
                <a:ahLst/>
                <a:cxnLst>
                  <a:cxn ang="0">
                    <a:pos x="59" y="132"/>
                  </a:cxn>
                  <a:cxn ang="0">
                    <a:pos x="83" y="54"/>
                  </a:cxn>
                  <a:cxn ang="0">
                    <a:pos x="23" y="0"/>
                  </a:cxn>
                  <a:cxn ang="0">
                    <a:pos x="0" y="79"/>
                  </a:cxn>
                  <a:cxn ang="0">
                    <a:pos x="59" y="132"/>
                  </a:cxn>
                </a:cxnLst>
                <a:rect l="0" t="0" r="r" b="b"/>
                <a:pathLst>
                  <a:path w="83" h="132">
                    <a:moveTo>
                      <a:pt x="59" y="132"/>
                    </a:moveTo>
                    <a:lnTo>
                      <a:pt x="83" y="54"/>
                    </a:lnTo>
                    <a:lnTo>
                      <a:pt x="23" y="0"/>
                    </a:lnTo>
                    <a:lnTo>
                      <a:pt x="0" y="79"/>
                    </a:lnTo>
                    <a:lnTo>
                      <a:pt x="59" y="1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54" name="Freeform 938"/>
              <p:cNvSpPr>
                <a:spLocks/>
              </p:cNvSpPr>
              <p:nvPr/>
            </p:nvSpPr>
            <p:spPr bwMode="auto">
              <a:xfrm>
                <a:off x="5255" y="2866"/>
                <a:ext cx="60" cy="138"/>
              </a:xfrm>
              <a:custGeom>
                <a:avLst/>
                <a:gdLst/>
                <a:ahLst/>
                <a:cxnLst>
                  <a:cxn ang="0">
                    <a:pos x="7" y="138"/>
                  </a:cxn>
                  <a:cxn ang="0">
                    <a:pos x="60" y="76"/>
                  </a:cxn>
                  <a:cxn ang="0">
                    <a:pos x="45" y="0"/>
                  </a:cxn>
                  <a:cxn ang="0">
                    <a:pos x="0" y="81"/>
                  </a:cxn>
                  <a:cxn ang="0">
                    <a:pos x="7" y="138"/>
                  </a:cxn>
                </a:cxnLst>
                <a:rect l="0" t="0" r="r" b="b"/>
                <a:pathLst>
                  <a:path w="60" h="138">
                    <a:moveTo>
                      <a:pt x="7" y="138"/>
                    </a:moveTo>
                    <a:lnTo>
                      <a:pt x="60" y="76"/>
                    </a:lnTo>
                    <a:lnTo>
                      <a:pt x="45" y="0"/>
                    </a:lnTo>
                    <a:lnTo>
                      <a:pt x="0" y="81"/>
                    </a:lnTo>
                    <a:lnTo>
                      <a:pt x="7" y="1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55" name="Freeform 939"/>
              <p:cNvSpPr>
                <a:spLocks/>
              </p:cNvSpPr>
              <p:nvPr/>
            </p:nvSpPr>
            <p:spPr bwMode="auto">
              <a:xfrm>
                <a:off x="5255" y="2866"/>
                <a:ext cx="60" cy="138"/>
              </a:xfrm>
              <a:custGeom>
                <a:avLst/>
                <a:gdLst/>
                <a:ahLst/>
                <a:cxnLst>
                  <a:cxn ang="0">
                    <a:pos x="7" y="138"/>
                  </a:cxn>
                  <a:cxn ang="0">
                    <a:pos x="60" y="76"/>
                  </a:cxn>
                  <a:cxn ang="0">
                    <a:pos x="45" y="0"/>
                  </a:cxn>
                  <a:cxn ang="0">
                    <a:pos x="0" y="81"/>
                  </a:cxn>
                  <a:cxn ang="0">
                    <a:pos x="7" y="138"/>
                  </a:cxn>
                </a:cxnLst>
                <a:rect l="0" t="0" r="r" b="b"/>
                <a:pathLst>
                  <a:path w="60" h="138">
                    <a:moveTo>
                      <a:pt x="7" y="138"/>
                    </a:moveTo>
                    <a:lnTo>
                      <a:pt x="60" y="76"/>
                    </a:lnTo>
                    <a:lnTo>
                      <a:pt x="45" y="0"/>
                    </a:lnTo>
                    <a:lnTo>
                      <a:pt x="0" y="81"/>
                    </a:lnTo>
                    <a:lnTo>
                      <a:pt x="7" y="1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56" name="Freeform 940"/>
              <p:cNvSpPr>
                <a:spLocks/>
              </p:cNvSpPr>
              <p:nvPr/>
            </p:nvSpPr>
            <p:spPr bwMode="auto">
              <a:xfrm>
                <a:off x="3467" y="2866"/>
                <a:ext cx="60" cy="138"/>
              </a:xfrm>
              <a:custGeom>
                <a:avLst/>
                <a:gdLst/>
                <a:ahLst/>
                <a:cxnLst>
                  <a:cxn ang="0">
                    <a:pos x="60" y="81"/>
                  </a:cxn>
                  <a:cxn ang="0">
                    <a:pos x="14" y="0"/>
                  </a:cxn>
                  <a:cxn ang="0">
                    <a:pos x="0" y="76"/>
                  </a:cxn>
                  <a:cxn ang="0">
                    <a:pos x="53" y="138"/>
                  </a:cxn>
                  <a:cxn ang="0">
                    <a:pos x="60" y="81"/>
                  </a:cxn>
                </a:cxnLst>
                <a:rect l="0" t="0" r="r" b="b"/>
                <a:pathLst>
                  <a:path w="60" h="138">
                    <a:moveTo>
                      <a:pt x="60" y="81"/>
                    </a:moveTo>
                    <a:lnTo>
                      <a:pt x="14" y="0"/>
                    </a:lnTo>
                    <a:lnTo>
                      <a:pt x="0" y="76"/>
                    </a:lnTo>
                    <a:lnTo>
                      <a:pt x="53" y="138"/>
                    </a:lnTo>
                    <a:lnTo>
                      <a:pt x="60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57" name="Freeform 941"/>
              <p:cNvSpPr>
                <a:spLocks/>
              </p:cNvSpPr>
              <p:nvPr/>
            </p:nvSpPr>
            <p:spPr bwMode="auto">
              <a:xfrm>
                <a:off x="3467" y="2866"/>
                <a:ext cx="60" cy="138"/>
              </a:xfrm>
              <a:custGeom>
                <a:avLst/>
                <a:gdLst/>
                <a:ahLst/>
                <a:cxnLst>
                  <a:cxn ang="0">
                    <a:pos x="60" y="81"/>
                  </a:cxn>
                  <a:cxn ang="0">
                    <a:pos x="14" y="0"/>
                  </a:cxn>
                  <a:cxn ang="0">
                    <a:pos x="0" y="76"/>
                  </a:cxn>
                  <a:cxn ang="0">
                    <a:pos x="53" y="138"/>
                  </a:cxn>
                  <a:cxn ang="0">
                    <a:pos x="60" y="81"/>
                  </a:cxn>
                </a:cxnLst>
                <a:rect l="0" t="0" r="r" b="b"/>
                <a:pathLst>
                  <a:path w="60" h="138">
                    <a:moveTo>
                      <a:pt x="60" y="81"/>
                    </a:moveTo>
                    <a:lnTo>
                      <a:pt x="14" y="0"/>
                    </a:lnTo>
                    <a:lnTo>
                      <a:pt x="0" y="76"/>
                    </a:lnTo>
                    <a:lnTo>
                      <a:pt x="53" y="138"/>
                    </a:lnTo>
                    <a:lnTo>
                      <a:pt x="60" y="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58" name="Freeform 942"/>
              <p:cNvSpPr>
                <a:spLocks/>
              </p:cNvSpPr>
              <p:nvPr/>
            </p:nvSpPr>
            <p:spPr bwMode="auto">
              <a:xfrm>
                <a:off x="5184" y="1364"/>
                <a:ext cx="62" cy="12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0" y="0"/>
                  </a:cxn>
                  <a:cxn ang="0">
                    <a:pos x="62" y="31"/>
                  </a:cxn>
                  <a:cxn ang="0">
                    <a:pos x="62" y="120"/>
                  </a:cxn>
                  <a:cxn ang="0">
                    <a:pos x="0" y="90"/>
                  </a:cxn>
                </a:cxnLst>
                <a:rect l="0" t="0" r="r" b="b"/>
                <a:pathLst>
                  <a:path w="62" h="120">
                    <a:moveTo>
                      <a:pt x="0" y="90"/>
                    </a:moveTo>
                    <a:lnTo>
                      <a:pt x="0" y="0"/>
                    </a:lnTo>
                    <a:lnTo>
                      <a:pt x="62" y="31"/>
                    </a:lnTo>
                    <a:lnTo>
                      <a:pt x="62" y="12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59" name="Freeform 943"/>
              <p:cNvSpPr>
                <a:spLocks/>
              </p:cNvSpPr>
              <p:nvPr/>
            </p:nvSpPr>
            <p:spPr bwMode="auto">
              <a:xfrm>
                <a:off x="5184" y="1364"/>
                <a:ext cx="62" cy="12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0" y="0"/>
                  </a:cxn>
                  <a:cxn ang="0">
                    <a:pos x="62" y="31"/>
                  </a:cxn>
                  <a:cxn ang="0">
                    <a:pos x="62" y="120"/>
                  </a:cxn>
                  <a:cxn ang="0">
                    <a:pos x="0" y="90"/>
                  </a:cxn>
                </a:cxnLst>
                <a:rect l="0" t="0" r="r" b="b"/>
                <a:pathLst>
                  <a:path w="62" h="120">
                    <a:moveTo>
                      <a:pt x="0" y="90"/>
                    </a:moveTo>
                    <a:lnTo>
                      <a:pt x="0" y="0"/>
                    </a:lnTo>
                    <a:lnTo>
                      <a:pt x="62" y="31"/>
                    </a:lnTo>
                    <a:lnTo>
                      <a:pt x="62" y="12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60" name="Freeform 944"/>
              <p:cNvSpPr>
                <a:spLocks/>
              </p:cNvSpPr>
              <p:nvPr/>
            </p:nvSpPr>
            <p:spPr bwMode="auto">
              <a:xfrm>
                <a:off x="5367" y="2511"/>
                <a:ext cx="98" cy="104"/>
              </a:xfrm>
              <a:custGeom>
                <a:avLst/>
                <a:gdLst/>
                <a:ahLst/>
                <a:cxnLst>
                  <a:cxn ang="0">
                    <a:pos x="34" y="7"/>
                  </a:cxn>
                  <a:cxn ang="0">
                    <a:pos x="98" y="0"/>
                  </a:cxn>
                  <a:cxn ang="0">
                    <a:pos x="81" y="104"/>
                  </a:cxn>
                  <a:cxn ang="0">
                    <a:pos x="0" y="100"/>
                  </a:cxn>
                  <a:cxn ang="0">
                    <a:pos x="34" y="7"/>
                  </a:cxn>
                </a:cxnLst>
                <a:rect l="0" t="0" r="r" b="b"/>
                <a:pathLst>
                  <a:path w="98" h="104">
                    <a:moveTo>
                      <a:pt x="34" y="7"/>
                    </a:moveTo>
                    <a:lnTo>
                      <a:pt x="98" y="0"/>
                    </a:lnTo>
                    <a:lnTo>
                      <a:pt x="81" y="104"/>
                    </a:lnTo>
                    <a:lnTo>
                      <a:pt x="0" y="100"/>
                    </a:lnTo>
                    <a:lnTo>
                      <a:pt x="34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61" name="Freeform 945"/>
              <p:cNvSpPr>
                <a:spLocks/>
              </p:cNvSpPr>
              <p:nvPr/>
            </p:nvSpPr>
            <p:spPr bwMode="auto">
              <a:xfrm>
                <a:off x="5367" y="2511"/>
                <a:ext cx="98" cy="104"/>
              </a:xfrm>
              <a:custGeom>
                <a:avLst/>
                <a:gdLst/>
                <a:ahLst/>
                <a:cxnLst>
                  <a:cxn ang="0">
                    <a:pos x="34" y="7"/>
                  </a:cxn>
                  <a:cxn ang="0">
                    <a:pos x="98" y="0"/>
                  </a:cxn>
                  <a:cxn ang="0">
                    <a:pos x="81" y="104"/>
                  </a:cxn>
                  <a:cxn ang="0">
                    <a:pos x="0" y="100"/>
                  </a:cxn>
                  <a:cxn ang="0">
                    <a:pos x="34" y="7"/>
                  </a:cxn>
                </a:cxnLst>
                <a:rect l="0" t="0" r="r" b="b"/>
                <a:pathLst>
                  <a:path w="98" h="104">
                    <a:moveTo>
                      <a:pt x="34" y="7"/>
                    </a:moveTo>
                    <a:lnTo>
                      <a:pt x="98" y="0"/>
                    </a:lnTo>
                    <a:lnTo>
                      <a:pt x="81" y="104"/>
                    </a:lnTo>
                    <a:lnTo>
                      <a:pt x="0" y="100"/>
                    </a:lnTo>
                    <a:lnTo>
                      <a:pt x="34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62" name="Freeform 946"/>
              <p:cNvSpPr>
                <a:spLocks/>
              </p:cNvSpPr>
              <p:nvPr/>
            </p:nvSpPr>
            <p:spPr bwMode="auto">
              <a:xfrm>
                <a:off x="5125" y="1364"/>
                <a:ext cx="59" cy="131"/>
              </a:xfrm>
              <a:custGeom>
                <a:avLst/>
                <a:gdLst/>
                <a:ahLst/>
                <a:cxnLst>
                  <a:cxn ang="0">
                    <a:pos x="12" y="131"/>
                  </a:cxn>
                  <a:cxn ang="0">
                    <a:pos x="0" y="46"/>
                  </a:cxn>
                  <a:cxn ang="0">
                    <a:pos x="59" y="0"/>
                  </a:cxn>
                  <a:cxn ang="0">
                    <a:pos x="59" y="90"/>
                  </a:cxn>
                  <a:cxn ang="0">
                    <a:pos x="12" y="131"/>
                  </a:cxn>
                </a:cxnLst>
                <a:rect l="0" t="0" r="r" b="b"/>
                <a:pathLst>
                  <a:path w="59" h="131">
                    <a:moveTo>
                      <a:pt x="12" y="131"/>
                    </a:moveTo>
                    <a:lnTo>
                      <a:pt x="0" y="46"/>
                    </a:lnTo>
                    <a:lnTo>
                      <a:pt x="59" y="0"/>
                    </a:lnTo>
                    <a:lnTo>
                      <a:pt x="59" y="90"/>
                    </a:lnTo>
                    <a:lnTo>
                      <a:pt x="12" y="1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63" name="Freeform 947"/>
              <p:cNvSpPr>
                <a:spLocks/>
              </p:cNvSpPr>
              <p:nvPr/>
            </p:nvSpPr>
            <p:spPr bwMode="auto">
              <a:xfrm>
                <a:off x="5125" y="1364"/>
                <a:ext cx="59" cy="131"/>
              </a:xfrm>
              <a:custGeom>
                <a:avLst/>
                <a:gdLst/>
                <a:ahLst/>
                <a:cxnLst>
                  <a:cxn ang="0">
                    <a:pos x="12" y="131"/>
                  </a:cxn>
                  <a:cxn ang="0">
                    <a:pos x="0" y="46"/>
                  </a:cxn>
                  <a:cxn ang="0">
                    <a:pos x="59" y="0"/>
                  </a:cxn>
                  <a:cxn ang="0">
                    <a:pos x="59" y="90"/>
                  </a:cxn>
                  <a:cxn ang="0">
                    <a:pos x="12" y="131"/>
                  </a:cxn>
                </a:cxnLst>
                <a:rect l="0" t="0" r="r" b="b"/>
                <a:pathLst>
                  <a:path w="59" h="131">
                    <a:moveTo>
                      <a:pt x="12" y="131"/>
                    </a:moveTo>
                    <a:lnTo>
                      <a:pt x="0" y="46"/>
                    </a:lnTo>
                    <a:lnTo>
                      <a:pt x="59" y="0"/>
                    </a:lnTo>
                    <a:lnTo>
                      <a:pt x="59" y="90"/>
                    </a:lnTo>
                    <a:lnTo>
                      <a:pt x="12" y="13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64" name="Freeform 948"/>
              <p:cNvSpPr>
                <a:spLocks/>
              </p:cNvSpPr>
              <p:nvPr/>
            </p:nvSpPr>
            <p:spPr bwMode="auto">
              <a:xfrm>
                <a:off x="4411" y="2820"/>
                <a:ext cx="39" cy="58"/>
              </a:xfrm>
              <a:custGeom>
                <a:avLst/>
                <a:gdLst/>
                <a:ahLst/>
                <a:cxnLst>
                  <a:cxn ang="0">
                    <a:pos x="1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8"/>
                  </a:cxn>
                  <a:cxn ang="0">
                    <a:pos x="1" y="51"/>
                  </a:cxn>
                </a:cxnLst>
                <a:rect l="0" t="0" r="r" b="b"/>
                <a:pathLst>
                  <a:path w="39" h="58">
                    <a:moveTo>
                      <a:pt x="1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8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65" name="Freeform 949"/>
              <p:cNvSpPr>
                <a:spLocks/>
              </p:cNvSpPr>
              <p:nvPr/>
            </p:nvSpPr>
            <p:spPr bwMode="auto">
              <a:xfrm>
                <a:off x="4411" y="2820"/>
                <a:ext cx="39" cy="58"/>
              </a:xfrm>
              <a:custGeom>
                <a:avLst/>
                <a:gdLst/>
                <a:ahLst/>
                <a:cxnLst>
                  <a:cxn ang="0">
                    <a:pos x="1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8"/>
                  </a:cxn>
                  <a:cxn ang="0">
                    <a:pos x="1" y="51"/>
                  </a:cxn>
                </a:cxnLst>
                <a:rect l="0" t="0" r="r" b="b"/>
                <a:pathLst>
                  <a:path w="39" h="58">
                    <a:moveTo>
                      <a:pt x="1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8"/>
                    </a:lnTo>
                    <a:lnTo>
                      <a:pt x="1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66" name="Freeform 950"/>
              <p:cNvSpPr>
                <a:spLocks/>
              </p:cNvSpPr>
              <p:nvPr/>
            </p:nvSpPr>
            <p:spPr bwMode="auto">
              <a:xfrm>
                <a:off x="4332" y="2820"/>
                <a:ext cx="39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8" y="51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39" h="58">
                    <a:moveTo>
                      <a:pt x="0" y="7"/>
                    </a:moveTo>
                    <a:lnTo>
                      <a:pt x="39" y="0"/>
                    </a:lnTo>
                    <a:lnTo>
                      <a:pt x="38" y="51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67" name="Freeform 951"/>
              <p:cNvSpPr>
                <a:spLocks/>
              </p:cNvSpPr>
              <p:nvPr/>
            </p:nvSpPr>
            <p:spPr bwMode="auto">
              <a:xfrm>
                <a:off x="4332" y="2820"/>
                <a:ext cx="39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8" y="51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39" h="58">
                    <a:moveTo>
                      <a:pt x="0" y="7"/>
                    </a:moveTo>
                    <a:lnTo>
                      <a:pt x="39" y="0"/>
                    </a:lnTo>
                    <a:lnTo>
                      <a:pt x="38" y="51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68" name="Freeform 952"/>
              <p:cNvSpPr>
                <a:spLocks/>
              </p:cNvSpPr>
              <p:nvPr/>
            </p:nvSpPr>
            <p:spPr bwMode="auto">
              <a:xfrm>
                <a:off x="5073" y="3255"/>
                <a:ext cx="139" cy="81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12" y="45"/>
                  </a:cxn>
                  <a:cxn ang="0">
                    <a:pos x="139" y="0"/>
                  </a:cxn>
                  <a:cxn ang="0">
                    <a:pos x="126" y="43"/>
                  </a:cxn>
                  <a:cxn ang="0">
                    <a:pos x="0" y="81"/>
                  </a:cxn>
                </a:cxnLst>
                <a:rect l="0" t="0" r="r" b="b"/>
                <a:pathLst>
                  <a:path w="139" h="81">
                    <a:moveTo>
                      <a:pt x="0" y="81"/>
                    </a:moveTo>
                    <a:lnTo>
                      <a:pt x="12" y="45"/>
                    </a:lnTo>
                    <a:lnTo>
                      <a:pt x="139" y="0"/>
                    </a:lnTo>
                    <a:lnTo>
                      <a:pt x="126" y="43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69" name="Freeform 953"/>
              <p:cNvSpPr>
                <a:spLocks/>
              </p:cNvSpPr>
              <p:nvPr/>
            </p:nvSpPr>
            <p:spPr bwMode="auto">
              <a:xfrm>
                <a:off x="5073" y="3255"/>
                <a:ext cx="139" cy="81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12" y="45"/>
                  </a:cxn>
                  <a:cxn ang="0">
                    <a:pos x="139" y="0"/>
                  </a:cxn>
                  <a:cxn ang="0">
                    <a:pos x="126" y="43"/>
                  </a:cxn>
                  <a:cxn ang="0">
                    <a:pos x="0" y="81"/>
                  </a:cxn>
                </a:cxnLst>
                <a:rect l="0" t="0" r="r" b="b"/>
                <a:pathLst>
                  <a:path w="139" h="81">
                    <a:moveTo>
                      <a:pt x="0" y="81"/>
                    </a:moveTo>
                    <a:lnTo>
                      <a:pt x="12" y="45"/>
                    </a:lnTo>
                    <a:lnTo>
                      <a:pt x="139" y="0"/>
                    </a:lnTo>
                    <a:lnTo>
                      <a:pt x="126" y="43"/>
                    </a:lnTo>
                    <a:lnTo>
                      <a:pt x="0" y="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70" name="Freeform 954"/>
              <p:cNvSpPr>
                <a:spLocks/>
              </p:cNvSpPr>
              <p:nvPr/>
            </p:nvSpPr>
            <p:spPr bwMode="auto">
              <a:xfrm>
                <a:off x="4478" y="3262"/>
                <a:ext cx="44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4" y="96"/>
                  </a:cxn>
                  <a:cxn ang="0">
                    <a:pos x="44" y="0"/>
                  </a:cxn>
                  <a:cxn ang="0">
                    <a:pos x="0" y="18"/>
                  </a:cxn>
                  <a:cxn ang="0">
                    <a:pos x="0" y="116"/>
                  </a:cxn>
                </a:cxnLst>
                <a:rect l="0" t="0" r="r" b="b"/>
                <a:pathLst>
                  <a:path w="44" h="116">
                    <a:moveTo>
                      <a:pt x="0" y="116"/>
                    </a:moveTo>
                    <a:lnTo>
                      <a:pt x="44" y="96"/>
                    </a:lnTo>
                    <a:lnTo>
                      <a:pt x="44" y="0"/>
                    </a:lnTo>
                    <a:lnTo>
                      <a:pt x="0" y="1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71" name="Freeform 955"/>
              <p:cNvSpPr>
                <a:spLocks/>
              </p:cNvSpPr>
              <p:nvPr/>
            </p:nvSpPr>
            <p:spPr bwMode="auto">
              <a:xfrm>
                <a:off x="4478" y="3262"/>
                <a:ext cx="44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4" y="96"/>
                  </a:cxn>
                  <a:cxn ang="0">
                    <a:pos x="44" y="0"/>
                  </a:cxn>
                  <a:cxn ang="0">
                    <a:pos x="0" y="18"/>
                  </a:cxn>
                  <a:cxn ang="0">
                    <a:pos x="0" y="116"/>
                  </a:cxn>
                </a:cxnLst>
                <a:rect l="0" t="0" r="r" b="b"/>
                <a:pathLst>
                  <a:path w="44" h="116">
                    <a:moveTo>
                      <a:pt x="0" y="116"/>
                    </a:moveTo>
                    <a:lnTo>
                      <a:pt x="44" y="96"/>
                    </a:lnTo>
                    <a:lnTo>
                      <a:pt x="44" y="0"/>
                    </a:lnTo>
                    <a:lnTo>
                      <a:pt x="0" y="18"/>
                    </a:lnTo>
                    <a:lnTo>
                      <a:pt x="0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72" name="Freeform 956"/>
              <p:cNvSpPr>
                <a:spLocks/>
              </p:cNvSpPr>
              <p:nvPr/>
            </p:nvSpPr>
            <p:spPr bwMode="auto">
              <a:xfrm>
                <a:off x="4260" y="3262"/>
                <a:ext cx="44" cy="11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44" y="116"/>
                  </a:cxn>
                  <a:cxn ang="0">
                    <a:pos x="44" y="18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44" h="116">
                    <a:moveTo>
                      <a:pt x="0" y="96"/>
                    </a:moveTo>
                    <a:lnTo>
                      <a:pt x="44" y="116"/>
                    </a:lnTo>
                    <a:lnTo>
                      <a:pt x="44" y="18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73" name="Freeform 957"/>
              <p:cNvSpPr>
                <a:spLocks/>
              </p:cNvSpPr>
              <p:nvPr/>
            </p:nvSpPr>
            <p:spPr bwMode="auto">
              <a:xfrm>
                <a:off x="4260" y="3262"/>
                <a:ext cx="44" cy="11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44" y="116"/>
                  </a:cxn>
                  <a:cxn ang="0">
                    <a:pos x="44" y="18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44" h="116">
                    <a:moveTo>
                      <a:pt x="0" y="96"/>
                    </a:moveTo>
                    <a:lnTo>
                      <a:pt x="44" y="116"/>
                    </a:lnTo>
                    <a:lnTo>
                      <a:pt x="44" y="18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74" name="Freeform 958"/>
              <p:cNvSpPr>
                <a:spLocks/>
              </p:cNvSpPr>
              <p:nvPr/>
            </p:nvSpPr>
            <p:spPr bwMode="auto">
              <a:xfrm>
                <a:off x="4781" y="3395"/>
                <a:ext cx="148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8" y="13"/>
                  </a:cxn>
                  <a:cxn ang="0">
                    <a:pos x="148" y="0"/>
                  </a:cxn>
                  <a:cxn ang="0">
                    <a:pos x="125" y="27"/>
                  </a:cxn>
                  <a:cxn ang="0">
                    <a:pos x="0" y="33"/>
                  </a:cxn>
                </a:cxnLst>
                <a:rect l="0" t="0" r="r" b="b"/>
                <a:pathLst>
                  <a:path w="148" h="33">
                    <a:moveTo>
                      <a:pt x="0" y="33"/>
                    </a:moveTo>
                    <a:lnTo>
                      <a:pt x="18" y="13"/>
                    </a:lnTo>
                    <a:lnTo>
                      <a:pt x="148" y="0"/>
                    </a:lnTo>
                    <a:lnTo>
                      <a:pt x="125" y="2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75" name="Freeform 959"/>
              <p:cNvSpPr>
                <a:spLocks noEditPoints="1"/>
              </p:cNvSpPr>
              <p:nvPr/>
            </p:nvSpPr>
            <p:spPr bwMode="auto">
              <a:xfrm>
                <a:off x="3917" y="1351"/>
                <a:ext cx="1012" cy="2077"/>
              </a:xfrm>
              <a:custGeom>
                <a:avLst/>
                <a:gdLst/>
                <a:ahLst/>
                <a:cxnLst>
                  <a:cxn ang="0">
                    <a:pos x="864" y="2077"/>
                  </a:cxn>
                  <a:cxn ang="0">
                    <a:pos x="882" y="2057"/>
                  </a:cxn>
                  <a:cxn ang="0">
                    <a:pos x="1012" y="2044"/>
                  </a:cxn>
                  <a:cxn ang="0">
                    <a:pos x="989" y="2071"/>
                  </a:cxn>
                  <a:cxn ang="0">
                    <a:pos x="864" y="2077"/>
                  </a:cxn>
                  <a:cxn ang="0">
                    <a:pos x="947" y="27"/>
                  </a:cxn>
                  <a:cxn ang="0">
                    <a:pos x="836" y="0"/>
                  </a:cxn>
                  <a:cxn ang="0">
                    <a:pos x="110" y="0"/>
                  </a:cxn>
                  <a:cxn ang="0">
                    <a:pos x="0" y="27"/>
                  </a:cxn>
                </a:cxnLst>
                <a:rect l="0" t="0" r="r" b="b"/>
                <a:pathLst>
                  <a:path w="1012" h="2077">
                    <a:moveTo>
                      <a:pt x="864" y="2077"/>
                    </a:moveTo>
                    <a:lnTo>
                      <a:pt x="882" y="2057"/>
                    </a:lnTo>
                    <a:lnTo>
                      <a:pt x="1012" y="2044"/>
                    </a:lnTo>
                    <a:lnTo>
                      <a:pt x="989" y="2071"/>
                    </a:lnTo>
                    <a:lnTo>
                      <a:pt x="864" y="2077"/>
                    </a:lnTo>
                    <a:moveTo>
                      <a:pt x="947" y="27"/>
                    </a:moveTo>
                    <a:lnTo>
                      <a:pt x="836" y="0"/>
                    </a:lnTo>
                    <a:moveTo>
                      <a:pt x="110" y="0"/>
                    </a:moveTo>
                    <a:lnTo>
                      <a:pt x="0" y="2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76" name="Freeform 960"/>
              <p:cNvSpPr>
                <a:spLocks/>
              </p:cNvSpPr>
              <p:nvPr/>
            </p:nvSpPr>
            <p:spPr bwMode="auto">
              <a:xfrm>
                <a:off x="4637" y="3356"/>
                <a:ext cx="90" cy="62"/>
              </a:xfrm>
              <a:custGeom>
                <a:avLst/>
                <a:gdLst/>
                <a:ahLst/>
                <a:cxnLst>
                  <a:cxn ang="0">
                    <a:pos x="27" y="62"/>
                  </a:cxn>
                  <a:cxn ang="0">
                    <a:pos x="90" y="7"/>
                  </a:cxn>
                  <a:cxn ang="0">
                    <a:pos x="56" y="0"/>
                  </a:cxn>
                  <a:cxn ang="0">
                    <a:pos x="0" y="51"/>
                  </a:cxn>
                  <a:cxn ang="0">
                    <a:pos x="27" y="62"/>
                  </a:cxn>
                </a:cxnLst>
                <a:rect l="0" t="0" r="r" b="b"/>
                <a:pathLst>
                  <a:path w="90" h="62">
                    <a:moveTo>
                      <a:pt x="27" y="62"/>
                    </a:moveTo>
                    <a:lnTo>
                      <a:pt x="90" y="7"/>
                    </a:lnTo>
                    <a:lnTo>
                      <a:pt x="56" y="0"/>
                    </a:lnTo>
                    <a:lnTo>
                      <a:pt x="0" y="51"/>
                    </a:lnTo>
                    <a:lnTo>
                      <a:pt x="27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77" name="Freeform 961"/>
              <p:cNvSpPr>
                <a:spLocks/>
              </p:cNvSpPr>
              <p:nvPr/>
            </p:nvSpPr>
            <p:spPr bwMode="auto">
              <a:xfrm>
                <a:off x="4637" y="3356"/>
                <a:ext cx="90" cy="62"/>
              </a:xfrm>
              <a:custGeom>
                <a:avLst/>
                <a:gdLst/>
                <a:ahLst/>
                <a:cxnLst>
                  <a:cxn ang="0">
                    <a:pos x="27" y="62"/>
                  </a:cxn>
                  <a:cxn ang="0">
                    <a:pos x="90" y="7"/>
                  </a:cxn>
                  <a:cxn ang="0">
                    <a:pos x="56" y="0"/>
                  </a:cxn>
                  <a:cxn ang="0">
                    <a:pos x="0" y="51"/>
                  </a:cxn>
                  <a:cxn ang="0">
                    <a:pos x="27" y="62"/>
                  </a:cxn>
                </a:cxnLst>
                <a:rect l="0" t="0" r="r" b="b"/>
                <a:pathLst>
                  <a:path w="90" h="62">
                    <a:moveTo>
                      <a:pt x="27" y="62"/>
                    </a:moveTo>
                    <a:lnTo>
                      <a:pt x="90" y="7"/>
                    </a:lnTo>
                    <a:lnTo>
                      <a:pt x="56" y="0"/>
                    </a:lnTo>
                    <a:lnTo>
                      <a:pt x="0" y="51"/>
                    </a:lnTo>
                    <a:lnTo>
                      <a:pt x="27" y="6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78" name="Freeform 962"/>
              <p:cNvSpPr>
                <a:spLocks/>
              </p:cNvSpPr>
              <p:nvPr/>
            </p:nvSpPr>
            <p:spPr bwMode="auto">
              <a:xfrm>
                <a:off x="4055" y="3356"/>
                <a:ext cx="90" cy="6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3" y="62"/>
                  </a:cxn>
                  <a:cxn ang="0">
                    <a:pos x="90" y="51"/>
                  </a:cxn>
                  <a:cxn ang="0">
                    <a:pos x="34" y="0"/>
                  </a:cxn>
                  <a:cxn ang="0">
                    <a:pos x="0" y="7"/>
                  </a:cxn>
                </a:cxnLst>
                <a:rect l="0" t="0" r="r" b="b"/>
                <a:pathLst>
                  <a:path w="90" h="62">
                    <a:moveTo>
                      <a:pt x="0" y="7"/>
                    </a:moveTo>
                    <a:lnTo>
                      <a:pt x="63" y="62"/>
                    </a:lnTo>
                    <a:lnTo>
                      <a:pt x="90" y="51"/>
                    </a:lnTo>
                    <a:lnTo>
                      <a:pt x="3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79" name="Freeform 963"/>
              <p:cNvSpPr>
                <a:spLocks/>
              </p:cNvSpPr>
              <p:nvPr/>
            </p:nvSpPr>
            <p:spPr bwMode="auto">
              <a:xfrm>
                <a:off x="4055" y="3356"/>
                <a:ext cx="90" cy="6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3" y="62"/>
                  </a:cxn>
                  <a:cxn ang="0">
                    <a:pos x="90" y="51"/>
                  </a:cxn>
                  <a:cxn ang="0">
                    <a:pos x="34" y="0"/>
                  </a:cxn>
                  <a:cxn ang="0">
                    <a:pos x="0" y="7"/>
                  </a:cxn>
                </a:cxnLst>
                <a:rect l="0" t="0" r="r" b="b"/>
                <a:pathLst>
                  <a:path w="90" h="62">
                    <a:moveTo>
                      <a:pt x="0" y="7"/>
                    </a:moveTo>
                    <a:lnTo>
                      <a:pt x="63" y="62"/>
                    </a:lnTo>
                    <a:lnTo>
                      <a:pt x="90" y="51"/>
                    </a:lnTo>
                    <a:lnTo>
                      <a:pt x="34" y="0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80" name="Freeform 964"/>
              <p:cNvSpPr>
                <a:spLocks/>
              </p:cNvSpPr>
              <p:nvPr/>
            </p:nvSpPr>
            <p:spPr bwMode="auto">
              <a:xfrm>
                <a:off x="5335" y="2611"/>
                <a:ext cx="54" cy="148"/>
              </a:xfrm>
              <a:custGeom>
                <a:avLst/>
                <a:gdLst/>
                <a:ahLst/>
                <a:cxnLst>
                  <a:cxn ang="0">
                    <a:pos x="20" y="148"/>
                  </a:cxn>
                  <a:cxn ang="0">
                    <a:pos x="54" y="56"/>
                  </a:cxn>
                  <a:cxn ang="0">
                    <a:pos x="32" y="0"/>
                  </a:cxn>
                  <a:cxn ang="0">
                    <a:pos x="0" y="95"/>
                  </a:cxn>
                  <a:cxn ang="0">
                    <a:pos x="20" y="148"/>
                  </a:cxn>
                </a:cxnLst>
                <a:rect l="0" t="0" r="r" b="b"/>
                <a:pathLst>
                  <a:path w="54" h="148">
                    <a:moveTo>
                      <a:pt x="20" y="148"/>
                    </a:moveTo>
                    <a:lnTo>
                      <a:pt x="54" y="56"/>
                    </a:lnTo>
                    <a:lnTo>
                      <a:pt x="32" y="0"/>
                    </a:lnTo>
                    <a:lnTo>
                      <a:pt x="0" y="95"/>
                    </a:lnTo>
                    <a:lnTo>
                      <a:pt x="2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81" name="Freeform 965"/>
              <p:cNvSpPr>
                <a:spLocks/>
              </p:cNvSpPr>
              <p:nvPr/>
            </p:nvSpPr>
            <p:spPr bwMode="auto">
              <a:xfrm>
                <a:off x="5335" y="2611"/>
                <a:ext cx="54" cy="148"/>
              </a:xfrm>
              <a:custGeom>
                <a:avLst/>
                <a:gdLst/>
                <a:ahLst/>
                <a:cxnLst>
                  <a:cxn ang="0">
                    <a:pos x="20" y="148"/>
                  </a:cxn>
                  <a:cxn ang="0">
                    <a:pos x="54" y="56"/>
                  </a:cxn>
                  <a:cxn ang="0">
                    <a:pos x="32" y="0"/>
                  </a:cxn>
                  <a:cxn ang="0">
                    <a:pos x="0" y="95"/>
                  </a:cxn>
                  <a:cxn ang="0">
                    <a:pos x="20" y="148"/>
                  </a:cxn>
                </a:cxnLst>
                <a:rect l="0" t="0" r="r" b="b"/>
                <a:pathLst>
                  <a:path w="54" h="148">
                    <a:moveTo>
                      <a:pt x="20" y="148"/>
                    </a:moveTo>
                    <a:lnTo>
                      <a:pt x="54" y="56"/>
                    </a:lnTo>
                    <a:lnTo>
                      <a:pt x="32" y="0"/>
                    </a:lnTo>
                    <a:lnTo>
                      <a:pt x="0" y="95"/>
                    </a:lnTo>
                    <a:lnTo>
                      <a:pt x="20" y="14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82" name="Freeform 966"/>
              <p:cNvSpPr>
                <a:spLocks/>
              </p:cNvSpPr>
              <p:nvPr/>
            </p:nvSpPr>
            <p:spPr bwMode="auto">
              <a:xfrm>
                <a:off x="3393" y="2611"/>
                <a:ext cx="54" cy="148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2" y="0"/>
                  </a:cxn>
                  <a:cxn ang="0">
                    <a:pos x="54" y="95"/>
                  </a:cxn>
                  <a:cxn ang="0">
                    <a:pos x="32" y="148"/>
                  </a:cxn>
                  <a:cxn ang="0">
                    <a:pos x="0" y="56"/>
                  </a:cxn>
                </a:cxnLst>
                <a:rect l="0" t="0" r="r" b="b"/>
                <a:pathLst>
                  <a:path w="54" h="148">
                    <a:moveTo>
                      <a:pt x="0" y="56"/>
                    </a:moveTo>
                    <a:lnTo>
                      <a:pt x="22" y="0"/>
                    </a:lnTo>
                    <a:lnTo>
                      <a:pt x="54" y="95"/>
                    </a:lnTo>
                    <a:lnTo>
                      <a:pt x="32" y="14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83" name="Freeform 967"/>
              <p:cNvSpPr>
                <a:spLocks/>
              </p:cNvSpPr>
              <p:nvPr/>
            </p:nvSpPr>
            <p:spPr bwMode="auto">
              <a:xfrm>
                <a:off x="3393" y="2611"/>
                <a:ext cx="54" cy="148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2" y="0"/>
                  </a:cxn>
                  <a:cxn ang="0">
                    <a:pos x="54" y="95"/>
                  </a:cxn>
                  <a:cxn ang="0">
                    <a:pos x="32" y="148"/>
                  </a:cxn>
                  <a:cxn ang="0">
                    <a:pos x="0" y="56"/>
                  </a:cxn>
                </a:cxnLst>
                <a:rect l="0" t="0" r="r" b="b"/>
                <a:pathLst>
                  <a:path w="54" h="148">
                    <a:moveTo>
                      <a:pt x="0" y="56"/>
                    </a:moveTo>
                    <a:lnTo>
                      <a:pt x="22" y="0"/>
                    </a:lnTo>
                    <a:lnTo>
                      <a:pt x="54" y="95"/>
                    </a:lnTo>
                    <a:lnTo>
                      <a:pt x="32" y="148"/>
                    </a:lnTo>
                    <a:lnTo>
                      <a:pt x="0" y="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84" name="Freeform 968"/>
              <p:cNvSpPr>
                <a:spLocks/>
              </p:cNvSpPr>
              <p:nvPr/>
            </p:nvSpPr>
            <p:spPr bwMode="auto">
              <a:xfrm>
                <a:off x="4664" y="1039"/>
                <a:ext cx="59" cy="95"/>
              </a:xfrm>
              <a:custGeom>
                <a:avLst/>
                <a:gdLst/>
                <a:ahLst/>
                <a:cxnLst>
                  <a:cxn ang="0">
                    <a:pos x="13" y="95"/>
                  </a:cxn>
                  <a:cxn ang="0">
                    <a:pos x="0" y="65"/>
                  </a:cxn>
                  <a:cxn ang="0">
                    <a:pos x="45" y="0"/>
                  </a:cxn>
                  <a:cxn ang="0">
                    <a:pos x="59" y="21"/>
                  </a:cxn>
                  <a:cxn ang="0">
                    <a:pos x="13" y="95"/>
                  </a:cxn>
                </a:cxnLst>
                <a:rect l="0" t="0" r="r" b="b"/>
                <a:pathLst>
                  <a:path w="59" h="95">
                    <a:moveTo>
                      <a:pt x="13" y="95"/>
                    </a:moveTo>
                    <a:lnTo>
                      <a:pt x="0" y="65"/>
                    </a:lnTo>
                    <a:lnTo>
                      <a:pt x="45" y="0"/>
                    </a:lnTo>
                    <a:lnTo>
                      <a:pt x="59" y="21"/>
                    </a:lnTo>
                    <a:lnTo>
                      <a:pt x="13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85" name="Freeform 969"/>
              <p:cNvSpPr>
                <a:spLocks/>
              </p:cNvSpPr>
              <p:nvPr/>
            </p:nvSpPr>
            <p:spPr bwMode="auto">
              <a:xfrm>
                <a:off x="4664" y="1039"/>
                <a:ext cx="59" cy="95"/>
              </a:xfrm>
              <a:custGeom>
                <a:avLst/>
                <a:gdLst/>
                <a:ahLst/>
                <a:cxnLst>
                  <a:cxn ang="0">
                    <a:pos x="13" y="95"/>
                  </a:cxn>
                  <a:cxn ang="0">
                    <a:pos x="0" y="65"/>
                  </a:cxn>
                  <a:cxn ang="0">
                    <a:pos x="45" y="0"/>
                  </a:cxn>
                  <a:cxn ang="0">
                    <a:pos x="59" y="21"/>
                  </a:cxn>
                  <a:cxn ang="0">
                    <a:pos x="13" y="95"/>
                  </a:cxn>
                </a:cxnLst>
                <a:rect l="0" t="0" r="r" b="b"/>
                <a:pathLst>
                  <a:path w="59" h="95">
                    <a:moveTo>
                      <a:pt x="13" y="95"/>
                    </a:moveTo>
                    <a:lnTo>
                      <a:pt x="0" y="65"/>
                    </a:lnTo>
                    <a:lnTo>
                      <a:pt x="45" y="0"/>
                    </a:lnTo>
                    <a:lnTo>
                      <a:pt x="59" y="21"/>
                    </a:lnTo>
                    <a:lnTo>
                      <a:pt x="13" y="9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86" name="Freeform 970"/>
              <p:cNvSpPr>
                <a:spLocks/>
              </p:cNvSpPr>
              <p:nvPr/>
            </p:nvSpPr>
            <p:spPr bwMode="auto">
              <a:xfrm>
                <a:off x="4059" y="1039"/>
                <a:ext cx="59" cy="95"/>
              </a:xfrm>
              <a:custGeom>
                <a:avLst/>
                <a:gdLst/>
                <a:ahLst/>
                <a:cxnLst>
                  <a:cxn ang="0">
                    <a:pos x="44" y="95"/>
                  </a:cxn>
                  <a:cxn ang="0">
                    <a:pos x="59" y="65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44" y="95"/>
                  </a:cxn>
                </a:cxnLst>
                <a:rect l="0" t="0" r="r" b="b"/>
                <a:pathLst>
                  <a:path w="59" h="95">
                    <a:moveTo>
                      <a:pt x="44" y="95"/>
                    </a:moveTo>
                    <a:lnTo>
                      <a:pt x="59" y="65"/>
                    </a:lnTo>
                    <a:lnTo>
                      <a:pt x="14" y="0"/>
                    </a:lnTo>
                    <a:lnTo>
                      <a:pt x="0" y="21"/>
                    </a:lnTo>
                    <a:lnTo>
                      <a:pt x="44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87" name="Freeform 971"/>
              <p:cNvSpPr>
                <a:spLocks/>
              </p:cNvSpPr>
              <p:nvPr/>
            </p:nvSpPr>
            <p:spPr bwMode="auto">
              <a:xfrm>
                <a:off x="4059" y="1039"/>
                <a:ext cx="59" cy="95"/>
              </a:xfrm>
              <a:custGeom>
                <a:avLst/>
                <a:gdLst/>
                <a:ahLst/>
                <a:cxnLst>
                  <a:cxn ang="0">
                    <a:pos x="44" y="95"/>
                  </a:cxn>
                  <a:cxn ang="0">
                    <a:pos x="59" y="65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44" y="95"/>
                  </a:cxn>
                </a:cxnLst>
                <a:rect l="0" t="0" r="r" b="b"/>
                <a:pathLst>
                  <a:path w="59" h="95">
                    <a:moveTo>
                      <a:pt x="44" y="95"/>
                    </a:moveTo>
                    <a:lnTo>
                      <a:pt x="59" y="65"/>
                    </a:lnTo>
                    <a:lnTo>
                      <a:pt x="14" y="0"/>
                    </a:lnTo>
                    <a:lnTo>
                      <a:pt x="0" y="21"/>
                    </a:lnTo>
                    <a:lnTo>
                      <a:pt x="44" y="9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88" name="Freeform 972"/>
              <p:cNvSpPr>
                <a:spLocks/>
              </p:cNvSpPr>
              <p:nvPr/>
            </p:nvSpPr>
            <p:spPr bwMode="auto">
              <a:xfrm>
                <a:off x="4950" y="1111"/>
                <a:ext cx="119" cy="76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0" y="0"/>
                  </a:cxn>
                  <a:cxn ang="0">
                    <a:pos x="99" y="31"/>
                  </a:cxn>
                  <a:cxn ang="0">
                    <a:pos x="119" y="76"/>
                  </a:cxn>
                  <a:cxn ang="0">
                    <a:pos x="17" y="44"/>
                  </a:cxn>
                </a:cxnLst>
                <a:rect l="0" t="0" r="r" b="b"/>
                <a:pathLst>
                  <a:path w="119" h="76">
                    <a:moveTo>
                      <a:pt x="17" y="44"/>
                    </a:moveTo>
                    <a:lnTo>
                      <a:pt x="0" y="0"/>
                    </a:lnTo>
                    <a:lnTo>
                      <a:pt x="99" y="31"/>
                    </a:lnTo>
                    <a:lnTo>
                      <a:pt x="119" y="76"/>
                    </a:lnTo>
                    <a:lnTo>
                      <a:pt x="17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89" name="Freeform 973"/>
              <p:cNvSpPr>
                <a:spLocks noEditPoints="1"/>
              </p:cNvSpPr>
              <p:nvPr/>
            </p:nvSpPr>
            <p:spPr bwMode="auto">
              <a:xfrm>
                <a:off x="4950" y="1111"/>
                <a:ext cx="494" cy="616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0" y="0"/>
                  </a:cxn>
                  <a:cxn ang="0">
                    <a:pos x="99" y="31"/>
                  </a:cxn>
                  <a:cxn ang="0">
                    <a:pos x="119" y="76"/>
                  </a:cxn>
                  <a:cxn ang="0">
                    <a:pos x="17" y="44"/>
                  </a:cxn>
                  <a:cxn ang="0">
                    <a:pos x="389" y="540"/>
                  </a:cxn>
                  <a:cxn ang="0">
                    <a:pos x="494" y="616"/>
                  </a:cxn>
                </a:cxnLst>
                <a:rect l="0" t="0" r="r" b="b"/>
                <a:pathLst>
                  <a:path w="494" h="616">
                    <a:moveTo>
                      <a:pt x="17" y="44"/>
                    </a:moveTo>
                    <a:lnTo>
                      <a:pt x="0" y="0"/>
                    </a:lnTo>
                    <a:lnTo>
                      <a:pt x="99" y="31"/>
                    </a:lnTo>
                    <a:lnTo>
                      <a:pt x="119" y="76"/>
                    </a:lnTo>
                    <a:lnTo>
                      <a:pt x="17" y="44"/>
                    </a:lnTo>
                    <a:moveTo>
                      <a:pt x="389" y="540"/>
                    </a:moveTo>
                    <a:lnTo>
                      <a:pt x="494" y="61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90" name="Freeform 974"/>
              <p:cNvSpPr>
                <a:spLocks/>
              </p:cNvSpPr>
              <p:nvPr/>
            </p:nvSpPr>
            <p:spPr bwMode="auto">
              <a:xfrm>
                <a:off x="4716" y="1278"/>
                <a:ext cx="160" cy="108"/>
              </a:xfrm>
              <a:custGeom>
                <a:avLst/>
                <a:gdLst/>
                <a:ahLst/>
                <a:cxnLst>
                  <a:cxn ang="0">
                    <a:pos x="160" y="108"/>
                  </a:cxn>
                  <a:cxn ang="0">
                    <a:pos x="144" y="33"/>
                  </a:cxn>
                  <a:cxn ang="0">
                    <a:pos x="0" y="0"/>
                  </a:cxn>
                  <a:cxn ang="0">
                    <a:pos x="47" y="80"/>
                  </a:cxn>
                  <a:cxn ang="0">
                    <a:pos x="160" y="108"/>
                  </a:cxn>
                </a:cxnLst>
                <a:rect l="0" t="0" r="r" b="b"/>
                <a:pathLst>
                  <a:path w="160" h="108">
                    <a:moveTo>
                      <a:pt x="160" y="108"/>
                    </a:moveTo>
                    <a:lnTo>
                      <a:pt x="144" y="33"/>
                    </a:lnTo>
                    <a:lnTo>
                      <a:pt x="0" y="0"/>
                    </a:lnTo>
                    <a:lnTo>
                      <a:pt x="47" y="80"/>
                    </a:lnTo>
                    <a:lnTo>
                      <a:pt x="160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91" name="Freeform 975"/>
              <p:cNvSpPr>
                <a:spLocks/>
              </p:cNvSpPr>
              <p:nvPr/>
            </p:nvSpPr>
            <p:spPr bwMode="auto">
              <a:xfrm>
                <a:off x="4716" y="1278"/>
                <a:ext cx="160" cy="108"/>
              </a:xfrm>
              <a:custGeom>
                <a:avLst/>
                <a:gdLst/>
                <a:ahLst/>
                <a:cxnLst>
                  <a:cxn ang="0">
                    <a:pos x="160" y="108"/>
                  </a:cxn>
                  <a:cxn ang="0">
                    <a:pos x="144" y="33"/>
                  </a:cxn>
                  <a:cxn ang="0">
                    <a:pos x="0" y="0"/>
                  </a:cxn>
                  <a:cxn ang="0">
                    <a:pos x="47" y="80"/>
                  </a:cxn>
                  <a:cxn ang="0">
                    <a:pos x="160" y="108"/>
                  </a:cxn>
                </a:cxnLst>
                <a:rect l="0" t="0" r="r" b="b"/>
                <a:pathLst>
                  <a:path w="160" h="108">
                    <a:moveTo>
                      <a:pt x="160" y="108"/>
                    </a:moveTo>
                    <a:lnTo>
                      <a:pt x="144" y="33"/>
                    </a:lnTo>
                    <a:lnTo>
                      <a:pt x="0" y="0"/>
                    </a:lnTo>
                    <a:lnTo>
                      <a:pt x="47" y="80"/>
                    </a:lnTo>
                    <a:lnTo>
                      <a:pt x="160" y="10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92" name="Freeform 976"/>
              <p:cNvSpPr>
                <a:spLocks/>
              </p:cNvSpPr>
              <p:nvPr/>
            </p:nvSpPr>
            <p:spPr bwMode="auto">
              <a:xfrm>
                <a:off x="3905" y="1278"/>
                <a:ext cx="161" cy="108"/>
              </a:xfrm>
              <a:custGeom>
                <a:avLst/>
                <a:gdLst/>
                <a:ahLst/>
                <a:cxnLst>
                  <a:cxn ang="0">
                    <a:pos x="114" y="80"/>
                  </a:cxn>
                  <a:cxn ang="0">
                    <a:pos x="161" y="0"/>
                  </a:cxn>
                  <a:cxn ang="0">
                    <a:pos x="16" y="33"/>
                  </a:cxn>
                  <a:cxn ang="0">
                    <a:pos x="0" y="108"/>
                  </a:cxn>
                  <a:cxn ang="0">
                    <a:pos x="114" y="80"/>
                  </a:cxn>
                </a:cxnLst>
                <a:rect l="0" t="0" r="r" b="b"/>
                <a:pathLst>
                  <a:path w="161" h="108">
                    <a:moveTo>
                      <a:pt x="114" y="80"/>
                    </a:moveTo>
                    <a:lnTo>
                      <a:pt x="161" y="0"/>
                    </a:lnTo>
                    <a:lnTo>
                      <a:pt x="16" y="33"/>
                    </a:lnTo>
                    <a:lnTo>
                      <a:pt x="0" y="108"/>
                    </a:lnTo>
                    <a:lnTo>
                      <a:pt x="114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93" name="Freeform 977"/>
              <p:cNvSpPr>
                <a:spLocks/>
              </p:cNvSpPr>
              <p:nvPr/>
            </p:nvSpPr>
            <p:spPr bwMode="auto">
              <a:xfrm>
                <a:off x="3905" y="1278"/>
                <a:ext cx="161" cy="108"/>
              </a:xfrm>
              <a:custGeom>
                <a:avLst/>
                <a:gdLst/>
                <a:ahLst/>
                <a:cxnLst>
                  <a:cxn ang="0">
                    <a:pos x="114" y="80"/>
                  </a:cxn>
                  <a:cxn ang="0">
                    <a:pos x="161" y="0"/>
                  </a:cxn>
                  <a:cxn ang="0">
                    <a:pos x="16" y="33"/>
                  </a:cxn>
                  <a:cxn ang="0">
                    <a:pos x="0" y="108"/>
                  </a:cxn>
                  <a:cxn ang="0">
                    <a:pos x="114" y="80"/>
                  </a:cxn>
                </a:cxnLst>
                <a:rect l="0" t="0" r="r" b="b"/>
                <a:pathLst>
                  <a:path w="161" h="108">
                    <a:moveTo>
                      <a:pt x="114" y="80"/>
                    </a:moveTo>
                    <a:lnTo>
                      <a:pt x="161" y="0"/>
                    </a:lnTo>
                    <a:lnTo>
                      <a:pt x="16" y="33"/>
                    </a:lnTo>
                    <a:lnTo>
                      <a:pt x="0" y="108"/>
                    </a:lnTo>
                    <a:lnTo>
                      <a:pt x="114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94" name="Freeform 978"/>
              <p:cNvSpPr>
                <a:spLocks/>
              </p:cNvSpPr>
              <p:nvPr/>
            </p:nvSpPr>
            <p:spPr bwMode="auto">
              <a:xfrm>
                <a:off x="4495" y="3371"/>
                <a:ext cx="86" cy="39"/>
              </a:xfrm>
              <a:custGeom>
                <a:avLst/>
                <a:gdLst/>
                <a:ahLst/>
                <a:cxnLst>
                  <a:cxn ang="0">
                    <a:pos x="20" y="39"/>
                  </a:cxn>
                  <a:cxn ang="0">
                    <a:pos x="86" y="12"/>
                  </a:cxn>
                  <a:cxn ang="0">
                    <a:pos x="56" y="0"/>
                  </a:cxn>
                  <a:cxn ang="0">
                    <a:pos x="0" y="23"/>
                  </a:cxn>
                  <a:cxn ang="0">
                    <a:pos x="20" y="39"/>
                  </a:cxn>
                </a:cxnLst>
                <a:rect l="0" t="0" r="r" b="b"/>
                <a:pathLst>
                  <a:path w="86" h="39">
                    <a:moveTo>
                      <a:pt x="20" y="39"/>
                    </a:moveTo>
                    <a:lnTo>
                      <a:pt x="86" y="12"/>
                    </a:lnTo>
                    <a:lnTo>
                      <a:pt x="56" y="0"/>
                    </a:lnTo>
                    <a:lnTo>
                      <a:pt x="0" y="23"/>
                    </a:lnTo>
                    <a:lnTo>
                      <a:pt x="2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95" name="Freeform 979"/>
              <p:cNvSpPr>
                <a:spLocks/>
              </p:cNvSpPr>
              <p:nvPr/>
            </p:nvSpPr>
            <p:spPr bwMode="auto">
              <a:xfrm>
                <a:off x="4495" y="3371"/>
                <a:ext cx="86" cy="39"/>
              </a:xfrm>
              <a:custGeom>
                <a:avLst/>
                <a:gdLst/>
                <a:ahLst/>
                <a:cxnLst>
                  <a:cxn ang="0">
                    <a:pos x="20" y="39"/>
                  </a:cxn>
                  <a:cxn ang="0">
                    <a:pos x="86" y="12"/>
                  </a:cxn>
                  <a:cxn ang="0">
                    <a:pos x="56" y="0"/>
                  </a:cxn>
                  <a:cxn ang="0">
                    <a:pos x="0" y="23"/>
                  </a:cxn>
                  <a:cxn ang="0">
                    <a:pos x="20" y="39"/>
                  </a:cxn>
                </a:cxnLst>
                <a:rect l="0" t="0" r="r" b="b"/>
                <a:pathLst>
                  <a:path w="86" h="39">
                    <a:moveTo>
                      <a:pt x="20" y="39"/>
                    </a:moveTo>
                    <a:lnTo>
                      <a:pt x="86" y="12"/>
                    </a:lnTo>
                    <a:lnTo>
                      <a:pt x="56" y="0"/>
                    </a:lnTo>
                    <a:lnTo>
                      <a:pt x="0" y="23"/>
                    </a:lnTo>
                    <a:lnTo>
                      <a:pt x="20" y="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96" name="Freeform 980"/>
              <p:cNvSpPr>
                <a:spLocks/>
              </p:cNvSpPr>
              <p:nvPr/>
            </p:nvSpPr>
            <p:spPr bwMode="auto">
              <a:xfrm>
                <a:off x="4201" y="3371"/>
                <a:ext cx="86" cy="3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6" y="39"/>
                  </a:cxn>
                  <a:cxn ang="0">
                    <a:pos x="86" y="23"/>
                  </a:cxn>
                  <a:cxn ang="0">
                    <a:pos x="28" y="0"/>
                  </a:cxn>
                  <a:cxn ang="0">
                    <a:pos x="0" y="12"/>
                  </a:cxn>
                </a:cxnLst>
                <a:rect l="0" t="0" r="r" b="b"/>
                <a:pathLst>
                  <a:path w="86" h="39">
                    <a:moveTo>
                      <a:pt x="0" y="12"/>
                    </a:moveTo>
                    <a:lnTo>
                      <a:pt x="66" y="39"/>
                    </a:lnTo>
                    <a:lnTo>
                      <a:pt x="86" y="23"/>
                    </a:lnTo>
                    <a:lnTo>
                      <a:pt x="2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97" name="Freeform 981"/>
              <p:cNvSpPr>
                <a:spLocks/>
              </p:cNvSpPr>
              <p:nvPr/>
            </p:nvSpPr>
            <p:spPr bwMode="auto">
              <a:xfrm>
                <a:off x="4201" y="3371"/>
                <a:ext cx="86" cy="3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6" y="39"/>
                  </a:cxn>
                  <a:cxn ang="0">
                    <a:pos x="86" y="23"/>
                  </a:cxn>
                  <a:cxn ang="0">
                    <a:pos x="28" y="0"/>
                  </a:cxn>
                  <a:cxn ang="0">
                    <a:pos x="0" y="12"/>
                  </a:cxn>
                </a:cxnLst>
                <a:rect l="0" t="0" r="r" b="b"/>
                <a:pathLst>
                  <a:path w="86" h="39">
                    <a:moveTo>
                      <a:pt x="0" y="12"/>
                    </a:moveTo>
                    <a:lnTo>
                      <a:pt x="66" y="39"/>
                    </a:lnTo>
                    <a:lnTo>
                      <a:pt x="86" y="23"/>
                    </a:lnTo>
                    <a:lnTo>
                      <a:pt x="28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98" name="Freeform 982"/>
              <p:cNvSpPr>
                <a:spLocks/>
              </p:cNvSpPr>
              <p:nvPr/>
            </p:nvSpPr>
            <p:spPr bwMode="auto">
              <a:xfrm>
                <a:off x="4929" y="3336"/>
                <a:ext cx="144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4" y="30"/>
                  </a:cxn>
                  <a:cxn ang="0">
                    <a:pos x="144" y="0"/>
                  </a:cxn>
                  <a:cxn ang="0">
                    <a:pos x="125" y="36"/>
                  </a:cxn>
                  <a:cxn ang="0">
                    <a:pos x="0" y="59"/>
                  </a:cxn>
                </a:cxnLst>
                <a:rect l="0" t="0" r="r" b="b"/>
                <a:pathLst>
                  <a:path w="144" h="59">
                    <a:moveTo>
                      <a:pt x="0" y="59"/>
                    </a:moveTo>
                    <a:lnTo>
                      <a:pt x="14" y="30"/>
                    </a:lnTo>
                    <a:lnTo>
                      <a:pt x="144" y="0"/>
                    </a:lnTo>
                    <a:lnTo>
                      <a:pt x="125" y="36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99" name="Freeform 983"/>
              <p:cNvSpPr>
                <a:spLocks/>
              </p:cNvSpPr>
              <p:nvPr/>
            </p:nvSpPr>
            <p:spPr bwMode="auto">
              <a:xfrm>
                <a:off x="4929" y="3336"/>
                <a:ext cx="144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4" y="30"/>
                  </a:cxn>
                  <a:cxn ang="0">
                    <a:pos x="144" y="0"/>
                  </a:cxn>
                  <a:cxn ang="0">
                    <a:pos x="125" y="36"/>
                  </a:cxn>
                  <a:cxn ang="0">
                    <a:pos x="0" y="59"/>
                  </a:cxn>
                </a:cxnLst>
                <a:rect l="0" t="0" r="r" b="b"/>
                <a:pathLst>
                  <a:path w="144" h="59">
                    <a:moveTo>
                      <a:pt x="0" y="59"/>
                    </a:moveTo>
                    <a:lnTo>
                      <a:pt x="14" y="30"/>
                    </a:lnTo>
                    <a:lnTo>
                      <a:pt x="144" y="0"/>
                    </a:lnTo>
                    <a:lnTo>
                      <a:pt x="125" y="36"/>
                    </a:lnTo>
                    <a:lnTo>
                      <a:pt x="0" y="5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00" name="Freeform 984"/>
              <p:cNvSpPr>
                <a:spLocks/>
              </p:cNvSpPr>
              <p:nvPr/>
            </p:nvSpPr>
            <p:spPr bwMode="auto">
              <a:xfrm>
                <a:off x="5246" y="1484"/>
                <a:ext cx="89" cy="168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0"/>
                  </a:cxn>
                  <a:cxn ang="0">
                    <a:pos x="89" y="55"/>
                  </a:cxn>
                  <a:cxn ang="0">
                    <a:pos x="89" y="168"/>
                  </a:cxn>
                  <a:cxn ang="0">
                    <a:pos x="0" y="114"/>
                  </a:cxn>
                </a:cxnLst>
                <a:rect l="0" t="0" r="r" b="b"/>
                <a:pathLst>
                  <a:path w="89" h="168">
                    <a:moveTo>
                      <a:pt x="0" y="114"/>
                    </a:moveTo>
                    <a:lnTo>
                      <a:pt x="0" y="0"/>
                    </a:lnTo>
                    <a:lnTo>
                      <a:pt x="89" y="55"/>
                    </a:lnTo>
                    <a:lnTo>
                      <a:pt x="89" y="16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01" name="Freeform 985"/>
              <p:cNvSpPr>
                <a:spLocks/>
              </p:cNvSpPr>
              <p:nvPr/>
            </p:nvSpPr>
            <p:spPr bwMode="auto">
              <a:xfrm>
                <a:off x="5246" y="1484"/>
                <a:ext cx="89" cy="168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0"/>
                  </a:cxn>
                  <a:cxn ang="0">
                    <a:pos x="89" y="55"/>
                  </a:cxn>
                  <a:cxn ang="0">
                    <a:pos x="89" y="168"/>
                  </a:cxn>
                  <a:cxn ang="0">
                    <a:pos x="0" y="114"/>
                  </a:cxn>
                </a:cxnLst>
                <a:rect l="0" t="0" r="r" b="b"/>
                <a:pathLst>
                  <a:path w="89" h="168">
                    <a:moveTo>
                      <a:pt x="0" y="114"/>
                    </a:moveTo>
                    <a:lnTo>
                      <a:pt x="0" y="0"/>
                    </a:lnTo>
                    <a:lnTo>
                      <a:pt x="89" y="55"/>
                    </a:lnTo>
                    <a:lnTo>
                      <a:pt x="89" y="168"/>
                    </a:lnTo>
                    <a:lnTo>
                      <a:pt x="0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02" name="Freeform 986"/>
              <p:cNvSpPr>
                <a:spLocks/>
              </p:cNvSpPr>
              <p:nvPr/>
            </p:nvSpPr>
            <p:spPr bwMode="auto">
              <a:xfrm>
                <a:off x="4600" y="1126"/>
                <a:ext cx="30" cy="1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0" y="40"/>
                  </a:cxn>
                  <a:cxn ang="0">
                    <a:pos x="13" y="113"/>
                  </a:cxn>
                  <a:cxn ang="0">
                    <a:pos x="0" y="77"/>
                  </a:cxn>
                  <a:cxn ang="0">
                    <a:pos x="18" y="0"/>
                  </a:cxn>
                </a:cxnLst>
                <a:rect l="0" t="0" r="r" b="b"/>
                <a:pathLst>
                  <a:path w="30" h="113">
                    <a:moveTo>
                      <a:pt x="18" y="0"/>
                    </a:moveTo>
                    <a:lnTo>
                      <a:pt x="30" y="40"/>
                    </a:lnTo>
                    <a:lnTo>
                      <a:pt x="13" y="113"/>
                    </a:lnTo>
                    <a:lnTo>
                      <a:pt x="0" y="7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03" name="Freeform 987"/>
              <p:cNvSpPr>
                <a:spLocks/>
              </p:cNvSpPr>
              <p:nvPr/>
            </p:nvSpPr>
            <p:spPr bwMode="auto">
              <a:xfrm>
                <a:off x="4600" y="1126"/>
                <a:ext cx="30" cy="1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0" y="40"/>
                  </a:cxn>
                  <a:cxn ang="0">
                    <a:pos x="13" y="113"/>
                  </a:cxn>
                  <a:cxn ang="0">
                    <a:pos x="0" y="77"/>
                  </a:cxn>
                  <a:cxn ang="0">
                    <a:pos x="18" y="0"/>
                  </a:cxn>
                </a:cxnLst>
                <a:rect l="0" t="0" r="r" b="b"/>
                <a:pathLst>
                  <a:path w="30" h="113">
                    <a:moveTo>
                      <a:pt x="18" y="0"/>
                    </a:moveTo>
                    <a:lnTo>
                      <a:pt x="30" y="40"/>
                    </a:lnTo>
                    <a:lnTo>
                      <a:pt x="13" y="113"/>
                    </a:lnTo>
                    <a:lnTo>
                      <a:pt x="0" y="77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04" name="Freeform 988"/>
              <p:cNvSpPr>
                <a:spLocks/>
              </p:cNvSpPr>
              <p:nvPr/>
            </p:nvSpPr>
            <p:spPr bwMode="auto">
              <a:xfrm>
                <a:off x="4152" y="1126"/>
                <a:ext cx="30" cy="113"/>
              </a:xfrm>
              <a:custGeom>
                <a:avLst/>
                <a:gdLst/>
                <a:ahLst/>
                <a:cxnLst>
                  <a:cxn ang="0">
                    <a:pos x="30" y="77"/>
                  </a:cxn>
                  <a:cxn ang="0">
                    <a:pos x="12" y="0"/>
                  </a:cxn>
                  <a:cxn ang="0">
                    <a:pos x="0" y="40"/>
                  </a:cxn>
                  <a:cxn ang="0">
                    <a:pos x="16" y="113"/>
                  </a:cxn>
                  <a:cxn ang="0">
                    <a:pos x="30" y="77"/>
                  </a:cxn>
                </a:cxnLst>
                <a:rect l="0" t="0" r="r" b="b"/>
                <a:pathLst>
                  <a:path w="30" h="113">
                    <a:moveTo>
                      <a:pt x="30" y="77"/>
                    </a:moveTo>
                    <a:lnTo>
                      <a:pt x="12" y="0"/>
                    </a:lnTo>
                    <a:lnTo>
                      <a:pt x="0" y="40"/>
                    </a:lnTo>
                    <a:lnTo>
                      <a:pt x="16" y="113"/>
                    </a:lnTo>
                    <a:lnTo>
                      <a:pt x="30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05" name="Freeform 989"/>
              <p:cNvSpPr>
                <a:spLocks/>
              </p:cNvSpPr>
              <p:nvPr/>
            </p:nvSpPr>
            <p:spPr bwMode="auto">
              <a:xfrm>
                <a:off x="4152" y="1126"/>
                <a:ext cx="30" cy="113"/>
              </a:xfrm>
              <a:custGeom>
                <a:avLst/>
                <a:gdLst/>
                <a:ahLst/>
                <a:cxnLst>
                  <a:cxn ang="0">
                    <a:pos x="30" y="77"/>
                  </a:cxn>
                  <a:cxn ang="0">
                    <a:pos x="12" y="0"/>
                  </a:cxn>
                  <a:cxn ang="0">
                    <a:pos x="0" y="40"/>
                  </a:cxn>
                  <a:cxn ang="0">
                    <a:pos x="16" y="113"/>
                  </a:cxn>
                  <a:cxn ang="0">
                    <a:pos x="30" y="77"/>
                  </a:cxn>
                </a:cxnLst>
                <a:rect l="0" t="0" r="r" b="b"/>
                <a:pathLst>
                  <a:path w="30" h="113">
                    <a:moveTo>
                      <a:pt x="30" y="77"/>
                    </a:moveTo>
                    <a:lnTo>
                      <a:pt x="12" y="0"/>
                    </a:lnTo>
                    <a:lnTo>
                      <a:pt x="0" y="40"/>
                    </a:lnTo>
                    <a:lnTo>
                      <a:pt x="16" y="113"/>
                    </a:lnTo>
                    <a:lnTo>
                      <a:pt x="30" y="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06" name="Freeform 990"/>
              <p:cNvSpPr>
                <a:spLocks/>
              </p:cNvSpPr>
              <p:nvPr/>
            </p:nvSpPr>
            <p:spPr bwMode="auto">
              <a:xfrm>
                <a:off x="4420" y="3378"/>
                <a:ext cx="75" cy="28"/>
              </a:xfrm>
              <a:custGeom>
                <a:avLst/>
                <a:gdLst/>
                <a:ahLst/>
                <a:cxnLst>
                  <a:cxn ang="0">
                    <a:pos x="8" y="28"/>
                  </a:cxn>
                  <a:cxn ang="0">
                    <a:pos x="75" y="16"/>
                  </a:cxn>
                  <a:cxn ang="0">
                    <a:pos x="58" y="0"/>
                  </a:cxn>
                  <a:cxn ang="0">
                    <a:pos x="0" y="9"/>
                  </a:cxn>
                  <a:cxn ang="0">
                    <a:pos x="8" y="28"/>
                  </a:cxn>
                </a:cxnLst>
                <a:rect l="0" t="0" r="r" b="b"/>
                <a:pathLst>
                  <a:path w="75" h="28">
                    <a:moveTo>
                      <a:pt x="8" y="28"/>
                    </a:moveTo>
                    <a:lnTo>
                      <a:pt x="75" y="16"/>
                    </a:lnTo>
                    <a:lnTo>
                      <a:pt x="58" y="0"/>
                    </a:lnTo>
                    <a:lnTo>
                      <a:pt x="0" y="9"/>
                    </a:lnTo>
                    <a:lnTo>
                      <a:pt x="8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07" name="Freeform 991"/>
              <p:cNvSpPr>
                <a:spLocks/>
              </p:cNvSpPr>
              <p:nvPr/>
            </p:nvSpPr>
            <p:spPr bwMode="auto">
              <a:xfrm>
                <a:off x="4420" y="3378"/>
                <a:ext cx="75" cy="28"/>
              </a:xfrm>
              <a:custGeom>
                <a:avLst/>
                <a:gdLst/>
                <a:ahLst/>
                <a:cxnLst>
                  <a:cxn ang="0">
                    <a:pos x="8" y="28"/>
                  </a:cxn>
                  <a:cxn ang="0">
                    <a:pos x="75" y="16"/>
                  </a:cxn>
                  <a:cxn ang="0">
                    <a:pos x="58" y="0"/>
                  </a:cxn>
                  <a:cxn ang="0">
                    <a:pos x="0" y="9"/>
                  </a:cxn>
                  <a:cxn ang="0">
                    <a:pos x="8" y="28"/>
                  </a:cxn>
                </a:cxnLst>
                <a:rect l="0" t="0" r="r" b="b"/>
                <a:pathLst>
                  <a:path w="75" h="28">
                    <a:moveTo>
                      <a:pt x="8" y="28"/>
                    </a:moveTo>
                    <a:lnTo>
                      <a:pt x="75" y="16"/>
                    </a:lnTo>
                    <a:lnTo>
                      <a:pt x="58" y="0"/>
                    </a:lnTo>
                    <a:lnTo>
                      <a:pt x="0" y="9"/>
                    </a:lnTo>
                    <a:lnTo>
                      <a:pt x="8" y="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08" name="Freeform 992"/>
              <p:cNvSpPr>
                <a:spLocks/>
              </p:cNvSpPr>
              <p:nvPr/>
            </p:nvSpPr>
            <p:spPr bwMode="auto">
              <a:xfrm>
                <a:off x="4287" y="3378"/>
                <a:ext cx="73" cy="2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66" y="28"/>
                  </a:cxn>
                  <a:cxn ang="0">
                    <a:pos x="73" y="9"/>
                  </a:cxn>
                  <a:cxn ang="0">
                    <a:pos x="17" y="0"/>
                  </a:cxn>
                  <a:cxn ang="0">
                    <a:pos x="0" y="16"/>
                  </a:cxn>
                </a:cxnLst>
                <a:rect l="0" t="0" r="r" b="b"/>
                <a:pathLst>
                  <a:path w="73" h="28">
                    <a:moveTo>
                      <a:pt x="0" y="16"/>
                    </a:moveTo>
                    <a:lnTo>
                      <a:pt x="66" y="28"/>
                    </a:lnTo>
                    <a:lnTo>
                      <a:pt x="73" y="9"/>
                    </a:lnTo>
                    <a:lnTo>
                      <a:pt x="17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09" name="Freeform 993"/>
              <p:cNvSpPr>
                <a:spLocks/>
              </p:cNvSpPr>
              <p:nvPr/>
            </p:nvSpPr>
            <p:spPr bwMode="auto">
              <a:xfrm>
                <a:off x="4287" y="3378"/>
                <a:ext cx="73" cy="2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66" y="28"/>
                  </a:cxn>
                  <a:cxn ang="0">
                    <a:pos x="73" y="9"/>
                  </a:cxn>
                  <a:cxn ang="0">
                    <a:pos x="17" y="0"/>
                  </a:cxn>
                  <a:cxn ang="0">
                    <a:pos x="0" y="16"/>
                  </a:cxn>
                </a:cxnLst>
                <a:rect l="0" t="0" r="r" b="b"/>
                <a:pathLst>
                  <a:path w="73" h="28">
                    <a:moveTo>
                      <a:pt x="0" y="16"/>
                    </a:moveTo>
                    <a:lnTo>
                      <a:pt x="66" y="28"/>
                    </a:lnTo>
                    <a:lnTo>
                      <a:pt x="73" y="9"/>
                    </a:lnTo>
                    <a:lnTo>
                      <a:pt x="17" y="0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10" name="Freeform 994"/>
              <p:cNvSpPr>
                <a:spLocks/>
              </p:cNvSpPr>
              <p:nvPr/>
            </p:nvSpPr>
            <p:spPr bwMode="auto">
              <a:xfrm>
                <a:off x="5335" y="3082"/>
                <a:ext cx="122" cy="118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6" y="69"/>
                  </a:cxn>
                  <a:cxn ang="0">
                    <a:pos x="122" y="0"/>
                  </a:cxn>
                  <a:cxn ang="0">
                    <a:pos x="115" y="54"/>
                  </a:cxn>
                  <a:cxn ang="0">
                    <a:pos x="0" y="118"/>
                  </a:cxn>
                </a:cxnLst>
                <a:rect l="0" t="0" r="r" b="b"/>
                <a:pathLst>
                  <a:path w="122" h="118">
                    <a:moveTo>
                      <a:pt x="0" y="118"/>
                    </a:moveTo>
                    <a:lnTo>
                      <a:pt x="6" y="69"/>
                    </a:lnTo>
                    <a:lnTo>
                      <a:pt x="122" y="0"/>
                    </a:lnTo>
                    <a:lnTo>
                      <a:pt x="115" y="5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11" name="Freeform 995"/>
              <p:cNvSpPr>
                <a:spLocks/>
              </p:cNvSpPr>
              <p:nvPr/>
            </p:nvSpPr>
            <p:spPr bwMode="auto">
              <a:xfrm>
                <a:off x="5335" y="3082"/>
                <a:ext cx="122" cy="118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6" y="69"/>
                  </a:cxn>
                  <a:cxn ang="0">
                    <a:pos x="122" y="0"/>
                  </a:cxn>
                  <a:cxn ang="0">
                    <a:pos x="115" y="54"/>
                  </a:cxn>
                  <a:cxn ang="0">
                    <a:pos x="0" y="118"/>
                  </a:cxn>
                </a:cxnLst>
                <a:rect l="0" t="0" r="r" b="b"/>
                <a:pathLst>
                  <a:path w="122" h="118">
                    <a:moveTo>
                      <a:pt x="0" y="118"/>
                    </a:moveTo>
                    <a:lnTo>
                      <a:pt x="6" y="69"/>
                    </a:lnTo>
                    <a:lnTo>
                      <a:pt x="122" y="0"/>
                    </a:lnTo>
                    <a:lnTo>
                      <a:pt x="115" y="54"/>
                    </a:lnTo>
                    <a:lnTo>
                      <a:pt x="0" y="1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12" name="Freeform 996"/>
              <p:cNvSpPr>
                <a:spLocks/>
              </p:cNvSpPr>
              <p:nvPr/>
            </p:nvSpPr>
            <p:spPr bwMode="auto">
              <a:xfrm>
                <a:off x="5116" y="1494"/>
                <a:ext cx="83" cy="129"/>
              </a:xfrm>
              <a:custGeom>
                <a:avLst/>
                <a:gdLst/>
                <a:ahLst/>
                <a:cxnLst>
                  <a:cxn ang="0">
                    <a:pos x="23" y="129"/>
                  </a:cxn>
                  <a:cxn ang="0">
                    <a:pos x="0" y="53"/>
                  </a:cxn>
                  <a:cxn ang="0">
                    <a:pos x="59" y="0"/>
                  </a:cxn>
                  <a:cxn ang="0">
                    <a:pos x="83" y="76"/>
                  </a:cxn>
                  <a:cxn ang="0">
                    <a:pos x="23" y="129"/>
                  </a:cxn>
                </a:cxnLst>
                <a:rect l="0" t="0" r="r" b="b"/>
                <a:pathLst>
                  <a:path w="83" h="129">
                    <a:moveTo>
                      <a:pt x="23" y="129"/>
                    </a:moveTo>
                    <a:lnTo>
                      <a:pt x="0" y="53"/>
                    </a:lnTo>
                    <a:lnTo>
                      <a:pt x="59" y="0"/>
                    </a:lnTo>
                    <a:lnTo>
                      <a:pt x="83" y="76"/>
                    </a:lnTo>
                    <a:lnTo>
                      <a:pt x="23" y="1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13" name="Freeform 997"/>
              <p:cNvSpPr>
                <a:spLocks/>
              </p:cNvSpPr>
              <p:nvPr/>
            </p:nvSpPr>
            <p:spPr bwMode="auto">
              <a:xfrm>
                <a:off x="5116" y="1494"/>
                <a:ext cx="83" cy="129"/>
              </a:xfrm>
              <a:custGeom>
                <a:avLst/>
                <a:gdLst/>
                <a:ahLst/>
                <a:cxnLst>
                  <a:cxn ang="0">
                    <a:pos x="23" y="129"/>
                  </a:cxn>
                  <a:cxn ang="0">
                    <a:pos x="0" y="53"/>
                  </a:cxn>
                  <a:cxn ang="0">
                    <a:pos x="59" y="0"/>
                  </a:cxn>
                  <a:cxn ang="0">
                    <a:pos x="83" y="76"/>
                  </a:cxn>
                  <a:cxn ang="0">
                    <a:pos x="23" y="129"/>
                  </a:cxn>
                </a:cxnLst>
                <a:rect l="0" t="0" r="r" b="b"/>
                <a:pathLst>
                  <a:path w="83" h="129">
                    <a:moveTo>
                      <a:pt x="23" y="129"/>
                    </a:moveTo>
                    <a:lnTo>
                      <a:pt x="0" y="53"/>
                    </a:lnTo>
                    <a:lnTo>
                      <a:pt x="59" y="0"/>
                    </a:lnTo>
                    <a:lnTo>
                      <a:pt x="83" y="76"/>
                    </a:lnTo>
                    <a:lnTo>
                      <a:pt x="23" y="12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14" name="Freeform 998"/>
              <p:cNvSpPr>
                <a:spLocks/>
              </p:cNvSpPr>
              <p:nvPr/>
            </p:nvSpPr>
            <p:spPr bwMode="auto">
              <a:xfrm>
                <a:off x="3583" y="1494"/>
                <a:ext cx="83" cy="12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76"/>
                  </a:cxn>
                  <a:cxn ang="0">
                    <a:pos x="60" y="129"/>
                  </a:cxn>
                  <a:cxn ang="0">
                    <a:pos x="83" y="53"/>
                  </a:cxn>
                  <a:cxn ang="0">
                    <a:pos x="24" y="0"/>
                  </a:cxn>
                </a:cxnLst>
                <a:rect l="0" t="0" r="r" b="b"/>
                <a:pathLst>
                  <a:path w="83" h="129">
                    <a:moveTo>
                      <a:pt x="24" y="0"/>
                    </a:moveTo>
                    <a:lnTo>
                      <a:pt x="0" y="76"/>
                    </a:lnTo>
                    <a:lnTo>
                      <a:pt x="60" y="129"/>
                    </a:lnTo>
                    <a:lnTo>
                      <a:pt x="83" y="5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15" name="Freeform 999"/>
              <p:cNvSpPr>
                <a:spLocks noEditPoints="1"/>
              </p:cNvSpPr>
              <p:nvPr/>
            </p:nvSpPr>
            <p:spPr bwMode="auto">
              <a:xfrm>
                <a:off x="3340" y="1494"/>
                <a:ext cx="326" cy="230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43" y="76"/>
                  </a:cxn>
                  <a:cxn ang="0">
                    <a:pos x="303" y="129"/>
                  </a:cxn>
                  <a:cxn ang="0">
                    <a:pos x="326" y="53"/>
                  </a:cxn>
                  <a:cxn ang="0">
                    <a:pos x="267" y="0"/>
                  </a:cxn>
                  <a:cxn ang="0">
                    <a:pos x="91" y="164"/>
                  </a:cxn>
                  <a:cxn ang="0">
                    <a:pos x="0" y="230"/>
                  </a:cxn>
                </a:cxnLst>
                <a:rect l="0" t="0" r="r" b="b"/>
                <a:pathLst>
                  <a:path w="326" h="230">
                    <a:moveTo>
                      <a:pt x="267" y="0"/>
                    </a:moveTo>
                    <a:lnTo>
                      <a:pt x="243" y="76"/>
                    </a:lnTo>
                    <a:lnTo>
                      <a:pt x="303" y="129"/>
                    </a:lnTo>
                    <a:lnTo>
                      <a:pt x="326" y="53"/>
                    </a:lnTo>
                    <a:lnTo>
                      <a:pt x="267" y="0"/>
                    </a:lnTo>
                    <a:moveTo>
                      <a:pt x="91" y="164"/>
                    </a:moveTo>
                    <a:lnTo>
                      <a:pt x="0" y="23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16" name="Freeform 1000"/>
              <p:cNvSpPr>
                <a:spLocks/>
              </p:cNvSpPr>
              <p:nvPr/>
            </p:nvSpPr>
            <p:spPr bwMode="auto">
              <a:xfrm>
                <a:off x="4450" y="2827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17" name="Freeform 1001"/>
              <p:cNvSpPr>
                <a:spLocks/>
              </p:cNvSpPr>
              <p:nvPr/>
            </p:nvSpPr>
            <p:spPr bwMode="auto">
              <a:xfrm>
                <a:off x="4450" y="2827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18" name="Freeform 1002"/>
              <p:cNvSpPr>
                <a:spLocks/>
              </p:cNvSpPr>
              <p:nvPr/>
            </p:nvSpPr>
            <p:spPr bwMode="auto">
              <a:xfrm>
                <a:off x="4301" y="2827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19" name="Freeform 1003"/>
              <p:cNvSpPr>
                <a:spLocks/>
              </p:cNvSpPr>
              <p:nvPr/>
            </p:nvSpPr>
            <p:spPr bwMode="auto">
              <a:xfrm>
                <a:off x="4301" y="2827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20" name="Freeform 1004"/>
              <p:cNvSpPr>
                <a:spLocks/>
              </p:cNvSpPr>
              <p:nvPr/>
            </p:nvSpPr>
            <p:spPr bwMode="auto">
              <a:xfrm>
                <a:off x="5116" y="1516"/>
                <a:ext cx="76" cy="107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64" y="0"/>
                  </a:cxn>
                  <a:cxn ang="0">
                    <a:pos x="76" y="95"/>
                  </a:cxn>
                  <a:cxn ang="0">
                    <a:pos x="23" y="107"/>
                  </a:cxn>
                  <a:cxn ang="0">
                    <a:pos x="0" y="31"/>
                  </a:cxn>
                </a:cxnLst>
                <a:rect l="0" t="0" r="r" b="b"/>
                <a:pathLst>
                  <a:path w="76" h="107">
                    <a:moveTo>
                      <a:pt x="0" y="31"/>
                    </a:moveTo>
                    <a:lnTo>
                      <a:pt x="64" y="0"/>
                    </a:lnTo>
                    <a:lnTo>
                      <a:pt x="76" y="95"/>
                    </a:lnTo>
                    <a:lnTo>
                      <a:pt x="23" y="10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21" name="Freeform 1005"/>
              <p:cNvSpPr>
                <a:spLocks/>
              </p:cNvSpPr>
              <p:nvPr/>
            </p:nvSpPr>
            <p:spPr bwMode="auto">
              <a:xfrm>
                <a:off x="5116" y="1516"/>
                <a:ext cx="76" cy="107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64" y="0"/>
                  </a:cxn>
                  <a:cxn ang="0">
                    <a:pos x="76" y="95"/>
                  </a:cxn>
                  <a:cxn ang="0">
                    <a:pos x="23" y="107"/>
                  </a:cxn>
                  <a:cxn ang="0">
                    <a:pos x="0" y="31"/>
                  </a:cxn>
                </a:cxnLst>
                <a:rect l="0" t="0" r="r" b="b"/>
                <a:pathLst>
                  <a:path w="76" h="107">
                    <a:moveTo>
                      <a:pt x="0" y="31"/>
                    </a:moveTo>
                    <a:lnTo>
                      <a:pt x="64" y="0"/>
                    </a:lnTo>
                    <a:lnTo>
                      <a:pt x="76" y="95"/>
                    </a:lnTo>
                    <a:lnTo>
                      <a:pt x="23" y="107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006"/>
            <p:cNvGrpSpPr>
              <a:grpSpLocks/>
            </p:cNvGrpSpPr>
            <p:nvPr/>
          </p:nvGrpSpPr>
          <p:grpSpPr bwMode="auto">
            <a:xfrm>
              <a:off x="3190" y="1004"/>
              <a:ext cx="2367" cy="2547"/>
              <a:chOff x="3190" y="1004"/>
              <a:chExt cx="2367" cy="2547"/>
            </a:xfrm>
          </p:grpSpPr>
          <p:sp>
            <p:nvSpPr>
              <p:cNvPr id="87023" name="Freeform 1007"/>
              <p:cNvSpPr>
                <a:spLocks/>
              </p:cNvSpPr>
              <p:nvPr/>
            </p:nvSpPr>
            <p:spPr bwMode="auto">
              <a:xfrm>
                <a:off x="5540" y="2848"/>
                <a:ext cx="17" cy="126"/>
              </a:xfrm>
              <a:custGeom>
                <a:avLst/>
                <a:gdLst/>
                <a:ahLst/>
                <a:cxnLst>
                  <a:cxn ang="0">
                    <a:pos x="5" y="126"/>
                  </a:cxn>
                  <a:cxn ang="0">
                    <a:pos x="0" y="66"/>
                  </a:cxn>
                  <a:cxn ang="0">
                    <a:pos x="11" y="0"/>
                  </a:cxn>
                  <a:cxn ang="0">
                    <a:pos x="17" y="60"/>
                  </a:cxn>
                  <a:cxn ang="0">
                    <a:pos x="5" y="126"/>
                  </a:cxn>
                </a:cxnLst>
                <a:rect l="0" t="0" r="r" b="b"/>
                <a:pathLst>
                  <a:path w="17" h="126">
                    <a:moveTo>
                      <a:pt x="5" y="126"/>
                    </a:moveTo>
                    <a:lnTo>
                      <a:pt x="0" y="66"/>
                    </a:lnTo>
                    <a:lnTo>
                      <a:pt x="11" y="0"/>
                    </a:lnTo>
                    <a:lnTo>
                      <a:pt x="17" y="60"/>
                    </a:lnTo>
                    <a:lnTo>
                      <a:pt x="5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24" name="Freeform 1008"/>
              <p:cNvSpPr>
                <a:spLocks/>
              </p:cNvSpPr>
              <p:nvPr/>
            </p:nvSpPr>
            <p:spPr bwMode="auto">
              <a:xfrm>
                <a:off x="5540" y="2848"/>
                <a:ext cx="17" cy="126"/>
              </a:xfrm>
              <a:custGeom>
                <a:avLst/>
                <a:gdLst/>
                <a:ahLst/>
                <a:cxnLst>
                  <a:cxn ang="0">
                    <a:pos x="5" y="126"/>
                  </a:cxn>
                  <a:cxn ang="0">
                    <a:pos x="0" y="66"/>
                  </a:cxn>
                  <a:cxn ang="0">
                    <a:pos x="11" y="0"/>
                  </a:cxn>
                  <a:cxn ang="0">
                    <a:pos x="17" y="60"/>
                  </a:cxn>
                  <a:cxn ang="0">
                    <a:pos x="5" y="126"/>
                  </a:cxn>
                </a:cxnLst>
                <a:rect l="0" t="0" r="r" b="b"/>
                <a:pathLst>
                  <a:path w="17" h="126">
                    <a:moveTo>
                      <a:pt x="5" y="126"/>
                    </a:moveTo>
                    <a:lnTo>
                      <a:pt x="0" y="66"/>
                    </a:lnTo>
                    <a:lnTo>
                      <a:pt x="11" y="0"/>
                    </a:lnTo>
                    <a:lnTo>
                      <a:pt x="17" y="60"/>
                    </a:lnTo>
                    <a:lnTo>
                      <a:pt x="5" y="1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25" name="Freeform 1009"/>
              <p:cNvSpPr>
                <a:spLocks/>
              </p:cNvSpPr>
              <p:nvPr/>
            </p:nvSpPr>
            <p:spPr bwMode="auto">
              <a:xfrm>
                <a:off x="4522" y="3139"/>
                <a:ext cx="31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31" y="96"/>
                  </a:cxn>
                  <a:cxn ang="0">
                    <a:pos x="31" y="0"/>
                  </a:cxn>
                  <a:cxn ang="0">
                    <a:pos x="0" y="25"/>
                  </a:cxn>
                  <a:cxn ang="0">
                    <a:pos x="0" y="123"/>
                  </a:cxn>
                </a:cxnLst>
                <a:rect l="0" t="0" r="r" b="b"/>
                <a:pathLst>
                  <a:path w="31" h="123">
                    <a:moveTo>
                      <a:pt x="0" y="123"/>
                    </a:moveTo>
                    <a:lnTo>
                      <a:pt x="31" y="96"/>
                    </a:lnTo>
                    <a:lnTo>
                      <a:pt x="31" y="0"/>
                    </a:lnTo>
                    <a:lnTo>
                      <a:pt x="0" y="25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26" name="Freeform 1010"/>
              <p:cNvSpPr>
                <a:spLocks/>
              </p:cNvSpPr>
              <p:nvPr/>
            </p:nvSpPr>
            <p:spPr bwMode="auto">
              <a:xfrm>
                <a:off x="4522" y="3139"/>
                <a:ext cx="31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31" y="96"/>
                  </a:cxn>
                  <a:cxn ang="0">
                    <a:pos x="31" y="0"/>
                  </a:cxn>
                  <a:cxn ang="0">
                    <a:pos x="0" y="25"/>
                  </a:cxn>
                  <a:cxn ang="0">
                    <a:pos x="0" y="123"/>
                  </a:cxn>
                </a:cxnLst>
                <a:rect l="0" t="0" r="r" b="b"/>
                <a:pathLst>
                  <a:path w="31" h="123">
                    <a:moveTo>
                      <a:pt x="0" y="123"/>
                    </a:moveTo>
                    <a:lnTo>
                      <a:pt x="31" y="96"/>
                    </a:lnTo>
                    <a:lnTo>
                      <a:pt x="31" y="0"/>
                    </a:lnTo>
                    <a:lnTo>
                      <a:pt x="0" y="25"/>
                    </a:lnTo>
                    <a:lnTo>
                      <a:pt x="0" y="1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27" name="Freeform 1011"/>
              <p:cNvSpPr>
                <a:spLocks/>
              </p:cNvSpPr>
              <p:nvPr/>
            </p:nvSpPr>
            <p:spPr bwMode="auto">
              <a:xfrm>
                <a:off x="4228" y="3139"/>
                <a:ext cx="32" cy="123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32" y="123"/>
                  </a:cxn>
                  <a:cxn ang="0">
                    <a:pos x="32" y="25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32" h="123">
                    <a:moveTo>
                      <a:pt x="0" y="96"/>
                    </a:moveTo>
                    <a:lnTo>
                      <a:pt x="32" y="123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28" name="Freeform 1012"/>
              <p:cNvSpPr>
                <a:spLocks/>
              </p:cNvSpPr>
              <p:nvPr/>
            </p:nvSpPr>
            <p:spPr bwMode="auto">
              <a:xfrm>
                <a:off x="4228" y="3139"/>
                <a:ext cx="32" cy="123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32" y="123"/>
                  </a:cxn>
                  <a:cxn ang="0">
                    <a:pos x="32" y="25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32" h="123">
                    <a:moveTo>
                      <a:pt x="0" y="96"/>
                    </a:moveTo>
                    <a:lnTo>
                      <a:pt x="32" y="123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29" name="Freeform 1013"/>
              <p:cNvSpPr>
                <a:spLocks/>
              </p:cNvSpPr>
              <p:nvPr/>
            </p:nvSpPr>
            <p:spPr bwMode="auto">
              <a:xfrm>
                <a:off x="5456" y="2076"/>
                <a:ext cx="44" cy="236"/>
              </a:xfrm>
              <a:custGeom>
                <a:avLst/>
                <a:gdLst/>
                <a:ahLst/>
                <a:cxnLst>
                  <a:cxn ang="0">
                    <a:pos x="44" y="236"/>
                  </a:cxn>
                  <a:cxn ang="0">
                    <a:pos x="0" y="180"/>
                  </a:cxn>
                  <a:cxn ang="0">
                    <a:pos x="0" y="0"/>
                  </a:cxn>
                  <a:cxn ang="0">
                    <a:pos x="44" y="59"/>
                  </a:cxn>
                  <a:cxn ang="0">
                    <a:pos x="44" y="236"/>
                  </a:cxn>
                </a:cxnLst>
                <a:rect l="0" t="0" r="r" b="b"/>
                <a:pathLst>
                  <a:path w="44" h="236">
                    <a:moveTo>
                      <a:pt x="44" y="236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44" y="59"/>
                    </a:lnTo>
                    <a:lnTo>
                      <a:pt x="44" y="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30" name="Freeform 1014"/>
              <p:cNvSpPr>
                <a:spLocks/>
              </p:cNvSpPr>
              <p:nvPr/>
            </p:nvSpPr>
            <p:spPr bwMode="auto">
              <a:xfrm>
                <a:off x="5456" y="2076"/>
                <a:ext cx="44" cy="236"/>
              </a:xfrm>
              <a:custGeom>
                <a:avLst/>
                <a:gdLst/>
                <a:ahLst/>
                <a:cxnLst>
                  <a:cxn ang="0">
                    <a:pos x="44" y="236"/>
                  </a:cxn>
                  <a:cxn ang="0">
                    <a:pos x="0" y="180"/>
                  </a:cxn>
                  <a:cxn ang="0">
                    <a:pos x="0" y="0"/>
                  </a:cxn>
                  <a:cxn ang="0">
                    <a:pos x="44" y="59"/>
                  </a:cxn>
                  <a:cxn ang="0">
                    <a:pos x="44" y="236"/>
                  </a:cxn>
                </a:cxnLst>
                <a:rect l="0" t="0" r="r" b="b"/>
                <a:pathLst>
                  <a:path w="44" h="236">
                    <a:moveTo>
                      <a:pt x="44" y="236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44" y="59"/>
                    </a:lnTo>
                    <a:lnTo>
                      <a:pt x="44" y="2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31" name="Freeform 1015"/>
              <p:cNvSpPr>
                <a:spLocks/>
              </p:cNvSpPr>
              <p:nvPr/>
            </p:nvSpPr>
            <p:spPr bwMode="auto">
              <a:xfrm>
                <a:off x="4664" y="3363"/>
                <a:ext cx="96" cy="67"/>
              </a:xfrm>
              <a:custGeom>
                <a:avLst/>
                <a:gdLst/>
                <a:ahLst/>
                <a:cxnLst>
                  <a:cxn ang="0">
                    <a:pos x="27" y="67"/>
                  </a:cxn>
                  <a:cxn ang="0">
                    <a:pos x="96" y="7"/>
                  </a:cxn>
                  <a:cxn ang="0">
                    <a:pos x="63" y="0"/>
                  </a:cxn>
                  <a:cxn ang="0">
                    <a:pos x="0" y="55"/>
                  </a:cxn>
                  <a:cxn ang="0">
                    <a:pos x="27" y="67"/>
                  </a:cxn>
                </a:cxnLst>
                <a:rect l="0" t="0" r="r" b="b"/>
                <a:pathLst>
                  <a:path w="96" h="67">
                    <a:moveTo>
                      <a:pt x="27" y="67"/>
                    </a:moveTo>
                    <a:lnTo>
                      <a:pt x="96" y="7"/>
                    </a:lnTo>
                    <a:lnTo>
                      <a:pt x="63" y="0"/>
                    </a:lnTo>
                    <a:lnTo>
                      <a:pt x="0" y="55"/>
                    </a:lnTo>
                    <a:lnTo>
                      <a:pt x="27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32" name="Freeform 1016"/>
              <p:cNvSpPr>
                <a:spLocks/>
              </p:cNvSpPr>
              <p:nvPr/>
            </p:nvSpPr>
            <p:spPr bwMode="auto">
              <a:xfrm>
                <a:off x="4664" y="3363"/>
                <a:ext cx="96" cy="67"/>
              </a:xfrm>
              <a:custGeom>
                <a:avLst/>
                <a:gdLst/>
                <a:ahLst/>
                <a:cxnLst>
                  <a:cxn ang="0">
                    <a:pos x="27" y="67"/>
                  </a:cxn>
                  <a:cxn ang="0">
                    <a:pos x="96" y="7"/>
                  </a:cxn>
                  <a:cxn ang="0">
                    <a:pos x="63" y="0"/>
                  </a:cxn>
                  <a:cxn ang="0">
                    <a:pos x="0" y="55"/>
                  </a:cxn>
                  <a:cxn ang="0">
                    <a:pos x="27" y="67"/>
                  </a:cxn>
                </a:cxnLst>
                <a:rect l="0" t="0" r="r" b="b"/>
                <a:pathLst>
                  <a:path w="96" h="67">
                    <a:moveTo>
                      <a:pt x="27" y="67"/>
                    </a:moveTo>
                    <a:lnTo>
                      <a:pt x="96" y="7"/>
                    </a:lnTo>
                    <a:lnTo>
                      <a:pt x="63" y="0"/>
                    </a:lnTo>
                    <a:lnTo>
                      <a:pt x="0" y="55"/>
                    </a:lnTo>
                    <a:lnTo>
                      <a:pt x="27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33" name="Freeform 1017"/>
              <p:cNvSpPr>
                <a:spLocks/>
              </p:cNvSpPr>
              <p:nvPr/>
            </p:nvSpPr>
            <p:spPr bwMode="auto">
              <a:xfrm>
                <a:off x="4022" y="3363"/>
                <a:ext cx="96" cy="6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9" y="67"/>
                  </a:cxn>
                  <a:cxn ang="0">
                    <a:pos x="96" y="55"/>
                  </a:cxn>
                  <a:cxn ang="0">
                    <a:pos x="33" y="0"/>
                  </a:cxn>
                  <a:cxn ang="0">
                    <a:pos x="0" y="7"/>
                  </a:cxn>
                </a:cxnLst>
                <a:rect l="0" t="0" r="r" b="b"/>
                <a:pathLst>
                  <a:path w="96" h="67">
                    <a:moveTo>
                      <a:pt x="0" y="7"/>
                    </a:moveTo>
                    <a:lnTo>
                      <a:pt x="69" y="67"/>
                    </a:lnTo>
                    <a:lnTo>
                      <a:pt x="96" y="55"/>
                    </a:lnTo>
                    <a:lnTo>
                      <a:pt x="3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34" name="Freeform 1018"/>
              <p:cNvSpPr>
                <a:spLocks/>
              </p:cNvSpPr>
              <p:nvPr/>
            </p:nvSpPr>
            <p:spPr bwMode="auto">
              <a:xfrm>
                <a:off x="4022" y="3363"/>
                <a:ext cx="96" cy="6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9" y="67"/>
                  </a:cxn>
                  <a:cxn ang="0">
                    <a:pos x="96" y="55"/>
                  </a:cxn>
                  <a:cxn ang="0">
                    <a:pos x="33" y="0"/>
                  </a:cxn>
                  <a:cxn ang="0">
                    <a:pos x="0" y="7"/>
                  </a:cxn>
                </a:cxnLst>
                <a:rect l="0" t="0" r="r" b="b"/>
                <a:pathLst>
                  <a:path w="96" h="67">
                    <a:moveTo>
                      <a:pt x="0" y="7"/>
                    </a:moveTo>
                    <a:lnTo>
                      <a:pt x="69" y="67"/>
                    </a:lnTo>
                    <a:lnTo>
                      <a:pt x="96" y="55"/>
                    </a:lnTo>
                    <a:lnTo>
                      <a:pt x="33" y="0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35" name="Freeform 1019"/>
              <p:cNvSpPr>
                <a:spLocks/>
              </p:cNvSpPr>
              <p:nvPr/>
            </p:nvSpPr>
            <p:spPr bwMode="auto">
              <a:xfrm>
                <a:off x="4739" y="3448"/>
                <a:ext cx="24" cy="8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4" y="66"/>
                  </a:cxn>
                  <a:cxn ang="0">
                    <a:pos x="24" y="0"/>
                  </a:cxn>
                  <a:cxn ang="0">
                    <a:pos x="0" y="19"/>
                  </a:cxn>
                  <a:cxn ang="0">
                    <a:pos x="0" y="86"/>
                  </a:cxn>
                </a:cxnLst>
                <a:rect l="0" t="0" r="r" b="b"/>
                <a:pathLst>
                  <a:path w="24" h="86">
                    <a:moveTo>
                      <a:pt x="0" y="86"/>
                    </a:moveTo>
                    <a:lnTo>
                      <a:pt x="24" y="66"/>
                    </a:lnTo>
                    <a:lnTo>
                      <a:pt x="24" y="0"/>
                    </a:lnTo>
                    <a:lnTo>
                      <a:pt x="0" y="19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36" name="Freeform 1020"/>
              <p:cNvSpPr>
                <a:spLocks/>
              </p:cNvSpPr>
              <p:nvPr/>
            </p:nvSpPr>
            <p:spPr bwMode="auto">
              <a:xfrm>
                <a:off x="4739" y="3448"/>
                <a:ext cx="24" cy="8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4" y="66"/>
                  </a:cxn>
                  <a:cxn ang="0">
                    <a:pos x="24" y="0"/>
                  </a:cxn>
                  <a:cxn ang="0">
                    <a:pos x="0" y="19"/>
                  </a:cxn>
                  <a:cxn ang="0">
                    <a:pos x="0" y="86"/>
                  </a:cxn>
                </a:cxnLst>
                <a:rect l="0" t="0" r="r" b="b"/>
                <a:pathLst>
                  <a:path w="24" h="86">
                    <a:moveTo>
                      <a:pt x="0" y="86"/>
                    </a:moveTo>
                    <a:lnTo>
                      <a:pt x="24" y="66"/>
                    </a:lnTo>
                    <a:lnTo>
                      <a:pt x="24" y="0"/>
                    </a:lnTo>
                    <a:lnTo>
                      <a:pt x="0" y="19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37" name="Freeform 1021"/>
              <p:cNvSpPr>
                <a:spLocks/>
              </p:cNvSpPr>
              <p:nvPr/>
            </p:nvSpPr>
            <p:spPr bwMode="auto">
              <a:xfrm>
                <a:off x="5069" y="1187"/>
                <a:ext cx="115" cy="105"/>
              </a:xfrm>
              <a:custGeom>
                <a:avLst/>
                <a:gdLst/>
                <a:ahLst/>
                <a:cxnLst>
                  <a:cxn ang="0">
                    <a:pos x="7" y="61"/>
                  </a:cxn>
                  <a:cxn ang="0">
                    <a:pos x="0" y="0"/>
                  </a:cxn>
                  <a:cxn ang="0">
                    <a:pos x="107" y="45"/>
                  </a:cxn>
                  <a:cxn ang="0">
                    <a:pos x="115" y="105"/>
                  </a:cxn>
                  <a:cxn ang="0">
                    <a:pos x="7" y="61"/>
                  </a:cxn>
                </a:cxnLst>
                <a:rect l="0" t="0" r="r" b="b"/>
                <a:pathLst>
                  <a:path w="115" h="105">
                    <a:moveTo>
                      <a:pt x="7" y="61"/>
                    </a:moveTo>
                    <a:lnTo>
                      <a:pt x="0" y="0"/>
                    </a:lnTo>
                    <a:lnTo>
                      <a:pt x="107" y="45"/>
                    </a:lnTo>
                    <a:lnTo>
                      <a:pt x="115" y="105"/>
                    </a:lnTo>
                    <a:lnTo>
                      <a:pt x="7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38" name="Freeform 1022"/>
              <p:cNvSpPr>
                <a:spLocks/>
              </p:cNvSpPr>
              <p:nvPr/>
            </p:nvSpPr>
            <p:spPr bwMode="auto">
              <a:xfrm>
                <a:off x="5069" y="1187"/>
                <a:ext cx="115" cy="105"/>
              </a:xfrm>
              <a:custGeom>
                <a:avLst/>
                <a:gdLst/>
                <a:ahLst/>
                <a:cxnLst>
                  <a:cxn ang="0">
                    <a:pos x="7" y="61"/>
                  </a:cxn>
                  <a:cxn ang="0">
                    <a:pos x="0" y="0"/>
                  </a:cxn>
                  <a:cxn ang="0">
                    <a:pos x="107" y="45"/>
                  </a:cxn>
                  <a:cxn ang="0">
                    <a:pos x="115" y="105"/>
                  </a:cxn>
                  <a:cxn ang="0">
                    <a:pos x="7" y="61"/>
                  </a:cxn>
                </a:cxnLst>
                <a:rect l="0" t="0" r="r" b="b"/>
                <a:pathLst>
                  <a:path w="115" h="105">
                    <a:moveTo>
                      <a:pt x="7" y="61"/>
                    </a:moveTo>
                    <a:lnTo>
                      <a:pt x="0" y="0"/>
                    </a:lnTo>
                    <a:lnTo>
                      <a:pt x="107" y="45"/>
                    </a:lnTo>
                    <a:lnTo>
                      <a:pt x="115" y="105"/>
                    </a:lnTo>
                    <a:lnTo>
                      <a:pt x="7" y="6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39" name="Freeform 1023"/>
              <p:cNvSpPr>
                <a:spLocks/>
              </p:cNvSpPr>
              <p:nvPr/>
            </p:nvSpPr>
            <p:spPr bwMode="auto">
              <a:xfrm>
                <a:off x="4826" y="1060"/>
                <a:ext cx="124" cy="51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0" y="0"/>
                  </a:cxn>
                  <a:cxn ang="0">
                    <a:pos x="99" y="26"/>
                  </a:cxn>
                  <a:cxn ang="0">
                    <a:pos x="124" y="51"/>
                  </a:cxn>
                  <a:cxn ang="0">
                    <a:pos x="21" y="23"/>
                  </a:cxn>
                </a:cxnLst>
                <a:rect l="0" t="0" r="r" b="b"/>
                <a:pathLst>
                  <a:path w="124" h="51">
                    <a:moveTo>
                      <a:pt x="21" y="23"/>
                    </a:moveTo>
                    <a:lnTo>
                      <a:pt x="0" y="0"/>
                    </a:lnTo>
                    <a:lnTo>
                      <a:pt x="99" y="26"/>
                    </a:lnTo>
                    <a:lnTo>
                      <a:pt x="124" y="51"/>
                    </a:lnTo>
                    <a:lnTo>
                      <a:pt x="21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0" name="Freeform 0"/>
              <p:cNvSpPr>
                <a:spLocks/>
              </p:cNvSpPr>
              <p:nvPr/>
            </p:nvSpPr>
            <p:spPr bwMode="auto">
              <a:xfrm>
                <a:off x="4826" y="1060"/>
                <a:ext cx="124" cy="51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0" y="0"/>
                  </a:cxn>
                  <a:cxn ang="0">
                    <a:pos x="99" y="26"/>
                  </a:cxn>
                  <a:cxn ang="0">
                    <a:pos x="124" y="51"/>
                  </a:cxn>
                  <a:cxn ang="0">
                    <a:pos x="21" y="23"/>
                  </a:cxn>
                </a:cxnLst>
                <a:rect l="0" t="0" r="r" b="b"/>
                <a:pathLst>
                  <a:path w="124" h="51">
                    <a:moveTo>
                      <a:pt x="21" y="23"/>
                    </a:moveTo>
                    <a:lnTo>
                      <a:pt x="0" y="0"/>
                    </a:lnTo>
                    <a:lnTo>
                      <a:pt x="99" y="26"/>
                    </a:lnTo>
                    <a:lnTo>
                      <a:pt x="124" y="51"/>
                    </a:lnTo>
                    <a:lnTo>
                      <a:pt x="21" y="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1" name="Freeform 1"/>
              <p:cNvSpPr>
                <a:spLocks/>
              </p:cNvSpPr>
              <p:nvPr/>
            </p:nvSpPr>
            <p:spPr bwMode="auto">
              <a:xfrm>
                <a:off x="3832" y="1060"/>
                <a:ext cx="124" cy="51"/>
              </a:xfrm>
              <a:custGeom>
                <a:avLst/>
                <a:gdLst/>
                <a:ahLst/>
                <a:cxnLst>
                  <a:cxn ang="0">
                    <a:pos x="25" y="26"/>
                  </a:cxn>
                  <a:cxn ang="0">
                    <a:pos x="124" y="0"/>
                  </a:cxn>
                  <a:cxn ang="0">
                    <a:pos x="103" y="23"/>
                  </a:cxn>
                  <a:cxn ang="0">
                    <a:pos x="0" y="51"/>
                  </a:cxn>
                  <a:cxn ang="0">
                    <a:pos x="25" y="26"/>
                  </a:cxn>
                </a:cxnLst>
                <a:rect l="0" t="0" r="r" b="b"/>
                <a:pathLst>
                  <a:path w="124" h="51">
                    <a:moveTo>
                      <a:pt x="25" y="26"/>
                    </a:moveTo>
                    <a:lnTo>
                      <a:pt x="124" y="0"/>
                    </a:lnTo>
                    <a:lnTo>
                      <a:pt x="103" y="23"/>
                    </a:lnTo>
                    <a:lnTo>
                      <a:pt x="0" y="51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2" name="Freeform 2"/>
              <p:cNvSpPr>
                <a:spLocks/>
              </p:cNvSpPr>
              <p:nvPr/>
            </p:nvSpPr>
            <p:spPr bwMode="auto">
              <a:xfrm>
                <a:off x="3832" y="1060"/>
                <a:ext cx="124" cy="51"/>
              </a:xfrm>
              <a:custGeom>
                <a:avLst/>
                <a:gdLst/>
                <a:ahLst/>
                <a:cxnLst>
                  <a:cxn ang="0">
                    <a:pos x="25" y="26"/>
                  </a:cxn>
                  <a:cxn ang="0">
                    <a:pos x="124" y="0"/>
                  </a:cxn>
                  <a:cxn ang="0">
                    <a:pos x="103" y="23"/>
                  </a:cxn>
                  <a:cxn ang="0">
                    <a:pos x="0" y="51"/>
                  </a:cxn>
                  <a:cxn ang="0">
                    <a:pos x="25" y="26"/>
                  </a:cxn>
                </a:cxnLst>
                <a:rect l="0" t="0" r="r" b="b"/>
                <a:pathLst>
                  <a:path w="124" h="51">
                    <a:moveTo>
                      <a:pt x="25" y="26"/>
                    </a:moveTo>
                    <a:lnTo>
                      <a:pt x="124" y="0"/>
                    </a:lnTo>
                    <a:lnTo>
                      <a:pt x="103" y="23"/>
                    </a:lnTo>
                    <a:lnTo>
                      <a:pt x="0" y="51"/>
                    </a:lnTo>
                    <a:lnTo>
                      <a:pt x="25" y="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4371" y="2770"/>
                <a:ext cx="40" cy="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4371" y="2770"/>
                <a:ext cx="40" cy="50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5" name="Freeform 5"/>
              <p:cNvSpPr>
                <a:spLocks/>
              </p:cNvSpPr>
              <p:nvPr/>
            </p:nvSpPr>
            <p:spPr bwMode="auto">
              <a:xfrm>
                <a:off x="4353" y="3387"/>
                <a:ext cx="75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75" y="19"/>
                  </a:cxn>
                  <a:cxn ang="0">
                    <a:pos x="67" y="0"/>
                  </a:cxn>
                  <a:cxn ang="0">
                    <a:pos x="7" y="0"/>
                  </a:cxn>
                  <a:cxn ang="0">
                    <a:pos x="0" y="19"/>
                  </a:cxn>
                </a:cxnLst>
                <a:rect l="0" t="0" r="r" b="b"/>
                <a:pathLst>
                  <a:path w="75" h="19">
                    <a:moveTo>
                      <a:pt x="0" y="19"/>
                    </a:moveTo>
                    <a:lnTo>
                      <a:pt x="75" y="19"/>
                    </a:lnTo>
                    <a:lnTo>
                      <a:pt x="67" y="0"/>
                    </a:lnTo>
                    <a:lnTo>
                      <a:pt x="7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6" name="Freeform 6"/>
              <p:cNvSpPr>
                <a:spLocks/>
              </p:cNvSpPr>
              <p:nvPr/>
            </p:nvSpPr>
            <p:spPr bwMode="auto">
              <a:xfrm>
                <a:off x="4353" y="3387"/>
                <a:ext cx="75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75" y="19"/>
                  </a:cxn>
                  <a:cxn ang="0">
                    <a:pos x="67" y="0"/>
                  </a:cxn>
                  <a:cxn ang="0">
                    <a:pos x="7" y="0"/>
                  </a:cxn>
                  <a:cxn ang="0">
                    <a:pos x="0" y="19"/>
                  </a:cxn>
                </a:cxnLst>
                <a:rect l="0" t="0" r="r" b="b"/>
                <a:pathLst>
                  <a:path w="75" h="19">
                    <a:moveTo>
                      <a:pt x="0" y="19"/>
                    </a:moveTo>
                    <a:lnTo>
                      <a:pt x="75" y="19"/>
                    </a:lnTo>
                    <a:lnTo>
                      <a:pt x="67" y="0"/>
                    </a:lnTo>
                    <a:lnTo>
                      <a:pt x="7" y="0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auto">
              <a:xfrm>
                <a:off x="5149" y="3067"/>
                <a:ext cx="60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52" y="53"/>
                  </a:cxn>
                  <a:cxn ang="0">
                    <a:pos x="60" y="0"/>
                  </a:cxn>
                  <a:cxn ang="0">
                    <a:pos x="7" y="63"/>
                  </a:cxn>
                  <a:cxn ang="0">
                    <a:pos x="0" y="112"/>
                  </a:cxn>
                </a:cxnLst>
                <a:rect l="0" t="0" r="r" b="b"/>
                <a:pathLst>
                  <a:path w="60" h="112">
                    <a:moveTo>
                      <a:pt x="0" y="112"/>
                    </a:moveTo>
                    <a:lnTo>
                      <a:pt x="52" y="53"/>
                    </a:lnTo>
                    <a:lnTo>
                      <a:pt x="60" y="0"/>
                    </a:lnTo>
                    <a:lnTo>
                      <a:pt x="7" y="63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auto">
              <a:xfrm>
                <a:off x="5149" y="3067"/>
                <a:ext cx="60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52" y="53"/>
                  </a:cxn>
                  <a:cxn ang="0">
                    <a:pos x="60" y="0"/>
                  </a:cxn>
                  <a:cxn ang="0">
                    <a:pos x="7" y="63"/>
                  </a:cxn>
                  <a:cxn ang="0">
                    <a:pos x="0" y="112"/>
                  </a:cxn>
                </a:cxnLst>
                <a:rect l="0" t="0" r="r" b="b"/>
                <a:pathLst>
                  <a:path w="60" h="112">
                    <a:moveTo>
                      <a:pt x="0" y="112"/>
                    </a:moveTo>
                    <a:lnTo>
                      <a:pt x="52" y="53"/>
                    </a:lnTo>
                    <a:lnTo>
                      <a:pt x="60" y="0"/>
                    </a:lnTo>
                    <a:lnTo>
                      <a:pt x="7" y="63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auto">
              <a:xfrm>
                <a:off x="3572" y="3067"/>
                <a:ext cx="61" cy="112"/>
              </a:xfrm>
              <a:custGeom>
                <a:avLst/>
                <a:gdLst/>
                <a:ahLst/>
                <a:cxnLst>
                  <a:cxn ang="0">
                    <a:pos x="54" y="63"/>
                  </a:cxn>
                  <a:cxn ang="0">
                    <a:pos x="0" y="0"/>
                  </a:cxn>
                  <a:cxn ang="0">
                    <a:pos x="8" y="53"/>
                  </a:cxn>
                  <a:cxn ang="0">
                    <a:pos x="61" y="112"/>
                  </a:cxn>
                  <a:cxn ang="0">
                    <a:pos x="54" y="63"/>
                  </a:cxn>
                </a:cxnLst>
                <a:rect l="0" t="0" r="r" b="b"/>
                <a:pathLst>
                  <a:path w="61" h="112">
                    <a:moveTo>
                      <a:pt x="54" y="63"/>
                    </a:moveTo>
                    <a:lnTo>
                      <a:pt x="0" y="0"/>
                    </a:lnTo>
                    <a:lnTo>
                      <a:pt x="8" y="53"/>
                    </a:lnTo>
                    <a:lnTo>
                      <a:pt x="61" y="112"/>
                    </a:lnTo>
                    <a:lnTo>
                      <a:pt x="54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auto">
              <a:xfrm>
                <a:off x="3572" y="3067"/>
                <a:ext cx="61" cy="112"/>
              </a:xfrm>
              <a:custGeom>
                <a:avLst/>
                <a:gdLst/>
                <a:ahLst/>
                <a:cxnLst>
                  <a:cxn ang="0">
                    <a:pos x="54" y="63"/>
                  </a:cxn>
                  <a:cxn ang="0">
                    <a:pos x="0" y="0"/>
                  </a:cxn>
                  <a:cxn ang="0">
                    <a:pos x="8" y="53"/>
                  </a:cxn>
                  <a:cxn ang="0">
                    <a:pos x="61" y="112"/>
                  </a:cxn>
                  <a:cxn ang="0">
                    <a:pos x="54" y="63"/>
                  </a:cxn>
                </a:cxnLst>
                <a:rect l="0" t="0" r="r" b="b"/>
                <a:pathLst>
                  <a:path w="61" h="112">
                    <a:moveTo>
                      <a:pt x="54" y="63"/>
                    </a:moveTo>
                    <a:lnTo>
                      <a:pt x="0" y="0"/>
                    </a:lnTo>
                    <a:lnTo>
                      <a:pt x="8" y="53"/>
                    </a:lnTo>
                    <a:lnTo>
                      <a:pt x="61" y="112"/>
                    </a:lnTo>
                    <a:lnTo>
                      <a:pt x="54" y="6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1" name="Freeform 11"/>
              <p:cNvSpPr>
                <a:spLocks/>
              </p:cNvSpPr>
              <p:nvPr/>
            </p:nvSpPr>
            <p:spPr bwMode="auto">
              <a:xfrm>
                <a:off x="4633" y="1134"/>
                <a:ext cx="56" cy="109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44" y="0"/>
                  </a:cxn>
                  <a:cxn ang="0">
                    <a:pos x="56" y="40"/>
                  </a:cxn>
                  <a:cxn ang="0">
                    <a:pos x="13" y="109"/>
                  </a:cxn>
                  <a:cxn ang="0">
                    <a:pos x="0" y="73"/>
                  </a:cxn>
                </a:cxnLst>
                <a:rect l="0" t="0" r="r" b="b"/>
                <a:pathLst>
                  <a:path w="56" h="109">
                    <a:moveTo>
                      <a:pt x="0" y="73"/>
                    </a:moveTo>
                    <a:lnTo>
                      <a:pt x="44" y="0"/>
                    </a:lnTo>
                    <a:lnTo>
                      <a:pt x="56" y="40"/>
                    </a:lnTo>
                    <a:lnTo>
                      <a:pt x="13" y="10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2" name="Freeform 12"/>
              <p:cNvSpPr>
                <a:spLocks/>
              </p:cNvSpPr>
              <p:nvPr/>
            </p:nvSpPr>
            <p:spPr bwMode="auto">
              <a:xfrm>
                <a:off x="4633" y="1134"/>
                <a:ext cx="56" cy="109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44" y="0"/>
                  </a:cxn>
                  <a:cxn ang="0">
                    <a:pos x="56" y="40"/>
                  </a:cxn>
                  <a:cxn ang="0">
                    <a:pos x="13" y="109"/>
                  </a:cxn>
                  <a:cxn ang="0">
                    <a:pos x="0" y="73"/>
                  </a:cxn>
                </a:cxnLst>
                <a:rect l="0" t="0" r="r" b="b"/>
                <a:pathLst>
                  <a:path w="56" h="109">
                    <a:moveTo>
                      <a:pt x="0" y="73"/>
                    </a:moveTo>
                    <a:lnTo>
                      <a:pt x="44" y="0"/>
                    </a:lnTo>
                    <a:lnTo>
                      <a:pt x="56" y="40"/>
                    </a:lnTo>
                    <a:lnTo>
                      <a:pt x="13" y="109"/>
                    </a:lnTo>
                    <a:lnTo>
                      <a:pt x="0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3" name="Freeform 13"/>
              <p:cNvSpPr>
                <a:spLocks/>
              </p:cNvSpPr>
              <p:nvPr/>
            </p:nvSpPr>
            <p:spPr bwMode="auto">
              <a:xfrm>
                <a:off x="4093" y="1134"/>
                <a:ext cx="56" cy="10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40"/>
                  </a:cxn>
                  <a:cxn ang="0">
                    <a:pos x="41" y="109"/>
                  </a:cxn>
                  <a:cxn ang="0">
                    <a:pos x="56" y="73"/>
                  </a:cxn>
                  <a:cxn ang="0">
                    <a:pos x="10" y="0"/>
                  </a:cxn>
                </a:cxnLst>
                <a:rect l="0" t="0" r="r" b="b"/>
                <a:pathLst>
                  <a:path w="56" h="109">
                    <a:moveTo>
                      <a:pt x="10" y="0"/>
                    </a:moveTo>
                    <a:lnTo>
                      <a:pt x="0" y="40"/>
                    </a:lnTo>
                    <a:lnTo>
                      <a:pt x="41" y="109"/>
                    </a:lnTo>
                    <a:lnTo>
                      <a:pt x="56" y="7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4" name="Freeform 14"/>
              <p:cNvSpPr>
                <a:spLocks/>
              </p:cNvSpPr>
              <p:nvPr/>
            </p:nvSpPr>
            <p:spPr bwMode="auto">
              <a:xfrm>
                <a:off x="4093" y="1134"/>
                <a:ext cx="56" cy="10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40"/>
                  </a:cxn>
                  <a:cxn ang="0">
                    <a:pos x="41" y="109"/>
                  </a:cxn>
                  <a:cxn ang="0">
                    <a:pos x="56" y="73"/>
                  </a:cxn>
                  <a:cxn ang="0">
                    <a:pos x="10" y="0"/>
                  </a:cxn>
                </a:cxnLst>
                <a:rect l="0" t="0" r="r" b="b"/>
                <a:pathLst>
                  <a:path w="56" h="109">
                    <a:moveTo>
                      <a:pt x="10" y="0"/>
                    </a:moveTo>
                    <a:lnTo>
                      <a:pt x="0" y="40"/>
                    </a:lnTo>
                    <a:lnTo>
                      <a:pt x="41" y="109"/>
                    </a:lnTo>
                    <a:lnTo>
                      <a:pt x="56" y="7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5" name="Freeform 15"/>
              <p:cNvSpPr>
                <a:spLocks/>
              </p:cNvSpPr>
              <p:nvPr/>
            </p:nvSpPr>
            <p:spPr bwMode="auto">
              <a:xfrm>
                <a:off x="4553" y="3012"/>
                <a:ext cx="10" cy="127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0" y="98"/>
                  </a:cxn>
                  <a:cxn ang="0">
                    <a:pos x="10" y="0"/>
                  </a:cxn>
                  <a:cxn ang="0">
                    <a:pos x="0" y="30"/>
                  </a:cxn>
                  <a:cxn ang="0">
                    <a:pos x="0" y="127"/>
                  </a:cxn>
                </a:cxnLst>
                <a:rect l="0" t="0" r="r" b="b"/>
                <a:pathLst>
                  <a:path w="10" h="127">
                    <a:moveTo>
                      <a:pt x="0" y="127"/>
                    </a:moveTo>
                    <a:lnTo>
                      <a:pt x="10" y="98"/>
                    </a:lnTo>
                    <a:lnTo>
                      <a:pt x="10" y="0"/>
                    </a:lnTo>
                    <a:lnTo>
                      <a:pt x="0" y="3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6" name="Freeform 16"/>
              <p:cNvSpPr>
                <a:spLocks/>
              </p:cNvSpPr>
              <p:nvPr/>
            </p:nvSpPr>
            <p:spPr bwMode="auto">
              <a:xfrm>
                <a:off x="4553" y="3012"/>
                <a:ext cx="10" cy="127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0" y="98"/>
                  </a:cxn>
                  <a:cxn ang="0">
                    <a:pos x="10" y="0"/>
                  </a:cxn>
                  <a:cxn ang="0">
                    <a:pos x="0" y="30"/>
                  </a:cxn>
                  <a:cxn ang="0">
                    <a:pos x="0" y="127"/>
                  </a:cxn>
                </a:cxnLst>
                <a:rect l="0" t="0" r="r" b="b"/>
                <a:pathLst>
                  <a:path w="10" h="127">
                    <a:moveTo>
                      <a:pt x="0" y="127"/>
                    </a:moveTo>
                    <a:lnTo>
                      <a:pt x="10" y="98"/>
                    </a:lnTo>
                    <a:lnTo>
                      <a:pt x="10" y="0"/>
                    </a:lnTo>
                    <a:lnTo>
                      <a:pt x="0" y="30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7" name="Freeform 17"/>
              <p:cNvSpPr>
                <a:spLocks/>
              </p:cNvSpPr>
              <p:nvPr/>
            </p:nvSpPr>
            <p:spPr bwMode="auto">
              <a:xfrm>
                <a:off x="4218" y="3012"/>
                <a:ext cx="10" cy="127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0" y="127"/>
                  </a:cxn>
                  <a:cxn ang="0">
                    <a:pos x="10" y="30"/>
                  </a:cxn>
                  <a:cxn ang="0">
                    <a:pos x="0" y="0"/>
                  </a:cxn>
                  <a:cxn ang="0">
                    <a:pos x="0" y="98"/>
                  </a:cxn>
                </a:cxnLst>
                <a:rect l="0" t="0" r="r" b="b"/>
                <a:pathLst>
                  <a:path w="10" h="127">
                    <a:moveTo>
                      <a:pt x="0" y="98"/>
                    </a:moveTo>
                    <a:lnTo>
                      <a:pt x="10" y="127"/>
                    </a:lnTo>
                    <a:lnTo>
                      <a:pt x="10" y="30"/>
                    </a:lnTo>
                    <a:lnTo>
                      <a:pt x="0" y="0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8" name="Freeform 18"/>
              <p:cNvSpPr>
                <a:spLocks/>
              </p:cNvSpPr>
              <p:nvPr/>
            </p:nvSpPr>
            <p:spPr bwMode="auto">
              <a:xfrm>
                <a:off x="4218" y="3012"/>
                <a:ext cx="10" cy="127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0" y="127"/>
                  </a:cxn>
                  <a:cxn ang="0">
                    <a:pos x="10" y="30"/>
                  </a:cxn>
                  <a:cxn ang="0">
                    <a:pos x="0" y="0"/>
                  </a:cxn>
                  <a:cxn ang="0">
                    <a:pos x="0" y="98"/>
                  </a:cxn>
                </a:cxnLst>
                <a:rect l="0" t="0" r="r" b="b"/>
                <a:pathLst>
                  <a:path w="10" h="127">
                    <a:moveTo>
                      <a:pt x="0" y="98"/>
                    </a:moveTo>
                    <a:lnTo>
                      <a:pt x="10" y="127"/>
                    </a:lnTo>
                    <a:lnTo>
                      <a:pt x="10" y="30"/>
                    </a:lnTo>
                    <a:lnTo>
                      <a:pt x="0" y="0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9" name="Freeform 19"/>
              <p:cNvSpPr>
                <a:spLocks/>
              </p:cNvSpPr>
              <p:nvPr/>
            </p:nvSpPr>
            <p:spPr bwMode="auto">
              <a:xfrm>
                <a:off x="4420" y="3280"/>
                <a:ext cx="58" cy="107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58" y="98"/>
                  </a:cxn>
                  <a:cxn ang="0">
                    <a:pos x="58" y="0"/>
                  </a:cxn>
                  <a:cxn ang="0">
                    <a:pos x="0" y="10"/>
                  </a:cxn>
                  <a:cxn ang="0">
                    <a:pos x="0" y="107"/>
                  </a:cxn>
                </a:cxnLst>
                <a:rect l="0" t="0" r="r" b="b"/>
                <a:pathLst>
                  <a:path w="58" h="107">
                    <a:moveTo>
                      <a:pt x="0" y="107"/>
                    </a:moveTo>
                    <a:lnTo>
                      <a:pt x="58" y="98"/>
                    </a:lnTo>
                    <a:lnTo>
                      <a:pt x="58" y="0"/>
                    </a:lnTo>
                    <a:lnTo>
                      <a:pt x="0" y="1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0" name="Freeform 20"/>
              <p:cNvSpPr>
                <a:spLocks/>
              </p:cNvSpPr>
              <p:nvPr/>
            </p:nvSpPr>
            <p:spPr bwMode="auto">
              <a:xfrm>
                <a:off x="4420" y="3280"/>
                <a:ext cx="58" cy="107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58" y="98"/>
                  </a:cxn>
                  <a:cxn ang="0">
                    <a:pos x="58" y="0"/>
                  </a:cxn>
                  <a:cxn ang="0">
                    <a:pos x="0" y="10"/>
                  </a:cxn>
                  <a:cxn ang="0">
                    <a:pos x="0" y="107"/>
                  </a:cxn>
                </a:cxnLst>
                <a:rect l="0" t="0" r="r" b="b"/>
                <a:pathLst>
                  <a:path w="58" h="107">
                    <a:moveTo>
                      <a:pt x="0" y="107"/>
                    </a:moveTo>
                    <a:lnTo>
                      <a:pt x="58" y="98"/>
                    </a:lnTo>
                    <a:lnTo>
                      <a:pt x="58" y="0"/>
                    </a:lnTo>
                    <a:lnTo>
                      <a:pt x="0" y="10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1" name="Freeform 21"/>
              <p:cNvSpPr>
                <a:spLocks/>
              </p:cNvSpPr>
              <p:nvPr/>
            </p:nvSpPr>
            <p:spPr bwMode="auto">
              <a:xfrm>
                <a:off x="4304" y="3280"/>
                <a:ext cx="56" cy="107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56" y="107"/>
                  </a:cxn>
                  <a:cxn ang="0">
                    <a:pos x="56" y="10"/>
                  </a:cxn>
                  <a:cxn ang="0">
                    <a:pos x="0" y="0"/>
                  </a:cxn>
                  <a:cxn ang="0">
                    <a:pos x="0" y="98"/>
                  </a:cxn>
                </a:cxnLst>
                <a:rect l="0" t="0" r="r" b="b"/>
                <a:pathLst>
                  <a:path w="56" h="107">
                    <a:moveTo>
                      <a:pt x="0" y="98"/>
                    </a:moveTo>
                    <a:lnTo>
                      <a:pt x="56" y="107"/>
                    </a:lnTo>
                    <a:lnTo>
                      <a:pt x="56" y="10"/>
                    </a:lnTo>
                    <a:lnTo>
                      <a:pt x="0" y="0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2" name="Freeform 22"/>
              <p:cNvSpPr>
                <a:spLocks/>
              </p:cNvSpPr>
              <p:nvPr/>
            </p:nvSpPr>
            <p:spPr bwMode="auto">
              <a:xfrm>
                <a:off x="4304" y="3280"/>
                <a:ext cx="56" cy="107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56" y="107"/>
                  </a:cxn>
                  <a:cxn ang="0">
                    <a:pos x="56" y="10"/>
                  </a:cxn>
                  <a:cxn ang="0">
                    <a:pos x="0" y="0"/>
                  </a:cxn>
                  <a:cxn ang="0">
                    <a:pos x="0" y="98"/>
                  </a:cxn>
                </a:cxnLst>
                <a:rect l="0" t="0" r="r" b="b"/>
                <a:pathLst>
                  <a:path w="56" h="107">
                    <a:moveTo>
                      <a:pt x="0" y="98"/>
                    </a:moveTo>
                    <a:lnTo>
                      <a:pt x="56" y="107"/>
                    </a:lnTo>
                    <a:lnTo>
                      <a:pt x="56" y="10"/>
                    </a:lnTo>
                    <a:lnTo>
                      <a:pt x="0" y="0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3" name="Freeform 23"/>
              <p:cNvSpPr>
                <a:spLocks/>
              </p:cNvSpPr>
              <p:nvPr/>
            </p:nvSpPr>
            <p:spPr bwMode="auto">
              <a:xfrm>
                <a:off x="5401" y="1846"/>
                <a:ext cx="55" cy="230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0" y="0"/>
                  </a:cxn>
                  <a:cxn ang="0">
                    <a:pos x="55" y="53"/>
                  </a:cxn>
                  <a:cxn ang="0">
                    <a:pos x="55" y="230"/>
                  </a:cxn>
                  <a:cxn ang="0">
                    <a:pos x="0" y="177"/>
                  </a:cxn>
                </a:cxnLst>
                <a:rect l="0" t="0" r="r" b="b"/>
                <a:pathLst>
                  <a:path w="55" h="230">
                    <a:moveTo>
                      <a:pt x="0" y="177"/>
                    </a:moveTo>
                    <a:lnTo>
                      <a:pt x="0" y="0"/>
                    </a:lnTo>
                    <a:lnTo>
                      <a:pt x="55" y="53"/>
                    </a:lnTo>
                    <a:lnTo>
                      <a:pt x="55" y="230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4" name="Freeform 24"/>
              <p:cNvSpPr>
                <a:spLocks/>
              </p:cNvSpPr>
              <p:nvPr/>
            </p:nvSpPr>
            <p:spPr bwMode="auto">
              <a:xfrm>
                <a:off x="5401" y="1846"/>
                <a:ext cx="55" cy="230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0" y="0"/>
                  </a:cxn>
                  <a:cxn ang="0">
                    <a:pos x="55" y="53"/>
                  </a:cxn>
                  <a:cxn ang="0">
                    <a:pos x="55" y="230"/>
                  </a:cxn>
                  <a:cxn ang="0">
                    <a:pos x="0" y="177"/>
                  </a:cxn>
                </a:cxnLst>
                <a:rect l="0" t="0" r="r" b="b"/>
                <a:pathLst>
                  <a:path w="55" h="230">
                    <a:moveTo>
                      <a:pt x="0" y="177"/>
                    </a:moveTo>
                    <a:lnTo>
                      <a:pt x="0" y="0"/>
                    </a:lnTo>
                    <a:lnTo>
                      <a:pt x="55" y="53"/>
                    </a:lnTo>
                    <a:lnTo>
                      <a:pt x="55" y="230"/>
                    </a:lnTo>
                    <a:lnTo>
                      <a:pt x="0" y="1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5" name="Freeform 25"/>
              <p:cNvSpPr>
                <a:spLocks/>
              </p:cNvSpPr>
              <p:nvPr/>
            </p:nvSpPr>
            <p:spPr bwMode="auto">
              <a:xfrm>
                <a:off x="5500" y="2312"/>
                <a:ext cx="32" cy="194"/>
              </a:xfrm>
              <a:custGeom>
                <a:avLst/>
                <a:gdLst/>
                <a:ahLst/>
                <a:cxnLst>
                  <a:cxn ang="0">
                    <a:pos x="28" y="194"/>
                  </a:cxn>
                  <a:cxn ang="0">
                    <a:pos x="5" y="151"/>
                  </a:cxn>
                  <a:cxn ang="0">
                    <a:pos x="0" y="0"/>
                  </a:cxn>
                  <a:cxn ang="0">
                    <a:pos x="32" y="60"/>
                  </a:cxn>
                  <a:cxn ang="0">
                    <a:pos x="28" y="194"/>
                  </a:cxn>
                </a:cxnLst>
                <a:rect l="0" t="0" r="r" b="b"/>
                <a:pathLst>
                  <a:path w="32" h="194">
                    <a:moveTo>
                      <a:pt x="28" y="194"/>
                    </a:moveTo>
                    <a:lnTo>
                      <a:pt x="5" y="151"/>
                    </a:lnTo>
                    <a:lnTo>
                      <a:pt x="0" y="0"/>
                    </a:lnTo>
                    <a:lnTo>
                      <a:pt x="32" y="60"/>
                    </a:lnTo>
                    <a:lnTo>
                      <a:pt x="28" y="1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6" name="Freeform 26"/>
              <p:cNvSpPr>
                <a:spLocks/>
              </p:cNvSpPr>
              <p:nvPr/>
            </p:nvSpPr>
            <p:spPr bwMode="auto">
              <a:xfrm>
                <a:off x="5500" y="2312"/>
                <a:ext cx="32" cy="194"/>
              </a:xfrm>
              <a:custGeom>
                <a:avLst/>
                <a:gdLst/>
                <a:ahLst/>
                <a:cxnLst>
                  <a:cxn ang="0">
                    <a:pos x="28" y="194"/>
                  </a:cxn>
                  <a:cxn ang="0">
                    <a:pos x="5" y="151"/>
                  </a:cxn>
                  <a:cxn ang="0">
                    <a:pos x="0" y="0"/>
                  </a:cxn>
                  <a:cxn ang="0">
                    <a:pos x="32" y="60"/>
                  </a:cxn>
                  <a:cxn ang="0">
                    <a:pos x="28" y="194"/>
                  </a:cxn>
                </a:cxnLst>
                <a:rect l="0" t="0" r="r" b="b"/>
                <a:pathLst>
                  <a:path w="32" h="194">
                    <a:moveTo>
                      <a:pt x="28" y="194"/>
                    </a:moveTo>
                    <a:lnTo>
                      <a:pt x="5" y="151"/>
                    </a:lnTo>
                    <a:lnTo>
                      <a:pt x="0" y="0"/>
                    </a:lnTo>
                    <a:lnTo>
                      <a:pt x="32" y="60"/>
                    </a:lnTo>
                    <a:lnTo>
                      <a:pt x="28" y="19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7" name="Freeform 27"/>
              <p:cNvSpPr>
                <a:spLocks/>
              </p:cNvSpPr>
              <p:nvPr/>
            </p:nvSpPr>
            <p:spPr bwMode="auto">
              <a:xfrm>
                <a:off x="4390" y="1004"/>
                <a:ext cx="112" cy="1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0"/>
                  </a:cxn>
                  <a:cxn ang="0">
                    <a:pos x="99" y="3"/>
                  </a:cxn>
                  <a:cxn ang="0">
                    <a:pos x="112" y="12"/>
                  </a:cxn>
                  <a:cxn ang="0">
                    <a:pos x="0" y="11"/>
                  </a:cxn>
                </a:cxnLst>
                <a:rect l="0" t="0" r="r" b="b"/>
                <a:pathLst>
                  <a:path w="112" h="12">
                    <a:moveTo>
                      <a:pt x="0" y="11"/>
                    </a:moveTo>
                    <a:lnTo>
                      <a:pt x="0" y="0"/>
                    </a:lnTo>
                    <a:lnTo>
                      <a:pt x="99" y="3"/>
                    </a:lnTo>
                    <a:lnTo>
                      <a:pt x="112" y="1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8" name="Freeform 28"/>
              <p:cNvSpPr>
                <a:spLocks/>
              </p:cNvSpPr>
              <p:nvPr/>
            </p:nvSpPr>
            <p:spPr bwMode="auto">
              <a:xfrm>
                <a:off x="4390" y="1004"/>
                <a:ext cx="112" cy="1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0"/>
                  </a:cxn>
                  <a:cxn ang="0">
                    <a:pos x="99" y="3"/>
                  </a:cxn>
                  <a:cxn ang="0">
                    <a:pos x="112" y="12"/>
                  </a:cxn>
                  <a:cxn ang="0">
                    <a:pos x="0" y="11"/>
                  </a:cxn>
                </a:cxnLst>
                <a:rect l="0" t="0" r="r" b="b"/>
                <a:pathLst>
                  <a:path w="112" h="12">
                    <a:moveTo>
                      <a:pt x="0" y="11"/>
                    </a:moveTo>
                    <a:lnTo>
                      <a:pt x="0" y="0"/>
                    </a:lnTo>
                    <a:lnTo>
                      <a:pt x="99" y="3"/>
                    </a:lnTo>
                    <a:lnTo>
                      <a:pt x="112" y="12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9" name="Freeform 29"/>
              <p:cNvSpPr>
                <a:spLocks/>
              </p:cNvSpPr>
              <p:nvPr/>
            </p:nvSpPr>
            <p:spPr bwMode="auto">
              <a:xfrm>
                <a:off x="4280" y="1004"/>
                <a:ext cx="110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3"/>
                  </a:cxn>
                  <a:cxn ang="0">
                    <a:pos x="110" y="0"/>
                  </a:cxn>
                  <a:cxn ang="0">
                    <a:pos x="110" y="11"/>
                  </a:cxn>
                  <a:cxn ang="0">
                    <a:pos x="0" y="12"/>
                  </a:cxn>
                </a:cxnLst>
                <a:rect l="0" t="0" r="r" b="b"/>
                <a:pathLst>
                  <a:path w="110" h="12">
                    <a:moveTo>
                      <a:pt x="0" y="12"/>
                    </a:moveTo>
                    <a:lnTo>
                      <a:pt x="12" y="3"/>
                    </a:lnTo>
                    <a:lnTo>
                      <a:pt x="110" y="0"/>
                    </a:lnTo>
                    <a:lnTo>
                      <a:pt x="11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0" name="Freeform 30"/>
              <p:cNvSpPr>
                <a:spLocks/>
              </p:cNvSpPr>
              <p:nvPr/>
            </p:nvSpPr>
            <p:spPr bwMode="auto">
              <a:xfrm>
                <a:off x="4280" y="1004"/>
                <a:ext cx="110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3"/>
                  </a:cxn>
                  <a:cxn ang="0">
                    <a:pos x="110" y="0"/>
                  </a:cxn>
                  <a:cxn ang="0">
                    <a:pos x="110" y="11"/>
                  </a:cxn>
                  <a:cxn ang="0">
                    <a:pos x="0" y="12"/>
                  </a:cxn>
                </a:cxnLst>
                <a:rect l="0" t="0" r="r" b="b"/>
                <a:pathLst>
                  <a:path w="110" h="12">
                    <a:moveTo>
                      <a:pt x="0" y="12"/>
                    </a:moveTo>
                    <a:lnTo>
                      <a:pt x="12" y="3"/>
                    </a:lnTo>
                    <a:lnTo>
                      <a:pt x="110" y="0"/>
                    </a:lnTo>
                    <a:lnTo>
                      <a:pt x="110" y="11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1" name="Freeform 31"/>
              <p:cNvSpPr>
                <a:spLocks/>
              </p:cNvSpPr>
              <p:nvPr/>
            </p:nvSpPr>
            <p:spPr bwMode="auto">
              <a:xfrm>
                <a:off x="4411" y="2770"/>
                <a:ext cx="39" cy="5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9" y="5"/>
                  </a:cxn>
                  <a:cxn ang="0">
                    <a:pos x="39" y="57"/>
                  </a:cxn>
                  <a:cxn ang="0">
                    <a:pos x="0" y="50"/>
                  </a:cxn>
                </a:cxnLst>
                <a:rect l="0" t="0" r="r" b="b"/>
                <a:pathLst>
                  <a:path w="39" h="57">
                    <a:moveTo>
                      <a:pt x="0" y="50"/>
                    </a:moveTo>
                    <a:lnTo>
                      <a:pt x="0" y="0"/>
                    </a:lnTo>
                    <a:lnTo>
                      <a:pt x="39" y="5"/>
                    </a:lnTo>
                    <a:lnTo>
                      <a:pt x="39" y="5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2" name="Freeform 32"/>
              <p:cNvSpPr>
                <a:spLocks/>
              </p:cNvSpPr>
              <p:nvPr/>
            </p:nvSpPr>
            <p:spPr bwMode="auto">
              <a:xfrm>
                <a:off x="4411" y="2770"/>
                <a:ext cx="39" cy="5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9" y="5"/>
                  </a:cxn>
                  <a:cxn ang="0">
                    <a:pos x="39" y="57"/>
                  </a:cxn>
                  <a:cxn ang="0">
                    <a:pos x="0" y="50"/>
                  </a:cxn>
                </a:cxnLst>
                <a:rect l="0" t="0" r="r" b="b"/>
                <a:pathLst>
                  <a:path w="39" h="57">
                    <a:moveTo>
                      <a:pt x="0" y="50"/>
                    </a:moveTo>
                    <a:lnTo>
                      <a:pt x="0" y="0"/>
                    </a:lnTo>
                    <a:lnTo>
                      <a:pt x="39" y="5"/>
                    </a:lnTo>
                    <a:lnTo>
                      <a:pt x="39" y="57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3" name="Freeform 33"/>
              <p:cNvSpPr>
                <a:spLocks/>
              </p:cNvSpPr>
              <p:nvPr/>
            </p:nvSpPr>
            <p:spPr bwMode="auto">
              <a:xfrm>
                <a:off x="4332" y="2770"/>
                <a:ext cx="39" cy="5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9" y="0"/>
                  </a:cxn>
                  <a:cxn ang="0">
                    <a:pos x="39" y="50"/>
                  </a:cxn>
                  <a:cxn ang="0">
                    <a:pos x="0" y="57"/>
                  </a:cxn>
                  <a:cxn ang="0">
                    <a:pos x="0" y="5"/>
                  </a:cxn>
                </a:cxnLst>
                <a:rect l="0" t="0" r="r" b="b"/>
                <a:pathLst>
                  <a:path w="39" h="57">
                    <a:moveTo>
                      <a:pt x="0" y="5"/>
                    </a:moveTo>
                    <a:lnTo>
                      <a:pt x="39" y="0"/>
                    </a:lnTo>
                    <a:lnTo>
                      <a:pt x="39" y="50"/>
                    </a:lnTo>
                    <a:lnTo>
                      <a:pt x="0" y="5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4" name="Freeform 34"/>
              <p:cNvSpPr>
                <a:spLocks/>
              </p:cNvSpPr>
              <p:nvPr/>
            </p:nvSpPr>
            <p:spPr bwMode="auto">
              <a:xfrm>
                <a:off x="4332" y="2770"/>
                <a:ext cx="39" cy="5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9" y="0"/>
                  </a:cxn>
                  <a:cxn ang="0">
                    <a:pos x="39" y="50"/>
                  </a:cxn>
                  <a:cxn ang="0">
                    <a:pos x="0" y="57"/>
                  </a:cxn>
                  <a:cxn ang="0">
                    <a:pos x="0" y="5"/>
                  </a:cxn>
                </a:cxnLst>
                <a:rect l="0" t="0" r="r" b="b"/>
                <a:pathLst>
                  <a:path w="39" h="57">
                    <a:moveTo>
                      <a:pt x="0" y="5"/>
                    </a:moveTo>
                    <a:lnTo>
                      <a:pt x="39" y="0"/>
                    </a:lnTo>
                    <a:lnTo>
                      <a:pt x="39" y="50"/>
                    </a:lnTo>
                    <a:lnTo>
                      <a:pt x="0" y="57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5" name="Freeform 35"/>
              <p:cNvSpPr>
                <a:spLocks/>
              </p:cNvSpPr>
              <p:nvPr/>
            </p:nvSpPr>
            <p:spPr bwMode="auto">
              <a:xfrm>
                <a:off x="5335" y="1652"/>
                <a:ext cx="66" cy="194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0" y="0"/>
                  </a:cxn>
                  <a:cxn ang="0">
                    <a:pos x="66" y="51"/>
                  </a:cxn>
                  <a:cxn ang="0">
                    <a:pos x="66" y="194"/>
                  </a:cxn>
                  <a:cxn ang="0">
                    <a:pos x="0" y="142"/>
                  </a:cxn>
                </a:cxnLst>
                <a:rect l="0" t="0" r="r" b="b"/>
                <a:pathLst>
                  <a:path w="66" h="194">
                    <a:moveTo>
                      <a:pt x="0" y="142"/>
                    </a:moveTo>
                    <a:lnTo>
                      <a:pt x="0" y="0"/>
                    </a:lnTo>
                    <a:lnTo>
                      <a:pt x="66" y="51"/>
                    </a:lnTo>
                    <a:lnTo>
                      <a:pt x="66" y="19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6" name="Freeform 36"/>
              <p:cNvSpPr>
                <a:spLocks noEditPoints="1"/>
              </p:cNvSpPr>
              <p:nvPr/>
            </p:nvSpPr>
            <p:spPr bwMode="auto">
              <a:xfrm>
                <a:off x="3782" y="1412"/>
                <a:ext cx="1619" cy="434"/>
              </a:xfrm>
              <a:custGeom>
                <a:avLst/>
                <a:gdLst/>
                <a:ahLst/>
                <a:cxnLst>
                  <a:cxn ang="0">
                    <a:pos x="1553" y="382"/>
                  </a:cxn>
                  <a:cxn ang="0">
                    <a:pos x="1553" y="240"/>
                  </a:cxn>
                  <a:cxn ang="0">
                    <a:pos x="1619" y="291"/>
                  </a:cxn>
                  <a:cxn ang="0">
                    <a:pos x="1619" y="434"/>
                  </a:cxn>
                  <a:cxn ang="0">
                    <a:pos x="1553" y="382"/>
                  </a:cxn>
                  <a:cxn ang="0">
                    <a:pos x="1216" y="114"/>
                  </a:cxn>
                  <a:cxn ang="0">
                    <a:pos x="1184" y="0"/>
                  </a:cxn>
                  <a:cxn ang="0">
                    <a:pos x="32" y="0"/>
                  </a:cxn>
                  <a:cxn ang="0">
                    <a:pos x="0" y="115"/>
                  </a:cxn>
                </a:cxnLst>
                <a:rect l="0" t="0" r="r" b="b"/>
                <a:pathLst>
                  <a:path w="1619" h="434">
                    <a:moveTo>
                      <a:pt x="1553" y="382"/>
                    </a:moveTo>
                    <a:lnTo>
                      <a:pt x="1553" y="240"/>
                    </a:lnTo>
                    <a:lnTo>
                      <a:pt x="1619" y="291"/>
                    </a:lnTo>
                    <a:lnTo>
                      <a:pt x="1619" y="434"/>
                    </a:lnTo>
                    <a:lnTo>
                      <a:pt x="1553" y="382"/>
                    </a:lnTo>
                    <a:moveTo>
                      <a:pt x="1216" y="114"/>
                    </a:moveTo>
                    <a:lnTo>
                      <a:pt x="1184" y="0"/>
                    </a:lnTo>
                    <a:moveTo>
                      <a:pt x="32" y="0"/>
                    </a:moveTo>
                    <a:lnTo>
                      <a:pt x="0" y="11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7" name="Freeform 37"/>
              <p:cNvSpPr>
                <a:spLocks/>
              </p:cNvSpPr>
              <p:nvPr/>
            </p:nvSpPr>
            <p:spPr bwMode="auto">
              <a:xfrm>
                <a:off x="4501" y="2908"/>
                <a:ext cx="62" cy="104"/>
              </a:xfrm>
              <a:custGeom>
                <a:avLst/>
                <a:gdLst/>
                <a:ahLst/>
                <a:cxnLst>
                  <a:cxn ang="0">
                    <a:pos x="62" y="104"/>
                  </a:cxn>
                  <a:cxn ang="0">
                    <a:pos x="52" y="76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2" y="104"/>
                  </a:cxn>
                </a:cxnLst>
                <a:rect l="0" t="0" r="r" b="b"/>
                <a:pathLst>
                  <a:path w="62" h="104">
                    <a:moveTo>
                      <a:pt x="62" y="104"/>
                    </a:moveTo>
                    <a:lnTo>
                      <a:pt x="52" y="76"/>
                    </a:lnTo>
                    <a:lnTo>
                      <a:pt x="0" y="0"/>
                    </a:lnTo>
                    <a:lnTo>
                      <a:pt x="6" y="20"/>
                    </a:lnTo>
                    <a:lnTo>
                      <a:pt x="62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8" name="Freeform 38"/>
              <p:cNvSpPr>
                <a:spLocks/>
              </p:cNvSpPr>
              <p:nvPr/>
            </p:nvSpPr>
            <p:spPr bwMode="auto">
              <a:xfrm>
                <a:off x="4501" y="2908"/>
                <a:ext cx="62" cy="104"/>
              </a:xfrm>
              <a:custGeom>
                <a:avLst/>
                <a:gdLst/>
                <a:ahLst/>
                <a:cxnLst>
                  <a:cxn ang="0">
                    <a:pos x="62" y="104"/>
                  </a:cxn>
                  <a:cxn ang="0">
                    <a:pos x="52" y="76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2" y="104"/>
                  </a:cxn>
                </a:cxnLst>
                <a:rect l="0" t="0" r="r" b="b"/>
                <a:pathLst>
                  <a:path w="62" h="104">
                    <a:moveTo>
                      <a:pt x="62" y="104"/>
                    </a:moveTo>
                    <a:lnTo>
                      <a:pt x="52" y="76"/>
                    </a:lnTo>
                    <a:lnTo>
                      <a:pt x="0" y="0"/>
                    </a:lnTo>
                    <a:lnTo>
                      <a:pt x="6" y="20"/>
                    </a:lnTo>
                    <a:lnTo>
                      <a:pt x="62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9" name="Freeform 39"/>
              <p:cNvSpPr>
                <a:spLocks/>
              </p:cNvSpPr>
              <p:nvPr/>
            </p:nvSpPr>
            <p:spPr bwMode="auto">
              <a:xfrm>
                <a:off x="4218" y="2908"/>
                <a:ext cx="63" cy="104"/>
              </a:xfrm>
              <a:custGeom>
                <a:avLst/>
                <a:gdLst/>
                <a:ahLst/>
                <a:cxnLst>
                  <a:cxn ang="0">
                    <a:pos x="10" y="76"/>
                  </a:cxn>
                  <a:cxn ang="0">
                    <a:pos x="0" y="104"/>
                  </a:cxn>
                  <a:cxn ang="0">
                    <a:pos x="57" y="20"/>
                  </a:cxn>
                  <a:cxn ang="0">
                    <a:pos x="63" y="0"/>
                  </a:cxn>
                  <a:cxn ang="0">
                    <a:pos x="10" y="76"/>
                  </a:cxn>
                </a:cxnLst>
                <a:rect l="0" t="0" r="r" b="b"/>
                <a:pathLst>
                  <a:path w="63" h="104">
                    <a:moveTo>
                      <a:pt x="10" y="76"/>
                    </a:moveTo>
                    <a:lnTo>
                      <a:pt x="0" y="104"/>
                    </a:lnTo>
                    <a:lnTo>
                      <a:pt x="57" y="20"/>
                    </a:lnTo>
                    <a:lnTo>
                      <a:pt x="63" y="0"/>
                    </a:lnTo>
                    <a:lnTo>
                      <a:pt x="1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80" name="Freeform 40"/>
              <p:cNvSpPr>
                <a:spLocks/>
              </p:cNvSpPr>
              <p:nvPr/>
            </p:nvSpPr>
            <p:spPr bwMode="auto">
              <a:xfrm>
                <a:off x="4218" y="2908"/>
                <a:ext cx="63" cy="104"/>
              </a:xfrm>
              <a:custGeom>
                <a:avLst/>
                <a:gdLst/>
                <a:ahLst/>
                <a:cxnLst>
                  <a:cxn ang="0">
                    <a:pos x="10" y="76"/>
                  </a:cxn>
                  <a:cxn ang="0">
                    <a:pos x="0" y="104"/>
                  </a:cxn>
                  <a:cxn ang="0">
                    <a:pos x="57" y="20"/>
                  </a:cxn>
                  <a:cxn ang="0">
                    <a:pos x="63" y="0"/>
                  </a:cxn>
                  <a:cxn ang="0">
                    <a:pos x="10" y="76"/>
                  </a:cxn>
                </a:cxnLst>
                <a:rect l="0" t="0" r="r" b="b"/>
                <a:pathLst>
                  <a:path w="63" h="104">
                    <a:moveTo>
                      <a:pt x="10" y="76"/>
                    </a:moveTo>
                    <a:lnTo>
                      <a:pt x="0" y="104"/>
                    </a:lnTo>
                    <a:lnTo>
                      <a:pt x="57" y="20"/>
                    </a:lnTo>
                    <a:lnTo>
                      <a:pt x="63" y="0"/>
                    </a:lnTo>
                    <a:lnTo>
                      <a:pt x="10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81" name="Freeform 41"/>
              <p:cNvSpPr>
                <a:spLocks/>
              </p:cNvSpPr>
              <p:nvPr/>
            </p:nvSpPr>
            <p:spPr bwMode="auto">
              <a:xfrm>
                <a:off x="4515" y="3383"/>
                <a:ext cx="94" cy="43"/>
              </a:xfrm>
              <a:custGeom>
                <a:avLst/>
                <a:gdLst/>
                <a:ahLst/>
                <a:cxnLst>
                  <a:cxn ang="0">
                    <a:pos x="19" y="43"/>
                  </a:cxn>
                  <a:cxn ang="0">
                    <a:pos x="94" y="12"/>
                  </a:cxn>
                  <a:cxn ang="0">
                    <a:pos x="66" y="0"/>
                  </a:cxn>
                  <a:cxn ang="0">
                    <a:pos x="0" y="27"/>
                  </a:cxn>
                  <a:cxn ang="0">
                    <a:pos x="19" y="43"/>
                  </a:cxn>
                </a:cxnLst>
                <a:rect l="0" t="0" r="r" b="b"/>
                <a:pathLst>
                  <a:path w="94" h="43">
                    <a:moveTo>
                      <a:pt x="19" y="43"/>
                    </a:moveTo>
                    <a:lnTo>
                      <a:pt x="94" y="12"/>
                    </a:lnTo>
                    <a:lnTo>
                      <a:pt x="66" y="0"/>
                    </a:lnTo>
                    <a:lnTo>
                      <a:pt x="0" y="27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82" name="Freeform 42"/>
              <p:cNvSpPr>
                <a:spLocks/>
              </p:cNvSpPr>
              <p:nvPr/>
            </p:nvSpPr>
            <p:spPr bwMode="auto">
              <a:xfrm>
                <a:off x="4515" y="3383"/>
                <a:ext cx="94" cy="43"/>
              </a:xfrm>
              <a:custGeom>
                <a:avLst/>
                <a:gdLst/>
                <a:ahLst/>
                <a:cxnLst>
                  <a:cxn ang="0">
                    <a:pos x="19" y="43"/>
                  </a:cxn>
                  <a:cxn ang="0">
                    <a:pos x="94" y="12"/>
                  </a:cxn>
                  <a:cxn ang="0">
                    <a:pos x="66" y="0"/>
                  </a:cxn>
                  <a:cxn ang="0">
                    <a:pos x="0" y="27"/>
                  </a:cxn>
                  <a:cxn ang="0">
                    <a:pos x="19" y="43"/>
                  </a:cxn>
                </a:cxnLst>
                <a:rect l="0" t="0" r="r" b="b"/>
                <a:pathLst>
                  <a:path w="94" h="43">
                    <a:moveTo>
                      <a:pt x="19" y="43"/>
                    </a:moveTo>
                    <a:lnTo>
                      <a:pt x="94" y="12"/>
                    </a:lnTo>
                    <a:lnTo>
                      <a:pt x="66" y="0"/>
                    </a:lnTo>
                    <a:lnTo>
                      <a:pt x="0" y="27"/>
                    </a:lnTo>
                    <a:lnTo>
                      <a:pt x="19" y="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83" name="Freeform 43"/>
              <p:cNvSpPr>
                <a:spLocks/>
              </p:cNvSpPr>
              <p:nvPr/>
            </p:nvSpPr>
            <p:spPr bwMode="auto">
              <a:xfrm>
                <a:off x="4173" y="3383"/>
                <a:ext cx="94" cy="4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75" y="43"/>
                  </a:cxn>
                  <a:cxn ang="0">
                    <a:pos x="94" y="27"/>
                  </a:cxn>
                  <a:cxn ang="0">
                    <a:pos x="28" y="0"/>
                  </a:cxn>
                  <a:cxn ang="0">
                    <a:pos x="0" y="12"/>
                  </a:cxn>
                </a:cxnLst>
                <a:rect l="0" t="0" r="r" b="b"/>
                <a:pathLst>
                  <a:path w="94" h="43">
                    <a:moveTo>
                      <a:pt x="0" y="12"/>
                    </a:moveTo>
                    <a:lnTo>
                      <a:pt x="75" y="43"/>
                    </a:lnTo>
                    <a:lnTo>
                      <a:pt x="94" y="27"/>
                    </a:lnTo>
                    <a:lnTo>
                      <a:pt x="2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84" name="Freeform 44"/>
              <p:cNvSpPr>
                <a:spLocks/>
              </p:cNvSpPr>
              <p:nvPr/>
            </p:nvSpPr>
            <p:spPr bwMode="auto">
              <a:xfrm>
                <a:off x="4173" y="3383"/>
                <a:ext cx="94" cy="4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75" y="43"/>
                  </a:cxn>
                  <a:cxn ang="0">
                    <a:pos x="94" y="27"/>
                  </a:cxn>
                  <a:cxn ang="0">
                    <a:pos x="28" y="0"/>
                  </a:cxn>
                  <a:cxn ang="0">
                    <a:pos x="0" y="12"/>
                  </a:cxn>
                </a:cxnLst>
                <a:rect l="0" t="0" r="r" b="b"/>
                <a:pathLst>
                  <a:path w="94" h="43">
                    <a:moveTo>
                      <a:pt x="0" y="12"/>
                    </a:moveTo>
                    <a:lnTo>
                      <a:pt x="75" y="43"/>
                    </a:lnTo>
                    <a:lnTo>
                      <a:pt x="94" y="27"/>
                    </a:lnTo>
                    <a:lnTo>
                      <a:pt x="28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85" name="Rectangle 45"/>
              <p:cNvSpPr>
                <a:spLocks noChangeArrowheads="1"/>
              </p:cNvSpPr>
              <p:nvPr/>
            </p:nvSpPr>
            <p:spPr bwMode="auto">
              <a:xfrm>
                <a:off x="4360" y="3290"/>
                <a:ext cx="60" cy="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86" name="Rectangle 46"/>
              <p:cNvSpPr>
                <a:spLocks noChangeArrowheads="1"/>
              </p:cNvSpPr>
              <p:nvPr/>
            </p:nvSpPr>
            <p:spPr bwMode="auto">
              <a:xfrm>
                <a:off x="4360" y="3290"/>
                <a:ext cx="60" cy="9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87" name="Freeform 47"/>
              <p:cNvSpPr>
                <a:spLocks/>
              </p:cNvSpPr>
              <p:nvPr/>
            </p:nvSpPr>
            <p:spPr bwMode="auto">
              <a:xfrm>
                <a:off x="4489" y="1007"/>
                <a:ext cx="135" cy="20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0" y="0"/>
                  </a:cxn>
                  <a:cxn ang="0">
                    <a:pos x="105" y="8"/>
                  </a:cxn>
                  <a:cxn ang="0">
                    <a:pos x="135" y="20"/>
                  </a:cxn>
                  <a:cxn ang="0">
                    <a:pos x="13" y="9"/>
                  </a:cxn>
                </a:cxnLst>
                <a:rect l="0" t="0" r="r" b="b"/>
                <a:pathLst>
                  <a:path w="135" h="20">
                    <a:moveTo>
                      <a:pt x="13" y="9"/>
                    </a:moveTo>
                    <a:lnTo>
                      <a:pt x="0" y="0"/>
                    </a:lnTo>
                    <a:lnTo>
                      <a:pt x="105" y="8"/>
                    </a:lnTo>
                    <a:lnTo>
                      <a:pt x="135" y="2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88" name="Freeform 48"/>
              <p:cNvSpPr>
                <a:spLocks/>
              </p:cNvSpPr>
              <p:nvPr/>
            </p:nvSpPr>
            <p:spPr bwMode="auto">
              <a:xfrm>
                <a:off x="4489" y="1007"/>
                <a:ext cx="135" cy="20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0" y="0"/>
                  </a:cxn>
                  <a:cxn ang="0">
                    <a:pos x="105" y="8"/>
                  </a:cxn>
                  <a:cxn ang="0">
                    <a:pos x="135" y="20"/>
                  </a:cxn>
                  <a:cxn ang="0">
                    <a:pos x="13" y="9"/>
                  </a:cxn>
                </a:cxnLst>
                <a:rect l="0" t="0" r="r" b="b"/>
                <a:pathLst>
                  <a:path w="135" h="20">
                    <a:moveTo>
                      <a:pt x="13" y="9"/>
                    </a:moveTo>
                    <a:lnTo>
                      <a:pt x="0" y="0"/>
                    </a:lnTo>
                    <a:lnTo>
                      <a:pt x="105" y="8"/>
                    </a:lnTo>
                    <a:lnTo>
                      <a:pt x="135" y="20"/>
                    </a:lnTo>
                    <a:lnTo>
                      <a:pt x="13" y="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89" name="Freeform 49"/>
              <p:cNvSpPr>
                <a:spLocks/>
              </p:cNvSpPr>
              <p:nvPr/>
            </p:nvSpPr>
            <p:spPr bwMode="auto">
              <a:xfrm>
                <a:off x="4158" y="1007"/>
                <a:ext cx="134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30" y="8"/>
                  </a:cxn>
                  <a:cxn ang="0">
                    <a:pos x="134" y="0"/>
                  </a:cxn>
                  <a:cxn ang="0">
                    <a:pos x="122" y="9"/>
                  </a:cxn>
                  <a:cxn ang="0">
                    <a:pos x="0" y="20"/>
                  </a:cxn>
                </a:cxnLst>
                <a:rect l="0" t="0" r="r" b="b"/>
                <a:pathLst>
                  <a:path w="134" h="20">
                    <a:moveTo>
                      <a:pt x="0" y="20"/>
                    </a:moveTo>
                    <a:lnTo>
                      <a:pt x="30" y="8"/>
                    </a:lnTo>
                    <a:lnTo>
                      <a:pt x="134" y="0"/>
                    </a:lnTo>
                    <a:lnTo>
                      <a:pt x="122" y="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90" name="Freeform 50"/>
              <p:cNvSpPr>
                <a:spLocks/>
              </p:cNvSpPr>
              <p:nvPr/>
            </p:nvSpPr>
            <p:spPr bwMode="auto">
              <a:xfrm>
                <a:off x="4158" y="1007"/>
                <a:ext cx="134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30" y="8"/>
                  </a:cxn>
                  <a:cxn ang="0">
                    <a:pos x="134" y="0"/>
                  </a:cxn>
                  <a:cxn ang="0">
                    <a:pos x="122" y="9"/>
                  </a:cxn>
                  <a:cxn ang="0">
                    <a:pos x="0" y="20"/>
                  </a:cxn>
                </a:cxnLst>
                <a:rect l="0" t="0" r="r" b="b"/>
                <a:pathLst>
                  <a:path w="134" h="20">
                    <a:moveTo>
                      <a:pt x="0" y="20"/>
                    </a:moveTo>
                    <a:lnTo>
                      <a:pt x="30" y="8"/>
                    </a:lnTo>
                    <a:lnTo>
                      <a:pt x="134" y="0"/>
                    </a:lnTo>
                    <a:lnTo>
                      <a:pt x="122" y="9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91" name="Freeform 51"/>
              <p:cNvSpPr>
                <a:spLocks/>
              </p:cNvSpPr>
              <p:nvPr/>
            </p:nvSpPr>
            <p:spPr bwMode="auto">
              <a:xfrm>
                <a:off x="4390" y="1190"/>
                <a:ext cx="155" cy="42"/>
              </a:xfrm>
              <a:custGeom>
                <a:avLst/>
                <a:gdLst/>
                <a:ahLst/>
                <a:cxnLst>
                  <a:cxn ang="0">
                    <a:pos x="155" y="42"/>
                  </a:cxn>
                  <a:cxn ang="0">
                    <a:pos x="115" y="4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155" y="42"/>
                  </a:cxn>
                </a:cxnLst>
                <a:rect l="0" t="0" r="r" b="b"/>
                <a:pathLst>
                  <a:path w="155" h="42">
                    <a:moveTo>
                      <a:pt x="155" y="42"/>
                    </a:moveTo>
                    <a:lnTo>
                      <a:pt x="115" y="4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155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92" name="Freeform 52"/>
              <p:cNvSpPr>
                <a:spLocks/>
              </p:cNvSpPr>
              <p:nvPr/>
            </p:nvSpPr>
            <p:spPr bwMode="auto">
              <a:xfrm>
                <a:off x="4390" y="1190"/>
                <a:ext cx="155" cy="42"/>
              </a:xfrm>
              <a:custGeom>
                <a:avLst/>
                <a:gdLst/>
                <a:ahLst/>
                <a:cxnLst>
                  <a:cxn ang="0">
                    <a:pos x="155" y="42"/>
                  </a:cxn>
                  <a:cxn ang="0">
                    <a:pos x="115" y="4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155" y="42"/>
                  </a:cxn>
                </a:cxnLst>
                <a:rect l="0" t="0" r="r" b="b"/>
                <a:pathLst>
                  <a:path w="155" h="42">
                    <a:moveTo>
                      <a:pt x="155" y="42"/>
                    </a:moveTo>
                    <a:lnTo>
                      <a:pt x="115" y="4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155" y="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93" name="Freeform 53"/>
              <p:cNvSpPr>
                <a:spLocks/>
              </p:cNvSpPr>
              <p:nvPr/>
            </p:nvSpPr>
            <p:spPr bwMode="auto">
              <a:xfrm>
                <a:off x="4237" y="1190"/>
                <a:ext cx="153" cy="42"/>
              </a:xfrm>
              <a:custGeom>
                <a:avLst/>
                <a:gdLst/>
                <a:ahLst/>
                <a:cxnLst>
                  <a:cxn ang="0">
                    <a:pos x="153" y="36"/>
                  </a:cxn>
                  <a:cxn ang="0">
                    <a:pos x="153" y="0"/>
                  </a:cxn>
                  <a:cxn ang="0">
                    <a:pos x="40" y="4"/>
                  </a:cxn>
                  <a:cxn ang="0">
                    <a:pos x="0" y="42"/>
                  </a:cxn>
                  <a:cxn ang="0">
                    <a:pos x="153" y="36"/>
                  </a:cxn>
                </a:cxnLst>
                <a:rect l="0" t="0" r="r" b="b"/>
                <a:pathLst>
                  <a:path w="153" h="42">
                    <a:moveTo>
                      <a:pt x="153" y="36"/>
                    </a:moveTo>
                    <a:lnTo>
                      <a:pt x="153" y="0"/>
                    </a:lnTo>
                    <a:lnTo>
                      <a:pt x="40" y="4"/>
                    </a:lnTo>
                    <a:lnTo>
                      <a:pt x="0" y="42"/>
                    </a:lnTo>
                    <a:lnTo>
                      <a:pt x="153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94" name="Freeform 54"/>
              <p:cNvSpPr>
                <a:spLocks/>
              </p:cNvSpPr>
              <p:nvPr/>
            </p:nvSpPr>
            <p:spPr bwMode="auto">
              <a:xfrm>
                <a:off x="4237" y="1190"/>
                <a:ext cx="153" cy="42"/>
              </a:xfrm>
              <a:custGeom>
                <a:avLst/>
                <a:gdLst/>
                <a:ahLst/>
                <a:cxnLst>
                  <a:cxn ang="0">
                    <a:pos x="153" y="36"/>
                  </a:cxn>
                  <a:cxn ang="0">
                    <a:pos x="153" y="0"/>
                  </a:cxn>
                  <a:cxn ang="0">
                    <a:pos x="40" y="4"/>
                  </a:cxn>
                  <a:cxn ang="0">
                    <a:pos x="0" y="42"/>
                  </a:cxn>
                  <a:cxn ang="0">
                    <a:pos x="153" y="36"/>
                  </a:cxn>
                </a:cxnLst>
                <a:rect l="0" t="0" r="r" b="b"/>
                <a:pathLst>
                  <a:path w="153" h="42">
                    <a:moveTo>
                      <a:pt x="153" y="36"/>
                    </a:moveTo>
                    <a:lnTo>
                      <a:pt x="153" y="0"/>
                    </a:lnTo>
                    <a:lnTo>
                      <a:pt x="40" y="4"/>
                    </a:lnTo>
                    <a:lnTo>
                      <a:pt x="0" y="42"/>
                    </a:lnTo>
                    <a:lnTo>
                      <a:pt x="153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95" name="Freeform 55"/>
              <p:cNvSpPr>
                <a:spLocks/>
              </p:cNvSpPr>
              <p:nvPr/>
            </p:nvSpPr>
            <p:spPr bwMode="auto">
              <a:xfrm>
                <a:off x="4481" y="2839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96" name="Freeform 56"/>
              <p:cNvSpPr>
                <a:spLocks/>
              </p:cNvSpPr>
              <p:nvPr/>
            </p:nvSpPr>
            <p:spPr bwMode="auto">
              <a:xfrm>
                <a:off x="4481" y="2839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97" name="Freeform 57"/>
              <p:cNvSpPr>
                <a:spLocks/>
              </p:cNvSpPr>
              <p:nvPr/>
            </p:nvSpPr>
            <p:spPr bwMode="auto">
              <a:xfrm>
                <a:off x="4281" y="2839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98" name="Freeform 58"/>
              <p:cNvSpPr>
                <a:spLocks/>
              </p:cNvSpPr>
              <p:nvPr/>
            </p:nvSpPr>
            <p:spPr bwMode="auto">
              <a:xfrm>
                <a:off x="4281" y="2839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99" name="Freeform 59"/>
              <p:cNvSpPr>
                <a:spLocks/>
              </p:cNvSpPr>
              <p:nvPr/>
            </p:nvSpPr>
            <p:spPr bwMode="auto">
              <a:xfrm>
                <a:off x="4763" y="3422"/>
                <a:ext cx="143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8" y="6"/>
                  </a:cxn>
                  <a:cxn ang="0">
                    <a:pos x="143" y="0"/>
                  </a:cxn>
                  <a:cxn ang="0">
                    <a:pos x="116" y="26"/>
                  </a:cxn>
                  <a:cxn ang="0">
                    <a:pos x="0" y="26"/>
                  </a:cxn>
                </a:cxnLst>
                <a:rect l="0" t="0" r="r" b="b"/>
                <a:pathLst>
                  <a:path w="143" h="26">
                    <a:moveTo>
                      <a:pt x="0" y="26"/>
                    </a:moveTo>
                    <a:lnTo>
                      <a:pt x="18" y="6"/>
                    </a:lnTo>
                    <a:lnTo>
                      <a:pt x="143" y="0"/>
                    </a:lnTo>
                    <a:lnTo>
                      <a:pt x="116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00" name="Freeform 60"/>
              <p:cNvSpPr>
                <a:spLocks/>
              </p:cNvSpPr>
              <p:nvPr/>
            </p:nvSpPr>
            <p:spPr bwMode="auto">
              <a:xfrm>
                <a:off x="4763" y="3422"/>
                <a:ext cx="143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8" y="6"/>
                  </a:cxn>
                  <a:cxn ang="0">
                    <a:pos x="143" y="0"/>
                  </a:cxn>
                  <a:cxn ang="0">
                    <a:pos x="116" y="26"/>
                  </a:cxn>
                  <a:cxn ang="0">
                    <a:pos x="0" y="26"/>
                  </a:cxn>
                </a:cxnLst>
                <a:rect l="0" t="0" r="r" b="b"/>
                <a:pathLst>
                  <a:path w="143" h="26">
                    <a:moveTo>
                      <a:pt x="0" y="26"/>
                    </a:moveTo>
                    <a:lnTo>
                      <a:pt x="18" y="6"/>
                    </a:lnTo>
                    <a:lnTo>
                      <a:pt x="143" y="0"/>
                    </a:lnTo>
                    <a:lnTo>
                      <a:pt x="116" y="26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01" name="Freeform 61"/>
              <p:cNvSpPr>
                <a:spLocks/>
              </p:cNvSpPr>
              <p:nvPr/>
            </p:nvSpPr>
            <p:spPr bwMode="auto">
              <a:xfrm>
                <a:off x="4600" y="1122"/>
                <a:ext cx="32" cy="11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2" y="37"/>
                  </a:cxn>
                  <a:cxn ang="0">
                    <a:pos x="13" y="117"/>
                  </a:cxn>
                  <a:cxn ang="0">
                    <a:pos x="0" y="81"/>
                  </a:cxn>
                  <a:cxn ang="0">
                    <a:pos x="17" y="0"/>
                  </a:cxn>
                </a:cxnLst>
                <a:rect l="0" t="0" r="r" b="b"/>
                <a:pathLst>
                  <a:path w="32" h="117">
                    <a:moveTo>
                      <a:pt x="17" y="0"/>
                    </a:moveTo>
                    <a:lnTo>
                      <a:pt x="32" y="37"/>
                    </a:lnTo>
                    <a:lnTo>
                      <a:pt x="13" y="117"/>
                    </a:lnTo>
                    <a:lnTo>
                      <a:pt x="0" y="8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02" name="Freeform 62"/>
              <p:cNvSpPr>
                <a:spLocks/>
              </p:cNvSpPr>
              <p:nvPr/>
            </p:nvSpPr>
            <p:spPr bwMode="auto">
              <a:xfrm>
                <a:off x="4600" y="1122"/>
                <a:ext cx="32" cy="11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2" y="37"/>
                  </a:cxn>
                  <a:cxn ang="0">
                    <a:pos x="13" y="117"/>
                  </a:cxn>
                  <a:cxn ang="0">
                    <a:pos x="0" y="81"/>
                  </a:cxn>
                  <a:cxn ang="0">
                    <a:pos x="17" y="0"/>
                  </a:cxn>
                </a:cxnLst>
                <a:rect l="0" t="0" r="r" b="b"/>
                <a:pathLst>
                  <a:path w="32" h="117">
                    <a:moveTo>
                      <a:pt x="17" y="0"/>
                    </a:moveTo>
                    <a:lnTo>
                      <a:pt x="32" y="37"/>
                    </a:lnTo>
                    <a:lnTo>
                      <a:pt x="13" y="117"/>
                    </a:lnTo>
                    <a:lnTo>
                      <a:pt x="0" y="81"/>
                    </a:lnTo>
                    <a:lnTo>
                      <a:pt x="1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03" name="Freeform 63"/>
              <p:cNvSpPr>
                <a:spLocks/>
              </p:cNvSpPr>
              <p:nvPr/>
            </p:nvSpPr>
            <p:spPr bwMode="auto">
              <a:xfrm>
                <a:off x="4150" y="1122"/>
                <a:ext cx="32" cy="117"/>
              </a:xfrm>
              <a:custGeom>
                <a:avLst/>
                <a:gdLst/>
                <a:ahLst/>
                <a:cxnLst>
                  <a:cxn ang="0">
                    <a:pos x="18" y="117"/>
                  </a:cxn>
                  <a:cxn ang="0">
                    <a:pos x="32" y="81"/>
                  </a:cxn>
                  <a:cxn ang="0">
                    <a:pos x="14" y="0"/>
                  </a:cxn>
                  <a:cxn ang="0">
                    <a:pos x="0" y="37"/>
                  </a:cxn>
                  <a:cxn ang="0">
                    <a:pos x="18" y="117"/>
                  </a:cxn>
                </a:cxnLst>
                <a:rect l="0" t="0" r="r" b="b"/>
                <a:pathLst>
                  <a:path w="32" h="117">
                    <a:moveTo>
                      <a:pt x="18" y="117"/>
                    </a:moveTo>
                    <a:lnTo>
                      <a:pt x="32" y="81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18" y="1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04" name="Freeform 64"/>
              <p:cNvSpPr>
                <a:spLocks/>
              </p:cNvSpPr>
              <p:nvPr/>
            </p:nvSpPr>
            <p:spPr bwMode="auto">
              <a:xfrm>
                <a:off x="4150" y="1122"/>
                <a:ext cx="32" cy="117"/>
              </a:xfrm>
              <a:custGeom>
                <a:avLst/>
                <a:gdLst/>
                <a:ahLst/>
                <a:cxnLst>
                  <a:cxn ang="0">
                    <a:pos x="18" y="117"/>
                  </a:cxn>
                  <a:cxn ang="0">
                    <a:pos x="32" y="81"/>
                  </a:cxn>
                  <a:cxn ang="0">
                    <a:pos x="14" y="0"/>
                  </a:cxn>
                  <a:cxn ang="0">
                    <a:pos x="0" y="37"/>
                  </a:cxn>
                  <a:cxn ang="0">
                    <a:pos x="18" y="117"/>
                  </a:cxn>
                </a:cxnLst>
                <a:rect l="0" t="0" r="r" b="b"/>
                <a:pathLst>
                  <a:path w="32" h="117">
                    <a:moveTo>
                      <a:pt x="18" y="117"/>
                    </a:moveTo>
                    <a:lnTo>
                      <a:pt x="32" y="81"/>
                    </a:lnTo>
                    <a:lnTo>
                      <a:pt x="14" y="0"/>
                    </a:lnTo>
                    <a:lnTo>
                      <a:pt x="0" y="37"/>
                    </a:lnTo>
                    <a:lnTo>
                      <a:pt x="18" y="1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05" name="Freeform 65"/>
              <p:cNvSpPr>
                <a:spLocks/>
              </p:cNvSpPr>
              <p:nvPr/>
            </p:nvSpPr>
            <p:spPr bwMode="auto">
              <a:xfrm>
                <a:off x="5184" y="1292"/>
                <a:ext cx="62" cy="103"/>
              </a:xfrm>
              <a:custGeom>
                <a:avLst/>
                <a:gdLst/>
                <a:ahLst/>
                <a:cxnLst>
                  <a:cxn ang="0">
                    <a:pos x="62" y="103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62" y="31"/>
                  </a:cxn>
                  <a:cxn ang="0">
                    <a:pos x="62" y="103"/>
                  </a:cxn>
                </a:cxnLst>
                <a:rect l="0" t="0" r="r" b="b"/>
                <a:pathLst>
                  <a:path w="62" h="103">
                    <a:moveTo>
                      <a:pt x="62" y="103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62" y="31"/>
                    </a:lnTo>
                    <a:lnTo>
                      <a:pt x="62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06" name="Freeform 66"/>
              <p:cNvSpPr>
                <a:spLocks/>
              </p:cNvSpPr>
              <p:nvPr/>
            </p:nvSpPr>
            <p:spPr bwMode="auto">
              <a:xfrm>
                <a:off x="5184" y="1292"/>
                <a:ext cx="62" cy="103"/>
              </a:xfrm>
              <a:custGeom>
                <a:avLst/>
                <a:gdLst/>
                <a:ahLst/>
                <a:cxnLst>
                  <a:cxn ang="0">
                    <a:pos x="62" y="103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62" y="31"/>
                  </a:cxn>
                  <a:cxn ang="0">
                    <a:pos x="62" y="103"/>
                  </a:cxn>
                </a:cxnLst>
                <a:rect l="0" t="0" r="r" b="b"/>
                <a:pathLst>
                  <a:path w="62" h="103">
                    <a:moveTo>
                      <a:pt x="62" y="103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62" y="31"/>
                    </a:lnTo>
                    <a:lnTo>
                      <a:pt x="62" y="10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07" name="Freeform 67"/>
              <p:cNvSpPr>
                <a:spLocks/>
              </p:cNvSpPr>
              <p:nvPr/>
            </p:nvSpPr>
            <p:spPr bwMode="auto">
              <a:xfrm>
                <a:off x="4428" y="3394"/>
                <a:ext cx="87" cy="30"/>
              </a:xfrm>
              <a:custGeom>
                <a:avLst/>
                <a:gdLst/>
                <a:ahLst/>
                <a:cxnLst>
                  <a:cxn ang="0">
                    <a:pos x="7" y="30"/>
                  </a:cxn>
                  <a:cxn ang="0">
                    <a:pos x="87" y="16"/>
                  </a:cxn>
                  <a:cxn ang="0">
                    <a:pos x="67" y="0"/>
                  </a:cxn>
                  <a:cxn ang="0">
                    <a:pos x="0" y="12"/>
                  </a:cxn>
                  <a:cxn ang="0">
                    <a:pos x="7" y="30"/>
                  </a:cxn>
                </a:cxnLst>
                <a:rect l="0" t="0" r="r" b="b"/>
                <a:pathLst>
                  <a:path w="87" h="30">
                    <a:moveTo>
                      <a:pt x="7" y="30"/>
                    </a:moveTo>
                    <a:lnTo>
                      <a:pt x="87" y="16"/>
                    </a:lnTo>
                    <a:lnTo>
                      <a:pt x="67" y="0"/>
                    </a:lnTo>
                    <a:lnTo>
                      <a:pt x="0" y="12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08" name="Freeform 68"/>
              <p:cNvSpPr>
                <a:spLocks/>
              </p:cNvSpPr>
              <p:nvPr/>
            </p:nvSpPr>
            <p:spPr bwMode="auto">
              <a:xfrm>
                <a:off x="4428" y="3394"/>
                <a:ext cx="87" cy="30"/>
              </a:xfrm>
              <a:custGeom>
                <a:avLst/>
                <a:gdLst/>
                <a:ahLst/>
                <a:cxnLst>
                  <a:cxn ang="0">
                    <a:pos x="7" y="30"/>
                  </a:cxn>
                  <a:cxn ang="0">
                    <a:pos x="87" y="16"/>
                  </a:cxn>
                  <a:cxn ang="0">
                    <a:pos x="67" y="0"/>
                  </a:cxn>
                  <a:cxn ang="0">
                    <a:pos x="0" y="12"/>
                  </a:cxn>
                  <a:cxn ang="0">
                    <a:pos x="7" y="30"/>
                  </a:cxn>
                </a:cxnLst>
                <a:rect l="0" t="0" r="r" b="b"/>
                <a:pathLst>
                  <a:path w="87" h="30">
                    <a:moveTo>
                      <a:pt x="7" y="30"/>
                    </a:moveTo>
                    <a:lnTo>
                      <a:pt x="87" y="16"/>
                    </a:lnTo>
                    <a:lnTo>
                      <a:pt x="67" y="0"/>
                    </a:lnTo>
                    <a:lnTo>
                      <a:pt x="0" y="12"/>
                    </a:lnTo>
                    <a:lnTo>
                      <a:pt x="7" y="3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09" name="Freeform 69"/>
              <p:cNvSpPr>
                <a:spLocks/>
              </p:cNvSpPr>
              <p:nvPr/>
            </p:nvSpPr>
            <p:spPr bwMode="auto">
              <a:xfrm>
                <a:off x="4267" y="3394"/>
                <a:ext cx="86" cy="3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0" y="30"/>
                  </a:cxn>
                  <a:cxn ang="0">
                    <a:pos x="86" y="12"/>
                  </a:cxn>
                  <a:cxn ang="0">
                    <a:pos x="20" y="0"/>
                  </a:cxn>
                  <a:cxn ang="0">
                    <a:pos x="0" y="16"/>
                  </a:cxn>
                </a:cxnLst>
                <a:rect l="0" t="0" r="r" b="b"/>
                <a:pathLst>
                  <a:path w="86" h="30">
                    <a:moveTo>
                      <a:pt x="0" y="16"/>
                    </a:moveTo>
                    <a:lnTo>
                      <a:pt x="80" y="30"/>
                    </a:lnTo>
                    <a:lnTo>
                      <a:pt x="86" y="12"/>
                    </a:lnTo>
                    <a:lnTo>
                      <a:pt x="2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10" name="Freeform 70"/>
              <p:cNvSpPr>
                <a:spLocks/>
              </p:cNvSpPr>
              <p:nvPr/>
            </p:nvSpPr>
            <p:spPr bwMode="auto">
              <a:xfrm>
                <a:off x="4267" y="3394"/>
                <a:ext cx="86" cy="3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0" y="30"/>
                  </a:cxn>
                  <a:cxn ang="0">
                    <a:pos x="86" y="12"/>
                  </a:cxn>
                  <a:cxn ang="0">
                    <a:pos x="20" y="0"/>
                  </a:cxn>
                  <a:cxn ang="0">
                    <a:pos x="0" y="16"/>
                  </a:cxn>
                </a:cxnLst>
                <a:rect l="0" t="0" r="r" b="b"/>
                <a:pathLst>
                  <a:path w="86" h="30">
                    <a:moveTo>
                      <a:pt x="0" y="16"/>
                    </a:moveTo>
                    <a:lnTo>
                      <a:pt x="80" y="30"/>
                    </a:lnTo>
                    <a:lnTo>
                      <a:pt x="86" y="12"/>
                    </a:lnTo>
                    <a:lnTo>
                      <a:pt x="20" y="0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11" name="Freeform 71"/>
              <p:cNvSpPr>
                <a:spLocks/>
              </p:cNvSpPr>
              <p:nvPr/>
            </p:nvSpPr>
            <p:spPr bwMode="auto">
              <a:xfrm>
                <a:off x="5168" y="1395"/>
                <a:ext cx="78" cy="121"/>
              </a:xfrm>
              <a:custGeom>
                <a:avLst/>
                <a:gdLst/>
                <a:ahLst/>
                <a:cxnLst>
                  <a:cxn ang="0">
                    <a:pos x="12" y="121"/>
                  </a:cxn>
                  <a:cxn ang="0">
                    <a:pos x="0" y="36"/>
                  </a:cxn>
                  <a:cxn ang="0">
                    <a:pos x="78" y="0"/>
                  </a:cxn>
                  <a:cxn ang="0">
                    <a:pos x="78" y="89"/>
                  </a:cxn>
                  <a:cxn ang="0">
                    <a:pos x="12" y="121"/>
                  </a:cxn>
                </a:cxnLst>
                <a:rect l="0" t="0" r="r" b="b"/>
                <a:pathLst>
                  <a:path w="78" h="121">
                    <a:moveTo>
                      <a:pt x="12" y="121"/>
                    </a:moveTo>
                    <a:lnTo>
                      <a:pt x="0" y="36"/>
                    </a:lnTo>
                    <a:lnTo>
                      <a:pt x="78" y="0"/>
                    </a:lnTo>
                    <a:lnTo>
                      <a:pt x="78" y="89"/>
                    </a:lnTo>
                    <a:lnTo>
                      <a:pt x="12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12" name="Freeform 72"/>
              <p:cNvSpPr>
                <a:spLocks/>
              </p:cNvSpPr>
              <p:nvPr/>
            </p:nvSpPr>
            <p:spPr bwMode="auto">
              <a:xfrm>
                <a:off x="5168" y="1395"/>
                <a:ext cx="78" cy="121"/>
              </a:xfrm>
              <a:custGeom>
                <a:avLst/>
                <a:gdLst/>
                <a:ahLst/>
                <a:cxnLst>
                  <a:cxn ang="0">
                    <a:pos x="12" y="121"/>
                  </a:cxn>
                  <a:cxn ang="0">
                    <a:pos x="0" y="36"/>
                  </a:cxn>
                  <a:cxn ang="0">
                    <a:pos x="78" y="0"/>
                  </a:cxn>
                  <a:cxn ang="0">
                    <a:pos x="78" y="89"/>
                  </a:cxn>
                  <a:cxn ang="0">
                    <a:pos x="12" y="121"/>
                  </a:cxn>
                </a:cxnLst>
                <a:rect l="0" t="0" r="r" b="b"/>
                <a:pathLst>
                  <a:path w="78" h="121">
                    <a:moveTo>
                      <a:pt x="12" y="121"/>
                    </a:moveTo>
                    <a:lnTo>
                      <a:pt x="0" y="36"/>
                    </a:lnTo>
                    <a:lnTo>
                      <a:pt x="78" y="0"/>
                    </a:lnTo>
                    <a:lnTo>
                      <a:pt x="78" y="89"/>
                    </a:lnTo>
                    <a:lnTo>
                      <a:pt x="12" y="1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13" name="Freeform 73"/>
              <p:cNvSpPr>
                <a:spLocks/>
              </p:cNvSpPr>
              <p:nvPr/>
            </p:nvSpPr>
            <p:spPr bwMode="auto">
              <a:xfrm>
                <a:off x="4450" y="2775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14" name="Freeform 74"/>
              <p:cNvSpPr>
                <a:spLocks/>
              </p:cNvSpPr>
              <p:nvPr/>
            </p:nvSpPr>
            <p:spPr bwMode="auto">
              <a:xfrm>
                <a:off x="4450" y="2775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15" name="Freeform 75"/>
              <p:cNvSpPr>
                <a:spLocks/>
              </p:cNvSpPr>
              <p:nvPr/>
            </p:nvSpPr>
            <p:spPr bwMode="auto">
              <a:xfrm>
                <a:off x="4301" y="2775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16" name="Freeform 76"/>
              <p:cNvSpPr>
                <a:spLocks/>
              </p:cNvSpPr>
              <p:nvPr/>
            </p:nvSpPr>
            <p:spPr bwMode="auto">
              <a:xfrm>
                <a:off x="4301" y="2775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17" name="Freeform 77"/>
              <p:cNvSpPr>
                <a:spLocks/>
              </p:cNvSpPr>
              <p:nvPr/>
            </p:nvSpPr>
            <p:spPr bwMode="auto">
              <a:xfrm>
                <a:off x="5528" y="2506"/>
                <a:ext cx="23" cy="181"/>
              </a:xfrm>
              <a:custGeom>
                <a:avLst/>
                <a:gdLst/>
                <a:ahLst/>
                <a:cxnLst>
                  <a:cxn ang="0">
                    <a:pos x="23" y="181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23" y="69"/>
                  </a:cxn>
                  <a:cxn ang="0">
                    <a:pos x="23" y="181"/>
                  </a:cxn>
                </a:cxnLst>
                <a:rect l="0" t="0" r="r" b="b"/>
                <a:pathLst>
                  <a:path w="23" h="181">
                    <a:moveTo>
                      <a:pt x="23" y="181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23" y="69"/>
                    </a:lnTo>
                    <a:lnTo>
                      <a:pt x="23" y="1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18" name="Freeform 78"/>
              <p:cNvSpPr>
                <a:spLocks/>
              </p:cNvSpPr>
              <p:nvPr/>
            </p:nvSpPr>
            <p:spPr bwMode="auto">
              <a:xfrm>
                <a:off x="5528" y="2506"/>
                <a:ext cx="23" cy="181"/>
              </a:xfrm>
              <a:custGeom>
                <a:avLst/>
                <a:gdLst/>
                <a:ahLst/>
                <a:cxnLst>
                  <a:cxn ang="0">
                    <a:pos x="23" y="181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23" y="69"/>
                  </a:cxn>
                  <a:cxn ang="0">
                    <a:pos x="23" y="181"/>
                  </a:cxn>
                </a:cxnLst>
                <a:rect l="0" t="0" r="r" b="b"/>
                <a:pathLst>
                  <a:path w="23" h="181">
                    <a:moveTo>
                      <a:pt x="23" y="181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23" y="69"/>
                    </a:lnTo>
                    <a:lnTo>
                      <a:pt x="23" y="1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19" name="Freeform 79"/>
              <p:cNvSpPr>
                <a:spLocks/>
              </p:cNvSpPr>
              <p:nvPr/>
            </p:nvSpPr>
            <p:spPr bwMode="auto">
              <a:xfrm>
                <a:off x="4633" y="1127"/>
                <a:ext cx="32" cy="116"/>
              </a:xfrm>
              <a:custGeom>
                <a:avLst/>
                <a:gdLst/>
                <a:ahLst/>
                <a:cxnLst>
                  <a:cxn ang="0">
                    <a:pos x="13" y="116"/>
                  </a:cxn>
                  <a:cxn ang="0">
                    <a:pos x="0" y="80"/>
                  </a:cxn>
                  <a:cxn ang="0">
                    <a:pos x="19" y="0"/>
                  </a:cxn>
                  <a:cxn ang="0">
                    <a:pos x="32" y="37"/>
                  </a:cxn>
                  <a:cxn ang="0">
                    <a:pos x="13" y="116"/>
                  </a:cxn>
                </a:cxnLst>
                <a:rect l="0" t="0" r="r" b="b"/>
                <a:pathLst>
                  <a:path w="32" h="116">
                    <a:moveTo>
                      <a:pt x="13" y="116"/>
                    </a:moveTo>
                    <a:lnTo>
                      <a:pt x="0" y="80"/>
                    </a:lnTo>
                    <a:lnTo>
                      <a:pt x="19" y="0"/>
                    </a:lnTo>
                    <a:lnTo>
                      <a:pt x="32" y="37"/>
                    </a:lnTo>
                    <a:lnTo>
                      <a:pt x="13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20" name="Freeform 80"/>
              <p:cNvSpPr>
                <a:spLocks/>
              </p:cNvSpPr>
              <p:nvPr/>
            </p:nvSpPr>
            <p:spPr bwMode="auto">
              <a:xfrm>
                <a:off x="4633" y="1127"/>
                <a:ext cx="32" cy="116"/>
              </a:xfrm>
              <a:custGeom>
                <a:avLst/>
                <a:gdLst/>
                <a:ahLst/>
                <a:cxnLst>
                  <a:cxn ang="0">
                    <a:pos x="13" y="116"/>
                  </a:cxn>
                  <a:cxn ang="0">
                    <a:pos x="0" y="80"/>
                  </a:cxn>
                  <a:cxn ang="0">
                    <a:pos x="19" y="0"/>
                  </a:cxn>
                  <a:cxn ang="0">
                    <a:pos x="32" y="37"/>
                  </a:cxn>
                  <a:cxn ang="0">
                    <a:pos x="13" y="116"/>
                  </a:cxn>
                </a:cxnLst>
                <a:rect l="0" t="0" r="r" b="b"/>
                <a:pathLst>
                  <a:path w="32" h="116">
                    <a:moveTo>
                      <a:pt x="13" y="116"/>
                    </a:moveTo>
                    <a:lnTo>
                      <a:pt x="0" y="80"/>
                    </a:lnTo>
                    <a:lnTo>
                      <a:pt x="19" y="0"/>
                    </a:lnTo>
                    <a:lnTo>
                      <a:pt x="32" y="37"/>
                    </a:lnTo>
                    <a:lnTo>
                      <a:pt x="13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21" name="Freeform 81"/>
              <p:cNvSpPr>
                <a:spLocks/>
              </p:cNvSpPr>
              <p:nvPr/>
            </p:nvSpPr>
            <p:spPr bwMode="auto">
              <a:xfrm>
                <a:off x="4117" y="1127"/>
                <a:ext cx="32" cy="11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37"/>
                  </a:cxn>
                  <a:cxn ang="0">
                    <a:pos x="17" y="116"/>
                  </a:cxn>
                  <a:cxn ang="0">
                    <a:pos x="32" y="80"/>
                  </a:cxn>
                  <a:cxn ang="0">
                    <a:pos x="13" y="0"/>
                  </a:cxn>
                </a:cxnLst>
                <a:rect l="0" t="0" r="r" b="b"/>
                <a:pathLst>
                  <a:path w="32" h="116">
                    <a:moveTo>
                      <a:pt x="13" y="0"/>
                    </a:moveTo>
                    <a:lnTo>
                      <a:pt x="0" y="37"/>
                    </a:lnTo>
                    <a:lnTo>
                      <a:pt x="17" y="116"/>
                    </a:lnTo>
                    <a:lnTo>
                      <a:pt x="32" y="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22" name="Freeform 82"/>
              <p:cNvSpPr>
                <a:spLocks/>
              </p:cNvSpPr>
              <p:nvPr/>
            </p:nvSpPr>
            <p:spPr bwMode="auto">
              <a:xfrm>
                <a:off x="4117" y="1127"/>
                <a:ext cx="32" cy="11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37"/>
                  </a:cxn>
                  <a:cxn ang="0">
                    <a:pos x="17" y="116"/>
                  </a:cxn>
                  <a:cxn ang="0">
                    <a:pos x="32" y="80"/>
                  </a:cxn>
                  <a:cxn ang="0">
                    <a:pos x="13" y="0"/>
                  </a:cxn>
                </a:cxnLst>
                <a:rect l="0" t="0" r="r" b="b"/>
                <a:pathLst>
                  <a:path w="32" h="116">
                    <a:moveTo>
                      <a:pt x="13" y="0"/>
                    </a:moveTo>
                    <a:lnTo>
                      <a:pt x="0" y="37"/>
                    </a:lnTo>
                    <a:lnTo>
                      <a:pt x="17" y="116"/>
                    </a:lnTo>
                    <a:lnTo>
                      <a:pt x="32" y="8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23" name="Freeform 83"/>
              <p:cNvSpPr>
                <a:spLocks/>
              </p:cNvSpPr>
              <p:nvPr/>
            </p:nvSpPr>
            <p:spPr bwMode="auto">
              <a:xfrm>
                <a:off x="5367" y="2518"/>
                <a:ext cx="55" cy="149"/>
              </a:xfrm>
              <a:custGeom>
                <a:avLst/>
                <a:gdLst/>
                <a:ahLst/>
                <a:cxnLst>
                  <a:cxn ang="0">
                    <a:pos x="22" y="149"/>
                  </a:cxn>
                  <a:cxn ang="0">
                    <a:pos x="55" y="58"/>
                  </a:cxn>
                  <a:cxn ang="0">
                    <a:pos x="34" y="0"/>
                  </a:cxn>
                  <a:cxn ang="0">
                    <a:pos x="0" y="93"/>
                  </a:cxn>
                  <a:cxn ang="0">
                    <a:pos x="22" y="149"/>
                  </a:cxn>
                </a:cxnLst>
                <a:rect l="0" t="0" r="r" b="b"/>
                <a:pathLst>
                  <a:path w="55" h="149">
                    <a:moveTo>
                      <a:pt x="22" y="149"/>
                    </a:moveTo>
                    <a:lnTo>
                      <a:pt x="55" y="58"/>
                    </a:lnTo>
                    <a:lnTo>
                      <a:pt x="34" y="0"/>
                    </a:lnTo>
                    <a:lnTo>
                      <a:pt x="0" y="93"/>
                    </a:lnTo>
                    <a:lnTo>
                      <a:pt x="22" y="1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24" name="Freeform 84"/>
              <p:cNvSpPr>
                <a:spLocks/>
              </p:cNvSpPr>
              <p:nvPr/>
            </p:nvSpPr>
            <p:spPr bwMode="auto">
              <a:xfrm>
                <a:off x="5367" y="2518"/>
                <a:ext cx="55" cy="149"/>
              </a:xfrm>
              <a:custGeom>
                <a:avLst/>
                <a:gdLst/>
                <a:ahLst/>
                <a:cxnLst>
                  <a:cxn ang="0">
                    <a:pos x="22" y="149"/>
                  </a:cxn>
                  <a:cxn ang="0">
                    <a:pos x="55" y="58"/>
                  </a:cxn>
                  <a:cxn ang="0">
                    <a:pos x="34" y="0"/>
                  </a:cxn>
                  <a:cxn ang="0">
                    <a:pos x="0" y="93"/>
                  </a:cxn>
                  <a:cxn ang="0">
                    <a:pos x="22" y="149"/>
                  </a:cxn>
                </a:cxnLst>
                <a:rect l="0" t="0" r="r" b="b"/>
                <a:pathLst>
                  <a:path w="55" h="149">
                    <a:moveTo>
                      <a:pt x="22" y="149"/>
                    </a:moveTo>
                    <a:lnTo>
                      <a:pt x="55" y="58"/>
                    </a:lnTo>
                    <a:lnTo>
                      <a:pt x="34" y="0"/>
                    </a:lnTo>
                    <a:lnTo>
                      <a:pt x="0" y="93"/>
                    </a:lnTo>
                    <a:lnTo>
                      <a:pt x="22" y="1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25" name="Freeform 85"/>
              <p:cNvSpPr>
                <a:spLocks/>
              </p:cNvSpPr>
              <p:nvPr/>
            </p:nvSpPr>
            <p:spPr bwMode="auto">
              <a:xfrm>
                <a:off x="3360" y="2518"/>
                <a:ext cx="55" cy="14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21" y="0"/>
                  </a:cxn>
                  <a:cxn ang="0">
                    <a:pos x="55" y="93"/>
                  </a:cxn>
                  <a:cxn ang="0">
                    <a:pos x="33" y="149"/>
                  </a:cxn>
                  <a:cxn ang="0">
                    <a:pos x="0" y="58"/>
                  </a:cxn>
                </a:cxnLst>
                <a:rect l="0" t="0" r="r" b="b"/>
                <a:pathLst>
                  <a:path w="55" h="149">
                    <a:moveTo>
                      <a:pt x="0" y="58"/>
                    </a:moveTo>
                    <a:lnTo>
                      <a:pt x="21" y="0"/>
                    </a:lnTo>
                    <a:lnTo>
                      <a:pt x="55" y="93"/>
                    </a:lnTo>
                    <a:lnTo>
                      <a:pt x="33" y="149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26" name="Freeform 86"/>
              <p:cNvSpPr>
                <a:spLocks/>
              </p:cNvSpPr>
              <p:nvPr/>
            </p:nvSpPr>
            <p:spPr bwMode="auto">
              <a:xfrm>
                <a:off x="3360" y="2518"/>
                <a:ext cx="55" cy="14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21" y="0"/>
                  </a:cxn>
                  <a:cxn ang="0">
                    <a:pos x="55" y="93"/>
                  </a:cxn>
                  <a:cxn ang="0">
                    <a:pos x="33" y="149"/>
                  </a:cxn>
                  <a:cxn ang="0">
                    <a:pos x="0" y="58"/>
                  </a:cxn>
                </a:cxnLst>
                <a:rect l="0" t="0" r="r" b="b"/>
                <a:pathLst>
                  <a:path w="55" h="149">
                    <a:moveTo>
                      <a:pt x="0" y="58"/>
                    </a:moveTo>
                    <a:lnTo>
                      <a:pt x="21" y="0"/>
                    </a:lnTo>
                    <a:lnTo>
                      <a:pt x="55" y="93"/>
                    </a:lnTo>
                    <a:lnTo>
                      <a:pt x="33" y="149"/>
                    </a:lnTo>
                    <a:lnTo>
                      <a:pt x="0" y="5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27" name="Freeform 87"/>
              <p:cNvSpPr>
                <a:spLocks/>
              </p:cNvSpPr>
              <p:nvPr/>
            </p:nvSpPr>
            <p:spPr bwMode="auto">
              <a:xfrm>
                <a:off x="5450" y="3034"/>
                <a:ext cx="60" cy="102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7" y="48"/>
                  </a:cxn>
                  <a:cxn ang="0">
                    <a:pos x="60" y="0"/>
                  </a:cxn>
                  <a:cxn ang="0">
                    <a:pos x="55" y="60"/>
                  </a:cxn>
                  <a:cxn ang="0">
                    <a:pos x="0" y="102"/>
                  </a:cxn>
                </a:cxnLst>
                <a:rect l="0" t="0" r="r" b="b"/>
                <a:pathLst>
                  <a:path w="60" h="102">
                    <a:moveTo>
                      <a:pt x="0" y="102"/>
                    </a:moveTo>
                    <a:lnTo>
                      <a:pt x="7" y="48"/>
                    </a:lnTo>
                    <a:lnTo>
                      <a:pt x="60" y="0"/>
                    </a:lnTo>
                    <a:lnTo>
                      <a:pt x="55" y="6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28" name="Freeform 88"/>
              <p:cNvSpPr>
                <a:spLocks/>
              </p:cNvSpPr>
              <p:nvPr/>
            </p:nvSpPr>
            <p:spPr bwMode="auto">
              <a:xfrm>
                <a:off x="5450" y="3034"/>
                <a:ext cx="60" cy="102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7" y="48"/>
                  </a:cxn>
                  <a:cxn ang="0">
                    <a:pos x="60" y="0"/>
                  </a:cxn>
                  <a:cxn ang="0">
                    <a:pos x="55" y="60"/>
                  </a:cxn>
                  <a:cxn ang="0">
                    <a:pos x="0" y="102"/>
                  </a:cxn>
                </a:cxnLst>
                <a:rect l="0" t="0" r="r" b="b"/>
                <a:pathLst>
                  <a:path w="60" h="102">
                    <a:moveTo>
                      <a:pt x="0" y="102"/>
                    </a:moveTo>
                    <a:lnTo>
                      <a:pt x="7" y="48"/>
                    </a:lnTo>
                    <a:lnTo>
                      <a:pt x="60" y="0"/>
                    </a:lnTo>
                    <a:lnTo>
                      <a:pt x="55" y="60"/>
                    </a:lnTo>
                    <a:lnTo>
                      <a:pt x="0" y="10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29" name="Freeform 89"/>
              <p:cNvSpPr>
                <a:spLocks/>
              </p:cNvSpPr>
              <p:nvPr/>
            </p:nvSpPr>
            <p:spPr bwMode="auto">
              <a:xfrm>
                <a:off x="5315" y="2759"/>
                <a:ext cx="48" cy="152"/>
              </a:xfrm>
              <a:custGeom>
                <a:avLst/>
                <a:gdLst/>
                <a:ahLst/>
                <a:cxnLst>
                  <a:cxn ang="0">
                    <a:pos x="15" y="152"/>
                  </a:cxn>
                  <a:cxn ang="0">
                    <a:pos x="48" y="63"/>
                  </a:cxn>
                  <a:cxn ang="0">
                    <a:pos x="40" y="0"/>
                  </a:cxn>
                  <a:cxn ang="0">
                    <a:pos x="0" y="75"/>
                  </a:cxn>
                  <a:cxn ang="0">
                    <a:pos x="15" y="152"/>
                  </a:cxn>
                </a:cxnLst>
                <a:rect l="0" t="0" r="r" b="b"/>
                <a:pathLst>
                  <a:path w="48" h="152">
                    <a:moveTo>
                      <a:pt x="15" y="152"/>
                    </a:moveTo>
                    <a:lnTo>
                      <a:pt x="48" y="63"/>
                    </a:lnTo>
                    <a:lnTo>
                      <a:pt x="40" y="0"/>
                    </a:lnTo>
                    <a:lnTo>
                      <a:pt x="0" y="75"/>
                    </a:lnTo>
                    <a:lnTo>
                      <a:pt x="15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30" name="Freeform 90"/>
              <p:cNvSpPr>
                <a:spLocks/>
              </p:cNvSpPr>
              <p:nvPr/>
            </p:nvSpPr>
            <p:spPr bwMode="auto">
              <a:xfrm>
                <a:off x="5315" y="2759"/>
                <a:ext cx="48" cy="152"/>
              </a:xfrm>
              <a:custGeom>
                <a:avLst/>
                <a:gdLst/>
                <a:ahLst/>
                <a:cxnLst>
                  <a:cxn ang="0">
                    <a:pos x="15" y="152"/>
                  </a:cxn>
                  <a:cxn ang="0">
                    <a:pos x="48" y="63"/>
                  </a:cxn>
                  <a:cxn ang="0">
                    <a:pos x="40" y="0"/>
                  </a:cxn>
                  <a:cxn ang="0">
                    <a:pos x="0" y="75"/>
                  </a:cxn>
                  <a:cxn ang="0">
                    <a:pos x="15" y="152"/>
                  </a:cxn>
                </a:cxnLst>
                <a:rect l="0" t="0" r="r" b="b"/>
                <a:pathLst>
                  <a:path w="48" h="152">
                    <a:moveTo>
                      <a:pt x="15" y="152"/>
                    </a:moveTo>
                    <a:lnTo>
                      <a:pt x="48" y="63"/>
                    </a:lnTo>
                    <a:lnTo>
                      <a:pt x="40" y="0"/>
                    </a:lnTo>
                    <a:lnTo>
                      <a:pt x="0" y="75"/>
                    </a:lnTo>
                    <a:lnTo>
                      <a:pt x="15" y="1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31" name="Freeform 91"/>
              <p:cNvSpPr>
                <a:spLocks/>
              </p:cNvSpPr>
              <p:nvPr/>
            </p:nvSpPr>
            <p:spPr bwMode="auto">
              <a:xfrm>
                <a:off x="3419" y="2759"/>
                <a:ext cx="48" cy="152"/>
              </a:xfrm>
              <a:custGeom>
                <a:avLst/>
                <a:gdLst/>
                <a:ahLst/>
                <a:cxnLst>
                  <a:cxn ang="0">
                    <a:pos x="48" y="75"/>
                  </a:cxn>
                  <a:cxn ang="0">
                    <a:pos x="6" y="0"/>
                  </a:cxn>
                  <a:cxn ang="0">
                    <a:pos x="0" y="63"/>
                  </a:cxn>
                  <a:cxn ang="0">
                    <a:pos x="33" y="152"/>
                  </a:cxn>
                  <a:cxn ang="0">
                    <a:pos x="48" y="75"/>
                  </a:cxn>
                </a:cxnLst>
                <a:rect l="0" t="0" r="r" b="b"/>
                <a:pathLst>
                  <a:path w="48" h="152">
                    <a:moveTo>
                      <a:pt x="48" y="75"/>
                    </a:moveTo>
                    <a:lnTo>
                      <a:pt x="6" y="0"/>
                    </a:lnTo>
                    <a:lnTo>
                      <a:pt x="0" y="63"/>
                    </a:lnTo>
                    <a:lnTo>
                      <a:pt x="33" y="152"/>
                    </a:lnTo>
                    <a:lnTo>
                      <a:pt x="48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32" name="Freeform 92"/>
              <p:cNvSpPr>
                <a:spLocks/>
              </p:cNvSpPr>
              <p:nvPr/>
            </p:nvSpPr>
            <p:spPr bwMode="auto">
              <a:xfrm>
                <a:off x="3419" y="2759"/>
                <a:ext cx="48" cy="152"/>
              </a:xfrm>
              <a:custGeom>
                <a:avLst/>
                <a:gdLst/>
                <a:ahLst/>
                <a:cxnLst>
                  <a:cxn ang="0">
                    <a:pos x="48" y="75"/>
                  </a:cxn>
                  <a:cxn ang="0">
                    <a:pos x="6" y="0"/>
                  </a:cxn>
                  <a:cxn ang="0">
                    <a:pos x="0" y="63"/>
                  </a:cxn>
                  <a:cxn ang="0">
                    <a:pos x="33" y="152"/>
                  </a:cxn>
                  <a:cxn ang="0">
                    <a:pos x="48" y="75"/>
                  </a:cxn>
                </a:cxnLst>
                <a:rect l="0" t="0" r="r" b="b"/>
                <a:pathLst>
                  <a:path w="48" h="152">
                    <a:moveTo>
                      <a:pt x="48" y="75"/>
                    </a:moveTo>
                    <a:lnTo>
                      <a:pt x="6" y="0"/>
                    </a:lnTo>
                    <a:lnTo>
                      <a:pt x="0" y="63"/>
                    </a:lnTo>
                    <a:lnTo>
                      <a:pt x="33" y="152"/>
                    </a:lnTo>
                    <a:lnTo>
                      <a:pt x="48" y="7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33" name="Freeform 93"/>
              <p:cNvSpPr>
                <a:spLocks/>
              </p:cNvSpPr>
              <p:nvPr/>
            </p:nvSpPr>
            <p:spPr bwMode="auto">
              <a:xfrm>
                <a:off x="5199" y="3200"/>
                <a:ext cx="136" cy="9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3" y="55"/>
                  </a:cxn>
                  <a:cxn ang="0">
                    <a:pos x="136" y="0"/>
                  </a:cxn>
                  <a:cxn ang="0">
                    <a:pos x="120" y="52"/>
                  </a:cxn>
                  <a:cxn ang="0">
                    <a:pos x="0" y="98"/>
                  </a:cxn>
                </a:cxnLst>
                <a:rect l="0" t="0" r="r" b="b"/>
                <a:pathLst>
                  <a:path w="136" h="98">
                    <a:moveTo>
                      <a:pt x="0" y="98"/>
                    </a:moveTo>
                    <a:lnTo>
                      <a:pt x="13" y="55"/>
                    </a:lnTo>
                    <a:lnTo>
                      <a:pt x="136" y="0"/>
                    </a:lnTo>
                    <a:lnTo>
                      <a:pt x="120" y="5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34" name="Freeform 94"/>
              <p:cNvSpPr>
                <a:spLocks/>
              </p:cNvSpPr>
              <p:nvPr/>
            </p:nvSpPr>
            <p:spPr bwMode="auto">
              <a:xfrm>
                <a:off x="5199" y="3200"/>
                <a:ext cx="136" cy="9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3" y="55"/>
                  </a:cxn>
                  <a:cxn ang="0">
                    <a:pos x="136" y="0"/>
                  </a:cxn>
                  <a:cxn ang="0">
                    <a:pos x="120" y="52"/>
                  </a:cxn>
                  <a:cxn ang="0">
                    <a:pos x="0" y="98"/>
                  </a:cxn>
                </a:cxnLst>
                <a:rect l="0" t="0" r="r" b="b"/>
                <a:pathLst>
                  <a:path w="136" h="98">
                    <a:moveTo>
                      <a:pt x="0" y="98"/>
                    </a:moveTo>
                    <a:lnTo>
                      <a:pt x="13" y="55"/>
                    </a:lnTo>
                    <a:lnTo>
                      <a:pt x="136" y="0"/>
                    </a:lnTo>
                    <a:lnTo>
                      <a:pt x="120" y="52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35" name="Freeform 95"/>
              <p:cNvSpPr>
                <a:spLocks/>
              </p:cNvSpPr>
              <p:nvPr/>
            </p:nvSpPr>
            <p:spPr bwMode="auto">
              <a:xfrm>
                <a:off x="4709" y="3467"/>
                <a:ext cx="30" cy="8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30" y="67"/>
                  </a:cxn>
                  <a:cxn ang="0">
                    <a:pos x="30" y="0"/>
                  </a:cxn>
                  <a:cxn ang="0">
                    <a:pos x="0" y="17"/>
                  </a:cxn>
                  <a:cxn ang="0">
                    <a:pos x="0" y="84"/>
                  </a:cxn>
                </a:cxnLst>
                <a:rect l="0" t="0" r="r" b="b"/>
                <a:pathLst>
                  <a:path w="30" h="84">
                    <a:moveTo>
                      <a:pt x="0" y="84"/>
                    </a:moveTo>
                    <a:lnTo>
                      <a:pt x="30" y="67"/>
                    </a:lnTo>
                    <a:lnTo>
                      <a:pt x="30" y="0"/>
                    </a:lnTo>
                    <a:lnTo>
                      <a:pt x="0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36" name="Freeform 96"/>
              <p:cNvSpPr>
                <a:spLocks/>
              </p:cNvSpPr>
              <p:nvPr/>
            </p:nvSpPr>
            <p:spPr bwMode="auto">
              <a:xfrm>
                <a:off x="4709" y="3467"/>
                <a:ext cx="30" cy="8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30" y="67"/>
                  </a:cxn>
                  <a:cxn ang="0">
                    <a:pos x="30" y="0"/>
                  </a:cxn>
                  <a:cxn ang="0">
                    <a:pos x="0" y="17"/>
                  </a:cxn>
                  <a:cxn ang="0">
                    <a:pos x="0" y="84"/>
                  </a:cxn>
                </a:cxnLst>
                <a:rect l="0" t="0" r="r" b="b"/>
                <a:pathLst>
                  <a:path w="30" h="84">
                    <a:moveTo>
                      <a:pt x="0" y="84"/>
                    </a:moveTo>
                    <a:lnTo>
                      <a:pt x="30" y="67"/>
                    </a:lnTo>
                    <a:lnTo>
                      <a:pt x="30" y="0"/>
                    </a:lnTo>
                    <a:lnTo>
                      <a:pt x="0" y="17"/>
                    </a:lnTo>
                    <a:lnTo>
                      <a:pt x="0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37" name="Freeform 97"/>
              <p:cNvSpPr>
                <a:spLocks/>
              </p:cNvSpPr>
              <p:nvPr/>
            </p:nvSpPr>
            <p:spPr bwMode="auto">
              <a:xfrm>
                <a:off x="5113" y="1292"/>
                <a:ext cx="71" cy="118"/>
              </a:xfrm>
              <a:custGeom>
                <a:avLst/>
                <a:gdLst/>
                <a:ahLst/>
                <a:cxnLst>
                  <a:cxn ang="0">
                    <a:pos x="71" y="72"/>
                  </a:cxn>
                  <a:cxn ang="0">
                    <a:pos x="12" y="118"/>
                  </a:cxn>
                  <a:cxn ang="0">
                    <a:pos x="0" y="43"/>
                  </a:cxn>
                  <a:cxn ang="0">
                    <a:pos x="71" y="0"/>
                  </a:cxn>
                  <a:cxn ang="0">
                    <a:pos x="71" y="72"/>
                  </a:cxn>
                </a:cxnLst>
                <a:rect l="0" t="0" r="r" b="b"/>
                <a:pathLst>
                  <a:path w="71" h="118">
                    <a:moveTo>
                      <a:pt x="71" y="72"/>
                    </a:moveTo>
                    <a:lnTo>
                      <a:pt x="12" y="118"/>
                    </a:lnTo>
                    <a:lnTo>
                      <a:pt x="0" y="43"/>
                    </a:lnTo>
                    <a:lnTo>
                      <a:pt x="71" y="0"/>
                    </a:lnTo>
                    <a:lnTo>
                      <a:pt x="71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38" name="Freeform 98"/>
              <p:cNvSpPr>
                <a:spLocks/>
              </p:cNvSpPr>
              <p:nvPr/>
            </p:nvSpPr>
            <p:spPr bwMode="auto">
              <a:xfrm>
                <a:off x="5113" y="1292"/>
                <a:ext cx="71" cy="118"/>
              </a:xfrm>
              <a:custGeom>
                <a:avLst/>
                <a:gdLst/>
                <a:ahLst/>
                <a:cxnLst>
                  <a:cxn ang="0">
                    <a:pos x="71" y="72"/>
                  </a:cxn>
                  <a:cxn ang="0">
                    <a:pos x="12" y="118"/>
                  </a:cxn>
                  <a:cxn ang="0">
                    <a:pos x="0" y="43"/>
                  </a:cxn>
                  <a:cxn ang="0">
                    <a:pos x="71" y="0"/>
                  </a:cxn>
                  <a:cxn ang="0">
                    <a:pos x="71" y="72"/>
                  </a:cxn>
                </a:cxnLst>
                <a:rect l="0" t="0" r="r" b="b"/>
                <a:pathLst>
                  <a:path w="71" h="118">
                    <a:moveTo>
                      <a:pt x="71" y="72"/>
                    </a:moveTo>
                    <a:lnTo>
                      <a:pt x="12" y="118"/>
                    </a:lnTo>
                    <a:lnTo>
                      <a:pt x="0" y="43"/>
                    </a:lnTo>
                    <a:lnTo>
                      <a:pt x="71" y="0"/>
                    </a:lnTo>
                    <a:lnTo>
                      <a:pt x="71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39" name="Rectangle 99"/>
              <p:cNvSpPr>
                <a:spLocks noChangeArrowheads="1"/>
              </p:cNvSpPr>
              <p:nvPr/>
            </p:nvSpPr>
            <p:spPr bwMode="auto">
              <a:xfrm>
                <a:off x="4371" y="2718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40" name="Rectangle 100"/>
              <p:cNvSpPr>
                <a:spLocks noChangeArrowheads="1"/>
              </p:cNvSpPr>
              <p:nvPr/>
            </p:nvSpPr>
            <p:spPr bwMode="auto">
              <a:xfrm>
                <a:off x="4371" y="2718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41" name="Freeform 101"/>
              <p:cNvSpPr>
                <a:spLocks/>
              </p:cNvSpPr>
              <p:nvPr/>
            </p:nvSpPr>
            <p:spPr bwMode="auto">
              <a:xfrm>
                <a:off x="4983" y="1422"/>
                <a:ext cx="107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36"/>
                  </a:cxn>
                  <a:cxn ang="0">
                    <a:pos x="107" y="112"/>
                  </a:cxn>
                  <a:cxn ang="0">
                    <a:pos x="21" y="74"/>
                  </a:cxn>
                  <a:cxn ang="0">
                    <a:pos x="0" y="0"/>
                  </a:cxn>
                </a:cxnLst>
                <a:rect l="0" t="0" r="r" b="b"/>
                <a:pathLst>
                  <a:path w="107" h="112">
                    <a:moveTo>
                      <a:pt x="0" y="0"/>
                    </a:moveTo>
                    <a:lnTo>
                      <a:pt x="83" y="36"/>
                    </a:lnTo>
                    <a:lnTo>
                      <a:pt x="107" y="112"/>
                    </a:lnTo>
                    <a:lnTo>
                      <a:pt x="21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42" name="Freeform 102"/>
              <p:cNvSpPr>
                <a:spLocks/>
              </p:cNvSpPr>
              <p:nvPr/>
            </p:nvSpPr>
            <p:spPr bwMode="auto">
              <a:xfrm>
                <a:off x="4983" y="1422"/>
                <a:ext cx="107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36"/>
                  </a:cxn>
                  <a:cxn ang="0">
                    <a:pos x="107" y="112"/>
                  </a:cxn>
                  <a:cxn ang="0">
                    <a:pos x="21" y="74"/>
                  </a:cxn>
                  <a:cxn ang="0">
                    <a:pos x="0" y="0"/>
                  </a:cxn>
                </a:cxnLst>
                <a:rect l="0" t="0" r="r" b="b"/>
                <a:pathLst>
                  <a:path w="107" h="112">
                    <a:moveTo>
                      <a:pt x="0" y="0"/>
                    </a:moveTo>
                    <a:lnTo>
                      <a:pt x="83" y="36"/>
                    </a:lnTo>
                    <a:lnTo>
                      <a:pt x="107" y="112"/>
                    </a:lnTo>
                    <a:lnTo>
                      <a:pt x="21" y="7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43" name="Freeform 103"/>
              <p:cNvSpPr>
                <a:spLocks/>
              </p:cNvSpPr>
              <p:nvPr/>
            </p:nvSpPr>
            <p:spPr bwMode="auto">
              <a:xfrm>
                <a:off x="3691" y="1422"/>
                <a:ext cx="107" cy="112"/>
              </a:xfrm>
              <a:custGeom>
                <a:avLst/>
                <a:gdLst/>
                <a:ahLst/>
                <a:cxnLst>
                  <a:cxn ang="0">
                    <a:pos x="87" y="74"/>
                  </a:cxn>
                  <a:cxn ang="0">
                    <a:pos x="107" y="0"/>
                  </a:cxn>
                  <a:cxn ang="0">
                    <a:pos x="23" y="36"/>
                  </a:cxn>
                  <a:cxn ang="0">
                    <a:pos x="0" y="112"/>
                  </a:cxn>
                  <a:cxn ang="0">
                    <a:pos x="87" y="74"/>
                  </a:cxn>
                </a:cxnLst>
                <a:rect l="0" t="0" r="r" b="b"/>
                <a:pathLst>
                  <a:path w="107" h="112">
                    <a:moveTo>
                      <a:pt x="87" y="74"/>
                    </a:moveTo>
                    <a:lnTo>
                      <a:pt x="107" y="0"/>
                    </a:lnTo>
                    <a:lnTo>
                      <a:pt x="23" y="36"/>
                    </a:lnTo>
                    <a:lnTo>
                      <a:pt x="0" y="112"/>
                    </a:lnTo>
                    <a:lnTo>
                      <a:pt x="87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44" name="Freeform 104"/>
              <p:cNvSpPr>
                <a:spLocks/>
              </p:cNvSpPr>
              <p:nvPr/>
            </p:nvSpPr>
            <p:spPr bwMode="auto">
              <a:xfrm>
                <a:off x="3691" y="1422"/>
                <a:ext cx="107" cy="112"/>
              </a:xfrm>
              <a:custGeom>
                <a:avLst/>
                <a:gdLst/>
                <a:ahLst/>
                <a:cxnLst>
                  <a:cxn ang="0">
                    <a:pos x="87" y="74"/>
                  </a:cxn>
                  <a:cxn ang="0">
                    <a:pos x="107" y="0"/>
                  </a:cxn>
                  <a:cxn ang="0">
                    <a:pos x="23" y="36"/>
                  </a:cxn>
                  <a:cxn ang="0">
                    <a:pos x="0" y="112"/>
                  </a:cxn>
                  <a:cxn ang="0">
                    <a:pos x="87" y="74"/>
                  </a:cxn>
                </a:cxnLst>
                <a:rect l="0" t="0" r="r" b="b"/>
                <a:pathLst>
                  <a:path w="107" h="112">
                    <a:moveTo>
                      <a:pt x="87" y="74"/>
                    </a:moveTo>
                    <a:lnTo>
                      <a:pt x="107" y="0"/>
                    </a:lnTo>
                    <a:lnTo>
                      <a:pt x="23" y="36"/>
                    </a:lnTo>
                    <a:lnTo>
                      <a:pt x="0" y="112"/>
                    </a:lnTo>
                    <a:lnTo>
                      <a:pt x="87" y="7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45" name="Freeform 105"/>
              <p:cNvSpPr>
                <a:spLocks/>
              </p:cNvSpPr>
              <p:nvPr/>
            </p:nvSpPr>
            <p:spPr bwMode="auto">
              <a:xfrm>
                <a:off x="4505" y="1194"/>
                <a:ext cx="108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9"/>
                  </a:cxn>
                  <a:cxn ang="0">
                    <a:pos x="108" y="45"/>
                  </a:cxn>
                  <a:cxn ang="0">
                    <a:pos x="40" y="38"/>
                  </a:cxn>
                  <a:cxn ang="0">
                    <a:pos x="0" y="0"/>
                  </a:cxn>
                </a:cxnLst>
                <a:rect l="0" t="0" r="r" b="b"/>
                <a:pathLst>
                  <a:path w="108" h="45">
                    <a:moveTo>
                      <a:pt x="0" y="0"/>
                    </a:moveTo>
                    <a:lnTo>
                      <a:pt x="95" y="9"/>
                    </a:lnTo>
                    <a:lnTo>
                      <a:pt x="108" y="45"/>
                    </a:lnTo>
                    <a:lnTo>
                      <a:pt x="4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46" name="Freeform 106"/>
              <p:cNvSpPr>
                <a:spLocks/>
              </p:cNvSpPr>
              <p:nvPr/>
            </p:nvSpPr>
            <p:spPr bwMode="auto">
              <a:xfrm>
                <a:off x="4505" y="1194"/>
                <a:ext cx="108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9"/>
                  </a:cxn>
                  <a:cxn ang="0">
                    <a:pos x="108" y="45"/>
                  </a:cxn>
                  <a:cxn ang="0">
                    <a:pos x="40" y="38"/>
                  </a:cxn>
                  <a:cxn ang="0">
                    <a:pos x="0" y="0"/>
                  </a:cxn>
                </a:cxnLst>
                <a:rect l="0" t="0" r="r" b="b"/>
                <a:pathLst>
                  <a:path w="108" h="45">
                    <a:moveTo>
                      <a:pt x="0" y="0"/>
                    </a:moveTo>
                    <a:lnTo>
                      <a:pt x="95" y="9"/>
                    </a:lnTo>
                    <a:lnTo>
                      <a:pt x="108" y="45"/>
                    </a:lnTo>
                    <a:lnTo>
                      <a:pt x="40" y="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47" name="Freeform 107"/>
              <p:cNvSpPr>
                <a:spLocks/>
              </p:cNvSpPr>
              <p:nvPr/>
            </p:nvSpPr>
            <p:spPr bwMode="auto">
              <a:xfrm>
                <a:off x="4168" y="1194"/>
                <a:ext cx="109" cy="45"/>
              </a:xfrm>
              <a:custGeom>
                <a:avLst/>
                <a:gdLst/>
                <a:ahLst/>
                <a:cxnLst>
                  <a:cxn ang="0">
                    <a:pos x="69" y="38"/>
                  </a:cxn>
                  <a:cxn ang="0">
                    <a:pos x="109" y="0"/>
                  </a:cxn>
                  <a:cxn ang="0">
                    <a:pos x="14" y="9"/>
                  </a:cxn>
                  <a:cxn ang="0">
                    <a:pos x="0" y="45"/>
                  </a:cxn>
                  <a:cxn ang="0">
                    <a:pos x="69" y="38"/>
                  </a:cxn>
                </a:cxnLst>
                <a:rect l="0" t="0" r="r" b="b"/>
                <a:pathLst>
                  <a:path w="109" h="45">
                    <a:moveTo>
                      <a:pt x="69" y="38"/>
                    </a:moveTo>
                    <a:lnTo>
                      <a:pt x="109" y="0"/>
                    </a:lnTo>
                    <a:lnTo>
                      <a:pt x="14" y="9"/>
                    </a:lnTo>
                    <a:lnTo>
                      <a:pt x="0" y="45"/>
                    </a:lnTo>
                    <a:lnTo>
                      <a:pt x="6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48" name="Freeform 108"/>
              <p:cNvSpPr>
                <a:spLocks/>
              </p:cNvSpPr>
              <p:nvPr/>
            </p:nvSpPr>
            <p:spPr bwMode="auto">
              <a:xfrm>
                <a:off x="4168" y="1194"/>
                <a:ext cx="109" cy="45"/>
              </a:xfrm>
              <a:custGeom>
                <a:avLst/>
                <a:gdLst/>
                <a:ahLst/>
                <a:cxnLst>
                  <a:cxn ang="0">
                    <a:pos x="69" y="38"/>
                  </a:cxn>
                  <a:cxn ang="0">
                    <a:pos x="109" y="0"/>
                  </a:cxn>
                  <a:cxn ang="0">
                    <a:pos x="14" y="9"/>
                  </a:cxn>
                  <a:cxn ang="0">
                    <a:pos x="0" y="45"/>
                  </a:cxn>
                  <a:cxn ang="0">
                    <a:pos x="69" y="38"/>
                  </a:cxn>
                </a:cxnLst>
                <a:rect l="0" t="0" r="r" b="b"/>
                <a:pathLst>
                  <a:path w="109" h="45">
                    <a:moveTo>
                      <a:pt x="69" y="38"/>
                    </a:moveTo>
                    <a:lnTo>
                      <a:pt x="109" y="0"/>
                    </a:lnTo>
                    <a:lnTo>
                      <a:pt x="14" y="9"/>
                    </a:lnTo>
                    <a:lnTo>
                      <a:pt x="0" y="45"/>
                    </a:lnTo>
                    <a:lnTo>
                      <a:pt x="69" y="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49" name="Freeform 109"/>
              <p:cNvSpPr>
                <a:spLocks/>
              </p:cNvSpPr>
              <p:nvPr/>
            </p:nvSpPr>
            <p:spPr bwMode="auto">
              <a:xfrm>
                <a:off x="4347" y="3406"/>
                <a:ext cx="88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88" y="18"/>
                  </a:cxn>
                  <a:cxn ang="0">
                    <a:pos x="81" y="0"/>
                  </a:cxn>
                  <a:cxn ang="0">
                    <a:pos x="6" y="0"/>
                  </a:cxn>
                  <a:cxn ang="0">
                    <a:pos x="0" y="18"/>
                  </a:cxn>
                </a:cxnLst>
                <a:rect l="0" t="0" r="r" b="b"/>
                <a:pathLst>
                  <a:path w="88" h="18">
                    <a:moveTo>
                      <a:pt x="0" y="18"/>
                    </a:moveTo>
                    <a:lnTo>
                      <a:pt x="88" y="18"/>
                    </a:lnTo>
                    <a:lnTo>
                      <a:pt x="81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50" name="Freeform 110"/>
              <p:cNvSpPr>
                <a:spLocks/>
              </p:cNvSpPr>
              <p:nvPr/>
            </p:nvSpPr>
            <p:spPr bwMode="auto">
              <a:xfrm>
                <a:off x="4347" y="3406"/>
                <a:ext cx="88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88" y="18"/>
                  </a:cxn>
                  <a:cxn ang="0">
                    <a:pos x="81" y="0"/>
                  </a:cxn>
                  <a:cxn ang="0">
                    <a:pos x="6" y="0"/>
                  </a:cxn>
                  <a:cxn ang="0">
                    <a:pos x="0" y="18"/>
                  </a:cxn>
                </a:cxnLst>
                <a:rect l="0" t="0" r="r" b="b"/>
                <a:pathLst>
                  <a:path w="88" h="18">
                    <a:moveTo>
                      <a:pt x="0" y="18"/>
                    </a:moveTo>
                    <a:lnTo>
                      <a:pt x="88" y="18"/>
                    </a:lnTo>
                    <a:lnTo>
                      <a:pt x="81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51" name="Freeform 111"/>
              <p:cNvSpPr>
                <a:spLocks/>
              </p:cNvSpPr>
              <p:nvPr/>
            </p:nvSpPr>
            <p:spPr bwMode="auto">
              <a:xfrm>
                <a:off x="4594" y="1015"/>
                <a:ext cx="115" cy="24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0" y="0"/>
                  </a:cxn>
                  <a:cxn ang="0">
                    <a:pos x="83" y="11"/>
                  </a:cxn>
                  <a:cxn ang="0">
                    <a:pos x="115" y="24"/>
                  </a:cxn>
                  <a:cxn ang="0">
                    <a:pos x="30" y="12"/>
                  </a:cxn>
                </a:cxnLst>
                <a:rect l="0" t="0" r="r" b="b"/>
                <a:pathLst>
                  <a:path w="115" h="24">
                    <a:moveTo>
                      <a:pt x="30" y="12"/>
                    </a:moveTo>
                    <a:lnTo>
                      <a:pt x="0" y="0"/>
                    </a:lnTo>
                    <a:lnTo>
                      <a:pt x="83" y="11"/>
                    </a:lnTo>
                    <a:lnTo>
                      <a:pt x="115" y="24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52" name="Freeform 112"/>
              <p:cNvSpPr>
                <a:spLocks/>
              </p:cNvSpPr>
              <p:nvPr/>
            </p:nvSpPr>
            <p:spPr bwMode="auto">
              <a:xfrm>
                <a:off x="4594" y="1015"/>
                <a:ext cx="115" cy="24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0" y="0"/>
                  </a:cxn>
                  <a:cxn ang="0">
                    <a:pos x="83" y="11"/>
                  </a:cxn>
                  <a:cxn ang="0">
                    <a:pos x="115" y="24"/>
                  </a:cxn>
                  <a:cxn ang="0">
                    <a:pos x="30" y="12"/>
                  </a:cxn>
                </a:cxnLst>
                <a:rect l="0" t="0" r="r" b="b"/>
                <a:pathLst>
                  <a:path w="115" h="24">
                    <a:moveTo>
                      <a:pt x="30" y="12"/>
                    </a:moveTo>
                    <a:lnTo>
                      <a:pt x="0" y="0"/>
                    </a:lnTo>
                    <a:lnTo>
                      <a:pt x="83" y="11"/>
                    </a:lnTo>
                    <a:lnTo>
                      <a:pt x="115" y="24"/>
                    </a:lnTo>
                    <a:lnTo>
                      <a:pt x="30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53" name="Freeform 113"/>
              <p:cNvSpPr>
                <a:spLocks/>
              </p:cNvSpPr>
              <p:nvPr/>
            </p:nvSpPr>
            <p:spPr bwMode="auto">
              <a:xfrm>
                <a:off x="4073" y="1015"/>
                <a:ext cx="115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9" y="11"/>
                  </a:cxn>
                  <a:cxn ang="0">
                    <a:pos x="115" y="0"/>
                  </a:cxn>
                  <a:cxn ang="0">
                    <a:pos x="85" y="12"/>
                  </a:cxn>
                  <a:cxn ang="0">
                    <a:pos x="0" y="24"/>
                  </a:cxn>
                </a:cxnLst>
                <a:rect l="0" t="0" r="r" b="b"/>
                <a:pathLst>
                  <a:path w="115" h="24">
                    <a:moveTo>
                      <a:pt x="0" y="24"/>
                    </a:moveTo>
                    <a:lnTo>
                      <a:pt x="29" y="11"/>
                    </a:lnTo>
                    <a:lnTo>
                      <a:pt x="115" y="0"/>
                    </a:lnTo>
                    <a:lnTo>
                      <a:pt x="85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54" name="Freeform 114"/>
              <p:cNvSpPr>
                <a:spLocks/>
              </p:cNvSpPr>
              <p:nvPr/>
            </p:nvSpPr>
            <p:spPr bwMode="auto">
              <a:xfrm>
                <a:off x="4073" y="1015"/>
                <a:ext cx="115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9" y="11"/>
                  </a:cxn>
                  <a:cxn ang="0">
                    <a:pos x="115" y="0"/>
                  </a:cxn>
                  <a:cxn ang="0">
                    <a:pos x="85" y="12"/>
                  </a:cxn>
                  <a:cxn ang="0">
                    <a:pos x="0" y="24"/>
                  </a:cxn>
                </a:cxnLst>
                <a:rect l="0" t="0" r="r" b="b"/>
                <a:pathLst>
                  <a:path w="115" h="24">
                    <a:moveTo>
                      <a:pt x="0" y="24"/>
                    </a:moveTo>
                    <a:lnTo>
                      <a:pt x="29" y="11"/>
                    </a:lnTo>
                    <a:lnTo>
                      <a:pt x="115" y="0"/>
                    </a:lnTo>
                    <a:lnTo>
                      <a:pt x="85" y="12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55" name="Freeform 115"/>
              <p:cNvSpPr>
                <a:spLocks/>
              </p:cNvSpPr>
              <p:nvPr/>
            </p:nvSpPr>
            <p:spPr bwMode="auto">
              <a:xfrm>
                <a:off x="5066" y="1410"/>
                <a:ext cx="71" cy="124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71" y="85"/>
                  </a:cxn>
                  <a:cxn ang="0">
                    <a:pos x="24" y="124"/>
                  </a:cxn>
                  <a:cxn ang="0">
                    <a:pos x="0" y="48"/>
                  </a:cxn>
                  <a:cxn ang="0">
                    <a:pos x="59" y="0"/>
                  </a:cxn>
                </a:cxnLst>
                <a:rect l="0" t="0" r="r" b="b"/>
                <a:pathLst>
                  <a:path w="71" h="124">
                    <a:moveTo>
                      <a:pt x="59" y="0"/>
                    </a:moveTo>
                    <a:lnTo>
                      <a:pt x="71" y="85"/>
                    </a:lnTo>
                    <a:lnTo>
                      <a:pt x="24" y="124"/>
                    </a:lnTo>
                    <a:lnTo>
                      <a:pt x="0" y="4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56" name="Freeform 116"/>
              <p:cNvSpPr>
                <a:spLocks noEditPoints="1"/>
              </p:cNvSpPr>
              <p:nvPr/>
            </p:nvSpPr>
            <p:spPr bwMode="auto">
              <a:xfrm>
                <a:off x="3190" y="1410"/>
                <a:ext cx="1947" cy="1108"/>
              </a:xfrm>
              <a:custGeom>
                <a:avLst/>
                <a:gdLst/>
                <a:ahLst/>
                <a:cxnLst>
                  <a:cxn ang="0">
                    <a:pos x="1935" y="0"/>
                  </a:cxn>
                  <a:cxn ang="0">
                    <a:pos x="1947" y="85"/>
                  </a:cxn>
                  <a:cxn ang="0">
                    <a:pos x="1900" y="124"/>
                  </a:cxn>
                  <a:cxn ang="0">
                    <a:pos x="1876" y="48"/>
                  </a:cxn>
                  <a:cxn ang="0">
                    <a:pos x="1935" y="0"/>
                  </a:cxn>
                  <a:cxn ang="0">
                    <a:pos x="0" y="1108"/>
                  </a:cxn>
                  <a:cxn ang="0">
                    <a:pos x="31" y="1030"/>
                  </a:cxn>
                </a:cxnLst>
                <a:rect l="0" t="0" r="r" b="b"/>
                <a:pathLst>
                  <a:path w="1947" h="1108">
                    <a:moveTo>
                      <a:pt x="1935" y="0"/>
                    </a:moveTo>
                    <a:lnTo>
                      <a:pt x="1947" y="85"/>
                    </a:lnTo>
                    <a:lnTo>
                      <a:pt x="1900" y="124"/>
                    </a:lnTo>
                    <a:lnTo>
                      <a:pt x="1876" y="48"/>
                    </a:lnTo>
                    <a:lnTo>
                      <a:pt x="1935" y="0"/>
                    </a:lnTo>
                    <a:moveTo>
                      <a:pt x="0" y="1108"/>
                    </a:moveTo>
                    <a:lnTo>
                      <a:pt x="31" y="103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57" name="Freeform 117"/>
              <p:cNvSpPr>
                <a:spLocks/>
              </p:cNvSpPr>
              <p:nvPr/>
            </p:nvSpPr>
            <p:spPr bwMode="auto">
              <a:xfrm>
                <a:off x="5551" y="2776"/>
                <a:ext cx="6" cy="13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6" y="62"/>
                  </a:cxn>
                  <a:cxn ang="0">
                    <a:pos x="6" y="132"/>
                  </a:cxn>
                  <a:cxn ang="0">
                    <a:pos x="0" y="72"/>
                  </a:cxn>
                </a:cxnLst>
                <a:rect l="0" t="0" r="r" b="b"/>
                <a:pathLst>
                  <a:path w="6" h="132">
                    <a:moveTo>
                      <a:pt x="0" y="72"/>
                    </a:moveTo>
                    <a:lnTo>
                      <a:pt x="0" y="0"/>
                    </a:lnTo>
                    <a:lnTo>
                      <a:pt x="6" y="62"/>
                    </a:lnTo>
                    <a:lnTo>
                      <a:pt x="6" y="13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58" name="Freeform 118"/>
              <p:cNvSpPr>
                <a:spLocks noEditPoints="1"/>
              </p:cNvSpPr>
              <p:nvPr/>
            </p:nvSpPr>
            <p:spPr bwMode="auto">
              <a:xfrm>
                <a:off x="5330" y="2642"/>
                <a:ext cx="227" cy="266"/>
              </a:xfrm>
              <a:custGeom>
                <a:avLst/>
                <a:gdLst/>
                <a:ahLst/>
                <a:cxnLst>
                  <a:cxn ang="0">
                    <a:pos x="221" y="206"/>
                  </a:cxn>
                  <a:cxn ang="0">
                    <a:pos x="221" y="134"/>
                  </a:cxn>
                  <a:cxn ang="0">
                    <a:pos x="227" y="196"/>
                  </a:cxn>
                  <a:cxn ang="0">
                    <a:pos x="227" y="266"/>
                  </a:cxn>
                  <a:cxn ang="0">
                    <a:pos x="221" y="206"/>
                  </a:cxn>
                  <a:cxn ang="0">
                    <a:pos x="51" y="0"/>
                  </a:cxn>
                  <a:cxn ang="0">
                    <a:pos x="0" y="137"/>
                  </a:cxn>
                </a:cxnLst>
                <a:rect l="0" t="0" r="r" b="b"/>
                <a:pathLst>
                  <a:path w="227" h="266">
                    <a:moveTo>
                      <a:pt x="221" y="206"/>
                    </a:moveTo>
                    <a:lnTo>
                      <a:pt x="221" y="134"/>
                    </a:lnTo>
                    <a:lnTo>
                      <a:pt x="227" y="196"/>
                    </a:lnTo>
                    <a:lnTo>
                      <a:pt x="227" y="266"/>
                    </a:lnTo>
                    <a:lnTo>
                      <a:pt x="221" y="206"/>
                    </a:lnTo>
                    <a:moveTo>
                      <a:pt x="51" y="0"/>
                    </a:moveTo>
                    <a:lnTo>
                      <a:pt x="0" y="13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59" name="Freeform 119"/>
              <p:cNvSpPr>
                <a:spLocks/>
              </p:cNvSpPr>
              <p:nvPr/>
            </p:nvSpPr>
            <p:spPr bwMode="auto">
              <a:xfrm>
                <a:off x="4478" y="3164"/>
                <a:ext cx="44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4" y="98"/>
                  </a:cxn>
                  <a:cxn ang="0">
                    <a:pos x="44" y="0"/>
                  </a:cxn>
                  <a:cxn ang="0">
                    <a:pos x="0" y="20"/>
                  </a:cxn>
                  <a:cxn ang="0">
                    <a:pos x="0" y="116"/>
                  </a:cxn>
                </a:cxnLst>
                <a:rect l="0" t="0" r="r" b="b"/>
                <a:pathLst>
                  <a:path w="44" h="116">
                    <a:moveTo>
                      <a:pt x="0" y="116"/>
                    </a:moveTo>
                    <a:lnTo>
                      <a:pt x="44" y="98"/>
                    </a:lnTo>
                    <a:lnTo>
                      <a:pt x="44" y="0"/>
                    </a:lnTo>
                    <a:lnTo>
                      <a:pt x="0" y="2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60" name="Freeform 120"/>
              <p:cNvSpPr>
                <a:spLocks/>
              </p:cNvSpPr>
              <p:nvPr/>
            </p:nvSpPr>
            <p:spPr bwMode="auto">
              <a:xfrm>
                <a:off x="4478" y="3164"/>
                <a:ext cx="44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4" y="98"/>
                  </a:cxn>
                  <a:cxn ang="0">
                    <a:pos x="44" y="0"/>
                  </a:cxn>
                  <a:cxn ang="0">
                    <a:pos x="0" y="20"/>
                  </a:cxn>
                  <a:cxn ang="0">
                    <a:pos x="0" y="116"/>
                  </a:cxn>
                </a:cxnLst>
                <a:rect l="0" t="0" r="r" b="b"/>
                <a:pathLst>
                  <a:path w="44" h="116">
                    <a:moveTo>
                      <a:pt x="0" y="116"/>
                    </a:moveTo>
                    <a:lnTo>
                      <a:pt x="44" y="98"/>
                    </a:lnTo>
                    <a:lnTo>
                      <a:pt x="44" y="0"/>
                    </a:lnTo>
                    <a:lnTo>
                      <a:pt x="0" y="20"/>
                    </a:lnTo>
                    <a:lnTo>
                      <a:pt x="0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61" name="Freeform 121"/>
              <p:cNvSpPr>
                <a:spLocks/>
              </p:cNvSpPr>
              <p:nvPr/>
            </p:nvSpPr>
            <p:spPr bwMode="auto">
              <a:xfrm>
                <a:off x="4260" y="3164"/>
                <a:ext cx="44" cy="11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44" y="116"/>
                  </a:cxn>
                  <a:cxn ang="0">
                    <a:pos x="44" y="20"/>
                  </a:cxn>
                  <a:cxn ang="0">
                    <a:pos x="0" y="0"/>
                  </a:cxn>
                  <a:cxn ang="0">
                    <a:pos x="0" y="98"/>
                  </a:cxn>
                </a:cxnLst>
                <a:rect l="0" t="0" r="r" b="b"/>
                <a:pathLst>
                  <a:path w="44" h="116">
                    <a:moveTo>
                      <a:pt x="0" y="98"/>
                    </a:moveTo>
                    <a:lnTo>
                      <a:pt x="44" y="116"/>
                    </a:lnTo>
                    <a:lnTo>
                      <a:pt x="44" y="20"/>
                    </a:lnTo>
                    <a:lnTo>
                      <a:pt x="0" y="0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62" name="Freeform 122"/>
              <p:cNvSpPr>
                <a:spLocks noEditPoints="1"/>
              </p:cNvSpPr>
              <p:nvPr/>
            </p:nvSpPr>
            <p:spPr bwMode="auto">
              <a:xfrm>
                <a:off x="3400" y="1378"/>
                <a:ext cx="1566" cy="1902"/>
              </a:xfrm>
              <a:custGeom>
                <a:avLst/>
                <a:gdLst/>
                <a:ahLst/>
                <a:cxnLst>
                  <a:cxn ang="0">
                    <a:pos x="860" y="1884"/>
                  </a:cxn>
                  <a:cxn ang="0">
                    <a:pos x="904" y="1902"/>
                  </a:cxn>
                  <a:cxn ang="0">
                    <a:pos x="904" y="1806"/>
                  </a:cxn>
                  <a:cxn ang="0">
                    <a:pos x="860" y="1786"/>
                  </a:cxn>
                  <a:cxn ang="0">
                    <a:pos x="860" y="1884"/>
                  </a:cxn>
                  <a:cxn ang="0">
                    <a:pos x="1566" y="34"/>
                  </a:cxn>
                  <a:cxn ang="0">
                    <a:pos x="1464" y="0"/>
                  </a:cxn>
                  <a:cxn ang="0">
                    <a:pos x="517" y="0"/>
                  </a:cxn>
                  <a:cxn ang="0">
                    <a:pos x="414" y="34"/>
                  </a:cxn>
                  <a:cxn ang="0">
                    <a:pos x="52" y="1401"/>
                  </a:cxn>
                  <a:cxn ang="0">
                    <a:pos x="0" y="1265"/>
                  </a:cxn>
                </a:cxnLst>
                <a:rect l="0" t="0" r="r" b="b"/>
                <a:pathLst>
                  <a:path w="1566" h="1902">
                    <a:moveTo>
                      <a:pt x="860" y="1884"/>
                    </a:moveTo>
                    <a:lnTo>
                      <a:pt x="904" y="1902"/>
                    </a:lnTo>
                    <a:lnTo>
                      <a:pt x="904" y="1806"/>
                    </a:lnTo>
                    <a:lnTo>
                      <a:pt x="860" y="1786"/>
                    </a:lnTo>
                    <a:lnTo>
                      <a:pt x="860" y="1884"/>
                    </a:lnTo>
                    <a:moveTo>
                      <a:pt x="1566" y="34"/>
                    </a:moveTo>
                    <a:lnTo>
                      <a:pt x="1464" y="0"/>
                    </a:lnTo>
                    <a:moveTo>
                      <a:pt x="517" y="0"/>
                    </a:moveTo>
                    <a:lnTo>
                      <a:pt x="414" y="34"/>
                    </a:lnTo>
                    <a:moveTo>
                      <a:pt x="52" y="1401"/>
                    </a:moveTo>
                    <a:lnTo>
                      <a:pt x="0" y="126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63" name="Freeform 123"/>
              <p:cNvSpPr>
                <a:spLocks/>
              </p:cNvSpPr>
              <p:nvPr/>
            </p:nvSpPr>
            <p:spPr bwMode="auto">
              <a:xfrm>
                <a:off x="4411" y="2718"/>
                <a:ext cx="39" cy="5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6"/>
                  </a:cxn>
                  <a:cxn ang="0">
                    <a:pos x="39" y="57"/>
                  </a:cxn>
                  <a:cxn ang="0">
                    <a:pos x="0" y="52"/>
                  </a:cxn>
                </a:cxnLst>
                <a:rect l="0" t="0" r="r" b="b"/>
                <a:pathLst>
                  <a:path w="39" h="57">
                    <a:moveTo>
                      <a:pt x="0" y="52"/>
                    </a:moveTo>
                    <a:lnTo>
                      <a:pt x="0" y="0"/>
                    </a:lnTo>
                    <a:lnTo>
                      <a:pt x="39" y="6"/>
                    </a:lnTo>
                    <a:lnTo>
                      <a:pt x="39" y="5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64" name="Freeform 124"/>
              <p:cNvSpPr>
                <a:spLocks/>
              </p:cNvSpPr>
              <p:nvPr/>
            </p:nvSpPr>
            <p:spPr bwMode="auto">
              <a:xfrm>
                <a:off x="4411" y="2718"/>
                <a:ext cx="39" cy="5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6"/>
                  </a:cxn>
                  <a:cxn ang="0">
                    <a:pos x="39" y="57"/>
                  </a:cxn>
                  <a:cxn ang="0">
                    <a:pos x="0" y="52"/>
                  </a:cxn>
                </a:cxnLst>
                <a:rect l="0" t="0" r="r" b="b"/>
                <a:pathLst>
                  <a:path w="39" h="57">
                    <a:moveTo>
                      <a:pt x="0" y="52"/>
                    </a:moveTo>
                    <a:lnTo>
                      <a:pt x="0" y="0"/>
                    </a:lnTo>
                    <a:lnTo>
                      <a:pt x="39" y="6"/>
                    </a:lnTo>
                    <a:lnTo>
                      <a:pt x="39" y="57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65" name="Freeform 125"/>
              <p:cNvSpPr>
                <a:spLocks/>
              </p:cNvSpPr>
              <p:nvPr/>
            </p:nvSpPr>
            <p:spPr bwMode="auto">
              <a:xfrm>
                <a:off x="4332" y="2718"/>
                <a:ext cx="39" cy="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7"/>
                  </a:cxn>
                  <a:cxn ang="0">
                    <a:pos x="0" y="6"/>
                  </a:cxn>
                </a:cxnLst>
                <a:rect l="0" t="0" r="r" b="b"/>
                <a:pathLst>
                  <a:path w="39" h="57">
                    <a:moveTo>
                      <a:pt x="0" y="6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66" name="Freeform 126"/>
              <p:cNvSpPr>
                <a:spLocks/>
              </p:cNvSpPr>
              <p:nvPr/>
            </p:nvSpPr>
            <p:spPr bwMode="auto">
              <a:xfrm>
                <a:off x="4332" y="2718"/>
                <a:ext cx="39" cy="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7"/>
                  </a:cxn>
                  <a:cxn ang="0">
                    <a:pos x="0" y="6"/>
                  </a:cxn>
                </a:cxnLst>
                <a:rect l="0" t="0" r="r" b="b"/>
                <a:pathLst>
                  <a:path w="39" h="57">
                    <a:moveTo>
                      <a:pt x="0" y="6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7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67" name="Freeform 127"/>
              <p:cNvSpPr>
                <a:spLocks/>
              </p:cNvSpPr>
              <p:nvPr/>
            </p:nvSpPr>
            <p:spPr bwMode="auto">
              <a:xfrm>
                <a:off x="4534" y="3395"/>
                <a:ext cx="103" cy="47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103" y="12"/>
                  </a:cxn>
                  <a:cxn ang="0">
                    <a:pos x="75" y="0"/>
                  </a:cxn>
                  <a:cxn ang="0">
                    <a:pos x="0" y="31"/>
                  </a:cxn>
                  <a:cxn ang="0">
                    <a:pos x="17" y="47"/>
                  </a:cxn>
                </a:cxnLst>
                <a:rect l="0" t="0" r="r" b="b"/>
                <a:pathLst>
                  <a:path w="103" h="47">
                    <a:moveTo>
                      <a:pt x="17" y="47"/>
                    </a:moveTo>
                    <a:lnTo>
                      <a:pt x="103" y="12"/>
                    </a:lnTo>
                    <a:lnTo>
                      <a:pt x="75" y="0"/>
                    </a:lnTo>
                    <a:lnTo>
                      <a:pt x="0" y="31"/>
                    </a:lnTo>
                    <a:lnTo>
                      <a:pt x="17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68" name="Freeform 128"/>
              <p:cNvSpPr>
                <a:spLocks/>
              </p:cNvSpPr>
              <p:nvPr/>
            </p:nvSpPr>
            <p:spPr bwMode="auto">
              <a:xfrm>
                <a:off x="4534" y="3395"/>
                <a:ext cx="103" cy="47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103" y="12"/>
                  </a:cxn>
                  <a:cxn ang="0">
                    <a:pos x="75" y="0"/>
                  </a:cxn>
                  <a:cxn ang="0">
                    <a:pos x="0" y="31"/>
                  </a:cxn>
                  <a:cxn ang="0">
                    <a:pos x="17" y="47"/>
                  </a:cxn>
                </a:cxnLst>
                <a:rect l="0" t="0" r="r" b="b"/>
                <a:pathLst>
                  <a:path w="103" h="47">
                    <a:moveTo>
                      <a:pt x="17" y="47"/>
                    </a:moveTo>
                    <a:lnTo>
                      <a:pt x="103" y="12"/>
                    </a:lnTo>
                    <a:lnTo>
                      <a:pt x="75" y="0"/>
                    </a:lnTo>
                    <a:lnTo>
                      <a:pt x="0" y="31"/>
                    </a:lnTo>
                    <a:lnTo>
                      <a:pt x="17" y="4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69" name="Freeform 129"/>
              <p:cNvSpPr>
                <a:spLocks/>
              </p:cNvSpPr>
              <p:nvPr/>
            </p:nvSpPr>
            <p:spPr bwMode="auto">
              <a:xfrm>
                <a:off x="4145" y="3395"/>
                <a:ext cx="103" cy="4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84" y="47"/>
                  </a:cxn>
                  <a:cxn ang="0">
                    <a:pos x="103" y="31"/>
                  </a:cxn>
                  <a:cxn ang="0">
                    <a:pos x="28" y="0"/>
                  </a:cxn>
                  <a:cxn ang="0">
                    <a:pos x="0" y="12"/>
                  </a:cxn>
                </a:cxnLst>
                <a:rect l="0" t="0" r="r" b="b"/>
                <a:pathLst>
                  <a:path w="103" h="47">
                    <a:moveTo>
                      <a:pt x="0" y="12"/>
                    </a:moveTo>
                    <a:lnTo>
                      <a:pt x="84" y="47"/>
                    </a:lnTo>
                    <a:lnTo>
                      <a:pt x="103" y="31"/>
                    </a:lnTo>
                    <a:lnTo>
                      <a:pt x="2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70" name="Freeform 130"/>
              <p:cNvSpPr>
                <a:spLocks/>
              </p:cNvSpPr>
              <p:nvPr/>
            </p:nvSpPr>
            <p:spPr bwMode="auto">
              <a:xfrm>
                <a:off x="4145" y="3395"/>
                <a:ext cx="103" cy="4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84" y="47"/>
                  </a:cxn>
                  <a:cxn ang="0">
                    <a:pos x="103" y="31"/>
                  </a:cxn>
                  <a:cxn ang="0">
                    <a:pos x="28" y="0"/>
                  </a:cxn>
                  <a:cxn ang="0">
                    <a:pos x="0" y="12"/>
                  </a:cxn>
                </a:cxnLst>
                <a:rect l="0" t="0" r="r" b="b"/>
                <a:pathLst>
                  <a:path w="103" h="47">
                    <a:moveTo>
                      <a:pt x="0" y="12"/>
                    </a:moveTo>
                    <a:lnTo>
                      <a:pt x="84" y="47"/>
                    </a:lnTo>
                    <a:lnTo>
                      <a:pt x="103" y="31"/>
                    </a:lnTo>
                    <a:lnTo>
                      <a:pt x="28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71" name="Freeform 131"/>
              <p:cNvSpPr>
                <a:spLocks/>
              </p:cNvSpPr>
              <p:nvPr/>
            </p:nvSpPr>
            <p:spPr bwMode="auto">
              <a:xfrm>
                <a:off x="5201" y="3004"/>
                <a:ext cx="61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54" y="58"/>
                  </a:cxn>
                  <a:cxn ang="0">
                    <a:pos x="61" y="0"/>
                  </a:cxn>
                  <a:cxn ang="0">
                    <a:pos x="8" y="63"/>
                  </a:cxn>
                  <a:cxn ang="0">
                    <a:pos x="0" y="116"/>
                  </a:cxn>
                </a:cxnLst>
                <a:rect l="0" t="0" r="r" b="b"/>
                <a:pathLst>
                  <a:path w="61" h="116">
                    <a:moveTo>
                      <a:pt x="0" y="116"/>
                    </a:moveTo>
                    <a:lnTo>
                      <a:pt x="54" y="58"/>
                    </a:lnTo>
                    <a:lnTo>
                      <a:pt x="61" y="0"/>
                    </a:lnTo>
                    <a:lnTo>
                      <a:pt x="8" y="63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72" name="Freeform 132"/>
              <p:cNvSpPr>
                <a:spLocks/>
              </p:cNvSpPr>
              <p:nvPr/>
            </p:nvSpPr>
            <p:spPr bwMode="auto">
              <a:xfrm>
                <a:off x="5201" y="3004"/>
                <a:ext cx="61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54" y="58"/>
                  </a:cxn>
                  <a:cxn ang="0">
                    <a:pos x="61" y="0"/>
                  </a:cxn>
                  <a:cxn ang="0">
                    <a:pos x="8" y="63"/>
                  </a:cxn>
                  <a:cxn ang="0">
                    <a:pos x="0" y="116"/>
                  </a:cxn>
                </a:cxnLst>
                <a:rect l="0" t="0" r="r" b="b"/>
                <a:pathLst>
                  <a:path w="61" h="116">
                    <a:moveTo>
                      <a:pt x="0" y="116"/>
                    </a:moveTo>
                    <a:lnTo>
                      <a:pt x="54" y="58"/>
                    </a:lnTo>
                    <a:lnTo>
                      <a:pt x="61" y="0"/>
                    </a:lnTo>
                    <a:lnTo>
                      <a:pt x="8" y="63"/>
                    </a:lnTo>
                    <a:lnTo>
                      <a:pt x="0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73" name="Freeform 133"/>
              <p:cNvSpPr>
                <a:spLocks/>
              </p:cNvSpPr>
              <p:nvPr/>
            </p:nvSpPr>
            <p:spPr bwMode="auto">
              <a:xfrm>
                <a:off x="3520" y="3004"/>
                <a:ext cx="60" cy="116"/>
              </a:xfrm>
              <a:custGeom>
                <a:avLst/>
                <a:gdLst/>
                <a:ahLst/>
                <a:cxnLst>
                  <a:cxn ang="0">
                    <a:pos x="52" y="63"/>
                  </a:cxn>
                  <a:cxn ang="0">
                    <a:pos x="0" y="0"/>
                  </a:cxn>
                  <a:cxn ang="0">
                    <a:pos x="7" y="58"/>
                  </a:cxn>
                  <a:cxn ang="0">
                    <a:pos x="60" y="116"/>
                  </a:cxn>
                  <a:cxn ang="0">
                    <a:pos x="52" y="63"/>
                  </a:cxn>
                </a:cxnLst>
                <a:rect l="0" t="0" r="r" b="b"/>
                <a:pathLst>
                  <a:path w="60" h="116">
                    <a:moveTo>
                      <a:pt x="52" y="63"/>
                    </a:moveTo>
                    <a:lnTo>
                      <a:pt x="0" y="0"/>
                    </a:lnTo>
                    <a:lnTo>
                      <a:pt x="7" y="58"/>
                    </a:lnTo>
                    <a:lnTo>
                      <a:pt x="60" y="116"/>
                    </a:lnTo>
                    <a:lnTo>
                      <a:pt x="52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74" name="Freeform 134"/>
              <p:cNvSpPr>
                <a:spLocks/>
              </p:cNvSpPr>
              <p:nvPr/>
            </p:nvSpPr>
            <p:spPr bwMode="auto">
              <a:xfrm>
                <a:off x="3520" y="3004"/>
                <a:ext cx="60" cy="116"/>
              </a:xfrm>
              <a:custGeom>
                <a:avLst/>
                <a:gdLst/>
                <a:ahLst/>
                <a:cxnLst>
                  <a:cxn ang="0">
                    <a:pos x="52" y="63"/>
                  </a:cxn>
                  <a:cxn ang="0">
                    <a:pos x="0" y="0"/>
                  </a:cxn>
                  <a:cxn ang="0">
                    <a:pos x="7" y="58"/>
                  </a:cxn>
                  <a:cxn ang="0">
                    <a:pos x="60" y="116"/>
                  </a:cxn>
                  <a:cxn ang="0">
                    <a:pos x="52" y="63"/>
                  </a:cxn>
                </a:cxnLst>
                <a:rect l="0" t="0" r="r" b="b"/>
                <a:pathLst>
                  <a:path w="60" h="116">
                    <a:moveTo>
                      <a:pt x="52" y="63"/>
                    </a:moveTo>
                    <a:lnTo>
                      <a:pt x="0" y="0"/>
                    </a:lnTo>
                    <a:lnTo>
                      <a:pt x="7" y="58"/>
                    </a:lnTo>
                    <a:lnTo>
                      <a:pt x="60" y="116"/>
                    </a:lnTo>
                    <a:lnTo>
                      <a:pt x="52" y="6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75" name="Freeform 135"/>
              <p:cNvSpPr>
                <a:spLocks/>
              </p:cNvSpPr>
              <p:nvPr/>
            </p:nvSpPr>
            <p:spPr bwMode="auto">
              <a:xfrm>
                <a:off x="4906" y="3372"/>
                <a:ext cx="148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3" y="23"/>
                  </a:cxn>
                  <a:cxn ang="0">
                    <a:pos x="148" y="0"/>
                  </a:cxn>
                  <a:cxn ang="0">
                    <a:pos x="123" y="35"/>
                  </a:cxn>
                  <a:cxn ang="0">
                    <a:pos x="0" y="50"/>
                  </a:cxn>
                </a:cxnLst>
                <a:rect l="0" t="0" r="r" b="b"/>
                <a:pathLst>
                  <a:path w="148" h="50">
                    <a:moveTo>
                      <a:pt x="0" y="50"/>
                    </a:moveTo>
                    <a:lnTo>
                      <a:pt x="23" y="23"/>
                    </a:lnTo>
                    <a:lnTo>
                      <a:pt x="148" y="0"/>
                    </a:lnTo>
                    <a:lnTo>
                      <a:pt x="123" y="3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76" name="Freeform 136"/>
              <p:cNvSpPr>
                <a:spLocks/>
              </p:cNvSpPr>
              <p:nvPr/>
            </p:nvSpPr>
            <p:spPr bwMode="auto">
              <a:xfrm>
                <a:off x="4906" y="3372"/>
                <a:ext cx="148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3" y="23"/>
                  </a:cxn>
                  <a:cxn ang="0">
                    <a:pos x="148" y="0"/>
                  </a:cxn>
                  <a:cxn ang="0">
                    <a:pos x="123" y="35"/>
                  </a:cxn>
                  <a:cxn ang="0">
                    <a:pos x="0" y="50"/>
                  </a:cxn>
                </a:cxnLst>
                <a:rect l="0" t="0" r="r" b="b"/>
                <a:pathLst>
                  <a:path w="148" h="50">
                    <a:moveTo>
                      <a:pt x="0" y="50"/>
                    </a:moveTo>
                    <a:lnTo>
                      <a:pt x="23" y="23"/>
                    </a:lnTo>
                    <a:lnTo>
                      <a:pt x="148" y="0"/>
                    </a:lnTo>
                    <a:lnTo>
                      <a:pt x="123" y="35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77" name="Freeform 137"/>
              <p:cNvSpPr>
                <a:spLocks/>
              </p:cNvSpPr>
              <p:nvPr/>
            </p:nvSpPr>
            <p:spPr bwMode="auto">
              <a:xfrm>
                <a:off x="5066" y="1403"/>
                <a:ext cx="85" cy="1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85" y="77"/>
                  </a:cxn>
                  <a:cxn ang="0">
                    <a:pos x="24" y="131"/>
                  </a:cxn>
                  <a:cxn ang="0">
                    <a:pos x="0" y="55"/>
                  </a:cxn>
                  <a:cxn ang="0">
                    <a:pos x="61" y="0"/>
                  </a:cxn>
                </a:cxnLst>
                <a:rect l="0" t="0" r="r" b="b"/>
                <a:pathLst>
                  <a:path w="85" h="131">
                    <a:moveTo>
                      <a:pt x="61" y="0"/>
                    </a:moveTo>
                    <a:lnTo>
                      <a:pt x="85" y="77"/>
                    </a:lnTo>
                    <a:lnTo>
                      <a:pt x="24" y="131"/>
                    </a:lnTo>
                    <a:lnTo>
                      <a:pt x="0" y="5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78" name="Freeform 138"/>
              <p:cNvSpPr>
                <a:spLocks/>
              </p:cNvSpPr>
              <p:nvPr/>
            </p:nvSpPr>
            <p:spPr bwMode="auto">
              <a:xfrm>
                <a:off x="5066" y="1403"/>
                <a:ext cx="85" cy="1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85" y="77"/>
                  </a:cxn>
                  <a:cxn ang="0">
                    <a:pos x="24" y="131"/>
                  </a:cxn>
                  <a:cxn ang="0">
                    <a:pos x="0" y="55"/>
                  </a:cxn>
                  <a:cxn ang="0">
                    <a:pos x="61" y="0"/>
                  </a:cxn>
                </a:cxnLst>
                <a:rect l="0" t="0" r="r" b="b"/>
                <a:pathLst>
                  <a:path w="85" h="131">
                    <a:moveTo>
                      <a:pt x="61" y="0"/>
                    </a:moveTo>
                    <a:lnTo>
                      <a:pt x="85" y="77"/>
                    </a:lnTo>
                    <a:lnTo>
                      <a:pt x="24" y="131"/>
                    </a:lnTo>
                    <a:lnTo>
                      <a:pt x="0" y="55"/>
                    </a:lnTo>
                    <a:lnTo>
                      <a:pt x="6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79" name="Freeform 139"/>
              <p:cNvSpPr>
                <a:spLocks/>
              </p:cNvSpPr>
              <p:nvPr/>
            </p:nvSpPr>
            <p:spPr bwMode="auto">
              <a:xfrm>
                <a:off x="3631" y="1403"/>
                <a:ext cx="83" cy="131"/>
              </a:xfrm>
              <a:custGeom>
                <a:avLst/>
                <a:gdLst/>
                <a:ahLst/>
                <a:cxnLst>
                  <a:cxn ang="0">
                    <a:pos x="60" y="131"/>
                  </a:cxn>
                  <a:cxn ang="0">
                    <a:pos x="83" y="55"/>
                  </a:cxn>
                  <a:cxn ang="0">
                    <a:pos x="24" y="0"/>
                  </a:cxn>
                  <a:cxn ang="0">
                    <a:pos x="0" y="77"/>
                  </a:cxn>
                  <a:cxn ang="0">
                    <a:pos x="60" y="131"/>
                  </a:cxn>
                </a:cxnLst>
                <a:rect l="0" t="0" r="r" b="b"/>
                <a:pathLst>
                  <a:path w="83" h="131">
                    <a:moveTo>
                      <a:pt x="60" y="131"/>
                    </a:moveTo>
                    <a:lnTo>
                      <a:pt x="83" y="55"/>
                    </a:lnTo>
                    <a:lnTo>
                      <a:pt x="24" y="0"/>
                    </a:lnTo>
                    <a:lnTo>
                      <a:pt x="0" y="77"/>
                    </a:lnTo>
                    <a:lnTo>
                      <a:pt x="60" y="1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80" name="Freeform 140"/>
              <p:cNvSpPr>
                <a:spLocks/>
              </p:cNvSpPr>
              <p:nvPr/>
            </p:nvSpPr>
            <p:spPr bwMode="auto">
              <a:xfrm>
                <a:off x="3631" y="1403"/>
                <a:ext cx="83" cy="131"/>
              </a:xfrm>
              <a:custGeom>
                <a:avLst/>
                <a:gdLst/>
                <a:ahLst/>
                <a:cxnLst>
                  <a:cxn ang="0">
                    <a:pos x="60" y="131"/>
                  </a:cxn>
                  <a:cxn ang="0">
                    <a:pos x="83" y="55"/>
                  </a:cxn>
                  <a:cxn ang="0">
                    <a:pos x="24" y="0"/>
                  </a:cxn>
                  <a:cxn ang="0">
                    <a:pos x="0" y="77"/>
                  </a:cxn>
                  <a:cxn ang="0">
                    <a:pos x="60" y="131"/>
                  </a:cxn>
                </a:cxnLst>
                <a:rect l="0" t="0" r="r" b="b"/>
                <a:pathLst>
                  <a:path w="83" h="131">
                    <a:moveTo>
                      <a:pt x="60" y="131"/>
                    </a:moveTo>
                    <a:lnTo>
                      <a:pt x="83" y="55"/>
                    </a:lnTo>
                    <a:lnTo>
                      <a:pt x="24" y="0"/>
                    </a:lnTo>
                    <a:lnTo>
                      <a:pt x="0" y="77"/>
                    </a:lnTo>
                    <a:lnTo>
                      <a:pt x="60" y="13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81" name="Freeform 141"/>
              <p:cNvSpPr>
                <a:spLocks/>
              </p:cNvSpPr>
              <p:nvPr/>
            </p:nvSpPr>
            <p:spPr bwMode="auto">
              <a:xfrm>
                <a:off x="5054" y="3298"/>
                <a:ext cx="145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19" y="38"/>
                  </a:cxn>
                  <a:cxn ang="0">
                    <a:pos x="145" y="0"/>
                  </a:cxn>
                  <a:cxn ang="0">
                    <a:pos x="122" y="41"/>
                  </a:cxn>
                  <a:cxn ang="0">
                    <a:pos x="0" y="74"/>
                  </a:cxn>
                </a:cxnLst>
                <a:rect l="0" t="0" r="r" b="b"/>
                <a:pathLst>
                  <a:path w="145" h="74">
                    <a:moveTo>
                      <a:pt x="0" y="74"/>
                    </a:moveTo>
                    <a:lnTo>
                      <a:pt x="19" y="38"/>
                    </a:lnTo>
                    <a:lnTo>
                      <a:pt x="145" y="0"/>
                    </a:lnTo>
                    <a:lnTo>
                      <a:pt x="122" y="41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82" name="Freeform 142"/>
              <p:cNvSpPr>
                <a:spLocks/>
              </p:cNvSpPr>
              <p:nvPr/>
            </p:nvSpPr>
            <p:spPr bwMode="auto">
              <a:xfrm>
                <a:off x="5054" y="3298"/>
                <a:ext cx="145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19" y="38"/>
                  </a:cxn>
                  <a:cxn ang="0">
                    <a:pos x="145" y="0"/>
                  </a:cxn>
                  <a:cxn ang="0">
                    <a:pos x="122" y="41"/>
                  </a:cxn>
                  <a:cxn ang="0">
                    <a:pos x="0" y="74"/>
                  </a:cxn>
                </a:cxnLst>
                <a:rect l="0" t="0" r="r" b="b"/>
                <a:pathLst>
                  <a:path w="145" h="74">
                    <a:moveTo>
                      <a:pt x="0" y="74"/>
                    </a:moveTo>
                    <a:lnTo>
                      <a:pt x="19" y="38"/>
                    </a:lnTo>
                    <a:lnTo>
                      <a:pt x="145" y="0"/>
                    </a:lnTo>
                    <a:lnTo>
                      <a:pt x="122" y="41"/>
                    </a:lnTo>
                    <a:lnTo>
                      <a:pt x="0" y="7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83" name="Freeform 143"/>
              <p:cNvSpPr>
                <a:spLocks/>
              </p:cNvSpPr>
              <p:nvPr/>
            </p:nvSpPr>
            <p:spPr bwMode="auto">
              <a:xfrm>
                <a:off x="5246" y="1395"/>
                <a:ext cx="89" cy="144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0" y="0"/>
                  </a:cxn>
                  <a:cxn ang="0">
                    <a:pos x="89" y="53"/>
                  </a:cxn>
                  <a:cxn ang="0">
                    <a:pos x="89" y="144"/>
                  </a:cxn>
                  <a:cxn ang="0">
                    <a:pos x="0" y="89"/>
                  </a:cxn>
                </a:cxnLst>
                <a:rect l="0" t="0" r="r" b="b"/>
                <a:pathLst>
                  <a:path w="89" h="144">
                    <a:moveTo>
                      <a:pt x="0" y="89"/>
                    </a:moveTo>
                    <a:lnTo>
                      <a:pt x="0" y="0"/>
                    </a:lnTo>
                    <a:lnTo>
                      <a:pt x="89" y="53"/>
                    </a:lnTo>
                    <a:lnTo>
                      <a:pt x="89" y="144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84" name="Freeform 144"/>
              <p:cNvSpPr>
                <a:spLocks/>
              </p:cNvSpPr>
              <p:nvPr/>
            </p:nvSpPr>
            <p:spPr bwMode="auto">
              <a:xfrm>
                <a:off x="5246" y="1395"/>
                <a:ext cx="89" cy="144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0" y="0"/>
                  </a:cxn>
                  <a:cxn ang="0">
                    <a:pos x="89" y="53"/>
                  </a:cxn>
                  <a:cxn ang="0">
                    <a:pos x="89" y="144"/>
                  </a:cxn>
                  <a:cxn ang="0">
                    <a:pos x="0" y="89"/>
                  </a:cxn>
                </a:cxnLst>
                <a:rect l="0" t="0" r="r" b="b"/>
                <a:pathLst>
                  <a:path w="89" h="144">
                    <a:moveTo>
                      <a:pt x="0" y="89"/>
                    </a:moveTo>
                    <a:lnTo>
                      <a:pt x="0" y="0"/>
                    </a:lnTo>
                    <a:lnTo>
                      <a:pt x="89" y="53"/>
                    </a:lnTo>
                    <a:lnTo>
                      <a:pt x="89" y="144"/>
                    </a:lnTo>
                    <a:lnTo>
                      <a:pt x="0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85" name="Freeform 145"/>
              <p:cNvSpPr>
                <a:spLocks/>
              </p:cNvSpPr>
              <p:nvPr/>
            </p:nvSpPr>
            <p:spPr bwMode="auto">
              <a:xfrm>
                <a:off x="4925" y="1086"/>
                <a:ext cx="124" cy="5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0" y="0"/>
                  </a:cxn>
                  <a:cxn ang="0">
                    <a:pos x="92" y="29"/>
                  </a:cxn>
                  <a:cxn ang="0">
                    <a:pos x="124" y="56"/>
                  </a:cxn>
                  <a:cxn ang="0">
                    <a:pos x="25" y="25"/>
                  </a:cxn>
                </a:cxnLst>
                <a:rect l="0" t="0" r="r" b="b"/>
                <a:pathLst>
                  <a:path w="124" h="56">
                    <a:moveTo>
                      <a:pt x="25" y="25"/>
                    </a:moveTo>
                    <a:lnTo>
                      <a:pt x="0" y="0"/>
                    </a:lnTo>
                    <a:lnTo>
                      <a:pt x="92" y="29"/>
                    </a:lnTo>
                    <a:lnTo>
                      <a:pt x="124" y="56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86" name="Freeform 146"/>
              <p:cNvSpPr>
                <a:spLocks/>
              </p:cNvSpPr>
              <p:nvPr/>
            </p:nvSpPr>
            <p:spPr bwMode="auto">
              <a:xfrm>
                <a:off x="4925" y="1086"/>
                <a:ext cx="124" cy="5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0" y="0"/>
                  </a:cxn>
                  <a:cxn ang="0">
                    <a:pos x="92" y="29"/>
                  </a:cxn>
                  <a:cxn ang="0">
                    <a:pos x="124" y="56"/>
                  </a:cxn>
                  <a:cxn ang="0">
                    <a:pos x="25" y="25"/>
                  </a:cxn>
                </a:cxnLst>
                <a:rect l="0" t="0" r="r" b="b"/>
                <a:pathLst>
                  <a:path w="124" h="56">
                    <a:moveTo>
                      <a:pt x="25" y="25"/>
                    </a:moveTo>
                    <a:lnTo>
                      <a:pt x="0" y="0"/>
                    </a:lnTo>
                    <a:lnTo>
                      <a:pt x="92" y="29"/>
                    </a:lnTo>
                    <a:lnTo>
                      <a:pt x="124" y="56"/>
                    </a:lnTo>
                    <a:lnTo>
                      <a:pt x="25" y="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87" name="Freeform 147"/>
              <p:cNvSpPr>
                <a:spLocks/>
              </p:cNvSpPr>
              <p:nvPr/>
            </p:nvSpPr>
            <p:spPr bwMode="auto">
              <a:xfrm>
                <a:off x="4860" y="1311"/>
                <a:ext cx="129" cy="111"/>
              </a:xfrm>
              <a:custGeom>
                <a:avLst/>
                <a:gdLst/>
                <a:ahLst/>
                <a:cxnLst>
                  <a:cxn ang="0">
                    <a:pos x="123" y="111"/>
                  </a:cxn>
                  <a:cxn ang="0">
                    <a:pos x="129" y="45"/>
                  </a:cxn>
                  <a:cxn ang="0">
                    <a:pos x="0" y="0"/>
                  </a:cxn>
                  <a:cxn ang="0">
                    <a:pos x="16" y="75"/>
                  </a:cxn>
                  <a:cxn ang="0">
                    <a:pos x="123" y="111"/>
                  </a:cxn>
                </a:cxnLst>
                <a:rect l="0" t="0" r="r" b="b"/>
                <a:pathLst>
                  <a:path w="129" h="111">
                    <a:moveTo>
                      <a:pt x="123" y="111"/>
                    </a:moveTo>
                    <a:lnTo>
                      <a:pt x="129" y="45"/>
                    </a:lnTo>
                    <a:lnTo>
                      <a:pt x="0" y="0"/>
                    </a:lnTo>
                    <a:lnTo>
                      <a:pt x="16" y="75"/>
                    </a:lnTo>
                    <a:lnTo>
                      <a:pt x="123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88" name="Freeform 148"/>
              <p:cNvSpPr>
                <a:spLocks/>
              </p:cNvSpPr>
              <p:nvPr/>
            </p:nvSpPr>
            <p:spPr bwMode="auto">
              <a:xfrm>
                <a:off x="4860" y="1311"/>
                <a:ext cx="129" cy="111"/>
              </a:xfrm>
              <a:custGeom>
                <a:avLst/>
                <a:gdLst/>
                <a:ahLst/>
                <a:cxnLst>
                  <a:cxn ang="0">
                    <a:pos x="123" y="111"/>
                  </a:cxn>
                  <a:cxn ang="0">
                    <a:pos x="129" y="45"/>
                  </a:cxn>
                  <a:cxn ang="0">
                    <a:pos x="0" y="0"/>
                  </a:cxn>
                  <a:cxn ang="0">
                    <a:pos x="16" y="75"/>
                  </a:cxn>
                  <a:cxn ang="0">
                    <a:pos x="123" y="111"/>
                  </a:cxn>
                </a:cxnLst>
                <a:rect l="0" t="0" r="r" b="b"/>
                <a:pathLst>
                  <a:path w="129" h="111">
                    <a:moveTo>
                      <a:pt x="123" y="111"/>
                    </a:moveTo>
                    <a:lnTo>
                      <a:pt x="129" y="45"/>
                    </a:lnTo>
                    <a:lnTo>
                      <a:pt x="0" y="0"/>
                    </a:lnTo>
                    <a:lnTo>
                      <a:pt x="16" y="75"/>
                    </a:lnTo>
                    <a:lnTo>
                      <a:pt x="123" y="1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89" name="Freeform 149"/>
              <p:cNvSpPr>
                <a:spLocks/>
              </p:cNvSpPr>
              <p:nvPr/>
            </p:nvSpPr>
            <p:spPr bwMode="auto">
              <a:xfrm>
                <a:off x="5116" y="1547"/>
                <a:ext cx="101" cy="121"/>
              </a:xfrm>
              <a:custGeom>
                <a:avLst/>
                <a:gdLst/>
                <a:ahLst/>
                <a:cxnLst>
                  <a:cxn ang="0">
                    <a:pos x="101" y="121"/>
                  </a:cxn>
                  <a:cxn ang="0">
                    <a:pos x="75" y="43"/>
                  </a:cxn>
                  <a:cxn ang="0">
                    <a:pos x="0" y="0"/>
                  </a:cxn>
                  <a:cxn ang="0">
                    <a:pos x="23" y="76"/>
                  </a:cxn>
                  <a:cxn ang="0">
                    <a:pos x="101" y="121"/>
                  </a:cxn>
                </a:cxnLst>
                <a:rect l="0" t="0" r="r" b="b"/>
                <a:pathLst>
                  <a:path w="101" h="121">
                    <a:moveTo>
                      <a:pt x="101" y="121"/>
                    </a:moveTo>
                    <a:lnTo>
                      <a:pt x="75" y="43"/>
                    </a:lnTo>
                    <a:lnTo>
                      <a:pt x="0" y="0"/>
                    </a:lnTo>
                    <a:lnTo>
                      <a:pt x="23" y="76"/>
                    </a:lnTo>
                    <a:lnTo>
                      <a:pt x="101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90" name="Freeform 150"/>
              <p:cNvSpPr>
                <a:spLocks/>
              </p:cNvSpPr>
              <p:nvPr/>
            </p:nvSpPr>
            <p:spPr bwMode="auto">
              <a:xfrm>
                <a:off x="5116" y="1547"/>
                <a:ext cx="101" cy="121"/>
              </a:xfrm>
              <a:custGeom>
                <a:avLst/>
                <a:gdLst/>
                <a:ahLst/>
                <a:cxnLst>
                  <a:cxn ang="0">
                    <a:pos x="101" y="121"/>
                  </a:cxn>
                  <a:cxn ang="0">
                    <a:pos x="75" y="43"/>
                  </a:cxn>
                  <a:cxn ang="0">
                    <a:pos x="0" y="0"/>
                  </a:cxn>
                  <a:cxn ang="0">
                    <a:pos x="23" y="76"/>
                  </a:cxn>
                  <a:cxn ang="0">
                    <a:pos x="101" y="121"/>
                  </a:cxn>
                </a:cxnLst>
                <a:rect l="0" t="0" r="r" b="b"/>
                <a:pathLst>
                  <a:path w="101" h="121">
                    <a:moveTo>
                      <a:pt x="101" y="121"/>
                    </a:moveTo>
                    <a:lnTo>
                      <a:pt x="75" y="43"/>
                    </a:lnTo>
                    <a:lnTo>
                      <a:pt x="0" y="0"/>
                    </a:lnTo>
                    <a:lnTo>
                      <a:pt x="23" y="76"/>
                    </a:lnTo>
                    <a:lnTo>
                      <a:pt x="101" y="1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91" name="Freeform 151"/>
              <p:cNvSpPr>
                <a:spLocks/>
              </p:cNvSpPr>
              <p:nvPr/>
            </p:nvSpPr>
            <p:spPr bwMode="auto">
              <a:xfrm>
                <a:off x="3793" y="1311"/>
                <a:ext cx="128" cy="111"/>
              </a:xfrm>
              <a:custGeom>
                <a:avLst/>
                <a:gdLst/>
                <a:ahLst/>
                <a:cxnLst>
                  <a:cxn ang="0">
                    <a:pos x="112" y="75"/>
                  </a:cxn>
                  <a:cxn ang="0">
                    <a:pos x="128" y="0"/>
                  </a:cxn>
                  <a:cxn ang="0">
                    <a:pos x="0" y="45"/>
                  </a:cxn>
                  <a:cxn ang="0">
                    <a:pos x="5" y="111"/>
                  </a:cxn>
                  <a:cxn ang="0">
                    <a:pos x="112" y="75"/>
                  </a:cxn>
                </a:cxnLst>
                <a:rect l="0" t="0" r="r" b="b"/>
                <a:pathLst>
                  <a:path w="128" h="111">
                    <a:moveTo>
                      <a:pt x="112" y="75"/>
                    </a:moveTo>
                    <a:lnTo>
                      <a:pt x="128" y="0"/>
                    </a:lnTo>
                    <a:lnTo>
                      <a:pt x="0" y="45"/>
                    </a:lnTo>
                    <a:lnTo>
                      <a:pt x="5" y="111"/>
                    </a:lnTo>
                    <a:lnTo>
                      <a:pt x="11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92" name="Freeform 152"/>
              <p:cNvSpPr>
                <a:spLocks/>
              </p:cNvSpPr>
              <p:nvPr/>
            </p:nvSpPr>
            <p:spPr bwMode="auto">
              <a:xfrm>
                <a:off x="3793" y="1311"/>
                <a:ext cx="128" cy="111"/>
              </a:xfrm>
              <a:custGeom>
                <a:avLst/>
                <a:gdLst/>
                <a:ahLst/>
                <a:cxnLst>
                  <a:cxn ang="0">
                    <a:pos x="112" y="75"/>
                  </a:cxn>
                  <a:cxn ang="0">
                    <a:pos x="128" y="0"/>
                  </a:cxn>
                  <a:cxn ang="0">
                    <a:pos x="0" y="45"/>
                  </a:cxn>
                  <a:cxn ang="0">
                    <a:pos x="5" y="111"/>
                  </a:cxn>
                  <a:cxn ang="0">
                    <a:pos x="112" y="75"/>
                  </a:cxn>
                </a:cxnLst>
                <a:rect l="0" t="0" r="r" b="b"/>
                <a:pathLst>
                  <a:path w="128" h="111">
                    <a:moveTo>
                      <a:pt x="112" y="75"/>
                    </a:moveTo>
                    <a:lnTo>
                      <a:pt x="128" y="0"/>
                    </a:lnTo>
                    <a:lnTo>
                      <a:pt x="0" y="45"/>
                    </a:lnTo>
                    <a:lnTo>
                      <a:pt x="5" y="111"/>
                    </a:lnTo>
                    <a:lnTo>
                      <a:pt x="112" y="7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93" name="Freeform 153"/>
              <p:cNvSpPr>
                <a:spLocks/>
              </p:cNvSpPr>
              <p:nvPr/>
            </p:nvSpPr>
            <p:spPr bwMode="auto">
              <a:xfrm>
                <a:off x="3564" y="1547"/>
                <a:ext cx="102" cy="121"/>
              </a:xfrm>
              <a:custGeom>
                <a:avLst/>
                <a:gdLst/>
                <a:ahLst/>
                <a:cxnLst>
                  <a:cxn ang="0">
                    <a:pos x="27" y="43"/>
                  </a:cxn>
                  <a:cxn ang="0">
                    <a:pos x="102" y="0"/>
                  </a:cxn>
                  <a:cxn ang="0">
                    <a:pos x="79" y="76"/>
                  </a:cxn>
                  <a:cxn ang="0">
                    <a:pos x="0" y="121"/>
                  </a:cxn>
                  <a:cxn ang="0">
                    <a:pos x="27" y="43"/>
                  </a:cxn>
                </a:cxnLst>
                <a:rect l="0" t="0" r="r" b="b"/>
                <a:pathLst>
                  <a:path w="102" h="121">
                    <a:moveTo>
                      <a:pt x="27" y="43"/>
                    </a:moveTo>
                    <a:lnTo>
                      <a:pt x="102" y="0"/>
                    </a:lnTo>
                    <a:lnTo>
                      <a:pt x="79" y="76"/>
                    </a:lnTo>
                    <a:lnTo>
                      <a:pt x="0" y="121"/>
                    </a:lnTo>
                    <a:lnTo>
                      <a:pt x="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94" name="Freeform 154"/>
              <p:cNvSpPr>
                <a:spLocks/>
              </p:cNvSpPr>
              <p:nvPr/>
            </p:nvSpPr>
            <p:spPr bwMode="auto">
              <a:xfrm>
                <a:off x="3564" y="1547"/>
                <a:ext cx="102" cy="121"/>
              </a:xfrm>
              <a:custGeom>
                <a:avLst/>
                <a:gdLst/>
                <a:ahLst/>
                <a:cxnLst>
                  <a:cxn ang="0">
                    <a:pos x="27" y="43"/>
                  </a:cxn>
                  <a:cxn ang="0">
                    <a:pos x="102" y="0"/>
                  </a:cxn>
                  <a:cxn ang="0">
                    <a:pos x="79" y="76"/>
                  </a:cxn>
                  <a:cxn ang="0">
                    <a:pos x="0" y="121"/>
                  </a:cxn>
                  <a:cxn ang="0">
                    <a:pos x="27" y="43"/>
                  </a:cxn>
                </a:cxnLst>
                <a:rect l="0" t="0" r="r" b="b"/>
                <a:pathLst>
                  <a:path w="102" h="121">
                    <a:moveTo>
                      <a:pt x="27" y="43"/>
                    </a:moveTo>
                    <a:lnTo>
                      <a:pt x="102" y="0"/>
                    </a:lnTo>
                    <a:lnTo>
                      <a:pt x="79" y="76"/>
                    </a:lnTo>
                    <a:lnTo>
                      <a:pt x="0" y="121"/>
                    </a:lnTo>
                    <a:lnTo>
                      <a:pt x="27" y="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95" name="Freeform 155"/>
              <p:cNvSpPr>
                <a:spLocks/>
              </p:cNvSpPr>
              <p:nvPr/>
            </p:nvSpPr>
            <p:spPr bwMode="auto">
              <a:xfrm>
                <a:off x="4481" y="2788"/>
                <a:ext cx="20" cy="7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70"/>
                  </a:cxn>
                  <a:cxn ang="0">
                    <a:pos x="0" y="51"/>
                  </a:cxn>
                </a:cxnLst>
                <a:rect l="0" t="0" r="r" b="b"/>
                <a:pathLst>
                  <a:path w="20" h="70">
                    <a:moveTo>
                      <a:pt x="0" y="51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7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96" name="Freeform 156"/>
              <p:cNvSpPr>
                <a:spLocks/>
              </p:cNvSpPr>
              <p:nvPr/>
            </p:nvSpPr>
            <p:spPr bwMode="auto">
              <a:xfrm>
                <a:off x="4481" y="2788"/>
                <a:ext cx="20" cy="7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70"/>
                  </a:cxn>
                  <a:cxn ang="0">
                    <a:pos x="0" y="51"/>
                  </a:cxn>
                </a:cxnLst>
                <a:rect l="0" t="0" r="r" b="b"/>
                <a:pathLst>
                  <a:path w="20" h="70">
                    <a:moveTo>
                      <a:pt x="0" y="51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70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97" name="Freeform 157"/>
              <p:cNvSpPr>
                <a:spLocks/>
              </p:cNvSpPr>
              <p:nvPr/>
            </p:nvSpPr>
            <p:spPr bwMode="auto">
              <a:xfrm>
                <a:off x="4281" y="2788"/>
                <a:ext cx="20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70"/>
                  </a:cxn>
                </a:cxnLst>
                <a:rect l="0" t="0" r="r" b="b"/>
                <a:pathLst>
                  <a:path w="20" h="70">
                    <a:moveTo>
                      <a:pt x="0" y="7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98" name="Freeform 158"/>
              <p:cNvSpPr>
                <a:spLocks/>
              </p:cNvSpPr>
              <p:nvPr/>
            </p:nvSpPr>
            <p:spPr bwMode="auto">
              <a:xfrm>
                <a:off x="4281" y="2788"/>
                <a:ext cx="20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70"/>
                  </a:cxn>
                </a:cxnLst>
                <a:rect l="0" t="0" r="r" b="b"/>
                <a:pathLst>
                  <a:path w="20" h="70">
                    <a:moveTo>
                      <a:pt x="0" y="7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99" name="Freeform 159"/>
              <p:cNvSpPr>
                <a:spLocks/>
              </p:cNvSpPr>
              <p:nvPr/>
            </p:nvSpPr>
            <p:spPr bwMode="auto">
              <a:xfrm>
                <a:off x="5049" y="1142"/>
                <a:ext cx="127" cy="90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0" y="0"/>
                  </a:cxn>
                  <a:cxn ang="0">
                    <a:pos x="102" y="41"/>
                  </a:cxn>
                  <a:cxn ang="0">
                    <a:pos x="127" y="90"/>
                  </a:cxn>
                  <a:cxn ang="0">
                    <a:pos x="20" y="45"/>
                  </a:cxn>
                </a:cxnLst>
                <a:rect l="0" t="0" r="r" b="b"/>
                <a:pathLst>
                  <a:path w="127" h="90">
                    <a:moveTo>
                      <a:pt x="20" y="45"/>
                    </a:moveTo>
                    <a:lnTo>
                      <a:pt x="0" y="0"/>
                    </a:lnTo>
                    <a:lnTo>
                      <a:pt x="102" y="41"/>
                    </a:lnTo>
                    <a:lnTo>
                      <a:pt x="127" y="9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00" name="Freeform 160"/>
              <p:cNvSpPr>
                <a:spLocks/>
              </p:cNvSpPr>
              <p:nvPr/>
            </p:nvSpPr>
            <p:spPr bwMode="auto">
              <a:xfrm>
                <a:off x="5049" y="1142"/>
                <a:ext cx="127" cy="90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0" y="0"/>
                  </a:cxn>
                  <a:cxn ang="0">
                    <a:pos x="102" y="41"/>
                  </a:cxn>
                  <a:cxn ang="0">
                    <a:pos x="127" y="90"/>
                  </a:cxn>
                  <a:cxn ang="0">
                    <a:pos x="20" y="45"/>
                  </a:cxn>
                </a:cxnLst>
                <a:rect l="0" t="0" r="r" b="b"/>
                <a:pathLst>
                  <a:path w="127" h="90">
                    <a:moveTo>
                      <a:pt x="20" y="45"/>
                    </a:moveTo>
                    <a:lnTo>
                      <a:pt x="0" y="0"/>
                    </a:lnTo>
                    <a:lnTo>
                      <a:pt x="102" y="41"/>
                    </a:lnTo>
                    <a:lnTo>
                      <a:pt x="127" y="90"/>
                    </a:lnTo>
                    <a:lnTo>
                      <a:pt x="20" y="4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01" name="Freeform 161"/>
              <p:cNvSpPr>
                <a:spLocks/>
              </p:cNvSpPr>
              <p:nvPr/>
            </p:nvSpPr>
            <p:spPr bwMode="auto">
              <a:xfrm>
                <a:off x="4522" y="3042"/>
                <a:ext cx="31" cy="122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31" y="97"/>
                  </a:cxn>
                  <a:cxn ang="0">
                    <a:pos x="31" y="0"/>
                  </a:cxn>
                  <a:cxn ang="0">
                    <a:pos x="0" y="26"/>
                  </a:cxn>
                  <a:cxn ang="0">
                    <a:pos x="0" y="122"/>
                  </a:cxn>
                </a:cxnLst>
                <a:rect l="0" t="0" r="r" b="b"/>
                <a:pathLst>
                  <a:path w="31" h="122">
                    <a:moveTo>
                      <a:pt x="0" y="122"/>
                    </a:moveTo>
                    <a:lnTo>
                      <a:pt x="31" y="97"/>
                    </a:lnTo>
                    <a:lnTo>
                      <a:pt x="31" y="0"/>
                    </a:lnTo>
                    <a:lnTo>
                      <a:pt x="0" y="26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02" name="Freeform 162"/>
              <p:cNvSpPr>
                <a:spLocks/>
              </p:cNvSpPr>
              <p:nvPr/>
            </p:nvSpPr>
            <p:spPr bwMode="auto">
              <a:xfrm>
                <a:off x="4522" y="3042"/>
                <a:ext cx="31" cy="122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31" y="97"/>
                  </a:cxn>
                  <a:cxn ang="0">
                    <a:pos x="31" y="0"/>
                  </a:cxn>
                  <a:cxn ang="0">
                    <a:pos x="0" y="26"/>
                  </a:cxn>
                  <a:cxn ang="0">
                    <a:pos x="0" y="122"/>
                  </a:cxn>
                </a:cxnLst>
                <a:rect l="0" t="0" r="r" b="b"/>
                <a:pathLst>
                  <a:path w="31" h="122">
                    <a:moveTo>
                      <a:pt x="0" y="122"/>
                    </a:moveTo>
                    <a:lnTo>
                      <a:pt x="31" y="97"/>
                    </a:lnTo>
                    <a:lnTo>
                      <a:pt x="31" y="0"/>
                    </a:lnTo>
                    <a:lnTo>
                      <a:pt x="0" y="26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03" name="Freeform 163"/>
              <p:cNvSpPr>
                <a:spLocks/>
              </p:cNvSpPr>
              <p:nvPr/>
            </p:nvSpPr>
            <p:spPr bwMode="auto">
              <a:xfrm>
                <a:off x="4228" y="3042"/>
                <a:ext cx="32" cy="122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32" y="122"/>
                  </a:cxn>
                  <a:cxn ang="0">
                    <a:pos x="32" y="26"/>
                  </a:cxn>
                  <a:cxn ang="0">
                    <a:pos x="0" y="0"/>
                  </a:cxn>
                  <a:cxn ang="0">
                    <a:pos x="0" y="97"/>
                  </a:cxn>
                </a:cxnLst>
                <a:rect l="0" t="0" r="r" b="b"/>
                <a:pathLst>
                  <a:path w="32" h="122">
                    <a:moveTo>
                      <a:pt x="0" y="97"/>
                    </a:moveTo>
                    <a:lnTo>
                      <a:pt x="32" y="122"/>
                    </a:lnTo>
                    <a:lnTo>
                      <a:pt x="32" y="26"/>
                    </a:lnTo>
                    <a:lnTo>
                      <a:pt x="0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04" name="Freeform 164"/>
              <p:cNvSpPr>
                <a:spLocks/>
              </p:cNvSpPr>
              <p:nvPr/>
            </p:nvSpPr>
            <p:spPr bwMode="auto">
              <a:xfrm>
                <a:off x="4228" y="3042"/>
                <a:ext cx="32" cy="122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32" y="122"/>
                  </a:cxn>
                  <a:cxn ang="0">
                    <a:pos x="32" y="26"/>
                  </a:cxn>
                  <a:cxn ang="0">
                    <a:pos x="0" y="0"/>
                  </a:cxn>
                  <a:cxn ang="0">
                    <a:pos x="0" y="97"/>
                  </a:cxn>
                </a:cxnLst>
                <a:rect l="0" t="0" r="r" b="b"/>
                <a:pathLst>
                  <a:path w="32" h="122">
                    <a:moveTo>
                      <a:pt x="0" y="97"/>
                    </a:moveTo>
                    <a:lnTo>
                      <a:pt x="32" y="122"/>
                    </a:lnTo>
                    <a:lnTo>
                      <a:pt x="32" y="26"/>
                    </a:lnTo>
                    <a:lnTo>
                      <a:pt x="0" y="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05" name="Freeform 165"/>
              <p:cNvSpPr>
                <a:spLocks/>
              </p:cNvSpPr>
              <p:nvPr/>
            </p:nvSpPr>
            <p:spPr bwMode="auto">
              <a:xfrm>
                <a:off x="4501" y="2928"/>
                <a:ext cx="62" cy="114"/>
              </a:xfrm>
              <a:custGeom>
                <a:avLst/>
                <a:gdLst/>
                <a:ahLst/>
                <a:cxnLst>
                  <a:cxn ang="0">
                    <a:pos x="52" y="114"/>
                  </a:cxn>
                  <a:cxn ang="0">
                    <a:pos x="62" y="84"/>
                  </a:cxn>
                  <a:cxn ang="0">
                    <a:pos x="6" y="0"/>
                  </a:cxn>
                  <a:cxn ang="0">
                    <a:pos x="0" y="19"/>
                  </a:cxn>
                  <a:cxn ang="0">
                    <a:pos x="52" y="114"/>
                  </a:cxn>
                </a:cxnLst>
                <a:rect l="0" t="0" r="r" b="b"/>
                <a:pathLst>
                  <a:path w="62" h="114">
                    <a:moveTo>
                      <a:pt x="52" y="114"/>
                    </a:moveTo>
                    <a:lnTo>
                      <a:pt x="62" y="84"/>
                    </a:lnTo>
                    <a:lnTo>
                      <a:pt x="6" y="0"/>
                    </a:lnTo>
                    <a:lnTo>
                      <a:pt x="0" y="19"/>
                    </a:lnTo>
                    <a:lnTo>
                      <a:pt x="52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06" name="Freeform 166"/>
              <p:cNvSpPr>
                <a:spLocks/>
              </p:cNvSpPr>
              <p:nvPr/>
            </p:nvSpPr>
            <p:spPr bwMode="auto">
              <a:xfrm>
                <a:off x="4501" y="2928"/>
                <a:ext cx="62" cy="114"/>
              </a:xfrm>
              <a:custGeom>
                <a:avLst/>
                <a:gdLst/>
                <a:ahLst/>
                <a:cxnLst>
                  <a:cxn ang="0">
                    <a:pos x="52" y="114"/>
                  </a:cxn>
                  <a:cxn ang="0">
                    <a:pos x="62" y="84"/>
                  </a:cxn>
                  <a:cxn ang="0">
                    <a:pos x="6" y="0"/>
                  </a:cxn>
                  <a:cxn ang="0">
                    <a:pos x="0" y="19"/>
                  </a:cxn>
                  <a:cxn ang="0">
                    <a:pos x="52" y="114"/>
                  </a:cxn>
                </a:cxnLst>
                <a:rect l="0" t="0" r="r" b="b"/>
                <a:pathLst>
                  <a:path w="62" h="114">
                    <a:moveTo>
                      <a:pt x="52" y="114"/>
                    </a:moveTo>
                    <a:lnTo>
                      <a:pt x="62" y="84"/>
                    </a:lnTo>
                    <a:lnTo>
                      <a:pt x="6" y="0"/>
                    </a:lnTo>
                    <a:lnTo>
                      <a:pt x="0" y="19"/>
                    </a:lnTo>
                    <a:lnTo>
                      <a:pt x="52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07" name="Freeform 167"/>
              <p:cNvSpPr>
                <a:spLocks/>
              </p:cNvSpPr>
              <p:nvPr/>
            </p:nvSpPr>
            <p:spPr bwMode="auto">
              <a:xfrm>
                <a:off x="4218" y="2928"/>
                <a:ext cx="63" cy="11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0" y="114"/>
                  </a:cxn>
                  <a:cxn ang="0">
                    <a:pos x="63" y="19"/>
                  </a:cxn>
                  <a:cxn ang="0">
                    <a:pos x="57" y="0"/>
                  </a:cxn>
                  <a:cxn ang="0">
                    <a:pos x="0" y="84"/>
                  </a:cxn>
                </a:cxnLst>
                <a:rect l="0" t="0" r="r" b="b"/>
                <a:pathLst>
                  <a:path w="63" h="114">
                    <a:moveTo>
                      <a:pt x="0" y="84"/>
                    </a:moveTo>
                    <a:lnTo>
                      <a:pt x="10" y="114"/>
                    </a:lnTo>
                    <a:lnTo>
                      <a:pt x="63" y="19"/>
                    </a:lnTo>
                    <a:lnTo>
                      <a:pt x="57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08" name="Freeform 168"/>
              <p:cNvSpPr>
                <a:spLocks/>
              </p:cNvSpPr>
              <p:nvPr/>
            </p:nvSpPr>
            <p:spPr bwMode="auto">
              <a:xfrm>
                <a:off x="4218" y="2928"/>
                <a:ext cx="63" cy="11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0" y="114"/>
                  </a:cxn>
                  <a:cxn ang="0">
                    <a:pos x="63" y="19"/>
                  </a:cxn>
                  <a:cxn ang="0">
                    <a:pos x="57" y="0"/>
                  </a:cxn>
                  <a:cxn ang="0">
                    <a:pos x="0" y="84"/>
                  </a:cxn>
                </a:cxnLst>
                <a:rect l="0" t="0" r="r" b="b"/>
                <a:pathLst>
                  <a:path w="63" h="114">
                    <a:moveTo>
                      <a:pt x="0" y="84"/>
                    </a:moveTo>
                    <a:lnTo>
                      <a:pt x="10" y="114"/>
                    </a:lnTo>
                    <a:lnTo>
                      <a:pt x="63" y="19"/>
                    </a:lnTo>
                    <a:lnTo>
                      <a:pt x="57" y="0"/>
                    </a:lnTo>
                    <a:lnTo>
                      <a:pt x="0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09" name="Freeform 169"/>
              <p:cNvSpPr>
                <a:spLocks/>
              </p:cNvSpPr>
              <p:nvPr/>
            </p:nvSpPr>
            <p:spPr bwMode="auto">
              <a:xfrm>
                <a:off x="4435" y="3410"/>
                <a:ext cx="99" cy="33"/>
              </a:xfrm>
              <a:custGeom>
                <a:avLst/>
                <a:gdLst/>
                <a:ahLst/>
                <a:cxnLst>
                  <a:cxn ang="0">
                    <a:pos x="7" y="33"/>
                  </a:cxn>
                  <a:cxn ang="0">
                    <a:pos x="99" y="16"/>
                  </a:cxn>
                  <a:cxn ang="0">
                    <a:pos x="80" y="0"/>
                  </a:cxn>
                  <a:cxn ang="0">
                    <a:pos x="0" y="14"/>
                  </a:cxn>
                  <a:cxn ang="0">
                    <a:pos x="7" y="33"/>
                  </a:cxn>
                </a:cxnLst>
                <a:rect l="0" t="0" r="r" b="b"/>
                <a:pathLst>
                  <a:path w="99" h="33">
                    <a:moveTo>
                      <a:pt x="7" y="33"/>
                    </a:moveTo>
                    <a:lnTo>
                      <a:pt x="99" y="16"/>
                    </a:lnTo>
                    <a:lnTo>
                      <a:pt x="80" y="0"/>
                    </a:lnTo>
                    <a:lnTo>
                      <a:pt x="0" y="14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10" name="Freeform 170"/>
              <p:cNvSpPr>
                <a:spLocks/>
              </p:cNvSpPr>
              <p:nvPr/>
            </p:nvSpPr>
            <p:spPr bwMode="auto">
              <a:xfrm>
                <a:off x="4435" y="3410"/>
                <a:ext cx="99" cy="33"/>
              </a:xfrm>
              <a:custGeom>
                <a:avLst/>
                <a:gdLst/>
                <a:ahLst/>
                <a:cxnLst>
                  <a:cxn ang="0">
                    <a:pos x="7" y="33"/>
                  </a:cxn>
                  <a:cxn ang="0">
                    <a:pos x="99" y="16"/>
                  </a:cxn>
                  <a:cxn ang="0">
                    <a:pos x="80" y="0"/>
                  </a:cxn>
                  <a:cxn ang="0">
                    <a:pos x="0" y="14"/>
                  </a:cxn>
                  <a:cxn ang="0">
                    <a:pos x="7" y="33"/>
                  </a:cxn>
                </a:cxnLst>
                <a:rect l="0" t="0" r="r" b="b"/>
                <a:pathLst>
                  <a:path w="99" h="33">
                    <a:moveTo>
                      <a:pt x="7" y="33"/>
                    </a:moveTo>
                    <a:lnTo>
                      <a:pt x="99" y="16"/>
                    </a:lnTo>
                    <a:lnTo>
                      <a:pt x="80" y="0"/>
                    </a:lnTo>
                    <a:lnTo>
                      <a:pt x="0" y="14"/>
                    </a:lnTo>
                    <a:lnTo>
                      <a:pt x="7" y="3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11" name="Freeform 171"/>
              <p:cNvSpPr>
                <a:spLocks/>
              </p:cNvSpPr>
              <p:nvPr/>
            </p:nvSpPr>
            <p:spPr bwMode="auto">
              <a:xfrm>
                <a:off x="4248" y="3410"/>
                <a:ext cx="99" cy="3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2" y="33"/>
                  </a:cxn>
                  <a:cxn ang="0">
                    <a:pos x="99" y="14"/>
                  </a:cxn>
                  <a:cxn ang="0">
                    <a:pos x="19" y="0"/>
                  </a:cxn>
                  <a:cxn ang="0">
                    <a:pos x="0" y="16"/>
                  </a:cxn>
                </a:cxnLst>
                <a:rect l="0" t="0" r="r" b="b"/>
                <a:pathLst>
                  <a:path w="99" h="33">
                    <a:moveTo>
                      <a:pt x="0" y="16"/>
                    </a:moveTo>
                    <a:lnTo>
                      <a:pt x="92" y="33"/>
                    </a:lnTo>
                    <a:lnTo>
                      <a:pt x="99" y="14"/>
                    </a:lnTo>
                    <a:lnTo>
                      <a:pt x="19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12" name="Freeform 172"/>
              <p:cNvSpPr>
                <a:spLocks noEditPoints="1"/>
              </p:cNvSpPr>
              <p:nvPr/>
            </p:nvSpPr>
            <p:spPr bwMode="auto">
              <a:xfrm>
                <a:off x="3444" y="2779"/>
                <a:ext cx="1894" cy="664"/>
              </a:xfrm>
              <a:custGeom>
                <a:avLst/>
                <a:gdLst/>
                <a:ahLst/>
                <a:cxnLst>
                  <a:cxn ang="0">
                    <a:pos x="804" y="647"/>
                  </a:cxn>
                  <a:cxn ang="0">
                    <a:pos x="896" y="664"/>
                  </a:cxn>
                  <a:cxn ang="0">
                    <a:pos x="903" y="645"/>
                  </a:cxn>
                  <a:cxn ang="0">
                    <a:pos x="823" y="631"/>
                  </a:cxn>
                  <a:cxn ang="0">
                    <a:pos x="804" y="647"/>
                  </a:cxn>
                  <a:cxn ang="0">
                    <a:pos x="1886" y="0"/>
                  </a:cxn>
                  <a:cxn ang="0">
                    <a:pos x="1894" y="61"/>
                  </a:cxn>
                  <a:cxn ang="0">
                    <a:pos x="0" y="61"/>
                  </a:cxn>
                  <a:cxn ang="0">
                    <a:pos x="8" y="0"/>
                  </a:cxn>
                </a:cxnLst>
                <a:rect l="0" t="0" r="r" b="b"/>
                <a:pathLst>
                  <a:path w="1894" h="664">
                    <a:moveTo>
                      <a:pt x="804" y="647"/>
                    </a:moveTo>
                    <a:lnTo>
                      <a:pt x="896" y="664"/>
                    </a:lnTo>
                    <a:lnTo>
                      <a:pt x="903" y="645"/>
                    </a:lnTo>
                    <a:lnTo>
                      <a:pt x="823" y="631"/>
                    </a:lnTo>
                    <a:lnTo>
                      <a:pt x="804" y="647"/>
                    </a:lnTo>
                    <a:moveTo>
                      <a:pt x="1886" y="0"/>
                    </a:moveTo>
                    <a:lnTo>
                      <a:pt x="1894" y="61"/>
                    </a:lnTo>
                    <a:moveTo>
                      <a:pt x="0" y="61"/>
                    </a:moveTo>
                    <a:lnTo>
                      <a:pt x="8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13" name="Freeform 173"/>
              <p:cNvSpPr>
                <a:spLocks/>
              </p:cNvSpPr>
              <p:nvPr/>
            </p:nvSpPr>
            <p:spPr bwMode="auto">
              <a:xfrm>
                <a:off x="4501" y="2858"/>
                <a:ext cx="6" cy="7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6" y="18"/>
                  </a:cxn>
                  <a:cxn ang="0">
                    <a:pos x="6" y="70"/>
                  </a:cxn>
                  <a:cxn ang="0">
                    <a:pos x="0" y="50"/>
                  </a:cxn>
                </a:cxnLst>
                <a:rect l="0" t="0" r="r" b="b"/>
                <a:pathLst>
                  <a:path w="6" h="70">
                    <a:moveTo>
                      <a:pt x="0" y="50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7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14" name="Freeform 174"/>
              <p:cNvSpPr>
                <a:spLocks/>
              </p:cNvSpPr>
              <p:nvPr/>
            </p:nvSpPr>
            <p:spPr bwMode="auto">
              <a:xfrm>
                <a:off x="4501" y="2858"/>
                <a:ext cx="6" cy="7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6" y="18"/>
                  </a:cxn>
                  <a:cxn ang="0">
                    <a:pos x="6" y="70"/>
                  </a:cxn>
                  <a:cxn ang="0">
                    <a:pos x="0" y="50"/>
                  </a:cxn>
                </a:cxnLst>
                <a:rect l="0" t="0" r="r" b="b"/>
                <a:pathLst>
                  <a:path w="6" h="70">
                    <a:moveTo>
                      <a:pt x="0" y="50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70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15" name="Freeform 175"/>
              <p:cNvSpPr>
                <a:spLocks/>
              </p:cNvSpPr>
              <p:nvPr/>
            </p:nvSpPr>
            <p:spPr bwMode="auto">
              <a:xfrm>
                <a:off x="4275" y="2858"/>
                <a:ext cx="6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8"/>
                  </a:cxn>
                  <a:cxn ang="0">
                    <a:pos x="6" y="0"/>
                  </a:cxn>
                  <a:cxn ang="0">
                    <a:pos x="6" y="50"/>
                  </a:cxn>
                  <a:cxn ang="0">
                    <a:pos x="0" y="70"/>
                  </a:cxn>
                </a:cxnLst>
                <a:rect l="0" t="0" r="r" b="b"/>
                <a:pathLst>
                  <a:path w="6" h="70">
                    <a:moveTo>
                      <a:pt x="0" y="7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5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16" name="Freeform 176"/>
              <p:cNvSpPr>
                <a:spLocks/>
              </p:cNvSpPr>
              <p:nvPr/>
            </p:nvSpPr>
            <p:spPr bwMode="auto">
              <a:xfrm>
                <a:off x="4275" y="2858"/>
                <a:ext cx="6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8"/>
                  </a:cxn>
                  <a:cxn ang="0">
                    <a:pos x="6" y="0"/>
                  </a:cxn>
                  <a:cxn ang="0">
                    <a:pos x="6" y="50"/>
                  </a:cxn>
                  <a:cxn ang="0">
                    <a:pos x="0" y="70"/>
                  </a:cxn>
                </a:cxnLst>
                <a:rect l="0" t="0" r="r" b="b"/>
                <a:pathLst>
                  <a:path w="6" h="70">
                    <a:moveTo>
                      <a:pt x="0" y="7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50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17" name="Freeform 177"/>
              <p:cNvSpPr>
                <a:spLocks/>
              </p:cNvSpPr>
              <p:nvPr/>
            </p:nvSpPr>
            <p:spPr bwMode="auto">
              <a:xfrm>
                <a:off x="4450" y="2724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4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4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18" name="Freeform 178"/>
              <p:cNvSpPr>
                <a:spLocks/>
              </p:cNvSpPr>
              <p:nvPr/>
            </p:nvSpPr>
            <p:spPr bwMode="auto">
              <a:xfrm>
                <a:off x="4450" y="2724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4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4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19" name="Freeform 179"/>
              <p:cNvSpPr>
                <a:spLocks/>
              </p:cNvSpPr>
              <p:nvPr/>
            </p:nvSpPr>
            <p:spPr bwMode="auto">
              <a:xfrm>
                <a:off x="4301" y="2724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4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4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20" name="Freeform 180"/>
              <p:cNvSpPr>
                <a:spLocks/>
              </p:cNvSpPr>
              <p:nvPr/>
            </p:nvSpPr>
            <p:spPr bwMode="auto">
              <a:xfrm>
                <a:off x="4301" y="2724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4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4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21" name="Freeform 181"/>
              <p:cNvSpPr>
                <a:spLocks/>
              </p:cNvSpPr>
              <p:nvPr/>
            </p:nvSpPr>
            <p:spPr bwMode="auto">
              <a:xfrm>
                <a:off x="4633" y="1207"/>
                <a:ext cx="91" cy="48"/>
              </a:xfrm>
              <a:custGeom>
                <a:avLst/>
                <a:gdLst/>
                <a:ahLst/>
                <a:cxnLst>
                  <a:cxn ang="0">
                    <a:pos x="79" y="48"/>
                  </a:cxn>
                  <a:cxn ang="0">
                    <a:pos x="91" y="15"/>
                  </a:cxn>
                  <a:cxn ang="0">
                    <a:pos x="0" y="0"/>
                  </a:cxn>
                  <a:cxn ang="0">
                    <a:pos x="13" y="36"/>
                  </a:cxn>
                  <a:cxn ang="0">
                    <a:pos x="79" y="48"/>
                  </a:cxn>
                </a:cxnLst>
                <a:rect l="0" t="0" r="r" b="b"/>
                <a:pathLst>
                  <a:path w="91" h="48">
                    <a:moveTo>
                      <a:pt x="79" y="48"/>
                    </a:moveTo>
                    <a:lnTo>
                      <a:pt x="91" y="15"/>
                    </a:lnTo>
                    <a:lnTo>
                      <a:pt x="0" y="0"/>
                    </a:lnTo>
                    <a:lnTo>
                      <a:pt x="13" y="36"/>
                    </a:lnTo>
                    <a:lnTo>
                      <a:pt x="79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22" name="Freeform 182"/>
              <p:cNvSpPr>
                <a:spLocks/>
              </p:cNvSpPr>
              <p:nvPr/>
            </p:nvSpPr>
            <p:spPr bwMode="auto">
              <a:xfrm>
                <a:off x="4633" y="1207"/>
                <a:ext cx="91" cy="48"/>
              </a:xfrm>
              <a:custGeom>
                <a:avLst/>
                <a:gdLst/>
                <a:ahLst/>
                <a:cxnLst>
                  <a:cxn ang="0">
                    <a:pos x="79" y="48"/>
                  </a:cxn>
                  <a:cxn ang="0">
                    <a:pos x="91" y="15"/>
                  </a:cxn>
                  <a:cxn ang="0">
                    <a:pos x="0" y="0"/>
                  </a:cxn>
                  <a:cxn ang="0">
                    <a:pos x="13" y="36"/>
                  </a:cxn>
                  <a:cxn ang="0">
                    <a:pos x="79" y="48"/>
                  </a:cxn>
                </a:cxnLst>
                <a:rect l="0" t="0" r="r" b="b"/>
                <a:pathLst>
                  <a:path w="91" h="48">
                    <a:moveTo>
                      <a:pt x="79" y="48"/>
                    </a:moveTo>
                    <a:lnTo>
                      <a:pt x="91" y="15"/>
                    </a:lnTo>
                    <a:lnTo>
                      <a:pt x="0" y="0"/>
                    </a:lnTo>
                    <a:lnTo>
                      <a:pt x="13" y="36"/>
                    </a:lnTo>
                    <a:lnTo>
                      <a:pt x="79" y="4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83"/>
            <p:cNvGrpSpPr>
              <a:grpSpLocks/>
            </p:cNvGrpSpPr>
            <p:nvPr/>
          </p:nvGrpSpPr>
          <p:grpSpPr bwMode="auto">
            <a:xfrm>
              <a:off x="3270" y="1015"/>
              <a:ext cx="2331" cy="2577"/>
              <a:chOff x="3270" y="1015"/>
              <a:chExt cx="2331" cy="2577"/>
            </a:xfrm>
          </p:grpSpPr>
          <p:sp>
            <p:nvSpPr>
              <p:cNvPr id="87224" name="Freeform 184"/>
              <p:cNvSpPr>
                <a:spLocks/>
              </p:cNvSpPr>
              <p:nvPr/>
            </p:nvSpPr>
            <p:spPr bwMode="auto">
              <a:xfrm>
                <a:off x="4058" y="1207"/>
                <a:ext cx="91" cy="4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1" y="0"/>
                  </a:cxn>
                  <a:cxn ang="0">
                    <a:pos x="76" y="36"/>
                  </a:cxn>
                  <a:cxn ang="0">
                    <a:pos x="11" y="48"/>
                  </a:cxn>
                  <a:cxn ang="0">
                    <a:pos x="0" y="15"/>
                  </a:cxn>
                </a:cxnLst>
                <a:rect l="0" t="0" r="r" b="b"/>
                <a:pathLst>
                  <a:path w="91" h="48">
                    <a:moveTo>
                      <a:pt x="0" y="15"/>
                    </a:moveTo>
                    <a:lnTo>
                      <a:pt x="91" y="0"/>
                    </a:lnTo>
                    <a:lnTo>
                      <a:pt x="76" y="36"/>
                    </a:lnTo>
                    <a:lnTo>
                      <a:pt x="11" y="4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25" name="Freeform 185"/>
              <p:cNvSpPr>
                <a:spLocks/>
              </p:cNvSpPr>
              <p:nvPr/>
            </p:nvSpPr>
            <p:spPr bwMode="auto">
              <a:xfrm>
                <a:off x="4058" y="1207"/>
                <a:ext cx="91" cy="4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1" y="0"/>
                  </a:cxn>
                  <a:cxn ang="0">
                    <a:pos x="76" y="36"/>
                  </a:cxn>
                  <a:cxn ang="0">
                    <a:pos x="11" y="48"/>
                  </a:cxn>
                  <a:cxn ang="0">
                    <a:pos x="0" y="15"/>
                  </a:cxn>
                </a:cxnLst>
                <a:rect l="0" t="0" r="r" b="b"/>
                <a:pathLst>
                  <a:path w="91" h="48">
                    <a:moveTo>
                      <a:pt x="0" y="15"/>
                    </a:moveTo>
                    <a:lnTo>
                      <a:pt x="91" y="0"/>
                    </a:lnTo>
                    <a:lnTo>
                      <a:pt x="76" y="36"/>
                    </a:lnTo>
                    <a:lnTo>
                      <a:pt x="11" y="48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26" name="Freeform 186"/>
              <p:cNvSpPr>
                <a:spLocks/>
              </p:cNvSpPr>
              <p:nvPr/>
            </p:nvSpPr>
            <p:spPr bwMode="auto">
              <a:xfrm>
                <a:off x="4677" y="3484"/>
                <a:ext cx="32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32" y="67"/>
                  </a:cxn>
                  <a:cxn ang="0">
                    <a:pos x="32" y="0"/>
                  </a:cxn>
                  <a:cxn ang="0">
                    <a:pos x="0" y="16"/>
                  </a:cxn>
                  <a:cxn ang="0">
                    <a:pos x="0" y="83"/>
                  </a:cxn>
                </a:cxnLst>
                <a:rect l="0" t="0" r="r" b="b"/>
                <a:pathLst>
                  <a:path w="32" h="83">
                    <a:moveTo>
                      <a:pt x="0" y="83"/>
                    </a:moveTo>
                    <a:lnTo>
                      <a:pt x="32" y="67"/>
                    </a:lnTo>
                    <a:lnTo>
                      <a:pt x="32" y="0"/>
                    </a:lnTo>
                    <a:lnTo>
                      <a:pt x="0" y="16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27" name="Freeform 187"/>
              <p:cNvSpPr>
                <a:spLocks/>
              </p:cNvSpPr>
              <p:nvPr/>
            </p:nvSpPr>
            <p:spPr bwMode="auto">
              <a:xfrm>
                <a:off x="4677" y="3484"/>
                <a:ext cx="32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32" y="67"/>
                  </a:cxn>
                  <a:cxn ang="0">
                    <a:pos x="32" y="0"/>
                  </a:cxn>
                  <a:cxn ang="0">
                    <a:pos x="0" y="16"/>
                  </a:cxn>
                  <a:cxn ang="0">
                    <a:pos x="0" y="83"/>
                  </a:cxn>
                </a:cxnLst>
                <a:rect l="0" t="0" r="r" b="b"/>
                <a:pathLst>
                  <a:path w="32" h="83">
                    <a:moveTo>
                      <a:pt x="0" y="83"/>
                    </a:moveTo>
                    <a:lnTo>
                      <a:pt x="32" y="67"/>
                    </a:lnTo>
                    <a:lnTo>
                      <a:pt x="32" y="0"/>
                    </a:lnTo>
                    <a:lnTo>
                      <a:pt x="0" y="16"/>
                    </a:lnTo>
                    <a:lnTo>
                      <a:pt x="0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28" name="Freeform 188"/>
              <p:cNvSpPr>
                <a:spLocks/>
              </p:cNvSpPr>
              <p:nvPr/>
            </p:nvSpPr>
            <p:spPr bwMode="auto">
              <a:xfrm>
                <a:off x="4739" y="3448"/>
                <a:ext cx="140" cy="26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4" y="0"/>
                  </a:cxn>
                  <a:cxn ang="0">
                    <a:pos x="140" y="0"/>
                  </a:cxn>
                  <a:cxn ang="0">
                    <a:pos x="108" y="26"/>
                  </a:cxn>
                  <a:cxn ang="0">
                    <a:pos x="0" y="19"/>
                  </a:cxn>
                </a:cxnLst>
                <a:rect l="0" t="0" r="r" b="b"/>
                <a:pathLst>
                  <a:path w="140" h="26">
                    <a:moveTo>
                      <a:pt x="0" y="19"/>
                    </a:moveTo>
                    <a:lnTo>
                      <a:pt x="24" y="0"/>
                    </a:lnTo>
                    <a:lnTo>
                      <a:pt x="140" y="0"/>
                    </a:lnTo>
                    <a:lnTo>
                      <a:pt x="108" y="2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29" name="Freeform 189"/>
              <p:cNvSpPr>
                <a:spLocks/>
              </p:cNvSpPr>
              <p:nvPr/>
            </p:nvSpPr>
            <p:spPr bwMode="auto">
              <a:xfrm>
                <a:off x="4739" y="3448"/>
                <a:ext cx="140" cy="26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4" y="0"/>
                  </a:cxn>
                  <a:cxn ang="0">
                    <a:pos x="140" y="0"/>
                  </a:cxn>
                  <a:cxn ang="0">
                    <a:pos x="108" y="26"/>
                  </a:cxn>
                  <a:cxn ang="0">
                    <a:pos x="0" y="19"/>
                  </a:cxn>
                </a:cxnLst>
                <a:rect l="0" t="0" r="r" b="b"/>
                <a:pathLst>
                  <a:path w="140" h="26">
                    <a:moveTo>
                      <a:pt x="0" y="19"/>
                    </a:moveTo>
                    <a:lnTo>
                      <a:pt x="24" y="0"/>
                    </a:lnTo>
                    <a:lnTo>
                      <a:pt x="140" y="0"/>
                    </a:lnTo>
                    <a:lnTo>
                      <a:pt x="108" y="26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30" name="Rectangle 190"/>
              <p:cNvSpPr>
                <a:spLocks noChangeArrowheads="1"/>
              </p:cNvSpPr>
              <p:nvPr/>
            </p:nvSpPr>
            <p:spPr bwMode="auto">
              <a:xfrm>
                <a:off x="4371" y="2667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31" name="Rectangle 191"/>
              <p:cNvSpPr>
                <a:spLocks noChangeArrowheads="1"/>
              </p:cNvSpPr>
              <p:nvPr/>
            </p:nvSpPr>
            <p:spPr bwMode="auto">
              <a:xfrm>
                <a:off x="4371" y="2667"/>
                <a:ext cx="40" cy="51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32" name="Freeform 192"/>
              <p:cNvSpPr>
                <a:spLocks/>
              </p:cNvSpPr>
              <p:nvPr/>
            </p:nvSpPr>
            <p:spPr bwMode="auto">
              <a:xfrm>
                <a:off x="4420" y="3184"/>
                <a:ext cx="58" cy="106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58" y="96"/>
                  </a:cxn>
                  <a:cxn ang="0">
                    <a:pos x="58" y="0"/>
                  </a:cxn>
                  <a:cxn ang="0">
                    <a:pos x="0" y="10"/>
                  </a:cxn>
                  <a:cxn ang="0">
                    <a:pos x="0" y="106"/>
                  </a:cxn>
                </a:cxnLst>
                <a:rect l="0" t="0" r="r" b="b"/>
                <a:pathLst>
                  <a:path w="58" h="106">
                    <a:moveTo>
                      <a:pt x="0" y="106"/>
                    </a:moveTo>
                    <a:lnTo>
                      <a:pt x="58" y="96"/>
                    </a:lnTo>
                    <a:lnTo>
                      <a:pt x="58" y="0"/>
                    </a:lnTo>
                    <a:lnTo>
                      <a:pt x="0" y="1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33" name="Freeform 193"/>
              <p:cNvSpPr>
                <a:spLocks/>
              </p:cNvSpPr>
              <p:nvPr/>
            </p:nvSpPr>
            <p:spPr bwMode="auto">
              <a:xfrm>
                <a:off x="4420" y="3184"/>
                <a:ext cx="58" cy="106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58" y="96"/>
                  </a:cxn>
                  <a:cxn ang="0">
                    <a:pos x="58" y="0"/>
                  </a:cxn>
                  <a:cxn ang="0">
                    <a:pos x="0" y="10"/>
                  </a:cxn>
                  <a:cxn ang="0">
                    <a:pos x="0" y="106"/>
                  </a:cxn>
                </a:cxnLst>
                <a:rect l="0" t="0" r="r" b="b"/>
                <a:pathLst>
                  <a:path w="58" h="106">
                    <a:moveTo>
                      <a:pt x="0" y="106"/>
                    </a:moveTo>
                    <a:lnTo>
                      <a:pt x="58" y="96"/>
                    </a:lnTo>
                    <a:lnTo>
                      <a:pt x="58" y="0"/>
                    </a:lnTo>
                    <a:lnTo>
                      <a:pt x="0" y="10"/>
                    </a:lnTo>
                    <a:lnTo>
                      <a:pt x="0" y="10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34" name="Freeform 194"/>
              <p:cNvSpPr>
                <a:spLocks/>
              </p:cNvSpPr>
              <p:nvPr/>
            </p:nvSpPr>
            <p:spPr bwMode="auto">
              <a:xfrm>
                <a:off x="4304" y="3184"/>
                <a:ext cx="56" cy="10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56" y="106"/>
                  </a:cxn>
                  <a:cxn ang="0">
                    <a:pos x="56" y="1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56" h="106">
                    <a:moveTo>
                      <a:pt x="0" y="96"/>
                    </a:moveTo>
                    <a:lnTo>
                      <a:pt x="56" y="106"/>
                    </a:lnTo>
                    <a:lnTo>
                      <a:pt x="56" y="1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35" name="Freeform 195"/>
              <p:cNvSpPr>
                <a:spLocks/>
              </p:cNvSpPr>
              <p:nvPr/>
            </p:nvSpPr>
            <p:spPr bwMode="auto">
              <a:xfrm>
                <a:off x="4304" y="3184"/>
                <a:ext cx="56" cy="10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56" y="106"/>
                  </a:cxn>
                  <a:cxn ang="0">
                    <a:pos x="56" y="1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56" h="106">
                    <a:moveTo>
                      <a:pt x="0" y="96"/>
                    </a:moveTo>
                    <a:lnTo>
                      <a:pt x="56" y="106"/>
                    </a:lnTo>
                    <a:lnTo>
                      <a:pt x="56" y="1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36" name="Freeform 196"/>
              <p:cNvSpPr>
                <a:spLocks/>
              </p:cNvSpPr>
              <p:nvPr/>
            </p:nvSpPr>
            <p:spPr bwMode="auto">
              <a:xfrm>
                <a:off x="4551" y="3407"/>
                <a:ext cx="113" cy="49"/>
              </a:xfrm>
              <a:custGeom>
                <a:avLst/>
                <a:gdLst/>
                <a:ahLst/>
                <a:cxnLst>
                  <a:cxn ang="0">
                    <a:pos x="19" y="49"/>
                  </a:cxn>
                  <a:cxn ang="0">
                    <a:pos x="113" y="11"/>
                  </a:cxn>
                  <a:cxn ang="0">
                    <a:pos x="86" y="0"/>
                  </a:cxn>
                  <a:cxn ang="0">
                    <a:pos x="0" y="35"/>
                  </a:cxn>
                  <a:cxn ang="0">
                    <a:pos x="19" y="49"/>
                  </a:cxn>
                </a:cxnLst>
                <a:rect l="0" t="0" r="r" b="b"/>
                <a:pathLst>
                  <a:path w="113" h="49">
                    <a:moveTo>
                      <a:pt x="19" y="49"/>
                    </a:moveTo>
                    <a:lnTo>
                      <a:pt x="113" y="11"/>
                    </a:lnTo>
                    <a:lnTo>
                      <a:pt x="86" y="0"/>
                    </a:lnTo>
                    <a:lnTo>
                      <a:pt x="0" y="35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37" name="Freeform 197"/>
              <p:cNvSpPr>
                <a:spLocks/>
              </p:cNvSpPr>
              <p:nvPr/>
            </p:nvSpPr>
            <p:spPr bwMode="auto">
              <a:xfrm>
                <a:off x="4551" y="3407"/>
                <a:ext cx="113" cy="49"/>
              </a:xfrm>
              <a:custGeom>
                <a:avLst/>
                <a:gdLst/>
                <a:ahLst/>
                <a:cxnLst>
                  <a:cxn ang="0">
                    <a:pos x="19" y="49"/>
                  </a:cxn>
                  <a:cxn ang="0">
                    <a:pos x="113" y="11"/>
                  </a:cxn>
                  <a:cxn ang="0">
                    <a:pos x="86" y="0"/>
                  </a:cxn>
                  <a:cxn ang="0">
                    <a:pos x="0" y="35"/>
                  </a:cxn>
                  <a:cxn ang="0">
                    <a:pos x="19" y="49"/>
                  </a:cxn>
                </a:cxnLst>
                <a:rect l="0" t="0" r="r" b="b"/>
                <a:pathLst>
                  <a:path w="113" h="49">
                    <a:moveTo>
                      <a:pt x="19" y="49"/>
                    </a:moveTo>
                    <a:lnTo>
                      <a:pt x="113" y="11"/>
                    </a:lnTo>
                    <a:lnTo>
                      <a:pt x="86" y="0"/>
                    </a:lnTo>
                    <a:lnTo>
                      <a:pt x="0" y="35"/>
                    </a:lnTo>
                    <a:lnTo>
                      <a:pt x="19" y="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38" name="Freeform 198"/>
              <p:cNvSpPr>
                <a:spLocks/>
              </p:cNvSpPr>
              <p:nvPr/>
            </p:nvSpPr>
            <p:spPr bwMode="auto">
              <a:xfrm>
                <a:off x="4118" y="3407"/>
                <a:ext cx="111" cy="4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94" y="49"/>
                  </a:cxn>
                  <a:cxn ang="0">
                    <a:pos x="111" y="35"/>
                  </a:cxn>
                  <a:cxn ang="0">
                    <a:pos x="27" y="0"/>
                  </a:cxn>
                  <a:cxn ang="0">
                    <a:pos x="0" y="11"/>
                  </a:cxn>
                </a:cxnLst>
                <a:rect l="0" t="0" r="r" b="b"/>
                <a:pathLst>
                  <a:path w="111" h="49">
                    <a:moveTo>
                      <a:pt x="0" y="11"/>
                    </a:moveTo>
                    <a:lnTo>
                      <a:pt x="94" y="49"/>
                    </a:lnTo>
                    <a:lnTo>
                      <a:pt x="111" y="35"/>
                    </a:lnTo>
                    <a:lnTo>
                      <a:pt x="27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39" name="Freeform 199"/>
              <p:cNvSpPr>
                <a:spLocks/>
              </p:cNvSpPr>
              <p:nvPr/>
            </p:nvSpPr>
            <p:spPr bwMode="auto">
              <a:xfrm>
                <a:off x="4118" y="3407"/>
                <a:ext cx="111" cy="4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94" y="49"/>
                  </a:cxn>
                  <a:cxn ang="0">
                    <a:pos x="111" y="35"/>
                  </a:cxn>
                  <a:cxn ang="0">
                    <a:pos x="27" y="0"/>
                  </a:cxn>
                  <a:cxn ang="0">
                    <a:pos x="0" y="11"/>
                  </a:cxn>
                </a:cxnLst>
                <a:rect l="0" t="0" r="r" b="b"/>
                <a:pathLst>
                  <a:path w="111" h="49">
                    <a:moveTo>
                      <a:pt x="0" y="11"/>
                    </a:moveTo>
                    <a:lnTo>
                      <a:pt x="94" y="49"/>
                    </a:lnTo>
                    <a:lnTo>
                      <a:pt x="111" y="35"/>
                    </a:lnTo>
                    <a:lnTo>
                      <a:pt x="27" y="0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40" name="Freeform 200"/>
              <p:cNvSpPr>
                <a:spLocks/>
              </p:cNvSpPr>
              <p:nvPr/>
            </p:nvSpPr>
            <p:spPr bwMode="auto">
              <a:xfrm>
                <a:off x="4677" y="1026"/>
                <a:ext cx="149" cy="34"/>
              </a:xfrm>
              <a:custGeom>
                <a:avLst/>
                <a:gdLst/>
                <a:ahLst/>
                <a:cxnLst>
                  <a:cxn ang="0">
                    <a:pos x="32" y="13"/>
                  </a:cxn>
                  <a:cxn ang="0">
                    <a:pos x="0" y="0"/>
                  </a:cxn>
                  <a:cxn ang="0">
                    <a:pos x="100" y="20"/>
                  </a:cxn>
                  <a:cxn ang="0">
                    <a:pos x="149" y="34"/>
                  </a:cxn>
                  <a:cxn ang="0">
                    <a:pos x="32" y="13"/>
                  </a:cxn>
                </a:cxnLst>
                <a:rect l="0" t="0" r="r" b="b"/>
                <a:pathLst>
                  <a:path w="149" h="34">
                    <a:moveTo>
                      <a:pt x="32" y="13"/>
                    </a:moveTo>
                    <a:lnTo>
                      <a:pt x="0" y="0"/>
                    </a:lnTo>
                    <a:lnTo>
                      <a:pt x="100" y="20"/>
                    </a:lnTo>
                    <a:lnTo>
                      <a:pt x="149" y="34"/>
                    </a:lnTo>
                    <a:lnTo>
                      <a:pt x="32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41" name="Freeform 201"/>
              <p:cNvSpPr>
                <a:spLocks/>
              </p:cNvSpPr>
              <p:nvPr/>
            </p:nvSpPr>
            <p:spPr bwMode="auto">
              <a:xfrm>
                <a:off x="4677" y="1026"/>
                <a:ext cx="149" cy="34"/>
              </a:xfrm>
              <a:custGeom>
                <a:avLst/>
                <a:gdLst/>
                <a:ahLst/>
                <a:cxnLst>
                  <a:cxn ang="0">
                    <a:pos x="32" y="13"/>
                  </a:cxn>
                  <a:cxn ang="0">
                    <a:pos x="0" y="0"/>
                  </a:cxn>
                  <a:cxn ang="0">
                    <a:pos x="100" y="20"/>
                  </a:cxn>
                  <a:cxn ang="0">
                    <a:pos x="149" y="34"/>
                  </a:cxn>
                  <a:cxn ang="0">
                    <a:pos x="32" y="13"/>
                  </a:cxn>
                </a:cxnLst>
                <a:rect l="0" t="0" r="r" b="b"/>
                <a:pathLst>
                  <a:path w="149" h="34">
                    <a:moveTo>
                      <a:pt x="32" y="13"/>
                    </a:moveTo>
                    <a:lnTo>
                      <a:pt x="0" y="0"/>
                    </a:lnTo>
                    <a:lnTo>
                      <a:pt x="100" y="20"/>
                    </a:lnTo>
                    <a:lnTo>
                      <a:pt x="149" y="34"/>
                    </a:lnTo>
                    <a:lnTo>
                      <a:pt x="32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42" name="Freeform 202"/>
              <p:cNvSpPr>
                <a:spLocks/>
              </p:cNvSpPr>
              <p:nvPr/>
            </p:nvSpPr>
            <p:spPr bwMode="auto">
              <a:xfrm>
                <a:off x="3956" y="1026"/>
                <a:ext cx="146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7" y="20"/>
                  </a:cxn>
                  <a:cxn ang="0">
                    <a:pos x="146" y="0"/>
                  </a:cxn>
                  <a:cxn ang="0">
                    <a:pos x="117" y="13"/>
                  </a:cxn>
                  <a:cxn ang="0">
                    <a:pos x="0" y="34"/>
                  </a:cxn>
                </a:cxnLst>
                <a:rect l="0" t="0" r="r" b="b"/>
                <a:pathLst>
                  <a:path w="146" h="34">
                    <a:moveTo>
                      <a:pt x="0" y="34"/>
                    </a:moveTo>
                    <a:lnTo>
                      <a:pt x="47" y="20"/>
                    </a:lnTo>
                    <a:lnTo>
                      <a:pt x="146" y="0"/>
                    </a:lnTo>
                    <a:lnTo>
                      <a:pt x="117" y="1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43" name="Freeform 203"/>
              <p:cNvSpPr>
                <a:spLocks noEditPoints="1"/>
              </p:cNvSpPr>
              <p:nvPr/>
            </p:nvSpPr>
            <p:spPr bwMode="auto">
              <a:xfrm>
                <a:off x="3956" y="1026"/>
                <a:ext cx="1310" cy="66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7" y="20"/>
                  </a:cxn>
                  <a:cxn ang="0">
                    <a:pos x="146" y="0"/>
                  </a:cxn>
                  <a:cxn ang="0">
                    <a:pos x="117" y="13"/>
                  </a:cxn>
                  <a:cxn ang="0">
                    <a:pos x="0" y="34"/>
                  </a:cxn>
                  <a:cxn ang="0">
                    <a:pos x="1296" y="668"/>
                  </a:cxn>
                  <a:cxn ang="0">
                    <a:pos x="1310" y="664"/>
                  </a:cxn>
                </a:cxnLst>
                <a:rect l="0" t="0" r="r" b="b"/>
                <a:pathLst>
                  <a:path w="1310" h="668">
                    <a:moveTo>
                      <a:pt x="0" y="34"/>
                    </a:moveTo>
                    <a:lnTo>
                      <a:pt x="47" y="20"/>
                    </a:lnTo>
                    <a:lnTo>
                      <a:pt x="146" y="0"/>
                    </a:lnTo>
                    <a:lnTo>
                      <a:pt x="117" y="13"/>
                    </a:lnTo>
                    <a:lnTo>
                      <a:pt x="0" y="34"/>
                    </a:lnTo>
                    <a:moveTo>
                      <a:pt x="1296" y="668"/>
                    </a:moveTo>
                    <a:lnTo>
                      <a:pt x="1310" y="66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44" name="Freeform 204"/>
              <p:cNvSpPr>
                <a:spLocks/>
              </p:cNvSpPr>
              <p:nvPr/>
            </p:nvSpPr>
            <p:spPr bwMode="auto">
              <a:xfrm>
                <a:off x="5505" y="2974"/>
                <a:ext cx="40" cy="12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" y="60"/>
                  </a:cxn>
                  <a:cxn ang="0">
                    <a:pos x="40" y="0"/>
                  </a:cxn>
                  <a:cxn ang="0">
                    <a:pos x="35" y="60"/>
                  </a:cxn>
                  <a:cxn ang="0">
                    <a:pos x="0" y="120"/>
                  </a:cxn>
                </a:cxnLst>
                <a:rect l="0" t="0" r="r" b="b"/>
                <a:pathLst>
                  <a:path w="40" h="120">
                    <a:moveTo>
                      <a:pt x="0" y="120"/>
                    </a:moveTo>
                    <a:lnTo>
                      <a:pt x="5" y="60"/>
                    </a:lnTo>
                    <a:lnTo>
                      <a:pt x="40" y="0"/>
                    </a:lnTo>
                    <a:lnTo>
                      <a:pt x="35" y="6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45" name="Freeform 205"/>
              <p:cNvSpPr>
                <a:spLocks/>
              </p:cNvSpPr>
              <p:nvPr/>
            </p:nvSpPr>
            <p:spPr bwMode="auto">
              <a:xfrm>
                <a:off x="5505" y="2974"/>
                <a:ext cx="40" cy="12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" y="60"/>
                  </a:cxn>
                  <a:cxn ang="0">
                    <a:pos x="40" y="0"/>
                  </a:cxn>
                  <a:cxn ang="0">
                    <a:pos x="35" y="60"/>
                  </a:cxn>
                  <a:cxn ang="0">
                    <a:pos x="0" y="120"/>
                  </a:cxn>
                </a:cxnLst>
                <a:rect l="0" t="0" r="r" b="b"/>
                <a:pathLst>
                  <a:path w="40" h="120">
                    <a:moveTo>
                      <a:pt x="0" y="120"/>
                    </a:moveTo>
                    <a:lnTo>
                      <a:pt x="5" y="60"/>
                    </a:lnTo>
                    <a:lnTo>
                      <a:pt x="40" y="0"/>
                    </a:lnTo>
                    <a:lnTo>
                      <a:pt x="35" y="60"/>
                    </a:lnTo>
                    <a:lnTo>
                      <a:pt x="0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46" name="Freeform 206"/>
              <p:cNvSpPr>
                <a:spLocks/>
              </p:cNvSpPr>
              <p:nvPr/>
            </p:nvSpPr>
            <p:spPr bwMode="auto">
              <a:xfrm>
                <a:off x="5092" y="1431"/>
                <a:ext cx="88" cy="116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76" y="0"/>
                  </a:cxn>
                  <a:cxn ang="0">
                    <a:pos x="88" y="85"/>
                  </a:cxn>
                  <a:cxn ang="0">
                    <a:pos x="24" y="116"/>
                  </a:cxn>
                  <a:cxn ang="0">
                    <a:pos x="0" y="37"/>
                  </a:cxn>
                </a:cxnLst>
                <a:rect l="0" t="0" r="r" b="b"/>
                <a:pathLst>
                  <a:path w="88" h="116">
                    <a:moveTo>
                      <a:pt x="0" y="37"/>
                    </a:moveTo>
                    <a:lnTo>
                      <a:pt x="76" y="0"/>
                    </a:lnTo>
                    <a:lnTo>
                      <a:pt x="88" y="85"/>
                    </a:lnTo>
                    <a:lnTo>
                      <a:pt x="24" y="11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47" name="Freeform 207"/>
              <p:cNvSpPr>
                <a:spLocks/>
              </p:cNvSpPr>
              <p:nvPr/>
            </p:nvSpPr>
            <p:spPr bwMode="auto">
              <a:xfrm>
                <a:off x="5092" y="1431"/>
                <a:ext cx="88" cy="116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76" y="0"/>
                  </a:cxn>
                  <a:cxn ang="0">
                    <a:pos x="88" y="85"/>
                  </a:cxn>
                  <a:cxn ang="0">
                    <a:pos x="24" y="116"/>
                  </a:cxn>
                  <a:cxn ang="0">
                    <a:pos x="0" y="37"/>
                  </a:cxn>
                </a:cxnLst>
                <a:rect l="0" t="0" r="r" b="b"/>
                <a:pathLst>
                  <a:path w="88" h="116">
                    <a:moveTo>
                      <a:pt x="0" y="37"/>
                    </a:moveTo>
                    <a:lnTo>
                      <a:pt x="76" y="0"/>
                    </a:lnTo>
                    <a:lnTo>
                      <a:pt x="88" y="85"/>
                    </a:lnTo>
                    <a:lnTo>
                      <a:pt x="24" y="116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48" name="Freeform 208"/>
              <p:cNvSpPr>
                <a:spLocks/>
              </p:cNvSpPr>
              <p:nvPr/>
            </p:nvSpPr>
            <p:spPr bwMode="auto">
              <a:xfrm>
                <a:off x="5176" y="1232"/>
                <a:ext cx="70" cy="91"/>
              </a:xfrm>
              <a:custGeom>
                <a:avLst/>
                <a:gdLst/>
                <a:ahLst/>
                <a:cxnLst>
                  <a:cxn ang="0">
                    <a:pos x="8" y="60"/>
                  </a:cxn>
                  <a:cxn ang="0">
                    <a:pos x="0" y="0"/>
                  </a:cxn>
                  <a:cxn ang="0">
                    <a:pos x="62" y="31"/>
                  </a:cxn>
                  <a:cxn ang="0">
                    <a:pos x="70" y="91"/>
                  </a:cxn>
                  <a:cxn ang="0">
                    <a:pos x="8" y="60"/>
                  </a:cxn>
                </a:cxnLst>
                <a:rect l="0" t="0" r="r" b="b"/>
                <a:pathLst>
                  <a:path w="70" h="91">
                    <a:moveTo>
                      <a:pt x="8" y="60"/>
                    </a:moveTo>
                    <a:lnTo>
                      <a:pt x="0" y="0"/>
                    </a:lnTo>
                    <a:lnTo>
                      <a:pt x="62" y="31"/>
                    </a:lnTo>
                    <a:lnTo>
                      <a:pt x="70" y="91"/>
                    </a:lnTo>
                    <a:lnTo>
                      <a:pt x="8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49" name="Freeform 209"/>
              <p:cNvSpPr>
                <a:spLocks noEditPoints="1"/>
              </p:cNvSpPr>
              <p:nvPr/>
            </p:nvSpPr>
            <p:spPr bwMode="auto">
              <a:xfrm>
                <a:off x="3514" y="1232"/>
                <a:ext cx="1732" cy="463"/>
              </a:xfrm>
              <a:custGeom>
                <a:avLst/>
                <a:gdLst/>
                <a:ahLst/>
                <a:cxnLst>
                  <a:cxn ang="0">
                    <a:pos x="1670" y="60"/>
                  </a:cxn>
                  <a:cxn ang="0">
                    <a:pos x="1662" y="0"/>
                  </a:cxn>
                  <a:cxn ang="0">
                    <a:pos x="1724" y="31"/>
                  </a:cxn>
                  <a:cxn ang="0">
                    <a:pos x="1732" y="91"/>
                  </a:cxn>
                  <a:cxn ang="0">
                    <a:pos x="1670" y="60"/>
                  </a:cxn>
                  <a:cxn ang="0">
                    <a:pos x="0" y="459"/>
                  </a:cxn>
                  <a:cxn ang="0">
                    <a:pos x="14" y="463"/>
                  </a:cxn>
                </a:cxnLst>
                <a:rect l="0" t="0" r="r" b="b"/>
                <a:pathLst>
                  <a:path w="1732" h="463">
                    <a:moveTo>
                      <a:pt x="1670" y="60"/>
                    </a:moveTo>
                    <a:lnTo>
                      <a:pt x="1662" y="0"/>
                    </a:lnTo>
                    <a:lnTo>
                      <a:pt x="1724" y="31"/>
                    </a:lnTo>
                    <a:lnTo>
                      <a:pt x="1732" y="91"/>
                    </a:lnTo>
                    <a:lnTo>
                      <a:pt x="1670" y="60"/>
                    </a:lnTo>
                    <a:moveTo>
                      <a:pt x="0" y="459"/>
                    </a:moveTo>
                    <a:lnTo>
                      <a:pt x="14" y="463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50" name="Freeform 210"/>
              <p:cNvSpPr>
                <a:spLocks/>
              </p:cNvSpPr>
              <p:nvPr/>
            </p:nvSpPr>
            <p:spPr bwMode="auto">
              <a:xfrm>
                <a:off x="5092" y="1415"/>
                <a:ext cx="83" cy="132"/>
              </a:xfrm>
              <a:custGeom>
                <a:avLst/>
                <a:gdLst/>
                <a:ahLst/>
                <a:cxnLst>
                  <a:cxn ang="0">
                    <a:pos x="24" y="132"/>
                  </a:cxn>
                  <a:cxn ang="0">
                    <a:pos x="0" y="53"/>
                  </a:cxn>
                  <a:cxn ang="0">
                    <a:pos x="59" y="0"/>
                  </a:cxn>
                  <a:cxn ang="0">
                    <a:pos x="83" y="79"/>
                  </a:cxn>
                  <a:cxn ang="0">
                    <a:pos x="24" y="132"/>
                  </a:cxn>
                </a:cxnLst>
                <a:rect l="0" t="0" r="r" b="b"/>
                <a:pathLst>
                  <a:path w="83" h="132">
                    <a:moveTo>
                      <a:pt x="24" y="132"/>
                    </a:moveTo>
                    <a:lnTo>
                      <a:pt x="0" y="53"/>
                    </a:lnTo>
                    <a:lnTo>
                      <a:pt x="59" y="0"/>
                    </a:lnTo>
                    <a:lnTo>
                      <a:pt x="83" y="79"/>
                    </a:lnTo>
                    <a:lnTo>
                      <a:pt x="24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51" name="Freeform 211"/>
              <p:cNvSpPr>
                <a:spLocks/>
              </p:cNvSpPr>
              <p:nvPr/>
            </p:nvSpPr>
            <p:spPr bwMode="auto">
              <a:xfrm>
                <a:off x="5092" y="1415"/>
                <a:ext cx="83" cy="132"/>
              </a:xfrm>
              <a:custGeom>
                <a:avLst/>
                <a:gdLst/>
                <a:ahLst/>
                <a:cxnLst>
                  <a:cxn ang="0">
                    <a:pos x="24" y="132"/>
                  </a:cxn>
                  <a:cxn ang="0">
                    <a:pos x="0" y="53"/>
                  </a:cxn>
                  <a:cxn ang="0">
                    <a:pos x="59" y="0"/>
                  </a:cxn>
                  <a:cxn ang="0">
                    <a:pos x="83" y="79"/>
                  </a:cxn>
                  <a:cxn ang="0">
                    <a:pos x="24" y="132"/>
                  </a:cxn>
                </a:cxnLst>
                <a:rect l="0" t="0" r="r" b="b"/>
                <a:pathLst>
                  <a:path w="83" h="132">
                    <a:moveTo>
                      <a:pt x="24" y="132"/>
                    </a:moveTo>
                    <a:lnTo>
                      <a:pt x="0" y="53"/>
                    </a:lnTo>
                    <a:lnTo>
                      <a:pt x="59" y="0"/>
                    </a:lnTo>
                    <a:lnTo>
                      <a:pt x="83" y="79"/>
                    </a:lnTo>
                    <a:lnTo>
                      <a:pt x="24" y="1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52" name="Freeform 212"/>
              <p:cNvSpPr>
                <a:spLocks/>
              </p:cNvSpPr>
              <p:nvPr/>
            </p:nvSpPr>
            <p:spPr bwMode="auto">
              <a:xfrm>
                <a:off x="3607" y="1415"/>
                <a:ext cx="83" cy="13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79"/>
                  </a:cxn>
                  <a:cxn ang="0">
                    <a:pos x="59" y="132"/>
                  </a:cxn>
                  <a:cxn ang="0">
                    <a:pos x="83" y="53"/>
                  </a:cxn>
                  <a:cxn ang="0">
                    <a:pos x="24" y="0"/>
                  </a:cxn>
                </a:cxnLst>
                <a:rect l="0" t="0" r="r" b="b"/>
                <a:pathLst>
                  <a:path w="83" h="132">
                    <a:moveTo>
                      <a:pt x="24" y="0"/>
                    </a:moveTo>
                    <a:lnTo>
                      <a:pt x="0" y="79"/>
                    </a:lnTo>
                    <a:lnTo>
                      <a:pt x="59" y="132"/>
                    </a:lnTo>
                    <a:lnTo>
                      <a:pt x="83" y="5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53" name="Freeform 213"/>
              <p:cNvSpPr>
                <a:spLocks/>
              </p:cNvSpPr>
              <p:nvPr/>
            </p:nvSpPr>
            <p:spPr bwMode="auto">
              <a:xfrm>
                <a:off x="3607" y="1415"/>
                <a:ext cx="83" cy="13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79"/>
                  </a:cxn>
                  <a:cxn ang="0">
                    <a:pos x="59" y="132"/>
                  </a:cxn>
                  <a:cxn ang="0">
                    <a:pos x="83" y="53"/>
                  </a:cxn>
                  <a:cxn ang="0">
                    <a:pos x="24" y="0"/>
                  </a:cxn>
                </a:cxnLst>
                <a:rect l="0" t="0" r="r" b="b"/>
                <a:pathLst>
                  <a:path w="83" h="132">
                    <a:moveTo>
                      <a:pt x="24" y="0"/>
                    </a:moveTo>
                    <a:lnTo>
                      <a:pt x="0" y="79"/>
                    </a:lnTo>
                    <a:lnTo>
                      <a:pt x="59" y="132"/>
                    </a:lnTo>
                    <a:lnTo>
                      <a:pt x="83" y="53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54" name="Freeform 214"/>
              <p:cNvSpPr>
                <a:spLocks/>
              </p:cNvSpPr>
              <p:nvPr/>
            </p:nvSpPr>
            <p:spPr bwMode="auto">
              <a:xfrm>
                <a:off x="4340" y="3424"/>
                <a:ext cx="102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02" y="19"/>
                  </a:cxn>
                  <a:cxn ang="0">
                    <a:pos x="95" y="0"/>
                  </a:cxn>
                  <a:cxn ang="0">
                    <a:pos x="7" y="0"/>
                  </a:cxn>
                  <a:cxn ang="0">
                    <a:pos x="0" y="19"/>
                  </a:cxn>
                </a:cxnLst>
                <a:rect l="0" t="0" r="r" b="b"/>
                <a:pathLst>
                  <a:path w="102" h="19">
                    <a:moveTo>
                      <a:pt x="0" y="19"/>
                    </a:moveTo>
                    <a:lnTo>
                      <a:pt x="102" y="19"/>
                    </a:lnTo>
                    <a:lnTo>
                      <a:pt x="95" y="0"/>
                    </a:lnTo>
                    <a:lnTo>
                      <a:pt x="7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55" name="Freeform 215"/>
              <p:cNvSpPr>
                <a:spLocks/>
              </p:cNvSpPr>
              <p:nvPr/>
            </p:nvSpPr>
            <p:spPr bwMode="auto">
              <a:xfrm>
                <a:off x="4340" y="3424"/>
                <a:ext cx="102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02" y="19"/>
                  </a:cxn>
                  <a:cxn ang="0">
                    <a:pos x="95" y="0"/>
                  </a:cxn>
                  <a:cxn ang="0">
                    <a:pos x="7" y="0"/>
                  </a:cxn>
                  <a:cxn ang="0">
                    <a:pos x="0" y="19"/>
                  </a:cxn>
                </a:cxnLst>
                <a:rect l="0" t="0" r="r" b="b"/>
                <a:pathLst>
                  <a:path w="102" h="19">
                    <a:moveTo>
                      <a:pt x="0" y="19"/>
                    </a:moveTo>
                    <a:lnTo>
                      <a:pt x="102" y="19"/>
                    </a:lnTo>
                    <a:lnTo>
                      <a:pt x="95" y="0"/>
                    </a:lnTo>
                    <a:lnTo>
                      <a:pt x="7" y="0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56" name="Freeform 216"/>
              <p:cNvSpPr>
                <a:spLocks/>
              </p:cNvSpPr>
              <p:nvPr/>
            </p:nvSpPr>
            <p:spPr bwMode="auto">
              <a:xfrm>
                <a:off x="4411" y="2667"/>
                <a:ext cx="39" cy="5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7"/>
                  </a:cxn>
                  <a:cxn ang="0">
                    <a:pos x="0" y="51"/>
                  </a:cxn>
                </a:cxnLst>
                <a:rect l="0" t="0" r="r" b="b"/>
                <a:pathLst>
                  <a:path w="39" h="57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57" name="Freeform 217"/>
              <p:cNvSpPr>
                <a:spLocks/>
              </p:cNvSpPr>
              <p:nvPr/>
            </p:nvSpPr>
            <p:spPr bwMode="auto">
              <a:xfrm>
                <a:off x="4411" y="2667"/>
                <a:ext cx="39" cy="5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7"/>
                  </a:cxn>
                  <a:cxn ang="0">
                    <a:pos x="0" y="51"/>
                  </a:cxn>
                </a:cxnLst>
                <a:rect l="0" t="0" r="r" b="b"/>
                <a:pathLst>
                  <a:path w="39" h="57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7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58" name="Freeform 218"/>
              <p:cNvSpPr>
                <a:spLocks/>
              </p:cNvSpPr>
              <p:nvPr/>
            </p:nvSpPr>
            <p:spPr bwMode="auto">
              <a:xfrm>
                <a:off x="4332" y="2667"/>
                <a:ext cx="39" cy="5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0" y="57"/>
                  </a:cxn>
                  <a:cxn ang="0">
                    <a:pos x="0" y="7"/>
                  </a:cxn>
                </a:cxnLst>
                <a:rect l="0" t="0" r="r" b="b"/>
                <a:pathLst>
                  <a:path w="39" h="57">
                    <a:moveTo>
                      <a:pt x="0" y="7"/>
                    </a:moveTo>
                    <a:lnTo>
                      <a:pt x="39" y="0"/>
                    </a:lnTo>
                    <a:lnTo>
                      <a:pt x="39" y="51"/>
                    </a:lnTo>
                    <a:lnTo>
                      <a:pt x="0" y="5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59" name="Freeform 219"/>
              <p:cNvSpPr>
                <a:spLocks/>
              </p:cNvSpPr>
              <p:nvPr/>
            </p:nvSpPr>
            <p:spPr bwMode="auto">
              <a:xfrm>
                <a:off x="4332" y="2667"/>
                <a:ext cx="39" cy="5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0" y="57"/>
                  </a:cxn>
                  <a:cxn ang="0">
                    <a:pos x="0" y="7"/>
                  </a:cxn>
                </a:cxnLst>
                <a:rect l="0" t="0" r="r" b="b"/>
                <a:pathLst>
                  <a:path w="39" h="57">
                    <a:moveTo>
                      <a:pt x="0" y="7"/>
                    </a:moveTo>
                    <a:lnTo>
                      <a:pt x="39" y="0"/>
                    </a:lnTo>
                    <a:lnTo>
                      <a:pt x="39" y="51"/>
                    </a:lnTo>
                    <a:lnTo>
                      <a:pt x="0" y="57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60" name="Freeform 220"/>
              <p:cNvSpPr>
                <a:spLocks/>
              </p:cNvSpPr>
              <p:nvPr/>
            </p:nvSpPr>
            <p:spPr bwMode="auto">
              <a:xfrm>
                <a:off x="4582" y="1015"/>
                <a:ext cx="42" cy="81"/>
              </a:xfrm>
              <a:custGeom>
                <a:avLst/>
                <a:gdLst/>
                <a:ahLst/>
                <a:cxnLst>
                  <a:cxn ang="0">
                    <a:pos x="23" y="81"/>
                  </a:cxn>
                  <a:cxn ang="0">
                    <a:pos x="0" y="56"/>
                  </a:cxn>
                  <a:cxn ang="0">
                    <a:pos x="12" y="0"/>
                  </a:cxn>
                  <a:cxn ang="0">
                    <a:pos x="42" y="12"/>
                  </a:cxn>
                  <a:cxn ang="0">
                    <a:pos x="23" y="81"/>
                  </a:cxn>
                </a:cxnLst>
                <a:rect l="0" t="0" r="r" b="b"/>
                <a:pathLst>
                  <a:path w="42" h="81">
                    <a:moveTo>
                      <a:pt x="23" y="81"/>
                    </a:moveTo>
                    <a:lnTo>
                      <a:pt x="0" y="56"/>
                    </a:lnTo>
                    <a:lnTo>
                      <a:pt x="12" y="0"/>
                    </a:lnTo>
                    <a:lnTo>
                      <a:pt x="42" y="12"/>
                    </a:lnTo>
                    <a:lnTo>
                      <a:pt x="23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61" name="Freeform 221"/>
              <p:cNvSpPr>
                <a:spLocks/>
              </p:cNvSpPr>
              <p:nvPr/>
            </p:nvSpPr>
            <p:spPr bwMode="auto">
              <a:xfrm>
                <a:off x="4582" y="1015"/>
                <a:ext cx="42" cy="81"/>
              </a:xfrm>
              <a:custGeom>
                <a:avLst/>
                <a:gdLst/>
                <a:ahLst/>
                <a:cxnLst>
                  <a:cxn ang="0">
                    <a:pos x="23" y="81"/>
                  </a:cxn>
                  <a:cxn ang="0">
                    <a:pos x="0" y="56"/>
                  </a:cxn>
                  <a:cxn ang="0">
                    <a:pos x="12" y="0"/>
                  </a:cxn>
                  <a:cxn ang="0">
                    <a:pos x="42" y="12"/>
                  </a:cxn>
                  <a:cxn ang="0">
                    <a:pos x="23" y="81"/>
                  </a:cxn>
                </a:cxnLst>
                <a:rect l="0" t="0" r="r" b="b"/>
                <a:pathLst>
                  <a:path w="42" h="81">
                    <a:moveTo>
                      <a:pt x="23" y="81"/>
                    </a:moveTo>
                    <a:lnTo>
                      <a:pt x="0" y="56"/>
                    </a:lnTo>
                    <a:lnTo>
                      <a:pt x="12" y="0"/>
                    </a:lnTo>
                    <a:lnTo>
                      <a:pt x="42" y="12"/>
                    </a:lnTo>
                    <a:lnTo>
                      <a:pt x="23" y="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62" name="Freeform 222"/>
              <p:cNvSpPr>
                <a:spLocks/>
              </p:cNvSpPr>
              <p:nvPr/>
            </p:nvSpPr>
            <p:spPr bwMode="auto">
              <a:xfrm>
                <a:off x="4158" y="1015"/>
                <a:ext cx="40" cy="81"/>
              </a:xfrm>
              <a:custGeom>
                <a:avLst/>
                <a:gdLst/>
                <a:ahLst/>
                <a:cxnLst>
                  <a:cxn ang="0">
                    <a:pos x="19" y="81"/>
                  </a:cxn>
                  <a:cxn ang="0">
                    <a:pos x="40" y="56"/>
                  </a:cxn>
                  <a:cxn ang="0">
                    <a:pos x="30" y="0"/>
                  </a:cxn>
                  <a:cxn ang="0">
                    <a:pos x="0" y="12"/>
                  </a:cxn>
                  <a:cxn ang="0">
                    <a:pos x="19" y="81"/>
                  </a:cxn>
                </a:cxnLst>
                <a:rect l="0" t="0" r="r" b="b"/>
                <a:pathLst>
                  <a:path w="40" h="81">
                    <a:moveTo>
                      <a:pt x="19" y="81"/>
                    </a:moveTo>
                    <a:lnTo>
                      <a:pt x="40" y="56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19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63" name="Freeform 223"/>
              <p:cNvSpPr>
                <a:spLocks/>
              </p:cNvSpPr>
              <p:nvPr/>
            </p:nvSpPr>
            <p:spPr bwMode="auto">
              <a:xfrm>
                <a:off x="4158" y="1015"/>
                <a:ext cx="40" cy="81"/>
              </a:xfrm>
              <a:custGeom>
                <a:avLst/>
                <a:gdLst/>
                <a:ahLst/>
                <a:cxnLst>
                  <a:cxn ang="0">
                    <a:pos x="19" y="81"/>
                  </a:cxn>
                  <a:cxn ang="0">
                    <a:pos x="40" y="56"/>
                  </a:cxn>
                  <a:cxn ang="0">
                    <a:pos x="30" y="0"/>
                  </a:cxn>
                  <a:cxn ang="0">
                    <a:pos x="0" y="12"/>
                  </a:cxn>
                  <a:cxn ang="0">
                    <a:pos x="19" y="81"/>
                  </a:cxn>
                </a:cxnLst>
                <a:rect l="0" t="0" r="r" b="b"/>
                <a:pathLst>
                  <a:path w="40" h="81">
                    <a:moveTo>
                      <a:pt x="19" y="81"/>
                    </a:moveTo>
                    <a:lnTo>
                      <a:pt x="40" y="56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19" y="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64" name="Freeform 224"/>
              <p:cNvSpPr>
                <a:spLocks/>
              </p:cNvSpPr>
              <p:nvPr/>
            </p:nvSpPr>
            <p:spPr bwMode="auto">
              <a:xfrm>
                <a:off x="4585" y="1096"/>
                <a:ext cx="33" cy="10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3" y="30"/>
                  </a:cxn>
                  <a:cxn ang="0">
                    <a:pos x="15" y="107"/>
                  </a:cxn>
                  <a:cxn ang="0">
                    <a:pos x="0" y="68"/>
                  </a:cxn>
                  <a:cxn ang="0">
                    <a:pos x="20" y="0"/>
                  </a:cxn>
                </a:cxnLst>
                <a:rect l="0" t="0" r="r" b="b"/>
                <a:pathLst>
                  <a:path w="33" h="107">
                    <a:moveTo>
                      <a:pt x="20" y="0"/>
                    </a:moveTo>
                    <a:lnTo>
                      <a:pt x="33" y="30"/>
                    </a:lnTo>
                    <a:lnTo>
                      <a:pt x="15" y="107"/>
                    </a:lnTo>
                    <a:lnTo>
                      <a:pt x="0" y="6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65" name="Freeform 225"/>
              <p:cNvSpPr>
                <a:spLocks/>
              </p:cNvSpPr>
              <p:nvPr/>
            </p:nvSpPr>
            <p:spPr bwMode="auto">
              <a:xfrm>
                <a:off x="4585" y="1096"/>
                <a:ext cx="33" cy="10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3" y="30"/>
                  </a:cxn>
                  <a:cxn ang="0">
                    <a:pos x="15" y="107"/>
                  </a:cxn>
                  <a:cxn ang="0">
                    <a:pos x="0" y="68"/>
                  </a:cxn>
                  <a:cxn ang="0">
                    <a:pos x="20" y="0"/>
                  </a:cxn>
                </a:cxnLst>
                <a:rect l="0" t="0" r="r" b="b"/>
                <a:pathLst>
                  <a:path w="33" h="107">
                    <a:moveTo>
                      <a:pt x="20" y="0"/>
                    </a:moveTo>
                    <a:lnTo>
                      <a:pt x="33" y="30"/>
                    </a:lnTo>
                    <a:lnTo>
                      <a:pt x="15" y="107"/>
                    </a:lnTo>
                    <a:lnTo>
                      <a:pt x="0" y="68"/>
                    </a:lnTo>
                    <a:lnTo>
                      <a:pt x="2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66" name="Freeform 226"/>
              <p:cNvSpPr>
                <a:spLocks/>
              </p:cNvSpPr>
              <p:nvPr/>
            </p:nvSpPr>
            <p:spPr bwMode="auto">
              <a:xfrm>
                <a:off x="4164" y="1096"/>
                <a:ext cx="32" cy="107"/>
              </a:xfrm>
              <a:custGeom>
                <a:avLst/>
                <a:gdLst/>
                <a:ahLst/>
                <a:cxnLst>
                  <a:cxn ang="0">
                    <a:pos x="32" y="68"/>
                  </a:cxn>
                  <a:cxn ang="0">
                    <a:pos x="13" y="0"/>
                  </a:cxn>
                  <a:cxn ang="0">
                    <a:pos x="0" y="30"/>
                  </a:cxn>
                  <a:cxn ang="0">
                    <a:pos x="18" y="107"/>
                  </a:cxn>
                  <a:cxn ang="0">
                    <a:pos x="32" y="68"/>
                  </a:cxn>
                </a:cxnLst>
                <a:rect l="0" t="0" r="r" b="b"/>
                <a:pathLst>
                  <a:path w="32" h="107">
                    <a:moveTo>
                      <a:pt x="32" y="68"/>
                    </a:moveTo>
                    <a:lnTo>
                      <a:pt x="13" y="0"/>
                    </a:lnTo>
                    <a:lnTo>
                      <a:pt x="0" y="30"/>
                    </a:lnTo>
                    <a:lnTo>
                      <a:pt x="18" y="107"/>
                    </a:lnTo>
                    <a:lnTo>
                      <a:pt x="32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67" name="Freeform 227"/>
              <p:cNvSpPr>
                <a:spLocks/>
              </p:cNvSpPr>
              <p:nvPr/>
            </p:nvSpPr>
            <p:spPr bwMode="auto">
              <a:xfrm>
                <a:off x="4164" y="1096"/>
                <a:ext cx="32" cy="107"/>
              </a:xfrm>
              <a:custGeom>
                <a:avLst/>
                <a:gdLst/>
                <a:ahLst/>
                <a:cxnLst>
                  <a:cxn ang="0">
                    <a:pos x="32" y="68"/>
                  </a:cxn>
                  <a:cxn ang="0">
                    <a:pos x="13" y="0"/>
                  </a:cxn>
                  <a:cxn ang="0">
                    <a:pos x="0" y="30"/>
                  </a:cxn>
                  <a:cxn ang="0">
                    <a:pos x="18" y="107"/>
                  </a:cxn>
                  <a:cxn ang="0">
                    <a:pos x="32" y="68"/>
                  </a:cxn>
                </a:cxnLst>
                <a:rect l="0" t="0" r="r" b="b"/>
                <a:pathLst>
                  <a:path w="32" h="107">
                    <a:moveTo>
                      <a:pt x="32" y="68"/>
                    </a:moveTo>
                    <a:lnTo>
                      <a:pt x="13" y="0"/>
                    </a:lnTo>
                    <a:lnTo>
                      <a:pt x="0" y="30"/>
                    </a:lnTo>
                    <a:lnTo>
                      <a:pt x="18" y="107"/>
                    </a:lnTo>
                    <a:lnTo>
                      <a:pt x="32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68" name="Rectangle 228"/>
              <p:cNvSpPr>
                <a:spLocks noChangeArrowheads="1"/>
              </p:cNvSpPr>
              <p:nvPr/>
            </p:nvSpPr>
            <p:spPr bwMode="auto">
              <a:xfrm>
                <a:off x="4360" y="3194"/>
                <a:ext cx="60" cy="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69" name="Rectangle 229"/>
              <p:cNvSpPr>
                <a:spLocks noChangeArrowheads="1"/>
              </p:cNvSpPr>
              <p:nvPr/>
            </p:nvSpPr>
            <p:spPr bwMode="auto">
              <a:xfrm>
                <a:off x="4360" y="3194"/>
                <a:ext cx="60" cy="9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70" name="Freeform 230"/>
              <p:cNvSpPr>
                <a:spLocks/>
              </p:cNvSpPr>
              <p:nvPr/>
            </p:nvSpPr>
            <p:spPr bwMode="auto">
              <a:xfrm>
                <a:off x="5157" y="1323"/>
                <a:ext cx="89" cy="108"/>
              </a:xfrm>
              <a:custGeom>
                <a:avLst/>
                <a:gdLst/>
                <a:ahLst/>
                <a:cxnLst>
                  <a:cxn ang="0">
                    <a:pos x="89" y="72"/>
                  </a:cxn>
                  <a:cxn ang="0">
                    <a:pos x="11" y="108"/>
                  </a:cxn>
                  <a:cxn ang="0">
                    <a:pos x="0" y="35"/>
                  </a:cxn>
                  <a:cxn ang="0">
                    <a:pos x="89" y="0"/>
                  </a:cxn>
                  <a:cxn ang="0">
                    <a:pos x="89" y="72"/>
                  </a:cxn>
                </a:cxnLst>
                <a:rect l="0" t="0" r="r" b="b"/>
                <a:pathLst>
                  <a:path w="89" h="108">
                    <a:moveTo>
                      <a:pt x="89" y="72"/>
                    </a:moveTo>
                    <a:lnTo>
                      <a:pt x="11" y="108"/>
                    </a:lnTo>
                    <a:lnTo>
                      <a:pt x="0" y="35"/>
                    </a:lnTo>
                    <a:lnTo>
                      <a:pt x="89" y="0"/>
                    </a:lnTo>
                    <a:lnTo>
                      <a:pt x="89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71" name="Freeform 231"/>
              <p:cNvSpPr>
                <a:spLocks/>
              </p:cNvSpPr>
              <p:nvPr/>
            </p:nvSpPr>
            <p:spPr bwMode="auto">
              <a:xfrm>
                <a:off x="5157" y="1323"/>
                <a:ext cx="89" cy="108"/>
              </a:xfrm>
              <a:custGeom>
                <a:avLst/>
                <a:gdLst/>
                <a:ahLst/>
                <a:cxnLst>
                  <a:cxn ang="0">
                    <a:pos x="89" y="72"/>
                  </a:cxn>
                  <a:cxn ang="0">
                    <a:pos x="11" y="108"/>
                  </a:cxn>
                  <a:cxn ang="0">
                    <a:pos x="0" y="35"/>
                  </a:cxn>
                  <a:cxn ang="0">
                    <a:pos x="89" y="0"/>
                  </a:cxn>
                  <a:cxn ang="0">
                    <a:pos x="89" y="72"/>
                  </a:cxn>
                </a:cxnLst>
                <a:rect l="0" t="0" r="r" b="b"/>
                <a:pathLst>
                  <a:path w="89" h="108">
                    <a:moveTo>
                      <a:pt x="89" y="72"/>
                    </a:moveTo>
                    <a:lnTo>
                      <a:pt x="11" y="108"/>
                    </a:lnTo>
                    <a:lnTo>
                      <a:pt x="0" y="35"/>
                    </a:lnTo>
                    <a:lnTo>
                      <a:pt x="89" y="0"/>
                    </a:lnTo>
                    <a:lnTo>
                      <a:pt x="89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72" name="Freeform 232"/>
              <p:cNvSpPr>
                <a:spLocks/>
              </p:cNvSpPr>
              <p:nvPr/>
            </p:nvSpPr>
            <p:spPr bwMode="auto">
              <a:xfrm>
                <a:off x="4618" y="1104"/>
                <a:ext cx="59" cy="103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46" y="0"/>
                  </a:cxn>
                  <a:cxn ang="0">
                    <a:pos x="59" y="30"/>
                  </a:cxn>
                  <a:cxn ang="0">
                    <a:pos x="15" y="103"/>
                  </a:cxn>
                  <a:cxn ang="0">
                    <a:pos x="0" y="66"/>
                  </a:cxn>
                </a:cxnLst>
                <a:rect l="0" t="0" r="r" b="b"/>
                <a:pathLst>
                  <a:path w="59" h="103">
                    <a:moveTo>
                      <a:pt x="0" y="66"/>
                    </a:moveTo>
                    <a:lnTo>
                      <a:pt x="46" y="0"/>
                    </a:lnTo>
                    <a:lnTo>
                      <a:pt x="59" y="30"/>
                    </a:lnTo>
                    <a:lnTo>
                      <a:pt x="15" y="10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73" name="Freeform 233"/>
              <p:cNvSpPr>
                <a:spLocks/>
              </p:cNvSpPr>
              <p:nvPr/>
            </p:nvSpPr>
            <p:spPr bwMode="auto">
              <a:xfrm>
                <a:off x="4618" y="1104"/>
                <a:ext cx="59" cy="103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46" y="0"/>
                  </a:cxn>
                  <a:cxn ang="0">
                    <a:pos x="59" y="30"/>
                  </a:cxn>
                  <a:cxn ang="0">
                    <a:pos x="15" y="103"/>
                  </a:cxn>
                  <a:cxn ang="0">
                    <a:pos x="0" y="66"/>
                  </a:cxn>
                </a:cxnLst>
                <a:rect l="0" t="0" r="r" b="b"/>
                <a:pathLst>
                  <a:path w="59" h="103">
                    <a:moveTo>
                      <a:pt x="0" y="66"/>
                    </a:moveTo>
                    <a:lnTo>
                      <a:pt x="46" y="0"/>
                    </a:lnTo>
                    <a:lnTo>
                      <a:pt x="59" y="30"/>
                    </a:lnTo>
                    <a:lnTo>
                      <a:pt x="15" y="103"/>
                    </a:lnTo>
                    <a:lnTo>
                      <a:pt x="0" y="6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74" name="Freeform 234"/>
              <p:cNvSpPr>
                <a:spLocks/>
              </p:cNvSpPr>
              <p:nvPr/>
            </p:nvSpPr>
            <p:spPr bwMode="auto">
              <a:xfrm>
                <a:off x="4103" y="1104"/>
                <a:ext cx="61" cy="10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30"/>
                  </a:cxn>
                  <a:cxn ang="0">
                    <a:pos x="46" y="103"/>
                  </a:cxn>
                  <a:cxn ang="0">
                    <a:pos x="61" y="66"/>
                  </a:cxn>
                  <a:cxn ang="0">
                    <a:pos x="15" y="0"/>
                  </a:cxn>
                </a:cxnLst>
                <a:rect l="0" t="0" r="r" b="b"/>
                <a:pathLst>
                  <a:path w="61" h="103">
                    <a:moveTo>
                      <a:pt x="15" y="0"/>
                    </a:moveTo>
                    <a:lnTo>
                      <a:pt x="0" y="30"/>
                    </a:lnTo>
                    <a:lnTo>
                      <a:pt x="46" y="103"/>
                    </a:lnTo>
                    <a:lnTo>
                      <a:pt x="61" y="6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75" name="Freeform 235"/>
              <p:cNvSpPr>
                <a:spLocks/>
              </p:cNvSpPr>
              <p:nvPr/>
            </p:nvSpPr>
            <p:spPr bwMode="auto">
              <a:xfrm>
                <a:off x="4103" y="1104"/>
                <a:ext cx="61" cy="10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30"/>
                  </a:cxn>
                  <a:cxn ang="0">
                    <a:pos x="46" y="103"/>
                  </a:cxn>
                  <a:cxn ang="0">
                    <a:pos x="61" y="66"/>
                  </a:cxn>
                  <a:cxn ang="0">
                    <a:pos x="15" y="0"/>
                  </a:cxn>
                </a:cxnLst>
                <a:rect l="0" t="0" r="r" b="b"/>
                <a:pathLst>
                  <a:path w="61" h="103">
                    <a:moveTo>
                      <a:pt x="15" y="0"/>
                    </a:moveTo>
                    <a:lnTo>
                      <a:pt x="0" y="30"/>
                    </a:lnTo>
                    <a:lnTo>
                      <a:pt x="46" y="103"/>
                    </a:lnTo>
                    <a:lnTo>
                      <a:pt x="61" y="66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76" name="Freeform 236"/>
              <p:cNvSpPr>
                <a:spLocks/>
              </p:cNvSpPr>
              <p:nvPr/>
            </p:nvSpPr>
            <p:spPr bwMode="auto">
              <a:xfrm>
                <a:off x="4481" y="2738"/>
                <a:ext cx="20" cy="69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0"/>
                  </a:cxn>
                </a:cxnLst>
                <a:rect l="0" t="0" r="r" b="b"/>
                <a:pathLst>
                  <a:path w="20" h="69">
                    <a:moveTo>
                      <a:pt x="0" y="50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77" name="Freeform 237"/>
              <p:cNvSpPr>
                <a:spLocks/>
              </p:cNvSpPr>
              <p:nvPr/>
            </p:nvSpPr>
            <p:spPr bwMode="auto">
              <a:xfrm>
                <a:off x="4481" y="2738"/>
                <a:ext cx="20" cy="69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0"/>
                  </a:cxn>
                </a:cxnLst>
                <a:rect l="0" t="0" r="r" b="b"/>
                <a:pathLst>
                  <a:path w="20" h="69">
                    <a:moveTo>
                      <a:pt x="0" y="50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78" name="Freeform 238"/>
              <p:cNvSpPr>
                <a:spLocks/>
              </p:cNvSpPr>
              <p:nvPr/>
            </p:nvSpPr>
            <p:spPr bwMode="auto">
              <a:xfrm>
                <a:off x="4281" y="2738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0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79" name="Freeform 239"/>
              <p:cNvSpPr>
                <a:spLocks/>
              </p:cNvSpPr>
              <p:nvPr/>
            </p:nvSpPr>
            <p:spPr bwMode="auto">
              <a:xfrm>
                <a:off x="4281" y="2738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0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0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80" name="Freeform 240"/>
              <p:cNvSpPr>
                <a:spLocks/>
              </p:cNvSpPr>
              <p:nvPr/>
            </p:nvSpPr>
            <p:spPr bwMode="auto">
              <a:xfrm>
                <a:off x="5335" y="1539"/>
                <a:ext cx="66" cy="164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66" y="51"/>
                  </a:cxn>
                  <a:cxn ang="0">
                    <a:pos x="66" y="164"/>
                  </a:cxn>
                  <a:cxn ang="0">
                    <a:pos x="0" y="113"/>
                  </a:cxn>
                </a:cxnLst>
                <a:rect l="0" t="0" r="r" b="b"/>
                <a:pathLst>
                  <a:path w="66" h="164">
                    <a:moveTo>
                      <a:pt x="0" y="113"/>
                    </a:moveTo>
                    <a:lnTo>
                      <a:pt x="0" y="0"/>
                    </a:lnTo>
                    <a:lnTo>
                      <a:pt x="66" y="51"/>
                    </a:lnTo>
                    <a:lnTo>
                      <a:pt x="66" y="164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81" name="Freeform 241"/>
              <p:cNvSpPr>
                <a:spLocks/>
              </p:cNvSpPr>
              <p:nvPr/>
            </p:nvSpPr>
            <p:spPr bwMode="auto">
              <a:xfrm>
                <a:off x="5335" y="1539"/>
                <a:ext cx="66" cy="164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66" y="51"/>
                  </a:cxn>
                  <a:cxn ang="0">
                    <a:pos x="66" y="164"/>
                  </a:cxn>
                  <a:cxn ang="0">
                    <a:pos x="0" y="113"/>
                  </a:cxn>
                </a:cxnLst>
                <a:rect l="0" t="0" r="r" b="b"/>
                <a:pathLst>
                  <a:path w="66" h="164">
                    <a:moveTo>
                      <a:pt x="0" y="113"/>
                    </a:moveTo>
                    <a:lnTo>
                      <a:pt x="0" y="0"/>
                    </a:lnTo>
                    <a:lnTo>
                      <a:pt x="66" y="51"/>
                    </a:lnTo>
                    <a:lnTo>
                      <a:pt x="66" y="164"/>
                    </a:lnTo>
                    <a:lnTo>
                      <a:pt x="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82" name="Freeform 242"/>
              <p:cNvSpPr>
                <a:spLocks/>
              </p:cNvSpPr>
              <p:nvPr/>
            </p:nvSpPr>
            <p:spPr bwMode="auto">
              <a:xfrm>
                <a:off x="5551" y="2687"/>
                <a:ext cx="6" cy="151"/>
              </a:xfrm>
              <a:custGeom>
                <a:avLst/>
                <a:gdLst/>
                <a:ahLst/>
                <a:cxnLst>
                  <a:cxn ang="0">
                    <a:pos x="6" y="151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6" y="60"/>
                  </a:cxn>
                  <a:cxn ang="0">
                    <a:pos x="6" y="151"/>
                  </a:cxn>
                </a:cxnLst>
                <a:rect l="0" t="0" r="r" b="b"/>
                <a:pathLst>
                  <a:path w="6" h="151">
                    <a:moveTo>
                      <a:pt x="6" y="151"/>
                    </a:moveTo>
                    <a:lnTo>
                      <a:pt x="0" y="89"/>
                    </a:lnTo>
                    <a:lnTo>
                      <a:pt x="0" y="0"/>
                    </a:lnTo>
                    <a:lnTo>
                      <a:pt x="6" y="60"/>
                    </a:lnTo>
                    <a:lnTo>
                      <a:pt x="6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83" name="Freeform 243"/>
              <p:cNvSpPr>
                <a:spLocks/>
              </p:cNvSpPr>
              <p:nvPr/>
            </p:nvSpPr>
            <p:spPr bwMode="auto">
              <a:xfrm>
                <a:off x="5551" y="2687"/>
                <a:ext cx="6" cy="151"/>
              </a:xfrm>
              <a:custGeom>
                <a:avLst/>
                <a:gdLst/>
                <a:ahLst/>
                <a:cxnLst>
                  <a:cxn ang="0">
                    <a:pos x="6" y="151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6" y="60"/>
                  </a:cxn>
                  <a:cxn ang="0">
                    <a:pos x="6" y="151"/>
                  </a:cxn>
                </a:cxnLst>
                <a:rect l="0" t="0" r="r" b="b"/>
                <a:pathLst>
                  <a:path w="6" h="151">
                    <a:moveTo>
                      <a:pt x="6" y="151"/>
                    </a:moveTo>
                    <a:lnTo>
                      <a:pt x="0" y="89"/>
                    </a:lnTo>
                    <a:lnTo>
                      <a:pt x="0" y="0"/>
                    </a:lnTo>
                    <a:lnTo>
                      <a:pt x="6" y="60"/>
                    </a:lnTo>
                    <a:lnTo>
                      <a:pt x="6" y="1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84" name="Freeform 244"/>
              <p:cNvSpPr>
                <a:spLocks/>
              </p:cNvSpPr>
              <p:nvPr/>
            </p:nvSpPr>
            <p:spPr bwMode="auto">
              <a:xfrm>
                <a:off x="4442" y="3426"/>
                <a:ext cx="109" cy="34"/>
              </a:xfrm>
              <a:custGeom>
                <a:avLst/>
                <a:gdLst/>
                <a:ahLst/>
                <a:cxnLst>
                  <a:cxn ang="0">
                    <a:pos x="6" y="34"/>
                  </a:cxn>
                  <a:cxn ang="0">
                    <a:pos x="109" y="16"/>
                  </a:cxn>
                  <a:cxn ang="0">
                    <a:pos x="92" y="0"/>
                  </a:cxn>
                  <a:cxn ang="0">
                    <a:pos x="0" y="17"/>
                  </a:cxn>
                  <a:cxn ang="0">
                    <a:pos x="6" y="34"/>
                  </a:cxn>
                </a:cxnLst>
                <a:rect l="0" t="0" r="r" b="b"/>
                <a:pathLst>
                  <a:path w="109" h="34">
                    <a:moveTo>
                      <a:pt x="6" y="34"/>
                    </a:moveTo>
                    <a:lnTo>
                      <a:pt x="109" y="16"/>
                    </a:lnTo>
                    <a:lnTo>
                      <a:pt x="92" y="0"/>
                    </a:lnTo>
                    <a:lnTo>
                      <a:pt x="0" y="17"/>
                    </a:lnTo>
                    <a:lnTo>
                      <a:pt x="6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85" name="Freeform 245"/>
              <p:cNvSpPr>
                <a:spLocks/>
              </p:cNvSpPr>
              <p:nvPr/>
            </p:nvSpPr>
            <p:spPr bwMode="auto">
              <a:xfrm>
                <a:off x="4442" y="3426"/>
                <a:ext cx="109" cy="34"/>
              </a:xfrm>
              <a:custGeom>
                <a:avLst/>
                <a:gdLst/>
                <a:ahLst/>
                <a:cxnLst>
                  <a:cxn ang="0">
                    <a:pos x="6" y="34"/>
                  </a:cxn>
                  <a:cxn ang="0">
                    <a:pos x="109" y="16"/>
                  </a:cxn>
                  <a:cxn ang="0">
                    <a:pos x="92" y="0"/>
                  </a:cxn>
                  <a:cxn ang="0">
                    <a:pos x="0" y="17"/>
                  </a:cxn>
                  <a:cxn ang="0">
                    <a:pos x="6" y="34"/>
                  </a:cxn>
                </a:cxnLst>
                <a:rect l="0" t="0" r="r" b="b"/>
                <a:pathLst>
                  <a:path w="109" h="34">
                    <a:moveTo>
                      <a:pt x="6" y="34"/>
                    </a:moveTo>
                    <a:lnTo>
                      <a:pt x="109" y="16"/>
                    </a:lnTo>
                    <a:lnTo>
                      <a:pt x="92" y="0"/>
                    </a:lnTo>
                    <a:lnTo>
                      <a:pt x="0" y="17"/>
                    </a:lnTo>
                    <a:lnTo>
                      <a:pt x="6" y="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86" name="Freeform 246"/>
              <p:cNvSpPr>
                <a:spLocks/>
              </p:cNvSpPr>
              <p:nvPr/>
            </p:nvSpPr>
            <p:spPr bwMode="auto">
              <a:xfrm>
                <a:off x="4229" y="3426"/>
                <a:ext cx="111" cy="3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04" y="34"/>
                  </a:cxn>
                  <a:cxn ang="0">
                    <a:pos x="111" y="17"/>
                  </a:cxn>
                  <a:cxn ang="0">
                    <a:pos x="19" y="0"/>
                  </a:cxn>
                  <a:cxn ang="0">
                    <a:pos x="0" y="16"/>
                  </a:cxn>
                </a:cxnLst>
                <a:rect l="0" t="0" r="r" b="b"/>
                <a:pathLst>
                  <a:path w="111" h="34">
                    <a:moveTo>
                      <a:pt x="0" y="16"/>
                    </a:moveTo>
                    <a:lnTo>
                      <a:pt x="104" y="34"/>
                    </a:lnTo>
                    <a:lnTo>
                      <a:pt x="111" y="17"/>
                    </a:lnTo>
                    <a:lnTo>
                      <a:pt x="19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87" name="Freeform 247"/>
              <p:cNvSpPr>
                <a:spLocks/>
              </p:cNvSpPr>
              <p:nvPr/>
            </p:nvSpPr>
            <p:spPr bwMode="auto">
              <a:xfrm>
                <a:off x="4229" y="3426"/>
                <a:ext cx="111" cy="3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04" y="34"/>
                  </a:cxn>
                  <a:cxn ang="0">
                    <a:pos x="111" y="17"/>
                  </a:cxn>
                  <a:cxn ang="0">
                    <a:pos x="19" y="0"/>
                  </a:cxn>
                  <a:cxn ang="0">
                    <a:pos x="0" y="16"/>
                  </a:cxn>
                </a:cxnLst>
                <a:rect l="0" t="0" r="r" b="b"/>
                <a:pathLst>
                  <a:path w="111" h="34">
                    <a:moveTo>
                      <a:pt x="0" y="16"/>
                    </a:moveTo>
                    <a:lnTo>
                      <a:pt x="104" y="34"/>
                    </a:lnTo>
                    <a:lnTo>
                      <a:pt x="111" y="17"/>
                    </a:lnTo>
                    <a:lnTo>
                      <a:pt x="19" y="0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88" name="Freeform 248"/>
              <p:cNvSpPr>
                <a:spLocks/>
              </p:cNvSpPr>
              <p:nvPr/>
            </p:nvSpPr>
            <p:spPr bwMode="auto">
              <a:xfrm>
                <a:off x="4501" y="2807"/>
                <a:ext cx="6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69"/>
                  </a:cxn>
                  <a:cxn ang="0">
                    <a:pos x="0" y="51"/>
                  </a:cxn>
                </a:cxnLst>
                <a:rect l="0" t="0" r="r" b="b"/>
                <a:pathLst>
                  <a:path w="6" h="69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6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89" name="Freeform 249"/>
              <p:cNvSpPr>
                <a:spLocks/>
              </p:cNvSpPr>
              <p:nvPr/>
            </p:nvSpPr>
            <p:spPr bwMode="auto">
              <a:xfrm>
                <a:off x="4501" y="2807"/>
                <a:ext cx="6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69"/>
                  </a:cxn>
                  <a:cxn ang="0">
                    <a:pos x="0" y="51"/>
                  </a:cxn>
                </a:cxnLst>
                <a:rect l="0" t="0" r="r" b="b"/>
                <a:pathLst>
                  <a:path w="6" h="69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69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90" name="Freeform 250"/>
              <p:cNvSpPr>
                <a:spLocks/>
              </p:cNvSpPr>
              <p:nvPr/>
            </p:nvSpPr>
            <p:spPr bwMode="auto">
              <a:xfrm>
                <a:off x="4275" y="2807"/>
                <a:ext cx="6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69"/>
                  </a:cxn>
                </a:cxnLst>
                <a:rect l="0" t="0" r="r" b="b"/>
                <a:pathLst>
                  <a:path w="6" h="69">
                    <a:moveTo>
                      <a:pt x="0" y="69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91" name="Freeform 251"/>
              <p:cNvSpPr>
                <a:spLocks/>
              </p:cNvSpPr>
              <p:nvPr/>
            </p:nvSpPr>
            <p:spPr bwMode="auto">
              <a:xfrm>
                <a:off x="4275" y="2807"/>
                <a:ext cx="6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69"/>
                  </a:cxn>
                </a:cxnLst>
                <a:rect l="0" t="0" r="r" b="b"/>
                <a:pathLst>
                  <a:path w="6" h="69">
                    <a:moveTo>
                      <a:pt x="0" y="69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92" name="Freeform 252"/>
              <p:cNvSpPr>
                <a:spLocks/>
              </p:cNvSpPr>
              <p:nvPr/>
            </p:nvSpPr>
            <p:spPr bwMode="auto">
              <a:xfrm>
                <a:off x="5133" y="3120"/>
                <a:ext cx="68" cy="10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52" y="43"/>
                  </a:cxn>
                  <a:cxn ang="0">
                    <a:pos x="0" y="100"/>
                  </a:cxn>
                  <a:cxn ang="0">
                    <a:pos x="16" y="59"/>
                  </a:cxn>
                  <a:cxn ang="0">
                    <a:pos x="68" y="0"/>
                  </a:cxn>
                </a:cxnLst>
                <a:rect l="0" t="0" r="r" b="b"/>
                <a:pathLst>
                  <a:path w="68" h="100">
                    <a:moveTo>
                      <a:pt x="68" y="0"/>
                    </a:moveTo>
                    <a:lnTo>
                      <a:pt x="52" y="43"/>
                    </a:lnTo>
                    <a:lnTo>
                      <a:pt x="0" y="100"/>
                    </a:lnTo>
                    <a:lnTo>
                      <a:pt x="16" y="59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93" name="Freeform 253"/>
              <p:cNvSpPr>
                <a:spLocks/>
              </p:cNvSpPr>
              <p:nvPr/>
            </p:nvSpPr>
            <p:spPr bwMode="auto">
              <a:xfrm>
                <a:off x="5133" y="3120"/>
                <a:ext cx="68" cy="10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52" y="43"/>
                  </a:cxn>
                  <a:cxn ang="0">
                    <a:pos x="0" y="100"/>
                  </a:cxn>
                  <a:cxn ang="0">
                    <a:pos x="16" y="59"/>
                  </a:cxn>
                  <a:cxn ang="0">
                    <a:pos x="68" y="0"/>
                  </a:cxn>
                </a:cxnLst>
                <a:rect l="0" t="0" r="r" b="b"/>
                <a:pathLst>
                  <a:path w="68" h="100">
                    <a:moveTo>
                      <a:pt x="68" y="0"/>
                    </a:moveTo>
                    <a:lnTo>
                      <a:pt x="52" y="43"/>
                    </a:lnTo>
                    <a:lnTo>
                      <a:pt x="0" y="100"/>
                    </a:lnTo>
                    <a:lnTo>
                      <a:pt x="16" y="59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94" name="Freeform 254"/>
              <p:cNvSpPr>
                <a:spLocks/>
              </p:cNvSpPr>
              <p:nvPr/>
            </p:nvSpPr>
            <p:spPr bwMode="auto">
              <a:xfrm>
                <a:off x="3580" y="3120"/>
                <a:ext cx="69" cy="100"/>
              </a:xfrm>
              <a:custGeom>
                <a:avLst/>
                <a:gdLst/>
                <a:ahLst/>
                <a:cxnLst>
                  <a:cxn ang="0">
                    <a:pos x="53" y="59"/>
                  </a:cxn>
                  <a:cxn ang="0">
                    <a:pos x="0" y="0"/>
                  </a:cxn>
                  <a:cxn ang="0">
                    <a:pos x="16" y="43"/>
                  </a:cxn>
                  <a:cxn ang="0">
                    <a:pos x="69" y="100"/>
                  </a:cxn>
                  <a:cxn ang="0">
                    <a:pos x="53" y="59"/>
                  </a:cxn>
                </a:cxnLst>
                <a:rect l="0" t="0" r="r" b="b"/>
                <a:pathLst>
                  <a:path w="69" h="100">
                    <a:moveTo>
                      <a:pt x="53" y="59"/>
                    </a:moveTo>
                    <a:lnTo>
                      <a:pt x="0" y="0"/>
                    </a:lnTo>
                    <a:lnTo>
                      <a:pt x="16" y="43"/>
                    </a:lnTo>
                    <a:lnTo>
                      <a:pt x="69" y="100"/>
                    </a:lnTo>
                    <a:lnTo>
                      <a:pt x="53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95" name="Freeform 255"/>
              <p:cNvSpPr>
                <a:spLocks/>
              </p:cNvSpPr>
              <p:nvPr/>
            </p:nvSpPr>
            <p:spPr bwMode="auto">
              <a:xfrm>
                <a:off x="3580" y="3120"/>
                <a:ext cx="69" cy="100"/>
              </a:xfrm>
              <a:custGeom>
                <a:avLst/>
                <a:gdLst/>
                <a:ahLst/>
                <a:cxnLst>
                  <a:cxn ang="0">
                    <a:pos x="53" y="59"/>
                  </a:cxn>
                  <a:cxn ang="0">
                    <a:pos x="0" y="0"/>
                  </a:cxn>
                  <a:cxn ang="0">
                    <a:pos x="16" y="43"/>
                  </a:cxn>
                  <a:cxn ang="0">
                    <a:pos x="69" y="100"/>
                  </a:cxn>
                  <a:cxn ang="0">
                    <a:pos x="53" y="59"/>
                  </a:cxn>
                </a:cxnLst>
                <a:rect l="0" t="0" r="r" b="b"/>
                <a:pathLst>
                  <a:path w="69" h="100">
                    <a:moveTo>
                      <a:pt x="53" y="59"/>
                    </a:moveTo>
                    <a:lnTo>
                      <a:pt x="0" y="0"/>
                    </a:lnTo>
                    <a:lnTo>
                      <a:pt x="16" y="43"/>
                    </a:lnTo>
                    <a:lnTo>
                      <a:pt x="69" y="100"/>
                    </a:lnTo>
                    <a:lnTo>
                      <a:pt x="53" y="5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96" name="Freeform 256"/>
              <p:cNvSpPr>
                <a:spLocks/>
              </p:cNvSpPr>
              <p:nvPr/>
            </p:nvSpPr>
            <p:spPr bwMode="auto">
              <a:xfrm>
                <a:off x="4450" y="2674"/>
                <a:ext cx="31" cy="64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0"/>
                  </a:cxn>
                </a:cxnLst>
                <a:rect l="0" t="0" r="r" b="b"/>
                <a:pathLst>
                  <a:path w="31" h="64">
                    <a:moveTo>
                      <a:pt x="0" y="50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97" name="Freeform 257"/>
              <p:cNvSpPr>
                <a:spLocks/>
              </p:cNvSpPr>
              <p:nvPr/>
            </p:nvSpPr>
            <p:spPr bwMode="auto">
              <a:xfrm>
                <a:off x="4450" y="2674"/>
                <a:ext cx="31" cy="64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0"/>
                  </a:cxn>
                </a:cxnLst>
                <a:rect l="0" t="0" r="r" b="b"/>
                <a:pathLst>
                  <a:path w="31" h="64">
                    <a:moveTo>
                      <a:pt x="0" y="50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98" name="Freeform 258"/>
              <p:cNvSpPr>
                <a:spLocks/>
              </p:cNvSpPr>
              <p:nvPr/>
            </p:nvSpPr>
            <p:spPr bwMode="auto">
              <a:xfrm>
                <a:off x="4301" y="2674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0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99" name="Freeform 259"/>
              <p:cNvSpPr>
                <a:spLocks/>
              </p:cNvSpPr>
              <p:nvPr/>
            </p:nvSpPr>
            <p:spPr bwMode="auto">
              <a:xfrm>
                <a:off x="4301" y="2674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0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0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00" name="Freeform 260"/>
              <p:cNvSpPr>
                <a:spLocks/>
              </p:cNvSpPr>
              <p:nvPr/>
            </p:nvSpPr>
            <p:spPr bwMode="auto">
              <a:xfrm>
                <a:off x="4570" y="3418"/>
                <a:ext cx="121" cy="54"/>
              </a:xfrm>
              <a:custGeom>
                <a:avLst/>
                <a:gdLst/>
                <a:ahLst/>
                <a:cxnLst>
                  <a:cxn ang="0">
                    <a:pos x="16" y="54"/>
                  </a:cxn>
                  <a:cxn ang="0">
                    <a:pos x="121" y="12"/>
                  </a:cxn>
                  <a:cxn ang="0">
                    <a:pos x="94" y="0"/>
                  </a:cxn>
                  <a:cxn ang="0">
                    <a:pos x="0" y="38"/>
                  </a:cxn>
                  <a:cxn ang="0">
                    <a:pos x="16" y="54"/>
                  </a:cxn>
                </a:cxnLst>
                <a:rect l="0" t="0" r="r" b="b"/>
                <a:pathLst>
                  <a:path w="121" h="54">
                    <a:moveTo>
                      <a:pt x="16" y="54"/>
                    </a:moveTo>
                    <a:lnTo>
                      <a:pt x="121" y="12"/>
                    </a:lnTo>
                    <a:lnTo>
                      <a:pt x="94" y="0"/>
                    </a:lnTo>
                    <a:lnTo>
                      <a:pt x="0" y="38"/>
                    </a:lnTo>
                    <a:lnTo>
                      <a:pt x="16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01" name="Freeform 261"/>
              <p:cNvSpPr>
                <a:spLocks/>
              </p:cNvSpPr>
              <p:nvPr/>
            </p:nvSpPr>
            <p:spPr bwMode="auto">
              <a:xfrm>
                <a:off x="4570" y="3418"/>
                <a:ext cx="121" cy="54"/>
              </a:xfrm>
              <a:custGeom>
                <a:avLst/>
                <a:gdLst/>
                <a:ahLst/>
                <a:cxnLst>
                  <a:cxn ang="0">
                    <a:pos x="16" y="54"/>
                  </a:cxn>
                  <a:cxn ang="0">
                    <a:pos x="121" y="12"/>
                  </a:cxn>
                  <a:cxn ang="0">
                    <a:pos x="94" y="0"/>
                  </a:cxn>
                  <a:cxn ang="0">
                    <a:pos x="0" y="38"/>
                  </a:cxn>
                  <a:cxn ang="0">
                    <a:pos x="16" y="54"/>
                  </a:cxn>
                </a:cxnLst>
                <a:rect l="0" t="0" r="r" b="b"/>
                <a:pathLst>
                  <a:path w="121" h="54">
                    <a:moveTo>
                      <a:pt x="16" y="54"/>
                    </a:moveTo>
                    <a:lnTo>
                      <a:pt x="121" y="12"/>
                    </a:lnTo>
                    <a:lnTo>
                      <a:pt x="94" y="0"/>
                    </a:lnTo>
                    <a:lnTo>
                      <a:pt x="0" y="38"/>
                    </a:lnTo>
                    <a:lnTo>
                      <a:pt x="16" y="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02" name="Freeform 262"/>
              <p:cNvSpPr>
                <a:spLocks/>
              </p:cNvSpPr>
              <p:nvPr/>
            </p:nvSpPr>
            <p:spPr bwMode="auto">
              <a:xfrm>
                <a:off x="4091" y="3418"/>
                <a:ext cx="121" cy="5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5" y="54"/>
                  </a:cxn>
                  <a:cxn ang="0">
                    <a:pos x="121" y="38"/>
                  </a:cxn>
                  <a:cxn ang="0">
                    <a:pos x="27" y="0"/>
                  </a:cxn>
                  <a:cxn ang="0">
                    <a:pos x="0" y="12"/>
                  </a:cxn>
                </a:cxnLst>
                <a:rect l="0" t="0" r="r" b="b"/>
                <a:pathLst>
                  <a:path w="121" h="54">
                    <a:moveTo>
                      <a:pt x="0" y="12"/>
                    </a:moveTo>
                    <a:lnTo>
                      <a:pt x="105" y="54"/>
                    </a:lnTo>
                    <a:lnTo>
                      <a:pt x="121" y="38"/>
                    </a:lnTo>
                    <a:lnTo>
                      <a:pt x="27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03" name="Freeform 263"/>
              <p:cNvSpPr>
                <a:spLocks/>
              </p:cNvSpPr>
              <p:nvPr/>
            </p:nvSpPr>
            <p:spPr bwMode="auto">
              <a:xfrm>
                <a:off x="4091" y="3418"/>
                <a:ext cx="121" cy="5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5" y="54"/>
                  </a:cxn>
                  <a:cxn ang="0">
                    <a:pos x="121" y="38"/>
                  </a:cxn>
                  <a:cxn ang="0">
                    <a:pos x="27" y="0"/>
                  </a:cxn>
                  <a:cxn ang="0">
                    <a:pos x="0" y="12"/>
                  </a:cxn>
                </a:cxnLst>
                <a:rect l="0" t="0" r="r" b="b"/>
                <a:pathLst>
                  <a:path w="121" h="54">
                    <a:moveTo>
                      <a:pt x="0" y="12"/>
                    </a:moveTo>
                    <a:lnTo>
                      <a:pt x="105" y="54"/>
                    </a:lnTo>
                    <a:lnTo>
                      <a:pt x="121" y="38"/>
                    </a:lnTo>
                    <a:lnTo>
                      <a:pt x="27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04" name="Freeform 264"/>
              <p:cNvSpPr>
                <a:spLocks/>
              </p:cNvSpPr>
              <p:nvPr/>
            </p:nvSpPr>
            <p:spPr bwMode="auto">
              <a:xfrm>
                <a:off x="4642" y="1026"/>
                <a:ext cx="67" cy="78"/>
              </a:xfrm>
              <a:custGeom>
                <a:avLst/>
                <a:gdLst/>
                <a:ahLst/>
                <a:cxnLst>
                  <a:cxn ang="0">
                    <a:pos x="22" y="78"/>
                  </a:cxn>
                  <a:cxn ang="0">
                    <a:pos x="0" y="53"/>
                  </a:cxn>
                  <a:cxn ang="0">
                    <a:pos x="35" y="0"/>
                  </a:cxn>
                  <a:cxn ang="0">
                    <a:pos x="67" y="13"/>
                  </a:cxn>
                  <a:cxn ang="0">
                    <a:pos x="22" y="78"/>
                  </a:cxn>
                </a:cxnLst>
                <a:rect l="0" t="0" r="r" b="b"/>
                <a:pathLst>
                  <a:path w="67" h="78">
                    <a:moveTo>
                      <a:pt x="22" y="78"/>
                    </a:moveTo>
                    <a:lnTo>
                      <a:pt x="0" y="53"/>
                    </a:lnTo>
                    <a:lnTo>
                      <a:pt x="35" y="0"/>
                    </a:lnTo>
                    <a:lnTo>
                      <a:pt x="67" y="13"/>
                    </a:lnTo>
                    <a:lnTo>
                      <a:pt x="22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05" name="Freeform 265"/>
              <p:cNvSpPr>
                <a:spLocks/>
              </p:cNvSpPr>
              <p:nvPr/>
            </p:nvSpPr>
            <p:spPr bwMode="auto">
              <a:xfrm>
                <a:off x="4642" y="1026"/>
                <a:ext cx="67" cy="78"/>
              </a:xfrm>
              <a:custGeom>
                <a:avLst/>
                <a:gdLst/>
                <a:ahLst/>
                <a:cxnLst>
                  <a:cxn ang="0">
                    <a:pos x="22" y="78"/>
                  </a:cxn>
                  <a:cxn ang="0">
                    <a:pos x="0" y="53"/>
                  </a:cxn>
                  <a:cxn ang="0">
                    <a:pos x="35" y="0"/>
                  </a:cxn>
                  <a:cxn ang="0">
                    <a:pos x="67" y="13"/>
                  </a:cxn>
                  <a:cxn ang="0">
                    <a:pos x="22" y="78"/>
                  </a:cxn>
                </a:cxnLst>
                <a:rect l="0" t="0" r="r" b="b"/>
                <a:pathLst>
                  <a:path w="67" h="78">
                    <a:moveTo>
                      <a:pt x="22" y="78"/>
                    </a:moveTo>
                    <a:lnTo>
                      <a:pt x="0" y="53"/>
                    </a:lnTo>
                    <a:lnTo>
                      <a:pt x="35" y="0"/>
                    </a:lnTo>
                    <a:lnTo>
                      <a:pt x="67" y="13"/>
                    </a:lnTo>
                    <a:lnTo>
                      <a:pt x="22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06" name="Freeform 266"/>
              <p:cNvSpPr>
                <a:spLocks/>
              </p:cNvSpPr>
              <p:nvPr/>
            </p:nvSpPr>
            <p:spPr bwMode="auto">
              <a:xfrm>
                <a:off x="4073" y="1026"/>
                <a:ext cx="66" cy="78"/>
              </a:xfrm>
              <a:custGeom>
                <a:avLst/>
                <a:gdLst/>
                <a:ahLst/>
                <a:cxnLst>
                  <a:cxn ang="0">
                    <a:pos x="45" y="78"/>
                  </a:cxn>
                  <a:cxn ang="0">
                    <a:pos x="66" y="53"/>
                  </a:cxn>
                  <a:cxn ang="0">
                    <a:pos x="29" y="0"/>
                  </a:cxn>
                  <a:cxn ang="0">
                    <a:pos x="0" y="13"/>
                  </a:cxn>
                  <a:cxn ang="0">
                    <a:pos x="45" y="78"/>
                  </a:cxn>
                </a:cxnLst>
                <a:rect l="0" t="0" r="r" b="b"/>
                <a:pathLst>
                  <a:path w="66" h="78">
                    <a:moveTo>
                      <a:pt x="45" y="78"/>
                    </a:moveTo>
                    <a:lnTo>
                      <a:pt x="66" y="53"/>
                    </a:lnTo>
                    <a:lnTo>
                      <a:pt x="29" y="0"/>
                    </a:lnTo>
                    <a:lnTo>
                      <a:pt x="0" y="13"/>
                    </a:lnTo>
                    <a:lnTo>
                      <a:pt x="45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07" name="Freeform 267"/>
              <p:cNvSpPr>
                <a:spLocks/>
              </p:cNvSpPr>
              <p:nvPr/>
            </p:nvSpPr>
            <p:spPr bwMode="auto">
              <a:xfrm>
                <a:off x="4073" y="1026"/>
                <a:ext cx="66" cy="78"/>
              </a:xfrm>
              <a:custGeom>
                <a:avLst/>
                <a:gdLst/>
                <a:ahLst/>
                <a:cxnLst>
                  <a:cxn ang="0">
                    <a:pos x="45" y="78"/>
                  </a:cxn>
                  <a:cxn ang="0">
                    <a:pos x="66" y="53"/>
                  </a:cxn>
                  <a:cxn ang="0">
                    <a:pos x="29" y="0"/>
                  </a:cxn>
                  <a:cxn ang="0">
                    <a:pos x="0" y="13"/>
                  </a:cxn>
                  <a:cxn ang="0">
                    <a:pos x="45" y="78"/>
                  </a:cxn>
                </a:cxnLst>
                <a:rect l="0" t="0" r="r" b="b"/>
                <a:pathLst>
                  <a:path w="66" h="78">
                    <a:moveTo>
                      <a:pt x="45" y="78"/>
                    </a:moveTo>
                    <a:lnTo>
                      <a:pt x="66" y="53"/>
                    </a:lnTo>
                    <a:lnTo>
                      <a:pt x="29" y="0"/>
                    </a:lnTo>
                    <a:lnTo>
                      <a:pt x="0" y="13"/>
                    </a:lnTo>
                    <a:lnTo>
                      <a:pt x="45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08" name="Freeform 268"/>
              <p:cNvSpPr>
                <a:spLocks/>
              </p:cNvSpPr>
              <p:nvPr/>
            </p:nvSpPr>
            <p:spPr bwMode="auto">
              <a:xfrm>
                <a:off x="4644" y="3500"/>
                <a:ext cx="33" cy="8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33" y="67"/>
                  </a:cxn>
                  <a:cxn ang="0">
                    <a:pos x="33" y="0"/>
                  </a:cxn>
                  <a:cxn ang="0">
                    <a:pos x="0" y="14"/>
                  </a:cxn>
                  <a:cxn ang="0">
                    <a:pos x="0" y="80"/>
                  </a:cxn>
                </a:cxnLst>
                <a:rect l="0" t="0" r="r" b="b"/>
                <a:pathLst>
                  <a:path w="33" h="80">
                    <a:moveTo>
                      <a:pt x="0" y="80"/>
                    </a:moveTo>
                    <a:lnTo>
                      <a:pt x="33" y="67"/>
                    </a:lnTo>
                    <a:lnTo>
                      <a:pt x="33" y="0"/>
                    </a:lnTo>
                    <a:lnTo>
                      <a:pt x="0" y="1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09" name="Freeform 269"/>
              <p:cNvSpPr>
                <a:spLocks/>
              </p:cNvSpPr>
              <p:nvPr/>
            </p:nvSpPr>
            <p:spPr bwMode="auto">
              <a:xfrm>
                <a:off x="4644" y="3500"/>
                <a:ext cx="33" cy="8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33" y="67"/>
                  </a:cxn>
                  <a:cxn ang="0">
                    <a:pos x="33" y="0"/>
                  </a:cxn>
                  <a:cxn ang="0">
                    <a:pos x="0" y="14"/>
                  </a:cxn>
                  <a:cxn ang="0">
                    <a:pos x="0" y="80"/>
                  </a:cxn>
                </a:cxnLst>
                <a:rect l="0" t="0" r="r" b="b"/>
                <a:pathLst>
                  <a:path w="33" h="80">
                    <a:moveTo>
                      <a:pt x="0" y="80"/>
                    </a:moveTo>
                    <a:lnTo>
                      <a:pt x="33" y="67"/>
                    </a:lnTo>
                    <a:lnTo>
                      <a:pt x="33" y="0"/>
                    </a:lnTo>
                    <a:lnTo>
                      <a:pt x="0" y="14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10" name="Freeform 270"/>
              <p:cNvSpPr>
                <a:spLocks/>
              </p:cNvSpPr>
              <p:nvPr/>
            </p:nvSpPr>
            <p:spPr bwMode="auto">
              <a:xfrm>
                <a:off x="5319" y="3136"/>
                <a:ext cx="131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6" y="64"/>
                  </a:cxn>
                  <a:cxn ang="0">
                    <a:pos x="131" y="0"/>
                  </a:cxn>
                  <a:cxn ang="0">
                    <a:pos x="112" y="62"/>
                  </a:cxn>
                  <a:cxn ang="0">
                    <a:pos x="0" y="116"/>
                  </a:cxn>
                </a:cxnLst>
                <a:rect l="0" t="0" r="r" b="b"/>
                <a:pathLst>
                  <a:path w="131" h="116">
                    <a:moveTo>
                      <a:pt x="0" y="116"/>
                    </a:moveTo>
                    <a:lnTo>
                      <a:pt x="16" y="64"/>
                    </a:lnTo>
                    <a:lnTo>
                      <a:pt x="131" y="0"/>
                    </a:lnTo>
                    <a:lnTo>
                      <a:pt x="112" y="62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11" name="Freeform 271"/>
              <p:cNvSpPr>
                <a:spLocks/>
              </p:cNvSpPr>
              <p:nvPr/>
            </p:nvSpPr>
            <p:spPr bwMode="auto">
              <a:xfrm>
                <a:off x="5319" y="3136"/>
                <a:ext cx="131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6" y="64"/>
                  </a:cxn>
                  <a:cxn ang="0">
                    <a:pos x="131" y="0"/>
                  </a:cxn>
                  <a:cxn ang="0">
                    <a:pos x="112" y="62"/>
                  </a:cxn>
                  <a:cxn ang="0">
                    <a:pos x="0" y="116"/>
                  </a:cxn>
                </a:cxnLst>
                <a:rect l="0" t="0" r="r" b="b"/>
                <a:pathLst>
                  <a:path w="131" h="116">
                    <a:moveTo>
                      <a:pt x="0" y="116"/>
                    </a:moveTo>
                    <a:lnTo>
                      <a:pt x="16" y="64"/>
                    </a:lnTo>
                    <a:lnTo>
                      <a:pt x="131" y="0"/>
                    </a:lnTo>
                    <a:lnTo>
                      <a:pt x="112" y="62"/>
                    </a:lnTo>
                    <a:lnTo>
                      <a:pt x="0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12" name="Freeform 272"/>
              <p:cNvSpPr>
                <a:spLocks/>
              </p:cNvSpPr>
              <p:nvPr/>
            </p:nvSpPr>
            <p:spPr bwMode="auto">
              <a:xfrm>
                <a:off x="5355" y="2667"/>
                <a:ext cx="43" cy="155"/>
              </a:xfrm>
              <a:custGeom>
                <a:avLst/>
                <a:gdLst/>
                <a:ahLst/>
                <a:cxnLst>
                  <a:cxn ang="0">
                    <a:pos x="8" y="155"/>
                  </a:cxn>
                  <a:cxn ang="0">
                    <a:pos x="43" y="65"/>
                  </a:cxn>
                  <a:cxn ang="0">
                    <a:pos x="34" y="0"/>
                  </a:cxn>
                  <a:cxn ang="0">
                    <a:pos x="0" y="92"/>
                  </a:cxn>
                  <a:cxn ang="0">
                    <a:pos x="8" y="155"/>
                  </a:cxn>
                </a:cxnLst>
                <a:rect l="0" t="0" r="r" b="b"/>
                <a:pathLst>
                  <a:path w="43" h="155">
                    <a:moveTo>
                      <a:pt x="8" y="155"/>
                    </a:moveTo>
                    <a:lnTo>
                      <a:pt x="43" y="65"/>
                    </a:lnTo>
                    <a:lnTo>
                      <a:pt x="34" y="0"/>
                    </a:lnTo>
                    <a:lnTo>
                      <a:pt x="0" y="92"/>
                    </a:lnTo>
                    <a:lnTo>
                      <a:pt x="8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13" name="Freeform 273"/>
              <p:cNvSpPr>
                <a:spLocks/>
              </p:cNvSpPr>
              <p:nvPr/>
            </p:nvSpPr>
            <p:spPr bwMode="auto">
              <a:xfrm>
                <a:off x="5355" y="2667"/>
                <a:ext cx="43" cy="155"/>
              </a:xfrm>
              <a:custGeom>
                <a:avLst/>
                <a:gdLst/>
                <a:ahLst/>
                <a:cxnLst>
                  <a:cxn ang="0">
                    <a:pos x="8" y="155"/>
                  </a:cxn>
                  <a:cxn ang="0">
                    <a:pos x="43" y="65"/>
                  </a:cxn>
                  <a:cxn ang="0">
                    <a:pos x="34" y="0"/>
                  </a:cxn>
                  <a:cxn ang="0">
                    <a:pos x="0" y="92"/>
                  </a:cxn>
                  <a:cxn ang="0">
                    <a:pos x="8" y="155"/>
                  </a:cxn>
                </a:cxnLst>
                <a:rect l="0" t="0" r="r" b="b"/>
                <a:pathLst>
                  <a:path w="43" h="155">
                    <a:moveTo>
                      <a:pt x="8" y="155"/>
                    </a:moveTo>
                    <a:lnTo>
                      <a:pt x="43" y="65"/>
                    </a:lnTo>
                    <a:lnTo>
                      <a:pt x="34" y="0"/>
                    </a:lnTo>
                    <a:lnTo>
                      <a:pt x="0" y="92"/>
                    </a:lnTo>
                    <a:lnTo>
                      <a:pt x="8" y="1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14" name="Freeform 274"/>
              <p:cNvSpPr>
                <a:spLocks/>
              </p:cNvSpPr>
              <p:nvPr/>
            </p:nvSpPr>
            <p:spPr bwMode="auto">
              <a:xfrm>
                <a:off x="3384" y="2667"/>
                <a:ext cx="41" cy="155"/>
              </a:xfrm>
              <a:custGeom>
                <a:avLst/>
                <a:gdLst/>
                <a:ahLst/>
                <a:cxnLst>
                  <a:cxn ang="0">
                    <a:pos x="41" y="92"/>
                  </a:cxn>
                  <a:cxn ang="0">
                    <a:pos x="9" y="0"/>
                  </a:cxn>
                  <a:cxn ang="0">
                    <a:pos x="0" y="65"/>
                  </a:cxn>
                  <a:cxn ang="0">
                    <a:pos x="35" y="155"/>
                  </a:cxn>
                  <a:cxn ang="0">
                    <a:pos x="41" y="92"/>
                  </a:cxn>
                </a:cxnLst>
                <a:rect l="0" t="0" r="r" b="b"/>
                <a:pathLst>
                  <a:path w="41" h="155">
                    <a:moveTo>
                      <a:pt x="41" y="92"/>
                    </a:moveTo>
                    <a:lnTo>
                      <a:pt x="9" y="0"/>
                    </a:lnTo>
                    <a:lnTo>
                      <a:pt x="0" y="65"/>
                    </a:lnTo>
                    <a:lnTo>
                      <a:pt x="35" y="155"/>
                    </a:lnTo>
                    <a:lnTo>
                      <a:pt x="41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15" name="Freeform 275"/>
              <p:cNvSpPr>
                <a:spLocks/>
              </p:cNvSpPr>
              <p:nvPr/>
            </p:nvSpPr>
            <p:spPr bwMode="auto">
              <a:xfrm>
                <a:off x="3384" y="2667"/>
                <a:ext cx="41" cy="155"/>
              </a:xfrm>
              <a:custGeom>
                <a:avLst/>
                <a:gdLst/>
                <a:ahLst/>
                <a:cxnLst>
                  <a:cxn ang="0">
                    <a:pos x="41" y="92"/>
                  </a:cxn>
                  <a:cxn ang="0">
                    <a:pos x="9" y="0"/>
                  </a:cxn>
                  <a:cxn ang="0">
                    <a:pos x="0" y="65"/>
                  </a:cxn>
                  <a:cxn ang="0">
                    <a:pos x="35" y="155"/>
                  </a:cxn>
                  <a:cxn ang="0">
                    <a:pos x="41" y="92"/>
                  </a:cxn>
                </a:cxnLst>
                <a:rect l="0" t="0" r="r" b="b"/>
                <a:pathLst>
                  <a:path w="41" h="155">
                    <a:moveTo>
                      <a:pt x="41" y="92"/>
                    </a:moveTo>
                    <a:lnTo>
                      <a:pt x="9" y="0"/>
                    </a:lnTo>
                    <a:lnTo>
                      <a:pt x="0" y="65"/>
                    </a:lnTo>
                    <a:lnTo>
                      <a:pt x="35" y="155"/>
                    </a:lnTo>
                    <a:lnTo>
                      <a:pt x="41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16" name="Freeform 276"/>
              <p:cNvSpPr>
                <a:spLocks/>
              </p:cNvSpPr>
              <p:nvPr/>
            </p:nvSpPr>
            <p:spPr bwMode="auto">
              <a:xfrm>
                <a:off x="4501" y="2876"/>
                <a:ext cx="6" cy="71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2"/>
                  </a:cxn>
                  <a:cxn ang="0">
                    <a:pos x="0" y="71"/>
                  </a:cxn>
                  <a:cxn ang="0">
                    <a:pos x="6" y="52"/>
                  </a:cxn>
                </a:cxnLst>
                <a:rect l="0" t="0" r="r" b="b"/>
                <a:pathLst>
                  <a:path w="6" h="71">
                    <a:moveTo>
                      <a:pt x="6" y="52"/>
                    </a:moveTo>
                    <a:lnTo>
                      <a:pt x="6" y="0"/>
                    </a:lnTo>
                    <a:lnTo>
                      <a:pt x="0" y="22"/>
                    </a:lnTo>
                    <a:lnTo>
                      <a:pt x="0" y="71"/>
                    </a:lnTo>
                    <a:lnTo>
                      <a:pt x="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17" name="Freeform 277"/>
              <p:cNvSpPr>
                <a:spLocks/>
              </p:cNvSpPr>
              <p:nvPr/>
            </p:nvSpPr>
            <p:spPr bwMode="auto">
              <a:xfrm>
                <a:off x="4501" y="2876"/>
                <a:ext cx="6" cy="71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2"/>
                  </a:cxn>
                  <a:cxn ang="0">
                    <a:pos x="0" y="71"/>
                  </a:cxn>
                  <a:cxn ang="0">
                    <a:pos x="6" y="52"/>
                  </a:cxn>
                </a:cxnLst>
                <a:rect l="0" t="0" r="r" b="b"/>
                <a:pathLst>
                  <a:path w="6" h="71">
                    <a:moveTo>
                      <a:pt x="6" y="52"/>
                    </a:moveTo>
                    <a:lnTo>
                      <a:pt x="6" y="0"/>
                    </a:lnTo>
                    <a:lnTo>
                      <a:pt x="0" y="22"/>
                    </a:lnTo>
                    <a:lnTo>
                      <a:pt x="0" y="71"/>
                    </a:lnTo>
                    <a:lnTo>
                      <a:pt x="6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18" name="Freeform 278"/>
              <p:cNvSpPr>
                <a:spLocks/>
              </p:cNvSpPr>
              <p:nvPr/>
            </p:nvSpPr>
            <p:spPr bwMode="auto">
              <a:xfrm>
                <a:off x="4275" y="2876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2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2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19" name="Freeform 279"/>
              <p:cNvSpPr>
                <a:spLocks/>
              </p:cNvSpPr>
              <p:nvPr/>
            </p:nvSpPr>
            <p:spPr bwMode="auto">
              <a:xfrm>
                <a:off x="4275" y="2876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2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2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20" name="Freeform 280"/>
              <p:cNvSpPr>
                <a:spLocks/>
              </p:cNvSpPr>
              <p:nvPr/>
            </p:nvSpPr>
            <p:spPr bwMode="auto">
              <a:xfrm>
                <a:off x="5255" y="2942"/>
                <a:ext cx="60" cy="12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45" y="76"/>
                  </a:cxn>
                  <a:cxn ang="0">
                    <a:pos x="60" y="0"/>
                  </a:cxn>
                  <a:cxn ang="0">
                    <a:pos x="7" y="62"/>
                  </a:cxn>
                  <a:cxn ang="0">
                    <a:pos x="0" y="120"/>
                  </a:cxn>
                </a:cxnLst>
                <a:rect l="0" t="0" r="r" b="b"/>
                <a:pathLst>
                  <a:path w="60" h="120">
                    <a:moveTo>
                      <a:pt x="0" y="120"/>
                    </a:moveTo>
                    <a:lnTo>
                      <a:pt x="45" y="76"/>
                    </a:lnTo>
                    <a:lnTo>
                      <a:pt x="60" y="0"/>
                    </a:lnTo>
                    <a:lnTo>
                      <a:pt x="7" y="62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21" name="Freeform 281"/>
              <p:cNvSpPr>
                <a:spLocks/>
              </p:cNvSpPr>
              <p:nvPr/>
            </p:nvSpPr>
            <p:spPr bwMode="auto">
              <a:xfrm>
                <a:off x="5255" y="2942"/>
                <a:ext cx="60" cy="12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45" y="76"/>
                  </a:cxn>
                  <a:cxn ang="0">
                    <a:pos x="60" y="0"/>
                  </a:cxn>
                  <a:cxn ang="0">
                    <a:pos x="7" y="62"/>
                  </a:cxn>
                  <a:cxn ang="0">
                    <a:pos x="0" y="120"/>
                  </a:cxn>
                </a:cxnLst>
                <a:rect l="0" t="0" r="r" b="b"/>
                <a:pathLst>
                  <a:path w="60" h="120">
                    <a:moveTo>
                      <a:pt x="0" y="120"/>
                    </a:moveTo>
                    <a:lnTo>
                      <a:pt x="45" y="76"/>
                    </a:lnTo>
                    <a:lnTo>
                      <a:pt x="60" y="0"/>
                    </a:lnTo>
                    <a:lnTo>
                      <a:pt x="7" y="62"/>
                    </a:lnTo>
                    <a:lnTo>
                      <a:pt x="0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22" name="Freeform 282"/>
              <p:cNvSpPr>
                <a:spLocks/>
              </p:cNvSpPr>
              <p:nvPr/>
            </p:nvSpPr>
            <p:spPr bwMode="auto">
              <a:xfrm>
                <a:off x="3467" y="2942"/>
                <a:ext cx="60" cy="120"/>
              </a:xfrm>
              <a:custGeom>
                <a:avLst/>
                <a:gdLst/>
                <a:ahLst/>
                <a:cxnLst>
                  <a:cxn ang="0">
                    <a:pos x="53" y="62"/>
                  </a:cxn>
                  <a:cxn ang="0">
                    <a:pos x="0" y="0"/>
                  </a:cxn>
                  <a:cxn ang="0">
                    <a:pos x="14" y="76"/>
                  </a:cxn>
                  <a:cxn ang="0">
                    <a:pos x="60" y="120"/>
                  </a:cxn>
                  <a:cxn ang="0">
                    <a:pos x="53" y="62"/>
                  </a:cxn>
                </a:cxnLst>
                <a:rect l="0" t="0" r="r" b="b"/>
                <a:pathLst>
                  <a:path w="60" h="120">
                    <a:moveTo>
                      <a:pt x="53" y="62"/>
                    </a:moveTo>
                    <a:lnTo>
                      <a:pt x="0" y="0"/>
                    </a:lnTo>
                    <a:lnTo>
                      <a:pt x="14" y="76"/>
                    </a:lnTo>
                    <a:lnTo>
                      <a:pt x="60" y="120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23" name="Freeform 283"/>
              <p:cNvSpPr>
                <a:spLocks/>
              </p:cNvSpPr>
              <p:nvPr/>
            </p:nvSpPr>
            <p:spPr bwMode="auto">
              <a:xfrm>
                <a:off x="3467" y="2942"/>
                <a:ext cx="60" cy="120"/>
              </a:xfrm>
              <a:custGeom>
                <a:avLst/>
                <a:gdLst/>
                <a:ahLst/>
                <a:cxnLst>
                  <a:cxn ang="0">
                    <a:pos x="53" y="62"/>
                  </a:cxn>
                  <a:cxn ang="0">
                    <a:pos x="0" y="0"/>
                  </a:cxn>
                  <a:cxn ang="0">
                    <a:pos x="14" y="76"/>
                  </a:cxn>
                  <a:cxn ang="0">
                    <a:pos x="60" y="120"/>
                  </a:cxn>
                  <a:cxn ang="0">
                    <a:pos x="53" y="62"/>
                  </a:cxn>
                </a:cxnLst>
                <a:rect l="0" t="0" r="r" b="b"/>
                <a:pathLst>
                  <a:path w="60" h="120">
                    <a:moveTo>
                      <a:pt x="53" y="62"/>
                    </a:moveTo>
                    <a:lnTo>
                      <a:pt x="0" y="0"/>
                    </a:lnTo>
                    <a:lnTo>
                      <a:pt x="14" y="76"/>
                    </a:lnTo>
                    <a:lnTo>
                      <a:pt x="60" y="120"/>
                    </a:lnTo>
                    <a:lnTo>
                      <a:pt x="53" y="6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24" name="Rectangle 284"/>
              <p:cNvSpPr>
                <a:spLocks noChangeArrowheads="1"/>
              </p:cNvSpPr>
              <p:nvPr/>
            </p:nvSpPr>
            <p:spPr bwMode="auto">
              <a:xfrm>
                <a:off x="4371" y="2615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25" name="Rectangle 285"/>
              <p:cNvSpPr>
                <a:spLocks noChangeArrowheads="1"/>
              </p:cNvSpPr>
              <p:nvPr/>
            </p:nvSpPr>
            <p:spPr bwMode="auto">
              <a:xfrm>
                <a:off x="4371" y="2615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26" name="Freeform 286"/>
              <p:cNvSpPr>
                <a:spLocks/>
              </p:cNvSpPr>
              <p:nvPr/>
            </p:nvSpPr>
            <p:spPr bwMode="auto">
              <a:xfrm>
                <a:off x="4478" y="3068"/>
                <a:ext cx="44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4" y="96"/>
                  </a:cxn>
                  <a:cxn ang="0">
                    <a:pos x="44" y="0"/>
                  </a:cxn>
                  <a:cxn ang="0">
                    <a:pos x="0" y="19"/>
                  </a:cxn>
                  <a:cxn ang="0">
                    <a:pos x="0" y="116"/>
                  </a:cxn>
                </a:cxnLst>
                <a:rect l="0" t="0" r="r" b="b"/>
                <a:pathLst>
                  <a:path w="44" h="116">
                    <a:moveTo>
                      <a:pt x="0" y="116"/>
                    </a:moveTo>
                    <a:lnTo>
                      <a:pt x="44" y="96"/>
                    </a:lnTo>
                    <a:lnTo>
                      <a:pt x="44" y="0"/>
                    </a:lnTo>
                    <a:lnTo>
                      <a:pt x="0" y="19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27" name="Freeform 287"/>
              <p:cNvSpPr>
                <a:spLocks/>
              </p:cNvSpPr>
              <p:nvPr/>
            </p:nvSpPr>
            <p:spPr bwMode="auto">
              <a:xfrm>
                <a:off x="4478" y="3068"/>
                <a:ext cx="44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4" y="96"/>
                  </a:cxn>
                  <a:cxn ang="0">
                    <a:pos x="44" y="0"/>
                  </a:cxn>
                  <a:cxn ang="0">
                    <a:pos x="0" y="19"/>
                  </a:cxn>
                  <a:cxn ang="0">
                    <a:pos x="0" y="116"/>
                  </a:cxn>
                </a:cxnLst>
                <a:rect l="0" t="0" r="r" b="b"/>
                <a:pathLst>
                  <a:path w="44" h="116">
                    <a:moveTo>
                      <a:pt x="0" y="116"/>
                    </a:moveTo>
                    <a:lnTo>
                      <a:pt x="44" y="96"/>
                    </a:lnTo>
                    <a:lnTo>
                      <a:pt x="44" y="0"/>
                    </a:lnTo>
                    <a:lnTo>
                      <a:pt x="0" y="19"/>
                    </a:lnTo>
                    <a:lnTo>
                      <a:pt x="0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28" name="Freeform 288"/>
              <p:cNvSpPr>
                <a:spLocks/>
              </p:cNvSpPr>
              <p:nvPr/>
            </p:nvSpPr>
            <p:spPr bwMode="auto">
              <a:xfrm>
                <a:off x="4260" y="3068"/>
                <a:ext cx="44" cy="11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44" y="116"/>
                  </a:cxn>
                  <a:cxn ang="0">
                    <a:pos x="44" y="19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44" h="116">
                    <a:moveTo>
                      <a:pt x="0" y="96"/>
                    </a:moveTo>
                    <a:lnTo>
                      <a:pt x="44" y="116"/>
                    </a:lnTo>
                    <a:lnTo>
                      <a:pt x="44" y="19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29" name="Freeform 289"/>
              <p:cNvSpPr>
                <a:spLocks/>
              </p:cNvSpPr>
              <p:nvPr/>
            </p:nvSpPr>
            <p:spPr bwMode="auto">
              <a:xfrm>
                <a:off x="4260" y="3068"/>
                <a:ext cx="44" cy="11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44" y="116"/>
                  </a:cxn>
                  <a:cxn ang="0">
                    <a:pos x="44" y="19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44" h="116">
                    <a:moveTo>
                      <a:pt x="0" y="96"/>
                    </a:moveTo>
                    <a:lnTo>
                      <a:pt x="44" y="116"/>
                    </a:lnTo>
                    <a:lnTo>
                      <a:pt x="44" y="19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30" name="Freeform 290"/>
              <p:cNvSpPr>
                <a:spLocks/>
              </p:cNvSpPr>
              <p:nvPr/>
            </p:nvSpPr>
            <p:spPr bwMode="auto">
              <a:xfrm>
                <a:off x="4481" y="2947"/>
                <a:ext cx="72" cy="121"/>
              </a:xfrm>
              <a:custGeom>
                <a:avLst/>
                <a:gdLst/>
                <a:ahLst/>
                <a:cxnLst>
                  <a:cxn ang="0">
                    <a:pos x="41" y="121"/>
                  </a:cxn>
                  <a:cxn ang="0">
                    <a:pos x="72" y="95"/>
                  </a:cxn>
                  <a:cxn ang="0">
                    <a:pos x="20" y="0"/>
                  </a:cxn>
                  <a:cxn ang="0">
                    <a:pos x="0" y="19"/>
                  </a:cxn>
                  <a:cxn ang="0">
                    <a:pos x="41" y="121"/>
                  </a:cxn>
                </a:cxnLst>
                <a:rect l="0" t="0" r="r" b="b"/>
                <a:pathLst>
                  <a:path w="72" h="121">
                    <a:moveTo>
                      <a:pt x="41" y="121"/>
                    </a:moveTo>
                    <a:lnTo>
                      <a:pt x="72" y="95"/>
                    </a:lnTo>
                    <a:lnTo>
                      <a:pt x="20" y="0"/>
                    </a:lnTo>
                    <a:lnTo>
                      <a:pt x="0" y="19"/>
                    </a:lnTo>
                    <a:lnTo>
                      <a:pt x="41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31" name="Freeform 291"/>
              <p:cNvSpPr>
                <a:spLocks/>
              </p:cNvSpPr>
              <p:nvPr/>
            </p:nvSpPr>
            <p:spPr bwMode="auto">
              <a:xfrm>
                <a:off x="4481" y="2947"/>
                <a:ext cx="72" cy="121"/>
              </a:xfrm>
              <a:custGeom>
                <a:avLst/>
                <a:gdLst/>
                <a:ahLst/>
                <a:cxnLst>
                  <a:cxn ang="0">
                    <a:pos x="41" y="121"/>
                  </a:cxn>
                  <a:cxn ang="0">
                    <a:pos x="72" y="95"/>
                  </a:cxn>
                  <a:cxn ang="0">
                    <a:pos x="20" y="0"/>
                  </a:cxn>
                  <a:cxn ang="0">
                    <a:pos x="0" y="19"/>
                  </a:cxn>
                  <a:cxn ang="0">
                    <a:pos x="41" y="121"/>
                  </a:cxn>
                </a:cxnLst>
                <a:rect l="0" t="0" r="r" b="b"/>
                <a:pathLst>
                  <a:path w="72" h="121">
                    <a:moveTo>
                      <a:pt x="41" y="121"/>
                    </a:moveTo>
                    <a:lnTo>
                      <a:pt x="72" y="95"/>
                    </a:lnTo>
                    <a:lnTo>
                      <a:pt x="20" y="0"/>
                    </a:lnTo>
                    <a:lnTo>
                      <a:pt x="0" y="19"/>
                    </a:lnTo>
                    <a:lnTo>
                      <a:pt x="41" y="1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32" name="Freeform 292"/>
              <p:cNvSpPr>
                <a:spLocks/>
              </p:cNvSpPr>
              <p:nvPr/>
            </p:nvSpPr>
            <p:spPr bwMode="auto">
              <a:xfrm>
                <a:off x="4228" y="2947"/>
                <a:ext cx="73" cy="121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32" y="121"/>
                  </a:cxn>
                  <a:cxn ang="0">
                    <a:pos x="73" y="19"/>
                  </a:cxn>
                  <a:cxn ang="0">
                    <a:pos x="53" y="0"/>
                  </a:cxn>
                  <a:cxn ang="0">
                    <a:pos x="0" y="95"/>
                  </a:cxn>
                </a:cxnLst>
                <a:rect l="0" t="0" r="r" b="b"/>
                <a:pathLst>
                  <a:path w="73" h="121">
                    <a:moveTo>
                      <a:pt x="0" y="95"/>
                    </a:moveTo>
                    <a:lnTo>
                      <a:pt x="32" y="121"/>
                    </a:lnTo>
                    <a:lnTo>
                      <a:pt x="73" y="19"/>
                    </a:lnTo>
                    <a:lnTo>
                      <a:pt x="53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33" name="Freeform 293"/>
              <p:cNvSpPr>
                <a:spLocks noEditPoints="1"/>
              </p:cNvSpPr>
              <p:nvPr/>
            </p:nvSpPr>
            <p:spPr bwMode="auto">
              <a:xfrm>
                <a:off x="4228" y="2467"/>
                <a:ext cx="1373" cy="601"/>
              </a:xfrm>
              <a:custGeom>
                <a:avLst/>
                <a:gdLst/>
                <a:ahLst/>
                <a:cxnLst>
                  <a:cxn ang="0">
                    <a:pos x="0" y="575"/>
                  </a:cxn>
                  <a:cxn ang="0">
                    <a:pos x="32" y="601"/>
                  </a:cxn>
                  <a:cxn ang="0">
                    <a:pos x="73" y="499"/>
                  </a:cxn>
                  <a:cxn ang="0">
                    <a:pos x="53" y="480"/>
                  </a:cxn>
                  <a:cxn ang="0">
                    <a:pos x="0" y="575"/>
                  </a:cxn>
                  <a:cxn ang="0">
                    <a:pos x="1373" y="89"/>
                  </a:cxn>
                  <a:cxn ang="0">
                    <a:pos x="1348" y="0"/>
                  </a:cxn>
                </a:cxnLst>
                <a:rect l="0" t="0" r="r" b="b"/>
                <a:pathLst>
                  <a:path w="1373" h="601">
                    <a:moveTo>
                      <a:pt x="0" y="575"/>
                    </a:moveTo>
                    <a:lnTo>
                      <a:pt x="32" y="601"/>
                    </a:lnTo>
                    <a:lnTo>
                      <a:pt x="73" y="499"/>
                    </a:lnTo>
                    <a:lnTo>
                      <a:pt x="53" y="480"/>
                    </a:lnTo>
                    <a:lnTo>
                      <a:pt x="0" y="575"/>
                    </a:lnTo>
                    <a:moveTo>
                      <a:pt x="1373" y="89"/>
                    </a:moveTo>
                    <a:lnTo>
                      <a:pt x="1348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34" name="Freeform 294"/>
              <p:cNvSpPr>
                <a:spLocks/>
              </p:cNvSpPr>
              <p:nvPr/>
            </p:nvSpPr>
            <p:spPr bwMode="auto">
              <a:xfrm>
                <a:off x="4712" y="1222"/>
                <a:ext cx="140" cy="65"/>
              </a:xfrm>
              <a:custGeom>
                <a:avLst/>
                <a:gdLst/>
                <a:ahLst/>
                <a:cxnLst>
                  <a:cxn ang="0">
                    <a:pos x="140" y="65"/>
                  </a:cxn>
                  <a:cxn ang="0">
                    <a:pos x="115" y="25"/>
                  </a:cxn>
                  <a:cxn ang="0">
                    <a:pos x="12" y="0"/>
                  </a:cxn>
                  <a:cxn ang="0">
                    <a:pos x="0" y="33"/>
                  </a:cxn>
                  <a:cxn ang="0">
                    <a:pos x="140" y="65"/>
                  </a:cxn>
                </a:cxnLst>
                <a:rect l="0" t="0" r="r" b="b"/>
                <a:pathLst>
                  <a:path w="140" h="65">
                    <a:moveTo>
                      <a:pt x="140" y="65"/>
                    </a:moveTo>
                    <a:lnTo>
                      <a:pt x="115" y="25"/>
                    </a:lnTo>
                    <a:lnTo>
                      <a:pt x="12" y="0"/>
                    </a:lnTo>
                    <a:lnTo>
                      <a:pt x="0" y="33"/>
                    </a:lnTo>
                    <a:lnTo>
                      <a:pt x="14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35" name="Freeform 295"/>
              <p:cNvSpPr>
                <a:spLocks/>
              </p:cNvSpPr>
              <p:nvPr/>
            </p:nvSpPr>
            <p:spPr bwMode="auto">
              <a:xfrm>
                <a:off x="4712" y="1222"/>
                <a:ext cx="140" cy="65"/>
              </a:xfrm>
              <a:custGeom>
                <a:avLst/>
                <a:gdLst/>
                <a:ahLst/>
                <a:cxnLst>
                  <a:cxn ang="0">
                    <a:pos x="140" y="65"/>
                  </a:cxn>
                  <a:cxn ang="0">
                    <a:pos x="115" y="25"/>
                  </a:cxn>
                  <a:cxn ang="0">
                    <a:pos x="12" y="0"/>
                  </a:cxn>
                  <a:cxn ang="0">
                    <a:pos x="0" y="33"/>
                  </a:cxn>
                  <a:cxn ang="0">
                    <a:pos x="140" y="65"/>
                  </a:cxn>
                </a:cxnLst>
                <a:rect l="0" t="0" r="r" b="b"/>
                <a:pathLst>
                  <a:path w="140" h="65">
                    <a:moveTo>
                      <a:pt x="140" y="65"/>
                    </a:moveTo>
                    <a:lnTo>
                      <a:pt x="115" y="25"/>
                    </a:lnTo>
                    <a:lnTo>
                      <a:pt x="12" y="0"/>
                    </a:lnTo>
                    <a:lnTo>
                      <a:pt x="0" y="33"/>
                    </a:lnTo>
                    <a:lnTo>
                      <a:pt x="140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36" name="Freeform 296"/>
              <p:cNvSpPr>
                <a:spLocks/>
              </p:cNvSpPr>
              <p:nvPr/>
            </p:nvSpPr>
            <p:spPr bwMode="auto">
              <a:xfrm>
                <a:off x="3929" y="1222"/>
                <a:ext cx="140" cy="65"/>
              </a:xfrm>
              <a:custGeom>
                <a:avLst/>
                <a:gdLst/>
                <a:ahLst/>
                <a:cxnLst>
                  <a:cxn ang="0">
                    <a:pos x="140" y="33"/>
                  </a:cxn>
                  <a:cxn ang="0">
                    <a:pos x="129" y="0"/>
                  </a:cxn>
                  <a:cxn ang="0">
                    <a:pos x="26" y="25"/>
                  </a:cxn>
                  <a:cxn ang="0">
                    <a:pos x="0" y="65"/>
                  </a:cxn>
                  <a:cxn ang="0">
                    <a:pos x="140" y="33"/>
                  </a:cxn>
                </a:cxnLst>
                <a:rect l="0" t="0" r="r" b="b"/>
                <a:pathLst>
                  <a:path w="140" h="65">
                    <a:moveTo>
                      <a:pt x="140" y="33"/>
                    </a:moveTo>
                    <a:lnTo>
                      <a:pt x="129" y="0"/>
                    </a:lnTo>
                    <a:lnTo>
                      <a:pt x="26" y="25"/>
                    </a:lnTo>
                    <a:lnTo>
                      <a:pt x="0" y="65"/>
                    </a:lnTo>
                    <a:lnTo>
                      <a:pt x="14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37" name="Freeform 297"/>
              <p:cNvSpPr>
                <a:spLocks/>
              </p:cNvSpPr>
              <p:nvPr/>
            </p:nvSpPr>
            <p:spPr bwMode="auto">
              <a:xfrm>
                <a:off x="3929" y="1222"/>
                <a:ext cx="140" cy="65"/>
              </a:xfrm>
              <a:custGeom>
                <a:avLst/>
                <a:gdLst/>
                <a:ahLst/>
                <a:cxnLst>
                  <a:cxn ang="0">
                    <a:pos x="140" y="33"/>
                  </a:cxn>
                  <a:cxn ang="0">
                    <a:pos x="129" y="0"/>
                  </a:cxn>
                  <a:cxn ang="0">
                    <a:pos x="26" y="25"/>
                  </a:cxn>
                  <a:cxn ang="0">
                    <a:pos x="0" y="65"/>
                  </a:cxn>
                  <a:cxn ang="0">
                    <a:pos x="140" y="33"/>
                  </a:cxn>
                </a:cxnLst>
                <a:rect l="0" t="0" r="r" b="b"/>
                <a:pathLst>
                  <a:path w="140" h="65">
                    <a:moveTo>
                      <a:pt x="140" y="33"/>
                    </a:moveTo>
                    <a:lnTo>
                      <a:pt x="129" y="0"/>
                    </a:lnTo>
                    <a:lnTo>
                      <a:pt x="26" y="25"/>
                    </a:lnTo>
                    <a:lnTo>
                      <a:pt x="0" y="65"/>
                    </a:lnTo>
                    <a:lnTo>
                      <a:pt x="140" y="3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38" name="Freeform 298"/>
              <p:cNvSpPr>
                <a:spLocks/>
              </p:cNvSpPr>
              <p:nvPr/>
            </p:nvSpPr>
            <p:spPr bwMode="auto">
              <a:xfrm>
                <a:off x="5246" y="1323"/>
                <a:ext cx="89" cy="125"/>
              </a:xfrm>
              <a:custGeom>
                <a:avLst/>
                <a:gdLst/>
                <a:ahLst/>
                <a:cxnLst>
                  <a:cxn ang="0">
                    <a:pos x="89" y="125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89" y="55"/>
                  </a:cxn>
                  <a:cxn ang="0">
                    <a:pos x="89" y="125"/>
                  </a:cxn>
                </a:cxnLst>
                <a:rect l="0" t="0" r="r" b="b"/>
                <a:pathLst>
                  <a:path w="89" h="125">
                    <a:moveTo>
                      <a:pt x="89" y="125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89" y="55"/>
                    </a:lnTo>
                    <a:lnTo>
                      <a:pt x="89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39" name="Freeform 299"/>
              <p:cNvSpPr>
                <a:spLocks/>
              </p:cNvSpPr>
              <p:nvPr/>
            </p:nvSpPr>
            <p:spPr bwMode="auto">
              <a:xfrm>
                <a:off x="5246" y="1323"/>
                <a:ext cx="89" cy="125"/>
              </a:xfrm>
              <a:custGeom>
                <a:avLst/>
                <a:gdLst/>
                <a:ahLst/>
                <a:cxnLst>
                  <a:cxn ang="0">
                    <a:pos x="89" y="125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89" y="55"/>
                  </a:cxn>
                  <a:cxn ang="0">
                    <a:pos x="89" y="125"/>
                  </a:cxn>
                </a:cxnLst>
                <a:rect l="0" t="0" r="r" b="b"/>
                <a:pathLst>
                  <a:path w="89" h="125">
                    <a:moveTo>
                      <a:pt x="89" y="125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89" y="55"/>
                    </a:lnTo>
                    <a:lnTo>
                      <a:pt x="89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40" name="Freeform 300"/>
              <p:cNvSpPr>
                <a:spLocks/>
              </p:cNvSpPr>
              <p:nvPr/>
            </p:nvSpPr>
            <p:spPr bwMode="auto">
              <a:xfrm>
                <a:off x="4411" y="2615"/>
                <a:ext cx="39" cy="5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9"/>
                  </a:cxn>
                  <a:cxn ang="0">
                    <a:pos x="0" y="52"/>
                  </a:cxn>
                </a:cxnLst>
                <a:rect l="0" t="0" r="r" b="b"/>
                <a:pathLst>
                  <a:path w="39" h="59">
                    <a:moveTo>
                      <a:pt x="0" y="52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41" name="Freeform 301"/>
              <p:cNvSpPr>
                <a:spLocks/>
              </p:cNvSpPr>
              <p:nvPr/>
            </p:nvSpPr>
            <p:spPr bwMode="auto">
              <a:xfrm>
                <a:off x="4411" y="2615"/>
                <a:ext cx="39" cy="5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9"/>
                  </a:cxn>
                  <a:cxn ang="0">
                    <a:pos x="0" y="52"/>
                  </a:cxn>
                </a:cxnLst>
                <a:rect l="0" t="0" r="r" b="b"/>
                <a:pathLst>
                  <a:path w="39" h="59">
                    <a:moveTo>
                      <a:pt x="0" y="52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9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42" name="Freeform 302"/>
              <p:cNvSpPr>
                <a:spLocks/>
              </p:cNvSpPr>
              <p:nvPr/>
            </p:nvSpPr>
            <p:spPr bwMode="auto">
              <a:xfrm>
                <a:off x="4332" y="2615"/>
                <a:ext cx="39" cy="5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9"/>
                  </a:cxn>
                  <a:cxn ang="0">
                    <a:pos x="0" y="7"/>
                  </a:cxn>
                </a:cxnLst>
                <a:rect l="0" t="0" r="r" b="b"/>
                <a:pathLst>
                  <a:path w="39" h="59">
                    <a:moveTo>
                      <a:pt x="0" y="7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43" name="Freeform 303"/>
              <p:cNvSpPr>
                <a:spLocks/>
              </p:cNvSpPr>
              <p:nvPr/>
            </p:nvSpPr>
            <p:spPr bwMode="auto">
              <a:xfrm>
                <a:off x="4332" y="2615"/>
                <a:ext cx="39" cy="5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9"/>
                  </a:cxn>
                  <a:cxn ang="0">
                    <a:pos x="0" y="7"/>
                  </a:cxn>
                </a:cxnLst>
                <a:rect l="0" t="0" r="r" b="b"/>
                <a:pathLst>
                  <a:path w="39" h="59">
                    <a:moveTo>
                      <a:pt x="0" y="7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9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44" name="Freeform 304"/>
              <p:cNvSpPr>
                <a:spLocks/>
              </p:cNvSpPr>
              <p:nvPr/>
            </p:nvSpPr>
            <p:spPr bwMode="auto">
              <a:xfrm>
                <a:off x="4709" y="3467"/>
                <a:ext cx="138" cy="2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0" y="0"/>
                  </a:cxn>
                  <a:cxn ang="0">
                    <a:pos x="138" y="7"/>
                  </a:cxn>
                  <a:cxn ang="0">
                    <a:pos x="101" y="29"/>
                  </a:cxn>
                  <a:cxn ang="0">
                    <a:pos x="0" y="17"/>
                  </a:cxn>
                </a:cxnLst>
                <a:rect l="0" t="0" r="r" b="b"/>
                <a:pathLst>
                  <a:path w="138" h="29">
                    <a:moveTo>
                      <a:pt x="0" y="17"/>
                    </a:moveTo>
                    <a:lnTo>
                      <a:pt x="30" y="0"/>
                    </a:lnTo>
                    <a:lnTo>
                      <a:pt x="138" y="7"/>
                    </a:lnTo>
                    <a:lnTo>
                      <a:pt x="101" y="2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45" name="Freeform 305"/>
              <p:cNvSpPr>
                <a:spLocks/>
              </p:cNvSpPr>
              <p:nvPr/>
            </p:nvSpPr>
            <p:spPr bwMode="auto">
              <a:xfrm>
                <a:off x="4709" y="3467"/>
                <a:ext cx="138" cy="2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0" y="0"/>
                  </a:cxn>
                  <a:cxn ang="0">
                    <a:pos x="138" y="7"/>
                  </a:cxn>
                  <a:cxn ang="0">
                    <a:pos x="101" y="29"/>
                  </a:cxn>
                  <a:cxn ang="0">
                    <a:pos x="0" y="17"/>
                  </a:cxn>
                </a:cxnLst>
                <a:rect l="0" t="0" r="r" b="b"/>
                <a:pathLst>
                  <a:path w="138" h="29">
                    <a:moveTo>
                      <a:pt x="0" y="17"/>
                    </a:moveTo>
                    <a:lnTo>
                      <a:pt x="30" y="0"/>
                    </a:lnTo>
                    <a:lnTo>
                      <a:pt x="138" y="7"/>
                    </a:lnTo>
                    <a:lnTo>
                      <a:pt x="101" y="29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46" name="Freeform 306"/>
              <p:cNvSpPr>
                <a:spLocks/>
              </p:cNvSpPr>
              <p:nvPr/>
            </p:nvSpPr>
            <p:spPr bwMode="auto">
              <a:xfrm>
                <a:off x="4879" y="3407"/>
                <a:ext cx="15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7" y="15"/>
                  </a:cxn>
                  <a:cxn ang="0">
                    <a:pos x="150" y="0"/>
                  </a:cxn>
                  <a:cxn ang="0">
                    <a:pos x="116" y="32"/>
                  </a:cxn>
                  <a:cxn ang="0">
                    <a:pos x="0" y="41"/>
                  </a:cxn>
                </a:cxnLst>
                <a:rect l="0" t="0" r="r" b="b"/>
                <a:pathLst>
                  <a:path w="150" h="41">
                    <a:moveTo>
                      <a:pt x="0" y="41"/>
                    </a:moveTo>
                    <a:lnTo>
                      <a:pt x="27" y="15"/>
                    </a:lnTo>
                    <a:lnTo>
                      <a:pt x="150" y="0"/>
                    </a:lnTo>
                    <a:lnTo>
                      <a:pt x="116" y="3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47" name="Freeform 307"/>
              <p:cNvSpPr>
                <a:spLocks/>
              </p:cNvSpPr>
              <p:nvPr/>
            </p:nvSpPr>
            <p:spPr bwMode="auto">
              <a:xfrm>
                <a:off x="4879" y="3407"/>
                <a:ext cx="150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7" y="15"/>
                  </a:cxn>
                  <a:cxn ang="0">
                    <a:pos x="150" y="0"/>
                  </a:cxn>
                  <a:cxn ang="0">
                    <a:pos x="116" y="32"/>
                  </a:cxn>
                  <a:cxn ang="0">
                    <a:pos x="0" y="41"/>
                  </a:cxn>
                </a:cxnLst>
                <a:rect l="0" t="0" r="r" b="b"/>
                <a:pathLst>
                  <a:path w="150" h="41">
                    <a:moveTo>
                      <a:pt x="0" y="41"/>
                    </a:moveTo>
                    <a:lnTo>
                      <a:pt x="27" y="15"/>
                    </a:lnTo>
                    <a:lnTo>
                      <a:pt x="150" y="0"/>
                    </a:lnTo>
                    <a:lnTo>
                      <a:pt x="116" y="32"/>
                    </a:lnTo>
                    <a:lnTo>
                      <a:pt x="0" y="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48" name="Freeform 308"/>
              <p:cNvSpPr>
                <a:spLocks/>
              </p:cNvSpPr>
              <p:nvPr/>
            </p:nvSpPr>
            <p:spPr bwMode="auto">
              <a:xfrm>
                <a:off x="4333" y="3443"/>
                <a:ext cx="115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15" y="17"/>
                  </a:cxn>
                  <a:cxn ang="0">
                    <a:pos x="109" y="0"/>
                  </a:cxn>
                  <a:cxn ang="0">
                    <a:pos x="7" y="0"/>
                  </a:cxn>
                  <a:cxn ang="0">
                    <a:pos x="0" y="17"/>
                  </a:cxn>
                </a:cxnLst>
                <a:rect l="0" t="0" r="r" b="b"/>
                <a:pathLst>
                  <a:path w="115" h="17">
                    <a:moveTo>
                      <a:pt x="0" y="17"/>
                    </a:moveTo>
                    <a:lnTo>
                      <a:pt x="115" y="17"/>
                    </a:lnTo>
                    <a:lnTo>
                      <a:pt x="109" y="0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49" name="Freeform 309"/>
              <p:cNvSpPr>
                <a:spLocks/>
              </p:cNvSpPr>
              <p:nvPr/>
            </p:nvSpPr>
            <p:spPr bwMode="auto">
              <a:xfrm>
                <a:off x="4333" y="3443"/>
                <a:ext cx="115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15" y="17"/>
                  </a:cxn>
                  <a:cxn ang="0">
                    <a:pos x="109" y="0"/>
                  </a:cxn>
                  <a:cxn ang="0">
                    <a:pos x="7" y="0"/>
                  </a:cxn>
                  <a:cxn ang="0">
                    <a:pos x="0" y="17"/>
                  </a:cxn>
                </a:cxnLst>
                <a:rect l="0" t="0" r="r" b="b"/>
                <a:pathLst>
                  <a:path w="115" h="17">
                    <a:moveTo>
                      <a:pt x="0" y="17"/>
                    </a:moveTo>
                    <a:lnTo>
                      <a:pt x="115" y="17"/>
                    </a:lnTo>
                    <a:lnTo>
                      <a:pt x="109" y="0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50" name="Freeform 310"/>
              <p:cNvSpPr>
                <a:spLocks/>
              </p:cNvSpPr>
              <p:nvPr/>
            </p:nvSpPr>
            <p:spPr bwMode="auto">
              <a:xfrm>
                <a:off x="5401" y="1703"/>
                <a:ext cx="55" cy="196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0" y="0"/>
                  </a:cxn>
                  <a:cxn ang="0">
                    <a:pos x="55" y="53"/>
                  </a:cxn>
                  <a:cxn ang="0">
                    <a:pos x="55" y="196"/>
                  </a:cxn>
                  <a:cxn ang="0">
                    <a:pos x="0" y="143"/>
                  </a:cxn>
                </a:cxnLst>
                <a:rect l="0" t="0" r="r" b="b"/>
                <a:pathLst>
                  <a:path w="55" h="196">
                    <a:moveTo>
                      <a:pt x="0" y="143"/>
                    </a:moveTo>
                    <a:lnTo>
                      <a:pt x="0" y="0"/>
                    </a:lnTo>
                    <a:lnTo>
                      <a:pt x="55" y="53"/>
                    </a:lnTo>
                    <a:lnTo>
                      <a:pt x="55" y="196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51" name="Freeform 311"/>
              <p:cNvSpPr>
                <a:spLocks/>
              </p:cNvSpPr>
              <p:nvPr/>
            </p:nvSpPr>
            <p:spPr bwMode="auto">
              <a:xfrm>
                <a:off x="5401" y="1703"/>
                <a:ext cx="55" cy="196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0" y="0"/>
                  </a:cxn>
                  <a:cxn ang="0">
                    <a:pos x="55" y="53"/>
                  </a:cxn>
                  <a:cxn ang="0">
                    <a:pos x="55" y="196"/>
                  </a:cxn>
                  <a:cxn ang="0">
                    <a:pos x="0" y="143"/>
                  </a:cxn>
                </a:cxnLst>
                <a:rect l="0" t="0" r="r" b="b"/>
                <a:pathLst>
                  <a:path w="55" h="196">
                    <a:moveTo>
                      <a:pt x="0" y="143"/>
                    </a:moveTo>
                    <a:lnTo>
                      <a:pt x="0" y="0"/>
                    </a:lnTo>
                    <a:lnTo>
                      <a:pt x="55" y="53"/>
                    </a:lnTo>
                    <a:lnTo>
                      <a:pt x="55" y="196"/>
                    </a:lnTo>
                    <a:lnTo>
                      <a:pt x="0" y="1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52" name="Freeform 312"/>
              <p:cNvSpPr>
                <a:spLocks/>
              </p:cNvSpPr>
              <p:nvPr/>
            </p:nvSpPr>
            <p:spPr bwMode="auto">
              <a:xfrm>
                <a:off x="5500" y="2135"/>
                <a:ext cx="32" cy="237"/>
              </a:xfrm>
              <a:custGeom>
                <a:avLst/>
                <a:gdLst/>
                <a:ahLst/>
                <a:cxnLst>
                  <a:cxn ang="0">
                    <a:pos x="32" y="237"/>
                  </a:cxn>
                  <a:cxn ang="0">
                    <a:pos x="0" y="177"/>
                  </a:cxn>
                  <a:cxn ang="0">
                    <a:pos x="0" y="0"/>
                  </a:cxn>
                  <a:cxn ang="0">
                    <a:pos x="32" y="59"/>
                  </a:cxn>
                  <a:cxn ang="0">
                    <a:pos x="32" y="237"/>
                  </a:cxn>
                </a:cxnLst>
                <a:rect l="0" t="0" r="r" b="b"/>
                <a:pathLst>
                  <a:path w="32" h="237">
                    <a:moveTo>
                      <a:pt x="32" y="237"/>
                    </a:moveTo>
                    <a:lnTo>
                      <a:pt x="0" y="177"/>
                    </a:lnTo>
                    <a:lnTo>
                      <a:pt x="0" y="0"/>
                    </a:lnTo>
                    <a:lnTo>
                      <a:pt x="32" y="59"/>
                    </a:lnTo>
                    <a:lnTo>
                      <a:pt x="32" y="2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53" name="Freeform 313"/>
              <p:cNvSpPr>
                <a:spLocks/>
              </p:cNvSpPr>
              <p:nvPr/>
            </p:nvSpPr>
            <p:spPr bwMode="auto">
              <a:xfrm>
                <a:off x="5500" y="2135"/>
                <a:ext cx="32" cy="237"/>
              </a:xfrm>
              <a:custGeom>
                <a:avLst/>
                <a:gdLst/>
                <a:ahLst/>
                <a:cxnLst>
                  <a:cxn ang="0">
                    <a:pos x="32" y="237"/>
                  </a:cxn>
                  <a:cxn ang="0">
                    <a:pos x="0" y="177"/>
                  </a:cxn>
                  <a:cxn ang="0">
                    <a:pos x="0" y="0"/>
                  </a:cxn>
                  <a:cxn ang="0">
                    <a:pos x="32" y="59"/>
                  </a:cxn>
                  <a:cxn ang="0">
                    <a:pos x="32" y="237"/>
                  </a:cxn>
                </a:cxnLst>
                <a:rect l="0" t="0" r="r" b="b"/>
                <a:pathLst>
                  <a:path w="32" h="237">
                    <a:moveTo>
                      <a:pt x="32" y="237"/>
                    </a:moveTo>
                    <a:lnTo>
                      <a:pt x="0" y="177"/>
                    </a:lnTo>
                    <a:lnTo>
                      <a:pt x="0" y="0"/>
                    </a:lnTo>
                    <a:lnTo>
                      <a:pt x="32" y="59"/>
                    </a:lnTo>
                    <a:lnTo>
                      <a:pt x="32" y="2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54" name="Freeform 314"/>
              <p:cNvSpPr>
                <a:spLocks/>
              </p:cNvSpPr>
              <p:nvPr/>
            </p:nvSpPr>
            <p:spPr bwMode="auto">
              <a:xfrm>
                <a:off x="4777" y="1046"/>
                <a:ext cx="148" cy="40"/>
              </a:xfrm>
              <a:custGeom>
                <a:avLst/>
                <a:gdLst/>
                <a:ahLst/>
                <a:cxnLst>
                  <a:cxn ang="0">
                    <a:pos x="49" y="14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148" y="40"/>
                  </a:cxn>
                  <a:cxn ang="0">
                    <a:pos x="49" y="14"/>
                  </a:cxn>
                </a:cxnLst>
                <a:rect l="0" t="0" r="r" b="b"/>
                <a:pathLst>
                  <a:path w="148" h="40">
                    <a:moveTo>
                      <a:pt x="49" y="14"/>
                    </a:moveTo>
                    <a:lnTo>
                      <a:pt x="0" y="0"/>
                    </a:lnTo>
                    <a:lnTo>
                      <a:pt x="89" y="21"/>
                    </a:lnTo>
                    <a:lnTo>
                      <a:pt x="148" y="40"/>
                    </a:lnTo>
                    <a:lnTo>
                      <a:pt x="49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55" name="Freeform 315"/>
              <p:cNvSpPr>
                <a:spLocks/>
              </p:cNvSpPr>
              <p:nvPr/>
            </p:nvSpPr>
            <p:spPr bwMode="auto">
              <a:xfrm>
                <a:off x="4777" y="1046"/>
                <a:ext cx="148" cy="40"/>
              </a:xfrm>
              <a:custGeom>
                <a:avLst/>
                <a:gdLst/>
                <a:ahLst/>
                <a:cxnLst>
                  <a:cxn ang="0">
                    <a:pos x="49" y="14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148" y="40"/>
                  </a:cxn>
                  <a:cxn ang="0">
                    <a:pos x="49" y="14"/>
                  </a:cxn>
                </a:cxnLst>
                <a:rect l="0" t="0" r="r" b="b"/>
                <a:pathLst>
                  <a:path w="148" h="40">
                    <a:moveTo>
                      <a:pt x="49" y="14"/>
                    </a:moveTo>
                    <a:lnTo>
                      <a:pt x="0" y="0"/>
                    </a:lnTo>
                    <a:lnTo>
                      <a:pt x="89" y="21"/>
                    </a:lnTo>
                    <a:lnTo>
                      <a:pt x="148" y="40"/>
                    </a:lnTo>
                    <a:lnTo>
                      <a:pt x="49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56" name="Freeform 316"/>
              <p:cNvSpPr>
                <a:spLocks/>
              </p:cNvSpPr>
              <p:nvPr/>
            </p:nvSpPr>
            <p:spPr bwMode="auto">
              <a:xfrm>
                <a:off x="3857" y="1046"/>
                <a:ext cx="146" cy="40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146" y="0"/>
                  </a:cxn>
                  <a:cxn ang="0">
                    <a:pos x="99" y="14"/>
                  </a:cxn>
                  <a:cxn ang="0">
                    <a:pos x="0" y="40"/>
                  </a:cxn>
                  <a:cxn ang="0">
                    <a:pos x="59" y="21"/>
                  </a:cxn>
                </a:cxnLst>
                <a:rect l="0" t="0" r="r" b="b"/>
                <a:pathLst>
                  <a:path w="146" h="40">
                    <a:moveTo>
                      <a:pt x="59" y="21"/>
                    </a:moveTo>
                    <a:lnTo>
                      <a:pt x="146" y="0"/>
                    </a:lnTo>
                    <a:lnTo>
                      <a:pt x="99" y="14"/>
                    </a:lnTo>
                    <a:lnTo>
                      <a:pt x="0" y="40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57" name="Freeform 317"/>
              <p:cNvSpPr>
                <a:spLocks/>
              </p:cNvSpPr>
              <p:nvPr/>
            </p:nvSpPr>
            <p:spPr bwMode="auto">
              <a:xfrm>
                <a:off x="3857" y="1046"/>
                <a:ext cx="146" cy="40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146" y="0"/>
                  </a:cxn>
                  <a:cxn ang="0">
                    <a:pos x="99" y="14"/>
                  </a:cxn>
                  <a:cxn ang="0">
                    <a:pos x="0" y="40"/>
                  </a:cxn>
                  <a:cxn ang="0">
                    <a:pos x="59" y="21"/>
                  </a:cxn>
                </a:cxnLst>
                <a:rect l="0" t="0" r="r" b="b"/>
                <a:pathLst>
                  <a:path w="146" h="40">
                    <a:moveTo>
                      <a:pt x="59" y="21"/>
                    </a:moveTo>
                    <a:lnTo>
                      <a:pt x="146" y="0"/>
                    </a:lnTo>
                    <a:lnTo>
                      <a:pt x="99" y="14"/>
                    </a:lnTo>
                    <a:lnTo>
                      <a:pt x="0" y="40"/>
                    </a:lnTo>
                    <a:lnTo>
                      <a:pt x="59" y="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58" name="Freeform 318"/>
              <p:cNvSpPr>
                <a:spLocks/>
              </p:cNvSpPr>
              <p:nvPr/>
            </p:nvSpPr>
            <p:spPr bwMode="auto">
              <a:xfrm>
                <a:off x="5540" y="2908"/>
                <a:ext cx="17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5" y="66"/>
                  </a:cxn>
                  <a:cxn ang="0">
                    <a:pos x="17" y="0"/>
                  </a:cxn>
                  <a:cxn ang="0">
                    <a:pos x="11" y="60"/>
                  </a:cxn>
                  <a:cxn ang="0">
                    <a:pos x="0" y="126"/>
                  </a:cxn>
                </a:cxnLst>
                <a:rect l="0" t="0" r="r" b="b"/>
                <a:pathLst>
                  <a:path w="17" h="126">
                    <a:moveTo>
                      <a:pt x="0" y="126"/>
                    </a:moveTo>
                    <a:lnTo>
                      <a:pt x="5" y="66"/>
                    </a:lnTo>
                    <a:lnTo>
                      <a:pt x="17" y="0"/>
                    </a:lnTo>
                    <a:lnTo>
                      <a:pt x="11" y="60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59" name="Freeform 319"/>
              <p:cNvSpPr>
                <a:spLocks/>
              </p:cNvSpPr>
              <p:nvPr/>
            </p:nvSpPr>
            <p:spPr bwMode="auto">
              <a:xfrm>
                <a:off x="5540" y="2908"/>
                <a:ext cx="17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5" y="66"/>
                  </a:cxn>
                  <a:cxn ang="0">
                    <a:pos x="17" y="0"/>
                  </a:cxn>
                  <a:cxn ang="0">
                    <a:pos x="11" y="60"/>
                  </a:cxn>
                  <a:cxn ang="0">
                    <a:pos x="0" y="126"/>
                  </a:cxn>
                </a:cxnLst>
                <a:rect l="0" t="0" r="r" b="b"/>
                <a:pathLst>
                  <a:path w="17" h="126">
                    <a:moveTo>
                      <a:pt x="0" y="126"/>
                    </a:moveTo>
                    <a:lnTo>
                      <a:pt x="5" y="66"/>
                    </a:lnTo>
                    <a:lnTo>
                      <a:pt x="17" y="0"/>
                    </a:lnTo>
                    <a:lnTo>
                      <a:pt x="11" y="60"/>
                    </a:lnTo>
                    <a:lnTo>
                      <a:pt x="0" y="1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60" name="Freeform 320"/>
              <p:cNvSpPr>
                <a:spLocks/>
              </p:cNvSpPr>
              <p:nvPr/>
            </p:nvSpPr>
            <p:spPr bwMode="auto">
              <a:xfrm>
                <a:off x="5042" y="1335"/>
                <a:ext cx="83" cy="12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3" y="75"/>
                  </a:cxn>
                  <a:cxn ang="0">
                    <a:pos x="24" y="123"/>
                  </a:cxn>
                  <a:cxn ang="0">
                    <a:pos x="0" y="44"/>
                  </a:cxn>
                  <a:cxn ang="0">
                    <a:pos x="71" y="0"/>
                  </a:cxn>
                </a:cxnLst>
                <a:rect l="0" t="0" r="r" b="b"/>
                <a:pathLst>
                  <a:path w="83" h="123">
                    <a:moveTo>
                      <a:pt x="71" y="0"/>
                    </a:moveTo>
                    <a:lnTo>
                      <a:pt x="83" y="75"/>
                    </a:lnTo>
                    <a:lnTo>
                      <a:pt x="24" y="123"/>
                    </a:lnTo>
                    <a:lnTo>
                      <a:pt x="0" y="4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61" name="Freeform 321"/>
              <p:cNvSpPr>
                <a:spLocks/>
              </p:cNvSpPr>
              <p:nvPr/>
            </p:nvSpPr>
            <p:spPr bwMode="auto">
              <a:xfrm>
                <a:off x="5042" y="1335"/>
                <a:ext cx="83" cy="12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3" y="75"/>
                  </a:cxn>
                  <a:cxn ang="0">
                    <a:pos x="24" y="123"/>
                  </a:cxn>
                  <a:cxn ang="0">
                    <a:pos x="0" y="44"/>
                  </a:cxn>
                  <a:cxn ang="0">
                    <a:pos x="71" y="0"/>
                  </a:cxn>
                </a:cxnLst>
                <a:rect l="0" t="0" r="r" b="b"/>
                <a:pathLst>
                  <a:path w="83" h="123">
                    <a:moveTo>
                      <a:pt x="71" y="0"/>
                    </a:moveTo>
                    <a:lnTo>
                      <a:pt x="83" y="75"/>
                    </a:lnTo>
                    <a:lnTo>
                      <a:pt x="24" y="123"/>
                    </a:lnTo>
                    <a:lnTo>
                      <a:pt x="0" y="44"/>
                    </a:lnTo>
                    <a:lnTo>
                      <a:pt x="7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62" name="Freeform 322"/>
              <p:cNvSpPr>
                <a:spLocks/>
              </p:cNvSpPr>
              <p:nvPr/>
            </p:nvSpPr>
            <p:spPr bwMode="auto">
              <a:xfrm>
                <a:off x="4390" y="1152"/>
                <a:ext cx="115" cy="42"/>
              </a:xfrm>
              <a:custGeom>
                <a:avLst/>
                <a:gdLst/>
                <a:ahLst/>
                <a:cxnLst>
                  <a:cxn ang="0">
                    <a:pos x="115" y="42"/>
                  </a:cxn>
                  <a:cxn ang="0">
                    <a:pos x="108" y="4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115" y="42"/>
                  </a:cxn>
                </a:cxnLst>
                <a:rect l="0" t="0" r="r" b="b"/>
                <a:pathLst>
                  <a:path w="115" h="42">
                    <a:moveTo>
                      <a:pt x="115" y="42"/>
                    </a:moveTo>
                    <a:lnTo>
                      <a:pt x="108" y="4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115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63" name="Freeform 323"/>
              <p:cNvSpPr>
                <a:spLocks/>
              </p:cNvSpPr>
              <p:nvPr/>
            </p:nvSpPr>
            <p:spPr bwMode="auto">
              <a:xfrm>
                <a:off x="4390" y="1152"/>
                <a:ext cx="115" cy="42"/>
              </a:xfrm>
              <a:custGeom>
                <a:avLst/>
                <a:gdLst/>
                <a:ahLst/>
                <a:cxnLst>
                  <a:cxn ang="0">
                    <a:pos x="115" y="42"/>
                  </a:cxn>
                  <a:cxn ang="0">
                    <a:pos x="108" y="4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115" y="42"/>
                  </a:cxn>
                </a:cxnLst>
                <a:rect l="0" t="0" r="r" b="b"/>
                <a:pathLst>
                  <a:path w="115" h="42">
                    <a:moveTo>
                      <a:pt x="115" y="42"/>
                    </a:moveTo>
                    <a:lnTo>
                      <a:pt x="108" y="4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115" y="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64" name="Freeform 324"/>
              <p:cNvSpPr>
                <a:spLocks/>
              </p:cNvSpPr>
              <p:nvPr/>
            </p:nvSpPr>
            <p:spPr bwMode="auto">
              <a:xfrm>
                <a:off x="4277" y="1152"/>
                <a:ext cx="113" cy="42"/>
              </a:xfrm>
              <a:custGeom>
                <a:avLst/>
                <a:gdLst/>
                <a:ahLst/>
                <a:cxnLst>
                  <a:cxn ang="0">
                    <a:pos x="113" y="38"/>
                  </a:cxn>
                  <a:cxn ang="0">
                    <a:pos x="113" y="0"/>
                  </a:cxn>
                  <a:cxn ang="0">
                    <a:pos x="7" y="4"/>
                  </a:cxn>
                  <a:cxn ang="0">
                    <a:pos x="0" y="42"/>
                  </a:cxn>
                  <a:cxn ang="0">
                    <a:pos x="113" y="38"/>
                  </a:cxn>
                </a:cxnLst>
                <a:rect l="0" t="0" r="r" b="b"/>
                <a:pathLst>
                  <a:path w="113" h="42">
                    <a:moveTo>
                      <a:pt x="113" y="38"/>
                    </a:moveTo>
                    <a:lnTo>
                      <a:pt x="113" y="0"/>
                    </a:lnTo>
                    <a:lnTo>
                      <a:pt x="7" y="4"/>
                    </a:lnTo>
                    <a:lnTo>
                      <a:pt x="0" y="42"/>
                    </a:lnTo>
                    <a:lnTo>
                      <a:pt x="113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65" name="Freeform 325"/>
              <p:cNvSpPr>
                <a:spLocks/>
              </p:cNvSpPr>
              <p:nvPr/>
            </p:nvSpPr>
            <p:spPr bwMode="auto">
              <a:xfrm>
                <a:off x="4277" y="1152"/>
                <a:ext cx="113" cy="42"/>
              </a:xfrm>
              <a:custGeom>
                <a:avLst/>
                <a:gdLst/>
                <a:ahLst/>
                <a:cxnLst>
                  <a:cxn ang="0">
                    <a:pos x="113" y="38"/>
                  </a:cxn>
                  <a:cxn ang="0">
                    <a:pos x="113" y="0"/>
                  </a:cxn>
                  <a:cxn ang="0">
                    <a:pos x="7" y="4"/>
                  </a:cxn>
                  <a:cxn ang="0">
                    <a:pos x="0" y="42"/>
                  </a:cxn>
                  <a:cxn ang="0">
                    <a:pos x="113" y="38"/>
                  </a:cxn>
                </a:cxnLst>
                <a:rect l="0" t="0" r="r" b="b"/>
                <a:pathLst>
                  <a:path w="113" h="42">
                    <a:moveTo>
                      <a:pt x="113" y="38"/>
                    </a:moveTo>
                    <a:lnTo>
                      <a:pt x="113" y="0"/>
                    </a:lnTo>
                    <a:lnTo>
                      <a:pt x="7" y="4"/>
                    </a:lnTo>
                    <a:lnTo>
                      <a:pt x="0" y="42"/>
                    </a:lnTo>
                    <a:lnTo>
                      <a:pt x="113" y="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66" name="Freeform 326"/>
              <p:cNvSpPr>
                <a:spLocks/>
              </p:cNvSpPr>
              <p:nvPr/>
            </p:nvSpPr>
            <p:spPr bwMode="auto">
              <a:xfrm>
                <a:off x="5456" y="1899"/>
                <a:ext cx="44" cy="236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0" y="0"/>
                  </a:cxn>
                  <a:cxn ang="0">
                    <a:pos x="44" y="56"/>
                  </a:cxn>
                  <a:cxn ang="0">
                    <a:pos x="44" y="236"/>
                  </a:cxn>
                  <a:cxn ang="0">
                    <a:pos x="0" y="177"/>
                  </a:cxn>
                </a:cxnLst>
                <a:rect l="0" t="0" r="r" b="b"/>
                <a:pathLst>
                  <a:path w="44" h="236">
                    <a:moveTo>
                      <a:pt x="0" y="177"/>
                    </a:moveTo>
                    <a:lnTo>
                      <a:pt x="0" y="0"/>
                    </a:lnTo>
                    <a:lnTo>
                      <a:pt x="44" y="56"/>
                    </a:lnTo>
                    <a:lnTo>
                      <a:pt x="44" y="236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67" name="Freeform 327"/>
              <p:cNvSpPr>
                <a:spLocks/>
              </p:cNvSpPr>
              <p:nvPr/>
            </p:nvSpPr>
            <p:spPr bwMode="auto">
              <a:xfrm>
                <a:off x="5456" y="1899"/>
                <a:ext cx="44" cy="236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0" y="0"/>
                  </a:cxn>
                  <a:cxn ang="0">
                    <a:pos x="44" y="56"/>
                  </a:cxn>
                  <a:cxn ang="0">
                    <a:pos x="44" y="236"/>
                  </a:cxn>
                  <a:cxn ang="0">
                    <a:pos x="0" y="177"/>
                  </a:cxn>
                </a:cxnLst>
                <a:rect l="0" t="0" r="r" b="b"/>
                <a:pathLst>
                  <a:path w="44" h="236">
                    <a:moveTo>
                      <a:pt x="0" y="177"/>
                    </a:moveTo>
                    <a:lnTo>
                      <a:pt x="0" y="0"/>
                    </a:lnTo>
                    <a:lnTo>
                      <a:pt x="44" y="56"/>
                    </a:lnTo>
                    <a:lnTo>
                      <a:pt x="44" y="236"/>
                    </a:lnTo>
                    <a:lnTo>
                      <a:pt x="0" y="1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68" name="Freeform 328"/>
              <p:cNvSpPr>
                <a:spLocks/>
              </p:cNvSpPr>
              <p:nvPr/>
            </p:nvSpPr>
            <p:spPr bwMode="auto">
              <a:xfrm>
                <a:off x="4585" y="1084"/>
                <a:ext cx="32" cy="11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2" y="38"/>
                  </a:cxn>
                  <a:cxn ang="0">
                    <a:pos x="15" y="119"/>
                  </a:cxn>
                  <a:cxn ang="0">
                    <a:pos x="0" y="80"/>
                  </a:cxn>
                  <a:cxn ang="0">
                    <a:pos x="20" y="0"/>
                  </a:cxn>
                </a:cxnLst>
                <a:rect l="0" t="0" r="r" b="b"/>
                <a:pathLst>
                  <a:path w="32" h="119">
                    <a:moveTo>
                      <a:pt x="20" y="0"/>
                    </a:moveTo>
                    <a:lnTo>
                      <a:pt x="32" y="38"/>
                    </a:lnTo>
                    <a:lnTo>
                      <a:pt x="15" y="119"/>
                    </a:lnTo>
                    <a:lnTo>
                      <a:pt x="0" y="8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69" name="Freeform 329"/>
              <p:cNvSpPr>
                <a:spLocks/>
              </p:cNvSpPr>
              <p:nvPr/>
            </p:nvSpPr>
            <p:spPr bwMode="auto">
              <a:xfrm>
                <a:off x="4585" y="1084"/>
                <a:ext cx="32" cy="11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2" y="38"/>
                  </a:cxn>
                  <a:cxn ang="0">
                    <a:pos x="15" y="119"/>
                  </a:cxn>
                  <a:cxn ang="0">
                    <a:pos x="0" y="80"/>
                  </a:cxn>
                  <a:cxn ang="0">
                    <a:pos x="20" y="0"/>
                  </a:cxn>
                </a:cxnLst>
                <a:rect l="0" t="0" r="r" b="b"/>
                <a:pathLst>
                  <a:path w="32" h="119">
                    <a:moveTo>
                      <a:pt x="20" y="0"/>
                    </a:moveTo>
                    <a:lnTo>
                      <a:pt x="32" y="38"/>
                    </a:lnTo>
                    <a:lnTo>
                      <a:pt x="15" y="119"/>
                    </a:lnTo>
                    <a:lnTo>
                      <a:pt x="0" y="80"/>
                    </a:lnTo>
                    <a:lnTo>
                      <a:pt x="2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70" name="Freeform 330"/>
              <p:cNvSpPr>
                <a:spLocks/>
              </p:cNvSpPr>
              <p:nvPr/>
            </p:nvSpPr>
            <p:spPr bwMode="auto">
              <a:xfrm>
                <a:off x="4164" y="1084"/>
                <a:ext cx="32" cy="119"/>
              </a:xfrm>
              <a:custGeom>
                <a:avLst/>
                <a:gdLst/>
                <a:ahLst/>
                <a:cxnLst>
                  <a:cxn ang="0">
                    <a:pos x="18" y="119"/>
                  </a:cxn>
                  <a:cxn ang="0">
                    <a:pos x="32" y="80"/>
                  </a:cxn>
                  <a:cxn ang="0">
                    <a:pos x="13" y="0"/>
                  </a:cxn>
                  <a:cxn ang="0">
                    <a:pos x="0" y="38"/>
                  </a:cxn>
                  <a:cxn ang="0">
                    <a:pos x="18" y="119"/>
                  </a:cxn>
                </a:cxnLst>
                <a:rect l="0" t="0" r="r" b="b"/>
                <a:pathLst>
                  <a:path w="32" h="119">
                    <a:moveTo>
                      <a:pt x="18" y="119"/>
                    </a:moveTo>
                    <a:lnTo>
                      <a:pt x="32" y="80"/>
                    </a:lnTo>
                    <a:lnTo>
                      <a:pt x="13" y="0"/>
                    </a:lnTo>
                    <a:lnTo>
                      <a:pt x="0" y="38"/>
                    </a:lnTo>
                    <a:lnTo>
                      <a:pt x="18" y="1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71" name="Freeform 331"/>
              <p:cNvSpPr>
                <a:spLocks/>
              </p:cNvSpPr>
              <p:nvPr/>
            </p:nvSpPr>
            <p:spPr bwMode="auto">
              <a:xfrm>
                <a:off x="4164" y="1084"/>
                <a:ext cx="32" cy="119"/>
              </a:xfrm>
              <a:custGeom>
                <a:avLst/>
                <a:gdLst/>
                <a:ahLst/>
                <a:cxnLst>
                  <a:cxn ang="0">
                    <a:pos x="18" y="119"/>
                  </a:cxn>
                  <a:cxn ang="0">
                    <a:pos x="32" y="80"/>
                  </a:cxn>
                  <a:cxn ang="0">
                    <a:pos x="13" y="0"/>
                  </a:cxn>
                  <a:cxn ang="0">
                    <a:pos x="0" y="38"/>
                  </a:cxn>
                  <a:cxn ang="0">
                    <a:pos x="18" y="119"/>
                  </a:cxn>
                </a:cxnLst>
                <a:rect l="0" t="0" r="r" b="b"/>
                <a:pathLst>
                  <a:path w="32" h="119">
                    <a:moveTo>
                      <a:pt x="18" y="119"/>
                    </a:moveTo>
                    <a:lnTo>
                      <a:pt x="32" y="80"/>
                    </a:lnTo>
                    <a:lnTo>
                      <a:pt x="13" y="0"/>
                    </a:lnTo>
                    <a:lnTo>
                      <a:pt x="0" y="38"/>
                    </a:lnTo>
                    <a:lnTo>
                      <a:pt x="18" y="1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72" name="Freeform 332"/>
              <p:cNvSpPr>
                <a:spLocks/>
              </p:cNvSpPr>
              <p:nvPr/>
            </p:nvSpPr>
            <p:spPr bwMode="auto">
              <a:xfrm>
                <a:off x="5528" y="2372"/>
                <a:ext cx="23" cy="203"/>
              </a:xfrm>
              <a:custGeom>
                <a:avLst/>
                <a:gdLst/>
                <a:ahLst/>
                <a:cxnLst>
                  <a:cxn ang="0">
                    <a:pos x="23" y="203"/>
                  </a:cxn>
                  <a:cxn ang="0">
                    <a:pos x="0" y="134"/>
                  </a:cxn>
                  <a:cxn ang="0">
                    <a:pos x="4" y="0"/>
                  </a:cxn>
                  <a:cxn ang="0">
                    <a:pos x="23" y="60"/>
                  </a:cxn>
                  <a:cxn ang="0">
                    <a:pos x="23" y="203"/>
                  </a:cxn>
                </a:cxnLst>
                <a:rect l="0" t="0" r="r" b="b"/>
                <a:pathLst>
                  <a:path w="23" h="203">
                    <a:moveTo>
                      <a:pt x="23" y="203"/>
                    </a:moveTo>
                    <a:lnTo>
                      <a:pt x="0" y="134"/>
                    </a:lnTo>
                    <a:lnTo>
                      <a:pt x="4" y="0"/>
                    </a:lnTo>
                    <a:lnTo>
                      <a:pt x="23" y="60"/>
                    </a:lnTo>
                    <a:lnTo>
                      <a:pt x="23" y="2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73" name="Freeform 333"/>
              <p:cNvSpPr>
                <a:spLocks/>
              </p:cNvSpPr>
              <p:nvPr/>
            </p:nvSpPr>
            <p:spPr bwMode="auto">
              <a:xfrm>
                <a:off x="5528" y="2372"/>
                <a:ext cx="23" cy="203"/>
              </a:xfrm>
              <a:custGeom>
                <a:avLst/>
                <a:gdLst/>
                <a:ahLst/>
                <a:cxnLst>
                  <a:cxn ang="0">
                    <a:pos x="23" y="203"/>
                  </a:cxn>
                  <a:cxn ang="0">
                    <a:pos x="0" y="134"/>
                  </a:cxn>
                  <a:cxn ang="0">
                    <a:pos x="4" y="0"/>
                  </a:cxn>
                  <a:cxn ang="0">
                    <a:pos x="23" y="60"/>
                  </a:cxn>
                  <a:cxn ang="0">
                    <a:pos x="23" y="203"/>
                  </a:cxn>
                </a:cxnLst>
                <a:rect l="0" t="0" r="r" b="b"/>
                <a:pathLst>
                  <a:path w="23" h="203">
                    <a:moveTo>
                      <a:pt x="23" y="203"/>
                    </a:moveTo>
                    <a:lnTo>
                      <a:pt x="0" y="134"/>
                    </a:lnTo>
                    <a:lnTo>
                      <a:pt x="4" y="0"/>
                    </a:lnTo>
                    <a:lnTo>
                      <a:pt x="23" y="60"/>
                    </a:lnTo>
                    <a:lnTo>
                      <a:pt x="23" y="20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74" name="Freeform 334"/>
              <p:cNvSpPr>
                <a:spLocks/>
              </p:cNvSpPr>
              <p:nvPr/>
            </p:nvSpPr>
            <p:spPr bwMode="auto">
              <a:xfrm>
                <a:off x="5176" y="3252"/>
                <a:ext cx="143" cy="8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23" y="46"/>
                  </a:cxn>
                  <a:cxn ang="0">
                    <a:pos x="143" y="0"/>
                  </a:cxn>
                  <a:cxn ang="0">
                    <a:pos x="119" y="42"/>
                  </a:cxn>
                  <a:cxn ang="0">
                    <a:pos x="0" y="87"/>
                  </a:cxn>
                </a:cxnLst>
                <a:rect l="0" t="0" r="r" b="b"/>
                <a:pathLst>
                  <a:path w="143" h="87">
                    <a:moveTo>
                      <a:pt x="0" y="87"/>
                    </a:moveTo>
                    <a:lnTo>
                      <a:pt x="23" y="46"/>
                    </a:lnTo>
                    <a:lnTo>
                      <a:pt x="143" y="0"/>
                    </a:lnTo>
                    <a:lnTo>
                      <a:pt x="119" y="4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75" name="Freeform 335"/>
              <p:cNvSpPr>
                <a:spLocks/>
              </p:cNvSpPr>
              <p:nvPr/>
            </p:nvSpPr>
            <p:spPr bwMode="auto">
              <a:xfrm>
                <a:off x="5176" y="3252"/>
                <a:ext cx="143" cy="8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23" y="46"/>
                  </a:cxn>
                  <a:cxn ang="0">
                    <a:pos x="143" y="0"/>
                  </a:cxn>
                  <a:cxn ang="0">
                    <a:pos x="119" y="42"/>
                  </a:cxn>
                  <a:cxn ang="0">
                    <a:pos x="0" y="87"/>
                  </a:cxn>
                </a:cxnLst>
                <a:rect l="0" t="0" r="r" b="b"/>
                <a:pathLst>
                  <a:path w="143" h="87">
                    <a:moveTo>
                      <a:pt x="0" y="87"/>
                    </a:moveTo>
                    <a:lnTo>
                      <a:pt x="23" y="46"/>
                    </a:lnTo>
                    <a:lnTo>
                      <a:pt x="143" y="0"/>
                    </a:lnTo>
                    <a:lnTo>
                      <a:pt x="119" y="42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76" name="Freeform 336"/>
              <p:cNvSpPr>
                <a:spLocks/>
              </p:cNvSpPr>
              <p:nvPr/>
            </p:nvSpPr>
            <p:spPr bwMode="auto">
              <a:xfrm>
                <a:off x="4605" y="3514"/>
                <a:ext cx="39" cy="78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39" y="66"/>
                  </a:cxn>
                  <a:cxn ang="0">
                    <a:pos x="39" y="0"/>
                  </a:cxn>
                  <a:cxn ang="0">
                    <a:pos x="0" y="13"/>
                  </a:cxn>
                  <a:cxn ang="0">
                    <a:pos x="0" y="78"/>
                  </a:cxn>
                </a:cxnLst>
                <a:rect l="0" t="0" r="r" b="b"/>
                <a:pathLst>
                  <a:path w="39" h="78">
                    <a:moveTo>
                      <a:pt x="0" y="78"/>
                    </a:moveTo>
                    <a:lnTo>
                      <a:pt x="39" y="66"/>
                    </a:lnTo>
                    <a:lnTo>
                      <a:pt x="39" y="0"/>
                    </a:lnTo>
                    <a:lnTo>
                      <a:pt x="0" y="1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77" name="Freeform 337"/>
              <p:cNvSpPr>
                <a:spLocks/>
              </p:cNvSpPr>
              <p:nvPr/>
            </p:nvSpPr>
            <p:spPr bwMode="auto">
              <a:xfrm>
                <a:off x="4605" y="3514"/>
                <a:ext cx="39" cy="78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39" y="66"/>
                  </a:cxn>
                  <a:cxn ang="0">
                    <a:pos x="39" y="0"/>
                  </a:cxn>
                  <a:cxn ang="0">
                    <a:pos x="0" y="13"/>
                  </a:cxn>
                  <a:cxn ang="0">
                    <a:pos x="0" y="78"/>
                  </a:cxn>
                </a:cxnLst>
                <a:rect l="0" t="0" r="r" b="b"/>
                <a:pathLst>
                  <a:path w="39" h="78">
                    <a:moveTo>
                      <a:pt x="0" y="78"/>
                    </a:moveTo>
                    <a:lnTo>
                      <a:pt x="39" y="66"/>
                    </a:lnTo>
                    <a:lnTo>
                      <a:pt x="39" y="0"/>
                    </a:lnTo>
                    <a:lnTo>
                      <a:pt x="0" y="13"/>
                    </a:lnTo>
                    <a:lnTo>
                      <a:pt x="0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78" name="Freeform 338"/>
              <p:cNvSpPr>
                <a:spLocks/>
              </p:cNvSpPr>
              <p:nvPr/>
            </p:nvSpPr>
            <p:spPr bwMode="auto">
              <a:xfrm>
                <a:off x="4481" y="2686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8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8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79" name="Freeform 339"/>
              <p:cNvSpPr>
                <a:spLocks/>
              </p:cNvSpPr>
              <p:nvPr/>
            </p:nvSpPr>
            <p:spPr bwMode="auto">
              <a:xfrm>
                <a:off x="4481" y="2686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8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8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80" name="Freeform 340"/>
              <p:cNvSpPr>
                <a:spLocks/>
              </p:cNvSpPr>
              <p:nvPr/>
            </p:nvSpPr>
            <p:spPr bwMode="auto">
              <a:xfrm>
                <a:off x="4281" y="2686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81" name="Freeform 341"/>
              <p:cNvSpPr>
                <a:spLocks/>
              </p:cNvSpPr>
              <p:nvPr/>
            </p:nvSpPr>
            <p:spPr bwMode="auto">
              <a:xfrm>
                <a:off x="4281" y="2686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82" name="Freeform 342"/>
              <p:cNvSpPr>
                <a:spLocks/>
              </p:cNvSpPr>
              <p:nvPr/>
            </p:nvSpPr>
            <p:spPr bwMode="auto">
              <a:xfrm>
                <a:off x="4618" y="1090"/>
                <a:ext cx="34" cy="117"/>
              </a:xfrm>
              <a:custGeom>
                <a:avLst/>
                <a:gdLst/>
                <a:ahLst/>
                <a:cxnLst>
                  <a:cxn ang="0">
                    <a:pos x="15" y="117"/>
                  </a:cxn>
                  <a:cxn ang="0">
                    <a:pos x="0" y="80"/>
                  </a:cxn>
                  <a:cxn ang="0">
                    <a:pos x="20" y="0"/>
                  </a:cxn>
                  <a:cxn ang="0">
                    <a:pos x="34" y="37"/>
                  </a:cxn>
                  <a:cxn ang="0">
                    <a:pos x="15" y="117"/>
                  </a:cxn>
                </a:cxnLst>
                <a:rect l="0" t="0" r="r" b="b"/>
                <a:pathLst>
                  <a:path w="34" h="117">
                    <a:moveTo>
                      <a:pt x="15" y="117"/>
                    </a:moveTo>
                    <a:lnTo>
                      <a:pt x="0" y="80"/>
                    </a:lnTo>
                    <a:lnTo>
                      <a:pt x="20" y="0"/>
                    </a:lnTo>
                    <a:lnTo>
                      <a:pt x="34" y="37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83" name="Freeform 343"/>
              <p:cNvSpPr>
                <a:spLocks/>
              </p:cNvSpPr>
              <p:nvPr/>
            </p:nvSpPr>
            <p:spPr bwMode="auto">
              <a:xfrm>
                <a:off x="4618" y="1090"/>
                <a:ext cx="34" cy="117"/>
              </a:xfrm>
              <a:custGeom>
                <a:avLst/>
                <a:gdLst/>
                <a:ahLst/>
                <a:cxnLst>
                  <a:cxn ang="0">
                    <a:pos x="15" y="117"/>
                  </a:cxn>
                  <a:cxn ang="0">
                    <a:pos x="0" y="80"/>
                  </a:cxn>
                  <a:cxn ang="0">
                    <a:pos x="20" y="0"/>
                  </a:cxn>
                  <a:cxn ang="0">
                    <a:pos x="34" y="37"/>
                  </a:cxn>
                  <a:cxn ang="0">
                    <a:pos x="15" y="117"/>
                  </a:cxn>
                </a:cxnLst>
                <a:rect l="0" t="0" r="r" b="b"/>
                <a:pathLst>
                  <a:path w="34" h="117">
                    <a:moveTo>
                      <a:pt x="15" y="117"/>
                    </a:moveTo>
                    <a:lnTo>
                      <a:pt x="0" y="80"/>
                    </a:lnTo>
                    <a:lnTo>
                      <a:pt x="20" y="0"/>
                    </a:lnTo>
                    <a:lnTo>
                      <a:pt x="34" y="37"/>
                    </a:lnTo>
                    <a:lnTo>
                      <a:pt x="15" y="1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84" name="Freeform 344"/>
              <p:cNvSpPr>
                <a:spLocks/>
              </p:cNvSpPr>
              <p:nvPr/>
            </p:nvSpPr>
            <p:spPr bwMode="auto">
              <a:xfrm>
                <a:off x="4130" y="1090"/>
                <a:ext cx="34" cy="11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37"/>
                  </a:cxn>
                  <a:cxn ang="0">
                    <a:pos x="19" y="117"/>
                  </a:cxn>
                  <a:cxn ang="0">
                    <a:pos x="34" y="80"/>
                  </a:cxn>
                  <a:cxn ang="0">
                    <a:pos x="13" y="0"/>
                  </a:cxn>
                </a:cxnLst>
                <a:rect l="0" t="0" r="r" b="b"/>
                <a:pathLst>
                  <a:path w="34" h="117">
                    <a:moveTo>
                      <a:pt x="13" y="0"/>
                    </a:moveTo>
                    <a:lnTo>
                      <a:pt x="0" y="37"/>
                    </a:lnTo>
                    <a:lnTo>
                      <a:pt x="19" y="117"/>
                    </a:lnTo>
                    <a:lnTo>
                      <a:pt x="34" y="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85" name="Freeform 345"/>
              <p:cNvSpPr>
                <a:spLocks/>
              </p:cNvSpPr>
              <p:nvPr/>
            </p:nvSpPr>
            <p:spPr bwMode="auto">
              <a:xfrm>
                <a:off x="4130" y="1090"/>
                <a:ext cx="34" cy="11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37"/>
                  </a:cxn>
                  <a:cxn ang="0">
                    <a:pos x="19" y="117"/>
                  </a:cxn>
                  <a:cxn ang="0">
                    <a:pos x="34" y="80"/>
                  </a:cxn>
                  <a:cxn ang="0">
                    <a:pos x="13" y="0"/>
                  </a:cxn>
                </a:cxnLst>
                <a:rect l="0" t="0" r="r" b="b"/>
                <a:pathLst>
                  <a:path w="34" h="117">
                    <a:moveTo>
                      <a:pt x="13" y="0"/>
                    </a:moveTo>
                    <a:lnTo>
                      <a:pt x="0" y="37"/>
                    </a:lnTo>
                    <a:lnTo>
                      <a:pt x="19" y="117"/>
                    </a:lnTo>
                    <a:lnTo>
                      <a:pt x="34" y="8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86" name="Freeform 346"/>
              <p:cNvSpPr>
                <a:spLocks/>
              </p:cNvSpPr>
              <p:nvPr/>
            </p:nvSpPr>
            <p:spPr bwMode="auto">
              <a:xfrm>
                <a:off x="4983" y="1356"/>
                <a:ext cx="83" cy="10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9" y="23"/>
                  </a:cxn>
                  <a:cxn ang="0">
                    <a:pos x="83" y="102"/>
                  </a:cxn>
                  <a:cxn ang="0">
                    <a:pos x="0" y="66"/>
                  </a:cxn>
                  <a:cxn ang="0">
                    <a:pos x="6" y="0"/>
                  </a:cxn>
                </a:cxnLst>
                <a:rect l="0" t="0" r="r" b="b"/>
                <a:pathLst>
                  <a:path w="83" h="102">
                    <a:moveTo>
                      <a:pt x="6" y="0"/>
                    </a:moveTo>
                    <a:lnTo>
                      <a:pt x="59" y="23"/>
                    </a:lnTo>
                    <a:lnTo>
                      <a:pt x="83" y="102"/>
                    </a:lnTo>
                    <a:lnTo>
                      <a:pt x="0" y="6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87" name="Freeform 347"/>
              <p:cNvSpPr>
                <a:spLocks/>
              </p:cNvSpPr>
              <p:nvPr/>
            </p:nvSpPr>
            <p:spPr bwMode="auto">
              <a:xfrm>
                <a:off x="4983" y="1356"/>
                <a:ext cx="83" cy="10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9" y="23"/>
                  </a:cxn>
                  <a:cxn ang="0">
                    <a:pos x="83" y="102"/>
                  </a:cxn>
                  <a:cxn ang="0">
                    <a:pos x="0" y="66"/>
                  </a:cxn>
                  <a:cxn ang="0">
                    <a:pos x="6" y="0"/>
                  </a:cxn>
                </a:cxnLst>
                <a:rect l="0" t="0" r="r" b="b"/>
                <a:pathLst>
                  <a:path w="83" h="102">
                    <a:moveTo>
                      <a:pt x="6" y="0"/>
                    </a:moveTo>
                    <a:lnTo>
                      <a:pt x="59" y="23"/>
                    </a:lnTo>
                    <a:lnTo>
                      <a:pt x="83" y="102"/>
                    </a:lnTo>
                    <a:lnTo>
                      <a:pt x="0" y="66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88" name="Freeform 348"/>
              <p:cNvSpPr>
                <a:spLocks/>
              </p:cNvSpPr>
              <p:nvPr/>
            </p:nvSpPr>
            <p:spPr bwMode="auto">
              <a:xfrm>
                <a:off x="3714" y="1356"/>
                <a:ext cx="84" cy="102"/>
              </a:xfrm>
              <a:custGeom>
                <a:avLst/>
                <a:gdLst/>
                <a:ahLst/>
                <a:cxnLst>
                  <a:cxn ang="0">
                    <a:pos x="84" y="66"/>
                  </a:cxn>
                  <a:cxn ang="0">
                    <a:pos x="79" y="0"/>
                  </a:cxn>
                  <a:cxn ang="0">
                    <a:pos x="26" y="23"/>
                  </a:cxn>
                  <a:cxn ang="0">
                    <a:pos x="0" y="102"/>
                  </a:cxn>
                  <a:cxn ang="0">
                    <a:pos x="84" y="66"/>
                  </a:cxn>
                </a:cxnLst>
                <a:rect l="0" t="0" r="r" b="b"/>
                <a:pathLst>
                  <a:path w="84" h="102">
                    <a:moveTo>
                      <a:pt x="84" y="66"/>
                    </a:moveTo>
                    <a:lnTo>
                      <a:pt x="79" y="0"/>
                    </a:lnTo>
                    <a:lnTo>
                      <a:pt x="26" y="23"/>
                    </a:lnTo>
                    <a:lnTo>
                      <a:pt x="0" y="102"/>
                    </a:lnTo>
                    <a:lnTo>
                      <a:pt x="8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89" name="Freeform 349"/>
              <p:cNvSpPr>
                <a:spLocks/>
              </p:cNvSpPr>
              <p:nvPr/>
            </p:nvSpPr>
            <p:spPr bwMode="auto">
              <a:xfrm>
                <a:off x="3714" y="1356"/>
                <a:ext cx="84" cy="102"/>
              </a:xfrm>
              <a:custGeom>
                <a:avLst/>
                <a:gdLst/>
                <a:ahLst/>
                <a:cxnLst>
                  <a:cxn ang="0">
                    <a:pos x="84" y="66"/>
                  </a:cxn>
                  <a:cxn ang="0">
                    <a:pos x="79" y="0"/>
                  </a:cxn>
                  <a:cxn ang="0">
                    <a:pos x="26" y="23"/>
                  </a:cxn>
                  <a:cxn ang="0">
                    <a:pos x="0" y="102"/>
                  </a:cxn>
                  <a:cxn ang="0">
                    <a:pos x="84" y="66"/>
                  </a:cxn>
                </a:cxnLst>
                <a:rect l="0" t="0" r="r" b="b"/>
                <a:pathLst>
                  <a:path w="84" h="102">
                    <a:moveTo>
                      <a:pt x="84" y="66"/>
                    </a:moveTo>
                    <a:lnTo>
                      <a:pt x="79" y="0"/>
                    </a:lnTo>
                    <a:lnTo>
                      <a:pt x="26" y="23"/>
                    </a:lnTo>
                    <a:lnTo>
                      <a:pt x="0" y="102"/>
                    </a:lnTo>
                    <a:lnTo>
                      <a:pt x="84" y="6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90" name="Freeform 350"/>
              <p:cNvSpPr>
                <a:spLocks/>
              </p:cNvSpPr>
              <p:nvPr/>
            </p:nvSpPr>
            <p:spPr bwMode="auto">
              <a:xfrm>
                <a:off x="4448" y="3442"/>
                <a:ext cx="122" cy="37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122" y="14"/>
                  </a:cxn>
                  <a:cxn ang="0">
                    <a:pos x="103" y="0"/>
                  </a:cxn>
                  <a:cxn ang="0">
                    <a:pos x="0" y="18"/>
                  </a:cxn>
                  <a:cxn ang="0">
                    <a:pos x="6" y="37"/>
                  </a:cxn>
                </a:cxnLst>
                <a:rect l="0" t="0" r="r" b="b"/>
                <a:pathLst>
                  <a:path w="122" h="37">
                    <a:moveTo>
                      <a:pt x="6" y="37"/>
                    </a:moveTo>
                    <a:lnTo>
                      <a:pt x="122" y="14"/>
                    </a:lnTo>
                    <a:lnTo>
                      <a:pt x="103" y="0"/>
                    </a:lnTo>
                    <a:lnTo>
                      <a:pt x="0" y="18"/>
                    </a:lnTo>
                    <a:lnTo>
                      <a:pt x="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91" name="Freeform 351"/>
              <p:cNvSpPr>
                <a:spLocks/>
              </p:cNvSpPr>
              <p:nvPr/>
            </p:nvSpPr>
            <p:spPr bwMode="auto">
              <a:xfrm>
                <a:off x="4448" y="3442"/>
                <a:ext cx="122" cy="37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122" y="14"/>
                  </a:cxn>
                  <a:cxn ang="0">
                    <a:pos x="103" y="0"/>
                  </a:cxn>
                  <a:cxn ang="0">
                    <a:pos x="0" y="18"/>
                  </a:cxn>
                  <a:cxn ang="0">
                    <a:pos x="6" y="37"/>
                  </a:cxn>
                </a:cxnLst>
                <a:rect l="0" t="0" r="r" b="b"/>
                <a:pathLst>
                  <a:path w="122" h="37">
                    <a:moveTo>
                      <a:pt x="6" y="37"/>
                    </a:moveTo>
                    <a:lnTo>
                      <a:pt x="122" y="14"/>
                    </a:lnTo>
                    <a:lnTo>
                      <a:pt x="103" y="0"/>
                    </a:lnTo>
                    <a:lnTo>
                      <a:pt x="0" y="18"/>
                    </a:lnTo>
                    <a:lnTo>
                      <a:pt x="6" y="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92" name="Freeform 352"/>
              <p:cNvSpPr>
                <a:spLocks/>
              </p:cNvSpPr>
              <p:nvPr/>
            </p:nvSpPr>
            <p:spPr bwMode="auto">
              <a:xfrm>
                <a:off x="4212" y="3442"/>
                <a:ext cx="121" cy="3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15" y="37"/>
                  </a:cxn>
                  <a:cxn ang="0">
                    <a:pos x="121" y="18"/>
                  </a:cxn>
                  <a:cxn ang="0">
                    <a:pos x="17" y="0"/>
                  </a:cxn>
                  <a:cxn ang="0">
                    <a:pos x="0" y="14"/>
                  </a:cxn>
                </a:cxnLst>
                <a:rect l="0" t="0" r="r" b="b"/>
                <a:pathLst>
                  <a:path w="121" h="37">
                    <a:moveTo>
                      <a:pt x="0" y="14"/>
                    </a:moveTo>
                    <a:lnTo>
                      <a:pt x="115" y="37"/>
                    </a:lnTo>
                    <a:lnTo>
                      <a:pt x="121" y="18"/>
                    </a:lnTo>
                    <a:lnTo>
                      <a:pt x="17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93" name="Freeform 353"/>
              <p:cNvSpPr>
                <a:spLocks/>
              </p:cNvSpPr>
              <p:nvPr/>
            </p:nvSpPr>
            <p:spPr bwMode="auto">
              <a:xfrm>
                <a:off x="4212" y="3442"/>
                <a:ext cx="121" cy="3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15" y="37"/>
                  </a:cxn>
                  <a:cxn ang="0">
                    <a:pos x="121" y="18"/>
                  </a:cxn>
                  <a:cxn ang="0">
                    <a:pos x="17" y="0"/>
                  </a:cxn>
                  <a:cxn ang="0">
                    <a:pos x="0" y="14"/>
                  </a:cxn>
                </a:cxnLst>
                <a:rect l="0" t="0" r="r" b="b"/>
                <a:pathLst>
                  <a:path w="121" h="37">
                    <a:moveTo>
                      <a:pt x="0" y="14"/>
                    </a:moveTo>
                    <a:lnTo>
                      <a:pt x="115" y="37"/>
                    </a:lnTo>
                    <a:lnTo>
                      <a:pt x="121" y="18"/>
                    </a:lnTo>
                    <a:lnTo>
                      <a:pt x="17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94" name="Freeform 354"/>
              <p:cNvSpPr>
                <a:spLocks/>
              </p:cNvSpPr>
              <p:nvPr/>
            </p:nvSpPr>
            <p:spPr bwMode="auto">
              <a:xfrm>
                <a:off x="4498" y="1156"/>
                <a:ext cx="102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8"/>
                  </a:cxn>
                  <a:cxn ang="0">
                    <a:pos x="102" y="47"/>
                  </a:cxn>
                  <a:cxn ang="0">
                    <a:pos x="7" y="38"/>
                  </a:cxn>
                  <a:cxn ang="0">
                    <a:pos x="0" y="0"/>
                  </a:cxn>
                </a:cxnLst>
                <a:rect l="0" t="0" r="r" b="b"/>
                <a:pathLst>
                  <a:path w="102" h="47">
                    <a:moveTo>
                      <a:pt x="0" y="0"/>
                    </a:moveTo>
                    <a:lnTo>
                      <a:pt x="87" y="8"/>
                    </a:lnTo>
                    <a:lnTo>
                      <a:pt x="102" y="47"/>
                    </a:lnTo>
                    <a:lnTo>
                      <a:pt x="7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95" name="Freeform 355"/>
              <p:cNvSpPr>
                <a:spLocks/>
              </p:cNvSpPr>
              <p:nvPr/>
            </p:nvSpPr>
            <p:spPr bwMode="auto">
              <a:xfrm>
                <a:off x="4498" y="1156"/>
                <a:ext cx="102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8"/>
                  </a:cxn>
                  <a:cxn ang="0">
                    <a:pos x="102" y="47"/>
                  </a:cxn>
                  <a:cxn ang="0">
                    <a:pos x="7" y="38"/>
                  </a:cxn>
                  <a:cxn ang="0">
                    <a:pos x="0" y="0"/>
                  </a:cxn>
                </a:cxnLst>
                <a:rect l="0" t="0" r="r" b="b"/>
                <a:pathLst>
                  <a:path w="102" h="47">
                    <a:moveTo>
                      <a:pt x="0" y="0"/>
                    </a:moveTo>
                    <a:lnTo>
                      <a:pt x="87" y="8"/>
                    </a:lnTo>
                    <a:lnTo>
                      <a:pt x="102" y="47"/>
                    </a:lnTo>
                    <a:lnTo>
                      <a:pt x="7" y="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96" name="Freeform 356"/>
              <p:cNvSpPr>
                <a:spLocks/>
              </p:cNvSpPr>
              <p:nvPr/>
            </p:nvSpPr>
            <p:spPr bwMode="auto">
              <a:xfrm>
                <a:off x="4182" y="1156"/>
                <a:ext cx="102" cy="47"/>
              </a:xfrm>
              <a:custGeom>
                <a:avLst/>
                <a:gdLst/>
                <a:ahLst/>
                <a:cxnLst>
                  <a:cxn ang="0">
                    <a:pos x="95" y="38"/>
                  </a:cxn>
                  <a:cxn ang="0">
                    <a:pos x="102" y="0"/>
                  </a:cxn>
                  <a:cxn ang="0">
                    <a:pos x="14" y="8"/>
                  </a:cxn>
                  <a:cxn ang="0">
                    <a:pos x="0" y="47"/>
                  </a:cxn>
                  <a:cxn ang="0">
                    <a:pos x="95" y="38"/>
                  </a:cxn>
                </a:cxnLst>
                <a:rect l="0" t="0" r="r" b="b"/>
                <a:pathLst>
                  <a:path w="102" h="47">
                    <a:moveTo>
                      <a:pt x="95" y="38"/>
                    </a:moveTo>
                    <a:lnTo>
                      <a:pt x="102" y="0"/>
                    </a:lnTo>
                    <a:lnTo>
                      <a:pt x="14" y="8"/>
                    </a:lnTo>
                    <a:lnTo>
                      <a:pt x="0" y="47"/>
                    </a:lnTo>
                    <a:lnTo>
                      <a:pt x="95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97" name="Freeform 357"/>
              <p:cNvSpPr>
                <a:spLocks/>
              </p:cNvSpPr>
              <p:nvPr/>
            </p:nvSpPr>
            <p:spPr bwMode="auto">
              <a:xfrm>
                <a:off x="4182" y="1156"/>
                <a:ext cx="102" cy="47"/>
              </a:xfrm>
              <a:custGeom>
                <a:avLst/>
                <a:gdLst/>
                <a:ahLst/>
                <a:cxnLst>
                  <a:cxn ang="0">
                    <a:pos x="95" y="38"/>
                  </a:cxn>
                  <a:cxn ang="0">
                    <a:pos x="102" y="0"/>
                  </a:cxn>
                  <a:cxn ang="0">
                    <a:pos x="14" y="8"/>
                  </a:cxn>
                  <a:cxn ang="0">
                    <a:pos x="0" y="47"/>
                  </a:cxn>
                  <a:cxn ang="0">
                    <a:pos x="95" y="38"/>
                  </a:cxn>
                </a:cxnLst>
                <a:rect l="0" t="0" r="r" b="b"/>
                <a:pathLst>
                  <a:path w="102" h="47">
                    <a:moveTo>
                      <a:pt x="95" y="38"/>
                    </a:moveTo>
                    <a:lnTo>
                      <a:pt x="102" y="0"/>
                    </a:lnTo>
                    <a:lnTo>
                      <a:pt x="14" y="8"/>
                    </a:lnTo>
                    <a:lnTo>
                      <a:pt x="0" y="47"/>
                    </a:lnTo>
                    <a:lnTo>
                      <a:pt x="95" y="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98" name="Freeform 358"/>
              <p:cNvSpPr>
                <a:spLocks/>
              </p:cNvSpPr>
              <p:nvPr/>
            </p:nvSpPr>
            <p:spPr bwMode="auto">
              <a:xfrm>
                <a:off x="5017" y="1115"/>
                <a:ext cx="134" cy="68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0" y="0"/>
                  </a:cxn>
                  <a:cxn ang="0">
                    <a:pos x="96" y="40"/>
                  </a:cxn>
                  <a:cxn ang="0">
                    <a:pos x="134" y="68"/>
                  </a:cxn>
                  <a:cxn ang="0">
                    <a:pos x="32" y="27"/>
                  </a:cxn>
                </a:cxnLst>
                <a:rect l="0" t="0" r="r" b="b"/>
                <a:pathLst>
                  <a:path w="134" h="68">
                    <a:moveTo>
                      <a:pt x="32" y="27"/>
                    </a:moveTo>
                    <a:lnTo>
                      <a:pt x="0" y="0"/>
                    </a:lnTo>
                    <a:lnTo>
                      <a:pt x="96" y="40"/>
                    </a:lnTo>
                    <a:lnTo>
                      <a:pt x="134" y="68"/>
                    </a:lnTo>
                    <a:lnTo>
                      <a:pt x="32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99" name="Freeform 359"/>
              <p:cNvSpPr>
                <a:spLocks noEditPoints="1"/>
              </p:cNvSpPr>
              <p:nvPr/>
            </p:nvSpPr>
            <p:spPr bwMode="auto">
              <a:xfrm>
                <a:off x="3270" y="1115"/>
                <a:ext cx="1881" cy="680"/>
              </a:xfrm>
              <a:custGeom>
                <a:avLst/>
                <a:gdLst/>
                <a:ahLst/>
                <a:cxnLst>
                  <a:cxn ang="0">
                    <a:pos x="1779" y="27"/>
                  </a:cxn>
                  <a:cxn ang="0">
                    <a:pos x="1747" y="0"/>
                  </a:cxn>
                  <a:cxn ang="0">
                    <a:pos x="1843" y="40"/>
                  </a:cxn>
                  <a:cxn ang="0">
                    <a:pos x="1881" y="68"/>
                  </a:cxn>
                  <a:cxn ang="0">
                    <a:pos x="1779" y="27"/>
                  </a:cxn>
                  <a:cxn ang="0">
                    <a:pos x="70" y="609"/>
                  </a:cxn>
                  <a:cxn ang="0">
                    <a:pos x="0" y="680"/>
                  </a:cxn>
                </a:cxnLst>
                <a:rect l="0" t="0" r="r" b="b"/>
                <a:pathLst>
                  <a:path w="1881" h="680">
                    <a:moveTo>
                      <a:pt x="1779" y="27"/>
                    </a:moveTo>
                    <a:lnTo>
                      <a:pt x="1747" y="0"/>
                    </a:lnTo>
                    <a:lnTo>
                      <a:pt x="1843" y="40"/>
                    </a:lnTo>
                    <a:lnTo>
                      <a:pt x="1881" y="68"/>
                    </a:lnTo>
                    <a:lnTo>
                      <a:pt x="1779" y="27"/>
                    </a:lnTo>
                    <a:moveTo>
                      <a:pt x="70" y="609"/>
                    </a:moveTo>
                    <a:lnTo>
                      <a:pt x="0" y="68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00" name="Freeform 360"/>
              <p:cNvSpPr>
                <a:spLocks/>
              </p:cNvSpPr>
              <p:nvPr/>
            </p:nvSpPr>
            <p:spPr bwMode="auto">
              <a:xfrm>
                <a:off x="5029" y="3339"/>
                <a:ext cx="147" cy="68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5" y="33"/>
                  </a:cxn>
                  <a:cxn ang="0">
                    <a:pos x="147" y="0"/>
                  </a:cxn>
                  <a:cxn ang="0">
                    <a:pos x="116" y="41"/>
                  </a:cxn>
                  <a:cxn ang="0">
                    <a:pos x="0" y="68"/>
                  </a:cxn>
                </a:cxnLst>
                <a:rect l="0" t="0" r="r" b="b"/>
                <a:pathLst>
                  <a:path w="147" h="68">
                    <a:moveTo>
                      <a:pt x="0" y="68"/>
                    </a:moveTo>
                    <a:lnTo>
                      <a:pt x="25" y="33"/>
                    </a:lnTo>
                    <a:lnTo>
                      <a:pt x="147" y="0"/>
                    </a:lnTo>
                    <a:lnTo>
                      <a:pt x="116" y="4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01" name="Freeform 361"/>
              <p:cNvSpPr>
                <a:spLocks/>
              </p:cNvSpPr>
              <p:nvPr/>
            </p:nvSpPr>
            <p:spPr bwMode="auto">
              <a:xfrm>
                <a:off x="5029" y="3339"/>
                <a:ext cx="147" cy="68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5" y="33"/>
                  </a:cxn>
                  <a:cxn ang="0">
                    <a:pos x="147" y="0"/>
                  </a:cxn>
                  <a:cxn ang="0">
                    <a:pos x="116" y="41"/>
                  </a:cxn>
                  <a:cxn ang="0">
                    <a:pos x="0" y="68"/>
                  </a:cxn>
                </a:cxnLst>
                <a:rect l="0" t="0" r="r" b="b"/>
                <a:pathLst>
                  <a:path w="147" h="68">
                    <a:moveTo>
                      <a:pt x="0" y="68"/>
                    </a:moveTo>
                    <a:lnTo>
                      <a:pt x="25" y="33"/>
                    </a:lnTo>
                    <a:lnTo>
                      <a:pt x="147" y="0"/>
                    </a:lnTo>
                    <a:lnTo>
                      <a:pt x="116" y="41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02" name="Freeform 362"/>
              <p:cNvSpPr>
                <a:spLocks/>
              </p:cNvSpPr>
              <p:nvPr/>
            </p:nvSpPr>
            <p:spPr bwMode="auto">
              <a:xfrm>
                <a:off x="4501" y="2755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03" name="Freeform 363"/>
              <p:cNvSpPr>
                <a:spLocks/>
              </p:cNvSpPr>
              <p:nvPr/>
            </p:nvSpPr>
            <p:spPr bwMode="auto">
              <a:xfrm>
                <a:off x="4501" y="2755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04" name="Freeform 364"/>
              <p:cNvSpPr>
                <a:spLocks/>
              </p:cNvSpPr>
              <p:nvPr/>
            </p:nvSpPr>
            <p:spPr bwMode="auto">
              <a:xfrm>
                <a:off x="4275" y="2755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05" name="Freeform 365"/>
              <p:cNvSpPr>
                <a:spLocks/>
              </p:cNvSpPr>
              <p:nvPr/>
            </p:nvSpPr>
            <p:spPr bwMode="auto">
              <a:xfrm>
                <a:off x="4275" y="2755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06" name="Freeform 366"/>
              <p:cNvSpPr>
                <a:spLocks/>
              </p:cNvSpPr>
              <p:nvPr/>
            </p:nvSpPr>
            <p:spPr bwMode="auto">
              <a:xfrm>
                <a:off x="4450" y="2622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07" name="Freeform 367"/>
              <p:cNvSpPr>
                <a:spLocks/>
              </p:cNvSpPr>
              <p:nvPr/>
            </p:nvSpPr>
            <p:spPr bwMode="auto">
              <a:xfrm>
                <a:off x="4450" y="2622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08" name="Freeform 368"/>
              <p:cNvSpPr>
                <a:spLocks/>
              </p:cNvSpPr>
              <p:nvPr/>
            </p:nvSpPr>
            <p:spPr bwMode="auto">
              <a:xfrm>
                <a:off x="4301" y="2622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09" name="Freeform 369"/>
              <p:cNvSpPr>
                <a:spLocks/>
              </p:cNvSpPr>
              <p:nvPr/>
            </p:nvSpPr>
            <p:spPr bwMode="auto">
              <a:xfrm>
                <a:off x="4301" y="2622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10" name="Freeform 370"/>
              <p:cNvSpPr>
                <a:spLocks/>
              </p:cNvSpPr>
              <p:nvPr/>
            </p:nvSpPr>
            <p:spPr bwMode="auto">
              <a:xfrm>
                <a:off x="5133" y="3163"/>
                <a:ext cx="122" cy="112"/>
              </a:xfrm>
              <a:custGeom>
                <a:avLst/>
                <a:gdLst/>
                <a:ahLst/>
                <a:cxnLst>
                  <a:cxn ang="0">
                    <a:pos x="122" y="56"/>
                  </a:cxn>
                  <a:cxn ang="0">
                    <a:pos x="70" y="112"/>
                  </a:cxn>
                  <a:cxn ang="0">
                    <a:pos x="0" y="57"/>
                  </a:cxn>
                  <a:cxn ang="0">
                    <a:pos x="52" y="0"/>
                  </a:cxn>
                  <a:cxn ang="0">
                    <a:pos x="122" y="56"/>
                  </a:cxn>
                </a:cxnLst>
                <a:rect l="0" t="0" r="r" b="b"/>
                <a:pathLst>
                  <a:path w="122" h="112">
                    <a:moveTo>
                      <a:pt x="122" y="56"/>
                    </a:moveTo>
                    <a:lnTo>
                      <a:pt x="70" y="112"/>
                    </a:lnTo>
                    <a:lnTo>
                      <a:pt x="0" y="57"/>
                    </a:lnTo>
                    <a:lnTo>
                      <a:pt x="52" y="0"/>
                    </a:lnTo>
                    <a:lnTo>
                      <a:pt x="122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11" name="Freeform 371"/>
              <p:cNvSpPr>
                <a:spLocks/>
              </p:cNvSpPr>
              <p:nvPr/>
            </p:nvSpPr>
            <p:spPr bwMode="auto">
              <a:xfrm>
                <a:off x="5133" y="3163"/>
                <a:ext cx="122" cy="112"/>
              </a:xfrm>
              <a:custGeom>
                <a:avLst/>
                <a:gdLst/>
                <a:ahLst/>
                <a:cxnLst>
                  <a:cxn ang="0">
                    <a:pos x="122" y="56"/>
                  </a:cxn>
                  <a:cxn ang="0">
                    <a:pos x="70" y="112"/>
                  </a:cxn>
                  <a:cxn ang="0">
                    <a:pos x="0" y="57"/>
                  </a:cxn>
                  <a:cxn ang="0">
                    <a:pos x="52" y="0"/>
                  </a:cxn>
                  <a:cxn ang="0">
                    <a:pos x="122" y="56"/>
                  </a:cxn>
                </a:cxnLst>
                <a:rect l="0" t="0" r="r" b="b"/>
                <a:pathLst>
                  <a:path w="122" h="112">
                    <a:moveTo>
                      <a:pt x="122" y="56"/>
                    </a:moveTo>
                    <a:lnTo>
                      <a:pt x="70" y="112"/>
                    </a:lnTo>
                    <a:lnTo>
                      <a:pt x="0" y="57"/>
                    </a:lnTo>
                    <a:lnTo>
                      <a:pt x="52" y="0"/>
                    </a:lnTo>
                    <a:lnTo>
                      <a:pt x="122" y="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12" name="Freeform 372"/>
              <p:cNvSpPr>
                <a:spLocks/>
              </p:cNvSpPr>
              <p:nvPr/>
            </p:nvSpPr>
            <p:spPr bwMode="auto">
              <a:xfrm>
                <a:off x="3527" y="3163"/>
                <a:ext cx="122" cy="112"/>
              </a:xfrm>
              <a:custGeom>
                <a:avLst/>
                <a:gdLst/>
                <a:ahLst/>
                <a:cxnLst>
                  <a:cxn ang="0">
                    <a:pos x="122" y="57"/>
                  </a:cxn>
                  <a:cxn ang="0">
                    <a:pos x="69" y="0"/>
                  </a:cxn>
                  <a:cxn ang="0">
                    <a:pos x="0" y="56"/>
                  </a:cxn>
                  <a:cxn ang="0">
                    <a:pos x="52" y="112"/>
                  </a:cxn>
                  <a:cxn ang="0">
                    <a:pos x="122" y="57"/>
                  </a:cxn>
                </a:cxnLst>
                <a:rect l="0" t="0" r="r" b="b"/>
                <a:pathLst>
                  <a:path w="122" h="112">
                    <a:moveTo>
                      <a:pt x="122" y="57"/>
                    </a:moveTo>
                    <a:lnTo>
                      <a:pt x="69" y="0"/>
                    </a:lnTo>
                    <a:lnTo>
                      <a:pt x="0" y="56"/>
                    </a:lnTo>
                    <a:lnTo>
                      <a:pt x="52" y="112"/>
                    </a:lnTo>
                    <a:lnTo>
                      <a:pt x="122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13" name="Freeform 373"/>
              <p:cNvSpPr>
                <a:spLocks/>
              </p:cNvSpPr>
              <p:nvPr/>
            </p:nvSpPr>
            <p:spPr bwMode="auto">
              <a:xfrm>
                <a:off x="3527" y="3163"/>
                <a:ext cx="122" cy="112"/>
              </a:xfrm>
              <a:custGeom>
                <a:avLst/>
                <a:gdLst/>
                <a:ahLst/>
                <a:cxnLst>
                  <a:cxn ang="0">
                    <a:pos x="122" y="57"/>
                  </a:cxn>
                  <a:cxn ang="0">
                    <a:pos x="69" y="0"/>
                  </a:cxn>
                  <a:cxn ang="0">
                    <a:pos x="0" y="56"/>
                  </a:cxn>
                  <a:cxn ang="0">
                    <a:pos x="52" y="112"/>
                  </a:cxn>
                  <a:cxn ang="0">
                    <a:pos x="122" y="57"/>
                  </a:cxn>
                </a:cxnLst>
                <a:rect l="0" t="0" r="r" b="b"/>
                <a:pathLst>
                  <a:path w="122" h="112">
                    <a:moveTo>
                      <a:pt x="122" y="57"/>
                    </a:moveTo>
                    <a:lnTo>
                      <a:pt x="69" y="0"/>
                    </a:lnTo>
                    <a:lnTo>
                      <a:pt x="0" y="56"/>
                    </a:lnTo>
                    <a:lnTo>
                      <a:pt x="52" y="112"/>
                    </a:lnTo>
                    <a:lnTo>
                      <a:pt x="122" y="5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14" name="Freeform 374"/>
              <p:cNvSpPr>
                <a:spLocks/>
              </p:cNvSpPr>
              <p:nvPr/>
            </p:nvSpPr>
            <p:spPr bwMode="auto">
              <a:xfrm>
                <a:off x="5151" y="1183"/>
                <a:ext cx="87" cy="80"/>
              </a:xfrm>
              <a:custGeom>
                <a:avLst/>
                <a:gdLst/>
                <a:ahLst/>
                <a:cxnLst>
                  <a:cxn ang="0">
                    <a:pos x="25" y="49"/>
                  </a:cxn>
                  <a:cxn ang="0">
                    <a:pos x="0" y="0"/>
                  </a:cxn>
                  <a:cxn ang="0">
                    <a:pos x="62" y="31"/>
                  </a:cxn>
                  <a:cxn ang="0">
                    <a:pos x="87" y="80"/>
                  </a:cxn>
                  <a:cxn ang="0">
                    <a:pos x="25" y="49"/>
                  </a:cxn>
                </a:cxnLst>
                <a:rect l="0" t="0" r="r" b="b"/>
                <a:pathLst>
                  <a:path w="87" h="80">
                    <a:moveTo>
                      <a:pt x="25" y="49"/>
                    </a:moveTo>
                    <a:lnTo>
                      <a:pt x="0" y="0"/>
                    </a:lnTo>
                    <a:lnTo>
                      <a:pt x="62" y="31"/>
                    </a:lnTo>
                    <a:lnTo>
                      <a:pt x="87" y="80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15" name="Freeform 375"/>
              <p:cNvSpPr>
                <a:spLocks/>
              </p:cNvSpPr>
              <p:nvPr/>
            </p:nvSpPr>
            <p:spPr bwMode="auto">
              <a:xfrm>
                <a:off x="5151" y="1183"/>
                <a:ext cx="87" cy="80"/>
              </a:xfrm>
              <a:custGeom>
                <a:avLst/>
                <a:gdLst/>
                <a:ahLst/>
                <a:cxnLst>
                  <a:cxn ang="0">
                    <a:pos x="25" y="49"/>
                  </a:cxn>
                  <a:cxn ang="0">
                    <a:pos x="0" y="0"/>
                  </a:cxn>
                  <a:cxn ang="0">
                    <a:pos x="62" y="31"/>
                  </a:cxn>
                  <a:cxn ang="0">
                    <a:pos x="87" y="80"/>
                  </a:cxn>
                  <a:cxn ang="0">
                    <a:pos x="25" y="49"/>
                  </a:cxn>
                </a:cxnLst>
                <a:rect l="0" t="0" r="r" b="b"/>
                <a:pathLst>
                  <a:path w="87" h="80">
                    <a:moveTo>
                      <a:pt x="25" y="49"/>
                    </a:moveTo>
                    <a:lnTo>
                      <a:pt x="0" y="0"/>
                    </a:lnTo>
                    <a:lnTo>
                      <a:pt x="62" y="31"/>
                    </a:lnTo>
                    <a:lnTo>
                      <a:pt x="87" y="80"/>
                    </a:lnTo>
                    <a:lnTo>
                      <a:pt x="25" y="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16" name="Freeform 376"/>
              <p:cNvSpPr>
                <a:spLocks/>
              </p:cNvSpPr>
              <p:nvPr/>
            </p:nvSpPr>
            <p:spPr bwMode="auto">
              <a:xfrm>
                <a:off x="4420" y="3087"/>
                <a:ext cx="58" cy="107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58" y="97"/>
                  </a:cxn>
                  <a:cxn ang="0">
                    <a:pos x="58" y="0"/>
                  </a:cxn>
                  <a:cxn ang="0">
                    <a:pos x="0" y="9"/>
                  </a:cxn>
                  <a:cxn ang="0">
                    <a:pos x="0" y="107"/>
                  </a:cxn>
                </a:cxnLst>
                <a:rect l="0" t="0" r="r" b="b"/>
                <a:pathLst>
                  <a:path w="58" h="107">
                    <a:moveTo>
                      <a:pt x="0" y="107"/>
                    </a:moveTo>
                    <a:lnTo>
                      <a:pt x="58" y="97"/>
                    </a:lnTo>
                    <a:lnTo>
                      <a:pt x="58" y="0"/>
                    </a:lnTo>
                    <a:lnTo>
                      <a:pt x="0" y="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17" name="Freeform 377"/>
              <p:cNvSpPr>
                <a:spLocks/>
              </p:cNvSpPr>
              <p:nvPr/>
            </p:nvSpPr>
            <p:spPr bwMode="auto">
              <a:xfrm>
                <a:off x="4420" y="3087"/>
                <a:ext cx="58" cy="107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58" y="97"/>
                  </a:cxn>
                  <a:cxn ang="0">
                    <a:pos x="58" y="0"/>
                  </a:cxn>
                  <a:cxn ang="0">
                    <a:pos x="0" y="9"/>
                  </a:cxn>
                  <a:cxn ang="0">
                    <a:pos x="0" y="107"/>
                  </a:cxn>
                </a:cxnLst>
                <a:rect l="0" t="0" r="r" b="b"/>
                <a:pathLst>
                  <a:path w="58" h="107">
                    <a:moveTo>
                      <a:pt x="0" y="107"/>
                    </a:moveTo>
                    <a:lnTo>
                      <a:pt x="58" y="97"/>
                    </a:lnTo>
                    <a:lnTo>
                      <a:pt x="58" y="0"/>
                    </a:lnTo>
                    <a:lnTo>
                      <a:pt x="0" y="9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18" name="Freeform 378"/>
              <p:cNvSpPr>
                <a:spLocks/>
              </p:cNvSpPr>
              <p:nvPr/>
            </p:nvSpPr>
            <p:spPr bwMode="auto">
              <a:xfrm>
                <a:off x="4304" y="3087"/>
                <a:ext cx="56" cy="107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56" y="107"/>
                  </a:cxn>
                  <a:cxn ang="0">
                    <a:pos x="56" y="9"/>
                  </a:cxn>
                  <a:cxn ang="0">
                    <a:pos x="0" y="0"/>
                  </a:cxn>
                  <a:cxn ang="0">
                    <a:pos x="0" y="97"/>
                  </a:cxn>
                </a:cxnLst>
                <a:rect l="0" t="0" r="r" b="b"/>
                <a:pathLst>
                  <a:path w="56" h="107">
                    <a:moveTo>
                      <a:pt x="0" y="97"/>
                    </a:moveTo>
                    <a:lnTo>
                      <a:pt x="56" y="107"/>
                    </a:lnTo>
                    <a:lnTo>
                      <a:pt x="56" y="9"/>
                    </a:lnTo>
                    <a:lnTo>
                      <a:pt x="0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19" name="Freeform 379"/>
              <p:cNvSpPr>
                <a:spLocks/>
              </p:cNvSpPr>
              <p:nvPr/>
            </p:nvSpPr>
            <p:spPr bwMode="auto">
              <a:xfrm>
                <a:off x="4304" y="3087"/>
                <a:ext cx="56" cy="107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56" y="107"/>
                  </a:cxn>
                  <a:cxn ang="0">
                    <a:pos x="56" y="9"/>
                  </a:cxn>
                  <a:cxn ang="0">
                    <a:pos x="0" y="0"/>
                  </a:cxn>
                  <a:cxn ang="0">
                    <a:pos x="0" y="97"/>
                  </a:cxn>
                </a:cxnLst>
                <a:rect l="0" t="0" r="r" b="b"/>
                <a:pathLst>
                  <a:path w="56" h="107">
                    <a:moveTo>
                      <a:pt x="0" y="97"/>
                    </a:moveTo>
                    <a:lnTo>
                      <a:pt x="56" y="107"/>
                    </a:lnTo>
                    <a:lnTo>
                      <a:pt x="56" y="9"/>
                    </a:lnTo>
                    <a:lnTo>
                      <a:pt x="0" y="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20" name="Freeform 380"/>
              <p:cNvSpPr>
                <a:spLocks/>
              </p:cNvSpPr>
              <p:nvPr/>
            </p:nvSpPr>
            <p:spPr bwMode="auto">
              <a:xfrm>
                <a:off x="5042" y="1326"/>
                <a:ext cx="85" cy="132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85" y="77"/>
                  </a:cxn>
                  <a:cxn ang="0">
                    <a:pos x="24" y="132"/>
                  </a:cxn>
                  <a:cxn ang="0">
                    <a:pos x="0" y="53"/>
                  </a:cxn>
                  <a:cxn ang="0">
                    <a:pos x="59" y="0"/>
                  </a:cxn>
                </a:cxnLst>
                <a:rect l="0" t="0" r="r" b="b"/>
                <a:pathLst>
                  <a:path w="85" h="132">
                    <a:moveTo>
                      <a:pt x="59" y="0"/>
                    </a:moveTo>
                    <a:lnTo>
                      <a:pt x="85" y="77"/>
                    </a:lnTo>
                    <a:lnTo>
                      <a:pt x="24" y="132"/>
                    </a:lnTo>
                    <a:lnTo>
                      <a:pt x="0" y="5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21" name="Freeform 381"/>
              <p:cNvSpPr>
                <a:spLocks/>
              </p:cNvSpPr>
              <p:nvPr/>
            </p:nvSpPr>
            <p:spPr bwMode="auto">
              <a:xfrm>
                <a:off x="5042" y="1326"/>
                <a:ext cx="85" cy="132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85" y="77"/>
                  </a:cxn>
                  <a:cxn ang="0">
                    <a:pos x="24" y="132"/>
                  </a:cxn>
                  <a:cxn ang="0">
                    <a:pos x="0" y="53"/>
                  </a:cxn>
                  <a:cxn ang="0">
                    <a:pos x="59" y="0"/>
                  </a:cxn>
                </a:cxnLst>
                <a:rect l="0" t="0" r="r" b="b"/>
                <a:pathLst>
                  <a:path w="85" h="132">
                    <a:moveTo>
                      <a:pt x="59" y="0"/>
                    </a:moveTo>
                    <a:lnTo>
                      <a:pt x="85" y="77"/>
                    </a:lnTo>
                    <a:lnTo>
                      <a:pt x="24" y="132"/>
                    </a:lnTo>
                    <a:lnTo>
                      <a:pt x="0" y="53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22" name="Freeform 382"/>
              <p:cNvSpPr>
                <a:spLocks/>
              </p:cNvSpPr>
              <p:nvPr/>
            </p:nvSpPr>
            <p:spPr bwMode="auto">
              <a:xfrm>
                <a:off x="3655" y="1326"/>
                <a:ext cx="85" cy="132"/>
              </a:xfrm>
              <a:custGeom>
                <a:avLst/>
                <a:gdLst/>
                <a:ahLst/>
                <a:cxnLst>
                  <a:cxn ang="0">
                    <a:pos x="59" y="132"/>
                  </a:cxn>
                  <a:cxn ang="0">
                    <a:pos x="85" y="53"/>
                  </a:cxn>
                  <a:cxn ang="0">
                    <a:pos x="26" y="0"/>
                  </a:cxn>
                  <a:cxn ang="0">
                    <a:pos x="0" y="77"/>
                  </a:cxn>
                  <a:cxn ang="0">
                    <a:pos x="59" y="132"/>
                  </a:cxn>
                </a:cxnLst>
                <a:rect l="0" t="0" r="r" b="b"/>
                <a:pathLst>
                  <a:path w="85" h="132">
                    <a:moveTo>
                      <a:pt x="59" y="132"/>
                    </a:moveTo>
                    <a:lnTo>
                      <a:pt x="85" y="53"/>
                    </a:lnTo>
                    <a:lnTo>
                      <a:pt x="26" y="0"/>
                    </a:lnTo>
                    <a:lnTo>
                      <a:pt x="0" y="77"/>
                    </a:lnTo>
                    <a:lnTo>
                      <a:pt x="59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23" name="Freeform 383"/>
              <p:cNvSpPr>
                <a:spLocks/>
              </p:cNvSpPr>
              <p:nvPr/>
            </p:nvSpPr>
            <p:spPr bwMode="auto">
              <a:xfrm>
                <a:off x="3655" y="1326"/>
                <a:ext cx="85" cy="132"/>
              </a:xfrm>
              <a:custGeom>
                <a:avLst/>
                <a:gdLst/>
                <a:ahLst/>
                <a:cxnLst>
                  <a:cxn ang="0">
                    <a:pos x="59" y="132"/>
                  </a:cxn>
                  <a:cxn ang="0">
                    <a:pos x="85" y="53"/>
                  </a:cxn>
                  <a:cxn ang="0">
                    <a:pos x="26" y="0"/>
                  </a:cxn>
                  <a:cxn ang="0">
                    <a:pos x="0" y="77"/>
                  </a:cxn>
                  <a:cxn ang="0">
                    <a:pos x="59" y="132"/>
                  </a:cxn>
                </a:cxnLst>
                <a:rect l="0" t="0" r="r" b="b"/>
                <a:pathLst>
                  <a:path w="85" h="132">
                    <a:moveTo>
                      <a:pt x="59" y="132"/>
                    </a:moveTo>
                    <a:lnTo>
                      <a:pt x="85" y="53"/>
                    </a:lnTo>
                    <a:lnTo>
                      <a:pt x="26" y="0"/>
                    </a:lnTo>
                    <a:lnTo>
                      <a:pt x="0" y="77"/>
                    </a:lnTo>
                    <a:lnTo>
                      <a:pt x="59" y="1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384"/>
            <p:cNvGrpSpPr>
              <a:grpSpLocks/>
            </p:cNvGrpSpPr>
            <p:nvPr/>
          </p:nvGrpSpPr>
          <p:grpSpPr bwMode="auto">
            <a:xfrm>
              <a:off x="3190" y="1004"/>
              <a:ext cx="2367" cy="2532"/>
              <a:chOff x="3190" y="1004"/>
              <a:chExt cx="2367" cy="2532"/>
            </a:xfrm>
          </p:grpSpPr>
          <p:sp>
            <p:nvSpPr>
              <p:cNvPr id="87425" name="Freeform 385"/>
              <p:cNvSpPr>
                <a:spLocks/>
              </p:cNvSpPr>
              <p:nvPr/>
            </p:nvSpPr>
            <p:spPr bwMode="auto">
              <a:xfrm>
                <a:off x="4501" y="2826"/>
                <a:ext cx="6" cy="72"/>
              </a:xfrm>
              <a:custGeom>
                <a:avLst/>
                <a:gdLst/>
                <a:ahLst/>
                <a:cxnLst>
                  <a:cxn ang="0">
                    <a:pos x="6" y="50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0"/>
                  </a:cxn>
                </a:cxnLst>
                <a:rect l="0" t="0" r="r" b="b"/>
                <a:pathLst>
                  <a:path w="6" h="72">
                    <a:moveTo>
                      <a:pt x="6" y="50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26" name="Freeform 386"/>
              <p:cNvSpPr>
                <a:spLocks/>
              </p:cNvSpPr>
              <p:nvPr/>
            </p:nvSpPr>
            <p:spPr bwMode="auto">
              <a:xfrm>
                <a:off x="4501" y="2826"/>
                <a:ext cx="6" cy="72"/>
              </a:xfrm>
              <a:custGeom>
                <a:avLst/>
                <a:gdLst/>
                <a:ahLst/>
                <a:cxnLst>
                  <a:cxn ang="0">
                    <a:pos x="6" y="50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0"/>
                  </a:cxn>
                </a:cxnLst>
                <a:rect l="0" t="0" r="r" b="b"/>
                <a:pathLst>
                  <a:path w="6" h="72">
                    <a:moveTo>
                      <a:pt x="6" y="50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27" name="Freeform 387"/>
              <p:cNvSpPr>
                <a:spLocks/>
              </p:cNvSpPr>
              <p:nvPr/>
            </p:nvSpPr>
            <p:spPr bwMode="auto">
              <a:xfrm>
                <a:off x="4275" y="2826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28" name="Freeform 388"/>
              <p:cNvSpPr>
                <a:spLocks/>
              </p:cNvSpPr>
              <p:nvPr/>
            </p:nvSpPr>
            <p:spPr bwMode="auto">
              <a:xfrm>
                <a:off x="4275" y="2826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29" name="Rectangle 389"/>
              <p:cNvSpPr>
                <a:spLocks noChangeArrowheads="1"/>
              </p:cNvSpPr>
              <p:nvPr/>
            </p:nvSpPr>
            <p:spPr bwMode="auto">
              <a:xfrm>
                <a:off x="4371" y="2564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30" name="Rectangle 390"/>
              <p:cNvSpPr>
                <a:spLocks noChangeArrowheads="1"/>
              </p:cNvSpPr>
              <p:nvPr/>
            </p:nvSpPr>
            <p:spPr bwMode="auto">
              <a:xfrm>
                <a:off x="4371" y="2564"/>
                <a:ext cx="40" cy="51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31" name="Freeform 391"/>
              <p:cNvSpPr>
                <a:spLocks/>
              </p:cNvSpPr>
              <p:nvPr/>
            </p:nvSpPr>
            <p:spPr bwMode="auto">
              <a:xfrm>
                <a:off x="4481" y="2898"/>
                <a:ext cx="20" cy="68"/>
              </a:xfrm>
              <a:custGeom>
                <a:avLst/>
                <a:gdLst/>
                <a:ahLst/>
                <a:cxnLst>
                  <a:cxn ang="0">
                    <a:pos x="20" y="49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49"/>
                  </a:cxn>
                </a:cxnLst>
                <a:rect l="0" t="0" r="r" b="b"/>
                <a:pathLst>
                  <a:path w="20" h="68">
                    <a:moveTo>
                      <a:pt x="20" y="49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32" name="Freeform 392"/>
              <p:cNvSpPr>
                <a:spLocks/>
              </p:cNvSpPr>
              <p:nvPr/>
            </p:nvSpPr>
            <p:spPr bwMode="auto">
              <a:xfrm>
                <a:off x="4481" y="2898"/>
                <a:ext cx="20" cy="68"/>
              </a:xfrm>
              <a:custGeom>
                <a:avLst/>
                <a:gdLst/>
                <a:ahLst/>
                <a:cxnLst>
                  <a:cxn ang="0">
                    <a:pos x="20" y="49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49"/>
                  </a:cxn>
                </a:cxnLst>
                <a:rect l="0" t="0" r="r" b="b"/>
                <a:pathLst>
                  <a:path w="20" h="68">
                    <a:moveTo>
                      <a:pt x="20" y="49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33" name="Freeform 393"/>
              <p:cNvSpPr>
                <a:spLocks/>
              </p:cNvSpPr>
              <p:nvPr/>
            </p:nvSpPr>
            <p:spPr bwMode="auto">
              <a:xfrm>
                <a:off x="4281" y="2898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34" name="Freeform 394"/>
              <p:cNvSpPr>
                <a:spLocks/>
              </p:cNvSpPr>
              <p:nvPr/>
            </p:nvSpPr>
            <p:spPr bwMode="auto">
              <a:xfrm>
                <a:off x="4281" y="2898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35" name="Freeform 395"/>
              <p:cNvSpPr>
                <a:spLocks/>
              </p:cNvSpPr>
              <p:nvPr/>
            </p:nvSpPr>
            <p:spPr bwMode="auto">
              <a:xfrm>
                <a:off x="5092" y="1468"/>
                <a:ext cx="99" cy="122"/>
              </a:xfrm>
              <a:custGeom>
                <a:avLst/>
                <a:gdLst/>
                <a:ahLst/>
                <a:cxnLst>
                  <a:cxn ang="0">
                    <a:pos x="99" y="122"/>
                  </a:cxn>
                  <a:cxn ang="0">
                    <a:pos x="71" y="43"/>
                  </a:cxn>
                  <a:cxn ang="0">
                    <a:pos x="0" y="0"/>
                  </a:cxn>
                  <a:cxn ang="0">
                    <a:pos x="24" y="79"/>
                  </a:cxn>
                  <a:cxn ang="0">
                    <a:pos x="99" y="122"/>
                  </a:cxn>
                </a:cxnLst>
                <a:rect l="0" t="0" r="r" b="b"/>
                <a:pathLst>
                  <a:path w="99" h="122">
                    <a:moveTo>
                      <a:pt x="99" y="122"/>
                    </a:moveTo>
                    <a:lnTo>
                      <a:pt x="71" y="43"/>
                    </a:lnTo>
                    <a:lnTo>
                      <a:pt x="0" y="0"/>
                    </a:lnTo>
                    <a:lnTo>
                      <a:pt x="24" y="79"/>
                    </a:lnTo>
                    <a:lnTo>
                      <a:pt x="99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36" name="Freeform 396"/>
              <p:cNvSpPr>
                <a:spLocks/>
              </p:cNvSpPr>
              <p:nvPr/>
            </p:nvSpPr>
            <p:spPr bwMode="auto">
              <a:xfrm>
                <a:off x="5092" y="1468"/>
                <a:ext cx="99" cy="122"/>
              </a:xfrm>
              <a:custGeom>
                <a:avLst/>
                <a:gdLst/>
                <a:ahLst/>
                <a:cxnLst>
                  <a:cxn ang="0">
                    <a:pos x="99" y="122"/>
                  </a:cxn>
                  <a:cxn ang="0">
                    <a:pos x="71" y="43"/>
                  </a:cxn>
                  <a:cxn ang="0">
                    <a:pos x="0" y="0"/>
                  </a:cxn>
                  <a:cxn ang="0">
                    <a:pos x="24" y="79"/>
                  </a:cxn>
                  <a:cxn ang="0">
                    <a:pos x="99" y="122"/>
                  </a:cxn>
                </a:cxnLst>
                <a:rect l="0" t="0" r="r" b="b"/>
                <a:pathLst>
                  <a:path w="99" h="122">
                    <a:moveTo>
                      <a:pt x="99" y="122"/>
                    </a:moveTo>
                    <a:lnTo>
                      <a:pt x="71" y="43"/>
                    </a:lnTo>
                    <a:lnTo>
                      <a:pt x="0" y="0"/>
                    </a:lnTo>
                    <a:lnTo>
                      <a:pt x="24" y="79"/>
                    </a:lnTo>
                    <a:lnTo>
                      <a:pt x="99" y="1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37" name="Freeform 397"/>
              <p:cNvSpPr>
                <a:spLocks/>
              </p:cNvSpPr>
              <p:nvPr/>
            </p:nvSpPr>
            <p:spPr bwMode="auto">
              <a:xfrm>
                <a:off x="3591" y="1468"/>
                <a:ext cx="99" cy="122"/>
              </a:xfrm>
              <a:custGeom>
                <a:avLst/>
                <a:gdLst/>
                <a:ahLst/>
                <a:cxnLst>
                  <a:cxn ang="0">
                    <a:pos x="27" y="43"/>
                  </a:cxn>
                  <a:cxn ang="0">
                    <a:pos x="99" y="0"/>
                  </a:cxn>
                  <a:cxn ang="0">
                    <a:pos x="75" y="79"/>
                  </a:cxn>
                  <a:cxn ang="0">
                    <a:pos x="0" y="122"/>
                  </a:cxn>
                  <a:cxn ang="0">
                    <a:pos x="27" y="43"/>
                  </a:cxn>
                </a:cxnLst>
                <a:rect l="0" t="0" r="r" b="b"/>
                <a:pathLst>
                  <a:path w="99" h="122">
                    <a:moveTo>
                      <a:pt x="27" y="43"/>
                    </a:moveTo>
                    <a:lnTo>
                      <a:pt x="99" y="0"/>
                    </a:lnTo>
                    <a:lnTo>
                      <a:pt x="75" y="79"/>
                    </a:lnTo>
                    <a:lnTo>
                      <a:pt x="0" y="122"/>
                    </a:lnTo>
                    <a:lnTo>
                      <a:pt x="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38" name="Freeform 398"/>
              <p:cNvSpPr>
                <a:spLocks/>
              </p:cNvSpPr>
              <p:nvPr/>
            </p:nvSpPr>
            <p:spPr bwMode="auto">
              <a:xfrm>
                <a:off x="3591" y="1468"/>
                <a:ext cx="99" cy="122"/>
              </a:xfrm>
              <a:custGeom>
                <a:avLst/>
                <a:gdLst/>
                <a:ahLst/>
                <a:cxnLst>
                  <a:cxn ang="0">
                    <a:pos x="27" y="43"/>
                  </a:cxn>
                  <a:cxn ang="0">
                    <a:pos x="99" y="0"/>
                  </a:cxn>
                  <a:cxn ang="0">
                    <a:pos x="75" y="79"/>
                  </a:cxn>
                  <a:cxn ang="0">
                    <a:pos x="0" y="122"/>
                  </a:cxn>
                  <a:cxn ang="0">
                    <a:pos x="27" y="43"/>
                  </a:cxn>
                </a:cxnLst>
                <a:rect l="0" t="0" r="r" b="b"/>
                <a:pathLst>
                  <a:path w="99" h="122">
                    <a:moveTo>
                      <a:pt x="27" y="43"/>
                    </a:moveTo>
                    <a:lnTo>
                      <a:pt x="99" y="0"/>
                    </a:lnTo>
                    <a:lnTo>
                      <a:pt x="75" y="79"/>
                    </a:lnTo>
                    <a:lnTo>
                      <a:pt x="0" y="122"/>
                    </a:lnTo>
                    <a:lnTo>
                      <a:pt x="27" y="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39" name="Freeform 399"/>
              <p:cNvSpPr>
                <a:spLocks/>
              </p:cNvSpPr>
              <p:nvPr/>
            </p:nvSpPr>
            <p:spPr bwMode="auto">
              <a:xfrm>
                <a:off x="5133" y="3163"/>
                <a:ext cx="175" cy="73"/>
              </a:xfrm>
              <a:custGeom>
                <a:avLst/>
                <a:gdLst/>
                <a:ahLst/>
                <a:cxnLst>
                  <a:cxn ang="0">
                    <a:pos x="175" y="19"/>
                  </a:cxn>
                  <a:cxn ang="0">
                    <a:pos x="93" y="73"/>
                  </a:cxn>
                  <a:cxn ang="0">
                    <a:pos x="0" y="57"/>
                  </a:cxn>
                  <a:cxn ang="0">
                    <a:pos x="52" y="0"/>
                  </a:cxn>
                  <a:cxn ang="0">
                    <a:pos x="175" y="19"/>
                  </a:cxn>
                </a:cxnLst>
                <a:rect l="0" t="0" r="r" b="b"/>
                <a:pathLst>
                  <a:path w="175" h="73">
                    <a:moveTo>
                      <a:pt x="175" y="19"/>
                    </a:moveTo>
                    <a:lnTo>
                      <a:pt x="93" y="73"/>
                    </a:lnTo>
                    <a:lnTo>
                      <a:pt x="0" y="57"/>
                    </a:lnTo>
                    <a:lnTo>
                      <a:pt x="52" y="0"/>
                    </a:lnTo>
                    <a:lnTo>
                      <a:pt x="175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40" name="Freeform 400"/>
              <p:cNvSpPr>
                <a:spLocks/>
              </p:cNvSpPr>
              <p:nvPr/>
            </p:nvSpPr>
            <p:spPr bwMode="auto">
              <a:xfrm>
                <a:off x="5133" y="3163"/>
                <a:ext cx="175" cy="73"/>
              </a:xfrm>
              <a:custGeom>
                <a:avLst/>
                <a:gdLst/>
                <a:ahLst/>
                <a:cxnLst>
                  <a:cxn ang="0">
                    <a:pos x="175" y="19"/>
                  </a:cxn>
                  <a:cxn ang="0">
                    <a:pos x="93" y="73"/>
                  </a:cxn>
                  <a:cxn ang="0">
                    <a:pos x="0" y="57"/>
                  </a:cxn>
                  <a:cxn ang="0">
                    <a:pos x="52" y="0"/>
                  </a:cxn>
                  <a:cxn ang="0">
                    <a:pos x="175" y="19"/>
                  </a:cxn>
                </a:cxnLst>
                <a:rect l="0" t="0" r="r" b="b"/>
                <a:pathLst>
                  <a:path w="175" h="73">
                    <a:moveTo>
                      <a:pt x="175" y="19"/>
                    </a:moveTo>
                    <a:lnTo>
                      <a:pt x="93" y="73"/>
                    </a:lnTo>
                    <a:lnTo>
                      <a:pt x="0" y="57"/>
                    </a:lnTo>
                    <a:lnTo>
                      <a:pt x="52" y="0"/>
                    </a:lnTo>
                    <a:lnTo>
                      <a:pt x="175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41" name="Freeform 401"/>
              <p:cNvSpPr>
                <a:spLocks/>
              </p:cNvSpPr>
              <p:nvPr/>
            </p:nvSpPr>
            <p:spPr bwMode="auto">
              <a:xfrm>
                <a:off x="5072" y="1183"/>
                <a:ext cx="104" cy="111"/>
              </a:xfrm>
              <a:custGeom>
                <a:avLst/>
                <a:gdLst/>
                <a:ahLst/>
                <a:cxnLst>
                  <a:cxn ang="0">
                    <a:pos x="32" y="111"/>
                  </a:cxn>
                  <a:cxn ang="0">
                    <a:pos x="0" y="64"/>
                  </a:cxn>
                  <a:cxn ang="0">
                    <a:pos x="79" y="0"/>
                  </a:cxn>
                  <a:cxn ang="0">
                    <a:pos x="104" y="49"/>
                  </a:cxn>
                  <a:cxn ang="0">
                    <a:pos x="32" y="111"/>
                  </a:cxn>
                </a:cxnLst>
                <a:rect l="0" t="0" r="r" b="b"/>
                <a:pathLst>
                  <a:path w="104" h="111">
                    <a:moveTo>
                      <a:pt x="32" y="111"/>
                    </a:moveTo>
                    <a:lnTo>
                      <a:pt x="0" y="64"/>
                    </a:lnTo>
                    <a:lnTo>
                      <a:pt x="79" y="0"/>
                    </a:lnTo>
                    <a:lnTo>
                      <a:pt x="104" y="49"/>
                    </a:lnTo>
                    <a:lnTo>
                      <a:pt x="32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42" name="Freeform 402"/>
              <p:cNvSpPr>
                <a:spLocks/>
              </p:cNvSpPr>
              <p:nvPr/>
            </p:nvSpPr>
            <p:spPr bwMode="auto">
              <a:xfrm>
                <a:off x="5072" y="1183"/>
                <a:ext cx="104" cy="111"/>
              </a:xfrm>
              <a:custGeom>
                <a:avLst/>
                <a:gdLst/>
                <a:ahLst/>
                <a:cxnLst>
                  <a:cxn ang="0">
                    <a:pos x="32" y="111"/>
                  </a:cxn>
                  <a:cxn ang="0">
                    <a:pos x="0" y="64"/>
                  </a:cxn>
                  <a:cxn ang="0">
                    <a:pos x="79" y="0"/>
                  </a:cxn>
                  <a:cxn ang="0">
                    <a:pos x="104" y="49"/>
                  </a:cxn>
                  <a:cxn ang="0">
                    <a:pos x="32" y="111"/>
                  </a:cxn>
                </a:cxnLst>
                <a:rect l="0" t="0" r="r" b="b"/>
                <a:pathLst>
                  <a:path w="104" h="111">
                    <a:moveTo>
                      <a:pt x="32" y="111"/>
                    </a:moveTo>
                    <a:lnTo>
                      <a:pt x="0" y="64"/>
                    </a:lnTo>
                    <a:lnTo>
                      <a:pt x="79" y="0"/>
                    </a:lnTo>
                    <a:lnTo>
                      <a:pt x="104" y="49"/>
                    </a:lnTo>
                    <a:lnTo>
                      <a:pt x="32" y="1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43" name="Rectangle 403"/>
              <p:cNvSpPr>
                <a:spLocks noChangeArrowheads="1"/>
              </p:cNvSpPr>
              <p:nvPr/>
            </p:nvSpPr>
            <p:spPr bwMode="auto">
              <a:xfrm>
                <a:off x="4360" y="3096"/>
                <a:ext cx="60" cy="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44" name="Freeform 404"/>
              <p:cNvSpPr>
                <a:spLocks noEditPoints="1"/>
              </p:cNvSpPr>
              <p:nvPr/>
            </p:nvSpPr>
            <p:spPr bwMode="auto">
              <a:xfrm>
                <a:off x="4360" y="1727"/>
                <a:ext cx="1161" cy="1467"/>
              </a:xfrm>
              <a:custGeom>
                <a:avLst/>
                <a:gdLst/>
                <a:ahLst/>
                <a:cxnLst>
                  <a:cxn ang="0">
                    <a:pos x="0" y="1467"/>
                  </a:cxn>
                  <a:cxn ang="0">
                    <a:pos x="60" y="1467"/>
                  </a:cxn>
                  <a:cxn ang="0">
                    <a:pos x="60" y="1369"/>
                  </a:cxn>
                  <a:cxn ang="0">
                    <a:pos x="0" y="1369"/>
                  </a:cxn>
                  <a:cxn ang="0">
                    <a:pos x="0" y="1467"/>
                  </a:cxn>
                  <a:cxn ang="0">
                    <a:pos x="1084" y="0"/>
                  </a:cxn>
                  <a:cxn ang="0">
                    <a:pos x="1161" y="81"/>
                  </a:cxn>
                </a:cxnLst>
                <a:rect l="0" t="0" r="r" b="b"/>
                <a:pathLst>
                  <a:path w="1161" h="1467">
                    <a:moveTo>
                      <a:pt x="0" y="1467"/>
                    </a:moveTo>
                    <a:lnTo>
                      <a:pt x="60" y="1467"/>
                    </a:lnTo>
                    <a:lnTo>
                      <a:pt x="60" y="1369"/>
                    </a:lnTo>
                    <a:lnTo>
                      <a:pt x="0" y="1369"/>
                    </a:lnTo>
                    <a:lnTo>
                      <a:pt x="0" y="1467"/>
                    </a:lnTo>
                    <a:moveTo>
                      <a:pt x="1084" y="0"/>
                    </a:moveTo>
                    <a:lnTo>
                      <a:pt x="1161" y="8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45" name="Freeform 405"/>
              <p:cNvSpPr>
                <a:spLocks/>
              </p:cNvSpPr>
              <p:nvPr/>
            </p:nvSpPr>
            <p:spPr bwMode="auto">
              <a:xfrm>
                <a:off x="4411" y="2564"/>
                <a:ext cx="39" cy="5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8"/>
                  </a:cxn>
                  <a:cxn ang="0">
                    <a:pos x="0" y="51"/>
                  </a:cxn>
                </a:cxnLst>
                <a:rect l="0" t="0" r="r" b="b"/>
                <a:pathLst>
                  <a:path w="39" h="58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46" name="Freeform 406"/>
              <p:cNvSpPr>
                <a:spLocks/>
              </p:cNvSpPr>
              <p:nvPr/>
            </p:nvSpPr>
            <p:spPr bwMode="auto">
              <a:xfrm>
                <a:off x="4411" y="2564"/>
                <a:ext cx="39" cy="5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8"/>
                  </a:cxn>
                  <a:cxn ang="0">
                    <a:pos x="0" y="51"/>
                  </a:cxn>
                </a:cxnLst>
                <a:rect l="0" t="0" r="r" b="b"/>
                <a:pathLst>
                  <a:path w="39" h="58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8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47" name="Freeform 407"/>
              <p:cNvSpPr>
                <a:spLocks/>
              </p:cNvSpPr>
              <p:nvPr/>
            </p:nvSpPr>
            <p:spPr bwMode="auto">
              <a:xfrm>
                <a:off x="4332" y="2564"/>
                <a:ext cx="39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39" h="58">
                    <a:moveTo>
                      <a:pt x="0" y="7"/>
                    </a:moveTo>
                    <a:lnTo>
                      <a:pt x="39" y="0"/>
                    </a:lnTo>
                    <a:lnTo>
                      <a:pt x="39" y="51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48" name="Freeform 408"/>
              <p:cNvSpPr>
                <a:spLocks/>
              </p:cNvSpPr>
              <p:nvPr/>
            </p:nvSpPr>
            <p:spPr bwMode="auto">
              <a:xfrm>
                <a:off x="4332" y="2564"/>
                <a:ext cx="39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39" h="58">
                    <a:moveTo>
                      <a:pt x="0" y="7"/>
                    </a:moveTo>
                    <a:lnTo>
                      <a:pt x="39" y="0"/>
                    </a:lnTo>
                    <a:lnTo>
                      <a:pt x="39" y="51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49" name="Freeform 409"/>
              <p:cNvSpPr>
                <a:spLocks/>
              </p:cNvSpPr>
              <p:nvPr/>
            </p:nvSpPr>
            <p:spPr bwMode="auto">
              <a:xfrm>
                <a:off x="4450" y="2966"/>
                <a:ext cx="72" cy="121"/>
              </a:xfrm>
              <a:custGeom>
                <a:avLst/>
                <a:gdLst/>
                <a:ahLst/>
                <a:cxnLst>
                  <a:cxn ang="0">
                    <a:pos x="28" y="121"/>
                  </a:cxn>
                  <a:cxn ang="0">
                    <a:pos x="72" y="102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28" y="121"/>
                  </a:cxn>
                </a:cxnLst>
                <a:rect l="0" t="0" r="r" b="b"/>
                <a:pathLst>
                  <a:path w="72" h="121">
                    <a:moveTo>
                      <a:pt x="28" y="121"/>
                    </a:moveTo>
                    <a:lnTo>
                      <a:pt x="72" y="102"/>
                    </a:lnTo>
                    <a:lnTo>
                      <a:pt x="31" y="0"/>
                    </a:lnTo>
                    <a:lnTo>
                      <a:pt x="0" y="12"/>
                    </a:lnTo>
                    <a:lnTo>
                      <a:pt x="28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50" name="Freeform 410"/>
              <p:cNvSpPr>
                <a:spLocks/>
              </p:cNvSpPr>
              <p:nvPr/>
            </p:nvSpPr>
            <p:spPr bwMode="auto">
              <a:xfrm>
                <a:off x="4450" y="2966"/>
                <a:ext cx="72" cy="121"/>
              </a:xfrm>
              <a:custGeom>
                <a:avLst/>
                <a:gdLst/>
                <a:ahLst/>
                <a:cxnLst>
                  <a:cxn ang="0">
                    <a:pos x="28" y="121"/>
                  </a:cxn>
                  <a:cxn ang="0">
                    <a:pos x="72" y="102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28" y="121"/>
                  </a:cxn>
                </a:cxnLst>
                <a:rect l="0" t="0" r="r" b="b"/>
                <a:pathLst>
                  <a:path w="72" h="121">
                    <a:moveTo>
                      <a:pt x="28" y="121"/>
                    </a:moveTo>
                    <a:lnTo>
                      <a:pt x="72" y="102"/>
                    </a:lnTo>
                    <a:lnTo>
                      <a:pt x="31" y="0"/>
                    </a:lnTo>
                    <a:lnTo>
                      <a:pt x="0" y="12"/>
                    </a:lnTo>
                    <a:lnTo>
                      <a:pt x="28" y="1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51" name="Freeform 411"/>
              <p:cNvSpPr>
                <a:spLocks/>
              </p:cNvSpPr>
              <p:nvPr/>
            </p:nvSpPr>
            <p:spPr bwMode="auto">
              <a:xfrm>
                <a:off x="4260" y="2966"/>
                <a:ext cx="72" cy="121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44" y="121"/>
                  </a:cxn>
                  <a:cxn ang="0">
                    <a:pos x="72" y="12"/>
                  </a:cxn>
                  <a:cxn ang="0">
                    <a:pos x="41" y="0"/>
                  </a:cxn>
                  <a:cxn ang="0">
                    <a:pos x="0" y="102"/>
                  </a:cxn>
                </a:cxnLst>
                <a:rect l="0" t="0" r="r" b="b"/>
                <a:pathLst>
                  <a:path w="72" h="121">
                    <a:moveTo>
                      <a:pt x="0" y="102"/>
                    </a:moveTo>
                    <a:lnTo>
                      <a:pt x="44" y="121"/>
                    </a:lnTo>
                    <a:lnTo>
                      <a:pt x="72" y="12"/>
                    </a:lnTo>
                    <a:lnTo>
                      <a:pt x="41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52" name="Freeform 412"/>
              <p:cNvSpPr>
                <a:spLocks noEditPoints="1"/>
              </p:cNvSpPr>
              <p:nvPr/>
            </p:nvSpPr>
            <p:spPr bwMode="auto">
              <a:xfrm>
                <a:off x="4260" y="2642"/>
                <a:ext cx="1129" cy="445"/>
              </a:xfrm>
              <a:custGeom>
                <a:avLst/>
                <a:gdLst/>
                <a:ahLst/>
                <a:cxnLst>
                  <a:cxn ang="0">
                    <a:pos x="0" y="426"/>
                  </a:cxn>
                  <a:cxn ang="0">
                    <a:pos x="44" y="445"/>
                  </a:cxn>
                  <a:cxn ang="0">
                    <a:pos x="72" y="336"/>
                  </a:cxn>
                  <a:cxn ang="0">
                    <a:pos x="41" y="324"/>
                  </a:cxn>
                  <a:cxn ang="0">
                    <a:pos x="0" y="426"/>
                  </a:cxn>
                  <a:cxn ang="0">
                    <a:pos x="1129" y="65"/>
                  </a:cxn>
                  <a:cxn ang="0">
                    <a:pos x="1121" y="0"/>
                  </a:cxn>
                </a:cxnLst>
                <a:rect l="0" t="0" r="r" b="b"/>
                <a:pathLst>
                  <a:path w="1129" h="445">
                    <a:moveTo>
                      <a:pt x="0" y="426"/>
                    </a:moveTo>
                    <a:lnTo>
                      <a:pt x="44" y="445"/>
                    </a:lnTo>
                    <a:lnTo>
                      <a:pt x="72" y="336"/>
                    </a:lnTo>
                    <a:lnTo>
                      <a:pt x="41" y="324"/>
                    </a:lnTo>
                    <a:lnTo>
                      <a:pt x="0" y="426"/>
                    </a:lnTo>
                    <a:moveTo>
                      <a:pt x="1129" y="65"/>
                    </a:moveTo>
                    <a:lnTo>
                      <a:pt x="1121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53" name="Freeform 413"/>
              <p:cNvSpPr>
                <a:spLocks/>
              </p:cNvSpPr>
              <p:nvPr/>
            </p:nvSpPr>
            <p:spPr bwMode="auto">
              <a:xfrm>
                <a:off x="4327" y="3460"/>
                <a:ext cx="127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27" y="19"/>
                  </a:cxn>
                  <a:cxn ang="0">
                    <a:pos x="121" y="0"/>
                  </a:cxn>
                  <a:cxn ang="0">
                    <a:pos x="6" y="0"/>
                  </a:cxn>
                  <a:cxn ang="0">
                    <a:pos x="0" y="19"/>
                  </a:cxn>
                </a:cxnLst>
                <a:rect l="0" t="0" r="r" b="b"/>
                <a:pathLst>
                  <a:path w="127" h="19">
                    <a:moveTo>
                      <a:pt x="0" y="19"/>
                    </a:moveTo>
                    <a:lnTo>
                      <a:pt x="127" y="19"/>
                    </a:lnTo>
                    <a:lnTo>
                      <a:pt x="121" y="0"/>
                    </a:lnTo>
                    <a:lnTo>
                      <a:pt x="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54" name="Freeform 414"/>
              <p:cNvSpPr>
                <a:spLocks noEditPoints="1"/>
              </p:cNvSpPr>
              <p:nvPr/>
            </p:nvSpPr>
            <p:spPr bwMode="auto">
              <a:xfrm>
                <a:off x="3393" y="2643"/>
                <a:ext cx="1061" cy="836"/>
              </a:xfrm>
              <a:custGeom>
                <a:avLst/>
                <a:gdLst/>
                <a:ahLst/>
                <a:cxnLst>
                  <a:cxn ang="0">
                    <a:pos x="934" y="836"/>
                  </a:cxn>
                  <a:cxn ang="0">
                    <a:pos x="1061" y="836"/>
                  </a:cxn>
                  <a:cxn ang="0">
                    <a:pos x="1055" y="817"/>
                  </a:cxn>
                  <a:cxn ang="0">
                    <a:pos x="940" y="817"/>
                  </a:cxn>
                  <a:cxn ang="0">
                    <a:pos x="934" y="836"/>
                  </a:cxn>
                  <a:cxn ang="0">
                    <a:pos x="7" y="0"/>
                  </a:cxn>
                  <a:cxn ang="0">
                    <a:pos x="0" y="65"/>
                  </a:cxn>
                </a:cxnLst>
                <a:rect l="0" t="0" r="r" b="b"/>
                <a:pathLst>
                  <a:path w="1061" h="836">
                    <a:moveTo>
                      <a:pt x="934" y="836"/>
                    </a:moveTo>
                    <a:lnTo>
                      <a:pt x="1061" y="836"/>
                    </a:lnTo>
                    <a:lnTo>
                      <a:pt x="1055" y="817"/>
                    </a:lnTo>
                    <a:lnTo>
                      <a:pt x="940" y="817"/>
                    </a:lnTo>
                    <a:lnTo>
                      <a:pt x="934" y="836"/>
                    </a:lnTo>
                    <a:moveTo>
                      <a:pt x="7" y="0"/>
                    </a:moveTo>
                    <a:lnTo>
                      <a:pt x="0" y="6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55" name="Freeform 415"/>
              <p:cNvSpPr>
                <a:spLocks/>
              </p:cNvSpPr>
              <p:nvPr/>
            </p:nvSpPr>
            <p:spPr bwMode="auto">
              <a:xfrm>
                <a:off x="5185" y="3062"/>
                <a:ext cx="70" cy="101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51" y="46"/>
                  </a:cxn>
                  <a:cxn ang="0">
                    <a:pos x="0" y="101"/>
                  </a:cxn>
                  <a:cxn ang="0">
                    <a:pos x="16" y="58"/>
                  </a:cxn>
                  <a:cxn ang="0">
                    <a:pos x="70" y="0"/>
                  </a:cxn>
                </a:cxnLst>
                <a:rect l="0" t="0" r="r" b="b"/>
                <a:pathLst>
                  <a:path w="70" h="101">
                    <a:moveTo>
                      <a:pt x="70" y="0"/>
                    </a:moveTo>
                    <a:lnTo>
                      <a:pt x="51" y="46"/>
                    </a:lnTo>
                    <a:lnTo>
                      <a:pt x="0" y="101"/>
                    </a:lnTo>
                    <a:lnTo>
                      <a:pt x="16" y="5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56" name="Freeform 416"/>
              <p:cNvSpPr>
                <a:spLocks/>
              </p:cNvSpPr>
              <p:nvPr/>
            </p:nvSpPr>
            <p:spPr bwMode="auto">
              <a:xfrm>
                <a:off x="5185" y="3062"/>
                <a:ext cx="70" cy="101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51" y="46"/>
                  </a:cxn>
                  <a:cxn ang="0">
                    <a:pos x="0" y="101"/>
                  </a:cxn>
                  <a:cxn ang="0">
                    <a:pos x="16" y="58"/>
                  </a:cxn>
                  <a:cxn ang="0">
                    <a:pos x="70" y="0"/>
                  </a:cxn>
                </a:cxnLst>
                <a:rect l="0" t="0" r="r" b="b"/>
                <a:pathLst>
                  <a:path w="70" h="101">
                    <a:moveTo>
                      <a:pt x="70" y="0"/>
                    </a:moveTo>
                    <a:lnTo>
                      <a:pt x="51" y="46"/>
                    </a:lnTo>
                    <a:lnTo>
                      <a:pt x="0" y="101"/>
                    </a:lnTo>
                    <a:lnTo>
                      <a:pt x="16" y="58"/>
                    </a:lnTo>
                    <a:lnTo>
                      <a:pt x="7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57" name="Freeform 417"/>
              <p:cNvSpPr>
                <a:spLocks/>
              </p:cNvSpPr>
              <p:nvPr/>
            </p:nvSpPr>
            <p:spPr bwMode="auto">
              <a:xfrm>
                <a:off x="3527" y="3062"/>
                <a:ext cx="69" cy="101"/>
              </a:xfrm>
              <a:custGeom>
                <a:avLst/>
                <a:gdLst/>
                <a:ahLst/>
                <a:cxnLst>
                  <a:cxn ang="0">
                    <a:pos x="53" y="58"/>
                  </a:cxn>
                  <a:cxn ang="0">
                    <a:pos x="0" y="0"/>
                  </a:cxn>
                  <a:cxn ang="0">
                    <a:pos x="19" y="46"/>
                  </a:cxn>
                  <a:cxn ang="0">
                    <a:pos x="69" y="101"/>
                  </a:cxn>
                  <a:cxn ang="0">
                    <a:pos x="53" y="58"/>
                  </a:cxn>
                </a:cxnLst>
                <a:rect l="0" t="0" r="r" b="b"/>
                <a:pathLst>
                  <a:path w="69" h="101">
                    <a:moveTo>
                      <a:pt x="53" y="58"/>
                    </a:moveTo>
                    <a:lnTo>
                      <a:pt x="0" y="0"/>
                    </a:lnTo>
                    <a:lnTo>
                      <a:pt x="19" y="46"/>
                    </a:lnTo>
                    <a:lnTo>
                      <a:pt x="69" y="101"/>
                    </a:lnTo>
                    <a:lnTo>
                      <a:pt x="53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58" name="Freeform 418"/>
              <p:cNvSpPr>
                <a:spLocks noEditPoints="1"/>
              </p:cNvSpPr>
              <p:nvPr/>
            </p:nvSpPr>
            <p:spPr bwMode="auto">
              <a:xfrm>
                <a:off x="3190" y="2419"/>
                <a:ext cx="406" cy="744"/>
              </a:xfrm>
              <a:custGeom>
                <a:avLst/>
                <a:gdLst/>
                <a:ahLst/>
                <a:cxnLst>
                  <a:cxn ang="0">
                    <a:pos x="390" y="701"/>
                  </a:cxn>
                  <a:cxn ang="0">
                    <a:pos x="337" y="643"/>
                  </a:cxn>
                  <a:cxn ang="0">
                    <a:pos x="356" y="689"/>
                  </a:cxn>
                  <a:cxn ang="0">
                    <a:pos x="406" y="744"/>
                  </a:cxn>
                  <a:cxn ang="0">
                    <a:pos x="390" y="701"/>
                  </a:cxn>
                  <a:cxn ang="0">
                    <a:pos x="0" y="0"/>
                  </a:cxn>
                  <a:cxn ang="0">
                    <a:pos x="0" y="99"/>
                  </a:cxn>
                </a:cxnLst>
                <a:rect l="0" t="0" r="r" b="b"/>
                <a:pathLst>
                  <a:path w="406" h="744">
                    <a:moveTo>
                      <a:pt x="390" y="701"/>
                    </a:moveTo>
                    <a:lnTo>
                      <a:pt x="337" y="643"/>
                    </a:lnTo>
                    <a:lnTo>
                      <a:pt x="356" y="689"/>
                    </a:lnTo>
                    <a:lnTo>
                      <a:pt x="406" y="744"/>
                    </a:lnTo>
                    <a:lnTo>
                      <a:pt x="390" y="701"/>
                    </a:lnTo>
                    <a:moveTo>
                      <a:pt x="0" y="0"/>
                    </a:moveTo>
                    <a:lnTo>
                      <a:pt x="0" y="9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59" name="Freeform 419"/>
              <p:cNvSpPr>
                <a:spLocks/>
              </p:cNvSpPr>
              <p:nvPr/>
            </p:nvSpPr>
            <p:spPr bwMode="auto">
              <a:xfrm>
                <a:off x="4677" y="3484"/>
                <a:ext cx="133" cy="3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2" y="0"/>
                  </a:cxn>
                  <a:cxn ang="0">
                    <a:pos x="133" y="12"/>
                  </a:cxn>
                  <a:cxn ang="0">
                    <a:pos x="92" y="32"/>
                  </a:cxn>
                  <a:cxn ang="0">
                    <a:pos x="0" y="16"/>
                  </a:cxn>
                </a:cxnLst>
                <a:rect l="0" t="0" r="r" b="b"/>
                <a:pathLst>
                  <a:path w="133" h="32">
                    <a:moveTo>
                      <a:pt x="0" y="16"/>
                    </a:moveTo>
                    <a:lnTo>
                      <a:pt x="32" y="0"/>
                    </a:lnTo>
                    <a:lnTo>
                      <a:pt x="133" y="12"/>
                    </a:lnTo>
                    <a:lnTo>
                      <a:pt x="9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60" name="Freeform 420"/>
              <p:cNvSpPr>
                <a:spLocks/>
              </p:cNvSpPr>
              <p:nvPr/>
            </p:nvSpPr>
            <p:spPr bwMode="auto">
              <a:xfrm>
                <a:off x="4677" y="3484"/>
                <a:ext cx="133" cy="3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2" y="0"/>
                  </a:cxn>
                  <a:cxn ang="0">
                    <a:pos x="133" y="12"/>
                  </a:cxn>
                  <a:cxn ang="0">
                    <a:pos x="92" y="32"/>
                  </a:cxn>
                  <a:cxn ang="0">
                    <a:pos x="0" y="16"/>
                  </a:cxn>
                </a:cxnLst>
                <a:rect l="0" t="0" r="r" b="b"/>
                <a:pathLst>
                  <a:path w="133" h="32">
                    <a:moveTo>
                      <a:pt x="0" y="16"/>
                    </a:moveTo>
                    <a:lnTo>
                      <a:pt x="32" y="0"/>
                    </a:lnTo>
                    <a:lnTo>
                      <a:pt x="133" y="12"/>
                    </a:lnTo>
                    <a:lnTo>
                      <a:pt x="92" y="32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61" name="Freeform 421"/>
              <p:cNvSpPr>
                <a:spLocks/>
              </p:cNvSpPr>
              <p:nvPr/>
            </p:nvSpPr>
            <p:spPr bwMode="auto">
              <a:xfrm>
                <a:off x="5066" y="1358"/>
                <a:ext cx="102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91" y="0"/>
                  </a:cxn>
                  <a:cxn ang="0">
                    <a:pos x="102" y="73"/>
                  </a:cxn>
                  <a:cxn ang="0">
                    <a:pos x="26" y="110"/>
                  </a:cxn>
                  <a:cxn ang="0">
                    <a:pos x="0" y="34"/>
                  </a:cxn>
                </a:cxnLst>
                <a:rect l="0" t="0" r="r" b="b"/>
                <a:pathLst>
                  <a:path w="102" h="110">
                    <a:moveTo>
                      <a:pt x="0" y="34"/>
                    </a:moveTo>
                    <a:lnTo>
                      <a:pt x="91" y="0"/>
                    </a:lnTo>
                    <a:lnTo>
                      <a:pt x="102" y="73"/>
                    </a:lnTo>
                    <a:lnTo>
                      <a:pt x="26" y="11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62" name="Freeform 422"/>
              <p:cNvSpPr>
                <a:spLocks noEditPoints="1"/>
              </p:cNvSpPr>
              <p:nvPr/>
            </p:nvSpPr>
            <p:spPr bwMode="auto">
              <a:xfrm>
                <a:off x="5066" y="1358"/>
                <a:ext cx="296" cy="41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91" y="0"/>
                  </a:cxn>
                  <a:cxn ang="0">
                    <a:pos x="102" y="73"/>
                  </a:cxn>
                  <a:cxn ang="0">
                    <a:pos x="26" y="110"/>
                  </a:cxn>
                  <a:cxn ang="0">
                    <a:pos x="0" y="34"/>
                  </a:cxn>
                  <a:cxn ang="0">
                    <a:pos x="200" y="332"/>
                  </a:cxn>
                  <a:cxn ang="0">
                    <a:pos x="296" y="414"/>
                  </a:cxn>
                </a:cxnLst>
                <a:rect l="0" t="0" r="r" b="b"/>
                <a:pathLst>
                  <a:path w="296" h="414">
                    <a:moveTo>
                      <a:pt x="0" y="34"/>
                    </a:moveTo>
                    <a:lnTo>
                      <a:pt x="91" y="0"/>
                    </a:lnTo>
                    <a:lnTo>
                      <a:pt x="102" y="73"/>
                    </a:lnTo>
                    <a:lnTo>
                      <a:pt x="26" y="110"/>
                    </a:lnTo>
                    <a:lnTo>
                      <a:pt x="0" y="34"/>
                    </a:lnTo>
                    <a:moveTo>
                      <a:pt x="200" y="332"/>
                    </a:moveTo>
                    <a:lnTo>
                      <a:pt x="296" y="41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63" name="Freeform 423"/>
              <p:cNvSpPr>
                <a:spLocks/>
              </p:cNvSpPr>
              <p:nvPr/>
            </p:nvSpPr>
            <p:spPr bwMode="auto">
              <a:xfrm>
                <a:off x="5226" y="3182"/>
                <a:ext cx="205" cy="70"/>
              </a:xfrm>
              <a:custGeom>
                <a:avLst/>
                <a:gdLst/>
                <a:ahLst/>
                <a:cxnLst>
                  <a:cxn ang="0">
                    <a:pos x="93" y="70"/>
                  </a:cxn>
                  <a:cxn ang="0">
                    <a:pos x="0" y="54"/>
                  </a:cxn>
                  <a:cxn ang="0">
                    <a:pos x="82" y="0"/>
                  </a:cxn>
                  <a:cxn ang="0">
                    <a:pos x="205" y="16"/>
                  </a:cxn>
                  <a:cxn ang="0">
                    <a:pos x="93" y="70"/>
                  </a:cxn>
                </a:cxnLst>
                <a:rect l="0" t="0" r="r" b="b"/>
                <a:pathLst>
                  <a:path w="205" h="70">
                    <a:moveTo>
                      <a:pt x="93" y="70"/>
                    </a:moveTo>
                    <a:lnTo>
                      <a:pt x="0" y="54"/>
                    </a:lnTo>
                    <a:lnTo>
                      <a:pt x="82" y="0"/>
                    </a:lnTo>
                    <a:lnTo>
                      <a:pt x="205" y="16"/>
                    </a:lnTo>
                    <a:lnTo>
                      <a:pt x="93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64" name="Freeform 424"/>
              <p:cNvSpPr>
                <a:spLocks noEditPoints="1"/>
              </p:cNvSpPr>
              <p:nvPr/>
            </p:nvSpPr>
            <p:spPr bwMode="auto">
              <a:xfrm>
                <a:off x="3417" y="1691"/>
                <a:ext cx="2014" cy="1561"/>
              </a:xfrm>
              <a:custGeom>
                <a:avLst/>
                <a:gdLst/>
                <a:ahLst/>
                <a:cxnLst>
                  <a:cxn ang="0">
                    <a:pos x="1902" y="1561"/>
                  </a:cxn>
                  <a:cxn ang="0">
                    <a:pos x="1809" y="1545"/>
                  </a:cxn>
                  <a:cxn ang="0">
                    <a:pos x="1891" y="1491"/>
                  </a:cxn>
                  <a:cxn ang="0">
                    <a:pos x="2014" y="1507"/>
                  </a:cxn>
                  <a:cxn ang="0">
                    <a:pos x="1902" y="1561"/>
                  </a:cxn>
                  <a:cxn ang="0">
                    <a:pos x="0" y="84"/>
                  </a:cxn>
                  <a:cxn ang="0">
                    <a:pos x="97" y="0"/>
                  </a:cxn>
                </a:cxnLst>
                <a:rect l="0" t="0" r="r" b="b"/>
                <a:pathLst>
                  <a:path w="2014" h="1561">
                    <a:moveTo>
                      <a:pt x="1902" y="1561"/>
                    </a:moveTo>
                    <a:lnTo>
                      <a:pt x="1809" y="1545"/>
                    </a:lnTo>
                    <a:lnTo>
                      <a:pt x="1891" y="1491"/>
                    </a:lnTo>
                    <a:lnTo>
                      <a:pt x="2014" y="1507"/>
                    </a:lnTo>
                    <a:lnTo>
                      <a:pt x="1902" y="1561"/>
                    </a:lnTo>
                    <a:moveTo>
                      <a:pt x="0" y="84"/>
                    </a:moveTo>
                    <a:lnTo>
                      <a:pt x="97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65" name="Freeform 425"/>
              <p:cNvSpPr>
                <a:spLocks/>
              </p:cNvSpPr>
              <p:nvPr/>
            </p:nvSpPr>
            <p:spPr bwMode="auto">
              <a:xfrm>
                <a:off x="5431" y="3094"/>
                <a:ext cx="74" cy="104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9" y="42"/>
                  </a:cxn>
                  <a:cxn ang="0">
                    <a:pos x="74" y="0"/>
                  </a:cxn>
                  <a:cxn ang="0">
                    <a:pos x="51" y="65"/>
                  </a:cxn>
                  <a:cxn ang="0">
                    <a:pos x="0" y="104"/>
                  </a:cxn>
                </a:cxnLst>
                <a:rect l="0" t="0" r="r" b="b"/>
                <a:pathLst>
                  <a:path w="74" h="104">
                    <a:moveTo>
                      <a:pt x="0" y="104"/>
                    </a:moveTo>
                    <a:lnTo>
                      <a:pt x="19" y="42"/>
                    </a:lnTo>
                    <a:lnTo>
                      <a:pt x="74" y="0"/>
                    </a:lnTo>
                    <a:lnTo>
                      <a:pt x="51" y="65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66" name="Freeform 426"/>
              <p:cNvSpPr>
                <a:spLocks/>
              </p:cNvSpPr>
              <p:nvPr/>
            </p:nvSpPr>
            <p:spPr bwMode="auto">
              <a:xfrm>
                <a:off x="5431" y="3094"/>
                <a:ext cx="74" cy="104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9" y="42"/>
                  </a:cxn>
                  <a:cxn ang="0">
                    <a:pos x="74" y="0"/>
                  </a:cxn>
                  <a:cxn ang="0">
                    <a:pos x="51" y="65"/>
                  </a:cxn>
                  <a:cxn ang="0">
                    <a:pos x="0" y="104"/>
                  </a:cxn>
                </a:cxnLst>
                <a:rect l="0" t="0" r="r" b="b"/>
                <a:pathLst>
                  <a:path w="74" h="104">
                    <a:moveTo>
                      <a:pt x="0" y="104"/>
                    </a:moveTo>
                    <a:lnTo>
                      <a:pt x="19" y="42"/>
                    </a:lnTo>
                    <a:lnTo>
                      <a:pt x="74" y="0"/>
                    </a:lnTo>
                    <a:lnTo>
                      <a:pt x="51" y="65"/>
                    </a:lnTo>
                    <a:lnTo>
                      <a:pt x="0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67" name="Freeform 427"/>
              <p:cNvSpPr>
                <a:spLocks/>
              </p:cNvSpPr>
              <p:nvPr/>
            </p:nvSpPr>
            <p:spPr bwMode="auto">
              <a:xfrm>
                <a:off x="5191" y="1590"/>
                <a:ext cx="101" cy="134"/>
              </a:xfrm>
              <a:custGeom>
                <a:avLst/>
                <a:gdLst/>
                <a:ahLst/>
                <a:cxnLst>
                  <a:cxn ang="0">
                    <a:pos x="101" y="134"/>
                  </a:cxn>
                  <a:cxn ang="0">
                    <a:pos x="72" y="54"/>
                  </a:cxn>
                  <a:cxn ang="0">
                    <a:pos x="0" y="0"/>
                  </a:cxn>
                  <a:cxn ang="0">
                    <a:pos x="26" y="78"/>
                  </a:cxn>
                  <a:cxn ang="0">
                    <a:pos x="101" y="134"/>
                  </a:cxn>
                </a:cxnLst>
                <a:rect l="0" t="0" r="r" b="b"/>
                <a:pathLst>
                  <a:path w="101" h="134">
                    <a:moveTo>
                      <a:pt x="101" y="134"/>
                    </a:moveTo>
                    <a:lnTo>
                      <a:pt x="72" y="54"/>
                    </a:lnTo>
                    <a:lnTo>
                      <a:pt x="0" y="0"/>
                    </a:lnTo>
                    <a:lnTo>
                      <a:pt x="26" y="78"/>
                    </a:lnTo>
                    <a:lnTo>
                      <a:pt x="101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68" name="Freeform 428"/>
              <p:cNvSpPr>
                <a:spLocks/>
              </p:cNvSpPr>
              <p:nvPr/>
            </p:nvSpPr>
            <p:spPr bwMode="auto">
              <a:xfrm>
                <a:off x="5191" y="1590"/>
                <a:ext cx="101" cy="134"/>
              </a:xfrm>
              <a:custGeom>
                <a:avLst/>
                <a:gdLst/>
                <a:ahLst/>
                <a:cxnLst>
                  <a:cxn ang="0">
                    <a:pos x="101" y="134"/>
                  </a:cxn>
                  <a:cxn ang="0">
                    <a:pos x="72" y="54"/>
                  </a:cxn>
                  <a:cxn ang="0">
                    <a:pos x="0" y="0"/>
                  </a:cxn>
                  <a:cxn ang="0">
                    <a:pos x="26" y="78"/>
                  </a:cxn>
                  <a:cxn ang="0">
                    <a:pos x="101" y="134"/>
                  </a:cxn>
                </a:cxnLst>
                <a:rect l="0" t="0" r="r" b="b"/>
                <a:pathLst>
                  <a:path w="101" h="134">
                    <a:moveTo>
                      <a:pt x="101" y="134"/>
                    </a:moveTo>
                    <a:lnTo>
                      <a:pt x="72" y="54"/>
                    </a:lnTo>
                    <a:lnTo>
                      <a:pt x="0" y="0"/>
                    </a:lnTo>
                    <a:lnTo>
                      <a:pt x="26" y="78"/>
                    </a:lnTo>
                    <a:lnTo>
                      <a:pt x="101" y="1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69" name="Freeform 429"/>
              <p:cNvSpPr>
                <a:spLocks/>
              </p:cNvSpPr>
              <p:nvPr/>
            </p:nvSpPr>
            <p:spPr bwMode="auto">
              <a:xfrm>
                <a:off x="3489" y="1590"/>
                <a:ext cx="102" cy="134"/>
              </a:xfrm>
              <a:custGeom>
                <a:avLst/>
                <a:gdLst/>
                <a:ahLst/>
                <a:cxnLst>
                  <a:cxn ang="0">
                    <a:pos x="75" y="78"/>
                  </a:cxn>
                  <a:cxn ang="0">
                    <a:pos x="102" y="0"/>
                  </a:cxn>
                  <a:cxn ang="0">
                    <a:pos x="30" y="54"/>
                  </a:cxn>
                  <a:cxn ang="0">
                    <a:pos x="0" y="134"/>
                  </a:cxn>
                  <a:cxn ang="0">
                    <a:pos x="75" y="78"/>
                  </a:cxn>
                </a:cxnLst>
                <a:rect l="0" t="0" r="r" b="b"/>
                <a:pathLst>
                  <a:path w="102" h="134">
                    <a:moveTo>
                      <a:pt x="75" y="78"/>
                    </a:moveTo>
                    <a:lnTo>
                      <a:pt x="102" y="0"/>
                    </a:lnTo>
                    <a:lnTo>
                      <a:pt x="30" y="54"/>
                    </a:lnTo>
                    <a:lnTo>
                      <a:pt x="0" y="134"/>
                    </a:lnTo>
                    <a:lnTo>
                      <a:pt x="75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70" name="Freeform 430"/>
              <p:cNvSpPr>
                <a:spLocks/>
              </p:cNvSpPr>
              <p:nvPr/>
            </p:nvSpPr>
            <p:spPr bwMode="auto">
              <a:xfrm>
                <a:off x="3489" y="1590"/>
                <a:ext cx="102" cy="134"/>
              </a:xfrm>
              <a:custGeom>
                <a:avLst/>
                <a:gdLst/>
                <a:ahLst/>
                <a:cxnLst>
                  <a:cxn ang="0">
                    <a:pos x="75" y="78"/>
                  </a:cxn>
                  <a:cxn ang="0">
                    <a:pos x="102" y="0"/>
                  </a:cxn>
                  <a:cxn ang="0">
                    <a:pos x="30" y="54"/>
                  </a:cxn>
                  <a:cxn ang="0">
                    <a:pos x="0" y="134"/>
                  </a:cxn>
                  <a:cxn ang="0">
                    <a:pos x="75" y="78"/>
                  </a:cxn>
                </a:cxnLst>
                <a:rect l="0" t="0" r="r" b="b"/>
                <a:pathLst>
                  <a:path w="102" h="134">
                    <a:moveTo>
                      <a:pt x="75" y="78"/>
                    </a:moveTo>
                    <a:lnTo>
                      <a:pt x="102" y="0"/>
                    </a:lnTo>
                    <a:lnTo>
                      <a:pt x="30" y="54"/>
                    </a:lnTo>
                    <a:lnTo>
                      <a:pt x="0" y="134"/>
                    </a:lnTo>
                    <a:lnTo>
                      <a:pt x="75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71" name="Freeform 431"/>
              <p:cNvSpPr>
                <a:spLocks/>
              </p:cNvSpPr>
              <p:nvPr/>
            </p:nvSpPr>
            <p:spPr bwMode="auto">
              <a:xfrm>
                <a:off x="5389" y="2576"/>
                <a:ext cx="42" cy="156"/>
              </a:xfrm>
              <a:custGeom>
                <a:avLst/>
                <a:gdLst/>
                <a:ahLst/>
                <a:cxnLst>
                  <a:cxn ang="0">
                    <a:pos x="9" y="156"/>
                  </a:cxn>
                  <a:cxn ang="0">
                    <a:pos x="42" y="67"/>
                  </a:cxn>
                  <a:cxn ang="0">
                    <a:pos x="33" y="0"/>
                  </a:cxn>
                  <a:cxn ang="0">
                    <a:pos x="0" y="91"/>
                  </a:cxn>
                  <a:cxn ang="0">
                    <a:pos x="9" y="156"/>
                  </a:cxn>
                </a:cxnLst>
                <a:rect l="0" t="0" r="r" b="b"/>
                <a:pathLst>
                  <a:path w="42" h="156">
                    <a:moveTo>
                      <a:pt x="9" y="156"/>
                    </a:moveTo>
                    <a:lnTo>
                      <a:pt x="42" y="67"/>
                    </a:lnTo>
                    <a:lnTo>
                      <a:pt x="33" y="0"/>
                    </a:lnTo>
                    <a:lnTo>
                      <a:pt x="0" y="91"/>
                    </a:lnTo>
                    <a:lnTo>
                      <a:pt x="9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72" name="Freeform 432"/>
              <p:cNvSpPr>
                <a:spLocks/>
              </p:cNvSpPr>
              <p:nvPr/>
            </p:nvSpPr>
            <p:spPr bwMode="auto">
              <a:xfrm>
                <a:off x="5389" y="2576"/>
                <a:ext cx="42" cy="156"/>
              </a:xfrm>
              <a:custGeom>
                <a:avLst/>
                <a:gdLst/>
                <a:ahLst/>
                <a:cxnLst>
                  <a:cxn ang="0">
                    <a:pos x="9" y="156"/>
                  </a:cxn>
                  <a:cxn ang="0">
                    <a:pos x="42" y="67"/>
                  </a:cxn>
                  <a:cxn ang="0">
                    <a:pos x="33" y="0"/>
                  </a:cxn>
                  <a:cxn ang="0">
                    <a:pos x="0" y="91"/>
                  </a:cxn>
                  <a:cxn ang="0">
                    <a:pos x="9" y="156"/>
                  </a:cxn>
                </a:cxnLst>
                <a:rect l="0" t="0" r="r" b="b"/>
                <a:pathLst>
                  <a:path w="42" h="156">
                    <a:moveTo>
                      <a:pt x="9" y="156"/>
                    </a:moveTo>
                    <a:lnTo>
                      <a:pt x="42" y="67"/>
                    </a:lnTo>
                    <a:lnTo>
                      <a:pt x="33" y="0"/>
                    </a:lnTo>
                    <a:lnTo>
                      <a:pt x="0" y="91"/>
                    </a:lnTo>
                    <a:lnTo>
                      <a:pt x="9" y="1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73" name="Freeform 433"/>
              <p:cNvSpPr>
                <a:spLocks/>
              </p:cNvSpPr>
              <p:nvPr/>
            </p:nvSpPr>
            <p:spPr bwMode="auto">
              <a:xfrm>
                <a:off x="3350" y="2576"/>
                <a:ext cx="43" cy="156"/>
              </a:xfrm>
              <a:custGeom>
                <a:avLst/>
                <a:gdLst/>
                <a:ahLst/>
                <a:cxnLst>
                  <a:cxn ang="0">
                    <a:pos x="43" y="91"/>
                  </a:cxn>
                  <a:cxn ang="0">
                    <a:pos x="10" y="0"/>
                  </a:cxn>
                  <a:cxn ang="0">
                    <a:pos x="0" y="68"/>
                  </a:cxn>
                  <a:cxn ang="0">
                    <a:pos x="34" y="156"/>
                  </a:cxn>
                  <a:cxn ang="0">
                    <a:pos x="43" y="91"/>
                  </a:cxn>
                </a:cxnLst>
                <a:rect l="0" t="0" r="r" b="b"/>
                <a:pathLst>
                  <a:path w="43" h="156">
                    <a:moveTo>
                      <a:pt x="43" y="91"/>
                    </a:moveTo>
                    <a:lnTo>
                      <a:pt x="10" y="0"/>
                    </a:lnTo>
                    <a:lnTo>
                      <a:pt x="0" y="68"/>
                    </a:lnTo>
                    <a:lnTo>
                      <a:pt x="34" y="156"/>
                    </a:lnTo>
                    <a:lnTo>
                      <a:pt x="43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74" name="Freeform 434"/>
              <p:cNvSpPr>
                <a:spLocks noEditPoints="1"/>
              </p:cNvSpPr>
              <p:nvPr/>
            </p:nvSpPr>
            <p:spPr bwMode="auto">
              <a:xfrm>
                <a:off x="3350" y="1694"/>
                <a:ext cx="1997" cy="1038"/>
              </a:xfrm>
              <a:custGeom>
                <a:avLst/>
                <a:gdLst/>
                <a:ahLst/>
                <a:cxnLst>
                  <a:cxn ang="0">
                    <a:pos x="43" y="973"/>
                  </a:cxn>
                  <a:cxn ang="0">
                    <a:pos x="10" y="882"/>
                  </a:cxn>
                  <a:cxn ang="0">
                    <a:pos x="0" y="950"/>
                  </a:cxn>
                  <a:cxn ang="0">
                    <a:pos x="34" y="1038"/>
                  </a:cxn>
                  <a:cxn ang="0">
                    <a:pos x="43" y="973"/>
                  </a:cxn>
                  <a:cxn ang="0">
                    <a:pos x="1997" y="84"/>
                  </a:cxn>
                  <a:cxn ang="0">
                    <a:pos x="1902" y="0"/>
                  </a:cxn>
                </a:cxnLst>
                <a:rect l="0" t="0" r="r" b="b"/>
                <a:pathLst>
                  <a:path w="1997" h="1038">
                    <a:moveTo>
                      <a:pt x="43" y="973"/>
                    </a:moveTo>
                    <a:lnTo>
                      <a:pt x="10" y="882"/>
                    </a:lnTo>
                    <a:lnTo>
                      <a:pt x="0" y="950"/>
                    </a:lnTo>
                    <a:lnTo>
                      <a:pt x="34" y="1038"/>
                    </a:lnTo>
                    <a:lnTo>
                      <a:pt x="43" y="973"/>
                    </a:lnTo>
                    <a:moveTo>
                      <a:pt x="1997" y="84"/>
                    </a:moveTo>
                    <a:lnTo>
                      <a:pt x="1902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75" name="Freeform 435"/>
              <p:cNvSpPr>
                <a:spLocks/>
              </p:cNvSpPr>
              <p:nvPr/>
            </p:nvSpPr>
            <p:spPr bwMode="auto">
              <a:xfrm>
                <a:off x="5238" y="1263"/>
                <a:ext cx="97" cy="115"/>
              </a:xfrm>
              <a:custGeom>
                <a:avLst/>
                <a:gdLst/>
                <a:ahLst/>
                <a:cxnLst>
                  <a:cxn ang="0">
                    <a:pos x="8" y="60"/>
                  </a:cxn>
                  <a:cxn ang="0">
                    <a:pos x="0" y="0"/>
                  </a:cxn>
                  <a:cxn ang="0">
                    <a:pos x="86" y="52"/>
                  </a:cxn>
                  <a:cxn ang="0">
                    <a:pos x="97" y="115"/>
                  </a:cxn>
                  <a:cxn ang="0">
                    <a:pos x="8" y="60"/>
                  </a:cxn>
                </a:cxnLst>
                <a:rect l="0" t="0" r="r" b="b"/>
                <a:pathLst>
                  <a:path w="97" h="115">
                    <a:moveTo>
                      <a:pt x="8" y="60"/>
                    </a:moveTo>
                    <a:lnTo>
                      <a:pt x="0" y="0"/>
                    </a:lnTo>
                    <a:lnTo>
                      <a:pt x="86" y="52"/>
                    </a:lnTo>
                    <a:lnTo>
                      <a:pt x="97" y="115"/>
                    </a:lnTo>
                    <a:lnTo>
                      <a:pt x="8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76" name="Freeform 436"/>
              <p:cNvSpPr>
                <a:spLocks/>
              </p:cNvSpPr>
              <p:nvPr/>
            </p:nvSpPr>
            <p:spPr bwMode="auto">
              <a:xfrm>
                <a:off x="5238" y="1263"/>
                <a:ext cx="97" cy="115"/>
              </a:xfrm>
              <a:custGeom>
                <a:avLst/>
                <a:gdLst/>
                <a:ahLst/>
                <a:cxnLst>
                  <a:cxn ang="0">
                    <a:pos x="8" y="60"/>
                  </a:cxn>
                  <a:cxn ang="0">
                    <a:pos x="0" y="0"/>
                  </a:cxn>
                  <a:cxn ang="0">
                    <a:pos x="86" y="52"/>
                  </a:cxn>
                  <a:cxn ang="0">
                    <a:pos x="97" y="115"/>
                  </a:cxn>
                  <a:cxn ang="0">
                    <a:pos x="8" y="60"/>
                  </a:cxn>
                </a:cxnLst>
                <a:rect l="0" t="0" r="r" b="b"/>
                <a:pathLst>
                  <a:path w="97" h="115">
                    <a:moveTo>
                      <a:pt x="8" y="60"/>
                    </a:moveTo>
                    <a:lnTo>
                      <a:pt x="0" y="0"/>
                    </a:lnTo>
                    <a:lnTo>
                      <a:pt x="86" y="52"/>
                    </a:lnTo>
                    <a:lnTo>
                      <a:pt x="97" y="115"/>
                    </a:lnTo>
                    <a:lnTo>
                      <a:pt x="8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77" name="Freeform 437"/>
              <p:cNvSpPr>
                <a:spLocks/>
              </p:cNvSpPr>
              <p:nvPr/>
            </p:nvSpPr>
            <p:spPr bwMode="auto">
              <a:xfrm>
                <a:off x="5066" y="1338"/>
                <a:ext cx="85" cy="130"/>
              </a:xfrm>
              <a:custGeom>
                <a:avLst/>
                <a:gdLst/>
                <a:ahLst/>
                <a:cxnLst>
                  <a:cxn ang="0">
                    <a:pos x="26" y="130"/>
                  </a:cxn>
                  <a:cxn ang="0">
                    <a:pos x="0" y="54"/>
                  </a:cxn>
                  <a:cxn ang="0">
                    <a:pos x="61" y="0"/>
                  </a:cxn>
                  <a:cxn ang="0">
                    <a:pos x="85" y="77"/>
                  </a:cxn>
                  <a:cxn ang="0">
                    <a:pos x="26" y="130"/>
                  </a:cxn>
                </a:cxnLst>
                <a:rect l="0" t="0" r="r" b="b"/>
                <a:pathLst>
                  <a:path w="85" h="130">
                    <a:moveTo>
                      <a:pt x="26" y="130"/>
                    </a:moveTo>
                    <a:lnTo>
                      <a:pt x="0" y="54"/>
                    </a:lnTo>
                    <a:lnTo>
                      <a:pt x="61" y="0"/>
                    </a:lnTo>
                    <a:lnTo>
                      <a:pt x="85" y="77"/>
                    </a:lnTo>
                    <a:lnTo>
                      <a:pt x="26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78" name="Freeform 438"/>
              <p:cNvSpPr>
                <a:spLocks/>
              </p:cNvSpPr>
              <p:nvPr/>
            </p:nvSpPr>
            <p:spPr bwMode="auto">
              <a:xfrm>
                <a:off x="5066" y="1338"/>
                <a:ext cx="85" cy="130"/>
              </a:xfrm>
              <a:custGeom>
                <a:avLst/>
                <a:gdLst/>
                <a:ahLst/>
                <a:cxnLst>
                  <a:cxn ang="0">
                    <a:pos x="26" y="130"/>
                  </a:cxn>
                  <a:cxn ang="0">
                    <a:pos x="0" y="54"/>
                  </a:cxn>
                  <a:cxn ang="0">
                    <a:pos x="61" y="0"/>
                  </a:cxn>
                  <a:cxn ang="0">
                    <a:pos x="85" y="77"/>
                  </a:cxn>
                  <a:cxn ang="0">
                    <a:pos x="26" y="130"/>
                  </a:cxn>
                </a:cxnLst>
                <a:rect l="0" t="0" r="r" b="b"/>
                <a:pathLst>
                  <a:path w="85" h="130">
                    <a:moveTo>
                      <a:pt x="26" y="130"/>
                    </a:moveTo>
                    <a:lnTo>
                      <a:pt x="0" y="54"/>
                    </a:lnTo>
                    <a:lnTo>
                      <a:pt x="61" y="0"/>
                    </a:lnTo>
                    <a:lnTo>
                      <a:pt x="85" y="77"/>
                    </a:lnTo>
                    <a:lnTo>
                      <a:pt x="26" y="13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79" name="Freeform 439"/>
              <p:cNvSpPr>
                <a:spLocks/>
              </p:cNvSpPr>
              <p:nvPr/>
            </p:nvSpPr>
            <p:spPr bwMode="auto">
              <a:xfrm>
                <a:off x="3631" y="1338"/>
                <a:ext cx="83" cy="13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77"/>
                  </a:cxn>
                  <a:cxn ang="0">
                    <a:pos x="59" y="130"/>
                  </a:cxn>
                  <a:cxn ang="0">
                    <a:pos x="83" y="54"/>
                  </a:cxn>
                  <a:cxn ang="0">
                    <a:pos x="24" y="0"/>
                  </a:cxn>
                </a:cxnLst>
                <a:rect l="0" t="0" r="r" b="b"/>
                <a:pathLst>
                  <a:path w="83" h="130">
                    <a:moveTo>
                      <a:pt x="24" y="0"/>
                    </a:moveTo>
                    <a:lnTo>
                      <a:pt x="0" y="77"/>
                    </a:lnTo>
                    <a:lnTo>
                      <a:pt x="59" y="130"/>
                    </a:lnTo>
                    <a:lnTo>
                      <a:pt x="83" y="5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80" name="Freeform 440"/>
              <p:cNvSpPr>
                <a:spLocks/>
              </p:cNvSpPr>
              <p:nvPr/>
            </p:nvSpPr>
            <p:spPr bwMode="auto">
              <a:xfrm>
                <a:off x="3631" y="1338"/>
                <a:ext cx="83" cy="13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77"/>
                  </a:cxn>
                  <a:cxn ang="0">
                    <a:pos x="59" y="130"/>
                  </a:cxn>
                  <a:cxn ang="0">
                    <a:pos x="83" y="54"/>
                  </a:cxn>
                  <a:cxn ang="0">
                    <a:pos x="24" y="0"/>
                  </a:cxn>
                </a:cxnLst>
                <a:rect l="0" t="0" r="r" b="b"/>
                <a:pathLst>
                  <a:path w="83" h="130">
                    <a:moveTo>
                      <a:pt x="24" y="0"/>
                    </a:moveTo>
                    <a:lnTo>
                      <a:pt x="0" y="77"/>
                    </a:lnTo>
                    <a:lnTo>
                      <a:pt x="59" y="130"/>
                    </a:lnTo>
                    <a:lnTo>
                      <a:pt x="83" y="54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81" name="Freeform 441"/>
              <p:cNvSpPr>
                <a:spLocks/>
              </p:cNvSpPr>
              <p:nvPr/>
            </p:nvSpPr>
            <p:spPr bwMode="auto">
              <a:xfrm>
                <a:off x="4454" y="3456"/>
                <a:ext cx="132" cy="39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32" y="16"/>
                  </a:cxn>
                  <a:cxn ang="0">
                    <a:pos x="116" y="0"/>
                  </a:cxn>
                  <a:cxn ang="0">
                    <a:pos x="0" y="23"/>
                  </a:cxn>
                  <a:cxn ang="0">
                    <a:pos x="6" y="39"/>
                  </a:cxn>
                </a:cxnLst>
                <a:rect l="0" t="0" r="r" b="b"/>
                <a:pathLst>
                  <a:path w="132" h="39">
                    <a:moveTo>
                      <a:pt x="6" y="39"/>
                    </a:moveTo>
                    <a:lnTo>
                      <a:pt x="132" y="16"/>
                    </a:lnTo>
                    <a:lnTo>
                      <a:pt x="116" y="0"/>
                    </a:lnTo>
                    <a:lnTo>
                      <a:pt x="0" y="23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82" name="Freeform 442"/>
              <p:cNvSpPr>
                <a:spLocks/>
              </p:cNvSpPr>
              <p:nvPr/>
            </p:nvSpPr>
            <p:spPr bwMode="auto">
              <a:xfrm>
                <a:off x="4454" y="3456"/>
                <a:ext cx="132" cy="39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32" y="16"/>
                  </a:cxn>
                  <a:cxn ang="0">
                    <a:pos x="116" y="0"/>
                  </a:cxn>
                  <a:cxn ang="0">
                    <a:pos x="0" y="23"/>
                  </a:cxn>
                  <a:cxn ang="0">
                    <a:pos x="6" y="39"/>
                  </a:cxn>
                </a:cxnLst>
                <a:rect l="0" t="0" r="r" b="b"/>
                <a:pathLst>
                  <a:path w="132" h="39">
                    <a:moveTo>
                      <a:pt x="6" y="39"/>
                    </a:moveTo>
                    <a:lnTo>
                      <a:pt x="132" y="16"/>
                    </a:lnTo>
                    <a:lnTo>
                      <a:pt x="116" y="0"/>
                    </a:lnTo>
                    <a:lnTo>
                      <a:pt x="0" y="23"/>
                    </a:lnTo>
                    <a:lnTo>
                      <a:pt x="6" y="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83" name="Freeform 443"/>
              <p:cNvSpPr>
                <a:spLocks/>
              </p:cNvSpPr>
              <p:nvPr/>
            </p:nvSpPr>
            <p:spPr bwMode="auto">
              <a:xfrm>
                <a:off x="4196" y="3456"/>
                <a:ext cx="131" cy="3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25" y="39"/>
                  </a:cxn>
                  <a:cxn ang="0">
                    <a:pos x="131" y="23"/>
                  </a:cxn>
                  <a:cxn ang="0">
                    <a:pos x="16" y="0"/>
                  </a:cxn>
                  <a:cxn ang="0">
                    <a:pos x="0" y="16"/>
                  </a:cxn>
                </a:cxnLst>
                <a:rect l="0" t="0" r="r" b="b"/>
                <a:pathLst>
                  <a:path w="131" h="39">
                    <a:moveTo>
                      <a:pt x="0" y="16"/>
                    </a:moveTo>
                    <a:lnTo>
                      <a:pt x="125" y="39"/>
                    </a:lnTo>
                    <a:lnTo>
                      <a:pt x="131" y="23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84" name="Freeform 444"/>
              <p:cNvSpPr>
                <a:spLocks/>
              </p:cNvSpPr>
              <p:nvPr/>
            </p:nvSpPr>
            <p:spPr bwMode="auto">
              <a:xfrm>
                <a:off x="4196" y="3456"/>
                <a:ext cx="131" cy="3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25" y="39"/>
                  </a:cxn>
                  <a:cxn ang="0">
                    <a:pos x="131" y="23"/>
                  </a:cxn>
                  <a:cxn ang="0">
                    <a:pos x="16" y="0"/>
                  </a:cxn>
                  <a:cxn ang="0">
                    <a:pos x="0" y="16"/>
                  </a:cxn>
                </a:cxnLst>
                <a:rect l="0" t="0" r="r" b="b"/>
                <a:pathLst>
                  <a:path w="131" h="39">
                    <a:moveTo>
                      <a:pt x="0" y="16"/>
                    </a:moveTo>
                    <a:lnTo>
                      <a:pt x="125" y="39"/>
                    </a:lnTo>
                    <a:lnTo>
                      <a:pt x="131" y="23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85" name="Freeform 445"/>
              <p:cNvSpPr>
                <a:spLocks/>
              </p:cNvSpPr>
              <p:nvPr/>
            </p:nvSpPr>
            <p:spPr bwMode="auto">
              <a:xfrm>
                <a:off x="4481" y="2635"/>
                <a:ext cx="20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1"/>
                  </a:cxn>
                </a:cxnLst>
                <a:rect l="0" t="0" r="r" b="b"/>
                <a:pathLst>
                  <a:path w="20" h="69">
                    <a:moveTo>
                      <a:pt x="0" y="51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86" name="Freeform 446"/>
              <p:cNvSpPr>
                <a:spLocks/>
              </p:cNvSpPr>
              <p:nvPr/>
            </p:nvSpPr>
            <p:spPr bwMode="auto">
              <a:xfrm>
                <a:off x="4481" y="2635"/>
                <a:ext cx="20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1"/>
                  </a:cxn>
                </a:cxnLst>
                <a:rect l="0" t="0" r="r" b="b"/>
                <a:pathLst>
                  <a:path w="20" h="69">
                    <a:moveTo>
                      <a:pt x="0" y="51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87" name="Freeform 447"/>
              <p:cNvSpPr>
                <a:spLocks/>
              </p:cNvSpPr>
              <p:nvPr/>
            </p:nvSpPr>
            <p:spPr bwMode="auto">
              <a:xfrm>
                <a:off x="4281" y="2635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88" name="Freeform 448"/>
              <p:cNvSpPr>
                <a:spLocks/>
              </p:cNvSpPr>
              <p:nvPr/>
            </p:nvSpPr>
            <p:spPr bwMode="auto">
              <a:xfrm>
                <a:off x="4281" y="2635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89" name="Freeform 449"/>
              <p:cNvSpPr>
                <a:spLocks/>
              </p:cNvSpPr>
              <p:nvPr/>
            </p:nvSpPr>
            <p:spPr bwMode="auto">
              <a:xfrm>
                <a:off x="5335" y="1448"/>
                <a:ext cx="66" cy="142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0"/>
                  </a:cxn>
                  <a:cxn ang="0">
                    <a:pos x="66" y="51"/>
                  </a:cxn>
                  <a:cxn ang="0">
                    <a:pos x="66" y="142"/>
                  </a:cxn>
                  <a:cxn ang="0">
                    <a:pos x="0" y="91"/>
                  </a:cxn>
                </a:cxnLst>
                <a:rect l="0" t="0" r="r" b="b"/>
                <a:pathLst>
                  <a:path w="66" h="142">
                    <a:moveTo>
                      <a:pt x="0" y="91"/>
                    </a:moveTo>
                    <a:lnTo>
                      <a:pt x="0" y="0"/>
                    </a:lnTo>
                    <a:lnTo>
                      <a:pt x="66" y="51"/>
                    </a:lnTo>
                    <a:lnTo>
                      <a:pt x="66" y="142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90" name="Freeform 450"/>
              <p:cNvSpPr>
                <a:spLocks/>
              </p:cNvSpPr>
              <p:nvPr/>
            </p:nvSpPr>
            <p:spPr bwMode="auto">
              <a:xfrm>
                <a:off x="5335" y="1448"/>
                <a:ext cx="66" cy="142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0"/>
                  </a:cxn>
                  <a:cxn ang="0">
                    <a:pos x="66" y="51"/>
                  </a:cxn>
                  <a:cxn ang="0">
                    <a:pos x="66" y="142"/>
                  </a:cxn>
                  <a:cxn ang="0">
                    <a:pos x="0" y="91"/>
                  </a:cxn>
                </a:cxnLst>
                <a:rect l="0" t="0" r="r" b="b"/>
                <a:pathLst>
                  <a:path w="66" h="142">
                    <a:moveTo>
                      <a:pt x="0" y="91"/>
                    </a:moveTo>
                    <a:lnTo>
                      <a:pt x="0" y="0"/>
                    </a:lnTo>
                    <a:lnTo>
                      <a:pt x="66" y="51"/>
                    </a:lnTo>
                    <a:lnTo>
                      <a:pt x="66" y="142"/>
                    </a:lnTo>
                    <a:lnTo>
                      <a:pt x="0" y="9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91" name="Freeform 451"/>
              <p:cNvSpPr>
                <a:spLocks/>
              </p:cNvSpPr>
              <p:nvPr/>
            </p:nvSpPr>
            <p:spPr bwMode="auto">
              <a:xfrm>
                <a:off x="5551" y="2838"/>
                <a:ext cx="6" cy="130"/>
              </a:xfrm>
              <a:custGeom>
                <a:avLst/>
                <a:gdLst/>
                <a:ahLst/>
                <a:cxnLst>
                  <a:cxn ang="0">
                    <a:pos x="6" y="70"/>
                  </a:cxn>
                  <a:cxn ang="0">
                    <a:pos x="6" y="0"/>
                  </a:cxn>
                  <a:cxn ang="0">
                    <a:pos x="0" y="61"/>
                  </a:cxn>
                  <a:cxn ang="0">
                    <a:pos x="0" y="130"/>
                  </a:cxn>
                  <a:cxn ang="0">
                    <a:pos x="6" y="70"/>
                  </a:cxn>
                </a:cxnLst>
                <a:rect l="0" t="0" r="r" b="b"/>
                <a:pathLst>
                  <a:path w="6" h="130">
                    <a:moveTo>
                      <a:pt x="6" y="70"/>
                    </a:moveTo>
                    <a:lnTo>
                      <a:pt x="6" y="0"/>
                    </a:lnTo>
                    <a:lnTo>
                      <a:pt x="0" y="61"/>
                    </a:lnTo>
                    <a:lnTo>
                      <a:pt x="0" y="130"/>
                    </a:lnTo>
                    <a:lnTo>
                      <a:pt x="6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92" name="Freeform 452"/>
              <p:cNvSpPr>
                <a:spLocks/>
              </p:cNvSpPr>
              <p:nvPr/>
            </p:nvSpPr>
            <p:spPr bwMode="auto">
              <a:xfrm>
                <a:off x="5551" y="2838"/>
                <a:ext cx="6" cy="130"/>
              </a:xfrm>
              <a:custGeom>
                <a:avLst/>
                <a:gdLst/>
                <a:ahLst/>
                <a:cxnLst>
                  <a:cxn ang="0">
                    <a:pos x="6" y="70"/>
                  </a:cxn>
                  <a:cxn ang="0">
                    <a:pos x="6" y="0"/>
                  </a:cxn>
                  <a:cxn ang="0">
                    <a:pos x="0" y="61"/>
                  </a:cxn>
                  <a:cxn ang="0">
                    <a:pos x="0" y="130"/>
                  </a:cxn>
                  <a:cxn ang="0">
                    <a:pos x="6" y="70"/>
                  </a:cxn>
                </a:cxnLst>
                <a:rect l="0" t="0" r="r" b="b"/>
                <a:pathLst>
                  <a:path w="6" h="130">
                    <a:moveTo>
                      <a:pt x="6" y="70"/>
                    </a:moveTo>
                    <a:lnTo>
                      <a:pt x="6" y="0"/>
                    </a:lnTo>
                    <a:lnTo>
                      <a:pt x="0" y="61"/>
                    </a:lnTo>
                    <a:lnTo>
                      <a:pt x="0" y="130"/>
                    </a:lnTo>
                    <a:lnTo>
                      <a:pt x="6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93" name="Freeform 453"/>
              <p:cNvSpPr>
                <a:spLocks/>
              </p:cNvSpPr>
              <p:nvPr/>
            </p:nvSpPr>
            <p:spPr bwMode="auto">
              <a:xfrm>
                <a:off x="4618" y="1170"/>
                <a:ext cx="106" cy="52"/>
              </a:xfrm>
              <a:custGeom>
                <a:avLst/>
                <a:gdLst/>
                <a:ahLst/>
                <a:cxnLst>
                  <a:cxn ang="0">
                    <a:pos x="106" y="52"/>
                  </a:cxn>
                  <a:cxn ang="0">
                    <a:pos x="86" y="14"/>
                  </a:cxn>
                  <a:cxn ang="0">
                    <a:pos x="0" y="0"/>
                  </a:cxn>
                  <a:cxn ang="0">
                    <a:pos x="15" y="37"/>
                  </a:cxn>
                  <a:cxn ang="0">
                    <a:pos x="106" y="52"/>
                  </a:cxn>
                </a:cxnLst>
                <a:rect l="0" t="0" r="r" b="b"/>
                <a:pathLst>
                  <a:path w="106" h="52">
                    <a:moveTo>
                      <a:pt x="106" y="52"/>
                    </a:moveTo>
                    <a:lnTo>
                      <a:pt x="86" y="14"/>
                    </a:lnTo>
                    <a:lnTo>
                      <a:pt x="0" y="0"/>
                    </a:lnTo>
                    <a:lnTo>
                      <a:pt x="15" y="37"/>
                    </a:lnTo>
                    <a:lnTo>
                      <a:pt x="10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94" name="Freeform 454"/>
              <p:cNvSpPr>
                <a:spLocks/>
              </p:cNvSpPr>
              <p:nvPr/>
            </p:nvSpPr>
            <p:spPr bwMode="auto">
              <a:xfrm>
                <a:off x="4618" y="1170"/>
                <a:ext cx="106" cy="52"/>
              </a:xfrm>
              <a:custGeom>
                <a:avLst/>
                <a:gdLst/>
                <a:ahLst/>
                <a:cxnLst>
                  <a:cxn ang="0">
                    <a:pos x="106" y="52"/>
                  </a:cxn>
                  <a:cxn ang="0">
                    <a:pos x="86" y="14"/>
                  </a:cxn>
                  <a:cxn ang="0">
                    <a:pos x="0" y="0"/>
                  </a:cxn>
                  <a:cxn ang="0">
                    <a:pos x="15" y="37"/>
                  </a:cxn>
                  <a:cxn ang="0">
                    <a:pos x="106" y="52"/>
                  </a:cxn>
                </a:cxnLst>
                <a:rect l="0" t="0" r="r" b="b"/>
                <a:pathLst>
                  <a:path w="106" h="52">
                    <a:moveTo>
                      <a:pt x="106" y="52"/>
                    </a:moveTo>
                    <a:lnTo>
                      <a:pt x="86" y="14"/>
                    </a:lnTo>
                    <a:lnTo>
                      <a:pt x="0" y="0"/>
                    </a:lnTo>
                    <a:lnTo>
                      <a:pt x="15" y="37"/>
                    </a:lnTo>
                    <a:lnTo>
                      <a:pt x="106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95" name="Freeform 455"/>
              <p:cNvSpPr>
                <a:spLocks/>
              </p:cNvSpPr>
              <p:nvPr/>
            </p:nvSpPr>
            <p:spPr bwMode="auto">
              <a:xfrm>
                <a:off x="4058" y="1170"/>
                <a:ext cx="106" cy="52"/>
              </a:xfrm>
              <a:custGeom>
                <a:avLst/>
                <a:gdLst/>
                <a:ahLst/>
                <a:cxnLst>
                  <a:cxn ang="0">
                    <a:pos x="20" y="14"/>
                  </a:cxn>
                  <a:cxn ang="0">
                    <a:pos x="106" y="0"/>
                  </a:cxn>
                  <a:cxn ang="0">
                    <a:pos x="91" y="37"/>
                  </a:cxn>
                  <a:cxn ang="0">
                    <a:pos x="0" y="52"/>
                  </a:cxn>
                  <a:cxn ang="0">
                    <a:pos x="20" y="14"/>
                  </a:cxn>
                </a:cxnLst>
                <a:rect l="0" t="0" r="r" b="b"/>
                <a:pathLst>
                  <a:path w="106" h="52">
                    <a:moveTo>
                      <a:pt x="20" y="14"/>
                    </a:moveTo>
                    <a:lnTo>
                      <a:pt x="106" y="0"/>
                    </a:lnTo>
                    <a:lnTo>
                      <a:pt x="91" y="37"/>
                    </a:lnTo>
                    <a:lnTo>
                      <a:pt x="0" y="52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96" name="Freeform 456"/>
              <p:cNvSpPr>
                <a:spLocks/>
              </p:cNvSpPr>
              <p:nvPr/>
            </p:nvSpPr>
            <p:spPr bwMode="auto">
              <a:xfrm>
                <a:off x="4058" y="1170"/>
                <a:ext cx="106" cy="52"/>
              </a:xfrm>
              <a:custGeom>
                <a:avLst/>
                <a:gdLst/>
                <a:ahLst/>
                <a:cxnLst>
                  <a:cxn ang="0">
                    <a:pos x="20" y="14"/>
                  </a:cxn>
                  <a:cxn ang="0">
                    <a:pos x="106" y="0"/>
                  </a:cxn>
                  <a:cxn ang="0">
                    <a:pos x="91" y="37"/>
                  </a:cxn>
                  <a:cxn ang="0">
                    <a:pos x="0" y="52"/>
                  </a:cxn>
                  <a:cxn ang="0">
                    <a:pos x="20" y="14"/>
                  </a:cxn>
                </a:cxnLst>
                <a:rect l="0" t="0" r="r" b="b"/>
                <a:pathLst>
                  <a:path w="106" h="52">
                    <a:moveTo>
                      <a:pt x="20" y="14"/>
                    </a:moveTo>
                    <a:lnTo>
                      <a:pt x="106" y="0"/>
                    </a:lnTo>
                    <a:lnTo>
                      <a:pt x="91" y="37"/>
                    </a:lnTo>
                    <a:lnTo>
                      <a:pt x="0" y="52"/>
                    </a:lnTo>
                    <a:lnTo>
                      <a:pt x="2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97" name="Freeform 457"/>
              <p:cNvSpPr>
                <a:spLocks/>
              </p:cNvSpPr>
              <p:nvPr/>
            </p:nvSpPr>
            <p:spPr bwMode="auto">
              <a:xfrm>
                <a:off x="5551" y="2575"/>
                <a:ext cx="6" cy="172"/>
              </a:xfrm>
              <a:custGeom>
                <a:avLst/>
                <a:gdLst/>
                <a:ahLst/>
                <a:cxnLst>
                  <a:cxn ang="0">
                    <a:pos x="6" y="172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6" y="60"/>
                  </a:cxn>
                  <a:cxn ang="0">
                    <a:pos x="6" y="172"/>
                  </a:cxn>
                </a:cxnLst>
                <a:rect l="0" t="0" r="r" b="b"/>
                <a:pathLst>
                  <a:path w="6" h="172">
                    <a:moveTo>
                      <a:pt x="6" y="172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6" y="60"/>
                    </a:lnTo>
                    <a:lnTo>
                      <a:pt x="6" y="1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98" name="Freeform 458"/>
              <p:cNvSpPr>
                <a:spLocks noEditPoints="1"/>
              </p:cNvSpPr>
              <p:nvPr/>
            </p:nvSpPr>
            <p:spPr bwMode="auto">
              <a:xfrm>
                <a:off x="3432" y="1695"/>
                <a:ext cx="2125" cy="1052"/>
              </a:xfrm>
              <a:custGeom>
                <a:avLst/>
                <a:gdLst/>
                <a:ahLst/>
                <a:cxnLst>
                  <a:cxn ang="0">
                    <a:pos x="2125" y="1052"/>
                  </a:cxn>
                  <a:cxn ang="0">
                    <a:pos x="2119" y="992"/>
                  </a:cxn>
                  <a:cxn ang="0">
                    <a:pos x="2119" y="880"/>
                  </a:cxn>
                  <a:cxn ang="0">
                    <a:pos x="2125" y="940"/>
                  </a:cxn>
                  <a:cxn ang="0">
                    <a:pos x="2125" y="1052"/>
                  </a:cxn>
                  <a:cxn ang="0">
                    <a:pos x="96" y="0"/>
                  </a:cxn>
                  <a:cxn ang="0">
                    <a:pos x="0" y="84"/>
                  </a:cxn>
                </a:cxnLst>
                <a:rect l="0" t="0" r="r" b="b"/>
                <a:pathLst>
                  <a:path w="2125" h="1052">
                    <a:moveTo>
                      <a:pt x="2125" y="1052"/>
                    </a:moveTo>
                    <a:lnTo>
                      <a:pt x="2119" y="992"/>
                    </a:lnTo>
                    <a:lnTo>
                      <a:pt x="2119" y="880"/>
                    </a:lnTo>
                    <a:lnTo>
                      <a:pt x="2125" y="940"/>
                    </a:lnTo>
                    <a:lnTo>
                      <a:pt x="2125" y="1052"/>
                    </a:lnTo>
                    <a:moveTo>
                      <a:pt x="96" y="0"/>
                    </a:moveTo>
                    <a:lnTo>
                      <a:pt x="0" y="8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99" name="Freeform 459"/>
              <p:cNvSpPr>
                <a:spLocks/>
              </p:cNvSpPr>
              <p:nvPr/>
            </p:nvSpPr>
            <p:spPr bwMode="auto">
              <a:xfrm>
                <a:off x="4501" y="2704"/>
                <a:ext cx="6" cy="7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71"/>
                  </a:cxn>
                  <a:cxn ang="0">
                    <a:pos x="0" y="51"/>
                  </a:cxn>
                </a:cxnLst>
                <a:rect l="0" t="0" r="r" b="b"/>
                <a:pathLst>
                  <a:path w="6" h="71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7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00" name="Freeform 460"/>
              <p:cNvSpPr>
                <a:spLocks/>
              </p:cNvSpPr>
              <p:nvPr/>
            </p:nvSpPr>
            <p:spPr bwMode="auto">
              <a:xfrm>
                <a:off x="4501" y="2704"/>
                <a:ext cx="6" cy="7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71"/>
                  </a:cxn>
                  <a:cxn ang="0">
                    <a:pos x="0" y="51"/>
                  </a:cxn>
                </a:cxnLst>
                <a:rect l="0" t="0" r="r" b="b"/>
                <a:pathLst>
                  <a:path w="6" h="71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71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01" name="Freeform 461"/>
              <p:cNvSpPr>
                <a:spLocks/>
              </p:cNvSpPr>
              <p:nvPr/>
            </p:nvSpPr>
            <p:spPr bwMode="auto">
              <a:xfrm>
                <a:off x="4275" y="2704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02" name="Freeform 462"/>
              <p:cNvSpPr>
                <a:spLocks/>
              </p:cNvSpPr>
              <p:nvPr/>
            </p:nvSpPr>
            <p:spPr bwMode="auto">
              <a:xfrm>
                <a:off x="4275" y="2704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03" name="Freeform 463"/>
              <p:cNvSpPr>
                <a:spLocks/>
              </p:cNvSpPr>
              <p:nvPr/>
            </p:nvSpPr>
            <p:spPr bwMode="auto">
              <a:xfrm>
                <a:off x="4450" y="2571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04" name="Freeform 464"/>
              <p:cNvSpPr>
                <a:spLocks/>
              </p:cNvSpPr>
              <p:nvPr/>
            </p:nvSpPr>
            <p:spPr bwMode="auto">
              <a:xfrm>
                <a:off x="4450" y="2571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05" name="Freeform 465"/>
              <p:cNvSpPr>
                <a:spLocks/>
              </p:cNvSpPr>
              <p:nvPr/>
            </p:nvSpPr>
            <p:spPr bwMode="auto">
              <a:xfrm>
                <a:off x="4301" y="2571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06" name="Freeform 466"/>
              <p:cNvSpPr>
                <a:spLocks noEditPoints="1"/>
              </p:cNvSpPr>
              <p:nvPr/>
            </p:nvSpPr>
            <p:spPr bwMode="auto">
              <a:xfrm>
                <a:off x="4301" y="2571"/>
                <a:ext cx="1157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  <a:cxn ang="0">
                    <a:pos x="1140" y="11"/>
                  </a:cxn>
                  <a:cxn ang="0">
                    <a:pos x="1157" y="11"/>
                  </a:cxn>
                </a:cxnLst>
                <a:rect l="0" t="0" r="r" b="b"/>
                <a:pathLst>
                  <a:path w="1157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moveTo>
                      <a:pt x="1140" y="11"/>
                    </a:moveTo>
                    <a:lnTo>
                      <a:pt x="1157" y="1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07" name="Freeform 467"/>
              <p:cNvSpPr>
                <a:spLocks/>
              </p:cNvSpPr>
              <p:nvPr/>
            </p:nvSpPr>
            <p:spPr bwMode="auto">
              <a:xfrm>
                <a:off x="5125" y="3182"/>
                <a:ext cx="121" cy="109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51" y="0"/>
                  </a:cxn>
                  <a:cxn ang="0">
                    <a:pos x="121" y="53"/>
                  </a:cxn>
                  <a:cxn ang="0">
                    <a:pos x="68" y="109"/>
                  </a:cxn>
                  <a:cxn ang="0">
                    <a:pos x="0" y="54"/>
                  </a:cxn>
                </a:cxnLst>
                <a:rect l="0" t="0" r="r" b="b"/>
                <a:pathLst>
                  <a:path w="121" h="109">
                    <a:moveTo>
                      <a:pt x="0" y="54"/>
                    </a:moveTo>
                    <a:lnTo>
                      <a:pt x="51" y="0"/>
                    </a:lnTo>
                    <a:lnTo>
                      <a:pt x="121" y="53"/>
                    </a:lnTo>
                    <a:lnTo>
                      <a:pt x="68" y="109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08" name="Freeform 468"/>
              <p:cNvSpPr>
                <a:spLocks/>
              </p:cNvSpPr>
              <p:nvPr/>
            </p:nvSpPr>
            <p:spPr bwMode="auto">
              <a:xfrm>
                <a:off x="5125" y="3182"/>
                <a:ext cx="121" cy="109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51" y="0"/>
                  </a:cxn>
                  <a:cxn ang="0">
                    <a:pos x="121" y="53"/>
                  </a:cxn>
                  <a:cxn ang="0">
                    <a:pos x="68" y="109"/>
                  </a:cxn>
                  <a:cxn ang="0">
                    <a:pos x="0" y="54"/>
                  </a:cxn>
                </a:cxnLst>
                <a:rect l="0" t="0" r="r" b="b"/>
                <a:pathLst>
                  <a:path w="121" h="109">
                    <a:moveTo>
                      <a:pt x="0" y="54"/>
                    </a:moveTo>
                    <a:lnTo>
                      <a:pt x="51" y="0"/>
                    </a:lnTo>
                    <a:lnTo>
                      <a:pt x="121" y="53"/>
                    </a:lnTo>
                    <a:lnTo>
                      <a:pt x="68" y="109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09" name="Freeform 469"/>
              <p:cNvSpPr>
                <a:spLocks/>
              </p:cNvSpPr>
              <p:nvPr/>
            </p:nvSpPr>
            <p:spPr bwMode="auto">
              <a:xfrm>
                <a:off x="3536" y="3182"/>
                <a:ext cx="121" cy="109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1" y="109"/>
                  </a:cxn>
                  <a:cxn ang="0">
                    <a:pos x="121" y="54"/>
                  </a:cxn>
                  <a:cxn ang="0">
                    <a:pos x="70" y="0"/>
                  </a:cxn>
                  <a:cxn ang="0">
                    <a:pos x="0" y="53"/>
                  </a:cxn>
                </a:cxnLst>
                <a:rect l="0" t="0" r="r" b="b"/>
                <a:pathLst>
                  <a:path w="121" h="109">
                    <a:moveTo>
                      <a:pt x="0" y="53"/>
                    </a:moveTo>
                    <a:lnTo>
                      <a:pt x="51" y="109"/>
                    </a:lnTo>
                    <a:lnTo>
                      <a:pt x="121" y="54"/>
                    </a:lnTo>
                    <a:lnTo>
                      <a:pt x="7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10" name="Freeform 470"/>
              <p:cNvSpPr>
                <a:spLocks/>
              </p:cNvSpPr>
              <p:nvPr/>
            </p:nvSpPr>
            <p:spPr bwMode="auto">
              <a:xfrm>
                <a:off x="3536" y="3182"/>
                <a:ext cx="121" cy="109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1" y="109"/>
                  </a:cxn>
                  <a:cxn ang="0">
                    <a:pos x="121" y="54"/>
                  </a:cxn>
                  <a:cxn ang="0">
                    <a:pos x="70" y="0"/>
                  </a:cxn>
                  <a:cxn ang="0">
                    <a:pos x="0" y="53"/>
                  </a:cxn>
                </a:cxnLst>
                <a:rect l="0" t="0" r="r" b="b"/>
                <a:pathLst>
                  <a:path w="121" h="109">
                    <a:moveTo>
                      <a:pt x="0" y="53"/>
                    </a:moveTo>
                    <a:lnTo>
                      <a:pt x="51" y="109"/>
                    </a:lnTo>
                    <a:lnTo>
                      <a:pt x="121" y="54"/>
                    </a:lnTo>
                    <a:lnTo>
                      <a:pt x="70" y="0"/>
                    </a:lnTo>
                    <a:lnTo>
                      <a:pt x="0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11" name="Freeform 471"/>
              <p:cNvSpPr>
                <a:spLocks/>
              </p:cNvSpPr>
              <p:nvPr/>
            </p:nvSpPr>
            <p:spPr bwMode="auto">
              <a:xfrm>
                <a:off x="4866" y="1067"/>
                <a:ext cx="151" cy="48"/>
              </a:xfrm>
              <a:custGeom>
                <a:avLst/>
                <a:gdLst/>
                <a:ahLst/>
                <a:cxnLst>
                  <a:cxn ang="0">
                    <a:pos x="59" y="19"/>
                  </a:cxn>
                  <a:cxn ang="0">
                    <a:pos x="0" y="0"/>
                  </a:cxn>
                  <a:cxn ang="0">
                    <a:pos x="83" y="27"/>
                  </a:cxn>
                  <a:cxn ang="0">
                    <a:pos x="151" y="48"/>
                  </a:cxn>
                  <a:cxn ang="0">
                    <a:pos x="59" y="19"/>
                  </a:cxn>
                </a:cxnLst>
                <a:rect l="0" t="0" r="r" b="b"/>
                <a:pathLst>
                  <a:path w="151" h="48">
                    <a:moveTo>
                      <a:pt x="59" y="19"/>
                    </a:moveTo>
                    <a:lnTo>
                      <a:pt x="0" y="0"/>
                    </a:lnTo>
                    <a:lnTo>
                      <a:pt x="83" y="27"/>
                    </a:lnTo>
                    <a:lnTo>
                      <a:pt x="151" y="48"/>
                    </a:lnTo>
                    <a:lnTo>
                      <a:pt x="59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12" name="Freeform 472"/>
              <p:cNvSpPr>
                <a:spLocks/>
              </p:cNvSpPr>
              <p:nvPr/>
            </p:nvSpPr>
            <p:spPr bwMode="auto">
              <a:xfrm>
                <a:off x="4866" y="1067"/>
                <a:ext cx="151" cy="48"/>
              </a:xfrm>
              <a:custGeom>
                <a:avLst/>
                <a:gdLst/>
                <a:ahLst/>
                <a:cxnLst>
                  <a:cxn ang="0">
                    <a:pos x="59" y="19"/>
                  </a:cxn>
                  <a:cxn ang="0">
                    <a:pos x="0" y="0"/>
                  </a:cxn>
                  <a:cxn ang="0">
                    <a:pos x="83" y="27"/>
                  </a:cxn>
                  <a:cxn ang="0">
                    <a:pos x="151" y="48"/>
                  </a:cxn>
                  <a:cxn ang="0">
                    <a:pos x="59" y="19"/>
                  </a:cxn>
                </a:cxnLst>
                <a:rect l="0" t="0" r="r" b="b"/>
                <a:pathLst>
                  <a:path w="151" h="48">
                    <a:moveTo>
                      <a:pt x="59" y="19"/>
                    </a:moveTo>
                    <a:lnTo>
                      <a:pt x="0" y="0"/>
                    </a:lnTo>
                    <a:lnTo>
                      <a:pt x="83" y="27"/>
                    </a:lnTo>
                    <a:lnTo>
                      <a:pt x="151" y="48"/>
                    </a:lnTo>
                    <a:lnTo>
                      <a:pt x="59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13" name="Freeform 473"/>
              <p:cNvSpPr>
                <a:spLocks/>
              </p:cNvSpPr>
              <p:nvPr/>
            </p:nvSpPr>
            <p:spPr bwMode="auto">
              <a:xfrm>
                <a:off x="4847" y="3439"/>
                <a:ext cx="148" cy="35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32" y="9"/>
                  </a:cxn>
                  <a:cxn ang="0">
                    <a:pos x="148" y="0"/>
                  </a:cxn>
                  <a:cxn ang="0">
                    <a:pos x="108" y="29"/>
                  </a:cxn>
                  <a:cxn ang="0">
                    <a:pos x="0" y="35"/>
                  </a:cxn>
                </a:cxnLst>
                <a:rect l="0" t="0" r="r" b="b"/>
                <a:pathLst>
                  <a:path w="148" h="35">
                    <a:moveTo>
                      <a:pt x="0" y="35"/>
                    </a:moveTo>
                    <a:lnTo>
                      <a:pt x="32" y="9"/>
                    </a:lnTo>
                    <a:lnTo>
                      <a:pt x="148" y="0"/>
                    </a:lnTo>
                    <a:lnTo>
                      <a:pt x="108" y="2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14" name="Freeform 474"/>
              <p:cNvSpPr>
                <a:spLocks/>
              </p:cNvSpPr>
              <p:nvPr/>
            </p:nvSpPr>
            <p:spPr bwMode="auto">
              <a:xfrm>
                <a:off x="4847" y="3439"/>
                <a:ext cx="148" cy="35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32" y="9"/>
                  </a:cxn>
                  <a:cxn ang="0">
                    <a:pos x="148" y="0"/>
                  </a:cxn>
                  <a:cxn ang="0">
                    <a:pos x="108" y="29"/>
                  </a:cxn>
                  <a:cxn ang="0">
                    <a:pos x="0" y="35"/>
                  </a:cxn>
                </a:cxnLst>
                <a:rect l="0" t="0" r="r" b="b"/>
                <a:pathLst>
                  <a:path w="148" h="35">
                    <a:moveTo>
                      <a:pt x="0" y="35"/>
                    </a:moveTo>
                    <a:lnTo>
                      <a:pt x="32" y="9"/>
                    </a:lnTo>
                    <a:lnTo>
                      <a:pt x="148" y="0"/>
                    </a:lnTo>
                    <a:lnTo>
                      <a:pt x="108" y="29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15" name="Freeform 475"/>
              <p:cNvSpPr>
                <a:spLocks/>
              </p:cNvSpPr>
              <p:nvPr/>
            </p:nvSpPr>
            <p:spPr bwMode="auto">
              <a:xfrm>
                <a:off x="4450" y="2914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16" name="Freeform 476"/>
              <p:cNvSpPr>
                <a:spLocks/>
              </p:cNvSpPr>
              <p:nvPr/>
            </p:nvSpPr>
            <p:spPr bwMode="auto">
              <a:xfrm>
                <a:off x="4450" y="2914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17" name="Freeform 477"/>
              <p:cNvSpPr>
                <a:spLocks/>
              </p:cNvSpPr>
              <p:nvPr/>
            </p:nvSpPr>
            <p:spPr bwMode="auto">
              <a:xfrm>
                <a:off x="4301" y="2914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18" name="Freeform 478"/>
              <p:cNvSpPr>
                <a:spLocks/>
              </p:cNvSpPr>
              <p:nvPr/>
            </p:nvSpPr>
            <p:spPr bwMode="auto">
              <a:xfrm>
                <a:off x="4301" y="2914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19" name="Freeform 479"/>
              <p:cNvSpPr>
                <a:spLocks/>
              </p:cNvSpPr>
              <p:nvPr/>
            </p:nvSpPr>
            <p:spPr bwMode="auto">
              <a:xfrm>
                <a:off x="4412" y="2978"/>
                <a:ext cx="66" cy="118"/>
              </a:xfrm>
              <a:custGeom>
                <a:avLst/>
                <a:gdLst/>
                <a:ahLst/>
                <a:cxnLst>
                  <a:cxn ang="0">
                    <a:pos x="8" y="118"/>
                  </a:cxn>
                  <a:cxn ang="0">
                    <a:pos x="66" y="109"/>
                  </a:cxn>
                  <a:cxn ang="0">
                    <a:pos x="38" y="0"/>
                  </a:cxn>
                  <a:cxn ang="0">
                    <a:pos x="0" y="8"/>
                  </a:cxn>
                  <a:cxn ang="0">
                    <a:pos x="8" y="118"/>
                  </a:cxn>
                </a:cxnLst>
                <a:rect l="0" t="0" r="r" b="b"/>
                <a:pathLst>
                  <a:path w="66" h="118">
                    <a:moveTo>
                      <a:pt x="8" y="118"/>
                    </a:moveTo>
                    <a:lnTo>
                      <a:pt x="66" y="109"/>
                    </a:lnTo>
                    <a:lnTo>
                      <a:pt x="38" y="0"/>
                    </a:lnTo>
                    <a:lnTo>
                      <a:pt x="0" y="8"/>
                    </a:lnTo>
                    <a:lnTo>
                      <a:pt x="8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20" name="Freeform 480"/>
              <p:cNvSpPr>
                <a:spLocks/>
              </p:cNvSpPr>
              <p:nvPr/>
            </p:nvSpPr>
            <p:spPr bwMode="auto">
              <a:xfrm>
                <a:off x="4412" y="2978"/>
                <a:ext cx="66" cy="118"/>
              </a:xfrm>
              <a:custGeom>
                <a:avLst/>
                <a:gdLst/>
                <a:ahLst/>
                <a:cxnLst>
                  <a:cxn ang="0">
                    <a:pos x="8" y="118"/>
                  </a:cxn>
                  <a:cxn ang="0">
                    <a:pos x="66" y="109"/>
                  </a:cxn>
                  <a:cxn ang="0">
                    <a:pos x="38" y="0"/>
                  </a:cxn>
                  <a:cxn ang="0">
                    <a:pos x="0" y="8"/>
                  </a:cxn>
                  <a:cxn ang="0">
                    <a:pos x="8" y="118"/>
                  </a:cxn>
                </a:cxnLst>
                <a:rect l="0" t="0" r="r" b="b"/>
                <a:pathLst>
                  <a:path w="66" h="118">
                    <a:moveTo>
                      <a:pt x="8" y="118"/>
                    </a:moveTo>
                    <a:lnTo>
                      <a:pt x="66" y="109"/>
                    </a:lnTo>
                    <a:lnTo>
                      <a:pt x="38" y="0"/>
                    </a:lnTo>
                    <a:lnTo>
                      <a:pt x="0" y="8"/>
                    </a:lnTo>
                    <a:lnTo>
                      <a:pt x="8" y="1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21" name="Freeform 481"/>
              <p:cNvSpPr>
                <a:spLocks/>
              </p:cNvSpPr>
              <p:nvPr/>
            </p:nvSpPr>
            <p:spPr bwMode="auto">
              <a:xfrm>
                <a:off x="4304" y="2978"/>
                <a:ext cx="66" cy="118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56" y="118"/>
                  </a:cxn>
                  <a:cxn ang="0">
                    <a:pos x="66" y="8"/>
                  </a:cxn>
                  <a:cxn ang="0">
                    <a:pos x="28" y="0"/>
                  </a:cxn>
                  <a:cxn ang="0">
                    <a:pos x="0" y="109"/>
                  </a:cxn>
                </a:cxnLst>
                <a:rect l="0" t="0" r="r" b="b"/>
                <a:pathLst>
                  <a:path w="66" h="118">
                    <a:moveTo>
                      <a:pt x="0" y="109"/>
                    </a:moveTo>
                    <a:lnTo>
                      <a:pt x="56" y="118"/>
                    </a:lnTo>
                    <a:lnTo>
                      <a:pt x="66" y="8"/>
                    </a:lnTo>
                    <a:lnTo>
                      <a:pt x="28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22" name="Freeform 482"/>
              <p:cNvSpPr>
                <a:spLocks/>
              </p:cNvSpPr>
              <p:nvPr/>
            </p:nvSpPr>
            <p:spPr bwMode="auto">
              <a:xfrm>
                <a:off x="4304" y="2978"/>
                <a:ext cx="66" cy="118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56" y="118"/>
                  </a:cxn>
                  <a:cxn ang="0">
                    <a:pos x="66" y="8"/>
                  </a:cxn>
                  <a:cxn ang="0">
                    <a:pos x="28" y="0"/>
                  </a:cxn>
                  <a:cxn ang="0">
                    <a:pos x="0" y="109"/>
                  </a:cxn>
                </a:cxnLst>
                <a:rect l="0" t="0" r="r" b="b"/>
                <a:pathLst>
                  <a:path w="66" h="118">
                    <a:moveTo>
                      <a:pt x="0" y="109"/>
                    </a:moveTo>
                    <a:lnTo>
                      <a:pt x="56" y="118"/>
                    </a:lnTo>
                    <a:lnTo>
                      <a:pt x="66" y="8"/>
                    </a:lnTo>
                    <a:lnTo>
                      <a:pt x="28" y="0"/>
                    </a:lnTo>
                    <a:lnTo>
                      <a:pt x="0" y="10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23" name="Freeform 483"/>
              <p:cNvSpPr>
                <a:spLocks/>
              </p:cNvSpPr>
              <p:nvPr/>
            </p:nvSpPr>
            <p:spPr bwMode="auto">
              <a:xfrm>
                <a:off x="4501" y="2775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24" name="Freeform 484"/>
              <p:cNvSpPr>
                <a:spLocks/>
              </p:cNvSpPr>
              <p:nvPr/>
            </p:nvSpPr>
            <p:spPr bwMode="auto">
              <a:xfrm>
                <a:off x="4501" y="2775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25" name="Freeform 485"/>
              <p:cNvSpPr>
                <a:spLocks/>
              </p:cNvSpPr>
              <p:nvPr/>
            </p:nvSpPr>
            <p:spPr bwMode="auto">
              <a:xfrm>
                <a:off x="4275" y="2775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26" name="Freeform 486"/>
              <p:cNvSpPr>
                <a:spLocks/>
              </p:cNvSpPr>
              <p:nvPr/>
            </p:nvSpPr>
            <p:spPr bwMode="auto">
              <a:xfrm>
                <a:off x="4275" y="2775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27" name="Freeform 487"/>
              <p:cNvSpPr>
                <a:spLocks/>
              </p:cNvSpPr>
              <p:nvPr/>
            </p:nvSpPr>
            <p:spPr bwMode="auto">
              <a:xfrm>
                <a:off x="4390" y="1004"/>
                <a:ext cx="9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7" y="3"/>
                  </a:cxn>
                  <a:cxn ang="0">
                    <a:pos x="99" y="3"/>
                  </a:cxn>
                  <a:cxn ang="0">
                    <a:pos x="0" y="0"/>
                  </a:cxn>
                </a:cxnLst>
                <a:rect l="0" t="0" r="r" b="b"/>
                <a:pathLst>
                  <a:path w="99" h="3">
                    <a:moveTo>
                      <a:pt x="0" y="0"/>
                    </a:moveTo>
                    <a:lnTo>
                      <a:pt x="0" y="0"/>
                    </a:lnTo>
                    <a:lnTo>
                      <a:pt x="87" y="3"/>
                    </a:lnTo>
                    <a:lnTo>
                      <a:pt x="9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28" name="Freeform 488"/>
              <p:cNvSpPr>
                <a:spLocks/>
              </p:cNvSpPr>
              <p:nvPr/>
            </p:nvSpPr>
            <p:spPr bwMode="auto">
              <a:xfrm>
                <a:off x="4390" y="1004"/>
                <a:ext cx="9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7" y="3"/>
                  </a:cxn>
                  <a:cxn ang="0">
                    <a:pos x="99" y="3"/>
                  </a:cxn>
                  <a:cxn ang="0">
                    <a:pos x="0" y="0"/>
                  </a:cxn>
                </a:cxnLst>
                <a:rect l="0" t="0" r="r" b="b"/>
                <a:pathLst>
                  <a:path w="99" h="3">
                    <a:moveTo>
                      <a:pt x="0" y="0"/>
                    </a:moveTo>
                    <a:lnTo>
                      <a:pt x="0" y="0"/>
                    </a:lnTo>
                    <a:lnTo>
                      <a:pt x="87" y="3"/>
                    </a:lnTo>
                    <a:lnTo>
                      <a:pt x="99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29" name="Freeform 489"/>
              <p:cNvSpPr>
                <a:spLocks/>
              </p:cNvSpPr>
              <p:nvPr/>
            </p:nvSpPr>
            <p:spPr bwMode="auto">
              <a:xfrm>
                <a:off x="4292" y="1004"/>
                <a:ext cx="98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3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0" y="3"/>
                  </a:cxn>
                </a:cxnLst>
                <a:rect l="0" t="0" r="r" b="b"/>
                <a:pathLst>
                  <a:path w="98" h="3">
                    <a:moveTo>
                      <a:pt x="0" y="3"/>
                    </a:moveTo>
                    <a:lnTo>
                      <a:pt x="13" y="3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30" name="Freeform 490"/>
              <p:cNvSpPr>
                <a:spLocks noEditPoints="1"/>
              </p:cNvSpPr>
              <p:nvPr/>
            </p:nvSpPr>
            <p:spPr bwMode="auto">
              <a:xfrm>
                <a:off x="3324" y="1004"/>
                <a:ext cx="1066" cy="1579"/>
              </a:xfrm>
              <a:custGeom>
                <a:avLst/>
                <a:gdLst/>
                <a:ahLst/>
                <a:cxnLst>
                  <a:cxn ang="0">
                    <a:pos x="968" y="3"/>
                  </a:cxn>
                  <a:cxn ang="0">
                    <a:pos x="981" y="3"/>
                  </a:cxn>
                  <a:cxn ang="0">
                    <a:pos x="1066" y="0"/>
                  </a:cxn>
                  <a:cxn ang="0">
                    <a:pos x="1066" y="0"/>
                  </a:cxn>
                  <a:cxn ang="0">
                    <a:pos x="968" y="3"/>
                  </a:cxn>
                  <a:cxn ang="0">
                    <a:pos x="0" y="1579"/>
                  </a:cxn>
                  <a:cxn ang="0">
                    <a:pos x="17" y="1579"/>
                  </a:cxn>
                </a:cxnLst>
                <a:rect l="0" t="0" r="r" b="b"/>
                <a:pathLst>
                  <a:path w="1066" h="1579">
                    <a:moveTo>
                      <a:pt x="968" y="3"/>
                    </a:moveTo>
                    <a:lnTo>
                      <a:pt x="981" y="3"/>
                    </a:lnTo>
                    <a:lnTo>
                      <a:pt x="1066" y="0"/>
                    </a:lnTo>
                    <a:lnTo>
                      <a:pt x="1066" y="0"/>
                    </a:lnTo>
                    <a:lnTo>
                      <a:pt x="968" y="3"/>
                    </a:lnTo>
                    <a:moveTo>
                      <a:pt x="0" y="1579"/>
                    </a:moveTo>
                    <a:lnTo>
                      <a:pt x="17" y="157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31" name="Rectangle 491"/>
              <p:cNvSpPr>
                <a:spLocks noChangeArrowheads="1"/>
              </p:cNvSpPr>
              <p:nvPr/>
            </p:nvSpPr>
            <p:spPr bwMode="auto">
              <a:xfrm>
                <a:off x="4371" y="2514"/>
                <a:ext cx="40" cy="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32" name="Rectangle 492"/>
              <p:cNvSpPr>
                <a:spLocks noChangeArrowheads="1"/>
              </p:cNvSpPr>
              <p:nvPr/>
            </p:nvSpPr>
            <p:spPr bwMode="auto">
              <a:xfrm>
                <a:off x="4371" y="2514"/>
                <a:ext cx="40" cy="50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33" name="Freeform 493"/>
              <p:cNvSpPr>
                <a:spLocks/>
              </p:cNvSpPr>
              <p:nvPr/>
            </p:nvSpPr>
            <p:spPr bwMode="auto">
              <a:xfrm>
                <a:off x="4481" y="2846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34" name="Freeform 494"/>
              <p:cNvSpPr>
                <a:spLocks/>
              </p:cNvSpPr>
              <p:nvPr/>
            </p:nvSpPr>
            <p:spPr bwMode="auto">
              <a:xfrm>
                <a:off x="4481" y="2846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35" name="Freeform 495"/>
              <p:cNvSpPr>
                <a:spLocks/>
              </p:cNvSpPr>
              <p:nvPr/>
            </p:nvSpPr>
            <p:spPr bwMode="auto">
              <a:xfrm>
                <a:off x="4281" y="2846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36" name="Freeform 496"/>
              <p:cNvSpPr>
                <a:spLocks/>
              </p:cNvSpPr>
              <p:nvPr/>
            </p:nvSpPr>
            <p:spPr bwMode="auto">
              <a:xfrm>
                <a:off x="4281" y="2846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37" name="Freeform 497"/>
              <p:cNvSpPr>
                <a:spLocks/>
              </p:cNvSpPr>
              <p:nvPr/>
            </p:nvSpPr>
            <p:spPr bwMode="auto">
              <a:xfrm>
                <a:off x="4827" y="1247"/>
                <a:ext cx="152" cy="85"/>
              </a:xfrm>
              <a:custGeom>
                <a:avLst/>
                <a:gdLst/>
                <a:ahLst/>
                <a:cxnLst>
                  <a:cxn ang="0">
                    <a:pos x="152" y="85"/>
                  </a:cxn>
                  <a:cxn ang="0">
                    <a:pos x="95" y="32"/>
                  </a:cxn>
                  <a:cxn ang="0">
                    <a:pos x="0" y="0"/>
                  </a:cxn>
                  <a:cxn ang="0">
                    <a:pos x="25" y="40"/>
                  </a:cxn>
                  <a:cxn ang="0">
                    <a:pos x="152" y="85"/>
                  </a:cxn>
                </a:cxnLst>
                <a:rect l="0" t="0" r="r" b="b"/>
                <a:pathLst>
                  <a:path w="152" h="85">
                    <a:moveTo>
                      <a:pt x="152" y="85"/>
                    </a:moveTo>
                    <a:lnTo>
                      <a:pt x="95" y="32"/>
                    </a:lnTo>
                    <a:lnTo>
                      <a:pt x="0" y="0"/>
                    </a:lnTo>
                    <a:lnTo>
                      <a:pt x="25" y="40"/>
                    </a:lnTo>
                    <a:lnTo>
                      <a:pt x="152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38" name="Freeform 498"/>
              <p:cNvSpPr>
                <a:spLocks/>
              </p:cNvSpPr>
              <p:nvPr/>
            </p:nvSpPr>
            <p:spPr bwMode="auto">
              <a:xfrm>
                <a:off x="4827" y="1247"/>
                <a:ext cx="152" cy="85"/>
              </a:xfrm>
              <a:custGeom>
                <a:avLst/>
                <a:gdLst/>
                <a:ahLst/>
                <a:cxnLst>
                  <a:cxn ang="0">
                    <a:pos x="152" y="85"/>
                  </a:cxn>
                  <a:cxn ang="0">
                    <a:pos x="95" y="32"/>
                  </a:cxn>
                  <a:cxn ang="0">
                    <a:pos x="0" y="0"/>
                  </a:cxn>
                  <a:cxn ang="0">
                    <a:pos x="25" y="40"/>
                  </a:cxn>
                  <a:cxn ang="0">
                    <a:pos x="152" y="85"/>
                  </a:cxn>
                </a:cxnLst>
                <a:rect l="0" t="0" r="r" b="b"/>
                <a:pathLst>
                  <a:path w="152" h="85">
                    <a:moveTo>
                      <a:pt x="152" y="85"/>
                    </a:moveTo>
                    <a:lnTo>
                      <a:pt x="95" y="32"/>
                    </a:lnTo>
                    <a:lnTo>
                      <a:pt x="0" y="0"/>
                    </a:lnTo>
                    <a:lnTo>
                      <a:pt x="25" y="40"/>
                    </a:lnTo>
                    <a:lnTo>
                      <a:pt x="152" y="8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39" name="Freeform 499"/>
              <p:cNvSpPr>
                <a:spLocks/>
              </p:cNvSpPr>
              <p:nvPr/>
            </p:nvSpPr>
            <p:spPr bwMode="auto">
              <a:xfrm>
                <a:off x="3802" y="1247"/>
                <a:ext cx="153" cy="85"/>
              </a:xfrm>
              <a:custGeom>
                <a:avLst/>
                <a:gdLst/>
                <a:ahLst/>
                <a:cxnLst>
                  <a:cxn ang="0">
                    <a:pos x="127" y="40"/>
                  </a:cxn>
                  <a:cxn ang="0">
                    <a:pos x="153" y="0"/>
                  </a:cxn>
                  <a:cxn ang="0">
                    <a:pos x="58" y="32"/>
                  </a:cxn>
                  <a:cxn ang="0">
                    <a:pos x="0" y="85"/>
                  </a:cxn>
                  <a:cxn ang="0">
                    <a:pos x="127" y="40"/>
                  </a:cxn>
                </a:cxnLst>
                <a:rect l="0" t="0" r="r" b="b"/>
                <a:pathLst>
                  <a:path w="153" h="85">
                    <a:moveTo>
                      <a:pt x="127" y="40"/>
                    </a:moveTo>
                    <a:lnTo>
                      <a:pt x="153" y="0"/>
                    </a:lnTo>
                    <a:lnTo>
                      <a:pt x="58" y="32"/>
                    </a:lnTo>
                    <a:lnTo>
                      <a:pt x="0" y="85"/>
                    </a:lnTo>
                    <a:lnTo>
                      <a:pt x="127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40" name="Freeform 500"/>
              <p:cNvSpPr>
                <a:spLocks/>
              </p:cNvSpPr>
              <p:nvPr/>
            </p:nvSpPr>
            <p:spPr bwMode="auto">
              <a:xfrm>
                <a:off x="3802" y="1247"/>
                <a:ext cx="153" cy="85"/>
              </a:xfrm>
              <a:custGeom>
                <a:avLst/>
                <a:gdLst/>
                <a:ahLst/>
                <a:cxnLst>
                  <a:cxn ang="0">
                    <a:pos x="127" y="40"/>
                  </a:cxn>
                  <a:cxn ang="0">
                    <a:pos x="153" y="0"/>
                  </a:cxn>
                  <a:cxn ang="0">
                    <a:pos x="58" y="32"/>
                  </a:cxn>
                  <a:cxn ang="0">
                    <a:pos x="0" y="85"/>
                  </a:cxn>
                  <a:cxn ang="0">
                    <a:pos x="127" y="40"/>
                  </a:cxn>
                </a:cxnLst>
                <a:rect l="0" t="0" r="r" b="b"/>
                <a:pathLst>
                  <a:path w="153" h="85">
                    <a:moveTo>
                      <a:pt x="127" y="40"/>
                    </a:moveTo>
                    <a:lnTo>
                      <a:pt x="153" y="0"/>
                    </a:lnTo>
                    <a:lnTo>
                      <a:pt x="58" y="32"/>
                    </a:lnTo>
                    <a:lnTo>
                      <a:pt x="0" y="85"/>
                    </a:lnTo>
                    <a:lnTo>
                      <a:pt x="127" y="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41" name="Freeform 501"/>
              <p:cNvSpPr>
                <a:spLocks/>
              </p:cNvSpPr>
              <p:nvPr/>
            </p:nvSpPr>
            <p:spPr bwMode="auto">
              <a:xfrm>
                <a:off x="5315" y="2822"/>
                <a:ext cx="48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40" y="64"/>
                  </a:cxn>
                  <a:cxn ang="0">
                    <a:pos x="48" y="0"/>
                  </a:cxn>
                  <a:cxn ang="0">
                    <a:pos x="15" y="89"/>
                  </a:cxn>
                  <a:cxn ang="0">
                    <a:pos x="0" y="168"/>
                  </a:cxn>
                </a:cxnLst>
                <a:rect l="0" t="0" r="r" b="b"/>
                <a:pathLst>
                  <a:path w="48" h="168">
                    <a:moveTo>
                      <a:pt x="0" y="168"/>
                    </a:moveTo>
                    <a:lnTo>
                      <a:pt x="40" y="64"/>
                    </a:lnTo>
                    <a:lnTo>
                      <a:pt x="48" y="0"/>
                    </a:lnTo>
                    <a:lnTo>
                      <a:pt x="15" y="89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42" name="Freeform 502"/>
              <p:cNvSpPr>
                <a:spLocks/>
              </p:cNvSpPr>
              <p:nvPr/>
            </p:nvSpPr>
            <p:spPr bwMode="auto">
              <a:xfrm>
                <a:off x="5315" y="2822"/>
                <a:ext cx="48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40" y="64"/>
                  </a:cxn>
                  <a:cxn ang="0">
                    <a:pos x="48" y="0"/>
                  </a:cxn>
                  <a:cxn ang="0">
                    <a:pos x="15" y="89"/>
                  </a:cxn>
                  <a:cxn ang="0">
                    <a:pos x="0" y="168"/>
                  </a:cxn>
                </a:cxnLst>
                <a:rect l="0" t="0" r="r" b="b"/>
                <a:pathLst>
                  <a:path w="48" h="168">
                    <a:moveTo>
                      <a:pt x="0" y="168"/>
                    </a:moveTo>
                    <a:lnTo>
                      <a:pt x="40" y="64"/>
                    </a:lnTo>
                    <a:lnTo>
                      <a:pt x="48" y="0"/>
                    </a:lnTo>
                    <a:lnTo>
                      <a:pt x="15" y="89"/>
                    </a:lnTo>
                    <a:lnTo>
                      <a:pt x="0" y="1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43" name="Freeform 503"/>
              <p:cNvSpPr>
                <a:spLocks/>
              </p:cNvSpPr>
              <p:nvPr/>
            </p:nvSpPr>
            <p:spPr bwMode="auto">
              <a:xfrm>
                <a:off x="3419" y="2822"/>
                <a:ext cx="48" cy="168"/>
              </a:xfrm>
              <a:custGeom>
                <a:avLst/>
                <a:gdLst/>
                <a:ahLst/>
                <a:cxnLst>
                  <a:cxn ang="0">
                    <a:pos x="33" y="89"/>
                  </a:cxn>
                  <a:cxn ang="0">
                    <a:pos x="0" y="0"/>
                  </a:cxn>
                  <a:cxn ang="0">
                    <a:pos x="6" y="64"/>
                  </a:cxn>
                  <a:cxn ang="0">
                    <a:pos x="48" y="168"/>
                  </a:cxn>
                  <a:cxn ang="0">
                    <a:pos x="33" y="89"/>
                  </a:cxn>
                </a:cxnLst>
                <a:rect l="0" t="0" r="r" b="b"/>
                <a:pathLst>
                  <a:path w="48" h="168">
                    <a:moveTo>
                      <a:pt x="33" y="89"/>
                    </a:moveTo>
                    <a:lnTo>
                      <a:pt x="0" y="0"/>
                    </a:lnTo>
                    <a:lnTo>
                      <a:pt x="6" y="64"/>
                    </a:lnTo>
                    <a:lnTo>
                      <a:pt x="48" y="168"/>
                    </a:lnTo>
                    <a:lnTo>
                      <a:pt x="3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44" name="Freeform 504"/>
              <p:cNvSpPr>
                <a:spLocks/>
              </p:cNvSpPr>
              <p:nvPr/>
            </p:nvSpPr>
            <p:spPr bwMode="auto">
              <a:xfrm>
                <a:off x="3419" y="2822"/>
                <a:ext cx="48" cy="168"/>
              </a:xfrm>
              <a:custGeom>
                <a:avLst/>
                <a:gdLst/>
                <a:ahLst/>
                <a:cxnLst>
                  <a:cxn ang="0">
                    <a:pos x="33" y="89"/>
                  </a:cxn>
                  <a:cxn ang="0">
                    <a:pos x="0" y="0"/>
                  </a:cxn>
                  <a:cxn ang="0">
                    <a:pos x="6" y="64"/>
                  </a:cxn>
                  <a:cxn ang="0">
                    <a:pos x="48" y="168"/>
                  </a:cxn>
                  <a:cxn ang="0">
                    <a:pos x="33" y="89"/>
                  </a:cxn>
                </a:cxnLst>
                <a:rect l="0" t="0" r="r" b="b"/>
                <a:pathLst>
                  <a:path w="48" h="168">
                    <a:moveTo>
                      <a:pt x="33" y="89"/>
                    </a:moveTo>
                    <a:lnTo>
                      <a:pt x="0" y="0"/>
                    </a:lnTo>
                    <a:lnTo>
                      <a:pt x="6" y="64"/>
                    </a:lnTo>
                    <a:lnTo>
                      <a:pt x="48" y="168"/>
                    </a:lnTo>
                    <a:lnTo>
                      <a:pt x="33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45" name="Freeform 505"/>
              <p:cNvSpPr>
                <a:spLocks/>
              </p:cNvSpPr>
              <p:nvPr/>
            </p:nvSpPr>
            <p:spPr bwMode="auto">
              <a:xfrm>
                <a:off x="4360" y="2986"/>
                <a:ext cx="60" cy="11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0" y="110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0" y="110"/>
                  </a:cxn>
                </a:cxnLst>
                <a:rect l="0" t="0" r="r" b="b"/>
                <a:pathLst>
                  <a:path w="60" h="110">
                    <a:moveTo>
                      <a:pt x="0" y="110"/>
                    </a:moveTo>
                    <a:lnTo>
                      <a:pt x="60" y="110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46" name="Freeform 506"/>
              <p:cNvSpPr>
                <a:spLocks/>
              </p:cNvSpPr>
              <p:nvPr/>
            </p:nvSpPr>
            <p:spPr bwMode="auto">
              <a:xfrm>
                <a:off x="4360" y="2986"/>
                <a:ext cx="60" cy="11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0" y="110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0" y="110"/>
                  </a:cxn>
                </a:cxnLst>
                <a:rect l="0" t="0" r="r" b="b"/>
                <a:pathLst>
                  <a:path w="60" h="110">
                    <a:moveTo>
                      <a:pt x="0" y="110"/>
                    </a:moveTo>
                    <a:lnTo>
                      <a:pt x="60" y="110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0" y="1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47" name="Freeform 507"/>
              <p:cNvSpPr>
                <a:spLocks/>
              </p:cNvSpPr>
              <p:nvPr/>
            </p:nvSpPr>
            <p:spPr bwMode="auto">
              <a:xfrm>
                <a:off x="4411" y="2514"/>
                <a:ext cx="39" cy="5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9" y="5"/>
                  </a:cxn>
                  <a:cxn ang="0">
                    <a:pos x="39" y="57"/>
                  </a:cxn>
                  <a:cxn ang="0">
                    <a:pos x="0" y="50"/>
                  </a:cxn>
                </a:cxnLst>
                <a:rect l="0" t="0" r="r" b="b"/>
                <a:pathLst>
                  <a:path w="39" h="57">
                    <a:moveTo>
                      <a:pt x="0" y="50"/>
                    </a:moveTo>
                    <a:lnTo>
                      <a:pt x="0" y="0"/>
                    </a:lnTo>
                    <a:lnTo>
                      <a:pt x="39" y="5"/>
                    </a:lnTo>
                    <a:lnTo>
                      <a:pt x="39" y="5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48" name="Freeform 508"/>
              <p:cNvSpPr>
                <a:spLocks/>
              </p:cNvSpPr>
              <p:nvPr/>
            </p:nvSpPr>
            <p:spPr bwMode="auto">
              <a:xfrm>
                <a:off x="4411" y="2514"/>
                <a:ext cx="39" cy="5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9" y="5"/>
                  </a:cxn>
                  <a:cxn ang="0">
                    <a:pos x="39" y="57"/>
                  </a:cxn>
                  <a:cxn ang="0">
                    <a:pos x="0" y="50"/>
                  </a:cxn>
                </a:cxnLst>
                <a:rect l="0" t="0" r="r" b="b"/>
                <a:pathLst>
                  <a:path w="39" h="57">
                    <a:moveTo>
                      <a:pt x="0" y="50"/>
                    </a:moveTo>
                    <a:lnTo>
                      <a:pt x="0" y="0"/>
                    </a:lnTo>
                    <a:lnTo>
                      <a:pt x="39" y="5"/>
                    </a:lnTo>
                    <a:lnTo>
                      <a:pt x="39" y="57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49" name="Freeform 509"/>
              <p:cNvSpPr>
                <a:spLocks/>
              </p:cNvSpPr>
              <p:nvPr/>
            </p:nvSpPr>
            <p:spPr bwMode="auto">
              <a:xfrm>
                <a:off x="4332" y="2514"/>
                <a:ext cx="39" cy="5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9" y="0"/>
                  </a:cxn>
                  <a:cxn ang="0">
                    <a:pos x="39" y="50"/>
                  </a:cxn>
                  <a:cxn ang="0">
                    <a:pos x="0" y="57"/>
                  </a:cxn>
                  <a:cxn ang="0">
                    <a:pos x="0" y="5"/>
                  </a:cxn>
                </a:cxnLst>
                <a:rect l="0" t="0" r="r" b="b"/>
                <a:pathLst>
                  <a:path w="39" h="57">
                    <a:moveTo>
                      <a:pt x="0" y="5"/>
                    </a:moveTo>
                    <a:lnTo>
                      <a:pt x="39" y="0"/>
                    </a:lnTo>
                    <a:lnTo>
                      <a:pt x="39" y="50"/>
                    </a:lnTo>
                    <a:lnTo>
                      <a:pt x="0" y="5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50" name="Freeform 510"/>
              <p:cNvSpPr>
                <a:spLocks/>
              </p:cNvSpPr>
              <p:nvPr/>
            </p:nvSpPr>
            <p:spPr bwMode="auto">
              <a:xfrm>
                <a:off x="4332" y="2514"/>
                <a:ext cx="39" cy="5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9" y="0"/>
                  </a:cxn>
                  <a:cxn ang="0">
                    <a:pos x="39" y="50"/>
                  </a:cxn>
                  <a:cxn ang="0">
                    <a:pos x="0" y="57"/>
                  </a:cxn>
                  <a:cxn ang="0">
                    <a:pos x="0" y="5"/>
                  </a:cxn>
                </a:cxnLst>
                <a:rect l="0" t="0" r="r" b="b"/>
                <a:pathLst>
                  <a:path w="39" h="57">
                    <a:moveTo>
                      <a:pt x="0" y="5"/>
                    </a:moveTo>
                    <a:lnTo>
                      <a:pt x="39" y="0"/>
                    </a:lnTo>
                    <a:lnTo>
                      <a:pt x="39" y="50"/>
                    </a:lnTo>
                    <a:lnTo>
                      <a:pt x="0" y="57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51" name="Freeform 511"/>
              <p:cNvSpPr>
                <a:spLocks/>
              </p:cNvSpPr>
              <p:nvPr/>
            </p:nvSpPr>
            <p:spPr bwMode="auto">
              <a:xfrm>
                <a:off x="4477" y="1007"/>
                <a:ext cx="117" cy="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85" y="7"/>
                  </a:cxn>
                  <a:cxn ang="0">
                    <a:pos x="117" y="8"/>
                  </a:cxn>
                  <a:cxn ang="0">
                    <a:pos x="12" y="0"/>
                  </a:cxn>
                </a:cxnLst>
                <a:rect l="0" t="0" r="r" b="b"/>
                <a:pathLst>
                  <a:path w="117" h="8">
                    <a:moveTo>
                      <a:pt x="12" y="0"/>
                    </a:moveTo>
                    <a:lnTo>
                      <a:pt x="0" y="0"/>
                    </a:lnTo>
                    <a:lnTo>
                      <a:pt x="85" y="7"/>
                    </a:lnTo>
                    <a:lnTo>
                      <a:pt x="117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52" name="Freeform 512"/>
              <p:cNvSpPr>
                <a:spLocks/>
              </p:cNvSpPr>
              <p:nvPr/>
            </p:nvSpPr>
            <p:spPr bwMode="auto">
              <a:xfrm>
                <a:off x="4477" y="1007"/>
                <a:ext cx="117" cy="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85" y="7"/>
                  </a:cxn>
                  <a:cxn ang="0">
                    <a:pos x="117" y="8"/>
                  </a:cxn>
                  <a:cxn ang="0">
                    <a:pos x="12" y="0"/>
                  </a:cxn>
                </a:cxnLst>
                <a:rect l="0" t="0" r="r" b="b"/>
                <a:pathLst>
                  <a:path w="117" h="8">
                    <a:moveTo>
                      <a:pt x="12" y="0"/>
                    </a:moveTo>
                    <a:lnTo>
                      <a:pt x="0" y="0"/>
                    </a:lnTo>
                    <a:lnTo>
                      <a:pt x="85" y="7"/>
                    </a:lnTo>
                    <a:lnTo>
                      <a:pt x="117" y="8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53" name="Freeform 513"/>
              <p:cNvSpPr>
                <a:spLocks/>
              </p:cNvSpPr>
              <p:nvPr/>
            </p:nvSpPr>
            <p:spPr bwMode="auto">
              <a:xfrm>
                <a:off x="4188" y="1007"/>
                <a:ext cx="11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2" y="7"/>
                  </a:cxn>
                  <a:cxn ang="0">
                    <a:pos x="117" y="0"/>
                  </a:cxn>
                  <a:cxn ang="0">
                    <a:pos x="104" y="0"/>
                  </a:cxn>
                  <a:cxn ang="0">
                    <a:pos x="0" y="8"/>
                  </a:cxn>
                </a:cxnLst>
                <a:rect l="0" t="0" r="r" b="b"/>
                <a:pathLst>
                  <a:path w="117" h="8">
                    <a:moveTo>
                      <a:pt x="0" y="8"/>
                    </a:moveTo>
                    <a:lnTo>
                      <a:pt x="32" y="7"/>
                    </a:lnTo>
                    <a:lnTo>
                      <a:pt x="117" y="0"/>
                    </a:lnTo>
                    <a:lnTo>
                      <a:pt x="10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54" name="Freeform 514"/>
              <p:cNvSpPr>
                <a:spLocks/>
              </p:cNvSpPr>
              <p:nvPr/>
            </p:nvSpPr>
            <p:spPr bwMode="auto">
              <a:xfrm>
                <a:off x="4188" y="1007"/>
                <a:ext cx="11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2" y="7"/>
                  </a:cxn>
                  <a:cxn ang="0">
                    <a:pos x="117" y="0"/>
                  </a:cxn>
                  <a:cxn ang="0">
                    <a:pos x="104" y="0"/>
                  </a:cxn>
                  <a:cxn ang="0">
                    <a:pos x="0" y="8"/>
                  </a:cxn>
                </a:cxnLst>
                <a:rect l="0" t="0" r="r" b="b"/>
                <a:pathLst>
                  <a:path w="117" h="8">
                    <a:moveTo>
                      <a:pt x="0" y="8"/>
                    </a:moveTo>
                    <a:lnTo>
                      <a:pt x="32" y="7"/>
                    </a:lnTo>
                    <a:lnTo>
                      <a:pt x="117" y="0"/>
                    </a:lnTo>
                    <a:lnTo>
                      <a:pt x="104" y="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55" name="Freeform 515"/>
              <p:cNvSpPr>
                <a:spLocks/>
              </p:cNvSpPr>
              <p:nvPr/>
            </p:nvSpPr>
            <p:spPr bwMode="auto">
              <a:xfrm>
                <a:off x="4573" y="1071"/>
                <a:ext cx="32" cy="9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2" y="25"/>
                  </a:cxn>
                  <a:cxn ang="0">
                    <a:pos x="12" y="93"/>
                  </a:cxn>
                  <a:cxn ang="0">
                    <a:pos x="0" y="56"/>
                  </a:cxn>
                  <a:cxn ang="0">
                    <a:pos x="9" y="0"/>
                  </a:cxn>
                </a:cxnLst>
                <a:rect l="0" t="0" r="r" b="b"/>
                <a:pathLst>
                  <a:path w="32" h="93">
                    <a:moveTo>
                      <a:pt x="9" y="0"/>
                    </a:moveTo>
                    <a:lnTo>
                      <a:pt x="32" y="25"/>
                    </a:lnTo>
                    <a:lnTo>
                      <a:pt x="12" y="93"/>
                    </a:lnTo>
                    <a:lnTo>
                      <a:pt x="0" y="5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56" name="Freeform 516"/>
              <p:cNvSpPr>
                <a:spLocks/>
              </p:cNvSpPr>
              <p:nvPr/>
            </p:nvSpPr>
            <p:spPr bwMode="auto">
              <a:xfrm>
                <a:off x="4573" y="1071"/>
                <a:ext cx="32" cy="9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2" y="25"/>
                  </a:cxn>
                  <a:cxn ang="0">
                    <a:pos x="12" y="93"/>
                  </a:cxn>
                  <a:cxn ang="0">
                    <a:pos x="0" y="56"/>
                  </a:cxn>
                  <a:cxn ang="0">
                    <a:pos x="9" y="0"/>
                  </a:cxn>
                </a:cxnLst>
                <a:rect l="0" t="0" r="r" b="b"/>
                <a:pathLst>
                  <a:path w="32" h="93">
                    <a:moveTo>
                      <a:pt x="9" y="0"/>
                    </a:moveTo>
                    <a:lnTo>
                      <a:pt x="32" y="25"/>
                    </a:lnTo>
                    <a:lnTo>
                      <a:pt x="12" y="93"/>
                    </a:lnTo>
                    <a:lnTo>
                      <a:pt x="0" y="56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57" name="Freeform 517"/>
              <p:cNvSpPr>
                <a:spLocks/>
              </p:cNvSpPr>
              <p:nvPr/>
            </p:nvSpPr>
            <p:spPr bwMode="auto">
              <a:xfrm>
                <a:off x="4177" y="1071"/>
                <a:ext cx="32" cy="93"/>
              </a:xfrm>
              <a:custGeom>
                <a:avLst/>
                <a:gdLst/>
                <a:ahLst/>
                <a:cxnLst>
                  <a:cxn ang="0">
                    <a:pos x="32" y="56"/>
                  </a:cxn>
                  <a:cxn ang="0">
                    <a:pos x="21" y="0"/>
                  </a:cxn>
                  <a:cxn ang="0">
                    <a:pos x="0" y="25"/>
                  </a:cxn>
                  <a:cxn ang="0">
                    <a:pos x="19" y="93"/>
                  </a:cxn>
                  <a:cxn ang="0">
                    <a:pos x="32" y="56"/>
                  </a:cxn>
                </a:cxnLst>
                <a:rect l="0" t="0" r="r" b="b"/>
                <a:pathLst>
                  <a:path w="32" h="93">
                    <a:moveTo>
                      <a:pt x="32" y="56"/>
                    </a:moveTo>
                    <a:lnTo>
                      <a:pt x="21" y="0"/>
                    </a:lnTo>
                    <a:lnTo>
                      <a:pt x="0" y="25"/>
                    </a:lnTo>
                    <a:lnTo>
                      <a:pt x="19" y="93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58" name="Freeform 518"/>
              <p:cNvSpPr>
                <a:spLocks/>
              </p:cNvSpPr>
              <p:nvPr/>
            </p:nvSpPr>
            <p:spPr bwMode="auto">
              <a:xfrm>
                <a:off x="4177" y="1071"/>
                <a:ext cx="32" cy="93"/>
              </a:xfrm>
              <a:custGeom>
                <a:avLst/>
                <a:gdLst/>
                <a:ahLst/>
                <a:cxnLst>
                  <a:cxn ang="0">
                    <a:pos x="32" y="56"/>
                  </a:cxn>
                  <a:cxn ang="0">
                    <a:pos x="21" y="0"/>
                  </a:cxn>
                  <a:cxn ang="0">
                    <a:pos x="0" y="25"/>
                  </a:cxn>
                  <a:cxn ang="0">
                    <a:pos x="19" y="93"/>
                  </a:cxn>
                  <a:cxn ang="0">
                    <a:pos x="32" y="56"/>
                  </a:cxn>
                </a:cxnLst>
                <a:rect l="0" t="0" r="r" b="b"/>
                <a:pathLst>
                  <a:path w="32" h="93">
                    <a:moveTo>
                      <a:pt x="32" y="56"/>
                    </a:moveTo>
                    <a:lnTo>
                      <a:pt x="21" y="0"/>
                    </a:lnTo>
                    <a:lnTo>
                      <a:pt x="0" y="25"/>
                    </a:lnTo>
                    <a:lnTo>
                      <a:pt x="19" y="93"/>
                    </a:lnTo>
                    <a:lnTo>
                      <a:pt x="32" y="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59" name="Freeform 519"/>
              <p:cNvSpPr>
                <a:spLocks/>
              </p:cNvSpPr>
              <p:nvPr/>
            </p:nvSpPr>
            <p:spPr bwMode="auto">
              <a:xfrm>
                <a:off x="4321" y="3479"/>
                <a:ext cx="139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39" y="16"/>
                  </a:cxn>
                  <a:cxn ang="0">
                    <a:pos x="133" y="0"/>
                  </a:cxn>
                  <a:cxn ang="0">
                    <a:pos x="6" y="0"/>
                  </a:cxn>
                  <a:cxn ang="0">
                    <a:pos x="0" y="16"/>
                  </a:cxn>
                </a:cxnLst>
                <a:rect l="0" t="0" r="r" b="b"/>
                <a:pathLst>
                  <a:path w="139" h="16">
                    <a:moveTo>
                      <a:pt x="0" y="16"/>
                    </a:moveTo>
                    <a:lnTo>
                      <a:pt x="139" y="16"/>
                    </a:lnTo>
                    <a:lnTo>
                      <a:pt x="133" y="0"/>
                    </a:lnTo>
                    <a:lnTo>
                      <a:pt x="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60" name="Freeform 520"/>
              <p:cNvSpPr>
                <a:spLocks noEditPoints="1"/>
              </p:cNvSpPr>
              <p:nvPr/>
            </p:nvSpPr>
            <p:spPr bwMode="auto">
              <a:xfrm>
                <a:off x="3444" y="1618"/>
                <a:ext cx="1894" cy="1877"/>
              </a:xfrm>
              <a:custGeom>
                <a:avLst/>
                <a:gdLst/>
                <a:ahLst/>
                <a:cxnLst>
                  <a:cxn ang="0">
                    <a:pos x="877" y="1877"/>
                  </a:cxn>
                  <a:cxn ang="0">
                    <a:pos x="1016" y="1877"/>
                  </a:cxn>
                  <a:cxn ang="0">
                    <a:pos x="1010" y="1861"/>
                  </a:cxn>
                  <a:cxn ang="0">
                    <a:pos x="883" y="1861"/>
                  </a:cxn>
                  <a:cxn ang="0">
                    <a:pos x="877" y="1877"/>
                  </a:cxn>
                  <a:cxn ang="0">
                    <a:pos x="1894" y="1222"/>
                  </a:cxn>
                  <a:cxn ang="0">
                    <a:pos x="1886" y="1285"/>
                  </a:cxn>
                  <a:cxn ang="0">
                    <a:pos x="1739" y="0"/>
                  </a:cxn>
                  <a:cxn ang="0">
                    <a:pos x="1811" y="53"/>
                  </a:cxn>
                  <a:cxn ang="0">
                    <a:pos x="8" y="1285"/>
                  </a:cxn>
                  <a:cxn ang="0">
                    <a:pos x="0" y="1222"/>
                  </a:cxn>
                </a:cxnLst>
                <a:rect l="0" t="0" r="r" b="b"/>
                <a:pathLst>
                  <a:path w="1894" h="1877">
                    <a:moveTo>
                      <a:pt x="877" y="1877"/>
                    </a:moveTo>
                    <a:lnTo>
                      <a:pt x="1016" y="1877"/>
                    </a:lnTo>
                    <a:lnTo>
                      <a:pt x="1010" y="1861"/>
                    </a:lnTo>
                    <a:lnTo>
                      <a:pt x="883" y="1861"/>
                    </a:lnTo>
                    <a:lnTo>
                      <a:pt x="877" y="1877"/>
                    </a:lnTo>
                    <a:moveTo>
                      <a:pt x="1894" y="1222"/>
                    </a:moveTo>
                    <a:lnTo>
                      <a:pt x="1886" y="1285"/>
                    </a:lnTo>
                    <a:moveTo>
                      <a:pt x="1739" y="0"/>
                    </a:moveTo>
                    <a:lnTo>
                      <a:pt x="1811" y="53"/>
                    </a:lnTo>
                    <a:moveTo>
                      <a:pt x="8" y="1285"/>
                    </a:moveTo>
                    <a:lnTo>
                      <a:pt x="0" y="122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61" name="Freeform 521"/>
              <p:cNvSpPr>
                <a:spLocks/>
              </p:cNvSpPr>
              <p:nvPr/>
            </p:nvSpPr>
            <p:spPr bwMode="auto">
              <a:xfrm>
                <a:off x="4644" y="3500"/>
                <a:ext cx="125" cy="3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3" y="0"/>
                  </a:cxn>
                  <a:cxn ang="0">
                    <a:pos x="125" y="16"/>
                  </a:cxn>
                  <a:cxn ang="0">
                    <a:pos x="79" y="36"/>
                  </a:cxn>
                  <a:cxn ang="0">
                    <a:pos x="0" y="14"/>
                  </a:cxn>
                </a:cxnLst>
                <a:rect l="0" t="0" r="r" b="b"/>
                <a:pathLst>
                  <a:path w="125" h="36">
                    <a:moveTo>
                      <a:pt x="0" y="14"/>
                    </a:moveTo>
                    <a:lnTo>
                      <a:pt x="33" y="0"/>
                    </a:lnTo>
                    <a:lnTo>
                      <a:pt x="125" y="16"/>
                    </a:lnTo>
                    <a:lnTo>
                      <a:pt x="79" y="3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62" name="Freeform 522"/>
              <p:cNvSpPr>
                <a:spLocks noEditPoints="1"/>
              </p:cNvSpPr>
              <p:nvPr/>
            </p:nvSpPr>
            <p:spPr bwMode="auto">
              <a:xfrm>
                <a:off x="3526" y="1619"/>
                <a:ext cx="1243" cy="1917"/>
              </a:xfrm>
              <a:custGeom>
                <a:avLst/>
                <a:gdLst/>
                <a:ahLst/>
                <a:cxnLst>
                  <a:cxn ang="0">
                    <a:pos x="1118" y="1895"/>
                  </a:cxn>
                  <a:cxn ang="0">
                    <a:pos x="1151" y="1881"/>
                  </a:cxn>
                  <a:cxn ang="0">
                    <a:pos x="1243" y="1897"/>
                  </a:cxn>
                  <a:cxn ang="0">
                    <a:pos x="1197" y="1917"/>
                  </a:cxn>
                  <a:cxn ang="0">
                    <a:pos x="1118" y="1895"/>
                  </a:cxn>
                  <a:cxn ang="0">
                    <a:pos x="0" y="53"/>
                  </a:cxn>
                  <a:cxn ang="0">
                    <a:pos x="72" y="0"/>
                  </a:cxn>
                </a:cxnLst>
                <a:rect l="0" t="0" r="r" b="b"/>
                <a:pathLst>
                  <a:path w="1243" h="1917">
                    <a:moveTo>
                      <a:pt x="1118" y="1895"/>
                    </a:moveTo>
                    <a:lnTo>
                      <a:pt x="1151" y="1881"/>
                    </a:lnTo>
                    <a:lnTo>
                      <a:pt x="1243" y="1897"/>
                    </a:lnTo>
                    <a:lnTo>
                      <a:pt x="1197" y="1917"/>
                    </a:lnTo>
                    <a:lnTo>
                      <a:pt x="1118" y="1895"/>
                    </a:lnTo>
                    <a:moveTo>
                      <a:pt x="0" y="53"/>
                    </a:moveTo>
                    <a:lnTo>
                      <a:pt x="72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63" name="Freeform 523"/>
              <p:cNvSpPr>
                <a:spLocks/>
              </p:cNvSpPr>
              <p:nvPr/>
            </p:nvSpPr>
            <p:spPr bwMode="auto">
              <a:xfrm>
                <a:off x="5185" y="3108"/>
                <a:ext cx="121" cy="111"/>
              </a:xfrm>
              <a:custGeom>
                <a:avLst/>
                <a:gdLst/>
                <a:ahLst/>
                <a:cxnLst>
                  <a:cxn ang="0">
                    <a:pos x="121" y="54"/>
                  </a:cxn>
                  <a:cxn ang="0">
                    <a:pos x="70" y="111"/>
                  </a:cxn>
                  <a:cxn ang="0">
                    <a:pos x="0" y="55"/>
                  </a:cxn>
                  <a:cxn ang="0">
                    <a:pos x="51" y="0"/>
                  </a:cxn>
                  <a:cxn ang="0">
                    <a:pos x="121" y="54"/>
                  </a:cxn>
                </a:cxnLst>
                <a:rect l="0" t="0" r="r" b="b"/>
                <a:pathLst>
                  <a:path w="121" h="111">
                    <a:moveTo>
                      <a:pt x="121" y="54"/>
                    </a:moveTo>
                    <a:lnTo>
                      <a:pt x="70" y="111"/>
                    </a:lnTo>
                    <a:lnTo>
                      <a:pt x="0" y="55"/>
                    </a:lnTo>
                    <a:lnTo>
                      <a:pt x="51" y="0"/>
                    </a:lnTo>
                    <a:lnTo>
                      <a:pt x="121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64" name="Freeform 524"/>
              <p:cNvSpPr>
                <a:spLocks/>
              </p:cNvSpPr>
              <p:nvPr/>
            </p:nvSpPr>
            <p:spPr bwMode="auto">
              <a:xfrm>
                <a:off x="5185" y="3108"/>
                <a:ext cx="121" cy="111"/>
              </a:xfrm>
              <a:custGeom>
                <a:avLst/>
                <a:gdLst/>
                <a:ahLst/>
                <a:cxnLst>
                  <a:cxn ang="0">
                    <a:pos x="121" y="54"/>
                  </a:cxn>
                  <a:cxn ang="0">
                    <a:pos x="70" y="111"/>
                  </a:cxn>
                  <a:cxn ang="0">
                    <a:pos x="0" y="55"/>
                  </a:cxn>
                  <a:cxn ang="0">
                    <a:pos x="51" y="0"/>
                  </a:cxn>
                  <a:cxn ang="0">
                    <a:pos x="121" y="54"/>
                  </a:cxn>
                </a:cxnLst>
                <a:rect l="0" t="0" r="r" b="b"/>
                <a:pathLst>
                  <a:path w="121" h="111">
                    <a:moveTo>
                      <a:pt x="121" y="54"/>
                    </a:moveTo>
                    <a:lnTo>
                      <a:pt x="70" y="111"/>
                    </a:lnTo>
                    <a:lnTo>
                      <a:pt x="0" y="55"/>
                    </a:lnTo>
                    <a:lnTo>
                      <a:pt x="51" y="0"/>
                    </a:lnTo>
                    <a:lnTo>
                      <a:pt x="121" y="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65" name="Freeform 525"/>
              <p:cNvSpPr>
                <a:spLocks/>
              </p:cNvSpPr>
              <p:nvPr/>
            </p:nvSpPr>
            <p:spPr bwMode="auto">
              <a:xfrm>
                <a:off x="3476" y="3108"/>
                <a:ext cx="120" cy="111"/>
              </a:xfrm>
              <a:custGeom>
                <a:avLst/>
                <a:gdLst/>
                <a:ahLst/>
                <a:cxnLst>
                  <a:cxn ang="0">
                    <a:pos x="120" y="55"/>
                  </a:cxn>
                  <a:cxn ang="0">
                    <a:pos x="70" y="0"/>
                  </a:cxn>
                  <a:cxn ang="0">
                    <a:pos x="0" y="54"/>
                  </a:cxn>
                  <a:cxn ang="0">
                    <a:pos x="51" y="111"/>
                  </a:cxn>
                  <a:cxn ang="0">
                    <a:pos x="120" y="55"/>
                  </a:cxn>
                </a:cxnLst>
                <a:rect l="0" t="0" r="r" b="b"/>
                <a:pathLst>
                  <a:path w="120" h="111">
                    <a:moveTo>
                      <a:pt x="120" y="55"/>
                    </a:moveTo>
                    <a:lnTo>
                      <a:pt x="70" y="0"/>
                    </a:lnTo>
                    <a:lnTo>
                      <a:pt x="0" y="54"/>
                    </a:lnTo>
                    <a:lnTo>
                      <a:pt x="51" y="111"/>
                    </a:lnTo>
                    <a:lnTo>
                      <a:pt x="12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66" name="Freeform 526"/>
              <p:cNvSpPr>
                <a:spLocks/>
              </p:cNvSpPr>
              <p:nvPr/>
            </p:nvSpPr>
            <p:spPr bwMode="auto">
              <a:xfrm>
                <a:off x="3476" y="3108"/>
                <a:ext cx="120" cy="111"/>
              </a:xfrm>
              <a:custGeom>
                <a:avLst/>
                <a:gdLst/>
                <a:ahLst/>
                <a:cxnLst>
                  <a:cxn ang="0">
                    <a:pos x="120" y="55"/>
                  </a:cxn>
                  <a:cxn ang="0">
                    <a:pos x="70" y="0"/>
                  </a:cxn>
                  <a:cxn ang="0">
                    <a:pos x="0" y="54"/>
                  </a:cxn>
                  <a:cxn ang="0">
                    <a:pos x="51" y="111"/>
                  </a:cxn>
                  <a:cxn ang="0">
                    <a:pos x="120" y="55"/>
                  </a:cxn>
                </a:cxnLst>
                <a:rect l="0" t="0" r="r" b="b"/>
                <a:pathLst>
                  <a:path w="120" h="111">
                    <a:moveTo>
                      <a:pt x="120" y="55"/>
                    </a:moveTo>
                    <a:lnTo>
                      <a:pt x="70" y="0"/>
                    </a:lnTo>
                    <a:lnTo>
                      <a:pt x="0" y="54"/>
                    </a:lnTo>
                    <a:lnTo>
                      <a:pt x="51" y="111"/>
                    </a:lnTo>
                    <a:lnTo>
                      <a:pt x="120" y="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67" name="Freeform 527"/>
              <p:cNvSpPr>
                <a:spLocks/>
              </p:cNvSpPr>
              <p:nvPr/>
            </p:nvSpPr>
            <p:spPr bwMode="auto">
              <a:xfrm>
                <a:off x="4411" y="2927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1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1" y="59"/>
                    </a:lnTo>
                    <a:lnTo>
                      <a:pt x="39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68" name="Freeform 528"/>
              <p:cNvSpPr>
                <a:spLocks/>
              </p:cNvSpPr>
              <p:nvPr/>
            </p:nvSpPr>
            <p:spPr bwMode="auto">
              <a:xfrm>
                <a:off x="4411" y="2927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1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1" y="59"/>
                    </a:lnTo>
                    <a:lnTo>
                      <a:pt x="39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69" name="Freeform 529"/>
              <p:cNvSpPr>
                <a:spLocks/>
              </p:cNvSpPr>
              <p:nvPr/>
            </p:nvSpPr>
            <p:spPr bwMode="auto">
              <a:xfrm>
                <a:off x="4332" y="2927"/>
                <a:ext cx="39" cy="59"/>
              </a:xfrm>
              <a:custGeom>
                <a:avLst/>
                <a:gdLst/>
                <a:ahLst/>
                <a:cxnLst>
                  <a:cxn ang="0">
                    <a:pos x="38" y="59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8" y="59"/>
                  </a:cxn>
                </a:cxnLst>
                <a:rect l="0" t="0" r="r" b="b"/>
                <a:pathLst>
                  <a:path w="39" h="59">
                    <a:moveTo>
                      <a:pt x="38" y="59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8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70" name="Freeform 530"/>
              <p:cNvSpPr>
                <a:spLocks/>
              </p:cNvSpPr>
              <p:nvPr/>
            </p:nvSpPr>
            <p:spPr bwMode="auto">
              <a:xfrm>
                <a:off x="4332" y="2927"/>
                <a:ext cx="39" cy="59"/>
              </a:xfrm>
              <a:custGeom>
                <a:avLst/>
                <a:gdLst/>
                <a:ahLst/>
                <a:cxnLst>
                  <a:cxn ang="0">
                    <a:pos x="38" y="59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8" y="59"/>
                  </a:cxn>
                </a:cxnLst>
                <a:rect l="0" t="0" r="r" b="b"/>
                <a:pathLst>
                  <a:path w="39" h="59">
                    <a:moveTo>
                      <a:pt x="38" y="59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8" y="5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71" name="Freeform 531"/>
              <p:cNvSpPr>
                <a:spLocks/>
              </p:cNvSpPr>
              <p:nvPr/>
            </p:nvSpPr>
            <p:spPr bwMode="auto">
              <a:xfrm>
                <a:off x="5125" y="3182"/>
                <a:ext cx="167" cy="8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167" y="29"/>
                  </a:cxn>
                  <a:cxn ang="0">
                    <a:pos x="86" y="84"/>
                  </a:cxn>
                  <a:cxn ang="0">
                    <a:pos x="0" y="54"/>
                  </a:cxn>
                  <a:cxn ang="0">
                    <a:pos x="51" y="0"/>
                  </a:cxn>
                </a:cxnLst>
                <a:rect l="0" t="0" r="r" b="b"/>
                <a:pathLst>
                  <a:path w="167" h="84">
                    <a:moveTo>
                      <a:pt x="51" y="0"/>
                    </a:moveTo>
                    <a:lnTo>
                      <a:pt x="167" y="29"/>
                    </a:lnTo>
                    <a:lnTo>
                      <a:pt x="86" y="84"/>
                    </a:lnTo>
                    <a:lnTo>
                      <a:pt x="0" y="5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72" name="Freeform 532"/>
              <p:cNvSpPr>
                <a:spLocks noEditPoints="1"/>
              </p:cNvSpPr>
              <p:nvPr/>
            </p:nvSpPr>
            <p:spPr bwMode="auto">
              <a:xfrm>
                <a:off x="3598" y="1499"/>
                <a:ext cx="1694" cy="1767"/>
              </a:xfrm>
              <a:custGeom>
                <a:avLst/>
                <a:gdLst/>
                <a:ahLst/>
                <a:cxnLst>
                  <a:cxn ang="0">
                    <a:pos x="1578" y="1683"/>
                  </a:cxn>
                  <a:cxn ang="0">
                    <a:pos x="1694" y="1712"/>
                  </a:cxn>
                  <a:cxn ang="0">
                    <a:pos x="1613" y="1767"/>
                  </a:cxn>
                  <a:cxn ang="0">
                    <a:pos x="1527" y="1737"/>
                  </a:cxn>
                  <a:cxn ang="0">
                    <a:pos x="1578" y="1683"/>
                  </a:cxn>
                  <a:cxn ang="0">
                    <a:pos x="1545" y="0"/>
                  </a:cxn>
                  <a:cxn ang="0">
                    <a:pos x="1585" y="119"/>
                  </a:cxn>
                  <a:cxn ang="0">
                    <a:pos x="0" y="120"/>
                  </a:cxn>
                  <a:cxn ang="0">
                    <a:pos x="41" y="1"/>
                  </a:cxn>
                </a:cxnLst>
                <a:rect l="0" t="0" r="r" b="b"/>
                <a:pathLst>
                  <a:path w="1694" h="1767">
                    <a:moveTo>
                      <a:pt x="1578" y="1683"/>
                    </a:moveTo>
                    <a:lnTo>
                      <a:pt x="1694" y="1712"/>
                    </a:lnTo>
                    <a:lnTo>
                      <a:pt x="1613" y="1767"/>
                    </a:lnTo>
                    <a:lnTo>
                      <a:pt x="1527" y="1737"/>
                    </a:lnTo>
                    <a:lnTo>
                      <a:pt x="1578" y="1683"/>
                    </a:lnTo>
                    <a:moveTo>
                      <a:pt x="1545" y="0"/>
                    </a:moveTo>
                    <a:lnTo>
                      <a:pt x="1585" y="119"/>
                    </a:lnTo>
                    <a:moveTo>
                      <a:pt x="0" y="120"/>
                    </a:moveTo>
                    <a:lnTo>
                      <a:pt x="41" y="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73" name="Freeform 533"/>
              <p:cNvSpPr>
                <a:spLocks/>
              </p:cNvSpPr>
              <p:nvPr/>
            </p:nvSpPr>
            <p:spPr bwMode="auto">
              <a:xfrm>
                <a:off x="4606" y="1079"/>
                <a:ext cx="58" cy="91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36" y="0"/>
                  </a:cxn>
                  <a:cxn ang="0">
                    <a:pos x="58" y="25"/>
                  </a:cxn>
                  <a:cxn ang="0">
                    <a:pos x="12" y="91"/>
                  </a:cxn>
                  <a:cxn ang="0">
                    <a:pos x="0" y="53"/>
                  </a:cxn>
                </a:cxnLst>
                <a:rect l="0" t="0" r="r" b="b"/>
                <a:pathLst>
                  <a:path w="58" h="91">
                    <a:moveTo>
                      <a:pt x="0" y="53"/>
                    </a:moveTo>
                    <a:lnTo>
                      <a:pt x="36" y="0"/>
                    </a:lnTo>
                    <a:lnTo>
                      <a:pt x="58" y="25"/>
                    </a:lnTo>
                    <a:lnTo>
                      <a:pt x="12" y="91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74" name="Freeform 534"/>
              <p:cNvSpPr>
                <a:spLocks/>
              </p:cNvSpPr>
              <p:nvPr/>
            </p:nvSpPr>
            <p:spPr bwMode="auto">
              <a:xfrm>
                <a:off x="4606" y="1079"/>
                <a:ext cx="58" cy="91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36" y="0"/>
                  </a:cxn>
                  <a:cxn ang="0">
                    <a:pos x="58" y="25"/>
                  </a:cxn>
                  <a:cxn ang="0">
                    <a:pos x="12" y="91"/>
                  </a:cxn>
                  <a:cxn ang="0">
                    <a:pos x="0" y="53"/>
                  </a:cxn>
                </a:cxnLst>
                <a:rect l="0" t="0" r="r" b="b"/>
                <a:pathLst>
                  <a:path w="58" h="91">
                    <a:moveTo>
                      <a:pt x="0" y="53"/>
                    </a:moveTo>
                    <a:lnTo>
                      <a:pt x="36" y="0"/>
                    </a:lnTo>
                    <a:lnTo>
                      <a:pt x="58" y="25"/>
                    </a:lnTo>
                    <a:lnTo>
                      <a:pt x="12" y="91"/>
                    </a:lnTo>
                    <a:lnTo>
                      <a:pt x="0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75" name="Freeform 535"/>
              <p:cNvSpPr>
                <a:spLocks/>
              </p:cNvSpPr>
              <p:nvPr/>
            </p:nvSpPr>
            <p:spPr bwMode="auto">
              <a:xfrm>
                <a:off x="4118" y="1079"/>
                <a:ext cx="58" cy="9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5"/>
                  </a:cxn>
                  <a:cxn ang="0">
                    <a:pos x="46" y="91"/>
                  </a:cxn>
                  <a:cxn ang="0">
                    <a:pos x="58" y="53"/>
                  </a:cxn>
                  <a:cxn ang="0">
                    <a:pos x="21" y="0"/>
                  </a:cxn>
                </a:cxnLst>
                <a:rect l="0" t="0" r="r" b="b"/>
                <a:pathLst>
                  <a:path w="58" h="91">
                    <a:moveTo>
                      <a:pt x="21" y="0"/>
                    </a:moveTo>
                    <a:lnTo>
                      <a:pt x="0" y="25"/>
                    </a:lnTo>
                    <a:lnTo>
                      <a:pt x="46" y="91"/>
                    </a:lnTo>
                    <a:lnTo>
                      <a:pt x="58" y="5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76" name="Freeform 536"/>
              <p:cNvSpPr>
                <a:spLocks/>
              </p:cNvSpPr>
              <p:nvPr/>
            </p:nvSpPr>
            <p:spPr bwMode="auto">
              <a:xfrm>
                <a:off x="4118" y="1079"/>
                <a:ext cx="58" cy="9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5"/>
                  </a:cxn>
                  <a:cxn ang="0">
                    <a:pos x="46" y="91"/>
                  </a:cxn>
                  <a:cxn ang="0">
                    <a:pos x="58" y="53"/>
                  </a:cxn>
                  <a:cxn ang="0">
                    <a:pos x="21" y="0"/>
                  </a:cxn>
                </a:cxnLst>
                <a:rect l="0" t="0" r="r" b="b"/>
                <a:pathLst>
                  <a:path w="58" h="91">
                    <a:moveTo>
                      <a:pt x="21" y="0"/>
                    </a:moveTo>
                    <a:lnTo>
                      <a:pt x="0" y="25"/>
                    </a:lnTo>
                    <a:lnTo>
                      <a:pt x="46" y="91"/>
                    </a:lnTo>
                    <a:lnTo>
                      <a:pt x="58" y="53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77" name="Freeform 537"/>
              <p:cNvSpPr>
                <a:spLocks/>
              </p:cNvSpPr>
              <p:nvPr/>
            </p:nvSpPr>
            <p:spPr bwMode="auto">
              <a:xfrm>
                <a:off x="4481" y="2583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78" name="Freeform 538"/>
              <p:cNvSpPr>
                <a:spLocks/>
              </p:cNvSpPr>
              <p:nvPr/>
            </p:nvSpPr>
            <p:spPr bwMode="auto">
              <a:xfrm>
                <a:off x="4481" y="2583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79" name="Freeform 539"/>
              <p:cNvSpPr>
                <a:spLocks/>
              </p:cNvSpPr>
              <p:nvPr/>
            </p:nvSpPr>
            <p:spPr bwMode="auto">
              <a:xfrm>
                <a:off x="4281" y="2583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80" name="Freeform 540"/>
              <p:cNvSpPr>
                <a:spLocks/>
              </p:cNvSpPr>
              <p:nvPr/>
            </p:nvSpPr>
            <p:spPr bwMode="auto">
              <a:xfrm>
                <a:off x="4281" y="2583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81" name="Freeform 541"/>
              <p:cNvSpPr>
                <a:spLocks/>
              </p:cNvSpPr>
              <p:nvPr/>
            </p:nvSpPr>
            <p:spPr bwMode="auto">
              <a:xfrm>
                <a:off x="4370" y="2935"/>
                <a:ext cx="42" cy="51"/>
              </a:xfrm>
              <a:custGeom>
                <a:avLst/>
                <a:gdLst/>
                <a:ahLst/>
                <a:cxnLst>
                  <a:cxn ang="0">
                    <a:pos x="42" y="51"/>
                  </a:cxn>
                  <a:cxn ang="0">
                    <a:pos x="41" y="0"/>
                  </a:cxn>
                  <a:cxn ang="0">
                    <a:pos x="1" y="0"/>
                  </a:cxn>
                  <a:cxn ang="0">
                    <a:pos x="0" y="51"/>
                  </a:cxn>
                  <a:cxn ang="0">
                    <a:pos x="42" y="51"/>
                  </a:cxn>
                </a:cxnLst>
                <a:rect l="0" t="0" r="r" b="b"/>
                <a:pathLst>
                  <a:path w="42" h="51">
                    <a:moveTo>
                      <a:pt x="42" y="51"/>
                    </a:moveTo>
                    <a:lnTo>
                      <a:pt x="41" y="0"/>
                    </a:lnTo>
                    <a:lnTo>
                      <a:pt x="1" y="0"/>
                    </a:lnTo>
                    <a:lnTo>
                      <a:pt x="0" y="51"/>
                    </a:lnTo>
                    <a:lnTo>
                      <a:pt x="42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82" name="Freeform 542"/>
              <p:cNvSpPr>
                <a:spLocks/>
              </p:cNvSpPr>
              <p:nvPr/>
            </p:nvSpPr>
            <p:spPr bwMode="auto">
              <a:xfrm>
                <a:off x="4370" y="2935"/>
                <a:ext cx="42" cy="51"/>
              </a:xfrm>
              <a:custGeom>
                <a:avLst/>
                <a:gdLst/>
                <a:ahLst/>
                <a:cxnLst>
                  <a:cxn ang="0">
                    <a:pos x="42" y="51"/>
                  </a:cxn>
                  <a:cxn ang="0">
                    <a:pos x="41" y="0"/>
                  </a:cxn>
                  <a:cxn ang="0">
                    <a:pos x="1" y="0"/>
                  </a:cxn>
                  <a:cxn ang="0">
                    <a:pos x="0" y="51"/>
                  </a:cxn>
                  <a:cxn ang="0">
                    <a:pos x="42" y="51"/>
                  </a:cxn>
                </a:cxnLst>
                <a:rect l="0" t="0" r="r" b="b"/>
                <a:pathLst>
                  <a:path w="42" h="51">
                    <a:moveTo>
                      <a:pt x="42" y="51"/>
                    </a:moveTo>
                    <a:lnTo>
                      <a:pt x="41" y="0"/>
                    </a:lnTo>
                    <a:lnTo>
                      <a:pt x="1" y="0"/>
                    </a:lnTo>
                    <a:lnTo>
                      <a:pt x="0" y="51"/>
                    </a:lnTo>
                    <a:lnTo>
                      <a:pt x="42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83" name="Freeform 543"/>
              <p:cNvSpPr>
                <a:spLocks/>
              </p:cNvSpPr>
              <p:nvPr/>
            </p:nvSpPr>
            <p:spPr bwMode="auto">
              <a:xfrm>
                <a:off x="5116" y="1214"/>
                <a:ext cx="122" cy="100"/>
              </a:xfrm>
              <a:custGeom>
                <a:avLst/>
                <a:gdLst/>
                <a:ahLst/>
                <a:cxnLst>
                  <a:cxn ang="0">
                    <a:pos x="31" y="100"/>
                  </a:cxn>
                  <a:cxn ang="0">
                    <a:pos x="0" y="56"/>
                  </a:cxn>
                  <a:cxn ang="0">
                    <a:pos x="97" y="0"/>
                  </a:cxn>
                  <a:cxn ang="0">
                    <a:pos x="122" y="49"/>
                  </a:cxn>
                  <a:cxn ang="0">
                    <a:pos x="31" y="100"/>
                  </a:cxn>
                </a:cxnLst>
                <a:rect l="0" t="0" r="r" b="b"/>
                <a:pathLst>
                  <a:path w="122" h="100">
                    <a:moveTo>
                      <a:pt x="31" y="100"/>
                    </a:moveTo>
                    <a:lnTo>
                      <a:pt x="0" y="56"/>
                    </a:lnTo>
                    <a:lnTo>
                      <a:pt x="97" y="0"/>
                    </a:lnTo>
                    <a:lnTo>
                      <a:pt x="122" y="49"/>
                    </a:lnTo>
                    <a:lnTo>
                      <a:pt x="3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84" name="Freeform 544"/>
              <p:cNvSpPr>
                <a:spLocks/>
              </p:cNvSpPr>
              <p:nvPr/>
            </p:nvSpPr>
            <p:spPr bwMode="auto">
              <a:xfrm>
                <a:off x="5116" y="1214"/>
                <a:ext cx="122" cy="100"/>
              </a:xfrm>
              <a:custGeom>
                <a:avLst/>
                <a:gdLst/>
                <a:ahLst/>
                <a:cxnLst>
                  <a:cxn ang="0">
                    <a:pos x="31" y="100"/>
                  </a:cxn>
                  <a:cxn ang="0">
                    <a:pos x="0" y="56"/>
                  </a:cxn>
                  <a:cxn ang="0">
                    <a:pos x="97" y="0"/>
                  </a:cxn>
                  <a:cxn ang="0">
                    <a:pos x="122" y="49"/>
                  </a:cxn>
                  <a:cxn ang="0">
                    <a:pos x="31" y="100"/>
                  </a:cxn>
                </a:cxnLst>
                <a:rect l="0" t="0" r="r" b="b"/>
                <a:pathLst>
                  <a:path w="122" h="100">
                    <a:moveTo>
                      <a:pt x="31" y="100"/>
                    </a:moveTo>
                    <a:lnTo>
                      <a:pt x="0" y="56"/>
                    </a:lnTo>
                    <a:lnTo>
                      <a:pt x="97" y="0"/>
                    </a:lnTo>
                    <a:lnTo>
                      <a:pt x="122" y="49"/>
                    </a:lnTo>
                    <a:lnTo>
                      <a:pt x="31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85" name="Freeform 545"/>
              <p:cNvSpPr>
                <a:spLocks/>
              </p:cNvSpPr>
              <p:nvPr/>
            </p:nvSpPr>
            <p:spPr bwMode="auto">
              <a:xfrm>
                <a:off x="5482" y="3034"/>
                <a:ext cx="58" cy="125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23" y="60"/>
                  </a:cxn>
                  <a:cxn ang="0">
                    <a:pos x="58" y="0"/>
                  </a:cxn>
                  <a:cxn ang="0">
                    <a:pos x="34" y="68"/>
                  </a:cxn>
                  <a:cxn ang="0">
                    <a:pos x="0" y="125"/>
                  </a:cxn>
                </a:cxnLst>
                <a:rect l="0" t="0" r="r" b="b"/>
                <a:pathLst>
                  <a:path w="58" h="125">
                    <a:moveTo>
                      <a:pt x="0" y="125"/>
                    </a:moveTo>
                    <a:lnTo>
                      <a:pt x="23" y="60"/>
                    </a:lnTo>
                    <a:lnTo>
                      <a:pt x="58" y="0"/>
                    </a:lnTo>
                    <a:lnTo>
                      <a:pt x="34" y="68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86" name="Freeform 546"/>
              <p:cNvSpPr>
                <a:spLocks/>
              </p:cNvSpPr>
              <p:nvPr/>
            </p:nvSpPr>
            <p:spPr bwMode="auto">
              <a:xfrm>
                <a:off x="5482" y="3034"/>
                <a:ext cx="58" cy="125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23" y="60"/>
                  </a:cxn>
                  <a:cxn ang="0">
                    <a:pos x="58" y="0"/>
                  </a:cxn>
                  <a:cxn ang="0">
                    <a:pos x="34" y="68"/>
                  </a:cxn>
                  <a:cxn ang="0">
                    <a:pos x="0" y="125"/>
                  </a:cxn>
                </a:cxnLst>
                <a:rect l="0" t="0" r="r" b="b"/>
                <a:pathLst>
                  <a:path w="58" h="125">
                    <a:moveTo>
                      <a:pt x="0" y="125"/>
                    </a:moveTo>
                    <a:lnTo>
                      <a:pt x="23" y="60"/>
                    </a:lnTo>
                    <a:lnTo>
                      <a:pt x="58" y="0"/>
                    </a:lnTo>
                    <a:lnTo>
                      <a:pt x="34" y="68"/>
                    </a:lnTo>
                    <a:lnTo>
                      <a:pt x="0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87" name="Freeform 547"/>
              <p:cNvSpPr>
                <a:spLocks/>
              </p:cNvSpPr>
              <p:nvPr/>
            </p:nvSpPr>
            <p:spPr bwMode="auto">
              <a:xfrm>
                <a:off x="5401" y="1590"/>
                <a:ext cx="55" cy="166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55" y="53"/>
                  </a:cxn>
                  <a:cxn ang="0">
                    <a:pos x="55" y="166"/>
                  </a:cxn>
                  <a:cxn ang="0">
                    <a:pos x="0" y="113"/>
                  </a:cxn>
                </a:cxnLst>
                <a:rect l="0" t="0" r="r" b="b"/>
                <a:pathLst>
                  <a:path w="55" h="166">
                    <a:moveTo>
                      <a:pt x="0" y="113"/>
                    </a:moveTo>
                    <a:lnTo>
                      <a:pt x="0" y="0"/>
                    </a:lnTo>
                    <a:lnTo>
                      <a:pt x="55" y="53"/>
                    </a:lnTo>
                    <a:lnTo>
                      <a:pt x="55" y="166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88" name="Freeform 548"/>
              <p:cNvSpPr>
                <a:spLocks/>
              </p:cNvSpPr>
              <p:nvPr/>
            </p:nvSpPr>
            <p:spPr bwMode="auto">
              <a:xfrm>
                <a:off x="5401" y="1590"/>
                <a:ext cx="55" cy="166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55" y="53"/>
                  </a:cxn>
                  <a:cxn ang="0">
                    <a:pos x="55" y="166"/>
                  </a:cxn>
                  <a:cxn ang="0">
                    <a:pos x="0" y="113"/>
                  </a:cxn>
                </a:cxnLst>
                <a:rect l="0" t="0" r="r" b="b"/>
                <a:pathLst>
                  <a:path w="55" h="166">
                    <a:moveTo>
                      <a:pt x="0" y="113"/>
                    </a:moveTo>
                    <a:lnTo>
                      <a:pt x="0" y="0"/>
                    </a:lnTo>
                    <a:lnTo>
                      <a:pt x="55" y="53"/>
                    </a:lnTo>
                    <a:lnTo>
                      <a:pt x="55" y="166"/>
                    </a:lnTo>
                    <a:lnTo>
                      <a:pt x="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89" name="Freeform 549"/>
              <p:cNvSpPr>
                <a:spLocks/>
              </p:cNvSpPr>
              <p:nvPr/>
            </p:nvSpPr>
            <p:spPr bwMode="auto">
              <a:xfrm>
                <a:off x="4501" y="2652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90" name="Freeform 550"/>
              <p:cNvSpPr>
                <a:spLocks/>
              </p:cNvSpPr>
              <p:nvPr/>
            </p:nvSpPr>
            <p:spPr bwMode="auto">
              <a:xfrm>
                <a:off x="4501" y="2652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91" name="Freeform 551"/>
              <p:cNvSpPr>
                <a:spLocks/>
              </p:cNvSpPr>
              <p:nvPr/>
            </p:nvSpPr>
            <p:spPr bwMode="auto">
              <a:xfrm>
                <a:off x="4275" y="2652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92" name="Freeform 552"/>
              <p:cNvSpPr>
                <a:spLocks/>
              </p:cNvSpPr>
              <p:nvPr/>
            </p:nvSpPr>
            <p:spPr bwMode="auto">
              <a:xfrm>
                <a:off x="4275" y="2652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93" name="Freeform 553"/>
              <p:cNvSpPr>
                <a:spLocks/>
              </p:cNvSpPr>
              <p:nvPr/>
            </p:nvSpPr>
            <p:spPr bwMode="auto">
              <a:xfrm>
                <a:off x="4562" y="1014"/>
                <a:ext cx="115" cy="12"/>
              </a:xfrm>
              <a:custGeom>
                <a:avLst/>
                <a:gdLst/>
                <a:ahLst/>
                <a:cxnLst>
                  <a:cxn ang="0">
                    <a:pos x="32" y="1"/>
                  </a:cxn>
                  <a:cxn ang="0">
                    <a:pos x="0" y="0"/>
                  </a:cxn>
                  <a:cxn ang="0">
                    <a:pos x="83" y="10"/>
                  </a:cxn>
                  <a:cxn ang="0">
                    <a:pos x="115" y="12"/>
                  </a:cxn>
                  <a:cxn ang="0">
                    <a:pos x="32" y="1"/>
                  </a:cxn>
                </a:cxnLst>
                <a:rect l="0" t="0" r="r" b="b"/>
                <a:pathLst>
                  <a:path w="115" h="12">
                    <a:moveTo>
                      <a:pt x="32" y="1"/>
                    </a:moveTo>
                    <a:lnTo>
                      <a:pt x="0" y="0"/>
                    </a:lnTo>
                    <a:lnTo>
                      <a:pt x="83" y="10"/>
                    </a:lnTo>
                    <a:lnTo>
                      <a:pt x="115" y="12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94" name="Freeform 554"/>
              <p:cNvSpPr>
                <a:spLocks/>
              </p:cNvSpPr>
              <p:nvPr/>
            </p:nvSpPr>
            <p:spPr bwMode="auto">
              <a:xfrm>
                <a:off x="4562" y="1014"/>
                <a:ext cx="115" cy="12"/>
              </a:xfrm>
              <a:custGeom>
                <a:avLst/>
                <a:gdLst/>
                <a:ahLst/>
                <a:cxnLst>
                  <a:cxn ang="0">
                    <a:pos x="32" y="1"/>
                  </a:cxn>
                  <a:cxn ang="0">
                    <a:pos x="0" y="0"/>
                  </a:cxn>
                  <a:cxn ang="0">
                    <a:pos x="83" y="10"/>
                  </a:cxn>
                  <a:cxn ang="0">
                    <a:pos x="115" y="12"/>
                  </a:cxn>
                  <a:cxn ang="0">
                    <a:pos x="32" y="1"/>
                  </a:cxn>
                </a:cxnLst>
                <a:rect l="0" t="0" r="r" b="b"/>
                <a:pathLst>
                  <a:path w="115" h="12">
                    <a:moveTo>
                      <a:pt x="32" y="1"/>
                    </a:moveTo>
                    <a:lnTo>
                      <a:pt x="0" y="0"/>
                    </a:lnTo>
                    <a:lnTo>
                      <a:pt x="83" y="10"/>
                    </a:lnTo>
                    <a:lnTo>
                      <a:pt x="115" y="12"/>
                    </a:lnTo>
                    <a:lnTo>
                      <a:pt x="32" y="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95" name="Freeform 555"/>
              <p:cNvSpPr>
                <a:spLocks/>
              </p:cNvSpPr>
              <p:nvPr/>
            </p:nvSpPr>
            <p:spPr bwMode="auto">
              <a:xfrm>
                <a:off x="4102" y="1014"/>
                <a:ext cx="11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2" y="10"/>
                  </a:cxn>
                  <a:cxn ang="0">
                    <a:pos x="118" y="0"/>
                  </a:cxn>
                  <a:cxn ang="0">
                    <a:pos x="86" y="1"/>
                  </a:cxn>
                  <a:cxn ang="0">
                    <a:pos x="0" y="12"/>
                  </a:cxn>
                </a:cxnLst>
                <a:rect l="0" t="0" r="r" b="b"/>
                <a:pathLst>
                  <a:path w="118" h="12">
                    <a:moveTo>
                      <a:pt x="0" y="12"/>
                    </a:moveTo>
                    <a:lnTo>
                      <a:pt x="32" y="10"/>
                    </a:lnTo>
                    <a:lnTo>
                      <a:pt x="118" y="0"/>
                    </a:lnTo>
                    <a:lnTo>
                      <a:pt x="86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96" name="Freeform 556"/>
              <p:cNvSpPr>
                <a:spLocks/>
              </p:cNvSpPr>
              <p:nvPr/>
            </p:nvSpPr>
            <p:spPr bwMode="auto">
              <a:xfrm>
                <a:off x="4102" y="1014"/>
                <a:ext cx="11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2" y="10"/>
                  </a:cxn>
                  <a:cxn ang="0">
                    <a:pos x="118" y="0"/>
                  </a:cxn>
                  <a:cxn ang="0">
                    <a:pos x="86" y="1"/>
                  </a:cxn>
                  <a:cxn ang="0">
                    <a:pos x="0" y="12"/>
                  </a:cxn>
                </a:cxnLst>
                <a:rect l="0" t="0" r="r" b="b"/>
                <a:pathLst>
                  <a:path w="118" h="12">
                    <a:moveTo>
                      <a:pt x="0" y="12"/>
                    </a:moveTo>
                    <a:lnTo>
                      <a:pt x="32" y="10"/>
                    </a:lnTo>
                    <a:lnTo>
                      <a:pt x="118" y="0"/>
                    </a:lnTo>
                    <a:lnTo>
                      <a:pt x="86" y="1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97" name="Freeform 557"/>
              <p:cNvSpPr>
                <a:spLocks/>
              </p:cNvSpPr>
              <p:nvPr/>
            </p:nvSpPr>
            <p:spPr bwMode="auto">
              <a:xfrm>
                <a:off x="5295" y="3198"/>
                <a:ext cx="136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24" y="54"/>
                  </a:cxn>
                  <a:cxn ang="0">
                    <a:pos x="136" y="0"/>
                  </a:cxn>
                  <a:cxn ang="0">
                    <a:pos x="114" y="42"/>
                  </a:cxn>
                  <a:cxn ang="0">
                    <a:pos x="0" y="96"/>
                  </a:cxn>
                </a:cxnLst>
                <a:rect l="0" t="0" r="r" b="b"/>
                <a:pathLst>
                  <a:path w="136" h="96">
                    <a:moveTo>
                      <a:pt x="0" y="96"/>
                    </a:moveTo>
                    <a:lnTo>
                      <a:pt x="24" y="54"/>
                    </a:lnTo>
                    <a:lnTo>
                      <a:pt x="136" y="0"/>
                    </a:lnTo>
                    <a:lnTo>
                      <a:pt x="114" y="4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98" name="Freeform 558"/>
              <p:cNvSpPr>
                <a:spLocks/>
              </p:cNvSpPr>
              <p:nvPr/>
            </p:nvSpPr>
            <p:spPr bwMode="auto">
              <a:xfrm>
                <a:off x="5295" y="3198"/>
                <a:ext cx="136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24" y="54"/>
                  </a:cxn>
                  <a:cxn ang="0">
                    <a:pos x="136" y="0"/>
                  </a:cxn>
                  <a:cxn ang="0">
                    <a:pos x="114" y="42"/>
                  </a:cxn>
                  <a:cxn ang="0">
                    <a:pos x="0" y="96"/>
                  </a:cxn>
                </a:cxnLst>
                <a:rect l="0" t="0" r="r" b="b"/>
                <a:pathLst>
                  <a:path w="136" h="96">
                    <a:moveTo>
                      <a:pt x="0" y="96"/>
                    </a:moveTo>
                    <a:lnTo>
                      <a:pt x="24" y="54"/>
                    </a:lnTo>
                    <a:lnTo>
                      <a:pt x="136" y="0"/>
                    </a:lnTo>
                    <a:lnTo>
                      <a:pt x="114" y="42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99" name="Freeform 559"/>
              <p:cNvSpPr>
                <a:spLocks/>
              </p:cNvSpPr>
              <p:nvPr/>
            </p:nvSpPr>
            <p:spPr bwMode="auto">
              <a:xfrm>
                <a:off x="4450" y="2519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00" name="Freeform 560"/>
              <p:cNvSpPr>
                <a:spLocks/>
              </p:cNvSpPr>
              <p:nvPr/>
            </p:nvSpPr>
            <p:spPr bwMode="auto">
              <a:xfrm>
                <a:off x="4450" y="2519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01" name="Freeform 561"/>
              <p:cNvSpPr>
                <a:spLocks/>
              </p:cNvSpPr>
              <p:nvPr/>
            </p:nvSpPr>
            <p:spPr bwMode="auto">
              <a:xfrm>
                <a:off x="4301" y="2519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02" name="Freeform 562"/>
              <p:cNvSpPr>
                <a:spLocks/>
              </p:cNvSpPr>
              <p:nvPr/>
            </p:nvSpPr>
            <p:spPr bwMode="auto">
              <a:xfrm>
                <a:off x="4301" y="2519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03" name="Freeform 563"/>
              <p:cNvSpPr>
                <a:spLocks/>
              </p:cNvSpPr>
              <p:nvPr/>
            </p:nvSpPr>
            <p:spPr bwMode="auto">
              <a:xfrm>
                <a:off x="5185" y="3108"/>
                <a:ext cx="174" cy="74"/>
              </a:xfrm>
              <a:custGeom>
                <a:avLst/>
                <a:gdLst/>
                <a:ahLst/>
                <a:cxnLst>
                  <a:cxn ang="0">
                    <a:pos x="174" y="24"/>
                  </a:cxn>
                  <a:cxn ang="0">
                    <a:pos x="123" y="74"/>
                  </a:cxn>
                  <a:cxn ang="0">
                    <a:pos x="0" y="55"/>
                  </a:cxn>
                  <a:cxn ang="0">
                    <a:pos x="51" y="0"/>
                  </a:cxn>
                  <a:cxn ang="0">
                    <a:pos x="174" y="24"/>
                  </a:cxn>
                </a:cxnLst>
                <a:rect l="0" t="0" r="r" b="b"/>
                <a:pathLst>
                  <a:path w="174" h="74">
                    <a:moveTo>
                      <a:pt x="174" y="24"/>
                    </a:moveTo>
                    <a:lnTo>
                      <a:pt x="123" y="74"/>
                    </a:lnTo>
                    <a:lnTo>
                      <a:pt x="0" y="55"/>
                    </a:lnTo>
                    <a:lnTo>
                      <a:pt x="51" y="0"/>
                    </a:lnTo>
                    <a:lnTo>
                      <a:pt x="17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04" name="Freeform 564"/>
              <p:cNvSpPr>
                <a:spLocks/>
              </p:cNvSpPr>
              <p:nvPr/>
            </p:nvSpPr>
            <p:spPr bwMode="auto">
              <a:xfrm>
                <a:off x="5185" y="3108"/>
                <a:ext cx="174" cy="74"/>
              </a:xfrm>
              <a:custGeom>
                <a:avLst/>
                <a:gdLst/>
                <a:ahLst/>
                <a:cxnLst>
                  <a:cxn ang="0">
                    <a:pos x="174" y="24"/>
                  </a:cxn>
                  <a:cxn ang="0">
                    <a:pos x="123" y="74"/>
                  </a:cxn>
                  <a:cxn ang="0">
                    <a:pos x="0" y="55"/>
                  </a:cxn>
                  <a:cxn ang="0">
                    <a:pos x="51" y="0"/>
                  </a:cxn>
                  <a:cxn ang="0">
                    <a:pos x="174" y="24"/>
                  </a:cxn>
                </a:cxnLst>
                <a:rect l="0" t="0" r="r" b="b"/>
                <a:pathLst>
                  <a:path w="174" h="74">
                    <a:moveTo>
                      <a:pt x="174" y="24"/>
                    </a:moveTo>
                    <a:lnTo>
                      <a:pt x="123" y="74"/>
                    </a:lnTo>
                    <a:lnTo>
                      <a:pt x="0" y="55"/>
                    </a:lnTo>
                    <a:lnTo>
                      <a:pt x="51" y="0"/>
                    </a:lnTo>
                    <a:lnTo>
                      <a:pt x="174" y="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05" name="Freeform 565"/>
              <p:cNvSpPr>
                <a:spLocks/>
              </p:cNvSpPr>
              <p:nvPr/>
            </p:nvSpPr>
            <p:spPr bwMode="auto">
              <a:xfrm>
                <a:off x="5113" y="1155"/>
                <a:ext cx="100" cy="59"/>
              </a:xfrm>
              <a:custGeom>
                <a:avLst/>
                <a:gdLst/>
                <a:ahLst/>
                <a:cxnLst>
                  <a:cxn ang="0">
                    <a:pos x="38" y="28"/>
                  </a:cxn>
                  <a:cxn ang="0">
                    <a:pos x="0" y="0"/>
                  </a:cxn>
                  <a:cxn ang="0">
                    <a:pos x="62" y="31"/>
                  </a:cxn>
                  <a:cxn ang="0">
                    <a:pos x="100" y="59"/>
                  </a:cxn>
                  <a:cxn ang="0">
                    <a:pos x="38" y="28"/>
                  </a:cxn>
                </a:cxnLst>
                <a:rect l="0" t="0" r="r" b="b"/>
                <a:pathLst>
                  <a:path w="100" h="59">
                    <a:moveTo>
                      <a:pt x="38" y="28"/>
                    </a:moveTo>
                    <a:lnTo>
                      <a:pt x="0" y="0"/>
                    </a:lnTo>
                    <a:lnTo>
                      <a:pt x="62" y="31"/>
                    </a:lnTo>
                    <a:lnTo>
                      <a:pt x="100" y="59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06" name="Freeform 566"/>
              <p:cNvSpPr>
                <a:spLocks/>
              </p:cNvSpPr>
              <p:nvPr/>
            </p:nvSpPr>
            <p:spPr bwMode="auto">
              <a:xfrm>
                <a:off x="5113" y="1155"/>
                <a:ext cx="100" cy="59"/>
              </a:xfrm>
              <a:custGeom>
                <a:avLst/>
                <a:gdLst/>
                <a:ahLst/>
                <a:cxnLst>
                  <a:cxn ang="0">
                    <a:pos x="38" y="28"/>
                  </a:cxn>
                  <a:cxn ang="0">
                    <a:pos x="0" y="0"/>
                  </a:cxn>
                  <a:cxn ang="0">
                    <a:pos x="62" y="31"/>
                  </a:cxn>
                  <a:cxn ang="0">
                    <a:pos x="100" y="59"/>
                  </a:cxn>
                  <a:cxn ang="0">
                    <a:pos x="38" y="28"/>
                  </a:cxn>
                </a:cxnLst>
                <a:rect l="0" t="0" r="r" b="b"/>
                <a:pathLst>
                  <a:path w="100" h="59">
                    <a:moveTo>
                      <a:pt x="38" y="28"/>
                    </a:moveTo>
                    <a:lnTo>
                      <a:pt x="0" y="0"/>
                    </a:lnTo>
                    <a:lnTo>
                      <a:pt x="62" y="31"/>
                    </a:lnTo>
                    <a:lnTo>
                      <a:pt x="100" y="59"/>
                    </a:lnTo>
                    <a:lnTo>
                      <a:pt x="38" y="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07" name="Freeform 567"/>
              <p:cNvSpPr>
                <a:spLocks/>
              </p:cNvSpPr>
              <p:nvPr/>
            </p:nvSpPr>
            <p:spPr bwMode="auto">
              <a:xfrm>
                <a:off x="4704" y="1184"/>
                <a:ext cx="123" cy="63"/>
              </a:xfrm>
              <a:custGeom>
                <a:avLst/>
                <a:gdLst/>
                <a:ahLst/>
                <a:cxnLst>
                  <a:cxn ang="0">
                    <a:pos x="123" y="63"/>
                  </a:cxn>
                  <a:cxn ang="0">
                    <a:pos x="96" y="23"/>
                  </a:cxn>
                  <a:cxn ang="0">
                    <a:pos x="0" y="0"/>
                  </a:cxn>
                  <a:cxn ang="0">
                    <a:pos x="20" y="38"/>
                  </a:cxn>
                  <a:cxn ang="0">
                    <a:pos x="123" y="63"/>
                  </a:cxn>
                </a:cxnLst>
                <a:rect l="0" t="0" r="r" b="b"/>
                <a:pathLst>
                  <a:path w="123" h="63">
                    <a:moveTo>
                      <a:pt x="123" y="63"/>
                    </a:moveTo>
                    <a:lnTo>
                      <a:pt x="96" y="23"/>
                    </a:lnTo>
                    <a:lnTo>
                      <a:pt x="0" y="0"/>
                    </a:lnTo>
                    <a:lnTo>
                      <a:pt x="20" y="38"/>
                    </a:lnTo>
                    <a:lnTo>
                      <a:pt x="123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08" name="Freeform 568"/>
              <p:cNvSpPr>
                <a:spLocks/>
              </p:cNvSpPr>
              <p:nvPr/>
            </p:nvSpPr>
            <p:spPr bwMode="auto">
              <a:xfrm>
                <a:off x="4704" y="1184"/>
                <a:ext cx="123" cy="63"/>
              </a:xfrm>
              <a:custGeom>
                <a:avLst/>
                <a:gdLst/>
                <a:ahLst/>
                <a:cxnLst>
                  <a:cxn ang="0">
                    <a:pos x="123" y="63"/>
                  </a:cxn>
                  <a:cxn ang="0">
                    <a:pos x="96" y="23"/>
                  </a:cxn>
                  <a:cxn ang="0">
                    <a:pos x="0" y="0"/>
                  </a:cxn>
                  <a:cxn ang="0">
                    <a:pos x="20" y="38"/>
                  </a:cxn>
                  <a:cxn ang="0">
                    <a:pos x="123" y="63"/>
                  </a:cxn>
                </a:cxnLst>
                <a:rect l="0" t="0" r="r" b="b"/>
                <a:pathLst>
                  <a:path w="123" h="63">
                    <a:moveTo>
                      <a:pt x="123" y="63"/>
                    </a:moveTo>
                    <a:lnTo>
                      <a:pt x="96" y="23"/>
                    </a:lnTo>
                    <a:lnTo>
                      <a:pt x="0" y="0"/>
                    </a:lnTo>
                    <a:lnTo>
                      <a:pt x="20" y="38"/>
                    </a:lnTo>
                    <a:lnTo>
                      <a:pt x="123" y="6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09" name="Freeform 569"/>
              <p:cNvSpPr>
                <a:spLocks/>
              </p:cNvSpPr>
              <p:nvPr/>
            </p:nvSpPr>
            <p:spPr bwMode="auto">
              <a:xfrm>
                <a:off x="3955" y="1184"/>
                <a:ext cx="123" cy="63"/>
              </a:xfrm>
              <a:custGeom>
                <a:avLst/>
                <a:gdLst/>
                <a:ahLst/>
                <a:cxnLst>
                  <a:cxn ang="0">
                    <a:pos x="103" y="38"/>
                  </a:cxn>
                  <a:cxn ang="0">
                    <a:pos x="123" y="0"/>
                  </a:cxn>
                  <a:cxn ang="0">
                    <a:pos x="27" y="23"/>
                  </a:cxn>
                  <a:cxn ang="0">
                    <a:pos x="0" y="63"/>
                  </a:cxn>
                  <a:cxn ang="0">
                    <a:pos x="103" y="38"/>
                  </a:cxn>
                </a:cxnLst>
                <a:rect l="0" t="0" r="r" b="b"/>
                <a:pathLst>
                  <a:path w="123" h="63">
                    <a:moveTo>
                      <a:pt x="103" y="38"/>
                    </a:moveTo>
                    <a:lnTo>
                      <a:pt x="123" y="0"/>
                    </a:lnTo>
                    <a:lnTo>
                      <a:pt x="27" y="23"/>
                    </a:lnTo>
                    <a:lnTo>
                      <a:pt x="0" y="63"/>
                    </a:lnTo>
                    <a:lnTo>
                      <a:pt x="103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10" name="Freeform 570"/>
              <p:cNvSpPr>
                <a:spLocks/>
              </p:cNvSpPr>
              <p:nvPr/>
            </p:nvSpPr>
            <p:spPr bwMode="auto">
              <a:xfrm>
                <a:off x="3955" y="1184"/>
                <a:ext cx="123" cy="63"/>
              </a:xfrm>
              <a:custGeom>
                <a:avLst/>
                <a:gdLst/>
                <a:ahLst/>
                <a:cxnLst>
                  <a:cxn ang="0">
                    <a:pos x="103" y="38"/>
                  </a:cxn>
                  <a:cxn ang="0">
                    <a:pos x="123" y="0"/>
                  </a:cxn>
                  <a:cxn ang="0">
                    <a:pos x="27" y="23"/>
                  </a:cxn>
                  <a:cxn ang="0">
                    <a:pos x="0" y="63"/>
                  </a:cxn>
                  <a:cxn ang="0">
                    <a:pos x="103" y="38"/>
                  </a:cxn>
                </a:cxnLst>
                <a:rect l="0" t="0" r="r" b="b"/>
                <a:pathLst>
                  <a:path w="123" h="63">
                    <a:moveTo>
                      <a:pt x="103" y="38"/>
                    </a:moveTo>
                    <a:lnTo>
                      <a:pt x="123" y="0"/>
                    </a:lnTo>
                    <a:lnTo>
                      <a:pt x="27" y="23"/>
                    </a:lnTo>
                    <a:lnTo>
                      <a:pt x="0" y="63"/>
                    </a:lnTo>
                    <a:lnTo>
                      <a:pt x="103" y="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11" name="Freeform 571"/>
              <p:cNvSpPr>
                <a:spLocks/>
              </p:cNvSpPr>
              <p:nvPr/>
            </p:nvSpPr>
            <p:spPr bwMode="auto">
              <a:xfrm>
                <a:off x="4995" y="3380"/>
                <a:ext cx="150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34" y="27"/>
                  </a:cxn>
                  <a:cxn ang="0">
                    <a:pos x="150" y="0"/>
                  </a:cxn>
                  <a:cxn ang="0">
                    <a:pos x="111" y="38"/>
                  </a:cxn>
                  <a:cxn ang="0">
                    <a:pos x="0" y="59"/>
                  </a:cxn>
                </a:cxnLst>
                <a:rect l="0" t="0" r="r" b="b"/>
                <a:pathLst>
                  <a:path w="150" h="59">
                    <a:moveTo>
                      <a:pt x="0" y="59"/>
                    </a:moveTo>
                    <a:lnTo>
                      <a:pt x="34" y="27"/>
                    </a:lnTo>
                    <a:lnTo>
                      <a:pt x="150" y="0"/>
                    </a:lnTo>
                    <a:lnTo>
                      <a:pt x="111" y="38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12" name="Freeform 572"/>
              <p:cNvSpPr>
                <a:spLocks/>
              </p:cNvSpPr>
              <p:nvPr/>
            </p:nvSpPr>
            <p:spPr bwMode="auto">
              <a:xfrm>
                <a:off x="4995" y="3380"/>
                <a:ext cx="150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34" y="27"/>
                  </a:cxn>
                  <a:cxn ang="0">
                    <a:pos x="150" y="0"/>
                  </a:cxn>
                  <a:cxn ang="0">
                    <a:pos x="111" y="38"/>
                  </a:cxn>
                  <a:cxn ang="0">
                    <a:pos x="0" y="59"/>
                  </a:cxn>
                </a:cxnLst>
                <a:rect l="0" t="0" r="r" b="b"/>
                <a:pathLst>
                  <a:path w="150" h="59">
                    <a:moveTo>
                      <a:pt x="0" y="59"/>
                    </a:moveTo>
                    <a:lnTo>
                      <a:pt x="34" y="27"/>
                    </a:lnTo>
                    <a:lnTo>
                      <a:pt x="150" y="0"/>
                    </a:lnTo>
                    <a:lnTo>
                      <a:pt x="111" y="38"/>
                    </a:lnTo>
                    <a:lnTo>
                      <a:pt x="0" y="5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13" name="Freeform 573"/>
              <p:cNvSpPr>
                <a:spLocks/>
              </p:cNvSpPr>
              <p:nvPr/>
            </p:nvSpPr>
            <p:spPr bwMode="auto">
              <a:xfrm>
                <a:off x="4450" y="2863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2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14" name="Freeform 574"/>
              <p:cNvSpPr>
                <a:spLocks/>
              </p:cNvSpPr>
              <p:nvPr/>
            </p:nvSpPr>
            <p:spPr bwMode="auto">
              <a:xfrm>
                <a:off x="4450" y="2863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2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15" name="Freeform 575"/>
              <p:cNvSpPr>
                <a:spLocks/>
              </p:cNvSpPr>
              <p:nvPr/>
            </p:nvSpPr>
            <p:spPr bwMode="auto">
              <a:xfrm>
                <a:off x="4301" y="2863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2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2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16" name="Freeform 576"/>
              <p:cNvSpPr>
                <a:spLocks/>
              </p:cNvSpPr>
              <p:nvPr/>
            </p:nvSpPr>
            <p:spPr bwMode="auto">
              <a:xfrm>
                <a:off x="4301" y="2863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2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2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17" name="Freeform 577"/>
              <p:cNvSpPr>
                <a:spLocks/>
              </p:cNvSpPr>
              <p:nvPr/>
            </p:nvSpPr>
            <p:spPr bwMode="auto">
              <a:xfrm>
                <a:off x="4501" y="2723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18" name="Freeform 578"/>
              <p:cNvSpPr>
                <a:spLocks/>
              </p:cNvSpPr>
              <p:nvPr/>
            </p:nvSpPr>
            <p:spPr bwMode="auto">
              <a:xfrm>
                <a:off x="4501" y="2723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19" name="Freeform 579"/>
              <p:cNvSpPr>
                <a:spLocks/>
              </p:cNvSpPr>
              <p:nvPr/>
            </p:nvSpPr>
            <p:spPr bwMode="auto">
              <a:xfrm>
                <a:off x="4275" y="2723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20" name="Freeform 580"/>
              <p:cNvSpPr>
                <a:spLocks/>
              </p:cNvSpPr>
              <p:nvPr/>
            </p:nvSpPr>
            <p:spPr bwMode="auto">
              <a:xfrm>
                <a:off x="4275" y="2723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21" name="Rectangle 581"/>
              <p:cNvSpPr>
                <a:spLocks noChangeArrowheads="1"/>
              </p:cNvSpPr>
              <p:nvPr/>
            </p:nvSpPr>
            <p:spPr bwMode="auto">
              <a:xfrm>
                <a:off x="4371" y="2462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22" name="Rectangle 582"/>
              <p:cNvSpPr>
                <a:spLocks noChangeArrowheads="1"/>
              </p:cNvSpPr>
              <p:nvPr/>
            </p:nvSpPr>
            <p:spPr bwMode="auto">
              <a:xfrm>
                <a:off x="4371" y="2462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23" name="Freeform 583"/>
              <p:cNvSpPr>
                <a:spLocks/>
              </p:cNvSpPr>
              <p:nvPr/>
            </p:nvSpPr>
            <p:spPr bwMode="auto">
              <a:xfrm>
                <a:off x="4481" y="2795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24" name="Freeform 584"/>
              <p:cNvSpPr>
                <a:spLocks/>
              </p:cNvSpPr>
              <p:nvPr/>
            </p:nvSpPr>
            <p:spPr bwMode="auto">
              <a:xfrm>
                <a:off x="4481" y="2795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585"/>
            <p:cNvGrpSpPr>
              <a:grpSpLocks/>
            </p:cNvGrpSpPr>
            <p:nvPr/>
          </p:nvGrpSpPr>
          <p:grpSpPr bwMode="auto">
            <a:xfrm>
              <a:off x="3178" y="1024"/>
              <a:ext cx="2423" cy="2527"/>
              <a:chOff x="3178" y="1024"/>
              <a:chExt cx="2423" cy="2527"/>
            </a:xfrm>
          </p:grpSpPr>
          <p:sp>
            <p:nvSpPr>
              <p:cNvPr id="87626" name="Freeform 586"/>
              <p:cNvSpPr>
                <a:spLocks/>
              </p:cNvSpPr>
              <p:nvPr/>
            </p:nvSpPr>
            <p:spPr bwMode="auto">
              <a:xfrm>
                <a:off x="4281" y="2795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27" name="Freeform 587"/>
              <p:cNvSpPr>
                <a:spLocks/>
              </p:cNvSpPr>
              <p:nvPr/>
            </p:nvSpPr>
            <p:spPr bwMode="auto">
              <a:xfrm>
                <a:off x="4281" y="2795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28" name="Freeform 588"/>
              <p:cNvSpPr>
                <a:spLocks/>
              </p:cNvSpPr>
              <p:nvPr/>
            </p:nvSpPr>
            <p:spPr bwMode="auto">
              <a:xfrm>
                <a:off x="5236" y="3018"/>
                <a:ext cx="64" cy="9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1" y="34"/>
                  </a:cxn>
                  <a:cxn ang="0">
                    <a:pos x="0" y="90"/>
                  </a:cxn>
                  <a:cxn ang="0">
                    <a:pos x="19" y="44"/>
                  </a:cxn>
                  <a:cxn ang="0">
                    <a:pos x="64" y="0"/>
                  </a:cxn>
                </a:cxnLst>
                <a:rect l="0" t="0" r="r" b="b"/>
                <a:pathLst>
                  <a:path w="64" h="90">
                    <a:moveTo>
                      <a:pt x="64" y="0"/>
                    </a:moveTo>
                    <a:lnTo>
                      <a:pt x="51" y="34"/>
                    </a:lnTo>
                    <a:lnTo>
                      <a:pt x="0" y="90"/>
                    </a:lnTo>
                    <a:lnTo>
                      <a:pt x="19" y="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29" name="Freeform 589"/>
              <p:cNvSpPr>
                <a:spLocks/>
              </p:cNvSpPr>
              <p:nvPr/>
            </p:nvSpPr>
            <p:spPr bwMode="auto">
              <a:xfrm>
                <a:off x="5236" y="3018"/>
                <a:ext cx="64" cy="9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1" y="34"/>
                  </a:cxn>
                  <a:cxn ang="0">
                    <a:pos x="0" y="90"/>
                  </a:cxn>
                  <a:cxn ang="0">
                    <a:pos x="19" y="44"/>
                  </a:cxn>
                  <a:cxn ang="0">
                    <a:pos x="64" y="0"/>
                  </a:cxn>
                </a:cxnLst>
                <a:rect l="0" t="0" r="r" b="b"/>
                <a:pathLst>
                  <a:path w="64" h="90">
                    <a:moveTo>
                      <a:pt x="64" y="0"/>
                    </a:moveTo>
                    <a:lnTo>
                      <a:pt x="51" y="34"/>
                    </a:lnTo>
                    <a:lnTo>
                      <a:pt x="0" y="90"/>
                    </a:lnTo>
                    <a:lnTo>
                      <a:pt x="19" y="44"/>
                    </a:lnTo>
                    <a:lnTo>
                      <a:pt x="6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30" name="Freeform 590"/>
              <p:cNvSpPr>
                <a:spLocks/>
              </p:cNvSpPr>
              <p:nvPr/>
            </p:nvSpPr>
            <p:spPr bwMode="auto">
              <a:xfrm>
                <a:off x="3481" y="3018"/>
                <a:ext cx="65" cy="90"/>
              </a:xfrm>
              <a:custGeom>
                <a:avLst/>
                <a:gdLst/>
                <a:ahLst/>
                <a:cxnLst>
                  <a:cxn ang="0">
                    <a:pos x="46" y="44"/>
                  </a:cxn>
                  <a:cxn ang="0">
                    <a:pos x="0" y="0"/>
                  </a:cxn>
                  <a:cxn ang="0">
                    <a:pos x="12" y="34"/>
                  </a:cxn>
                  <a:cxn ang="0">
                    <a:pos x="65" y="90"/>
                  </a:cxn>
                  <a:cxn ang="0">
                    <a:pos x="46" y="44"/>
                  </a:cxn>
                </a:cxnLst>
                <a:rect l="0" t="0" r="r" b="b"/>
                <a:pathLst>
                  <a:path w="65" h="90">
                    <a:moveTo>
                      <a:pt x="46" y="44"/>
                    </a:moveTo>
                    <a:lnTo>
                      <a:pt x="0" y="0"/>
                    </a:lnTo>
                    <a:lnTo>
                      <a:pt x="12" y="34"/>
                    </a:lnTo>
                    <a:lnTo>
                      <a:pt x="65" y="90"/>
                    </a:lnTo>
                    <a:lnTo>
                      <a:pt x="46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31" name="Freeform 591"/>
              <p:cNvSpPr>
                <a:spLocks/>
              </p:cNvSpPr>
              <p:nvPr/>
            </p:nvSpPr>
            <p:spPr bwMode="auto">
              <a:xfrm>
                <a:off x="3481" y="3018"/>
                <a:ext cx="65" cy="90"/>
              </a:xfrm>
              <a:custGeom>
                <a:avLst/>
                <a:gdLst/>
                <a:ahLst/>
                <a:cxnLst>
                  <a:cxn ang="0">
                    <a:pos x="46" y="44"/>
                  </a:cxn>
                  <a:cxn ang="0">
                    <a:pos x="0" y="0"/>
                  </a:cxn>
                  <a:cxn ang="0">
                    <a:pos x="12" y="34"/>
                  </a:cxn>
                  <a:cxn ang="0">
                    <a:pos x="65" y="90"/>
                  </a:cxn>
                  <a:cxn ang="0">
                    <a:pos x="46" y="44"/>
                  </a:cxn>
                </a:cxnLst>
                <a:rect l="0" t="0" r="r" b="b"/>
                <a:pathLst>
                  <a:path w="65" h="90">
                    <a:moveTo>
                      <a:pt x="46" y="44"/>
                    </a:moveTo>
                    <a:lnTo>
                      <a:pt x="0" y="0"/>
                    </a:lnTo>
                    <a:lnTo>
                      <a:pt x="12" y="34"/>
                    </a:lnTo>
                    <a:lnTo>
                      <a:pt x="65" y="90"/>
                    </a:lnTo>
                    <a:lnTo>
                      <a:pt x="46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32" name="Freeform 592"/>
              <p:cNvSpPr>
                <a:spLocks/>
              </p:cNvSpPr>
              <p:nvPr/>
            </p:nvSpPr>
            <p:spPr bwMode="auto">
              <a:xfrm>
                <a:off x="5145" y="3294"/>
                <a:ext cx="150" cy="8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31" y="45"/>
                  </a:cxn>
                  <a:cxn ang="0">
                    <a:pos x="150" y="0"/>
                  </a:cxn>
                  <a:cxn ang="0">
                    <a:pos x="113" y="50"/>
                  </a:cxn>
                  <a:cxn ang="0">
                    <a:pos x="0" y="86"/>
                  </a:cxn>
                </a:cxnLst>
                <a:rect l="0" t="0" r="r" b="b"/>
                <a:pathLst>
                  <a:path w="150" h="86">
                    <a:moveTo>
                      <a:pt x="0" y="86"/>
                    </a:moveTo>
                    <a:lnTo>
                      <a:pt x="31" y="45"/>
                    </a:lnTo>
                    <a:lnTo>
                      <a:pt x="150" y="0"/>
                    </a:lnTo>
                    <a:lnTo>
                      <a:pt x="113" y="5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33" name="Freeform 593"/>
              <p:cNvSpPr>
                <a:spLocks/>
              </p:cNvSpPr>
              <p:nvPr/>
            </p:nvSpPr>
            <p:spPr bwMode="auto">
              <a:xfrm>
                <a:off x="5145" y="3294"/>
                <a:ext cx="150" cy="8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31" y="45"/>
                  </a:cxn>
                  <a:cxn ang="0">
                    <a:pos x="150" y="0"/>
                  </a:cxn>
                  <a:cxn ang="0">
                    <a:pos x="113" y="50"/>
                  </a:cxn>
                  <a:cxn ang="0">
                    <a:pos x="0" y="86"/>
                  </a:cxn>
                </a:cxnLst>
                <a:rect l="0" t="0" r="r" b="b"/>
                <a:pathLst>
                  <a:path w="150" h="86">
                    <a:moveTo>
                      <a:pt x="0" y="86"/>
                    </a:moveTo>
                    <a:lnTo>
                      <a:pt x="31" y="45"/>
                    </a:lnTo>
                    <a:lnTo>
                      <a:pt x="150" y="0"/>
                    </a:lnTo>
                    <a:lnTo>
                      <a:pt x="113" y="5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34" name="Freeform 594"/>
              <p:cNvSpPr>
                <a:spLocks/>
              </p:cNvSpPr>
              <p:nvPr/>
            </p:nvSpPr>
            <p:spPr bwMode="auto">
              <a:xfrm>
                <a:off x="4573" y="1047"/>
                <a:ext cx="32" cy="11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2" y="37"/>
                  </a:cxn>
                  <a:cxn ang="0">
                    <a:pos x="12" y="117"/>
                  </a:cxn>
                  <a:cxn ang="0">
                    <a:pos x="0" y="80"/>
                  </a:cxn>
                  <a:cxn ang="0">
                    <a:pos x="17" y="0"/>
                  </a:cxn>
                </a:cxnLst>
                <a:rect l="0" t="0" r="r" b="b"/>
                <a:pathLst>
                  <a:path w="32" h="117">
                    <a:moveTo>
                      <a:pt x="17" y="0"/>
                    </a:moveTo>
                    <a:lnTo>
                      <a:pt x="32" y="37"/>
                    </a:lnTo>
                    <a:lnTo>
                      <a:pt x="12" y="117"/>
                    </a:lnTo>
                    <a:lnTo>
                      <a:pt x="0" y="8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35" name="Freeform 595"/>
              <p:cNvSpPr>
                <a:spLocks/>
              </p:cNvSpPr>
              <p:nvPr/>
            </p:nvSpPr>
            <p:spPr bwMode="auto">
              <a:xfrm>
                <a:off x="4573" y="1047"/>
                <a:ext cx="32" cy="11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2" y="37"/>
                  </a:cxn>
                  <a:cxn ang="0">
                    <a:pos x="12" y="117"/>
                  </a:cxn>
                  <a:cxn ang="0">
                    <a:pos x="0" y="80"/>
                  </a:cxn>
                  <a:cxn ang="0">
                    <a:pos x="17" y="0"/>
                  </a:cxn>
                </a:cxnLst>
                <a:rect l="0" t="0" r="r" b="b"/>
                <a:pathLst>
                  <a:path w="32" h="117">
                    <a:moveTo>
                      <a:pt x="17" y="0"/>
                    </a:moveTo>
                    <a:lnTo>
                      <a:pt x="32" y="37"/>
                    </a:lnTo>
                    <a:lnTo>
                      <a:pt x="12" y="117"/>
                    </a:lnTo>
                    <a:lnTo>
                      <a:pt x="0" y="80"/>
                    </a:lnTo>
                    <a:lnTo>
                      <a:pt x="1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36" name="Freeform 596"/>
              <p:cNvSpPr>
                <a:spLocks/>
              </p:cNvSpPr>
              <p:nvPr/>
            </p:nvSpPr>
            <p:spPr bwMode="auto">
              <a:xfrm>
                <a:off x="4177" y="1047"/>
                <a:ext cx="32" cy="117"/>
              </a:xfrm>
              <a:custGeom>
                <a:avLst/>
                <a:gdLst/>
                <a:ahLst/>
                <a:cxnLst>
                  <a:cxn ang="0">
                    <a:pos x="19" y="117"/>
                  </a:cxn>
                  <a:cxn ang="0">
                    <a:pos x="32" y="80"/>
                  </a:cxn>
                  <a:cxn ang="0">
                    <a:pos x="15" y="0"/>
                  </a:cxn>
                  <a:cxn ang="0">
                    <a:pos x="0" y="37"/>
                  </a:cxn>
                  <a:cxn ang="0">
                    <a:pos x="19" y="117"/>
                  </a:cxn>
                </a:cxnLst>
                <a:rect l="0" t="0" r="r" b="b"/>
                <a:pathLst>
                  <a:path w="32" h="117">
                    <a:moveTo>
                      <a:pt x="19" y="117"/>
                    </a:moveTo>
                    <a:lnTo>
                      <a:pt x="32" y="80"/>
                    </a:lnTo>
                    <a:lnTo>
                      <a:pt x="15" y="0"/>
                    </a:lnTo>
                    <a:lnTo>
                      <a:pt x="0" y="37"/>
                    </a:lnTo>
                    <a:lnTo>
                      <a:pt x="19" y="1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37" name="Freeform 597"/>
              <p:cNvSpPr>
                <a:spLocks/>
              </p:cNvSpPr>
              <p:nvPr/>
            </p:nvSpPr>
            <p:spPr bwMode="auto">
              <a:xfrm>
                <a:off x="4177" y="1047"/>
                <a:ext cx="32" cy="117"/>
              </a:xfrm>
              <a:custGeom>
                <a:avLst/>
                <a:gdLst/>
                <a:ahLst/>
                <a:cxnLst>
                  <a:cxn ang="0">
                    <a:pos x="19" y="117"/>
                  </a:cxn>
                  <a:cxn ang="0">
                    <a:pos x="32" y="80"/>
                  </a:cxn>
                  <a:cxn ang="0">
                    <a:pos x="15" y="0"/>
                  </a:cxn>
                  <a:cxn ang="0">
                    <a:pos x="0" y="37"/>
                  </a:cxn>
                  <a:cxn ang="0">
                    <a:pos x="19" y="117"/>
                  </a:cxn>
                </a:cxnLst>
                <a:rect l="0" t="0" r="r" b="b"/>
                <a:pathLst>
                  <a:path w="32" h="117">
                    <a:moveTo>
                      <a:pt x="19" y="117"/>
                    </a:moveTo>
                    <a:lnTo>
                      <a:pt x="32" y="80"/>
                    </a:lnTo>
                    <a:lnTo>
                      <a:pt x="15" y="0"/>
                    </a:lnTo>
                    <a:lnTo>
                      <a:pt x="0" y="37"/>
                    </a:lnTo>
                    <a:lnTo>
                      <a:pt x="19" y="1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38" name="Freeform 598"/>
              <p:cNvSpPr>
                <a:spLocks/>
              </p:cNvSpPr>
              <p:nvPr/>
            </p:nvSpPr>
            <p:spPr bwMode="auto">
              <a:xfrm>
                <a:off x="4390" y="1116"/>
                <a:ext cx="108" cy="40"/>
              </a:xfrm>
              <a:custGeom>
                <a:avLst/>
                <a:gdLst/>
                <a:ahLst/>
                <a:cxnLst>
                  <a:cxn ang="0">
                    <a:pos x="108" y="40"/>
                  </a:cxn>
                  <a:cxn ang="0">
                    <a:pos x="100" y="4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108" y="40"/>
                  </a:cxn>
                </a:cxnLst>
                <a:rect l="0" t="0" r="r" b="b"/>
                <a:pathLst>
                  <a:path w="108" h="40">
                    <a:moveTo>
                      <a:pt x="108" y="40"/>
                    </a:moveTo>
                    <a:lnTo>
                      <a:pt x="100" y="4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108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39" name="Freeform 599"/>
              <p:cNvSpPr>
                <a:spLocks/>
              </p:cNvSpPr>
              <p:nvPr/>
            </p:nvSpPr>
            <p:spPr bwMode="auto">
              <a:xfrm>
                <a:off x="4390" y="1116"/>
                <a:ext cx="108" cy="40"/>
              </a:xfrm>
              <a:custGeom>
                <a:avLst/>
                <a:gdLst/>
                <a:ahLst/>
                <a:cxnLst>
                  <a:cxn ang="0">
                    <a:pos x="108" y="40"/>
                  </a:cxn>
                  <a:cxn ang="0">
                    <a:pos x="100" y="4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108" y="40"/>
                  </a:cxn>
                </a:cxnLst>
                <a:rect l="0" t="0" r="r" b="b"/>
                <a:pathLst>
                  <a:path w="108" h="40">
                    <a:moveTo>
                      <a:pt x="108" y="40"/>
                    </a:moveTo>
                    <a:lnTo>
                      <a:pt x="100" y="4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108" y="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40" name="Freeform 600"/>
              <p:cNvSpPr>
                <a:spLocks/>
              </p:cNvSpPr>
              <p:nvPr/>
            </p:nvSpPr>
            <p:spPr bwMode="auto">
              <a:xfrm>
                <a:off x="4284" y="1116"/>
                <a:ext cx="106" cy="40"/>
              </a:xfrm>
              <a:custGeom>
                <a:avLst/>
                <a:gdLst/>
                <a:ahLst/>
                <a:cxnLst>
                  <a:cxn ang="0">
                    <a:pos x="106" y="36"/>
                  </a:cxn>
                  <a:cxn ang="0">
                    <a:pos x="106" y="0"/>
                  </a:cxn>
                  <a:cxn ang="0">
                    <a:pos x="8" y="4"/>
                  </a:cxn>
                  <a:cxn ang="0">
                    <a:pos x="0" y="40"/>
                  </a:cxn>
                  <a:cxn ang="0">
                    <a:pos x="106" y="36"/>
                  </a:cxn>
                </a:cxnLst>
                <a:rect l="0" t="0" r="r" b="b"/>
                <a:pathLst>
                  <a:path w="106" h="40">
                    <a:moveTo>
                      <a:pt x="106" y="36"/>
                    </a:moveTo>
                    <a:lnTo>
                      <a:pt x="106" y="0"/>
                    </a:lnTo>
                    <a:lnTo>
                      <a:pt x="8" y="4"/>
                    </a:lnTo>
                    <a:lnTo>
                      <a:pt x="0" y="40"/>
                    </a:lnTo>
                    <a:lnTo>
                      <a:pt x="106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41" name="Freeform 601"/>
              <p:cNvSpPr>
                <a:spLocks/>
              </p:cNvSpPr>
              <p:nvPr/>
            </p:nvSpPr>
            <p:spPr bwMode="auto">
              <a:xfrm>
                <a:off x="4284" y="1116"/>
                <a:ext cx="106" cy="40"/>
              </a:xfrm>
              <a:custGeom>
                <a:avLst/>
                <a:gdLst/>
                <a:ahLst/>
                <a:cxnLst>
                  <a:cxn ang="0">
                    <a:pos x="106" y="36"/>
                  </a:cxn>
                  <a:cxn ang="0">
                    <a:pos x="106" y="0"/>
                  </a:cxn>
                  <a:cxn ang="0">
                    <a:pos x="8" y="4"/>
                  </a:cxn>
                  <a:cxn ang="0">
                    <a:pos x="0" y="40"/>
                  </a:cxn>
                  <a:cxn ang="0">
                    <a:pos x="106" y="36"/>
                  </a:cxn>
                </a:cxnLst>
                <a:rect l="0" t="0" r="r" b="b"/>
                <a:pathLst>
                  <a:path w="106" h="40">
                    <a:moveTo>
                      <a:pt x="106" y="36"/>
                    </a:moveTo>
                    <a:lnTo>
                      <a:pt x="106" y="0"/>
                    </a:lnTo>
                    <a:lnTo>
                      <a:pt x="8" y="4"/>
                    </a:lnTo>
                    <a:lnTo>
                      <a:pt x="0" y="40"/>
                    </a:lnTo>
                    <a:lnTo>
                      <a:pt x="106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42" name="Freeform 602"/>
              <p:cNvSpPr>
                <a:spLocks/>
              </p:cNvSpPr>
              <p:nvPr/>
            </p:nvSpPr>
            <p:spPr bwMode="auto">
              <a:xfrm>
                <a:off x="5308" y="3132"/>
                <a:ext cx="174" cy="66"/>
              </a:xfrm>
              <a:custGeom>
                <a:avLst/>
                <a:gdLst/>
                <a:ahLst/>
                <a:cxnLst>
                  <a:cxn ang="0">
                    <a:pos x="123" y="66"/>
                  </a:cxn>
                  <a:cxn ang="0">
                    <a:pos x="0" y="50"/>
                  </a:cxn>
                  <a:cxn ang="0">
                    <a:pos x="51" y="0"/>
                  </a:cxn>
                  <a:cxn ang="0">
                    <a:pos x="174" y="27"/>
                  </a:cxn>
                  <a:cxn ang="0">
                    <a:pos x="123" y="66"/>
                  </a:cxn>
                </a:cxnLst>
                <a:rect l="0" t="0" r="r" b="b"/>
                <a:pathLst>
                  <a:path w="174" h="66">
                    <a:moveTo>
                      <a:pt x="123" y="66"/>
                    </a:moveTo>
                    <a:lnTo>
                      <a:pt x="0" y="50"/>
                    </a:lnTo>
                    <a:lnTo>
                      <a:pt x="51" y="0"/>
                    </a:lnTo>
                    <a:lnTo>
                      <a:pt x="174" y="27"/>
                    </a:lnTo>
                    <a:lnTo>
                      <a:pt x="123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43" name="Freeform 603"/>
              <p:cNvSpPr>
                <a:spLocks/>
              </p:cNvSpPr>
              <p:nvPr/>
            </p:nvSpPr>
            <p:spPr bwMode="auto">
              <a:xfrm>
                <a:off x="5308" y="3132"/>
                <a:ext cx="174" cy="66"/>
              </a:xfrm>
              <a:custGeom>
                <a:avLst/>
                <a:gdLst/>
                <a:ahLst/>
                <a:cxnLst>
                  <a:cxn ang="0">
                    <a:pos x="123" y="66"/>
                  </a:cxn>
                  <a:cxn ang="0">
                    <a:pos x="0" y="50"/>
                  </a:cxn>
                  <a:cxn ang="0">
                    <a:pos x="51" y="0"/>
                  </a:cxn>
                  <a:cxn ang="0">
                    <a:pos x="174" y="27"/>
                  </a:cxn>
                  <a:cxn ang="0">
                    <a:pos x="123" y="66"/>
                  </a:cxn>
                </a:cxnLst>
                <a:rect l="0" t="0" r="r" b="b"/>
                <a:pathLst>
                  <a:path w="174" h="66">
                    <a:moveTo>
                      <a:pt x="123" y="66"/>
                    </a:moveTo>
                    <a:lnTo>
                      <a:pt x="0" y="50"/>
                    </a:lnTo>
                    <a:lnTo>
                      <a:pt x="51" y="0"/>
                    </a:lnTo>
                    <a:lnTo>
                      <a:pt x="174" y="27"/>
                    </a:lnTo>
                    <a:lnTo>
                      <a:pt x="123" y="6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44" name="Freeform 604"/>
              <p:cNvSpPr>
                <a:spLocks/>
              </p:cNvSpPr>
              <p:nvPr/>
            </p:nvSpPr>
            <p:spPr bwMode="auto">
              <a:xfrm>
                <a:off x="5097" y="3182"/>
                <a:ext cx="79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50" y="41"/>
                  </a:cxn>
                  <a:cxn ang="0">
                    <a:pos x="79" y="0"/>
                  </a:cxn>
                  <a:cxn ang="0">
                    <a:pos x="28" y="54"/>
                  </a:cxn>
                  <a:cxn ang="0">
                    <a:pos x="0" y="94"/>
                  </a:cxn>
                </a:cxnLst>
                <a:rect l="0" t="0" r="r" b="b"/>
                <a:pathLst>
                  <a:path w="79" h="94">
                    <a:moveTo>
                      <a:pt x="0" y="94"/>
                    </a:moveTo>
                    <a:lnTo>
                      <a:pt x="50" y="41"/>
                    </a:lnTo>
                    <a:lnTo>
                      <a:pt x="79" y="0"/>
                    </a:lnTo>
                    <a:lnTo>
                      <a:pt x="28" y="5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45" name="Freeform 605"/>
              <p:cNvSpPr>
                <a:spLocks/>
              </p:cNvSpPr>
              <p:nvPr/>
            </p:nvSpPr>
            <p:spPr bwMode="auto">
              <a:xfrm>
                <a:off x="5097" y="3182"/>
                <a:ext cx="79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50" y="41"/>
                  </a:cxn>
                  <a:cxn ang="0">
                    <a:pos x="79" y="0"/>
                  </a:cxn>
                  <a:cxn ang="0">
                    <a:pos x="28" y="54"/>
                  </a:cxn>
                  <a:cxn ang="0">
                    <a:pos x="0" y="94"/>
                  </a:cxn>
                </a:cxnLst>
                <a:rect l="0" t="0" r="r" b="b"/>
                <a:pathLst>
                  <a:path w="79" h="94">
                    <a:moveTo>
                      <a:pt x="0" y="94"/>
                    </a:moveTo>
                    <a:lnTo>
                      <a:pt x="50" y="41"/>
                    </a:lnTo>
                    <a:lnTo>
                      <a:pt x="79" y="0"/>
                    </a:lnTo>
                    <a:lnTo>
                      <a:pt x="28" y="54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46" name="Freeform 606"/>
              <p:cNvSpPr>
                <a:spLocks/>
              </p:cNvSpPr>
              <p:nvPr/>
            </p:nvSpPr>
            <p:spPr bwMode="auto">
              <a:xfrm>
                <a:off x="3606" y="3182"/>
                <a:ext cx="77" cy="94"/>
              </a:xfrm>
              <a:custGeom>
                <a:avLst/>
                <a:gdLst/>
                <a:ahLst/>
                <a:cxnLst>
                  <a:cxn ang="0">
                    <a:pos x="29" y="41"/>
                  </a:cxn>
                  <a:cxn ang="0">
                    <a:pos x="0" y="0"/>
                  </a:cxn>
                  <a:cxn ang="0">
                    <a:pos x="51" y="54"/>
                  </a:cxn>
                  <a:cxn ang="0">
                    <a:pos x="77" y="94"/>
                  </a:cxn>
                  <a:cxn ang="0">
                    <a:pos x="29" y="41"/>
                  </a:cxn>
                </a:cxnLst>
                <a:rect l="0" t="0" r="r" b="b"/>
                <a:pathLst>
                  <a:path w="77" h="94">
                    <a:moveTo>
                      <a:pt x="29" y="41"/>
                    </a:moveTo>
                    <a:lnTo>
                      <a:pt x="0" y="0"/>
                    </a:lnTo>
                    <a:lnTo>
                      <a:pt x="51" y="54"/>
                    </a:lnTo>
                    <a:lnTo>
                      <a:pt x="77" y="94"/>
                    </a:lnTo>
                    <a:lnTo>
                      <a:pt x="29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47" name="Freeform 607"/>
              <p:cNvSpPr>
                <a:spLocks/>
              </p:cNvSpPr>
              <p:nvPr/>
            </p:nvSpPr>
            <p:spPr bwMode="auto">
              <a:xfrm>
                <a:off x="3606" y="3182"/>
                <a:ext cx="77" cy="94"/>
              </a:xfrm>
              <a:custGeom>
                <a:avLst/>
                <a:gdLst/>
                <a:ahLst/>
                <a:cxnLst>
                  <a:cxn ang="0">
                    <a:pos x="29" y="41"/>
                  </a:cxn>
                  <a:cxn ang="0">
                    <a:pos x="0" y="0"/>
                  </a:cxn>
                  <a:cxn ang="0">
                    <a:pos x="51" y="54"/>
                  </a:cxn>
                  <a:cxn ang="0">
                    <a:pos x="77" y="94"/>
                  </a:cxn>
                  <a:cxn ang="0">
                    <a:pos x="29" y="41"/>
                  </a:cxn>
                </a:cxnLst>
                <a:rect l="0" t="0" r="r" b="b"/>
                <a:pathLst>
                  <a:path w="77" h="94">
                    <a:moveTo>
                      <a:pt x="29" y="41"/>
                    </a:moveTo>
                    <a:lnTo>
                      <a:pt x="0" y="0"/>
                    </a:lnTo>
                    <a:lnTo>
                      <a:pt x="51" y="54"/>
                    </a:lnTo>
                    <a:lnTo>
                      <a:pt x="77" y="94"/>
                    </a:lnTo>
                    <a:lnTo>
                      <a:pt x="29" y="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48" name="Freeform 608"/>
              <p:cNvSpPr>
                <a:spLocks/>
              </p:cNvSpPr>
              <p:nvPr/>
            </p:nvSpPr>
            <p:spPr bwMode="auto">
              <a:xfrm>
                <a:off x="4411" y="2462"/>
                <a:ext cx="39" cy="5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6"/>
                  </a:cxn>
                  <a:cxn ang="0">
                    <a:pos x="39" y="57"/>
                  </a:cxn>
                  <a:cxn ang="0">
                    <a:pos x="0" y="52"/>
                  </a:cxn>
                </a:cxnLst>
                <a:rect l="0" t="0" r="r" b="b"/>
                <a:pathLst>
                  <a:path w="39" h="57">
                    <a:moveTo>
                      <a:pt x="0" y="52"/>
                    </a:moveTo>
                    <a:lnTo>
                      <a:pt x="0" y="0"/>
                    </a:lnTo>
                    <a:lnTo>
                      <a:pt x="39" y="6"/>
                    </a:lnTo>
                    <a:lnTo>
                      <a:pt x="39" y="5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49" name="Freeform 609"/>
              <p:cNvSpPr>
                <a:spLocks/>
              </p:cNvSpPr>
              <p:nvPr/>
            </p:nvSpPr>
            <p:spPr bwMode="auto">
              <a:xfrm>
                <a:off x="4411" y="2462"/>
                <a:ext cx="39" cy="5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6"/>
                  </a:cxn>
                  <a:cxn ang="0">
                    <a:pos x="39" y="57"/>
                  </a:cxn>
                  <a:cxn ang="0">
                    <a:pos x="0" y="52"/>
                  </a:cxn>
                </a:cxnLst>
                <a:rect l="0" t="0" r="r" b="b"/>
                <a:pathLst>
                  <a:path w="39" h="57">
                    <a:moveTo>
                      <a:pt x="0" y="52"/>
                    </a:moveTo>
                    <a:lnTo>
                      <a:pt x="0" y="0"/>
                    </a:lnTo>
                    <a:lnTo>
                      <a:pt x="39" y="6"/>
                    </a:lnTo>
                    <a:lnTo>
                      <a:pt x="39" y="57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50" name="Freeform 610"/>
              <p:cNvSpPr>
                <a:spLocks/>
              </p:cNvSpPr>
              <p:nvPr/>
            </p:nvSpPr>
            <p:spPr bwMode="auto">
              <a:xfrm>
                <a:off x="4332" y="2462"/>
                <a:ext cx="39" cy="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7"/>
                  </a:cxn>
                  <a:cxn ang="0">
                    <a:pos x="0" y="6"/>
                  </a:cxn>
                </a:cxnLst>
                <a:rect l="0" t="0" r="r" b="b"/>
                <a:pathLst>
                  <a:path w="39" h="57">
                    <a:moveTo>
                      <a:pt x="0" y="6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51" name="Freeform 611"/>
              <p:cNvSpPr>
                <a:spLocks/>
              </p:cNvSpPr>
              <p:nvPr/>
            </p:nvSpPr>
            <p:spPr bwMode="auto">
              <a:xfrm>
                <a:off x="4332" y="2462"/>
                <a:ext cx="39" cy="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7"/>
                  </a:cxn>
                  <a:cxn ang="0">
                    <a:pos x="0" y="6"/>
                  </a:cxn>
                </a:cxnLst>
                <a:rect l="0" t="0" r="r" b="b"/>
                <a:pathLst>
                  <a:path w="39" h="57">
                    <a:moveTo>
                      <a:pt x="0" y="6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7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52" name="Freeform 612"/>
              <p:cNvSpPr>
                <a:spLocks/>
              </p:cNvSpPr>
              <p:nvPr/>
            </p:nvSpPr>
            <p:spPr bwMode="auto">
              <a:xfrm>
                <a:off x="5034" y="1155"/>
                <a:ext cx="117" cy="92"/>
              </a:xfrm>
              <a:custGeom>
                <a:avLst/>
                <a:gdLst/>
                <a:ahLst/>
                <a:cxnLst>
                  <a:cxn ang="0">
                    <a:pos x="38" y="92"/>
                  </a:cxn>
                  <a:cxn ang="0">
                    <a:pos x="0" y="55"/>
                  </a:cxn>
                  <a:cxn ang="0">
                    <a:pos x="79" y="0"/>
                  </a:cxn>
                  <a:cxn ang="0">
                    <a:pos x="117" y="28"/>
                  </a:cxn>
                  <a:cxn ang="0">
                    <a:pos x="38" y="92"/>
                  </a:cxn>
                </a:cxnLst>
                <a:rect l="0" t="0" r="r" b="b"/>
                <a:pathLst>
                  <a:path w="117" h="92">
                    <a:moveTo>
                      <a:pt x="38" y="92"/>
                    </a:moveTo>
                    <a:lnTo>
                      <a:pt x="0" y="55"/>
                    </a:lnTo>
                    <a:lnTo>
                      <a:pt x="79" y="0"/>
                    </a:lnTo>
                    <a:lnTo>
                      <a:pt x="117" y="28"/>
                    </a:lnTo>
                    <a:lnTo>
                      <a:pt x="38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53" name="Freeform 613"/>
              <p:cNvSpPr>
                <a:spLocks/>
              </p:cNvSpPr>
              <p:nvPr/>
            </p:nvSpPr>
            <p:spPr bwMode="auto">
              <a:xfrm>
                <a:off x="5034" y="1155"/>
                <a:ext cx="117" cy="92"/>
              </a:xfrm>
              <a:custGeom>
                <a:avLst/>
                <a:gdLst/>
                <a:ahLst/>
                <a:cxnLst>
                  <a:cxn ang="0">
                    <a:pos x="38" y="92"/>
                  </a:cxn>
                  <a:cxn ang="0">
                    <a:pos x="0" y="55"/>
                  </a:cxn>
                  <a:cxn ang="0">
                    <a:pos x="79" y="0"/>
                  </a:cxn>
                  <a:cxn ang="0">
                    <a:pos x="117" y="28"/>
                  </a:cxn>
                  <a:cxn ang="0">
                    <a:pos x="38" y="92"/>
                  </a:cxn>
                </a:cxnLst>
                <a:rect l="0" t="0" r="r" b="b"/>
                <a:pathLst>
                  <a:path w="117" h="92">
                    <a:moveTo>
                      <a:pt x="38" y="92"/>
                    </a:moveTo>
                    <a:lnTo>
                      <a:pt x="0" y="55"/>
                    </a:lnTo>
                    <a:lnTo>
                      <a:pt x="79" y="0"/>
                    </a:lnTo>
                    <a:lnTo>
                      <a:pt x="117" y="28"/>
                    </a:lnTo>
                    <a:lnTo>
                      <a:pt x="38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54" name="Freeform 614"/>
              <p:cNvSpPr>
                <a:spLocks/>
              </p:cNvSpPr>
              <p:nvPr/>
            </p:nvSpPr>
            <p:spPr bwMode="auto">
              <a:xfrm>
                <a:off x="4605" y="3514"/>
                <a:ext cx="118" cy="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9" y="0"/>
                  </a:cxn>
                  <a:cxn ang="0">
                    <a:pos x="118" y="22"/>
                  </a:cxn>
                  <a:cxn ang="0">
                    <a:pos x="68" y="37"/>
                  </a:cxn>
                  <a:cxn ang="0">
                    <a:pos x="0" y="13"/>
                  </a:cxn>
                </a:cxnLst>
                <a:rect l="0" t="0" r="r" b="b"/>
                <a:pathLst>
                  <a:path w="118" h="37">
                    <a:moveTo>
                      <a:pt x="0" y="13"/>
                    </a:moveTo>
                    <a:lnTo>
                      <a:pt x="39" y="0"/>
                    </a:lnTo>
                    <a:lnTo>
                      <a:pt x="118" y="22"/>
                    </a:lnTo>
                    <a:lnTo>
                      <a:pt x="68" y="3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55" name="Freeform 615"/>
              <p:cNvSpPr>
                <a:spLocks/>
              </p:cNvSpPr>
              <p:nvPr/>
            </p:nvSpPr>
            <p:spPr bwMode="auto">
              <a:xfrm>
                <a:off x="4605" y="3514"/>
                <a:ext cx="118" cy="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9" y="0"/>
                  </a:cxn>
                  <a:cxn ang="0">
                    <a:pos x="118" y="22"/>
                  </a:cxn>
                  <a:cxn ang="0">
                    <a:pos x="68" y="37"/>
                  </a:cxn>
                  <a:cxn ang="0">
                    <a:pos x="0" y="13"/>
                  </a:cxn>
                </a:cxnLst>
                <a:rect l="0" t="0" r="r" b="b"/>
                <a:pathLst>
                  <a:path w="118" h="37">
                    <a:moveTo>
                      <a:pt x="0" y="13"/>
                    </a:moveTo>
                    <a:lnTo>
                      <a:pt x="39" y="0"/>
                    </a:lnTo>
                    <a:lnTo>
                      <a:pt x="118" y="22"/>
                    </a:lnTo>
                    <a:lnTo>
                      <a:pt x="68" y="37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56" name="Freeform 616"/>
              <p:cNvSpPr>
                <a:spLocks/>
              </p:cNvSpPr>
              <p:nvPr/>
            </p:nvSpPr>
            <p:spPr bwMode="auto">
              <a:xfrm>
                <a:off x="5335" y="1378"/>
                <a:ext cx="66" cy="121"/>
              </a:xfrm>
              <a:custGeom>
                <a:avLst/>
                <a:gdLst/>
                <a:ahLst/>
                <a:cxnLst>
                  <a:cxn ang="0">
                    <a:pos x="66" y="121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66" y="50"/>
                  </a:cxn>
                  <a:cxn ang="0">
                    <a:pos x="66" y="121"/>
                  </a:cxn>
                </a:cxnLst>
                <a:rect l="0" t="0" r="r" b="b"/>
                <a:pathLst>
                  <a:path w="66" h="121">
                    <a:moveTo>
                      <a:pt x="66" y="121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66" y="50"/>
                    </a:lnTo>
                    <a:lnTo>
                      <a:pt x="66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57" name="Freeform 617"/>
              <p:cNvSpPr>
                <a:spLocks/>
              </p:cNvSpPr>
              <p:nvPr/>
            </p:nvSpPr>
            <p:spPr bwMode="auto">
              <a:xfrm>
                <a:off x="5335" y="1378"/>
                <a:ext cx="66" cy="121"/>
              </a:xfrm>
              <a:custGeom>
                <a:avLst/>
                <a:gdLst/>
                <a:ahLst/>
                <a:cxnLst>
                  <a:cxn ang="0">
                    <a:pos x="66" y="121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66" y="50"/>
                  </a:cxn>
                  <a:cxn ang="0">
                    <a:pos x="66" y="121"/>
                  </a:cxn>
                </a:cxnLst>
                <a:rect l="0" t="0" r="r" b="b"/>
                <a:pathLst>
                  <a:path w="66" h="121">
                    <a:moveTo>
                      <a:pt x="66" y="121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66" y="50"/>
                    </a:lnTo>
                    <a:lnTo>
                      <a:pt x="66" y="1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58" name="Freeform 618"/>
              <p:cNvSpPr>
                <a:spLocks/>
              </p:cNvSpPr>
              <p:nvPr/>
            </p:nvSpPr>
            <p:spPr bwMode="auto">
              <a:xfrm>
                <a:off x="5066" y="1392"/>
                <a:ext cx="97" cy="119"/>
              </a:xfrm>
              <a:custGeom>
                <a:avLst/>
                <a:gdLst/>
                <a:ahLst/>
                <a:cxnLst>
                  <a:cxn ang="0">
                    <a:pos x="97" y="119"/>
                  </a:cxn>
                  <a:cxn ang="0">
                    <a:pos x="46" y="26"/>
                  </a:cxn>
                  <a:cxn ang="0">
                    <a:pos x="0" y="0"/>
                  </a:cxn>
                  <a:cxn ang="0">
                    <a:pos x="26" y="76"/>
                  </a:cxn>
                  <a:cxn ang="0">
                    <a:pos x="97" y="119"/>
                  </a:cxn>
                </a:cxnLst>
                <a:rect l="0" t="0" r="r" b="b"/>
                <a:pathLst>
                  <a:path w="97" h="119">
                    <a:moveTo>
                      <a:pt x="97" y="119"/>
                    </a:moveTo>
                    <a:lnTo>
                      <a:pt x="46" y="26"/>
                    </a:lnTo>
                    <a:lnTo>
                      <a:pt x="0" y="0"/>
                    </a:lnTo>
                    <a:lnTo>
                      <a:pt x="26" y="76"/>
                    </a:lnTo>
                    <a:lnTo>
                      <a:pt x="97" y="1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59" name="Freeform 619"/>
              <p:cNvSpPr>
                <a:spLocks/>
              </p:cNvSpPr>
              <p:nvPr/>
            </p:nvSpPr>
            <p:spPr bwMode="auto">
              <a:xfrm>
                <a:off x="5066" y="1392"/>
                <a:ext cx="97" cy="119"/>
              </a:xfrm>
              <a:custGeom>
                <a:avLst/>
                <a:gdLst/>
                <a:ahLst/>
                <a:cxnLst>
                  <a:cxn ang="0">
                    <a:pos x="97" y="119"/>
                  </a:cxn>
                  <a:cxn ang="0">
                    <a:pos x="46" y="26"/>
                  </a:cxn>
                  <a:cxn ang="0">
                    <a:pos x="0" y="0"/>
                  </a:cxn>
                  <a:cxn ang="0">
                    <a:pos x="26" y="76"/>
                  </a:cxn>
                  <a:cxn ang="0">
                    <a:pos x="97" y="119"/>
                  </a:cxn>
                </a:cxnLst>
                <a:rect l="0" t="0" r="r" b="b"/>
                <a:pathLst>
                  <a:path w="97" h="119">
                    <a:moveTo>
                      <a:pt x="97" y="119"/>
                    </a:moveTo>
                    <a:lnTo>
                      <a:pt x="46" y="26"/>
                    </a:lnTo>
                    <a:lnTo>
                      <a:pt x="0" y="0"/>
                    </a:lnTo>
                    <a:lnTo>
                      <a:pt x="26" y="76"/>
                    </a:lnTo>
                    <a:lnTo>
                      <a:pt x="97" y="1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60" name="Freeform 620"/>
              <p:cNvSpPr>
                <a:spLocks/>
              </p:cNvSpPr>
              <p:nvPr/>
            </p:nvSpPr>
            <p:spPr bwMode="auto">
              <a:xfrm>
                <a:off x="5551" y="2747"/>
                <a:ext cx="6" cy="152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" y="91"/>
                  </a:cxn>
                  <a:cxn ang="0">
                    <a:pos x="6" y="0"/>
                  </a:cxn>
                  <a:cxn ang="0">
                    <a:pos x="0" y="60"/>
                  </a:cxn>
                  <a:cxn ang="0">
                    <a:pos x="0" y="152"/>
                  </a:cxn>
                </a:cxnLst>
                <a:rect l="0" t="0" r="r" b="b"/>
                <a:pathLst>
                  <a:path w="6" h="152">
                    <a:moveTo>
                      <a:pt x="0" y="152"/>
                    </a:moveTo>
                    <a:lnTo>
                      <a:pt x="6" y="91"/>
                    </a:lnTo>
                    <a:lnTo>
                      <a:pt x="6" y="0"/>
                    </a:lnTo>
                    <a:lnTo>
                      <a:pt x="0" y="6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61" name="Freeform 621"/>
              <p:cNvSpPr>
                <a:spLocks/>
              </p:cNvSpPr>
              <p:nvPr/>
            </p:nvSpPr>
            <p:spPr bwMode="auto">
              <a:xfrm>
                <a:off x="5551" y="2747"/>
                <a:ext cx="6" cy="152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" y="91"/>
                  </a:cxn>
                  <a:cxn ang="0">
                    <a:pos x="6" y="0"/>
                  </a:cxn>
                  <a:cxn ang="0">
                    <a:pos x="0" y="60"/>
                  </a:cxn>
                  <a:cxn ang="0">
                    <a:pos x="0" y="152"/>
                  </a:cxn>
                </a:cxnLst>
                <a:rect l="0" t="0" r="r" b="b"/>
                <a:pathLst>
                  <a:path w="6" h="152">
                    <a:moveTo>
                      <a:pt x="0" y="152"/>
                    </a:moveTo>
                    <a:lnTo>
                      <a:pt x="6" y="91"/>
                    </a:lnTo>
                    <a:lnTo>
                      <a:pt x="6" y="0"/>
                    </a:lnTo>
                    <a:lnTo>
                      <a:pt x="0" y="60"/>
                    </a:lnTo>
                    <a:lnTo>
                      <a:pt x="0" y="1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62" name="Freeform 622"/>
              <p:cNvSpPr>
                <a:spLocks/>
              </p:cNvSpPr>
              <p:nvPr/>
            </p:nvSpPr>
            <p:spPr bwMode="auto">
              <a:xfrm>
                <a:off x="3618" y="1392"/>
                <a:ext cx="96" cy="119"/>
              </a:xfrm>
              <a:custGeom>
                <a:avLst/>
                <a:gdLst/>
                <a:ahLst/>
                <a:cxnLst>
                  <a:cxn ang="0">
                    <a:pos x="52" y="26"/>
                  </a:cxn>
                  <a:cxn ang="0">
                    <a:pos x="96" y="0"/>
                  </a:cxn>
                  <a:cxn ang="0">
                    <a:pos x="72" y="76"/>
                  </a:cxn>
                  <a:cxn ang="0">
                    <a:pos x="0" y="119"/>
                  </a:cxn>
                  <a:cxn ang="0">
                    <a:pos x="52" y="26"/>
                  </a:cxn>
                </a:cxnLst>
                <a:rect l="0" t="0" r="r" b="b"/>
                <a:pathLst>
                  <a:path w="96" h="119">
                    <a:moveTo>
                      <a:pt x="52" y="26"/>
                    </a:moveTo>
                    <a:lnTo>
                      <a:pt x="96" y="0"/>
                    </a:lnTo>
                    <a:lnTo>
                      <a:pt x="72" y="76"/>
                    </a:lnTo>
                    <a:lnTo>
                      <a:pt x="0" y="119"/>
                    </a:lnTo>
                    <a:lnTo>
                      <a:pt x="52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63" name="Freeform 623"/>
              <p:cNvSpPr>
                <a:spLocks/>
              </p:cNvSpPr>
              <p:nvPr/>
            </p:nvSpPr>
            <p:spPr bwMode="auto">
              <a:xfrm>
                <a:off x="3618" y="1392"/>
                <a:ext cx="96" cy="119"/>
              </a:xfrm>
              <a:custGeom>
                <a:avLst/>
                <a:gdLst/>
                <a:ahLst/>
                <a:cxnLst>
                  <a:cxn ang="0">
                    <a:pos x="52" y="26"/>
                  </a:cxn>
                  <a:cxn ang="0">
                    <a:pos x="96" y="0"/>
                  </a:cxn>
                  <a:cxn ang="0">
                    <a:pos x="72" y="76"/>
                  </a:cxn>
                  <a:cxn ang="0">
                    <a:pos x="0" y="119"/>
                  </a:cxn>
                  <a:cxn ang="0">
                    <a:pos x="52" y="26"/>
                  </a:cxn>
                </a:cxnLst>
                <a:rect l="0" t="0" r="r" b="b"/>
                <a:pathLst>
                  <a:path w="96" h="119">
                    <a:moveTo>
                      <a:pt x="52" y="26"/>
                    </a:moveTo>
                    <a:lnTo>
                      <a:pt x="96" y="0"/>
                    </a:lnTo>
                    <a:lnTo>
                      <a:pt x="72" y="76"/>
                    </a:lnTo>
                    <a:lnTo>
                      <a:pt x="0" y="119"/>
                    </a:lnTo>
                    <a:lnTo>
                      <a:pt x="52" y="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64" name="Freeform 624"/>
              <p:cNvSpPr>
                <a:spLocks/>
              </p:cNvSpPr>
              <p:nvPr/>
            </p:nvSpPr>
            <p:spPr bwMode="auto">
              <a:xfrm>
                <a:off x="5213" y="1214"/>
                <a:ext cx="111" cy="101"/>
              </a:xfrm>
              <a:custGeom>
                <a:avLst/>
                <a:gdLst/>
                <a:ahLst/>
                <a:cxnLst>
                  <a:cxn ang="0">
                    <a:pos x="25" y="49"/>
                  </a:cxn>
                  <a:cxn ang="0">
                    <a:pos x="0" y="0"/>
                  </a:cxn>
                  <a:cxn ang="0">
                    <a:pos x="83" y="52"/>
                  </a:cxn>
                  <a:cxn ang="0">
                    <a:pos x="111" y="101"/>
                  </a:cxn>
                  <a:cxn ang="0">
                    <a:pos x="25" y="49"/>
                  </a:cxn>
                </a:cxnLst>
                <a:rect l="0" t="0" r="r" b="b"/>
                <a:pathLst>
                  <a:path w="111" h="101">
                    <a:moveTo>
                      <a:pt x="25" y="49"/>
                    </a:moveTo>
                    <a:lnTo>
                      <a:pt x="0" y="0"/>
                    </a:lnTo>
                    <a:lnTo>
                      <a:pt x="83" y="52"/>
                    </a:lnTo>
                    <a:lnTo>
                      <a:pt x="111" y="101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65" name="Freeform 625"/>
              <p:cNvSpPr>
                <a:spLocks/>
              </p:cNvSpPr>
              <p:nvPr/>
            </p:nvSpPr>
            <p:spPr bwMode="auto">
              <a:xfrm>
                <a:off x="5213" y="1214"/>
                <a:ext cx="111" cy="101"/>
              </a:xfrm>
              <a:custGeom>
                <a:avLst/>
                <a:gdLst/>
                <a:ahLst/>
                <a:cxnLst>
                  <a:cxn ang="0">
                    <a:pos x="25" y="49"/>
                  </a:cxn>
                  <a:cxn ang="0">
                    <a:pos x="0" y="0"/>
                  </a:cxn>
                  <a:cxn ang="0">
                    <a:pos x="83" y="52"/>
                  </a:cxn>
                  <a:cxn ang="0">
                    <a:pos x="111" y="101"/>
                  </a:cxn>
                  <a:cxn ang="0">
                    <a:pos x="25" y="49"/>
                  </a:cxn>
                </a:cxnLst>
                <a:rect l="0" t="0" r="r" b="b"/>
                <a:pathLst>
                  <a:path w="111" h="101">
                    <a:moveTo>
                      <a:pt x="25" y="49"/>
                    </a:moveTo>
                    <a:lnTo>
                      <a:pt x="0" y="0"/>
                    </a:lnTo>
                    <a:lnTo>
                      <a:pt x="83" y="52"/>
                    </a:lnTo>
                    <a:lnTo>
                      <a:pt x="111" y="101"/>
                    </a:lnTo>
                    <a:lnTo>
                      <a:pt x="25" y="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66" name="Freeform 626"/>
              <p:cNvSpPr>
                <a:spLocks/>
              </p:cNvSpPr>
              <p:nvPr/>
            </p:nvSpPr>
            <p:spPr bwMode="auto">
              <a:xfrm>
                <a:off x="4606" y="1052"/>
                <a:ext cx="32" cy="118"/>
              </a:xfrm>
              <a:custGeom>
                <a:avLst/>
                <a:gdLst/>
                <a:ahLst/>
                <a:cxnLst>
                  <a:cxn ang="0">
                    <a:pos x="12" y="118"/>
                  </a:cxn>
                  <a:cxn ang="0">
                    <a:pos x="0" y="80"/>
                  </a:cxn>
                  <a:cxn ang="0">
                    <a:pos x="18" y="0"/>
                  </a:cxn>
                  <a:cxn ang="0">
                    <a:pos x="32" y="38"/>
                  </a:cxn>
                  <a:cxn ang="0">
                    <a:pos x="12" y="118"/>
                  </a:cxn>
                </a:cxnLst>
                <a:rect l="0" t="0" r="r" b="b"/>
                <a:pathLst>
                  <a:path w="32" h="118">
                    <a:moveTo>
                      <a:pt x="12" y="118"/>
                    </a:moveTo>
                    <a:lnTo>
                      <a:pt x="0" y="80"/>
                    </a:lnTo>
                    <a:lnTo>
                      <a:pt x="18" y="0"/>
                    </a:lnTo>
                    <a:lnTo>
                      <a:pt x="32" y="38"/>
                    </a:lnTo>
                    <a:lnTo>
                      <a:pt x="12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67" name="Freeform 627"/>
              <p:cNvSpPr>
                <a:spLocks/>
              </p:cNvSpPr>
              <p:nvPr/>
            </p:nvSpPr>
            <p:spPr bwMode="auto">
              <a:xfrm>
                <a:off x="4606" y="1052"/>
                <a:ext cx="32" cy="118"/>
              </a:xfrm>
              <a:custGeom>
                <a:avLst/>
                <a:gdLst/>
                <a:ahLst/>
                <a:cxnLst>
                  <a:cxn ang="0">
                    <a:pos x="12" y="118"/>
                  </a:cxn>
                  <a:cxn ang="0">
                    <a:pos x="0" y="80"/>
                  </a:cxn>
                  <a:cxn ang="0">
                    <a:pos x="18" y="0"/>
                  </a:cxn>
                  <a:cxn ang="0">
                    <a:pos x="32" y="38"/>
                  </a:cxn>
                  <a:cxn ang="0">
                    <a:pos x="12" y="118"/>
                  </a:cxn>
                </a:cxnLst>
                <a:rect l="0" t="0" r="r" b="b"/>
                <a:pathLst>
                  <a:path w="32" h="118">
                    <a:moveTo>
                      <a:pt x="12" y="118"/>
                    </a:moveTo>
                    <a:lnTo>
                      <a:pt x="0" y="80"/>
                    </a:lnTo>
                    <a:lnTo>
                      <a:pt x="18" y="0"/>
                    </a:lnTo>
                    <a:lnTo>
                      <a:pt x="32" y="38"/>
                    </a:lnTo>
                    <a:lnTo>
                      <a:pt x="12" y="1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68" name="Freeform 628"/>
              <p:cNvSpPr>
                <a:spLocks/>
              </p:cNvSpPr>
              <p:nvPr/>
            </p:nvSpPr>
            <p:spPr bwMode="auto">
              <a:xfrm>
                <a:off x="4143" y="1052"/>
                <a:ext cx="33" cy="11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38"/>
                  </a:cxn>
                  <a:cxn ang="0">
                    <a:pos x="21" y="118"/>
                  </a:cxn>
                  <a:cxn ang="0">
                    <a:pos x="33" y="80"/>
                  </a:cxn>
                  <a:cxn ang="0">
                    <a:pos x="15" y="0"/>
                  </a:cxn>
                </a:cxnLst>
                <a:rect l="0" t="0" r="r" b="b"/>
                <a:pathLst>
                  <a:path w="33" h="118">
                    <a:moveTo>
                      <a:pt x="15" y="0"/>
                    </a:moveTo>
                    <a:lnTo>
                      <a:pt x="0" y="38"/>
                    </a:lnTo>
                    <a:lnTo>
                      <a:pt x="21" y="118"/>
                    </a:lnTo>
                    <a:lnTo>
                      <a:pt x="33" y="8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69" name="Freeform 629"/>
              <p:cNvSpPr>
                <a:spLocks/>
              </p:cNvSpPr>
              <p:nvPr/>
            </p:nvSpPr>
            <p:spPr bwMode="auto">
              <a:xfrm>
                <a:off x="4143" y="1052"/>
                <a:ext cx="33" cy="11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38"/>
                  </a:cxn>
                  <a:cxn ang="0">
                    <a:pos x="21" y="118"/>
                  </a:cxn>
                  <a:cxn ang="0">
                    <a:pos x="33" y="80"/>
                  </a:cxn>
                  <a:cxn ang="0">
                    <a:pos x="15" y="0"/>
                  </a:cxn>
                </a:cxnLst>
                <a:rect l="0" t="0" r="r" b="b"/>
                <a:pathLst>
                  <a:path w="33" h="118">
                    <a:moveTo>
                      <a:pt x="15" y="0"/>
                    </a:moveTo>
                    <a:lnTo>
                      <a:pt x="0" y="38"/>
                    </a:lnTo>
                    <a:lnTo>
                      <a:pt x="21" y="118"/>
                    </a:lnTo>
                    <a:lnTo>
                      <a:pt x="33" y="80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70" name="Freeform 630"/>
              <p:cNvSpPr>
                <a:spLocks/>
              </p:cNvSpPr>
              <p:nvPr/>
            </p:nvSpPr>
            <p:spPr bwMode="auto">
              <a:xfrm>
                <a:off x="4810" y="3468"/>
                <a:ext cx="145" cy="3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37" y="6"/>
                  </a:cxn>
                  <a:cxn ang="0">
                    <a:pos x="145" y="0"/>
                  </a:cxn>
                  <a:cxn ang="0">
                    <a:pos x="99" y="30"/>
                  </a:cxn>
                  <a:cxn ang="0">
                    <a:pos x="0" y="28"/>
                  </a:cxn>
                </a:cxnLst>
                <a:rect l="0" t="0" r="r" b="b"/>
                <a:pathLst>
                  <a:path w="145" h="30">
                    <a:moveTo>
                      <a:pt x="0" y="28"/>
                    </a:moveTo>
                    <a:lnTo>
                      <a:pt x="37" y="6"/>
                    </a:lnTo>
                    <a:lnTo>
                      <a:pt x="145" y="0"/>
                    </a:lnTo>
                    <a:lnTo>
                      <a:pt x="99" y="3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71" name="Freeform 631"/>
              <p:cNvSpPr>
                <a:spLocks/>
              </p:cNvSpPr>
              <p:nvPr/>
            </p:nvSpPr>
            <p:spPr bwMode="auto">
              <a:xfrm>
                <a:off x="4810" y="3468"/>
                <a:ext cx="145" cy="3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37" y="6"/>
                  </a:cxn>
                  <a:cxn ang="0">
                    <a:pos x="145" y="0"/>
                  </a:cxn>
                  <a:cxn ang="0">
                    <a:pos x="99" y="30"/>
                  </a:cxn>
                  <a:cxn ang="0">
                    <a:pos x="0" y="28"/>
                  </a:cxn>
                </a:cxnLst>
                <a:rect l="0" t="0" r="r" b="b"/>
                <a:pathLst>
                  <a:path w="145" h="30">
                    <a:moveTo>
                      <a:pt x="0" y="28"/>
                    </a:moveTo>
                    <a:lnTo>
                      <a:pt x="37" y="6"/>
                    </a:lnTo>
                    <a:lnTo>
                      <a:pt x="145" y="0"/>
                    </a:lnTo>
                    <a:lnTo>
                      <a:pt x="99" y="30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72" name="Freeform 632"/>
              <p:cNvSpPr>
                <a:spLocks/>
              </p:cNvSpPr>
              <p:nvPr/>
            </p:nvSpPr>
            <p:spPr bwMode="auto">
              <a:xfrm>
                <a:off x="5176" y="3126"/>
                <a:ext cx="120" cy="109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51" y="0"/>
                  </a:cxn>
                  <a:cxn ang="0">
                    <a:pos x="120" y="53"/>
                  </a:cxn>
                  <a:cxn ang="0">
                    <a:pos x="70" y="109"/>
                  </a:cxn>
                  <a:cxn ang="0">
                    <a:pos x="0" y="56"/>
                  </a:cxn>
                </a:cxnLst>
                <a:rect l="0" t="0" r="r" b="b"/>
                <a:pathLst>
                  <a:path w="120" h="109">
                    <a:moveTo>
                      <a:pt x="0" y="56"/>
                    </a:moveTo>
                    <a:lnTo>
                      <a:pt x="51" y="0"/>
                    </a:lnTo>
                    <a:lnTo>
                      <a:pt x="120" y="53"/>
                    </a:lnTo>
                    <a:lnTo>
                      <a:pt x="70" y="109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73" name="Freeform 633"/>
              <p:cNvSpPr>
                <a:spLocks/>
              </p:cNvSpPr>
              <p:nvPr/>
            </p:nvSpPr>
            <p:spPr bwMode="auto">
              <a:xfrm>
                <a:off x="5176" y="3126"/>
                <a:ext cx="120" cy="109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51" y="0"/>
                  </a:cxn>
                  <a:cxn ang="0">
                    <a:pos x="120" y="53"/>
                  </a:cxn>
                  <a:cxn ang="0">
                    <a:pos x="70" y="109"/>
                  </a:cxn>
                  <a:cxn ang="0">
                    <a:pos x="0" y="56"/>
                  </a:cxn>
                </a:cxnLst>
                <a:rect l="0" t="0" r="r" b="b"/>
                <a:pathLst>
                  <a:path w="120" h="109">
                    <a:moveTo>
                      <a:pt x="0" y="56"/>
                    </a:moveTo>
                    <a:lnTo>
                      <a:pt x="51" y="0"/>
                    </a:lnTo>
                    <a:lnTo>
                      <a:pt x="120" y="53"/>
                    </a:lnTo>
                    <a:lnTo>
                      <a:pt x="70" y="109"/>
                    </a:lnTo>
                    <a:lnTo>
                      <a:pt x="0" y="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74" name="Freeform 634"/>
              <p:cNvSpPr>
                <a:spLocks/>
              </p:cNvSpPr>
              <p:nvPr/>
            </p:nvSpPr>
            <p:spPr bwMode="auto">
              <a:xfrm>
                <a:off x="3485" y="3126"/>
                <a:ext cx="121" cy="109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1" y="109"/>
                  </a:cxn>
                  <a:cxn ang="0">
                    <a:pos x="121" y="56"/>
                  </a:cxn>
                  <a:cxn ang="0">
                    <a:pos x="69" y="0"/>
                  </a:cxn>
                  <a:cxn ang="0">
                    <a:pos x="0" y="53"/>
                  </a:cxn>
                </a:cxnLst>
                <a:rect l="0" t="0" r="r" b="b"/>
                <a:pathLst>
                  <a:path w="121" h="109">
                    <a:moveTo>
                      <a:pt x="0" y="53"/>
                    </a:moveTo>
                    <a:lnTo>
                      <a:pt x="51" y="109"/>
                    </a:lnTo>
                    <a:lnTo>
                      <a:pt x="121" y="56"/>
                    </a:lnTo>
                    <a:lnTo>
                      <a:pt x="69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75" name="Freeform 635"/>
              <p:cNvSpPr>
                <a:spLocks/>
              </p:cNvSpPr>
              <p:nvPr/>
            </p:nvSpPr>
            <p:spPr bwMode="auto">
              <a:xfrm>
                <a:off x="3485" y="3126"/>
                <a:ext cx="121" cy="109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1" y="109"/>
                  </a:cxn>
                  <a:cxn ang="0">
                    <a:pos x="121" y="56"/>
                  </a:cxn>
                  <a:cxn ang="0">
                    <a:pos x="69" y="0"/>
                  </a:cxn>
                  <a:cxn ang="0">
                    <a:pos x="0" y="53"/>
                  </a:cxn>
                </a:cxnLst>
                <a:rect l="0" t="0" r="r" b="b"/>
                <a:pathLst>
                  <a:path w="121" h="109">
                    <a:moveTo>
                      <a:pt x="0" y="53"/>
                    </a:moveTo>
                    <a:lnTo>
                      <a:pt x="51" y="109"/>
                    </a:lnTo>
                    <a:lnTo>
                      <a:pt x="121" y="56"/>
                    </a:lnTo>
                    <a:lnTo>
                      <a:pt x="69" y="0"/>
                    </a:lnTo>
                    <a:lnTo>
                      <a:pt x="0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76" name="Freeform 636"/>
              <p:cNvSpPr>
                <a:spLocks/>
              </p:cNvSpPr>
              <p:nvPr/>
            </p:nvSpPr>
            <p:spPr bwMode="auto">
              <a:xfrm>
                <a:off x="4490" y="1120"/>
                <a:ext cx="95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7"/>
                  </a:cxn>
                  <a:cxn ang="0">
                    <a:pos x="95" y="44"/>
                  </a:cxn>
                  <a:cxn ang="0">
                    <a:pos x="8" y="36"/>
                  </a:cxn>
                  <a:cxn ang="0">
                    <a:pos x="0" y="0"/>
                  </a:cxn>
                </a:cxnLst>
                <a:rect l="0" t="0" r="r" b="b"/>
                <a:pathLst>
                  <a:path w="95" h="44">
                    <a:moveTo>
                      <a:pt x="0" y="0"/>
                    </a:moveTo>
                    <a:lnTo>
                      <a:pt x="83" y="7"/>
                    </a:lnTo>
                    <a:lnTo>
                      <a:pt x="95" y="44"/>
                    </a:lnTo>
                    <a:lnTo>
                      <a:pt x="8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77" name="Freeform 637"/>
              <p:cNvSpPr>
                <a:spLocks/>
              </p:cNvSpPr>
              <p:nvPr/>
            </p:nvSpPr>
            <p:spPr bwMode="auto">
              <a:xfrm>
                <a:off x="4490" y="1120"/>
                <a:ext cx="95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7"/>
                  </a:cxn>
                  <a:cxn ang="0">
                    <a:pos x="95" y="44"/>
                  </a:cxn>
                  <a:cxn ang="0">
                    <a:pos x="8" y="36"/>
                  </a:cxn>
                  <a:cxn ang="0">
                    <a:pos x="0" y="0"/>
                  </a:cxn>
                </a:cxnLst>
                <a:rect l="0" t="0" r="r" b="b"/>
                <a:pathLst>
                  <a:path w="95" h="44">
                    <a:moveTo>
                      <a:pt x="0" y="0"/>
                    </a:moveTo>
                    <a:lnTo>
                      <a:pt x="83" y="7"/>
                    </a:lnTo>
                    <a:lnTo>
                      <a:pt x="95" y="44"/>
                    </a:lnTo>
                    <a:lnTo>
                      <a:pt x="8" y="3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78" name="Freeform 638"/>
              <p:cNvSpPr>
                <a:spLocks/>
              </p:cNvSpPr>
              <p:nvPr/>
            </p:nvSpPr>
            <p:spPr bwMode="auto">
              <a:xfrm>
                <a:off x="4196" y="1120"/>
                <a:ext cx="96" cy="44"/>
              </a:xfrm>
              <a:custGeom>
                <a:avLst/>
                <a:gdLst/>
                <a:ahLst/>
                <a:cxnLst>
                  <a:cxn ang="0">
                    <a:pos x="88" y="36"/>
                  </a:cxn>
                  <a:cxn ang="0">
                    <a:pos x="96" y="0"/>
                  </a:cxn>
                  <a:cxn ang="0">
                    <a:pos x="13" y="7"/>
                  </a:cxn>
                  <a:cxn ang="0">
                    <a:pos x="0" y="44"/>
                  </a:cxn>
                  <a:cxn ang="0">
                    <a:pos x="88" y="36"/>
                  </a:cxn>
                </a:cxnLst>
                <a:rect l="0" t="0" r="r" b="b"/>
                <a:pathLst>
                  <a:path w="96" h="44">
                    <a:moveTo>
                      <a:pt x="88" y="36"/>
                    </a:moveTo>
                    <a:lnTo>
                      <a:pt x="96" y="0"/>
                    </a:lnTo>
                    <a:lnTo>
                      <a:pt x="13" y="7"/>
                    </a:lnTo>
                    <a:lnTo>
                      <a:pt x="0" y="44"/>
                    </a:lnTo>
                    <a:lnTo>
                      <a:pt x="88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79" name="Freeform 639"/>
              <p:cNvSpPr>
                <a:spLocks/>
              </p:cNvSpPr>
              <p:nvPr/>
            </p:nvSpPr>
            <p:spPr bwMode="auto">
              <a:xfrm>
                <a:off x="4196" y="1120"/>
                <a:ext cx="96" cy="44"/>
              </a:xfrm>
              <a:custGeom>
                <a:avLst/>
                <a:gdLst/>
                <a:ahLst/>
                <a:cxnLst>
                  <a:cxn ang="0">
                    <a:pos x="88" y="36"/>
                  </a:cxn>
                  <a:cxn ang="0">
                    <a:pos x="96" y="0"/>
                  </a:cxn>
                  <a:cxn ang="0">
                    <a:pos x="13" y="7"/>
                  </a:cxn>
                  <a:cxn ang="0">
                    <a:pos x="0" y="44"/>
                  </a:cxn>
                  <a:cxn ang="0">
                    <a:pos x="88" y="36"/>
                  </a:cxn>
                </a:cxnLst>
                <a:rect l="0" t="0" r="r" b="b"/>
                <a:pathLst>
                  <a:path w="96" h="44">
                    <a:moveTo>
                      <a:pt x="88" y="36"/>
                    </a:moveTo>
                    <a:lnTo>
                      <a:pt x="96" y="0"/>
                    </a:lnTo>
                    <a:lnTo>
                      <a:pt x="13" y="7"/>
                    </a:lnTo>
                    <a:lnTo>
                      <a:pt x="0" y="44"/>
                    </a:lnTo>
                    <a:lnTo>
                      <a:pt x="88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80" name="Freeform 640"/>
              <p:cNvSpPr>
                <a:spLocks/>
              </p:cNvSpPr>
              <p:nvPr/>
            </p:nvSpPr>
            <p:spPr bwMode="auto">
              <a:xfrm>
                <a:off x="4411" y="2875"/>
                <a:ext cx="39" cy="60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60"/>
                  </a:cxn>
                  <a:cxn ang="0">
                    <a:pos x="39" y="52"/>
                  </a:cxn>
                </a:cxnLst>
                <a:rect l="0" t="0" r="r" b="b"/>
                <a:pathLst>
                  <a:path w="39" h="60">
                    <a:moveTo>
                      <a:pt x="39" y="52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60"/>
                    </a:lnTo>
                    <a:lnTo>
                      <a:pt x="3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81" name="Freeform 641"/>
              <p:cNvSpPr>
                <a:spLocks/>
              </p:cNvSpPr>
              <p:nvPr/>
            </p:nvSpPr>
            <p:spPr bwMode="auto">
              <a:xfrm>
                <a:off x="4411" y="2875"/>
                <a:ext cx="39" cy="60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60"/>
                  </a:cxn>
                  <a:cxn ang="0">
                    <a:pos x="39" y="52"/>
                  </a:cxn>
                </a:cxnLst>
                <a:rect l="0" t="0" r="r" b="b"/>
                <a:pathLst>
                  <a:path w="39" h="60">
                    <a:moveTo>
                      <a:pt x="39" y="52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60"/>
                    </a:lnTo>
                    <a:lnTo>
                      <a:pt x="39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82" name="Freeform 642"/>
              <p:cNvSpPr>
                <a:spLocks/>
              </p:cNvSpPr>
              <p:nvPr/>
            </p:nvSpPr>
            <p:spPr bwMode="auto">
              <a:xfrm>
                <a:off x="4332" y="2875"/>
                <a:ext cx="39" cy="60"/>
              </a:xfrm>
              <a:custGeom>
                <a:avLst/>
                <a:gdLst/>
                <a:ahLst/>
                <a:cxnLst>
                  <a:cxn ang="0">
                    <a:pos x="39" y="60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60"/>
                  </a:cxn>
                </a:cxnLst>
                <a:rect l="0" t="0" r="r" b="b"/>
                <a:pathLst>
                  <a:path w="39" h="60">
                    <a:moveTo>
                      <a:pt x="39" y="60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83" name="Freeform 643"/>
              <p:cNvSpPr>
                <a:spLocks/>
              </p:cNvSpPr>
              <p:nvPr/>
            </p:nvSpPr>
            <p:spPr bwMode="auto">
              <a:xfrm>
                <a:off x="4332" y="2875"/>
                <a:ext cx="39" cy="60"/>
              </a:xfrm>
              <a:custGeom>
                <a:avLst/>
                <a:gdLst/>
                <a:ahLst/>
                <a:cxnLst>
                  <a:cxn ang="0">
                    <a:pos x="39" y="60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60"/>
                  </a:cxn>
                </a:cxnLst>
                <a:rect l="0" t="0" r="r" b="b"/>
                <a:pathLst>
                  <a:path w="39" h="60">
                    <a:moveTo>
                      <a:pt x="39" y="60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84" name="Freeform 644"/>
              <p:cNvSpPr>
                <a:spLocks/>
              </p:cNvSpPr>
              <p:nvPr/>
            </p:nvSpPr>
            <p:spPr bwMode="auto">
              <a:xfrm>
                <a:off x="5211" y="3211"/>
                <a:ext cx="198" cy="83"/>
              </a:xfrm>
              <a:custGeom>
                <a:avLst/>
                <a:gdLst/>
                <a:ahLst/>
                <a:cxnLst>
                  <a:cxn ang="0">
                    <a:pos x="84" y="83"/>
                  </a:cxn>
                  <a:cxn ang="0">
                    <a:pos x="0" y="55"/>
                  </a:cxn>
                  <a:cxn ang="0">
                    <a:pos x="81" y="0"/>
                  </a:cxn>
                  <a:cxn ang="0">
                    <a:pos x="198" y="29"/>
                  </a:cxn>
                  <a:cxn ang="0">
                    <a:pos x="84" y="83"/>
                  </a:cxn>
                </a:cxnLst>
                <a:rect l="0" t="0" r="r" b="b"/>
                <a:pathLst>
                  <a:path w="198" h="83">
                    <a:moveTo>
                      <a:pt x="84" y="83"/>
                    </a:moveTo>
                    <a:lnTo>
                      <a:pt x="0" y="55"/>
                    </a:lnTo>
                    <a:lnTo>
                      <a:pt x="81" y="0"/>
                    </a:lnTo>
                    <a:lnTo>
                      <a:pt x="198" y="29"/>
                    </a:lnTo>
                    <a:lnTo>
                      <a:pt x="84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85" name="Freeform 645"/>
              <p:cNvSpPr>
                <a:spLocks/>
              </p:cNvSpPr>
              <p:nvPr/>
            </p:nvSpPr>
            <p:spPr bwMode="auto">
              <a:xfrm>
                <a:off x="5211" y="3211"/>
                <a:ext cx="198" cy="83"/>
              </a:xfrm>
              <a:custGeom>
                <a:avLst/>
                <a:gdLst/>
                <a:ahLst/>
                <a:cxnLst>
                  <a:cxn ang="0">
                    <a:pos x="84" y="83"/>
                  </a:cxn>
                  <a:cxn ang="0">
                    <a:pos x="0" y="55"/>
                  </a:cxn>
                  <a:cxn ang="0">
                    <a:pos x="81" y="0"/>
                  </a:cxn>
                  <a:cxn ang="0">
                    <a:pos x="198" y="29"/>
                  </a:cxn>
                  <a:cxn ang="0">
                    <a:pos x="84" y="83"/>
                  </a:cxn>
                </a:cxnLst>
                <a:rect l="0" t="0" r="r" b="b"/>
                <a:pathLst>
                  <a:path w="198" h="83">
                    <a:moveTo>
                      <a:pt x="84" y="83"/>
                    </a:moveTo>
                    <a:lnTo>
                      <a:pt x="0" y="55"/>
                    </a:lnTo>
                    <a:lnTo>
                      <a:pt x="81" y="0"/>
                    </a:lnTo>
                    <a:lnTo>
                      <a:pt x="198" y="29"/>
                    </a:lnTo>
                    <a:lnTo>
                      <a:pt x="84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86" name="Freeform 646"/>
              <p:cNvSpPr>
                <a:spLocks/>
              </p:cNvSpPr>
              <p:nvPr/>
            </p:nvSpPr>
            <p:spPr bwMode="auto">
              <a:xfrm>
                <a:off x="4995" y="1247"/>
                <a:ext cx="109" cy="108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09" y="47"/>
                  </a:cxn>
                  <a:cxn ang="0">
                    <a:pos x="37" y="108"/>
                  </a:cxn>
                  <a:cxn ang="0">
                    <a:pos x="0" y="63"/>
                  </a:cxn>
                  <a:cxn ang="0">
                    <a:pos x="77" y="0"/>
                  </a:cxn>
                </a:cxnLst>
                <a:rect l="0" t="0" r="r" b="b"/>
                <a:pathLst>
                  <a:path w="109" h="108">
                    <a:moveTo>
                      <a:pt x="77" y="0"/>
                    </a:moveTo>
                    <a:lnTo>
                      <a:pt x="109" y="47"/>
                    </a:lnTo>
                    <a:lnTo>
                      <a:pt x="37" y="108"/>
                    </a:lnTo>
                    <a:lnTo>
                      <a:pt x="0" y="6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87" name="Freeform 647"/>
              <p:cNvSpPr>
                <a:spLocks/>
              </p:cNvSpPr>
              <p:nvPr/>
            </p:nvSpPr>
            <p:spPr bwMode="auto">
              <a:xfrm>
                <a:off x="4995" y="1247"/>
                <a:ext cx="109" cy="108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09" y="47"/>
                  </a:cxn>
                  <a:cxn ang="0">
                    <a:pos x="37" y="108"/>
                  </a:cxn>
                  <a:cxn ang="0">
                    <a:pos x="0" y="63"/>
                  </a:cxn>
                  <a:cxn ang="0">
                    <a:pos x="77" y="0"/>
                  </a:cxn>
                </a:cxnLst>
                <a:rect l="0" t="0" r="r" b="b"/>
                <a:pathLst>
                  <a:path w="109" h="108">
                    <a:moveTo>
                      <a:pt x="77" y="0"/>
                    </a:moveTo>
                    <a:lnTo>
                      <a:pt x="109" y="47"/>
                    </a:lnTo>
                    <a:lnTo>
                      <a:pt x="37" y="108"/>
                    </a:lnTo>
                    <a:lnTo>
                      <a:pt x="0" y="63"/>
                    </a:lnTo>
                    <a:lnTo>
                      <a:pt x="7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88" name="Freeform 648"/>
              <p:cNvSpPr>
                <a:spLocks/>
              </p:cNvSpPr>
              <p:nvPr/>
            </p:nvSpPr>
            <p:spPr bwMode="auto">
              <a:xfrm>
                <a:off x="4645" y="1024"/>
                <a:ext cx="132" cy="22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0" y="0"/>
                  </a:cxn>
                  <a:cxn ang="0">
                    <a:pos x="83" y="16"/>
                  </a:cxn>
                  <a:cxn ang="0">
                    <a:pos x="132" y="22"/>
                  </a:cxn>
                  <a:cxn ang="0">
                    <a:pos x="32" y="2"/>
                  </a:cxn>
                </a:cxnLst>
                <a:rect l="0" t="0" r="r" b="b"/>
                <a:pathLst>
                  <a:path w="132" h="22">
                    <a:moveTo>
                      <a:pt x="32" y="2"/>
                    </a:moveTo>
                    <a:lnTo>
                      <a:pt x="0" y="0"/>
                    </a:lnTo>
                    <a:lnTo>
                      <a:pt x="83" y="16"/>
                    </a:lnTo>
                    <a:lnTo>
                      <a:pt x="132" y="22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89" name="Freeform 649"/>
              <p:cNvSpPr>
                <a:spLocks/>
              </p:cNvSpPr>
              <p:nvPr/>
            </p:nvSpPr>
            <p:spPr bwMode="auto">
              <a:xfrm>
                <a:off x="4645" y="1024"/>
                <a:ext cx="132" cy="22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0" y="0"/>
                  </a:cxn>
                  <a:cxn ang="0">
                    <a:pos x="83" y="16"/>
                  </a:cxn>
                  <a:cxn ang="0">
                    <a:pos x="132" y="22"/>
                  </a:cxn>
                  <a:cxn ang="0">
                    <a:pos x="32" y="2"/>
                  </a:cxn>
                </a:cxnLst>
                <a:rect l="0" t="0" r="r" b="b"/>
                <a:pathLst>
                  <a:path w="132" h="22">
                    <a:moveTo>
                      <a:pt x="32" y="2"/>
                    </a:moveTo>
                    <a:lnTo>
                      <a:pt x="0" y="0"/>
                    </a:lnTo>
                    <a:lnTo>
                      <a:pt x="83" y="16"/>
                    </a:lnTo>
                    <a:lnTo>
                      <a:pt x="132" y="22"/>
                    </a:lnTo>
                    <a:lnTo>
                      <a:pt x="32" y="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90" name="Freeform 650"/>
              <p:cNvSpPr>
                <a:spLocks/>
              </p:cNvSpPr>
              <p:nvPr/>
            </p:nvSpPr>
            <p:spPr bwMode="auto">
              <a:xfrm>
                <a:off x="4003" y="1024"/>
                <a:ext cx="131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51" y="16"/>
                  </a:cxn>
                  <a:cxn ang="0">
                    <a:pos x="131" y="0"/>
                  </a:cxn>
                  <a:cxn ang="0">
                    <a:pos x="99" y="2"/>
                  </a:cxn>
                  <a:cxn ang="0">
                    <a:pos x="0" y="22"/>
                  </a:cxn>
                </a:cxnLst>
                <a:rect l="0" t="0" r="r" b="b"/>
                <a:pathLst>
                  <a:path w="131" h="22">
                    <a:moveTo>
                      <a:pt x="0" y="22"/>
                    </a:moveTo>
                    <a:lnTo>
                      <a:pt x="51" y="16"/>
                    </a:lnTo>
                    <a:lnTo>
                      <a:pt x="131" y="0"/>
                    </a:lnTo>
                    <a:lnTo>
                      <a:pt x="99" y="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91" name="Freeform 651"/>
              <p:cNvSpPr>
                <a:spLocks/>
              </p:cNvSpPr>
              <p:nvPr/>
            </p:nvSpPr>
            <p:spPr bwMode="auto">
              <a:xfrm>
                <a:off x="4003" y="1024"/>
                <a:ext cx="131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51" y="16"/>
                  </a:cxn>
                  <a:cxn ang="0">
                    <a:pos x="131" y="0"/>
                  </a:cxn>
                  <a:cxn ang="0">
                    <a:pos x="99" y="2"/>
                  </a:cxn>
                  <a:cxn ang="0">
                    <a:pos x="0" y="22"/>
                  </a:cxn>
                </a:cxnLst>
                <a:rect l="0" t="0" r="r" b="b"/>
                <a:pathLst>
                  <a:path w="131" h="22">
                    <a:moveTo>
                      <a:pt x="0" y="22"/>
                    </a:moveTo>
                    <a:lnTo>
                      <a:pt x="51" y="16"/>
                    </a:lnTo>
                    <a:lnTo>
                      <a:pt x="131" y="0"/>
                    </a:lnTo>
                    <a:lnTo>
                      <a:pt x="99" y="2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92" name="Freeform 652"/>
              <p:cNvSpPr>
                <a:spLocks/>
              </p:cNvSpPr>
              <p:nvPr/>
            </p:nvSpPr>
            <p:spPr bwMode="auto">
              <a:xfrm>
                <a:off x="5456" y="1756"/>
                <a:ext cx="49" cy="199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0" y="0"/>
                  </a:cxn>
                  <a:cxn ang="0">
                    <a:pos x="49" y="66"/>
                  </a:cxn>
                  <a:cxn ang="0">
                    <a:pos x="44" y="199"/>
                  </a:cxn>
                  <a:cxn ang="0">
                    <a:pos x="0" y="143"/>
                  </a:cxn>
                </a:cxnLst>
                <a:rect l="0" t="0" r="r" b="b"/>
                <a:pathLst>
                  <a:path w="49" h="199">
                    <a:moveTo>
                      <a:pt x="0" y="143"/>
                    </a:moveTo>
                    <a:lnTo>
                      <a:pt x="0" y="0"/>
                    </a:lnTo>
                    <a:lnTo>
                      <a:pt x="49" y="66"/>
                    </a:lnTo>
                    <a:lnTo>
                      <a:pt x="44" y="19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93" name="Freeform 653"/>
              <p:cNvSpPr>
                <a:spLocks/>
              </p:cNvSpPr>
              <p:nvPr/>
            </p:nvSpPr>
            <p:spPr bwMode="auto">
              <a:xfrm>
                <a:off x="5456" y="1756"/>
                <a:ext cx="49" cy="199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0" y="0"/>
                  </a:cxn>
                  <a:cxn ang="0">
                    <a:pos x="49" y="66"/>
                  </a:cxn>
                  <a:cxn ang="0">
                    <a:pos x="44" y="199"/>
                  </a:cxn>
                  <a:cxn ang="0">
                    <a:pos x="0" y="143"/>
                  </a:cxn>
                </a:cxnLst>
                <a:rect l="0" t="0" r="r" b="b"/>
                <a:pathLst>
                  <a:path w="49" h="199">
                    <a:moveTo>
                      <a:pt x="0" y="143"/>
                    </a:moveTo>
                    <a:lnTo>
                      <a:pt x="0" y="0"/>
                    </a:lnTo>
                    <a:lnTo>
                      <a:pt x="49" y="66"/>
                    </a:lnTo>
                    <a:lnTo>
                      <a:pt x="44" y="199"/>
                    </a:lnTo>
                    <a:lnTo>
                      <a:pt x="0" y="1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94" name="Freeform 654"/>
              <p:cNvSpPr>
                <a:spLocks/>
              </p:cNvSpPr>
              <p:nvPr/>
            </p:nvSpPr>
            <p:spPr bwMode="auto">
              <a:xfrm>
                <a:off x="4481" y="2532"/>
                <a:ext cx="20" cy="7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70"/>
                  </a:cxn>
                  <a:cxn ang="0">
                    <a:pos x="0" y="51"/>
                  </a:cxn>
                </a:cxnLst>
                <a:rect l="0" t="0" r="r" b="b"/>
                <a:pathLst>
                  <a:path w="20" h="70">
                    <a:moveTo>
                      <a:pt x="0" y="51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7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95" name="Freeform 655"/>
              <p:cNvSpPr>
                <a:spLocks/>
              </p:cNvSpPr>
              <p:nvPr/>
            </p:nvSpPr>
            <p:spPr bwMode="auto">
              <a:xfrm>
                <a:off x="4481" y="2532"/>
                <a:ext cx="20" cy="7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70"/>
                  </a:cxn>
                  <a:cxn ang="0">
                    <a:pos x="0" y="51"/>
                  </a:cxn>
                </a:cxnLst>
                <a:rect l="0" t="0" r="r" b="b"/>
                <a:pathLst>
                  <a:path w="20" h="70">
                    <a:moveTo>
                      <a:pt x="0" y="51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70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96" name="Freeform 656"/>
              <p:cNvSpPr>
                <a:spLocks/>
              </p:cNvSpPr>
              <p:nvPr/>
            </p:nvSpPr>
            <p:spPr bwMode="auto">
              <a:xfrm>
                <a:off x="4281" y="2532"/>
                <a:ext cx="20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70"/>
                  </a:cxn>
                </a:cxnLst>
                <a:rect l="0" t="0" r="r" b="b"/>
                <a:pathLst>
                  <a:path w="20" h="70">
                    <a:moveTo>
                      <a:pt x="0" y="7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97" name="Freeform 657"/>
              <p:cNvSpPr>
                <a:spLocks/>
              </p:cNvSpPr>
              <p:nvPr/>
            </p:nvSpPr>
            <p:spPr bwMode="auto">
              <a:xfrm>
                <a:off x="4281" y="2532"/>
                <a:ext cx="20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70"/>
                  </a:cxn>
                </a:cxnLst>
                <a:rect l="0" t="0" r="r" b="b"/>
                <a:pathLst>
                  <a:path w="20" h="70">
                    <a:moveTo>
                      <a:pt x="0" y="7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98" name="Freeform 658"/>
              <p:cNvSpPr>
                <a:spLocks/>
              </p:cNvSpPr>
              <p:nvPr/>
            </p:nvSpPr>
            <p:spPr bwMode="auto">
              <a:xfrm>
                <a:off x="5355" y="2732"/>
                <a:ext cx="43" cy="154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34" y="67"/>
                  </a:cxn>
                  <a:cxn ang="0">
                    <a:pos x="43" y="0"/>
                  </a:cxn>
                  <a:cxn ang="0">
                    <a:pos x="8" y="90"/>
                  </a:cxn>
                  <a:cxn ang="0">
                    <a:pos x="0" y="154"/>
                  </a:cxn>
                </a:cxnLst>
                <a:rect l="0" t="0" r="r" b="b"/>
                <a:pathLst>
                  <a:path w="43" h="154">
                    <a:moveTo>
                      <a:pt x="0" y="154"/>
                    </a:moveTo>
                    <a:lnTo>
                      <a:pt x="34" y="67"/>
                    </a:lnTo>
                    <a:lnTo>
                      <a:pt x="43" y="0"/>
                    </a:lnTo>
                    <a:lnTo>
                      <a:pt x="8" y="9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99" name="Freeform 659"/>
              <p:cNvSpPr>
                <a:spLocks/>
              </p:cNvSpPr>
              <p:nvPr/>
            </p:nvSpPr>
            <p:spPr bwMode="auto">
              <a:xfrm>
                <a:off x="5355" y="2732"/>
                <a:ext cx="43" cy="154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34" y="67"/>
                  </a:cxn>
                  <a:cxn ang="0">
                    <a:pos x="43" y="0"/>
                  </a:cxn>
                  <a:cxn ang="0">
                    <a:pos x="8" y="90"/>
                  </a:cxn>
                  <a:cxn ang="0">
                    <a:pos x="0" y="154"/>
                  </a:cxn>
                </a:cxnLst>
                <a:rect l="0" t="0" r="r" b="b"/>
                <a:pathLst>
                  <a:path w="43" h="154">
                    <a:moveTo>
                      <a:pt x="0" y="154"/>
                    </a:moveTo>
                    <a:lnTo>
                      <a:pt x="34" y="67"/>
                    </a:lnTo>
                    <a:lnTo>
                      <a:pt x="43" y="0"/>
                    </a:lnTo>
                    <a:lnTo>
                      <a:pt x="8" y="90"/>
                    </a:lnTo>
                    <a:lnTo>
                      <a:pt x="0" y="1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00" name="Freeform 660"/>
              <p:cNvSpPr>
                <a:spLocks/>
              </p:cNvSpPr>
              <p:nvPr/>
            </p:nvSpPr>
            <p:spPr bwMode="auto">
              <a:xfrm>
                <a:off x="3384" y="2732"/>
                <a:ext cx="41" cy="154"/>
              </a:xfrm>
              <a:custGeom>
                <a:avLst/>
                <a:gdLst/>
                <a:ahLst/>
                <a:cxnLst>
                  <a:cxn ang="0">
                    <a:pos x="35" y="90"/>
                  </a:cxn>
                  <a:cxn ang="0">
                    <a:pos x="0" y="0"/>
                  </a:cxn>
                  <a:cxn ang="0">
                    <a:pos x="9" y="67"/>
                  </a:cxn>
                  <a:cxn ang="0">
                    <a:pos x="41" y="154"/>
                  </a:cxn>
                  <a:cxn ang="0">
                    <a:pos x="35" y="90"/>
                  </a:cxn>
                </a:cxnLst>
                <a:rect l="0" t="0" r="r" b="b"/>
                <a:pathLst>
                  <a:path w="41" h="154">
                    <a:moveTo>
                      <a:pt x="35" y="90"/>
                    </a:moveTo>
                    <a:lnTo>
                      <a:pt x="0" y="0"/>
                    </a:lnTo>
                    <a:lnTo>
                      <a:pt x="9" y="67"/>
                    </a:lnTo>
                    <a:lnTo>
                      <a:pt x="41" y="154"/>
                    </a:lnTo>
                    <a:lnTo>
                      <a:pt x="35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01" name="Freeform 661"/>
              <p:cNvSpPr>
                <a:spLocks/>
              </p:cNvSpPr>
              <p:nvPr/>
            </p:nvSpPr>
            <p:spPr bwMode="auto">
              <a:xfrm>
                <a:off x="3384" y="2732"/>
                <a:ext cx="41" cy="154"/>
              </a:xfrm>
              <a:custGeom>
                <a:avLst/>
                <a:gdLst/>
                <a:ahLst/>
                <a:cxnLst>
                  <a:cxn ang="0">
                    <a:pos x="35" y="90"/>
                  </a:cxn>
                  <a:cxn ang="0">
                    <a:pos x="0" y="0"/>
                  </a:cxn>
                  <a:cxn ang="0">
                    <a:pos x="9" y="67"/>
                  </a:cxn>
                  <a:cxn ang="0">
                    <a:pos x="41" y="154"/>
                  </a:cxn>
                  <a:cxn ang="0">
                    <a:pos x="35" y="90"/>
                  </a:cxn>
                </a:cxnLst>
                <a:rect l="0" t="0" r="r" b="b"/>
                <a:pathLst>
                  <a:path w="41" h="154">
                    <a:moveTo>
                      <a:pt x="35" y="90"/>
                    </a:moveTo>
                    <a:lnTo>
                      <a:pt x="0" y="0"/>
                    </a:lnTo>
                    <a:lnTo>
                      <a:pt x="9" y="67"/>
                    </a:lnTo>
                    <a:lnTo>
                      <a:pt x="41" y="154"/>
                    </a:lnTo>
                    <a:lnTo>
                      <a:pt x="35" y="9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02" name="Rectangle 662"/>
              <p:cNvSpPr>
                <a:spLocks noChangeArrowheads="1"/>
              </p:cNvSpPr>
              <p:nvPr/>
            </p:nvSpPr>
            <p:spPr bwMode="auto">
              <a:xfrm>
                <a:off x="4371" y="2883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03" name="Rectangle 663"/>
              <p:cNvSpPr>
                <a:spLocks noChangeArrowheads="1"/>
              </p:cNvSpPr>
              <p:nvPr/>
            </p:nvSpPr>
            <p:spPr bwMode="auto">
              <a:xfrm>
                <a:off x="4371" y="2883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04" name="Freeform 664"/>
              <p:cNvSpPr>
                <a:spLocks/>
              </p:cNvSpPr>
              <p:nvPr/>
            </p:nvSpPr>
            <p:spPr bwMode="auto">
              <a:xfrm>
                <a:off x="4949" y="1094"/>
                <a:ext cx="164" cy="61"/>
              </a:xfrm>
              <a:custGeom>
                <a:avLst/>
                <a:gdLst/>
                <a:ahLst/>
                <a:cxnLst>
                  <a:cxn ang="0">
                    <a:pos x="68" y="21"/>
                  </a:cxn>
                  <a:cxn ang="0">
                    <a:pos x="0" y="0"/>
                  </a:cxn>
                  <a:cxn ang="0">
                    <a:pos x="81" y="33"/>
                  </a:cxn>
                  <a:cxn ang="0">
                    <a:pos x="164" y="61"/>
                  </a:cxn>
                  <a:cxn ang="0">
                    <a:pos x="68" y="21"/>
                  </a:cxn>
                </a:cxnLst>
                <a:rect l="0" t="0" r="r" b="b"/>
                <a:pathLst>
                  <a:path w="164" h="61">
                    <a:moveTo>
                      <a:pt x="68" y="21"/>
                    </a:moveTo>
                    <a:lnTo>
                      <a:pt x="0" y="0"/>
                    </a:lnTo>
                    <a:lnTo>
                      <a:pt x="81" y="33"/>
                    </a:lnTo>
                    <a:lnTo>
                      <a:pt x="164" y="61"/>
                    </a:lnTo>
                    <a:lnTo>
                      <a:pt x="68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05" name="Freeform 665"/>
              <p:cNvSpPr>
                <a:spLocks/>
              </p:cNvSpPr>
              <p:nvPr/>
            </p:nvSpPr>
            <p:spPr bwMode="auto">
              <a:xfrm>
                <a:off x="4949" y="1094"/>
                <a:ext cx="164" cy="61"/>
              </a:xfrm>
              <a:custGeom>
                <a:avLst/>
                <a:gdLst/>
                <a:ahLst/>
                <a:cxnLst>
                  <a:cxn ang="0">
                    <a:pos x="68" y="21"/>
                  </a:cxn>
                  <a:cxn ang="0">
                    <a:pos x="0" y="0"/>
                  </a:cxn>
                  <a:cxn ang="0">
                    <a:pos x="81" y="33"/>
                  </a:cxn>
                  <a:cxn ang="0">
                    <a:pos x="164" y="61"/>
                  </a:cxn>
                  <a:cxn ang="0">
                    <a:pos x="68" y="21"/>
                  </a:cxn>
                </a:cxnLst>
                <a:rect l="0" t="0" r="r" b="b"/>
                <a:pathLst>
                  <a:path w="164" h="61">
                    <a:moveTo>
                      <a:pt x="68" y="21"/>
                    </a:moveTo>
                    <a:lnTo>
                      <a:pt x="0" y="0"/>
                    </a:lnTo>
                    <a:lnTo>
                      <a:pt x="81" y="33"/>
                    </a:lnTo>
                    <a:lnTo>
                      <a:pt x="164" y="61"/>
                    </a:lnTo>
                    <a:lnTo>
                      <a:pt x="68" y="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06" name="Freeform 666"/>
              <p:cNvSpPr>
                <a:spLocks/>
              </p:cNvSpPr>
              <p:nvPr/>
            </p:nvSpPr>
            <p:spPr bwMode="auto">
              <a:xfrm>
                <a:off x="4501" y="2602"/>
                <a:ext cx="6" cy="7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6" y="18"/>
                  </a:cxn>
                  <a:cxn ang="0">
                    <a:pos x="6" y="70"/>
                  </a:cxn>
                  <a:cxn ang="0">
                    <a:pos x="0" y="50"/>
                  </a:cxn>
                </a:cxnLst>
                <a:rect l="0" t="0" r="r" b="b"/>
                <a:pathLst>
                  <a:path w="6" h="70">
                    <a:moveTo>
                      <a:pt x="0" y="50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7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07" name="Freeform 667"/>
              <p:cNvSpPr>
                <a:spLocks/>
              </p:cNvSpPr>
              <p:nvPr/>
            </p:nvSpPr>
            <p:spPr bwMode="auto">
              <a:xfrm>
                <a:off x="4501" y="2602"/>
                <a:ext cx="6" cy="7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6" y="18"/>
                  </a:cxn>
                  <a:cxn ang="0">
                    <a:pos x="6" y="70"/>
                  </a:cxn>
                  <a:cxn ang="0">
                    <a:pos x="0" y="50"/>
                  </a:cxn>
                </a:cxnLst>
                <a:rect l="0" t="0" r="r" b="b"/>
                <a:pathLst>
                  <a:path w="6" h="70">
                    <a:moveTo>
                      <a:pt x="0" y="50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70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08" name="Freeform 668"/>
              <p:cNvSpPr>
                <a:spLocks/>
              </p:cNvSpPr>
              <p:nvPr/>
            </p:nvSpPr>
            <p:spPr bwMode="auto">
              <a:xfrm>
                <a:off x="4275" y="2602"/>
                <a:ext cx="6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8"/>
                  </a:cxn>
                  <a:cxn ang="0">
                    <a:pos x="6" y="0"/>
                  </a:cxn>
                  <a:cxn ang="0">
                    <a:pos x="6" y="50"/>
                  </a:cxn>
                  <a:cxn ang="0">
                    <a:pos x="0" y="70"/>
                  </a:cxn>
                </a:cxnLst>
                <a:rect l="0" t="0" r="r" b="b"/>
                <a:pathLst>
                  <a:path w="6" h="70">
                    <a:moveTo>
                      <a:pt x="0" y="7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5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09" name="Freeform 669"/>
              <p:cNvSpPr>
                <a:spLocks/>
              </p:cNvSpPr>
              <p:nvPr/>
            </p:nvSpPr>
            <p:spPr bwMode="auto">
              <a:xfrm>
                <a:off x="4275" y="2602"/>
                <a:ext cx="6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8"/>
                  </a:cxn>
                  <a:cxn ang="0">
                    <a:pos x="6" y="0"/>
                  </a:cxn>
                  <a:cxn ang="0">
                    <a:pos x="6" y="50"/>
                  </a:cxn>
                  <a:cxn ang="0">
                    <a:pos x="0" y="70"/>
                  </a:cxn>
                </a:cxnLst>
                <a:rect l="0" t="0" r="r" b="b"/>
                <a:pathLst>
                  <a:path w="6" h="70">
                    <a:moveTo>
                      <a:pt x="0" y="7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50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10" name="Freeform 670"/>
              <p:cNvSpPr>
                <a:spLocks/>
              </p:cNvSpPr>
              <p:nvPr/>
            </p:nvSpPr>
            <p:spPr bwMode="auto">
              <a:xfrm>
                <a:off x="4450" y="2468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4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4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11" name="Freeform 671"/>
              <p:cNvSpPr>
                <a:spLocks/>
              </p:cNvSpPr>
              <p:nvPr/>
            </p:nvSpPr>
            <p:spPr bwMode="auto">
              <a:xfrm>
                <a:off x="4450" y="2468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4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4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12" name="Freeform 672"/>
              <p:cNvSpPr>
                <a:spLocks/>
              </p:cNvSpPr>
              <p:nvPr/>
            </p:nvSpPr>
            <p:spPr bwMode="auto">
              <a:xfrm>
                <a:off x="4301" y="2468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4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4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13" name="Freeform 673"/>
              <p:cNvSpPr>
                <a:spLocks/>
              </p:cNvSpPr>
              <p:nvPr/>
            </p:nvSpPr>
            <p:spPr bwMode="auto">
              <a:xfrm>
                <a:off x="4301" y="2468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4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4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14" name="Freeform 674"/>
              <p:cNvSpPr>
                <a:spLocks/>
              </p:cNvSpPr>
              <p:nvPr/>
            </p:nvSpPr>
            <p:spPr bwMode="auto">
              <a:xfrm>
                <a:off x="5500" y="1955"/>
                <a:ext cx="32" cy="239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32" y="59"/>
                  </a:cxn>
                  <a:cxn ang="0">
                    <a:pos x="32" y="239"/>
                  </a:cxn>
                  <a:cxn ang="0">
                    <a:pos x="0" y="180"/>
                  </a:cxn>
                </a:cxnLst>
                <a:rect l="0" t="0" r="r" b="b"/>
                <a:pathLst>
                  <a:path w="32" h="239">
                    <a:moveTo>
                      <a:pt x="0" y="180"/>
                    </a:moveTo>
                    <a:lnTo>
                      <a:pt x="0" y="0"/>
                    </a:lnTo>
                    <a:lnTo>
                      <a:pt x="32" y="59"/>
                    </a:lnTo>
                    <a:lnTo>
                      <a:pt x="32" y="239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15" name="Freeform 675"/>
              <p:cNvSpPr>
                <a:spLocks/>
              </p:cNvSpPr>
              <p:nvPr/>
            </p:nvSpPr>
            <p:spPr bwMode="auto">
              <a:xfrm>
                <a:off x="5500" y="1955"/>
                <a:ext cx="32" cy="239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32" y="59"/>
                  </a:cxn>
                  <a:cxn ang="0">
                    <a:pos x="32" y="239"/>
                  </a:cxn>
                  <a:cxn ang="0">
                    <a:pos x="0" y="180"/>
                  </a:cxn>
                </a:cxnLst>
                <a:rect l="0" t="0" r="r" b="b"/>
                <a:pathLst>
                  <a:path w="32" h="239">
                    <a:moveTo>
                      <a:pt x="0" y="180"/>
                    </a:moveTo>
                    <a:lnTo>
                      <a:pt x="0" y="0"/>
                    </a:lnTo>
                    <a:lnTo>
                      <a:pt x="32" y="59"/>
                    </a:lnTo>
                    <a:lnTo>
                      <a:pt x="32" y="239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16" name="Freeform 676"/>
              <p:cNvSpPr>
                <a:spLocks/>
              </p:cNvSpPr>
              <p:nvPr/>
            </p:nvSpPr>
            <p:spPr bwMode="auto">
              <a:xfrm>
                <a:off x="5532" y="2194"/>
                <a:ext cx="19" cy="238"/>
              </a:xfrm>
              <a:custGeom>
                <a:avLst/>
                <a:gdLst/>
                <a:ahLst/>
                <a:cxnLst>
                  <a:cxn ang="0">
                    <a:pos x="19" y="238"/>
                  </a:cxn>
                  <a:cxn ang="0">
                    <a:pos x="0" y="178"/>
                  </a:cxn>
                  <a:cxn ang="0">
                    <a:pos x="0" y="0"/>
                  </a:cxn>
                  <a:cxn ang="0">
                    <a:pos x="19" y="60"/>
                  </a:cxn>
                  <a:cxn ang="0">
                    <a:pos x="19" y="238"/>
                  </a:cxn>
                </a:cxnLst>
                <a:rect l="0" t="0" r="r" b="b"/>
                <a:pathLst>
                  <a:path w="19" h="238">
                    <a:moveTo>
                      <a:pt x="19" y="238"/>
                    </a:moveTo>
                    <a:lnTo>
                      <a:pt x="0" y="178"/>
                    </a:lnTo>
                    <a:lnTo>
                      <a:pt x="0" y="0"/>
                    </a:lnTo>
                    <a:lnTo>
                      <a:pt x="19" y="60"/>
                    </a:lnTo>
                    <a:lnTo>
                      <a:pt x="19" y="2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17" name="Freeform 677"/>
              <p:cNvSpPr>
                <a:spLocks/>
              </p:cNvSpPr>
              <p:nvPr/>
            </p:nvSpPr>
            <p:spPr bwMode="auto">
              <a:xfrm>
                <a:off x="5532" y="2194"/>
                <a:ext cx="19" cy="238"/>
              </a:xfrm>
              <a:custGeom>
                <a:avLst/>
                <a:gdLst/>
                <a:ahLst/>
                <a:cxnLst>
                  <a:cxn ang="0">
                    <a:pos x="19" y="238"/>
                  </a:cxn>
                  <a:cxn ang="0">
                    <a:pos x="0" y="178"/>
                  </a:cxn>
                  <a:cxn ang="0">
                    <a:pos x="0" y="0"/>
                  </a:cxn>
                  <a:cxn ang="0">
                    <a:pos x="19" y="60"/>
                  </a:cxn>
                  <a:cxn ang="0">
                    <a:pos x="19" y="238"/>
                  </a:cxn>
                </a:cxnLst>
                <a:rect l="0" t="0" r="r" b="b"/>
                <a:pathLst>
                  <a:path w="19" h="238">
                    <a:moveTo>
                      <a:pt x="19" y="238"/>
                    </a:moveTo>
                    <a:lnTo>
                      <a:pt x="0" y="178"/>
                    </a:lnTo>
                    <a:lnTo>
                      <a:pt x="0" y="0"/>
                    </a:lnTo>
                    <a:lnTo>
                      <a:pt x="19" y="60"/>
                    </a:lnTo>
                    <a:lnTo>
                      <a:pt x="19" y="2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18" name="Freeform 678"/>
              <p:cNvSpPr>
                <a:spLocks/>
              </p:cNvSpPr>
              <p:nvPr/>
            </p:nvSpPr>
            <p:spPr bwMode="auto">
              <a:xfrm>
                <a:off x="5163" y="1511"/>
                <a:ext cx="100" cy="133"/>
              </a:xfrm>
              <a:custGeom>
                <a:avLst/>
                <a:gdLst/>
                <a:ahLst/>
                <a:cxnLst>
                  <a:cxn ang="0">
                    <a:pos x="100" y="133"/>
                  </a:cxn>
                  <a:cxn ang="0">
                    <a:pos x="71" y="52"/>
                  </a:cxn>
                  <a:cxn ang="0">
                    <a:pos x="0" y="0"/>
                  </a:cxn>
                  <a:cxn ang="0">
                    <a:pos x="28" y="79"/>
                  </a:cxn>
                  <a:cxn ang="0">
                    <a:pos x="100" y="133"/>
                  </a:cxn>
                </a:cxnLst>
                <a:rect l="0" t="0" r="r" b="b"/>
                <a:pathLst>
                  <a:path w="100" h="133">
                    <a:moveTo>
                      <a:pt x="100" y="133"/>
                    </a:moveTo>
                    <a:lnTo>
                      <a:pt x="71" y="52"/>
                    </a:lnTo>
                    <a:lnTo>
                      <a:pt x="0" y="0"/>
                    </a:lnTo>
                    <a:lnTo>
                      <a:pt x="28" y="79"/>
                    </a:lnTo>
                    <a:lnTo>
                      <a:pt x="100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19" name="Freeform 679"/>
              <p:cNvSpPr>
                <a:spLocks/>
              </p:cNvSpPr>
              <p:nvPr/>
            </p:nvSpPr>
            <p:spPr bwMode="auto">
              <a:xfrm>
                <a:off x="5163" y="1511"/>
                <a:ext cx="100" cy="133"/>
              </a:xfrm>
              <a:custGeom>
                <a:avLst/>
                <a:gdLst/>
                <a:ahLst/>
                <a:cxnLst>
                  <a:cxn ang="0">
                    <a:pos x="100" y="133"/>
                  </a:cxn>
                  <a:cxn ang="0">
                    <a:pos x="71" y="52"/>
                  </a:cxn>
                  <a:cxn ang="0">
                    <a:pos x="0" y="0"/>
                  </a:cxn>
                  <a:cxn ang="0">
                    <a:pos x="28" y="79"/>
                  </a:cxn>
                  <a:cxn ang="0">
                    <a:pos x="100" y="133"/>
                  </a:cxn>
                </a:cxnLst>
                <a:rect l="0" t="0" r="r" b="b"/>
                <a:pathLst>
                  <a:path w="100" h="133">
                    <a:moveTo>
                      <a:pt x="100" y="133"/>
                    </a:moveTo>
                    <a:lnTo>
                      <a:pt x="71" y="52"/>
                    </a:lnTo>
                    <a:lnTo>
                      <a:pt x="0" y="0"/>
                    </a:lnTo>
                    <a:lnTo>
                      <a:pt x="28" y="79"/>
                    </a:lnTo>
                    <a:lnTo>
                      <a:pt x="100" y="13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20" name="Freeform 680"/>
              <p:cNvSpPr>
                <a:spLocks/>
              </p:cNvSpPr>
              <p:nvPr/>
            </p:nvSpPr>
            <p:spPr bwMode="auto">
              <a:xfrm>
                <a:off x="3519" y="1511"/>
                <a:ext cx="99" cy="133"/>
              </a:xfrm>
              <a:custGeom>
                <a:avLst/>
                <a:gdLst/>
                <a:ahLst/>
                <a:cxnLst>
                  <a:cxn ang="0">
                    <a:pos x="72" y="79"/>
                  </a:cxn>
                  <a:cxn ang="0">
                    <a:pos x="99" y="0"/>
                  </a:cxn>
                  <a:cxn ang="0">
                    <a:pos x="29" y="52"/>
                  </a:cxn>
                  <a:cxn ang="0">
                    <a:pos x="0" y="133"/>
                  </a:cxn>
                  <a:cxn ang="0">
                    <a:pos x="72" y="79"/>
                  </a:cxn>
                </a:cxnLst>
                <a:rect l="0" t="0" r="r" b="b"/>
                <a:pathLst>
                  <a:path w="99" h="133">
                    <a:moveTo>
                      <a:pt x="72" y="79"/>
                    </a:moveTo>
                    <a:lnTo>
                      <a:pt x="99" y="0"/>
                    </a:lnTo>
                    <a:lnTo>
                      <a:pt x="29" y="52"/>
                    </a:lnTo>
                    <a:lnTo>
                      <a:pt x="0" y="133"/>
                    </a:lnTo>
                    <a:lnTo>
                      <a:pt x="72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21" name="Freeform 681"/>
              <p:cNvSpPr>
                <a:spLocks/>
              </p:cNvSpPr>
              <p:nvPr/>
            </p:nvSpPr>
            <p:spPr bwMode="auto">
              <a:xfrm>
                <a:off x="3519" y="1511"/>
                <a:ext cx="99" cy="133"/>
              </a:xfrm>
              <a:custGeom>
                <a:avLst/>
                <a:gdLst/>
                <a:ahLst/>
                <a:cxnLst>
                  <a:cxn ang="0">
                    <a:pos x="72" y="79"/>
                  </a:cxn>
                  <a:cxn ang="0">
                    <a:pos x="99" y="0"/>
                  </a:cxn>
                  <a:cxn ang="0">
                    <a:pos x="29" y="52"/>
                  </a:cxn>
                  <a:cxn ang="0">
                    <a:pos x="0" y="133"/>
                  </a:cxn>
                  <a:cxn ang="0">
                    <a:pos x="72" y="79"/>
                  </a:cxn>
                </a:cxnLst>
                <a:rect l="0" t="0" r="r" b="b"/>
                <a:pathLst>
                  <a:path w="99" h="133">
                    <a:moveTo>
                      <a:pt x="72" y="79"/>
                    </a:moveTo>
                    <a:lnTo>
                      <a:pt x="99" y="0"/>
                    </a:lnTo>
                    <a:lnTo>
                      <a:pt x="29" y="52"/>
                    </a:lnTo>
                    <a:lnTo>
                      <a:pt x="0" y="133"/>
                    </a:lnTo>
                    <a:lnTo>
                      <a:pt x="72" y="7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22" name="Freeform 682"/>
              <p:cNvSpPr>
                <a:spLocks/>
              </p:cNvSpPr>
              <p:nvPr/>
            </p:nvSpPr>
            <p:spPr bwMode="auto">
              <a:xfrm>
                <a:off x="4450" y="2811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23" name="Freeform 683"/>
              <p:cNvSpPr>
                <a:spLocks/>
              </p:cNvSpPr>
              <p:nvPr/>
            </p:nvSpPr>
            <p:spPr bwMode="auto">
              <a:xfrm>
                <a:off x="4450" y="2811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24" name="Freeform 684"/>
              <p:cNvSpPr>
                <a:spLocks/>
              </p:cNvSpPr>
              <p:nvPr/>
            </p:nvSpPr>
            <p:spPr bwMode="auto">
              <a:xfrm>
                <a:off x="4301" y="2811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25" name="Freeform 685"/>
              <p:cNvSpPr>
                <a:spLocks noEditPoints="1"/>
              </p:cNvSpPr>
              <p:nvPr/>
            </p:nvSpPr>
            <p:spPr bwMode="auto">
              <a:xfrm>
                <a:off x="4301" y="1772"/>
                <a:ext cx="1300" cy="1103"/>
              </a:xfrm>
              <a:custGeom>
                <a:avLst/>
                <a:gdLst/>
                <a:ahLst/>
                <a:cxnLst>
                  <a:cxn ang="0">
                    <a:pos x="31" y="1103"/>
                  </a:cxn>
                  <a:cxn ang="0">
                    <a:pos x="31" y="1052"/>
                  </a:cxn>
                  <a:cxn ang="0">
                    <a:pos x="0" y="1039"/>
                  </a:cxn>
                  <a:cxn ang="0">
                    <a:pos x="0" y="1091"/>
                  </a:cxn>
                  <a:cxn ang="0">
                    <a:pos x="31" y="1103"/>
                  </a:cxn>
                  <a:cxn ang="0">
                    <a:pos x="1300" y="664"/>
                  </a:cxn>
                  <a:cxn ang="0">
                    <a:pos x="1300" y="784"/>
                  </a:cxn>
                  <a:cxn ang="0">
                    <a:pos x="1061" y="0"/>
                  </a:cxn>
                  <a:cxn ang="0">
                    <a:pos x="1046" y="6"/>
                  </a:cxn>
                </a:cxnLst>
                <a:rect l="0" t="0" r="r" b="b"/>
                <a:pathLst>
                  <a:path w="1300" h="1103">
                    <a:moveTo>
                      <a:pt x="31" y="1103"/>
                    </a:moveTo>
                    <a:lnTo>
                      <a:pt x="31" y="1052"/>
                    </a:lnTo>
                    <a:lnTo>
                      <a:pt x="0" y="1039"/>
                    </a:lnTo>
                    <a:lnTo>
                      <a:pt x="0" y="1091"/>
                    </a:lnTo>
                    <a:lnTo>
                      <a:pt x="31" y="1103"/>
                    </a:lnTo>
                    <a:moveTo>
                      <a:pt x="1300" y="664"/>
                    </a:moveTo>
                    <a:lnTo>
                      <a:pt x="1300" y="784"/>
                    </a:lnTo>
                    <a:moveTo>
                      <a:pt x="1061" y="0"/>
                    </a:moveTo>
                    <a:lnTo>
                      <a:pt x="1046" y="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26" name="Freeform 686"/>
              <p:cNvSpPr>
                <a:spLocks/>
              </p:cNvSpPr>
              <p:nvPr/>
            </p:nvSpPr>
            <p:spPr bwMode="auto">
              <a:xfrm>
                <a:off x="4501" y="2672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27" name="Freeform 687"/>
              <p:cNvSpPr>
                <a:spLocks/>
              </p:cNvSpPr>
              <p:nvPr/>
            </p:nvSpPr>
            <p:spPr bwMode="auto">
              <a:xfrm>
                <a:off x="4501" y="2672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28" name="Freeform 688"/>
              <p:cNvSpPr>
                <a:spLocks/>
              </p:cNvSpPr>
              <p:nvPr/>
            </p:nvSpPr>
            <p:spPr bwMode="auto">
              <a:xfrm>
                <a:off x="4275" y="2672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29" name="Freeform 689"/>
              <p:cNvSpPr>
                <a:spLocks/>
              </p:cNvSpPr>
              <p:nvPr/>
            </p:nvSpPr>
            <p:spPr bwMode="auto">
              <a:xfrm>
                <a:off x="4275" y="2672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30" name="Rectangle 690"/>
              <p:cNvSpPr>
                <a:spLocks noChangeArrowheads="1"/>
              </p:cNvSpPr>
              <p:nvPr/>
            </p:nvSpPr>
            <p:spPr bwMode="auto">
              <a:xfrm>
                <a:off x="4371" y="2411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31" name="Rectangle 691"/>
              <p:cNvSpPr>
                <a:spLocks noChangeArrowheads="1"/>
              </p:cNvSpPr>
              <p:nvPr/>
            </p:nvSpPr>
            <p:spPr bwMode="auto">
              <a:xfrm>
                <a:off x="4371" y="2411"/>
                <a:ext cx="40" cy="51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32" name="Freeform 692"/>
              <p:cNvSpPr>
                <a:spLocks/>
              </p:cNvSpPr>
              <p:nvPr/>
            </p:nvSpPr>
            <p:spPr bwMode="auto">
              <a:xfrm>
                <a:off x="4481" y="2743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33" name="Freeform 693"/>
              <p:cNvSpPr>
                <a:spLocks/>
              </p:cNvSpPr>
              <p:nvPr/>
            </p:nvSpPr>
            <p:spPr bwMode="auto">
              <a:xfrm>
                <a:off x="4481" y="2743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34" name="Freeform 694"/>
              <p:cNvSpPr>
                <a:spLocks/>
              </p:cNvSpPr>
              <p:nvPr/>
            </p:nvSpPr>
            <p:spPr bwMode="auto">
              <a:xfrm>
                <a:off x="4281" y="2743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35" name="Freeform 695"/>
              <p:cNvSpPr>
                <a:spLocks/>
              </p:cNvSpPr>
              <p:nvPr/>
            </p:nvSpPr>
            <p:spPr bwMode="auto">
              <a:xfrm>
                <a:off x="4281" y="2743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36" name="Freeform 696"/>
              <p:cNvSpPr>
                <a:spLocks/>
              </p:cNvSpPr>
              <p:nvPr/>
            </p:nvSpPr>
            <p:spPr bwMode="auto">
              <a:xfrm>
                <a:off x="4922" y="1279"/>
                <a:ext cx="110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31"/>
                  </a:cxn>
                  <a:cxn ang="0">
                    <a:pos x="110" y="76"/>
                  </a:cxn>
                  <a:cxn ang="0">
                    <a:pos x="57" y="53"/>
                  </a:cxn>
                  <a:cxn ang="0">
                    <a:pos x="0" y="0"/>
                  </a:cxn>
                </a:cxnLst>
                <a:rect l="0" t="0" r="r" b="b"/>
                <a:pathLst>
                  <a:path w="110" h="76">
                    <a:moveTo>
                      <a:pt x="0" y="0"/>
                    </a:moveTo>
                    <a:lnTo>
                      <a:pt x="73" y="31"/>
                    </a:lnTo>
                    <a:lnTo>
                      <a:pt x="110" y="76"/>
                    </a:lnTo>
                    <a:lnTo>
                      <a:pt x="57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37" name="Freeform 697"/>
              <p:cNvSpPr>
                <a:spLocks noEditPoints="1"/>
              </p:cNvSpPr>
              <p:nvPr/>
            </p:nvSpPr>
            <p:spPr bwMode="auto">
              <a:xfrm>
                <a:off x="3417" y="1279"/>
                <a:ext cx="1615" cy="500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1578" y="31"/>
                  </a:cxn>
                  <a:cxn ang="0">
                    <a:pos x="1615" y="76"/>
                  </a:cxn>
                  <a:cxn ang="0">
                    <a:pos x="1562" y="53"/>
                  </a:cxn>
                  <a:cxn ang="0">
                    <a:pos x="1505" y="0"/>
                  </a:cxn>
                  <a:cxn ang="0">
                    <a:pos x="15" y="500"/>
                  </a:cxn>
                  <a:cxn ang="0">
                    <a:pos x="0" y="496"/>
                  </a:cxn>
                </a:cxnLst>
                <a:rect l="0" t="0" r="r" b="b"/>
                <a:pathLst>
                  <a:path w="1615" h="500">
                    <a:moveTo>
                      <a:pt x="1505" y="0"/>
                    </a:moveTo>
                    <a:lnTo>
                      <a:pt x="1578" y="31"/>
                    </a:lnTo>
                    <a:lnTo>
                      <a:pt x="1615" y="76"/>
                    </a:lnTo>
                    <a:lnTo>
                      <a:pt x="1562" y="53"/>
                    </a:lnTo>
                    <a:lnTo>
                      <a:pt x="1505" y="0"/>
                    </a:lnTo>
                    <a:moveTo>
                      <a:pt x="15" y="500"/>
                    </a:moveTo>
                    <a:lnTo>
                      <a:pt x="0" y="49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38" name="Freeform 698"/>
              <p:cNvSpPr>
                <a:spLocks/>
              </p:cNvSpPr>
              <p:nvPr/>
            </p:nvSpPr>
            <p:spPr bwMode="auto">
              <a:xfrm>
                <a:off x="3749" y="1279"/>
                <a:ext cx="111" cy="76"/>
              </a:xfrm>
              <a:custGeom>
                <a:avLst/>
                <a:gdLst/>
                <a:ahLst/>
                <a:cxnLst>
                  <a:cxn ang="0">
                    <a:pos x="53" y="53"/>
                  </a:cxn>
                  <a:cxn ang="0">
                    <a:pos x="111" y="0"/>
                  </a:cxn>
                  <a:cxn ang="0">
                    <a:pos x="37" y="31"/>
                  </a:cxn>
                  <a:cxn ang="0">
                    <a:pos x="0" y="76"/>
                  </a:cxn>
                  <a:cxn ang="0">
                    <a:pos x="53" y="53"/>
                  </a:cxn>
                </a:cxnLst>
                <a:rect l="0" t="0" r="r" b="b"/>
                <a:pathLst>
                  <a:path w="111" h="76">
                    <a:moveTo>
                      <a:pt x="53" y="53"/>
                    </a:moveTo>
                    <a:lnTo>
                      <a:pt x="111" y="0"/>
                    </a:lnTo>
                    <a:lnTo>
                      <a:pt x="37" y="31"/>
                    </a:lnTo>
                    <a:lnTo>
                      <a:pt x="0" y="76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39" name="Freeform 699"/>
              <p:cNvSpPr>
                <a:spLocks/>
              </p:cNvSpPr>
              <p:nvPr/>
            </p:nvSpPr>
            <p:spPr bwMode="auto">
              <a:xfrm>
                <a:off x="3749" y="1279"/>
                <a:ext cx="111" cy="76"/>
              </a:xfrm>
              <a:custGeom>
                <a:avLst/>
                <a:gdLst/>
                <a:ahLst/>
                <a:cxnLst>
                  <a:cxn ang="0">
                    <a:pos x="53" y="53"/>
                  </a:cxn>
                  <a:cxn ang="0">
                    <a:pos x="111" y="0"/>
                  </a:cxn>
                  <a:cxn ang="0">
                    <a:pos x="37" y="31"/>
                  </a:cxn>
                  <a:cxn ang="0">
                    <a:pos x="0" y="76"/>
                  </a:cxn>
                  <a:cxn ang="0">
                    <a:pos x="53" y="53"/>
                  </a:cxn>
                </a:cxnLst>
                <a:rect l="0" t="0" r="r" b="b"/>
                <a:pathLst>
                  <a:path w="111" h="76">
                    <a:moveTo>
                      <a:pt x="53" y="53"/>
                    </a:moveTo>
                    <a:lnTo>
                      <a:pt x="111" y="0"/>
                    </a:lnTo>
                    <a:lnTo>
                      <a:pt x="37" y="31"/>
                    </a:lnTo>
                    <a:lnTo>
                      <a:pt x="0" y="76"/>
                    </a:lnTo>
                    <a:lnTo>
                      <a:pt x="53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40" name="Freeform 700"/>
              <p:cNvSpPr>
                <a:spLocks/>
              </p:cNvSpPr>
              <p:nvPr/>
            </p:nvSpPr>
            <p:spPr bwMode="auto">
              <a:xfrm>
                <a:off x="5236" y="3052"/>
                <a:ext cx="121" cy="110"/>
              </a:xfrm>
              <a:custGeom>
                <a:avLst/>
                <a:gdLst/>
                <a:ahLst/>
                <a:cxnLst>
                  <a:cxn ang="0">
                    <a:pos x="121" y="55"/>
                  </a:cxn>
                  <a:cxn ang="0">
                    <a:pos x="70" y="110"/>
                  </a:cxn>
                  <a:cxn ang="0">
                    <a:pos x="0" y="56"/>
                  </a:cxn>
                  <a:cxn ang="0">
                    <a:pos x="51" y="0"/>
                  </a:cxn>
                  <a:cxn ang="0">
                    <a:pos x="121" y="55"/>
                  </a:cxn>
                </a:cxnLst>
                <a:rect l="0" t="0" r="r" b="b"/>
                <a:pathLst>
                  <a:path w="121" h="110">
                    <a:moveTo>
                      <a:pt x="121" y="55"/>
                    </a:moveTo>
                    <a:lnTo>
                      <a:pt x="70" y="110"/>
                    </a:lnTo>
                    <a:lnTo>
                      <a:pt x="0" y="56"/>
                    </a:lnTo>
                    <a:lnTo>
                      <a:pt x="51" y="0"/>
                    </a:lnTo>
                    <a:lnTo>
                      <a:pt x="121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41" name="Freeform 701"/>
              <p:cNvSpPr>
                <a:spLocks/>
              </p:cNvSpPr>
              <p:nvPr/>
            </p:nvSpPr>
            <p:spPr bwMode="auto">
              <a:xfrm>
                <a:off x="5236" y="3052"/>
                <a:ext cx="121" cy="110"/>
              </a:xfrm>
              <a:custGeom>
                <a:avLst/>
                <a:gdLst/>
                <a:ahLst/>
                <a:cxnLst>
                  <a:cxn ang="0">
                    <a:pos x="121" y="55"/>
                  </a:cxn>
                  <a:cxn ang="0">
                    <a:pos x="70" y="110"/>
                  </a:cxn>
                  <a:cxn ang="0">
                    <a:pos x="0" y="56"/>
                  </a:cxn>
                  <a:cxn ang="0">
                    <a:pos x="51" y="0"/>
                  </a:cxn>
                  <a:cxn ang="0">
                    <a:pos x="121" y="55"/>
                  </a:cxn>
                </a:cxnLst>
                <a:rect l="0" t="0" r="r" b="b"/>
                <a:pathLst>
                  <a:path w="121" h="110">
                    <a:moveTo>
                      <a:pt x="121" y="55"/>
                    </a:moveTo>
                    <a:lnTo>
                      <a:pt x="70" y="110"/>
                    </a:lnTo>
                    <a:lnTo>
                      <a:pt x="0" y="56"/>
                    </a:lnTo>
                    <a:lnTo>
                      <a:pt x="51" y="0"/>
                    </a:lnTo>
                    <a:lnTo>
                      <a:pt x="121" y="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42" name="Freeform 702"/>
              <p:cNvSpPr>
                <a:spLocks/>
              </p:cNvSpPr>
              <p:nvPr/>
            </p:nvSpPr>
            <p:spPr bwMode="auto">
              <a:xfrm>
                <a:off x="3425" y="3052"/>
                <a:ext cx="121" cy="110"/>
              </a:xfrm>
              <a:custGeom>
                <a:avLst/>
                <a:gdLst/>
                <a:ahLst/>
                <a:cxnLst>
                  <a:cxn ang="0">
                    <a:pos x="121" y="56"/>
                  </a:cxn>
                  <a:cxn ang="0">
                    <a:pos x="68" y="0"/>
                  </a:cxn>
                  <a:cxn ang="0">
                    <a:pos x="0" y="55"/>
                  </a:cxn>
                  <a:cxn ang="0">
                    <a:pos x="51" y="110"/>
                  </a:cxn>
                  <a:cxn ang="0">
                    <a:pos x="121" y="56"/>
                  </a:cxn>
                </a:cxnLst>
                <a:rect l="0" t="0" r="r" b="b"/>
                <a:pathLst>
                  <a:path w="121" h="110">
                    <a:moveTo>
                      <a:pt x="121" y="56"/>
                    </a:moveTo>
                    <a:lnTo>
                      <a:pt x="68" y="0"/>
                    </a:lnTo>
                    <a:lnTo>
                      <a:pt x="0" y="55"/>
                    </a:lnTo>
                    <a:lnTo>
                      <a:pt x="51" y="110"/>
                    </a:lnTo>
                    <a:lnTo>
                      <a:pt x="121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43" name="Freeform 703"/>
              <p:cNvSpPr>
                <a:spLocks/>
              </p:cNvSpPr>
              <p:nvPr/>
            </p:nvSpPr>
            <p:spPr bwMode="auto">
              <a:xfrm>
                <a:off x="3425" y="3052"/>
                <a:ext cx="121" cy="110"/>
              </a:xfrm>
              <a:custGeom>
                <a:avLst/>
                <a:gdLst/>
                <a:ahLst/>
                <a:cxnLst>
                  <a:cxn ang="0">
                    <a:pos x="121" y="56"/>
                  </a:cxn>
                  <a:cxn ang="0">
                    <a:pos x="68" y="0"/>
                  </a:cxn>
                  <a:cxn ang="0">
                    <a:pos x="0" y="55"/>
                  </a:cxn>
                  <a:cxn ang="0">
                    <a:pos x="51" y="110"/>
                  </a:cxn>
                  <a:cxn ang="0">
                    <a:pos x="121" y="56"/>
                  </a:cxn>
                </a:cxnLst>
                <a:rect l="0" t="0" r="r" b="b"/>
                <a:pathLst>
                  <a:path w="121" h="110">
                    <a:moveTo>
                      <a:pt x="121" y="56"/>
                    </a:moveTo>
                    <a:lnTo>
                      <a:pt x="68" y="0"/>
                    </a:lnTo>
                    <a:lnTo>
                      <a:pt x="0" y="55"/>
                    </a:lnTo>
                    <a:lnTo>
                      <a:pt x="51" y="110"/>
                    </a:lnTo>
                    <a:lnTo>
                      <a:pt x="121" y="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44" name="Freeform 704"/>
              <p:cNvSpPr>
                <a:spLocks/>
              </p:cNvSpPr>
              <p:nvPr/>
            </p:nvSpPr>
            <p:spPr bwMode="auto">
              <a:xfrm>
                <a:off x="5516" y="2968"/>
                <a:ext cx="35" cy="134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24" y="66"/>
                  </a:cxn>
                  <a:cxn ang="0">
                    <a:pos x="35" y="0"/>
                  </a:cxn>
                  <a:cxn ang="0">
                    <a:pos x="12" y="70"/>
                  </a:cxn>
                  <a:cxn ang="0">
                    <a:pos x="0" y="134"/>
                  </a:cxn>
                </a:cxnLst>
                <a:rect l="0" t="0" r="r" b="b"/>
                <a:pathLst>
                  <a:path w="35" h="134">
                    <a:moveTo>
                      <a:pt x="0" y="134"/>
                    </a:moveTo>
                    <a:lnTo>
                      <a:pt x="24" y="66"/>
                    </a:lnTo>
                    <a:lnTo>
                      <a:pt x="35" y="0"/>
                    </a:lnTo>
                    <a:lnTo>
                      <a:pt x="12" y="7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45" name="Freeform 705"/>
              <p:cNvSpPr>
                <a:spLocks/>
              </p:cNvSpPr>
              <p:nvPr/>
            </p:nvSpPr>
            <p:spPr bwMode="auto">
              <a:xfrm>
                <a:off x="5516" y="2968"/>
                <a:ext cx="35" cy="134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24" y="66"/>
                  </a:cxn>
                  <a:cxn ang="0">
                    <a:pos x="35" y="0"/>
                  </a:cxn>
                  <a:cxn ang="0">
                    <a:pos x="12" y="70"/>
                  </a:cxn>
                  <a:cxn ang="0">
                    <a:pos x="0" y="134"/>
                  </a:cxn>
                </a:cxnLst>
                <a:rect l="0" t="0" r="r" b="b"/>
                <a:pathLst>
                  <a:path w="35" h="134">
                    <a:moveTo>
                      <a:pt x="0" y="134"/>
                    </a:moveTo>
                    <a:lnTo>
                      <a:pt x="24" y="66"/>
                    </a:lnTo>
                    <a:lnTo>
                      <a:pt x="35" y="0"/>
                    </a:lnTo>
                    <a:lnTo>
                      <a:pt x="12" y="70"/>
                    </a:lnTo>
                    <a:lnTo>
                      <a:pt x="0" y="1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46" name="Freeform 706"/>
              <p:cNvSpPr>
                <a:spLocks/>
              </p:cNvSpPr>
              <p:nvPr/>
            </p:nvSpPr>
            <p:spPr bwMode="auto">
              <a:xfrm>
                <a:off x="5176" y="3126"/>
                <a:ext cx="169" cy="8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169" y="36"/>
                  </a:cxn>
                  <a:cxn ang="0">
                    <a:pos x="116" y="85"/>
                  </a:cxn>
                  <a:cxn ang="0">
                    <a:pos x="0" y="56"/>
                  </a:cxn>
                  <a:cxn ang="0">
                    <a:pos x="51" y="0"/>
                  </a:cxn>
                </a:cxnLst>
                <a:rect l="0" t="0" r="r" b="b"/>
                <a:pathLst>
                  <a:path w="169" h="85">
                    <a:moveTo>
                      <a:pt x="51" y="0"/>
                    </a:moveTo>
                    <a:lnTo>
                      <a:pt x="169" y="36"/>
                    </a:lnTo>
                    <a:lnTo>
                      <a:pt x="116" y="85"/>
                    </a:lnTo>
                    <a:lnTo>
                      <a:pt x="0" y="56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47" name="Freeform 707"/>
              <p:cNvSpPr>
                <a:spLocks/>
              </p:cNvSpPr>
              <p:nvPr/>
            </p:nvSpPr>
            <p:spPr bwMode="auto">
              <a:xfrm>
                <a:off x="5176" y="3126"/>
                <a:ext cx="169" cy="8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169" y="36"/>
                  </a:cxn>
                  <a:cxn ang="0">
                    <a:pos x="116" y="85"/>
                  </a:cxn>
                  <a:cxn ang="0">
                    <a:pos x="0" y="56"/>
                  </a:cxn>
                  <a:cxn ang="0">
                    <a:pos x="51" y="0"/>
                  </a:cxn>
                </a:cxnLst>
                <a:rect l="0" t="0" r="r" b="b"/>
                <a:pathLst>
                  <a:path w="169" h="85">
                    <a:moveTo>
                      <a:pt x="51" y="0"/>
                    </a:moveTo>
                    <a:lnTo>
                      <a:pt x="169" y="36"/>
                    </a:lnTo>
                    <a:lnTo>
                      <a:pt x="116" y="85"/>
                    </a:lnTo>
                    <a:lnTo>
                      <a:pt x="0" y="56"/>
                    </a:lnTo>
                    <a:lnTo>
                      <a:pt x="5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48" name="Freeform 708"/>
              <p:cNvSpPr>
                <a:spLocks/>
              </p:cNvSpPr>
              <p:nvPr/>
            </p:nvSpPr>
            <p:spPr bwMode="auto">
              <a:xfrm>
                <a:off x="5551" y="2432"/>
                <a:ext cx="6" cy="203"/>
              </a:xfrm>
              <a:custGeom>
                <a:avLst/>
                <a:gdLst/>
                <a:ahLst/>
                <a:cxnLst>
                  <a:cxn ang="0">
                    <a:pos x="6" y="203"/>
                  </a:cxn>
                  <a:cxn ang="0">
                    <a:pos x="0" y="143"/>
                  </a:cxn>
                  <a:cxn ang="0">
                    <a:pos x="0" y="0"/>
                  </a:cxn>
                  <a:cxn ang="0">
                    <a:pos x="6" y="60"/>
                  </a:cxn>
                  <a:cxn ang="0">
                    <a:pos x="6" y="203"/>
                  </a:cxn>
                </a:cxnLst>
                <a:rect l="0" t="0" r="r" b="b"/>
                <a:pathLst>
                  <a:path w="6" h="203">
                    <a:moveTo>
                      <a:pt x="6" y="203"/>
                    </a:moveTo>
                    <a:lnTo>
                      <a:pt x="0" y="143"/>
                    </a:lnTo>
                    <a:lnTo>
                      <a:pt x="0" y="0"/>
                    </a:lnTo>
                    <a:lnTo>
                      <a:pt x="6" y="60"/>
                    </a:lnTo>
                    <a:lnTo>
                      <a:pt x="6" y="2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49" name="Freeform 709"/>
              <p:cNvSpPr>
                <a:spLocks/>
              </p:cNvSpPr>
              <p:nvPr/>
            </p:nvSpPr>
            <p:spPr bwMode="auto">
              <a:xfrm>
                <a:off x="5551" y="2432"/>
                <a:ext cx="6" cy="203"/>
              </a:xfrm>
              <a:custGeom>
                <a:avLst/>
                <a:gdLst/>
                <a:ahLst/>
                <a:cxnLst>
                  <a:cxn ang="0">
                    <a:pos x="6" y="203"/>
                  </a:cxn>
                  <a:cxn ang="0">
                    <a:pos x="0" y="143"/>
                  </a:cxn>
                  <a:cxn ang="0">
                    <a:pos x="0" y="0"/>
                  </a:cxn>
                  <a:cxn ang="0">
                    <a:pos x="6" y="60"/>
                  </a:cxn>
                  <a:cxn ang="0">
                    <a:pos x="6" y="203"/>
                  </a:cxn>
                </a:cxnLst>
                <a:rect l="0" t="0" r="r" b="b"/>
                <a:pathLst>
                  <a:path w="6" h="203">
                    <a:moveTo>
                      <a:pt x="6" y="203"/>
                    </a:moveTo>
                    <a:lnTo>
                      <a:pt x="0" y="143"/>
                    </a:lnTo>
                    <a:lnTo>
                      <a:pt x="0" y="0"/>
                    </a:lnTo>
                    <a:lnTo>
                      <a:pt x="6" y="60"/>
                    </a:lnTo>
                    <a:lnTo>
                      <a:pt x="6" y="20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50" name="Freeform 710"/>
              <p:cNvSpPr>
                <a:spLocks/>
              </p:cNvSpPr>
              <p:nvPr/>
            </p:nvSpPr>
            <p:spPr bwMode="auto">
              <a:xfrm>
                <a:off x="4411" y="2411"/>
                <a:ext cx="39" cy="5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7"/>
                  </a:cxn>
                  <a:cxn ang="0">
                    <a:pos x="0" y="51"/>
                  </a:cxn>
                </a:cxnLst>
                <a:rect l="0" t="0" r="r" b="b"/>
                <a:pathLst>
                  <a:path w="39" h="57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51" name="Freeform 711"/>
              <p:cNvSpPr>
                <a:spLocks/>
              </p:cNvSpPr>
              <p:nvPr/>
            </p:nvSpPr>
            <p:spPr bwMode="auto">
              <a:xfrm>
                <a:off x="4411" y="2411"/>
                <a:ext cx="39" cy="5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7"/>
                  </a:cxn>
                  <a:cxn ang="0">
                    <a:pos x="0" y="51"/>
                  </a:cxn>
                </a:cxnLst>
                <a:rect l="0" t="0" r="r" b="b"/>
                <a:pathLst>
                  <a:path w="39" h="57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7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52" name="Freeform 712"/>
              <p:cNvSpPr>
                <a:spLocks/>
              </p:cNvSpPr>
              <p:nvPr/>
            </p:nvSpPr>
            <p:spPr bwMode="auto">
              <a:xfrm>
                <a:off x="4332" y="2411"/>
                <a:ext cx="39" cy="5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0" y="57"/>
                  </a:cxn>
                  <a:cxn ang="0">
                    <a:pos x="0" y="7"/>
                  </a:cxn>
                </a:cxnLst>
                <a:rect l="0" t="0" r="r" b="b"/>
                <a:pathLst>
                  <a:path w="39" h="57">
                    <a:moveTo>
                      <a:pt x="0" y="7"/>
                    </a:moveTo>
                    <a:lnTo>
                      <a:pt x="39" y="0"/>
                    </a:lnTo>
                    <a:lnTo>
                      <a:pt x="39" y="51"/>
                    </a:lnTo>
                    <a:lnTo>
                      <a:pt x="0" y="5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53" name="Freeform 713"/>
              <p:cNvSpPr>
                <a:spLocks noEditPoints="1"/>
              </p:cNvSpPr>
              <p:nvPr/>
            </p:nvSpPr>
            <p:spPr bwMode="auto">
              <a:xfrm>
                <a:off x="3178" y="2411"/>
                <a:ext cx="1193" cy="76"/>
              </a:xfrm>
              <a:custGeom>
                <a:avLst/>
                <a:gdLst/>
                <a:ahLst/>
                <a:cxnLst>
                  <a:cxn ang="0">
                    <a:pos x="1154" y="7"/>
                  </a:cxn>
                  <a:cxn ang="0">
                    <a:pos x="1193" y="0"/>
                  </a:cxn>
                  <a:cxn ang="0">
                    <a:pos x="1193" y="51"/>
                  </a:cxn>
                  <a:cxn ang="0">
                    <a:pos x="1154" y="57"/>
                  </a:cxn>
                  <a:cxn ang="0">
                    <a:pos x="1154" y="7"/>
                  </a:cxn>
                  <a:cxn ang="0">
                    <a:pos x="0" y="76"/>
                  </a:cxn>
                  <a:cxn ang="0">
                    <a:pos x="12" y="8"/>
                  </a:cxn>
                </a:cxnLst>
                <a:rect l="0" t="0" r="r" b="b"/>
                <a:pathLst>
                  <a:path w="1193" h="76">
                    <a:moveTo>
                      <a:pt x="1154" y="7"/>
                    </a:moveTo>
                    <a:lnTo>
                      <a:pt x="1193" y="0"/>
                    </a:lnTo>
                    <a:lnTo>
                      <a:pt x="1193" y="51"/>
                    </a:lnTo>
                    <a:lnTo>
                      <a:pt x="1154" y="57"/>
                    </a:lnTo>
                    <a:lnTo>
                      <a:pt x="1154" y="7"/>
                    </a:lnTo>
                    <a:moveTo>
                      <a:pt x="0" y="76"/>
                    </a:moveTo>
                    <a:lnTo>
                      <a:pt x="12" y="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54" name="Freeform 714"/>
              <p:cNvSpPr>
                <a:spLocks/>
              </p:cNvSpPr>
              <p:nvPr/>
            </p:nvSpPr>
            <p:spPr bwMode="auto">
              <a:xfrm>
                <a:off x="5236" y="3052"/>
                <a:ext cx="166" cy="80"/>
              </a:xfrm>
              <a:custGeom>
                <a:avLst/>
                <a:gdLst/>
                <a:ahLst/>
                <a:cxnLst>
                  <a:cxn ang="0">
                    <a:pos x="166" y="26"/>
                  </a:cxn>
                  <a:cxn ang="0">
                    <a:pos x="123" y="80"/>
                  </a:cxn>
                  <a:cxn ang="0">
                    <a:pos x="0" y="56"/>
                  </a:cxn>
                  <a:cxn ang="0">
                    <a:pos x="51" y="0"/>
                  </a:cxn>
                  <a:cxn ang="0">
                    <a:pos x="166" y="26"/>
                  </a:cxn>
                </a:cxnLst>
                <a:rect l="0" t="0" r="r" b="b"/>
                <a:pathLst>
                  <a:path w="166" h="80">
                    <a:moveTo>
                      <a:pt x="166" y="26"/>
                    </a:moveTo>
                    <a:lnTo>
                      <a:pt x="123" y="80"/>
                    </a:lnTo>
                    <a:lnTo>
                      <a:pt x="0" y="56"/>
                    </a:lnTo>
                    <a:lnTo>
                      <a:pt x="51" y="0"/>
                    </a:lnTo>
                    <a:lnTo>
                      <a:pt x="166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55" name="Freeform 715"/>
              <p:cNvSpPr>
                <a:spLocks/>
              </p:cNvSpPr>
              <p:nvPr/>
            </p:nvSpPr>
            <p:spPr bwMode="auto">
              <a:xfrm>
                <a:off x="5236" y="3052"/>
                <a:ext cx="166" cy="80"/>
              </a:xfrm>
              <a:custGeom>
                <a:avLst/>
                <a:gdLst/>
                <a:ahLst/>
                <a:cxnLst>
                  <a:cxn ang="0">
                    <a:pos x="166" y="26"/>
                  </a:cxn>
                  <a:cxn ang="0">
                    <a:pos x="123" y="80"/>
                  </a:cxn>
                  <a:cxn ang="0">
                    <a:pos x="0" y="56"/>
                  </a:cxn>
                  <a:cxn ang="0">
                    <a:pos x="51" y="0"/>
                  </a:cxn>
                  <a:cxn ang="0">
                    <a:pos x="166" y="26"/>
                  </a:cxn>
                </a:cxnLst>
                <a:rect l="0" t="0" r="r" b="b"/>
                <a:pathLst>
                  <a:path w="166" h="80">
                    <a:moveTo>
                      <a:pt x="166" y="26"/>
                    </a:moveTo>
                    <a:lnTo>
                      <a:pt x="123" y="80"/>
                    </a:lnTo>
                    <a:lnTo>
                      <a:pt x="0" y="56"/>
                    </a:lnTo>
                    <a:lnTo>
                      <a:pt x="51" y="0"/>
                    </a:lnTo>
                    <a:lnTo>
                      <a:pt x="166" y="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56" name="Freeform 716"/>
              <p:cNvSpPr>
                <a:spLocks/>
              </p:cNvSpPr>
              <p:nvPr/>
            </p:nvSpPr>
            <p:spPr bwMode="auto">
              <a:xfrm>
                <a:off x="4606" y="1132"/>
                <a:ext cx="98" cy="52"/>
              </a:xfrm>
              <a:custGeom>
                <a:avLst/>
                <a:gdLst/>
                <a:ahLst/>
                <a:cxnLst>
                  <a:cxn ang="0">
                    <a:pos x="98" y="52"/>
                  </a:cxn>
                  <a:cxn ang="0">
                    <a:pos x="77" y="14"/>
                  </a:cxn>
                  <a:cxn ang="0">
                    <a:pos x="0" y="0"/>
                  </a:cxn>
                  <a:cxn ang="0">
                    <a:pos x="12" y="38"/>
                  </a:cxn>
                  <a:cxn ang="0">
                    <a:pos x="98" y="52"/>
                  </a:cxn>
                </a:cxnLst>
                <a:rect l="0" t="0" r="r" b="b"/>
                <a:pathLst>
                  <a:path w="98" h="52">
                    <a:moveTo>
                      <a:pt x="98" y="52"/>
                    </a:moveTo>
                    <a:lnTo>
                      <a:pt x="77" y="14"/>
                    </a:lnTo>
                    <a:lnTo>
                      <a:pt x="0" y="0"/>
                    </a:lnTo>
                    <a:lnTo>
                      <a:pt x="12" y="38"/>
                    </a:lnTo>
                    <a:lnTo>
                      <a:pt x="98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57" name="Freeform 717"/>
              <p:cNvSpPr>
                <a:spLocks/>
              </p:cNvSpPr>
              <p:nvPr/>
            </p:nvSpPr>
            <p:spPr bwMode="auto">
              <a:xfrm>
                <a:off x="4606" y="1132"/>
                <a:ext cx="98" cy="52"/>
              </a:xfrm>
              <a:custGeom>
                <a:avLst/>
                <a:gdLst/>
                <a:ahLst/>
                <a:cxnLst>
                  <a:cxn ang="0">
                    <a:pos x="98" y="52"/>
                  </a:cxn>
                  <a:cxn ang="0">
                    <a:pos x="77" y="14"/>
                  </a:cxn>
                  <a:cxn ang="0">
                    <a:pos x="0" y="0"/>
                  </a:cxn>
                  <a:cxn ang="0">
                    <a:pos x="12" y="38"/>
                  </a:cxn>
                  <a:cxn ang="0">
                    <a:pos x="98" y="52"/>
                  </a:cxn>
                </a:cxnLst>
                <a:rect l="0" t="0" r="r" b="b"/>
                <a:pathLst>
                  <a:path w="98" h="52">
                    <a:moveTo>
                      <a:pt x="98" y="52"/>
                    </a:moveTo>
                    <a:lnTo>
                      <a:pt x="77" y="14"/>
                    </a:lnTo>
                    <a:lnTo>
                      <a:pt x="0" y="0"/>
                    </a:lnTo>
                    <a:lnTo>
                      <a:pt x="12" y="38"/>
                    </a:lnTo>
                    <a:lnTo>
                      <a:pt x="98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58" name="Freeform 718"/>
              <p:cNvSpPr>
                <a:spLocks/>
              </p:cNvSpPr>
              <p:nvPr/>
            </p:nvSpPr>
            <p:spPr bwMode="auto">
              <a:xfrm>
                <a:off x="4078" y="1132"/>
                <a:ext cx="98" cy="52"/>
              </a:xfrm>
              <a:custGeom>
                <a:avLst/>
                <a:gdLst/>
                <a:ahLst/>
                <a:cxnLst>
                  <a:cxn ang="0">
                    <a:pos x="21" y="14"/>
                  </a:cxn>
                  <a:cxn ang="0">
                    <a:pos x="98" y="0"/>
                  </a:cxn>
                  <a:cxn ang="0">
                    <a:pos x="86" y="38"/>
                  </a:cxn>
                  <a:cxn ang="0">
                    <a:pos x="0" y="52"/>
                  </a:cxn>
                  <a:cxn ang="0">
                    <a:pos x="21" y="14"/>
                  </a:cxn>
                </a:cxnLst>
                <a:rect l="0" t="0" r="r" b="b"/>
                <a:pathLst>
                  <a:path w="98" h="52">
                    <a:moveTo>
                      <a:pt x="21" y="14"/>
                    </a:moveTo>
                    <a:lnTo>
                      <a:pt x="98" y="0"/>
                    </a:lnTo>
                    <a:lnTo>
                      <a:pt x="86" y="38"/>
                    </a:lnTo>
                    <a:lnTo>
                      <a:pt x="0" y="52"/>
                    </a:ln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59" name="Freeform 719"/>
              <p:cNvSpPr>
                <a:spLocks/>
              </p:cNvSpPr>
              <p:nvPr/>
            </p:nvSpPr>
            <p:spPr bwMode="auto">
              <a:xfrm>
                <a:off x="4078" y="1132"/>
                <a:ext cx="98" cy="52"/>
              </a:xfrm>
              <a:custGeom>
                <a:avLst/>
                <a:gdLst/>
                <a:ahLst/>
                <a:cxnLst>
                  <a:cxn ang="0">
                    <a:pos x="21" y="14"/>
                  </a:cxn>
                  <a:cxn ang="0">
                    <a:pos x="98" y="0"/>
                  </a:cxn>
                  <a:cxn ang="0">
                    <a:pos x="86" y="38"/>
                  </a:cxn>
                  <a:cxn ang="0">
                    <a:pos x="0" y="52"/>
                  </a:cxn>
                  <a:cxn ang="0">
                    <a:pos x="21" y="14"/>
                  </a:cxn>
                </a:cxnLst>
                <a:rect l="0" t="0" r="r" b="b"/>
                <a:pathLst>
                  <a:path w="98" h="52">
                    <a:moveTo>
                      <a:pt x="21" y="14"/>
                    </a:moveTo>
                    <a:lnTo>
                      <a:pt x="98" y="0"/>
                    </a:lnTo>
                    <a:lnTo>
                      <a:pt x="86" y="38"/>
                    </a:lnTo>
                    <a:lnTo>
                      <a:pt x="0" y="52"/>
                    </a:lnTo>
                    <a:lnTo>
                      <a:pt x="21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60" name="Freeform 720"/>
              <p:cNvSpPr>
                <a:spLocks/>
              </p:cNvSpPr>
              <p:nvPr/>
            </p:nvSpPr>
            <p:spPr bwMode="auto">
              <a:xfrm>
                <a:off x="4800" y="1207"/>
                <a:ext cx="122" cy="72"/>
              </a:xfrm>
              <a:custGeom>
                <a:avLst/>
                <a:gdLst/>
                <a:ahLst/>
                <a:cxnLst>
                  <a:cxn ang="0">
                    <a:pos x="122" y="72"/>
                  </a:cxn>
                  <a:cxn ang="0">
                    <a:pos x="88" y="31"/>
                  </a:cxn>
                  <a:cxn ang="0">
                    <a:pos x="0" y="0"/>
                  </a:cxn>
                  <a:cxn ang="0">
                    <a:pos x="27" y="40"/>
                  </a:cxn>
                  <a:cxn ang="0">
                    <a:pos x="122" y="72"/>
                  </a:cxn>
                </a:cxnLst>
                <a:rect l="0" t="0" r="r" b="b"/>
                <a:pathLst>
                  <a:path w="122" h="72">
                    <a:moveTo>
                      <a:pt x="122" y="72"/>
                    </a:moveTo>
                    <a:lnTo>
                      <a:pt x="88" y="31"/>
                    </a:lnTo>
                    <a:lnTo>
                      <a:pt x="0" y="0"/>
                    </a:lnTo>
                    <a:lnTo>
                      <a:pt x="27" y="40"/>
                    </a:lnTo>
                    <a:lnTo>
                      <a:pt x="122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61" name="Freeform 721"/>
              <p:cNvSpPr>
                <a:spLocks/>
              </p:cNvSpPr>
              <p:nvPr/>
            </p:nvSpPr>
            <p:spPr bwMode="auto">
              <a:xfrm>
                <a:off x="4800" y="1207"/>
                <a:ext cx="122" cy="72"/>
              </a:xfrm>
              <a:custGeom>
                <a:avLst/>
                <a:gdLst/>
                <a:ahLst/>
                <a:cxnLst>
                  <a:cxn ang="0">
                    <a:pos x="122" y="72"/>
                  </a:cxn>
                  <a:cxn ang="0">
                    <a:pos x="88" y="31"/>
                  </a:cxn>
                  <a:cxn ang="0">
                    <a:pos x="0" y="0"/>
                  </a:cxn>
                  <a:cxn ang="0">
                    <a:pos x="27" y="40"/>
                  </a:cxn>
                  <a:cxn ang="0">
                    <a:pos x="122" y="72"/>
                  </a:cxn>
                </a:cxnLst>
                <a:rect l="0" t="0" r="r" b="b"/>
                <a:pathLst>
                  <a:path w="122" h="72">
                    <a:moveTo>
                      <a:pt x="122" y="72"/>
                    </a:moveTo>
                    <a:lnTo>
                      <a:pt x="88" y="31"/>
                    </a:lnTo>
                    <a:lnTo>
                      <a:pt x="0" y="0"/>
                    </a:lnTo>
                    <a:lnTo>
                      <a:pt x="27" y="40"/>
                    </a:lnTo>
                    <a:lnTo>
                      <a:pt x="122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62" name="Freeform 722"/>
              <p:cNvSpPr>
                <a:spLocks/>
              </p:cNvSpPr>
              <p:nvPr/>
            </p:nvSpPr>
            <p:spPr bwMode="auto">
              <a:xfrm>
                <a:off x="3860" y="1207"/>
                <a:ext cx="122" cy="72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122" y="0"/>
                  </a:cxn>
                  <a:cxn ang="0">
                    <a:pos x="33" y="31"/>
                  </a:cxn>
                  <a:cxn ang="0">
                    <a:pos x="0" y="72"/>
                  </a:cxn>
                  <a:cxn ang="0">
                    <a:pos x="95" y="40"/>
                  </a:cxn>
                </a:cxnLst>
                <a:rect l="0" t="0" r="r" b="b"/>
                <a:pathLst>
                  <a:path w="122" h="72">
                    <a:moveTo>
                      <a:pt x="95" y="40"/>
                    </a:moveTo>
                    <a:lnTo>
                      <a:pt x="122" y="0"/>
                    </a:lnTo>
                    <a:lnTo>
                      <a:pt x="33" y="31"/>
                    </a:lnTo>
                    <a:lnTo>
                      <a:pt x="0" y="72"/>
                    </a:lnTo>
                    <a:lnTo>
                      <a:pt x="95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63" name="Freeform 723"/>
              <p:cNvSpPr>
                <a:spLocks/>
              </p:cNvSpPr>
              <p:nvPr/>
            </p:nvSpPr>
            <p:spPr bwMode="auto">
              <a:xfrm>
                <a:off x="3860" y="1207"/>
                <a:ext cx="122" cy="72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122" y="0"/>
                  </a:cxn>
                  <a:cxn ang="0">
                    <a:pos x="33" y="31"/>
                  </a:cxn>
                  <a:cxn ang="0">
                    <a:pos x="0" y="72"/>
                  </a:cxn>
                  <a:cxn ang="0">
                    <a:pos x="95" y="40"/>
                  </a:cxn>
                </a:cxnLst>
                <a:rect l="0" t="0" r="r" b="b"/>
                <a:pathLst>
                  <a:path w="122" h="72">
                    <a:moveTo>
                      <a:pt x="95" y="40"/>
                    </a:moveTo>
                    <a:lnTo>
                      <a:pt x="122" y="0"/>
                    </a:lnTo>
                    <a:lnTo>
                      <a:pt x="33" y="31"/>
                    </a:lnTo>
                    <a:lnTo>
                      <a:pt x="0" y="72"/>
                    </a:lnTo>
                    <a:lnTo>
                      <a:pt x="95" y="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64" name="Freeform 724"/>
              <p:cNvSpPr>
                <a:spLocks/>
              </p:cNvSpPr>
              <p:nvPr/>
            </p:nvSpPr>
            <p:spPr bwMode="auto">
              <a:xfrm>
                <a:off x="4411" y="2824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9"/>
                    </a:lnTo>
                    <a:lnTo>
                      <a:pt x="39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65" name="Freeform 725"/>
              <p:cNvSpPr>
                <a:spLocks/>
              </p:cNvSpPr>
              <p:nvPr/>
            </p:nvSpPr>
            <p:spPr bwMode="auto">
              <a:xfrm>
                <a:off x="4411" y="2824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9"/>
                    </a:lnTo>
                    <a:lnTo>
                      <a:pt x="39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66" name="Freeform 726"/>
              <p:cNvSpPr>
                <a:spLocks/>
              </p:cNvSpPr>
              <p:nvPr/>
            </p:nvSpPr>
            <p:spPr bwMode="auto">
              <a:xfrm>
                <a:off x="4332" y="2824"/>
                <a:ext cx="39" cy="59"/>
              </a:xfrm>
              <a:custGeom>
                <a:avLst/>
                <a:gdLst/>
                <a:ahLst/>
                <a:cxnLst>
                  <a:cxn ang="0">
                    <a:pos x="39" y="59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9" y="59"/>
                  </a:cxn>
                </a:cxnLst>
                <a:rect l="0" t="0" r="r" b="b"/>
                <a:pathLst>
                  <a:path w="39" h="59">
                    <a:moveTo>
                      <a:pt x="39" y="59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9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67" name="Freeform 727"/>
              <p:cNvSpPr>
                <a:spLocks/>
              </p:cNvSpPr>
              <p:nvPr/>
            </p:nvSpPr>
            <p:spPr bwMode="auto">
              <a:xfrm>
                <a:off x="4332" y="2824"/>
                <a:ext cx="39" cy="59"/>
              </a:xfrm>
              <a:custGeom>
                <a:avLst/>
                <a:gdLst/>
                <a:ahLst/>
                <a:cxnLst>
                  <a:cxn ang="0">
                    <a:pos x="39" y="59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9" y="59"/>
                  </a:cxn>
                </a:cxnLst>
                <a:rect l="0" t="0" r="r" b="b"/>
                <a:pathLst>
                  <a:path w="39" h="59">
                    <a:moveTo>
                      <a:pt x="39" y="59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9" y="5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68" name="Freeform 728"/>
              <p:cNvSpPr>
                <a:spLocks/>
              </p:cNvSpPr>
              <p:nvPr/>
            </p:nvSpPr>
            <p:spPr bwMode="auto">
              <a:xfrm>
                <a:off x="4995" y="1239"/>
                <a:ext cx="87" cy="116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87" y="45"/>
                  </a:cxn>
                  <a:cxn ang="0">
                    <a:pos x="37" y="116"/>
                  </a:cxn>
                  <a:cxn ang="0">
                    <a:pos x="0" y="71"/>
                  </a:cxn>
                  <a:cxn ang="0">
                    <a:pos x="50" y="0"/>
                  </a:cxn>
                </a:cxnLst>
                <a:rect l="0" t="0" r="r" b="b"/>
                <a:pathLst>
                  <a:path w="87" h="116">
                    <a:moveTo>
                      <a:pt x="50" y="0"/>
                    </a:moveTo>
                    <a:lnTo>
                      <a:pt x="87" y="45"/>
                    </a:lnTo>
                    <a:lnTo>
                      <a:pt x="37" y="116"/>
                    </a:lnTo>
                    <a:lnTo>
                      <a:pt x="0" y="7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69" name="Freeform 729"/>
              <p:cNvSpPr>
                <a:spLocks/>
              </p:cNvSpPr>
              <p:nvPr/>
            </p:nvSpPr>
            <p:spPr bwMode="auto">
              <a:xfrm>
                <a:off x="4995" y="1239"/>
                <a:ext cx="87" cy="116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87" y="45"/>
                  </a:cxn>
                  <a:cxn ang="0">
                    <a:pos x="37" y="116"/>
                  </a:cxn>
                  <a:cxn ang="0">
                    <a:pos x="0" y="71"/>
                  </a:cxn>
                  <a:cxn ang="0">
                    <a:pos x="50" y="0"/>
                  </a:cxn>
                </a:cxnLst>
                <a:rect l="0" t="0" r="r" b="b"/>
                <a:pathLst>
                  <a:path w="87" h="116">
                    <a:moveTo>
                      <a:pt x="50" y="0"/>
                    </a:moveTo>
                    <a:lnTo>
                      <a:pt x="87" y="45"/>
                    </a:lnTo>
                    <a:lnTo>
                      <a:pt x="37" y="116"/>
                    </a:lnTo>
                    <a:lnTo>
                      <a:pt x="0" y="71"/>
                    </a:lnTo>
                    <a:lnTo>
                      <a:pt x="5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70" name="Freeform 730"/>
              <p:cNvSpPr>
                <a:spLocks/>
              </p:cNvSpPr>
              <p:nvPr/>
            </p:nvSpPr>
            <p:spPr bwMode="auto">
              <a:xfrm>
                <a:off x="3699" y="1239"/>
                <a:ext cx="87" cy="116"/>
              </a:xfrm>
              <a:custGeom>
                <a:avLst/>
                <a:gdLst/>
                <a:ahLst/>
                <a:cxnLst>
                  <a:cxn ang="0">
                    <a:pos x="50" y="116"/>
                  </a:cxn>
                  <a:cxn ang="0">
                    <a:pos x="87" y="71"/>
                  </a:cxn>
                  <a:cxn ang="0">
                    <a:pos x="38" y="0"/>
                  </a:cxn>
                  <a:cxn ang="0">
                    <a:pos x="0" y="45"/>
                  </a:cxn>
                  <a:cxn ang="0">
                    <a:pos x="50" y="116"/>
                  </a:cxn>
                </a:cxnLst>
                <a:rect l="0" t="0" r="r" b="b"/>
                <a:pathLst>
                  <a:path w="87" h="116">
                    <a:moveTo>
                      <a:pt x="50" y="116"/>
                    </a:moveTo>
                    <a:lnTo>
                      <a:pt x="87" y="71"/>
                    </a:lnTo>
                    <a:lnTo>
                      <a:pt x="38" y="0"/>
                    </a:lnTo>
                    <a:lnTo>
                      <a:pt x="0" y="45"/>
                    </a:lnTo>
                    <a:lnTo>
                      <a:pt x="50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71" name="Freeform 731"/>
              <p:cNvSpPr>
                <a:spLocks/>
              </p:cNvSpPr>
              <p:nvPr/>
            </p:nvSpPr>
            <p:spPr bwMode="auto">
              <a:xfrm>
                <a:off x="3699" y="1239"/>
                <a:ext cx="87" cy="116"/>
              </a:xfrm>
              <a:custGeom>
                <a:avLst/>
                <a:gdLst/>
                <a:ahLst/>
                <a:cxnLst>
                  <a:cxn ang="0">
                    <a:pos x="50" y="116"/>
                  </a:cxn>
                  <a:cxn ang="0">
                    <a:pos x="87" y="71"/>
                  </a:cxn>
                  <a:cxn ang="0">
                    <a:pos x="38" y="0"/>
                  </a:cxn>
                  <a:cxn ang="0">
                    <a:pos x="0" y="45"/>
                  </a:cxn>
                  <a:cxn ang="0">
                    <a:pos x="50" y="116"/>
                  </a:cxn>
                </a:cxnLst>
                <a:rect l="0" t="0" r="r" b="b"/>
                <a:pathLst>
                  <a:path w="87" h="116">
                    <a:moveTo>
                      <a:pt x="50" y="116"/>
                    </a:moveTo>
                    <a:lnTo>
                      <a:pt x="87" y="71"/>
                    </a:lnTo>
                    <a:lnTo>
                      <a:pt x="38" y="0"/>
                    </a:lnTo>
                    <a:lnTo>
                      <a:pt x="0" y="45"/>
                    </a:lnTo>
                    <a:lnTo>
                      <a:pt x="50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72" name="Freeform 732"/>
              <p:cNvSpPr>
                <a:spLocks/>
              </p:cNvSpPr>
              <p:nvPr/>
            </p:nvSpPr>
            <p:spPr bwMode="auto">
              <a:xfrm>
                <a:off x="5409" y="3159"/>
                <a:ext cx="73" cy="81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22" y="39"/>
                  </a:cxn>
                  <a:cxn ang="0">
                    <a:pos x="73" y="0"/>
                  </a:cxn>
                  <a:cxn ang="0">
                    <a:pos x="51" y="40"/>
                  </a:cxn>
                  <a:cxn ang="0">
                    <a:pos x="0" y="81"/>
                  </a:cxn>
                </a:cxnLst>
                <a:rect l="0" t="0" r="r" b="b"/>
                <a:pathLst>
                  <a:path w="73" h="81">
                    <a:moveTo>
                      <a:pt x="0" y="81"/>
                    </a:moveTo>
                    <a:lnTo>
                      <a:pt x="22" y="39"/>
                    </a:lnTo>
                    <a:lnTo>
                      <a:pt x="73" y="0"/>
                    </a:lnTo>
                    <a:lnTo>
                      <a:pt x="51" y="4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73" name="Freeform 733"/>
              <p:cNvSpPr>
                <a:spLocks/>
              </p:cNvSpPr>
              <p:nvPr/>
            </p:nvSpPr>
            <p:spPr bwMode="auto">
              <a:xfrm>
                <a:off x="5409" y="3159"/>
                <a:ext cx="73" cy="81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22" y="39"/>
                  </a:cxn>
                  <a:cxn ang="0">
                    <a:pos x="73" y="0"/>
                  </a:cxn>
                  <a:cxn ang="0">
                    <a:pos x="51" y="40"/>
                  </a:cxn>
                  <a:cxn ang="0">
                    <a:pos x="0" y="81"/>
                  </a:cxn>
                </a:cxnLst>
                <a:rect l="0" t="0" r="r" b="b"/>
                <a:pathLst>
                  <a:path w="73" h="81">
                    <a:moveTo>
                      <a:pt x="0" y="81"/>
                    </a:moveTo>
                    <a:lnTo>
                      <a:pt x="22" y="39"/>
                    </a:lnTo>
                    <a:lnTo>
                      <a:pt x="73" y="0"/>
                    </a:lnTo>
                    <a:lnTo>
                      <a:pt x="51" y="40"/>
                    </a:lnTo>
                    <a:lnTo>
                      <a:pt x="0" y="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74" name="Freeform 734"/>
              <p:cNvSpPr>
                <a:spLocks/>
              </p:cNvSpPr>
              <p:nvPr/>
            </p:nvSpPr>
            <p:spPr bwMode="auto">
              <a:xfrm>
                <a:off x="5020" y="1270"/>
                <a:ext cx="127" cy="97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96" y="0"/>
                  </a:cxn>
                  <a:cxn ang="0">
                    <a:pos x="127" y="44"/>
                  </a:cxn>
                  <a:cxn ang="0">
                    <a:pos x="37" y="97"/>
                  </a:cxn>
                  <a:cxn ang="0">
                    <a:pos x="0" y="53"/>
                  </a:cxn>
                </a:cxnLst>
                <a:rect l="0" t="0" r="r" b="b"/>
                <a:pathLst>
                  <a:path w="127" h="97">
                    <a:moveTo>
                      <a:pt x="0" y="53"/>
                    </a:moveTo>
                    <a:lnTo>
                      <a:pt x="96" y="0"/>
                    </a:lnTo>
                    <a:lnTo>
                      <a:pt x="127" y="44"/>
                    </a:lnTo>
                    <a:lnTo>
                      <a:pt x="37" y="9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75" name="Freeform 735"/>
              <p:cNvSpPr>
                <a:spLocks/>
              </p:cNvSpPr>
              <p:nvPr/>
            </p:nvSpPr>
            <p:spPr bwMode="auto">
              <a:xfrm>
                <a:off x="5020" y="1270"/>
                <a:ext cx="127" cy="97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96" y="0"/>
                  </a:cxn>
                  <a:cxn ang="0">
                    <a:pos x="127" y="44"/>
                  </a:cxn>
                  <a:cxn ang="0">
                    <a:pos x="37" y="97"/>
                  </a:cxn>
                  <a:cxn ang="0">
                    <a:pos x="0" y="53"/>
                  </a:cxn>
                </a:cxnLst>
                <a:rect l="0" t="0" r="r" b="b"/>
                <a:pathLst>
                  <a:path w="127" h="97">
                    <a:moveTo>
                      <a:pt x="0" y="53"/>
                    </a:moveTo>
                    <a:lnTo>
                      <a:pt x="96" y="0"/>
                    </a:lnTo>
                    <a:lnTo>
                      <a:pt x="127" y="44"/>
                    </a:lnTo>
                    <a:lnTo>
                      <a:pt x="37" y="97"/>
                    </a:lnTo>
                    <a:lnTo>
                      <a:pt x="0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76" name="Freeform 736"/>
              <p:cNvSpPr>
                <a:spLocks/>
              </p:cNvSpPr>
              <p:nvPr/>
            </p:nvSpPr>
            <p:spPr bwMode="auto">
              <a:xfrm>
                <a:off x="5359" y="3078"/>
                <a:ext cx="157" cy="81"/>
              </a:xfrm>
              <a:custGeom>
                <a:avLst/>
                <a:gdLst/>
                <a:ahLst/>
                <a:cxnLst>
                  <a:cxn ang="0">
                    <a:pos x="123" y="81"/>
                  </a:cxn>
                  <a:cxn ang="0">
                    <a:pos x="0" y="54"/>
                  </a:cxn>
                  <a:cxn ang="0">
                    <a:pos x="43" y="0"/>
                  </a:cxn>
                  <a:cxn ang="0">
                    <a:pos x="157" y="24"/>
                  </a:cxn>
                  <a:cxn ang="0">
                    <a:pos x="123" y="81"/>
                  </a:cxn>
                </a:cxnLst>
                <a:rect l="0" t="0" r="r" b="b"/>
                <a:pathLst>
                  <a:path w="157" h="81">
                    <a:moveTo>
                      <a:pt x="123" y="81"/>
                    </a:moveTo>
                    <a:lnTo>
                      <a:pt x="0" y="54"/>
                    </a:lnTo>
                    <a:lnTo>
                      <a:pt x="43" y="0"/>
                    </a:lnTo>
                    <a:lnTo>
                      <a:pt x="157" y="24"/>
                    </a:lnTo>
                    <a:lnTo>
                      <a:pt x="123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77" name="Freeform 737"/>
              <p:cNvSpPr>
                <a:spLocks noEditPoints="1"/>
              </p:cNvSpPr>
              <p:nvPr/>
            </p:nvSpPr>
            <p:spPr bwMode="auto">
              <a:xfrm>
                <a:off x="5359" y="2582"/>
                <a:ext cx="157" cy="577"/>
              </a:xfrm>
              <a:custGeom>
                <a:avLst/>
                <a:gdLst/>
                <a:ahLst/>
                <a:cxnLst>
                  <a:cxn ang="0">
                    <a:pos x="123" y="577"/>
                  </a:cxn>
                  <a:cxn ang="0">
                    <a:pos x="0" y="550"/>
                  </a:cxn>
                  <a:cxn ang="0">
                    <a:pos x="43" y="496"/>
                  </a:cxn>
                  <a:cxn ang="0">
                    <a:pos x="157" y="520"/>
                  </a:cxn>
                  <a:cxn ang="0">
                    <a:pos x="123" y="577"/>
                  </a:cxn>
                  <a:cxn ang="0">
                    <a:pos x="82" y="96"/>
                  </a:cxn>
                  <a:cxn ang="0">
                    <a:pos x="82" y="0"/>
                  </a:cxn>
                  <a:cxn ang="0">
                    <a:pos x="99" y="0"/>
                  </a:cxn>
                  <a:cxn ang="0">
                    <a:pos x="99" y="96"/>
                  </a:cxn>
                </a:cxnLst>
                <a:rect l="0" t="0" r="r" b="b"/>
                <a:pathLst>
                  <a:path w="157" h="577">
                    <a:moveTo>
                      <a:pt x="123" y="577"/>
                    </a:moveTo>
                    <a:lnTo>
                      <a:pt x="0" y="550"/>
                    </a:lnTo>
                    <a:lnTo>
                      <a:pt x="43" y="496"/>
                    </a:lnTo>
                    <a:lnTo>
                      <a:pt x="157" y="520"/>
                    </a:lnTo>
                    <a:lnTo>
                      <a:pt x="123" y="577"/>
                    </a:lnTo>
                    <a:moveTo>
                      <a:pt x="82" y="96"/>
                    </a:moveTo>
                    <a:lnTo>
                      <a:pt x="82" y="0"/>
                    </a:lnTo>
                    <a:moveTo>
                      <a:pt x="99" y="0"/>
                    </a:moveTo>
                    <a:lnTo>
                      <a:pt x="99" y="9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78" name="Freeform 738"/>
              <p:cNvSpPr>
                <a:spLocks/>
              </p:cNvSpPr>
              <p:nvPr/>
            </p:nvSpPr>
            <p:spPr bwMode="auto">
              <a:xfrm>
                <a:off x="4481" y="2482"/>
                <a:ext cx="20" cy="69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0"/>
                  </a:cxn>
                </a:cxnLst>
                <a:rect l="0" t="0" r="r" b="b"/>
                <a:pathLst>
                  <a:path w="20" h="69">
                    <a:moveTo>
                      <a:pt x="0" y="50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79" name="Freeform 739"/>
              <p:cNvSpPr>
                <a:spLocks/>
              </p:cNvSpPr>
              <p:nvPr/>
            </p:nvSpPr>
            <p:spPr bwMode="auto">
              <a:xfrm>
                <a:off x="4481" y="2482"/>
                <a:ext cx="20" cy="69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0"/>
                  </a:cxn>
                </a:cxnLst>
                <a:rect l="0" t="0" r="r" b="b"/>
                <a:pathLst>
                  <a:path w="20" h="69">
                    <a:moveTo>
                      <a:pt x="0" y="50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80" name="Freeform 740"/>
              <p:cNvSpPr>
                <a:spLocks/>
              </p:cNvSpPr>
              <p:nvPr/>
            </p:nvSpPr>
            <p:spPr bwMode="auto">
              <a:xfrm>
                <a:off x="4281" y="2482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0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81" name="Freeform 741"/>
              <p:cNvSpPr>
                <a:spLocks/>
              </p:cNvSpPr>
              <p:nvPr/>
            </p:nvSpPr>
            <p:spPr bwMode="auto">
              <a:xfrm>
                <a:off x="4281" y="2482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0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0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82" name="Freeform 742"/>
              <p:cNvSpPr>
                <a:spLocks/>
              </p:cNvSpPr>
              <p:nvPr/>
            </p:nvSpPr>
            <p:spPr bwMode="auto">
              <a:xfrm>
                <a:off x="5324" y="1315"/>
                <a:ext cx="77" cy="113"/>
              </a:xfrm>
              <a:custGeom>
                <a:avLst/>
                <a:gdLst/>
                <a:ahLst/>
                <a:cxnLst>
                  <a:cxn ang="0">
                    <a:pos x="11" y="63"/>
                  </a:cxn>
                  <a:cxn ang="0">
                    <a:pos x="0" y="0"/>
                  </a:cxn>
                  <a:cxn ang="0">
                    <a:pos x="66" y="52"/>
                  </a:cxn>
                  <a:cxn ang="0">
                    <a:pos x="77" y="113"/>
                  </a:cxn>
                  <a:cxn ang="0">
                    <a:pos x="11" y="63"/>
                  </a:cxn>
                </a:cxnLst>
                <a:rect l="0" t="0" r="r" b="b"/>
                <a:pathLst>
                  <a:path w="77" h="113">
                    <a:moveTo>
                      <a:pt x="11" y="63"/>
                    </a:moveTo>
                    <a:lnTo>
                      <a:pt x="0" y="0"/>
                    </a:lnTo>
                    <a:lnTo>
                      <a:pt x="66" y="52"/>
                    </a:lnTo>
                    <a:lnTo>
                      <a:pt x="77" y="113"/>
                    </a:lnTo>
                    <a:lnTo>
                      <a:pt x="11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83" name="Freeform 743"/>
              <p:cNvSpPr>
                <a:spLocks/>
              </p:cNvSpPr>
              <p:nvPr/>
            </p:nvSpPr>
            <p:spPr bwMode="auto">
              <a:xfrm>
                <a:off x="5324" y="1315"/>
                <a:ext cx="77" cy="113"/>
              </a:xfrm>
              <a:custGeom>
                <a:avLst/>
                <a:gdLst/>
                <a:ahLst/>
                <a:cxnLst>
                  <a:cxn ang="0">
                    <a:pos x="11" y="63"/>
                  </a:cxn>
                  <a:cxn ang="0">
                    <a:pos x="0" y="0"/>
                  </a:cxn>
                  <a:cxn ang="0">
                    <a:pos x="66" y="52"/>
                  </a:cxn>
                  <a:cxn ang="0">
                    <a:pos x="77" y="113"/>
                  </a:cxn>
                  <a:cxn ang="0">
                    <a:pos x="11" y="63"/>
                  </a:cxn>
                </a:cxnLst>
                <a:rect l="0" t="0" r="r" b="b"/>
                <a:pathLst>
                  <a:path w="77" h="113">
                    <a:moveTo>
                      <a:pt x="11" y="63"/>
                    </a:moveTo>
                    <a:lnTo>
                      <a:pt x="0" y="0"/>
                    </a:lnTo>
                    <a:lnTo>
                      <a:pt x="66" y="52"/>
                    </a:lnTo>
                    <a:lnTo>
                      <a:pt x="77" y="113"/>
                    </a:lnTo>
                    <a:lnTo>
                      <a:pt x="11" y="6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84" name="Rectangle 744"/>
              <p:cNvSpPr>
                <a:spLocks noChangeArrowheads="1"/>
              </p:cNvSpPr>
              <p:nvPr/>
            </p:nvSpPr>
            <p:spPr bwMode="auto">
              <a:xfrm>
                <a:off x="4371" y="2832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85" name="Rectangle 745"/>
              <p:cNvSpPr>
                <a:spLocks noChangeArrowheads="1"/>
              </p:cNvSpPr>
              <p:nvPr/>
            </p:nvSpPr>
            <p:spPr bwMode="auto">
              <a:xfrm>
                <a:off x="4371" y="2832"/>
                <a:ext cx="40" cy="51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86" name="Freeform 746"/>
              <p:cNvSpPr>
                <a:spLocks/>
              </p:cNvSpPr>
              <p:nvPr/>
            </p:nvSpPr>
            <p:spPr bwMode="auto">
              <a:xfrm>
                <a:off x="4728" y="1040"/>
                <a:ext cx="138" cy="27"/>
              </a:xfrm>
              <a:custGeom>
                <a:avLst/>
                <a:gdLst/>
                <a:ahLst/>
                <a:cxnLst>
                  <a:cxn ang="0">
                    <a:pos x="49" y="6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138" y="27"/>
                  </a:cxn>
                  <a:cxn ang="0">
                    <a:pos x="49" y="6"/>
                  </a:cxn>
                </a:cxnLst>
                <a:rect l="0" t="0" r="r" b="b"/>
                <a:pathLst>
                  <a:path w="138" h="27">
                    <a:moveTo>
                      <a:pt x="49" y="6"/>
                    </a:moveTo>
                    <a:lnTo>
                      <a:pt x="0" y="0"/>
                    </a:lnTo>
                    <a:lnTo>
                      <a:pt x="76" y="19"/>
                    </a:lnTo>
                    <a:lnTo>
                      <a:pt x="138" y="27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87" name="Freeform 747"/>
              <p:cNvSpPr>
                <a:spLocks/>
              </p:cNvSpPr>
              <p:nvPr/>
            </p:nvSpPr>
            <p:spPr bwMode="auto">
              <a:xfrm>
                <a:off x="4728" y="1040"/>
                <a:ext cx="138" cy="27"/>
              </a:xfrm>
              <a:custGeom>
                <a:avLst/>
                <a:gdLst/>
                <a:ahLst/>
                <a:cxnLst>
                  <a:cxn ang="0">
                    <a:pos x="49" y="6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138" y="27"/>
                  </a:cxn>
                  <a:cxn ang="0">
                    <a:pos x="49" y="6"/>
                  </a:cxn>
                </a:cxnLst>
                <a:rect l="0" t="0" r="r" b="b"/>
                <a:pathLst>
                  <a:path w="138" h="27">
                    <a:moveTo>
                      <a:pt x="49" y="6"/>
                    </a:moveTo>
                    <a:lnTo>
                      <a:pt x="0" y="0"/>
                    </a:lnTo>
                    <a:lnTo>
                      <a:pt x="76" y="19"/>
                    </a:lnTo>
                    <a:lnTo>
                      <a:pt x="138" y="27"/>
                    </a:lnTo>
                    <a:lnTo>
                      <a:pt x="49" y="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88" name="Freeform 748"/>
              <p:cNvSpPr>
                <a:spLocks/>
              </p:cNvSpPr>
              <p:nvPr/>
            </p:nvSpPr>
            <p:spPr bwMode="auto">
              <a:xfrm>
                <a:off x="3916" y="1040"/>
                <a:ext cx="138" cy="27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138" y="0"/>
                  </a:cxn>
                  <a:cxn ang="0">
                    <a:pos x="87" y="6"/>
                  </a:cxn>
                  <a:cxn ang="0">
                    <a:pos x="0" y="27"/>
                  </a:cxn>
                  <a:cxn ang="0">
                    <a:pos x="62" y="19"/>
                  </a:cxn>
                </a:cxnLst>
                <a:rect l="0" t="0" r="r" b="b"/>
                <a:pathLst>
                  <a:path w="138" h="27">
                    <a:moveTo>
                      <a:pt x="62" y="19"/>
                    </a:moveTo>
                    <a:lnTo>
                      <a:pt x="138" y="0"/>
                    </a:lnTo>
                    <a:lnTo>
                      <a:pt x="87" y="6"/>
                    </a:lnTo>
                    <a:lnTo>
                      <a:pt x="0" y="2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89" name="Freeform 749"/>
              <p:cNvSpPr>
                <a:spLocks noEditPoints="1"/>
              </p:cNvSpPr>
              <p:nvPr/>
            </p:nvSpPr>
            <p:spPr bwMode="auto">
              <a:xfrm>
                <a:off x="3324" y="1040"/>
                <a:ext cx="730" cy="1639"/>
              </a:xfrm>
              <a:custGeom>
                <a:avLst/>
                <a:gdLst/>
                <a:ahLst/>
                <a:cxnLst>
                  <a:cxn ang="0">
                    <a:pos x="654" y="19"/>
                  </a:cxn>
                  <a:cxn ang="0">
                    <a:pos x="730" y="0"/>
                  </a:cxn>
                  <a:cxn ang="0">
                    <a:pos x="679" y="6"/>
                  </a:cxn>
                  <a:cxn ang="0">
                    <a:pos x="592" y="27"/>
                  </a:cxn>
                  <a:cxn ang="0">
                    <a:pos x="654" y="19"/>
                  </a:cxn>
                  <a:cxn ang="0">
                    <a:pos x="0" y="1639"/>
                  </a:cxn>
                  <a:cxn ang="0">
                    <a:pos x="0" y="1543"/>
                  </a:cxn>
                  <a:cxn ang="0">
                    <a:pos x="17" y="1543"/>
                  </a:cxn>
                  <a:cxn ang="0">
                    <a:pos x="17" y="1639"/>
                  </a:cxn>
                </a:cxnLst>
                <a:rect l="0" t="0" r="r" b="b"/>
                <a:pathLst>
                  <a:path w="730" h="1639">
                    <a:moveTo>
                      <a:pt x="654" y="19"/>
                    </a:moveTo>
                    <a:lnTo>
                      <a:pt x="730" y="0"/>
                    </a:lnTo>
                    <a:lnTo>
                      <a:pt x="679" y="6"/>
                    </a:lnTo>
                    <a:lnTo>
                      <a:pt x="592" y="27"/>
                    </a:lnTo>
                    <a:lnTo>
                      <a:pt x="654" y="19"/>
                    </a:lnTo>
                    <a:moveTo>
                      <a:pt x="0" y="1639"/>
                    </a:moveTo>
                    <a:lnTo>
                      <a:pt x="0" y="1543"/>
                    </a:lnTo>
                    <a:moveTo>
                      <a:pt x="17" y="1543"/>
                    </a:moveTo>
                    <a:lnTo>
                      <a:pt x="17" y="163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90" name="Freeform 750"/>
              <p:cNvSpPr>
                <a:spLocks/>
              </p:cNvSpPr>
              <p:nvPr/>
            </p:nvSpPr>
            <p:spPr bwMode="auto">
              <a:xfrm>
                <a:off x="5401" y="1499"/>
                <a:ext cx="55" cy="144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0"/>
                  </a:cxn>
                  <a:cxn ang="0">
                    <a:pos x="55" y="55"/>
                  </a:cxn>
                  <a:cxn ang="0">
                    <a:pos x="55" y="144"/>
                  </a:cxn>
                  <a:cxn ang="0">
                    <a:pos x="0" y="91"/>
                  </a:cxn>
                </a:cxnLst>
                <a:rect l="0" t="0" r="r" b="b"/>
                <a:pathLst>
                  <a:path w="55" h="144">
                    <a:moveTo>
                      <a:pt x="0" y="91"/>
                    </a:moveTo>
                    <a:lnTo>
                      <a:pt x="0" y="0"/>
                    </a:lnTo>
                    <a:lnTo>
                      <a:pt x="55" y="55"/>
                    </a:lnTo>
                    <a:lnTo>
                      <a:pt x="55" y="144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91" name="Freeform 751"/>
              <p:cNvSpPr>
                <a:spLocks/>
              </p:cNvSpPr>
              <p:nvPr/>
            </p:nvSpPr>
            <p:spPr bwMode="auto">
              <a:xfrm>
                <a:off x="5401" y="1499"/>
                <a:ext cx="55" cy="144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0"/>
                  </a:cxn>
                  <a:cxn ang="0">
                    <a:pos x="55" y="55"/>
                  </a:cxn>
                  <a:cxn ang="0">
                    <a:pos x="55" y="144"/>
                  </a:cxn>
                  <a:cxn ang="0">
                    <a:pos x="0" y="91"/>
                  </a:cxn>
                </a:cxnLst>
                <a:rect l="0" t="0" r="r" b="b"/>
                <a:pathLst>
                  <a:path w="55" h="144">
                    <a:moveTo>
                      <a:pt x="0" y="91"/>
                    </a:moveTo>
                    <a:lnTo>
                      <a:pt x="0" y="0"/>
                    </a:lnTo>
                    <a:lnTo>
                      <a:pt x="55" y="55"/>
                    </a:lnTo>
                    <a:lnTo>
                      <a:pt x="55" y="144"/>
                    </a:lnTo>
                    <a:lnTo>
                      <a:pt x="0" y="9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92" name="Freeform 752"/>
              <p:cNvSpPr>
                <a:spLocks/>
              </p:cNvSpPr>
              <p:nvPr/>
            </p:nvSpPr>
            <p:spPr bwMode="auto">
              <a:xfrm>
                <a:off x="4501" y="2551"/>
                <a:ext cx="6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69"/>
                  </a:cxn>
                  <a:cxn ang="0">
                    <a:pos x="0" y="51"/>
                  </a:cxn>
                </a:cxnLst>
                <a:rect l="0" t="0" r="r" b="b"/>
                <a:pathLst>
                  <a:path w="6" h="69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6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93" name="Freeform 753"/>
              <p:cNvSpPr>
                <a:spLocks/>
              </p:cNvSpPr>
              <p:nvPr/>
            </p:nvSpPr>
            <p:spPr bwMode="auto">
              <a:xfrm>
                <a:off x="4501" y="2551"/>
                <a:ext cx="6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69"/>
                  </a:cxn>
                  <a:cxn ang="0">
                    <a:pos x="0" y="51"/>
                  </a:cxn>
                </a:cxnLst>
                <a:rect l="0" t="0" r="r" b="b"/>
                <a:pathLst>
                  <a:path w="6" h="69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69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94" name="Freeform 754"/>
              <p:cNvSpPr>
                <a:spLocks/>
              </p:cNvSpPr>
              <p:nvPr/>
            </p:nvSpPr>
            <p:spPr bwMode="auto">
              <a:xfrm>
                <a:off x="4275" y="2551"/>
                <a:ext cx="6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69"/>
                  </a:cxn>
                </a:cxnLst>
                <a:rect l="0" t="0" r="r" b="b"/>
                <a:pathLst>
                  <a:path w="6" h="69">
                    <a:moveTo>
                      <a:pt x="0" y="69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95" name="Freeform 755"/>
              <p:cNvSpPr>
                <a:spLocks/>
              </p:cNvSpPr>
              <p:nvPr/>
            </p:nvSpPr>
            <p:spPr bwMode="auto">
              <a:xfrm>
                <a:off x="4275" y="2551"/>
                <a:ext cx="6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69"/>
                  </a:cxn>
                </a:cxnLst>
                <a:rect l="0" t="0" r="r" b="b"/>
                <a:pathLst>
                  <a:path w="6" h="69">
                    <a:moveTo>
                      <a:pt x="0" y="69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96" name="Freeform 756"/>
              <p:cNvSpPr>
                <a:spLocks/>
              </p:cNvSpPr>
              <p:nvPr/>
            </p:nvSpPr>
            <p:spPr bwMode="auto">
              <a:xfrm>
                <a:off x="5078" y="1186"/>
                <a:ext cx="135" cy="84"/>
              </a:xfrm>
              <a:custGeom>
                <a:avLst/>
                <a:gdLst/>
                <a:ahLst/>
                <a:cxnLst>
                  <a:cxn ang="0">
                    <a:pos x="38" y="84"/>
                  </a:cxn>
                  <a:cxn ang="0">
                    <a:pos x="0" y="46"/>
                  </a:cxn>
                  <a:cxn ang="0">
                    <a:pos x="97" y="0"/>
                  </a:cxn>
                  <a:cxn ang="0">
                    <a:pos x="135" y="28"/>
                  </a:cxn>
                  <a:cxn ang="0">
                    <a:pos x="38" y="84"/>
                  </a:cxn>
                </a:cxnLst>
                <a:rect l="0" t="0" r="r" b="b"/>
                <a:pathLst>
                  <a:path w="135" h="84">
                    <a:moveTo>
                      <a:pt x="38" y="84"/>
                    </a:moveTo>
                    <a:lnTo>
                      <a:pt x="0" y="46"/>
                    </a:lnTo>
                    <a:lnTo>
                      <a:pt x="97" y="0"/>
                    </a:lnTo>
                    <a:lnTo>
                      <a:pt x="135" y="28"/>
                    </a:lnTo>
                    <a:lnTo>
                      <a:pt x="38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97" name="Freeform 757"/>
              <p:cNvSpPr>
                <a:spLocks/>
              </p:cNvSpPr>
              <p:nvPr/>
            </p:nvSpPr>
            <p:spPr bwMode="auto">
              <a:xfrm>
                <a:off x="5078" y="1186"/>
                <a:ext cx="135" cy="84"/>
              </a:xfrm>
              <a:custGeom>
                <a:avLst/>
                <a:gdLst/>
                <a:ahLst/>
                <a:cxnLst>
                  <a:cxn ang="0">
                    <a:pos x="38" y="84"/>
                  </a:cxn>
                  <a:cxn ang="0">
                    <a:pos x="0" y="46"/>
                  </a:cxn>
                  <a:cxn ang="0">
                    <a:pos x="97" y="0"/>
                  </a:cxn>
                  <a:cxn ang="0">
                    <a:pos x="135" y="28"/>
                  </a:cxn>
                  <a:cxn ang="0">
                    <a:pos x="38" y="84"/>
                  </a:cxn>
                </a:cxnLst>
                <a:rect l="0" t="0" r="r" b="b"/>
                <a:pathLst>
                  <a:path w="135" h="84">
                    <a:moveTo>
                      <a:pt x="38" y="84"/>
                    </a:moveTo>
                    <a:lnTo>
                      <a:pt x="0" y="46"/>
                    </a:lnTo>
                    <a:lnTo>
                      <a:pt x="97" y="0"/>
                    </a:lnTo>
                    <a:lnTo>
                      <a:pt x="135" y="28"/>
                    </a:lnTo>
                    <a:lnTo>
                      <a:pt x="38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98" name="Freeform 758"/>
              <p:cNvSpPr>
                <a:spLocks/>
              </p:cNvSpPr>
              <p:nvPr/>
            </p:nvSpPr>
            <p:spPr bwMode="auto">
              <a:xfrm>
                <a:off x="4450" y="2418"/>
                <a:ext cx="31" cy="64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0"/>
                  </a:cxn>
                </a:cxnLst>
                <a:rect l="0" t="0" r="r" b="b"/>
                <a:pathLst>
                  <a:path w="31" h="64">
                    <a:moveTo>
                      <a:pt x="0" y="50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99" name="Freeform 759"/>
              <p:cNvSpPr>
                <a:spLocks/>
              </p:cNvSpPr>
              <p:nvPr/>
            </p:nvSpPr>
            <p:spPr bwMode="auto">
              <a:xfrm>
                <a:off x="4450" y="2418"/>
                <a:ext cx="31" cy="64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0"/>
                  </a:cxn>
                </a:cxnLst>
                <a:rect l="0" t="0" r="r" b="b"/>
                <a:pathLst>
                  <a:path w="31" h="64">
                    <a:moveTo>
                      <a:pt x="0" y="50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00" name="Freeform 760"/>
              <p:cNvSpPr>
                <a:spLocks/>
              </p:cNvSpPr>
              <p:nvPr/>
            </p:nvSpPr>
            <p:spPr bwMode="auto">
              <a:xfrm>
                <a:off x="4301" y="2418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0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01" name="Freeform 761"/>
              <p:cNvSpPr>
                <a:spLocks/>
              </p:cNvSpPr>
              <p:nvPr/>
            </p:nvSpPr>
            <p:spPr bwMode="auto">
              <a:xfrm>
                <a:off x="4301" y="2418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0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0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02" name="Freeform 762"/>
              <p:cNvSpPr>
                <a:spLocks/>
              </p:cNvSpPr>
              <p:nvPr/>
            </p:nvSpPr>
            <p:spPr bwMode="auto">
              <a:xfrm>
                <a:off x="4769" y="3496"/>
                <a:ext cx="140" cy="2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1" y="0"/>
                  </a:cxn>
                  <a:cxn ang="0">
                    <a:pos x="140" y="2"/>
                  </a:cxn>
                  <a:cxn ang="0">
                    <a:pos x="89" y="27"/>
                  </a:cxn>
                  <a:cxn ang="0">
                    <a:pos x="0" y="20"/>
                  </a:cxn>
                </a:cxnLst>
                <a:rect l="0" t="0" r="r" b="b"/>
                <a:pathLst>
                  <a:path w="140" h="27">
                    <a:moveTo>
                      <a:pt x="0" y="20"/>
                    </a:moveTo>
                    <a:lnTo>
                      <a:pt x="41" y="0"/>
                    </a:lnTo>
                    <a:lnTo>
                      <a:pt x="140" y="2"/>
                    </a:lnTo>
                    <a:lnTo>
                      <a:pt x="89" y="2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03" name="Freeform 763"/>
              <p:cNvSpPr>
                <a:spLocks/>
              </p:cNvSpPr>
              <p:nvPr/>
            </p:nvSpPr>
            <p:spPr bwMode="auto">
              <a:xfrm>
                <a:off x="4769" y="3496"/>
                <a:ext cx="140" cy="2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1" y="0"/>
                  </a:cxn>
                  <a:cxn ang="0">
                    <a:pos x="140" y="2"/>
                  </a:cxn>
                  <a:cxn ang="0">
                    <a:pos x="89" y="27"/>
                  </a:cxn>
                  <a:cxn ang="0">
                    <a:pos x="0" y="20"/>
                  </a:cxn>
                </a:cxnLst>
                <a:rect l="0" t="0" r="r" b="b"/>
                <a:pathLst>
                  <a:path w="140" h="27">
                    <a:moveTo>
                      <a:pt x="0" y="20"/>
                    </a:moveTo>
                    <a:lnTo>
                      <a:pt x="41" y="0"/>
                    </a:lnTo>
                    <a:lnTo>
                      <a:pt x="140" y="2"/>
                    </a:lnTo>
                    <a:lnTo>
                      <a:pt x="89" y="27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04" name="Freeform 764"/>
              <p:cNvSpPr>
                <a:spLocks/>
              </p:cNvSpPr>
              <p:nvPr/>
            </p:nvSpPr>
            <p:spPr bwMode="auto">
              <a:xfrm>
                <a:off x="4955" y="3418"/>
                <a:ext cx="151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40" y="21"/>
                  </a:cxn>
                  <a:cxn ang="0">
                    <a:pos x="151" y="0"/>
                  </a:cxn>
                  <a:cxn ang="0">
                    <a:pos x="105" y="36"/>
                  </a:cxn>
                  <a:cxn ang="0">
                    <a:pos x="0" y="50"/>
                  </a:cxn>
                </a:cxnLst>
                <a:rect l="0" t="0" r="r" b="b"/>
                <a:pathLst>
                  <a:path w="151" h="50">
                    <a:moveTo>
                      <a:pt x="0" y="50"/>
                    </a:moveTo>
                    <a:lnTo>
                      <a:pt x="40" y="21"/>
                    </a:lnTo>
                    <a:lnTo>
                      <a:pt x="151" y="0"/>
                    </a:lnTo>
                    <a:lnTo>
                      <a:pt x="105" y="3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05" name="Freeform 765"/>
              <p:cNvSpPr>
                <a:spLocks/>
              </p:cNvSpPr>
              <p:nvPr/>
            </p:nvSpPr>
            <p:spPr bwMode="auto">
              <a:xfrm>
                <a:off x="4955" y="3418"/>
                <a:ext cx="151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40" y="21"/>
                  </a:cxn>
                  <a:cxn ang="0">
                    <a:pos x="151" y="0"/>
                  </a:cxn>
                  <a:cxn ang="0">
                    <a:pos x="105" y="36"/>
                  </a:cxn>
                  <a:cxn ang="0">
                    <a:pos x="0" y="50"/>
                  </a:cxn>
                </a:cxnLst>
                <a:rect l="0" t="0" r="r" b="b"/>
                <a:pathLst>
                  <a:path w="151" h="50">
                    <a:moveTo>
                      <a:pt x="0" y="50"/>
                    </a:moveTo>
                    <a:lnTo>
                      <a:pt x="40" y="21"/>
                    </a:lnTo>
                    <a:lnTo>
                      <a:pt x="151" y="0"/>
                    </a:lnTo>
                    <a:lnTo>
                      <a:pt x="105" y="36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06" name="Freeform 766"/>
              <p:cNvSpPr>
                <a:spLocks/>
              </p:cNvSpPr>
              <p:nvPr/>
            </p:nvSpPr>
            <p:spPr bwMode="auto">
              <a:xfrm>
                <a:off x="5147" y="3126"/>
                <a:ext cx="80" cy="97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44"/>
                  </a:cxn>
                  <a:cxn ang="0">
                    <a:pos x="80" y="0"/>
                  </a:cxn>
                  <a:cxn ang="0">
                    <a:pos x="29" y="56"/>
                  </a:cxn>
                  <a:cxn ang="0">
                    <a:pos x="0" y="97"/>
                  </a:cxn>
                </a:cxnLst>
                <a:rect l="0" t="0" r="r" b="b"/>
                <a:pathLst>
                  <a:path w="80" h="97">
                    <a:moveTo>
                      <a:pt x="0" y="97"/>
                    </a:moveTo>
                    <a:lnTo>
                      <a:pt x="48" y="44"/>
                    </a:lnTo>
                    <a:lnTo>
                      <a:pt x="80" y="0"/>
                    </a:lnTo>
                    <a:lnTo>
                      <a:pt x="29" y="56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07" name="Freeform 767"/>
              <p:cNvSpPr>
                <a:spLocks/>
              </p:cNvSpPr>
              <p:nvPr/>
            </p:nvSpPr>
            <p:spPr bwMode="auto">
              <a:xfrm>
                <a:off x="5147" y="3126"/>
                <a:ext cx="80" cy="97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44"/>
                  </a:cxn>
                  <a:cxn ang="0">
                    <a:pos x="80" y="0"/>
                  </a:cxn>
                  <a:cxn ang="0">
                    <a:pos x="29" y="56"/>
                  </a:cxn>
                  <a:cxn ang="0">
                    <a:pos x="0" y="97"/>
                  </a:cxn>
                </a:cxnLst>
                <a:rect l="0" t="0" r="r" b="b"/>
                <a:pathLst>
                  <a:path w="80" h="97">
                    <a:moveTo>
                      <a:pt x="0" y="97"/>
                    </a:moveTo>
                    <a:lnTo>
                      <a:pt x="48" y="44"/>
                    </a:lnTo>
                    <a:lnTo>
                      <a:pt x="80" y="0"/>
                    </a:lnTo>
                    <a:lnTo>
                      <a:pt x="29" y="56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08" name="Freeform 768"/>
              <p:cNvSpPr>
                <a:spLocks/>
              </p:cNvSpPr>
              <p:nvPr/>
            </p:nvSpPr>
            <p:spPr bwMode="auto">
              <a:xfrm>
                <a:off x="3554" y="3126"/>
                <a:ext cx="81" cy="97"/>
              </a:xfrm>
              <a:custGeom>
                <a:avLst/>
                <a:gdLst/>
                <a:ahLst/>
                <a:cxnLst>
                  <a:cxn ang="0">
                    <a:pos x="32" y="44"/>
                  </a:cxn>
                  <a:cxn ang="0">
                    <a:pos x="0" y="0"/>
                  </a:cxn>
                  <a:cxn ang="0">
                    <a:pos x="52" y="56"/>
                  </a:cxn>
                  <a:cxn ang="0">
                    <a:pos x="81" y="97"/>
                  </a:cxn>
                  <a:cxn ang="0">
                    <a:pos x="32" y="44"/>
                  </a:cxn>
                </a:cxnLst>
                <a:rect l="0" t="0" r="r" b="b"/>
                <a:pathLst>
                  <a:path w="81" h="97">
                    <a:moveTo>
                      <a:pt x="32" y="44"/>
                    </a:moveTo>
                    <a:lnTo>
                      <a:pt x="0" y="0"/>
                    </a:lnTo>
                    <a:lnTo>
                      <a:pt x="52" y="56"/>
                    </a:lnTo>
                    <a:lnTo>
                      <a:pt x="81" y="97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09" name="Freeform 769"/>
              <p:cNvSpPr>
                <a:spLocks/>
              </p:cNvSpPr>
              <p:nvPr/>
            </p:nvSpPr>
            <p:spPr bwMode="auto">
              <a:xfrm>
                <a:off x="3554" y="3126"/>
                <a:ext cx="81" cy="97"/>
              </a:xfrm>
              <a:custGeom>
                <a:avLst/>
                <a:gdLst/>
                <a:ahLst/>
                <a:cxnLst>
                  <a:cxn ang="0">
                    <a:pos x="32" y="44"/>
                  </a:cxn>
                  <a:cxn ang="0">
                    <a:pos x="0" y="0"/>
                  </a:cxn>
                  <a:cxn ang="0">
                    <a:pos x="52" y="56"/>
                  </a:cxn>
                  <a:cxn ang="0">
                    <a:pos x="81" y="97"/>
                  </a:cxn>
                  <a:cxn ang="0">
                    <a:pos x="32" y="44"/>
                  </a:cxn>
                </a:cxnLst>
                <a:rect l="0" t="0" r="r" b="b"/>
                <a:pathLst>
                  <a:path w="81" h="97">
                    <a:moveTo>
                      <a:pt x="32" y="44"/>
                    </a:moveTo>
                    <a:lnTo>
                      <a:pt x="0" y="0"/>
                    </a:lnTo>
                    <a:lnTo>
                      <a:pt x="52" y="56"/>
                    </a:lnTo>
                    <a:lnTo>
                      <a:pt x="81" y="97"/>
                    </a:lnTo>
                    <a:lnTo>
                      <a:pt x="32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10" name="Freeform 770"/>
              <p:cNvSpPr>
                <a:spLocks/>
              </p:cNvSpPr>
              <p:nvPr/>
            </p:nvSpPr>
            <p:spPr bwMode="auto">
              <a:xfrm>
                <a:off x="4450" y="2760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4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4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11" name="Freeform 771"/>
              <p:cNvSpPr>
                <a:spLocks/>
              </p:cNvSpPr>
              <p:nvPr/>
            </p:nvSpPr>
            <p:spPr bwMode="auto">
              <a:xfrm>
                <a:off x="4450" y="2760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4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4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12" name="Freeform 772"/>
              <p:cNvSpPr>
                <a:spLocks/>
              </p:cNvSpPr>
              <p:nvPr/>
            </p:nvSpPr>
            <p:spPr bwMode="auto">
              <a:xfrm>
                <a:off x="4301" y="2760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4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4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13" name="Freeform 773"/>
              <p:cNvSpPr>
                <a:spLocks/>
              </p:cNvSpPr>
              <p:nvPr/>
            </p:nvSpPr>
            <p:spPr bwMode="auto">
              <a:xfrm>
                <a:off x="4301" y="2760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4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4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14" name="Freeform 774"/>
              <p:cNvSpPr>
                <a:spLocks/>
              </p:cNvSpPr>
              <p:nvPr/>
            </p:nvSpPr>
            <p:spPr bwMode="auto">
              <a:xfrm>
                <a:off x="4501" y="2620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2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2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15" name="Freeform 775"/>
              <p:cNvSpPr>
                <a:spLocks/>
              </p:cNvSpPr>
              <p:nvPr/>
            </p:nvSpPr>
            <p:spPr bwMode="auto">
              <a:xfrm>
                <a:off x="4501" y="2620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2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2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16" name="Freeform 776"/>
              <p:cNvSpPr>
                <a:spLocks/>
              </p:cNvSpPr>
              <p:nvPr/>
            </p:nvSpPr>
            <p:spPr bwMode="auto">
              <a:xfrm>
                <a:off x="4275" y="2620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2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2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17" name="Freeform 777"/>
              <p:cNvSpPr>
                <a:spLocks noEditPoints="1"/>
              </p:cNvSpPr>
              <p:nvPr/>
            </p:nvSpPr>
            <p:spPr bwMode="auto">
              <a:xfrm>
                <a:off x="3221" y="1795"/>
                <a:ext cx="1060" cy="897"/>
              </a:xfrm>
              <a:custGeom>
                <a:avLst/>
                <a:gdLst/>
                <a:ahLst/>
                <a:cxnLst>
                  <a:cxn ang="0">
                    <a:pos x="1060" y="897"/>
                  </a:cxn>
                  <a:cxn ang="0">
                    <a:pos x="1060" y="847"/>
                  </a:cxn>
                  <a:cxn ang="0">
                    <a:pos x="1054" y="825"/>
                  </a:cxn>
                  <a:cxn ang="0">
                    <a:pos x="1054" y="877"/>
                  </a:cxn>
                  <a:cxn ang="0">
                    <a:pos x="1060" y="897"/>
                  </a:cxn>
                  <a:cxn ang="0">
                    <a:pos x="49" y="0"/>
                  </a:cxn>
                  <a:cxn ang="0">
                    <a:pos x="0" y="73"/>
                  </a:cxn>
                </a:cxnLst>
                <a:rect l="0" t="0" r="r" b="b"/>
                <a:pathLst>
                  <a:path w="1060" h="897">
                    <a:moveTo>
                      <a:pt x="1060" y="897"/>
                    </a:moveTo>
                    <a:lnTo>
                      <a:pt x="1060" y="847"/>
                    </a:lnTo>
                    <a:lnTo>
                      <a:pt x="1054" y="825"/>
                    </a:lnTo>
                    <a:lnTo>
                      <a:pt x="1054" y="877"/>
                    </a:lnTo>
                    <a:lnTo>
                      <a:pt x="1060" y="897"/>
                    </a:lnTo>
                    <a:moveTo>
                      <a:pt x="49" y="0"/>
                    </a:moveTo>
                    <a:lnTo>
                      <a:pt x="0" y="73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18" name="Freeform 778"/>
              <p:cNvSpPr>
                <a:spLocks/>
              </p:cNvSpPr>
              <p:nvPr/>
            </p:nvSpPr>
            <p:spPr bwMode="auto">
              <a:xfrm>
                <a:off x="5263" y="1644"/>
                <a:ext cx="90" cy="142"/>
              </a:xfrm>
              <a:custGeom>
                <a:avLst/>
                <a:gdLst/>
                <a:ahLst/>
                <a:cxnLst>
                  <a:cxn ang="0">
                    <a:pos x="90" y="142"/>
                  </a:cxn>
                  <a:cxn ang="0">
                    <a:pos x="57" y="59"/>
                  </a:cxn>
                  <a:cxn ang="0">
                    <a:pos x="0" y="0"/>
                  </a:cxn>
                  <a:cxn ang="0">
                    <a:pos x="29" y="80"/>
                  </a:cxn>
                  <a:cxn ang="0">
                    <a:pos x="90" y="142"/>
                  </a:cxn>
                </a:cxnLst>
                <a:rect l="0" t="0" r="r" b="b"/>
                <a:pathLst>
                  <a:path w="90" h="142">
                    <a:moveTo>
                      <a:pt x="90" y="142"/>
                    </a:moveTo>
                    <a:lnTo>
                      <a:pt x="57" y="59"/>
                    </a:lnTo>
                    <a:lnTo>
                      <a:pt x="0" y="0"/>
                    </a:lnTo>
                    <a:lnTo>
                      <a:pt x="29" y="80"/>
                    </a:lnTo>
                    <a:lnTo>
                      <a:pt x="9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19" name="Freeform 779"/>
              <p:cNvSpPr>
                <a:spLocks/>
              </p:cNvSpPr>
              <p:nvPr/>
            </p:nvSpPr>
            <p:spPr bwMode="auto">
              <a:xfrm>
                <a:off x="5263" y="1644"/>
                <a:ext cx="90" cy="142"/>
              </a:xfrm>
              <a:custGeom>
                <a:avLst/>
                <a:gdLst/>
                <a:ahLst/>
                <a:cxnLst>
                  <a:cxn ang="0">
                    <a:pos x="90" y="142"/>
                  </a:cxn>
                  <a:cxn ang="0">
                    <a:pos x="57" y="59"/>
                  </a:cxn>
                  <a:cxn ang="0">
                    <a:pos x="0" y="0"/>
                  </a:cxn>
                  <a:cxn ang="0">
                    <a:pos x="29" y="80"/>
                  </a:cxn>
                  <a:cxn ang="0">
                    <a:pos x="90" y="142"/>
                  </a:cxn>
                </a:cxnLst>
                <a:rect l="0" t="0" r="r" b="b"/>
                <a:pathLst>
                  <a:path w="90" h="142">
                    <a:moveTo>
                      <a:pt x="90" y="142"/>
                    </a:moveTo>
                    <a:lnTo>
                      <a:pt x="57" y="59"/>
                    </a:lnTo>
                    <a:lnTo>
                      <a:pt x="0" y="0"/>
                    </a:lnTo>
                    <a:lnTo>
                      <a:pt x="29" y="80"/>
                    </a:lnTo>
                    <a:lnTo>
                      <a:pt x="90" y="1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20" name="Freeform 780"/>
              <p:cNvSpPr>
                <a:spLocks/>
              </p:cNvSpPr>
              <p:nvPr/>
            </p:nvSpPr>
            <p:spPr bwMode="auto">
              <a:xfrm>
                <a:off x="3428" y="1644"/>
                <a:ext cx="91" cy="142"/>
              </a:xfrm>
              <a:custGeom>
                <a:avLst/>
                <a:gdLst/>
                <a:ahLst/>
                <a:cxnLst>
                  <a:cxn ang="0">
                    <a:pos x="61" y="80"/>
                  </a:cxn>
                  <a:cxn ang="0">
                    <a:pos x="91" y="0"/>
                  </a:cxn>
                  <a:cxn ang="0">
                    <a:pos x="32" y="59"/>
                  </a:cxn>
                  <a:cxn ang="0">
                    <a:pos x="0" y="142"/>
                  </a:cxn>
                  <a:cxn ang="0">
                    <a:pos x="61" y="80"/>
                  </a:cxn>
                </a:cxnLst>
                <a:rect l="0" t="0" r="r" b="b"/>
                <a:pathLst>
                  <a:path w="91" h="142">
                    <a:moveTo>
                      <a:pt x="61" y="80"/>
                    </a:moveTo>
                    <a:lnTo>
                      <a:pt x="91" y="0"/>
                    </a:lnTo>
                    <a:lnTo>
                      <a:pt x="32" y="59"/>
                    </a:lnTo>
                    <a:lnTo>
                      <a:pt x="0" y="142"/>
                    </a:lnTo>
                    <a:lnTo>
                      <a:pt x="61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21" name="Freeform 781"/>
              <p:cNvSpPr>
                <a:spLocks/>
              </p:cNvSpPr>
              <p:nvPr/>
            </p:nvSpPr>
            <p:spPr bwMode="auto">
              <a:xfrm>
                <a:off x="3428" y="1644"/>
                <a:ext cx="91" cy="142"/>
              </a:xfrm>
              <a:custGeom>
                <a:avLst/>
                <a:gdLst/>
                <a:ahLst/>
                <a:cxnLst>
                  <a:cxn ang="0">
                    <a:pos x="61" y="80"/>
                  </a:cxn>
                  <a:cxn ang="0">
                    <a:pos x="91" y="0"/>
                  </a:cxn>
                  <a:cxn ang="0">
                    <a:pos x="32" y="59"/>
                  </a:cxn>
                  <a:cxn ang="0">
                    <a:pos x="0" y="142"/>
                  </a:cxn>
                  <a:cxn ang="0">
                    <a:pos x="61" y="80"/>
                  </a:cxn>
                </a:cxnLst>
                <a:rect l="0" t="0" r="r" b="b"/>
                <a:pathLst>
                  <a:path w="91" h="142">
                    <a:moveTo>
                      <a:pt x="61" y="80"/>
                    </a:moveTo>
                    <a:lnTo>
                      <a:pt x="91" y="0"/>
                    </a:lnTo>
                    <a:lnTo>
                      <a:pt x="32" y="59"/>
                    </a:lnTo>
                    <a:lnTo>
                      <a:pt x="0" y="142"/>
                    </a:lnTo>
                    <a:lnTo>
                      <a:pt x="61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22" name="Rectangle 782"/>
              <p:cNvSpPr>
                <a:spLocks noChangeArrowheads="1"/>
              </p:cNvSpPr>
              <p:nvPr/>
            </p:nvSpPr>
            <p:spPr bwMode="auto">
              <a:xfrm>
                <a:off x="4371" y="2359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23" name="Rectangle 783"/>
              <p:cNvSpPr>
                <a:spLocks noChangeArrowheads="1"/>
              </p:cNvSpPr>
              <p:nvPr/>
            </p:nvSpPr>
            <p:spPr bwMode="auto">
              <a:xfrm>
                <a:off x="4371" y="2359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24" name="Freeform 784"/>
              <p:cNvSpPr>
                <a:spLocks/>
              </p:cNvSpPr>
              <p:nvPr/>
            </p:nvSpPr>
            <p:spPr bwMode="auto">
              <a:xfrm>
                <a:off x="4481" y="2692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8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8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25" name="Freeform 785"/>
              <p:cNvSpPr>
                <a:spLocks/>
              </p:cNvSpPr>
              <p:nvPr/>
            </p:nvSpPr>
            <p:spPr bwMode="auto">
              <a:xfrm>
                <a:off x="4481" y="2692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8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8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786"/>
            <p:cNvGrpSpPr>
              <a:grpSpLocks/>
            </p:cNvGrpSpPr>
            <p:nvPr/>
          </p:nvGrpSpPr>
          <p:grpSpPr bwMode="auto">
            <a:xfrm>
              <a:off x="3178" y="1004"/>
              <a:ext cx="2426" cy="2562"/>
              <a:chOff x="3178" y="1004"/>
              <a:chExt cx="2426" cy="2562"/>
            </a:xfrm>
          </p:grpSpPr>
          <p:sp>
            <p:nvSpPr>
              <p:cNvPr id="87827" name="Freeform 787"/>
              <p:cNvSpPr>
                <a:spLocks/>
              </p:cNvSpPr>
              <p:nvPr/>
            </p:nvSpPr>
            <p:spPr bwMode="auto">
              <a:xfrm>
                <a:off x="4281" y="2692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28" name="Freeform 788"/>
              <p:cNvSpPr>
                <a:spLocks noEditPoints="1"/>
              </p:cNvSpPr>
              <p:nvPr/>
            </p:nvSpPr>
            <p:spPr bwMode="auto">
              <a:xfrm>
                <a:off x="4281" y="2692"/>
                <a:ext cx="1108" cy="79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  <a:cxn ang="0">
                    <a:pos x="1101" y="79"/>
                  </a:cxn>
                  <a:cxn ang="0">
                    <a:pos x="1108" y="15"/>
                  </a:cxn>
                </a:cxnLst>
                <a:rect l="0" t="0" r="r" b="b"/>
                <a:pathLst>
                  <a:path w="1108" h="79">
                    <a:moveTo>
                      <a:pt x="20" y="68"/>
                    </a:moveTo>
                    <a:lnTo>
                      <a:pt x="20" y="1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moveTo>
                      <a:pt x="1101" y="79"/>
                    </a:moveTo>
                    <a:lnTo>
                      <a:pt x="1108" y="1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29" name="Freeform 789"/>
              <p:cNvSpPr>
                <a:spLocks/>
              </p:cNvSpPr>
              <p:nvPr/>
            </p:nvSpPr>
            <p:spPr bwMode="auto">
              <a:xfrm>
                <a:off x="5227" y="3068"/>
                <a:ext cx="122" cy="111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2" y="0"/>
                  </a:cxn>
                  <a:cxn ang="0">
                    <a:pos x="122" y="56"/>
                  </a:cxn>
                  <a:cxn ang="0">
                    <a:pos x="69" y="111"/>
                  </a:cxn>
                  <a:cxn ang="0">
                    <a:pos x="0" y="58"/>
                  </a:cxn>
                </a:cxnLst>
                <a:rect l="0" t="0" r="r" b="b"/>
                <a:pathLst>
                  <a:path w="122" h="111">
                    <a:moveTo>
                      <a:pt x="0" y="58"/>
                    </a:moveTo>
                    <a:lnTo>
                      <a:pt x="52" y="0"/>
                    </a:lnTo>
                    <a:lnTo>
                      <a:pt x="122" y="56"/>
                    </a:lnTo>
                    <a:lnTo>
                      <a:pt x="69" y="111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30" name="Freeform 790"/>
              <p:cNvSpPr>
                <a:spLocks/>
              </p:cNvSpPr>
              <p:nvPr/>
            </p:nvSpPr>
            <p:spPr bwMode="auto">
              <a:xfrm>
                <a:off x="5227" y="3068"/>
                <a:ext cx="122" cy="111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2" y="0"/>
                  </a:cxn>
                  <a:cxn ang="0">
                    <a:pos x="122" y="56"/>
                  </a:cxn>
                  <a:cxn ang="0">
                    <a:pos x="69" y="111"/>
                  </a:cxn>
                  <a:cxn ang="0">
                    <a:pos x="0" y="58"/>
                  </a:cxn>
                </a:cxnLst>
                <a:rect l="0" t="0" r="r" b="b"/>
                <a:pathLst>
                  <a:path w="122" h="111">
                    <a:moveTo>
                      <a:pt x="0" y="58"/>
                    </a:moveTo>
                    <a:lnTo>
                      <a:pt x="52" y="0"/>
                    </a:lnTo>
                    <a:lnTo>
                      <a:pt x="122" y="56"/>
                    </a:lnTo>
                    <a:lnTo>
                      <a:pt x="69" y="111"/>
                    </a:lnTo>
                    <a:lnTo>
                      <a:pt x="0" y="5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31" name="Freeform 791"/>
              <p:cNvSpPr>
                <a:spLocks/>
              </p:cNvSpPr>
              <p:nvPr/>
            </p:nvSpPr>
            <p:spPr bwMode="auto">
              <a:xfrm>
                <a:off x="3433" y="3068"/>
                <a:ext cx="121" cy="111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52" y="111"/>
                  </a:cxn>
                  <a:cxn ang="0">
                    <a:pos x="121" y="58"/>
                  </a:cxn>
                  <a:cxn ang="0">
                    <a:pos x="70" y="0"/>
                  </a:cxn>
                  <a:cxn ang="0">
                    <a:pos x="0" y="56"/>
                  </a:cxn>
                </a:cxnLst>
                <a:rect l="0" t="0" r="r" b="b"/>
                <a:pathLst>
                  <a:path w="121" h="111">
                    <a:moveTo>
                      <a:pt x="0" y="56"/>
                    </a:moveTo>
                    <a:lnTo>
                      <a:pt x="52" y="111"/>
                    </a:lnTo>
                    <a:lnTo>
                      <a:pt x="121" y="58"/>
                    </a:lnTo>
                    <a:lnTo>
                      <a:pt x="7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32" name="Freeform 792"/>
              <p:cNvSpPr>
                <a:spLocks noEditPoints="1"/>
              </p:cNvSpPr>
              <p:nvPr/>
            </p:nvSpPr>
            <p:spPr bwMode="auto">
              <a:xfrm>
                <a:off x="3393" y="2708"/>
                <a:ext cx="161" cy="471"/>
              </a:xfrm>
              <a:custGeom>
                <a:avLst/>
                <a:gdLst/>
                <a:ahLst/>
                <a:cxnLst>
                  <a:cxn ang="0">
                    <a:pos x="40" y="416"/>
                  </a:cxn>
                  <a:cxn ang="0">
                    <a:pos x="92" y="471"/>
                  </a:cxn>
                  <a:cxn ang="0">
                    <a:pos x="161" y="418"/>
                  </a:cxn>
                  <a:cxn ang="0">
                    <a:pos x="110" y="360"/>
                  </a:cxn>
                  <a:cxn ang="0">
                    <a:pos x="40" y="416"/>
                  </a:cxn>
                  <a:cxn ang="0">
                    <a:pos x="0" y="0"/>
                  </a:cxn>
                  <a:cxn ang="0">
                    <a:pos x="8" y="64"/>
                  </a:cxn>
                </a:cxnLst>
                <a:rect l="0" t="0" r="r" b="b"/>
                <a:pathLst>
                  <a:path w="161" h="471">
                    <a:moveTo>
                      <a:pt x="40" y="416"/>
                    </a:moveTo>
                    <a:lnTo>
                      <a:pt x="92" y="471"/>
                    </a:lnTo>
                    <a:lnTo>
                      <a:pt x="161" y="418"/>
                    </a:lnTo>
                    <a:lnTo>
                      <a:pt x="110" y="360"/>
                    </a:lnTo>
                    <a:lnTo>
                      <a:pt x="40" y="416"/>
                    </a:lnTo>
                    <a:moveTo>
                      <a:pt x="0" y="0"/>
                    </a:moveTo>
                    <a:lnTo>
                      <a:pt x="8" y="6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33" name="Freeform 793"/>
              <p:cNvSpPr>
                <a:spLocks/>
              </p:cNvSpPr>
              <p:nvPr/>
            </p:nvSpPr>
            <p:spPr bwMode="auto">
              <a:xfrm>
                <a:off x="5175" y="1186"/>
                <a:ext cx="121" cy="80"/>
              </a:xfrm>
              <a:custGeom>
                <a:avLst/>
                <a:gdLst/>
                <a:ahLst/>
                <a:cxnLst>
                  <a:cxn ang="0">
                    <a:pos x="38" y="28"/>
                  </a:cxn>
                  <a:cxn ang="0">
                    <a:pos x="0" y="0"/>
                  </a:cxn>
                  <a:cxn ang="0">
                    <a:pos x="79" y="49"/>
                  </a:cxn>
                  <a:cxn ang="0">
                    <a:pos x="121" y="80"/>
                  </a:cxn>
                  <a:cxn ang="0">
                    <a:pos x="38" y="28"/>
                  </a:cxn>
                </a:cxnLst>
                <a:rect l="0" t="0" r="r" b="b"/>
                <a:pathLst>
                  <a:path w="121" h="80">
                    <a:moveTo>
                      <a:pt x="38" y="28"/>
                    </a:moveTo>
                    <a:lnTo>
                      <a:pt x="0" y="0"/>
                    </a:lnTo>
                    <a:lnTo>
                      <a:pt x="79" y="49"/>
                    </a:lnTo>
                    <a:lnTo>
                      <a:pt x="121" y="80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34" name="Freeform 794"/>
              <p:cNvSpPr>
                <a:spLocks/>
              </p:cNvSpPr>
              <p:nvPr/>
            </p:nvSpPr>
            <p:spPr bwMode="auto">
              <a:xfrm>
                <a:off x="5175" y="1186"/>
                <a:ext cx="121" cy="80"/>
              </a:xfrm>
              <a:custGeom>
                <a:avLst/>
                <a:gdLst/>
                <a:ahLst/>
                <a:cxnLst>
                  <a:cxn ang="0">
                    <a:pos x="38" y="28"/>
                  </a:cxn>
                  <a:cxn ang="0">
                    <a:pos x="0" y="0"/>
                  </a:cxn>
                  <a:cxn ang="0">
                    <a:pos x="79" y="49"/>
                  </a:cxn>
                  <a:cxn ang="0">
                    <a:pos x="121" y="80"/>
                  </a:cxn>
                  <a:cxn ang="0">
                    <a:pos x="38" y="28"/>
                  </a:cxn>
                </a:cxnLst>
                <a:rect l="0" t="0" r="r" b="b"/>
                <a:pathLst>
                  <a:path w="121" h="80">
                    <a:moveTo>
                      <a:pt x="38" y="28"/>
                    </a:moveTo>
                    <a:lnTo>
                      <a:pt x="0" y="0"/>
                    </a:lnTo>
                    <a:lnTo>
                      <a:pt x="79" y="49"/>
                    </a:lnTo>
                    <a:lnTo>
                      <a:pt x="121" y="80"/>
                    </a:lnTo>
                    <a:lnTo>
                      <a:pt x="38" y="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35" name="Freeform 795"/>
              <p:cNvSpPr>
                <a:spLocks/>
              </p:cNvSpPr>
              <p:nvPr/>
            </p:nvSpPr>
            <p:spPr bwMode="auto">
              <a:xfrm>
                <a:off x="4411" y="2359"/>
                <a:ext cx="39" cy="5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9"/>
                  </a:cxn>
                  <a:cxn ang="0">
                    <a:pos x="0" y="52"/>
                  </a:cxn>
                </a:cxnLst>
                <a:rect l="0" t="0" r="r" b="b"/>
                <a:pathLst>
                  <a:path w="39" h="59">
                    <a:moveTo>
                      <a:pt x="0" y="52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36" name="Freeform 796"/>
              <p:cNvSpPr>
                <a:spLocks/>
              </p:cNvSpPr>
              <p:nvPr/>
            </p:nvSpPr>
            <p:spPr bwMode="auto">
              <a:xfrm>
                <a:off x="4411" y="2359"/>
                <a:ext cx="39" cy="5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9"/>
                  </a:cxn>
                  <a:cxn ang="0">
                    <a:pos x="0" y="52"/>
                  </a:cxn>
                </a:cxnLst>
                <a:rect l="0" t="0" r="r" b="b"/>
                <a:pathLst>
                  <a:path w="39" h="59">
                    <a:moveTo>
                      <a:pt x="0" y="52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9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37" name="Freeform 797"/>
              <p:cNvSpPr>
                <a:spLocks/>
              </p:cNvSpPr>
              <p:nvPr/>
            </p:nvSpPr>
            <p:spPr bwMode="auto">
              <a:xfrm>
                <a:off x="4332" y="2359"/>
                <a:ext cx="39" cy="5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9"/>
                  </a:cxn>
                  <a:cxn ang="0">
                    <a:pos x="0" y="7"/>
                  </a:cxn>
                </a:cxnLst>
                <a:rect l="0" t="0" r="r" b="b"/>
                <a:pathLst>
                  <a:path w="39" h="59">
                    <a:moveTo>
                      <a:pt x="0" y="7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38" name="Freeform 798"/>
              <p:cNvSpPr>
                <a:spLocks/>
              </p:cNvSpPr>
              <p:nvPr/>
            </p:nvSpPr>
            <p:spPr bwMode="auto">
              <a:xfrm>
                <a:off x="4332" y="2359"/>
                <a:ext cx="39" cy="5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9"/>
                  </a:cxn>
                  <a:cxn ang="0">
                    <a:pos x="0" y="7"/>
                  </a:cxn>
                </a:cxnLst>
                <a:rect l="0" t="0" r="r" b="b"/>
                <a:pathLst>
                  <a:path w="39" h="59">
                    <a:moveTo>
                      <a:pt x="0" y="7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9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39" name="Freeform 799"/>
              <p:cNvSpPr>
                <a:spLocks/>
              </p:cNvSpPr>
              <p:nvPr/>
            </p:nvSpPr>
            <p:spPr bwMode="auto">
              <a:xfrm>
                <a:off x="5020" y="1252"/>
                <a:ext cx="86" cy="115"/>
              </a:xfrm>
              <a:custGeom>
                <a:avLst/>
                <a:gdLst/>
                <a:ahLst/>
                <a:cxnLst>
                  <a:cxn ang="0">
                    <a:pos x="37" y="115"/>
                  </a:cxn>
                  <a:cxn ang="0">
                    <a:pos x="0" y="71"/>
                  </a:cxn>
                  <a:cxn ang="0">
                    <a:pos x="49" y="0"/>
                  </a:cxn>
                  <a:cxn ang="0">
                    <a:pos x="86" y="44"/>
                  </a:cxn>
                  <a:cxn ang="0">
                    <a:pos x="37" y="115"/>
                  </a:cxn>
                </a:cxnLst>
                <a:rect l="0" t="0" r="r" b="b"/>
                <a:pathLst>
                  <a:path w="86" h="115">
                    <a:moveTo>
                      <a:pt x="37" y="115"/>
                    </a:moveTo>
                    <a:lnTo>
                      <a:pt x="0" y="71"/>
                    </a:lnTo>
                    <a:lnTo>
                      <a:pt x="49" y="0"/>
                    </a:lnTo>
                    <a:lnTo>
                      <a:pt x="86" y="44"/>
                    </a:lnTo>
                    <a:lnTo>
                      <a:pt x="37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40" name="Freeform 800"/>
              <p:cNvSpPr>
                <a:spLocks/>
              </p:cNvSpPr>
              <p:nvPr/>
            </p:nvSpPr>
            <p:spPr bwMode="auto">
              <a:xfrm>
                <a:off x="5020" y="1252"/>
                <a:ext cx="86" cy="115"/>
              </a:xfrm>
              <a:custGeom>
                <a:avLst/>
                <a:gdLst/>
                <a:ahLst/>
                <a:cxnLst>
                  <a:cxn ang="0">
                    <a:pos x="37" y="115"/>
                  </a:cxn>
                  <a:cxn ang="0">
                    <a:pos x="0" y="71"/>
                  </a:cxn>
                  <a:cxn ang="0">
                    <a:pos x="49" y="0"/>
                  </a:cxn>
                  <a:cxn ang="0">
                    <a:pos x="86" y="44"/>
                  </a:cxn>
                  <a:cxn ang="0">
                    <a:pos x="37" y="115"/>
                  </a:cxn>
                </a:cxnLst>
                <a:rect l="0" t="0" r="r" b="b"/>
                <a:pathLst>
                  <a:path w="86" h="115">
                    <a:moveTo>
                      <a:pt x="37" y="115"/>
                    </a:moveTo>
                    <a:lnTo>
                      <a:pt x="0" y="71"/>
                    </a:lnTo>
                    <a:lnTo>
                      <a:pt x="49" y="0"/>
                    </a:lnTo>
                    <a:lnTo>
                      <a:pt x="86" y="44"/>
                    </a:lnTo>
                    <a:lnTo>
                      <a:pt x="37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41" name="Freeform 801"/>
              <p:cNvSpPr>
                <a:spLocks/>
              </p:cNvSpPr>
              <p:nvPr/>
            </p:nvSpPr>
            <p:spPr bwMode="auto">
              <a:xfrm>
                <a:off x="3675" y="1252"/>
                <a:ext cx="87" cy="11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44"/>
                  </a:cxn>
                  <a:cxn ang="0">
                    <a:pos x="50" y="115"/>
                  </a:cxn>
                  <a:cxn ang="0">
                    <a:pos x="87" y="71"/>
                  </a:cxn>
                  <a:cxn ang="0">
                    <a:pos x="38" y="0"/>
                  </a:cxn>
                </a:cxnLst>
                <a:rect l="0" t="0" r="r" b="b"/>
                <a:pathLst>
                  <a:path w="87" h="115">
                    <a:moveTo>
                      <a:pt x="38" y="0"/>
                    </a:moveTo>
                    <a:lnTo>
                      <a:pt x="0" y="44"/>
                    </a:lnTo>
                    <a:lnTo>
                      <a:pt x="50" y="115"/>
                    </a:lnTo>
                    <a:lnTo>
                      <a:pt x="87" y="7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42" name="Freeform 802"/>
              <p:cNvSpPr>
                <a:spLocks/>
              </p:cNvSpPr>
              <p:nvPr/>
            </p:nvSpPr>
            <p:spPr bwMode="auto">
              <a:xfrm>
                <a:off x="3675" y="1252"/>
                <a:ext cx="87" cy="11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44"/>
                  </a:cxn>
                  <a:cxn ang="0">
                    <a:pos x="50" y="115"/>
                  </a:cxn>
                  <a:cxn ang="0">
                    <a:pos x="87" y="71"/>
                  </a:cxn>
                  <a:cxn ang="0">
                    <a:pos x="38" y="0"/>
                  </a:cxn>
                </a:cxnLst>
                <a:rect l="0" t="0" r="r" b="b"/>
                <a:pathLst>
                  <a:path w="87" h="115">
                    <a:moveTo>
                      <a:pt x="38" y="0"/>
                    </a:moveTo>
                    <a:lnTo>
                      <a:pt x="0" y="44"/>
                    </a:lnTo>
                    <a:lnTo>
                      <a:pt x="50" y="115"/>
                    </a:lnTo>
                    <a:lnTo>
                      <a:pt x="87" y="71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43" name="Freeform 803"/>
              <p:cNvSpPr>
                <a:spLocks/>
              </p:cNvSpPr>
              <p:nvPr/>
            </p:nvSpPr>
            <p:spPr bwMode="auto">
              <a:xfrm>
                <a:off x="5551" y="2635"/>
                <a:ext cx="6" cy="172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6" y="112"/>
                  </a:cxn>
                  <a:cxn ang="0">
                    <a:pos x="6" y="0"/>
                  </a:cxn>
                  <a:cxn ang="0">
                    <a:pos x="0" y="60"/>
                  </a:cxn>
                  <a:cxn ang="0">
                    <a:pos x="0" y="172"/>
                  </a:cxn>
                </a:cxnLst>
                <a:rect l="0" t="0" r="r" b="b"/>
                <a:pathLst>
                  <a:path w="6" h="172">
                    <a:moveTo>
                      <a:pt x="0" y="172"/>
                    </a:moveTo>
                    <a:lnTo>
                      <a:pt x="6" y="112"/>
                    </a:lnTo>
                    <a:lnTo>
                      <a:pt x="6" y="0"/>
                    </a:lnTo>
                    <a:lnTo>
                      <a:pt x="0" y="6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44" name="Freeform 804"/>
              <p:cNvSpPr>
                <a:spLocks/>
              </p:cNvSpPr>
              <p:nvPr/>
            </p:nvSpPr>
            <p:spPr bwMode="auto">
              <a:xfrm>
                <a:off x="5551" y="2635"/>
                <a:ext cx="6" cy="172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6" y="112"/>
                  </a:cxn>
                  <a:cxn ang="0">
                    <a:pos x="6" y="0"/>
                  </a:cxn>
                  <a:cxn ang="0">
                    <a:pos x="0" y="60"/>
                  </a:cxn>
                  <a:cxn ang="0">
                    <a:pos x="0" y="172"/>
                  </a:cxn>
                </a:cxnLst>
                <a:rect l="0" t="0" r="r" b="b"/>
                <a:pathLst>
                  <a:path w="6" h="172">
                    <a:moveTo>
                      <a:pt x="0" y="172"/>
                    </a:moveTo>
                    <a:lnTo>
                      <a:pt x="6" y="112"/>
                    </a:lnTo>
                    <a:lnTo>
                      <a:pt x="6" y="0"/>
                    </a:lnTo>
                    <a:lnTo>
                      <a:pt x="0" y="60"/>
                    </a:lnTo>
                    <a:lnTo>
                      <a:pt x="0" y="1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45" name="Freeform 805"/>
              <p:cNvSpPr>
                <a:spLocks/>
              </p:cNvSpPr>
              <p:nvPr/>
            </p:nvSpPr>
            <p:spPr bwMode="auto">
              <a:xfrm>
                <a:off x="5292" y="3162"/>
                <a:ext cx="168" cy="78"/>
              </a:xfrm>
              <a:custGeom>
                <a:avLst/>
                <a:gdLst/>
                <a:ahLst/>
                <a:cxnLst>
                  <a:cxn ang="0">
                    <a:pos x="117" y="78"/>
                  </a:cxn>
                  <a:cxn ang="0">
                    <a:pos x="0" y="49"/>
                  </a:cxn>
                  <a:cxn ang="0">
                    <a:pos x="53" y="0"/>
                  </a:cxn>
                  <a:cxn ang="0">
                    <a:pos x="168" y="37"/>
                  </a:cxn>
                  <a:cxn ang="0">
                    <a:pos x="117" y="78"/>
                  </a:cxn>
                </a:cxnLst>
                <a:rect l="0" t="0" r="r" b="b"/>
                <a:pathLst>
                  <a:path w="168" h="78">
                    <a:moveTo>
                      <a:pt x="117" y="78"/>
                    </a:moveTo>
                    <a:lnTo>
                      <a:pt x="0" y="49"/>
                    </a:lnTo>
                    <a:lnTo>
                      <a:pt x="53" y="0"/>
                    </a:lnTo>
                    <a:lnTo>
                      <a:pt x="168" y="37"/>
                    </a:lnTo>
                    <a:lnTo>
                      <a:pt x="11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46" name="Freeform 806"/>
              <p:cNvSpPr>
                <a:spLocks/>
              </p:cNvSpPr>
              <p:nvPr/>
            </p:nvSpPr>
            <p:spPr bwMode="auto">
              <a:xfrm>
                <a:off x="5292" y="3162"/>
                <a:ext cx="168" cy="78"/>
              </a:xfrm>
              <a:custGeom>
                <a:avLst/>
                <a:gdLst/>
                <a:ahLst/>
                <a:cxnLst>
                  <a:cxn ang="0">
                    <a:pos x="117" y="78"/>
                  </a:cxn>
                  <a:cxn ang="0">
                    <a:pos x="0" y="49"/>
                  </a:cxn>
                  <a:cxn ang="0">
                    <a:pos x="53" y="0"/>
                  </a:cxn>
                  <a:cxn ang="0">
                    <a:pos x="168" y="37"/>
                  </a:cxn>
                  <a:cxn ang="0">
                    <a:pos x="117" y="78"/>
                  </a:cxn>
                </a:cxnLst>
                <a:rect l="0" t="0" r="r" b="b"/>
                <a:pathLst>
                  <a:path w="168" h="78">
                    <a:moveTo>
                      <a:pt x="117" y="78"/>
                    </a:moveTo>
                    <a:lnTo>
                      <a:pt x="0" y="49"/>
                    </a:lnTo>
                    <a:lnTo>
                      <a:pt x="53" y="0"/>
                    </a:lnTo>
                    <a:lnTo>
                      <a:pt x="168" y="37"/>
                    </a:lnTo>
                    <a:lnTo>
                      <a:pt x="117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47" name="Freeform 807"/>
              <p:cNvSpPr>
                <a:spLocks/>
              </p:cNvSpPr>
              <p:nvPr/>
            </p:nvSpPr>
            <p:spPr bwMode="auto">
              <a:xfrm>
                <a:off x="5528" y="2899"/>
                <a:ext cx="23" cy="139"/>
              </a:xfrm>
              <a:custGeom>
                <a:avLst/>
                <a:gdLst/>
                <a:ahLst/>
                <a:cxnLst>
                  <a:cxn ang="0">
                    <a:pos x="23" y="69"/>
                  </a:cxn>
                  <a:cxn ang="0">
                    <a:pos x="23" y="0"/>
                  </a:cxn>
                  <a:cxn ang="0">
                    <a:pos x="0" y="68"/>
                  </a:cxn>
                  <a:cxn ang="0">
                    <a:pos x="0" y="139"/>
                  </a:cxn>
                  <a:cxn ang="0">
                    <a:pos x="23" y="69"/>
                  </a:cxn>
                </a:cxnLst>
                <a:rect l="0" t="0" r="r" b="b"/>
                <a:pathLst>
                  <a:path w="23" h="139">
                    <a:moveTo>
                      <a:pt x="23" y="69"/>
                    </a:moveTo>
                    <a:lnTo>
                      <a:pt x="23" y="0"/>
                    </a:lnTo>
                    <a:lnTo>
                      <a:pt x="0" y="68"/>
                    </a:lnTo>
                    <a:lnTo>
                      <a:pt x="0" y="139"/>
                    </a:lnTo>
                    <a:lnTo>
                      <a:pt x="23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48" name="Freeform 808"/>
              <p:cNvSpPr>
                <a:spLocks/>
              </p:cNvSpPr>
              <p:nvPr/>
            </p:nvSpPr>
            <p:spPr bwMode="auto">
              <a:xfrm>
                <a:off x="5528" y="2899"/>
                <a:ext cx="23" cy="139"/>
              </a:xfrm>
              <a:custGeom>
                <a:avLst/>
                <a:gdLst/>
                <a:ahLst/>
                <a:cxnLst>
                  <a:cxn ang="0">
                    <a:pos x="23" y="69"/>
                  </a:cxn>
                  <a:cxn ang="0">
                    <a:pos x="23" y="0"/>
                  </a:cxn>
                  <a:cxn ang="0">
                    <a:pos x="0" y="68"/>
                  </a:cxn>
                  <a:cxn ang="0">
                    <a:pos x="0" y="139"/>
                  </a:cxn>
                  <a:cxn ang="0">
                    <a:pos x="23" y="69"/>
                  </a:cxn>
                </a:cxnLst>
                <a:rect l="0" t="0" r="r" b="b"/>
                <a:pathLst>
                  <a:path w="23" h="139">
                    <a:moveTo>
                      <a:pt x="23" y="69"/>
                    </a:moveTo>
                    <a:lnTo>
                      <a:pt x="23" y="0"/>
                    </a:lnTo>
                    <a:lnTo>
                      <a:pt x="0" y="68"/>
                    </a:lnTo>
                    <a:lnTo>
                      <a:pt x="0" y="139"/>
                    </a:lnTo>
                    <a:lnTo>
                      <a:pt x="23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49" name="Freeform 809"/>
              <p:cNvSpPr>
                <a:spLocks/>
              </p:cNvSpPr>
              <p:nvPr/>
            </p:nvSpPr>
            <p:spPr bwMode="auto">
              <a:xfrm>
                <a:off x="4683" y="1146"/>
                <a:ext cx="117" cy="61"/>
              </a:xfrm>
              <a:custGeom>
                <a:avLst/>
                <a:gdLst/>
                <a:ahLst/>
                <a:cxnLst>
                  <a:cxn ang="0">
                    <a:pos x="117" y="61"/>
                  </a:cxn>
                  <a:cxn ang="0">
                    <a:pos x="90" y="22"/>
                  </a:cxn>
                  <a:cxn ang="0">
                    <a:pos x="0" y="0"/>
                  </a:cxn>
                  <a:cxn ang="0">
                    <a:pos x="21" y="38"/>
                  </a:cxn>
                  <a:cxn ang="0">
                    <a:pos x="117" y="61"/>
                  </a:cxn>
                </a:cxnLst>
                <a:rect l="0" t="0" r="r" b="b"/>
                <a:pathLst>
                  <a:path w="117" h="61">
                    <a:moveTo>
                      <a:pt x="117" y="61"/>
                    </a:moveTo>
                    <a:lnTo>
                      <a:pt x="90" y="22"/>
                    </a:lnTo>
                    <a:lnTo>
                      <a:pt x="0" y="0"/>
                    </a:lnTo>
                    <a:lnTo>
                      <a:pt x="21" y="38"/>
                    </a:lnTo>
                    <a:lnTo>
                      <a:pt x="117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50" name="Freeform 810"/>
              <p:cNvSpPr>
                <a:spLocks/>
              </p:cNvSpPr>
              <p:nvPr/>
            </p:nvSpPr>
            <p:spPr bwMode="auto">
              <a:xfrm>
                <a:off x="4683" y="1146"/>
                <a:ext cx="117" cy="61"/>
              </a:xfrm>
              <a:custGeom>
                <a:avLst/>
                <a:gdLst/>
                <a:ahLst/>
                <a:cxnLst>
                  <a:cxn ang="0">
                    <a:pos x="117" y="61"/>
                  </a:cxn>
                  <a:cxn ang="0">
                    <a:pos x="90" y="22"/>
                  </a:cxn>
                  <a:cxn ang="0">
                    <a:pos x="0" y="0"/>
                  </a:cxn>
                  <a:cxn ang="0">
                    <a:pos x="21" y="38"/>
                  </a:cxn>
                  <a:cxn ang="0">
                    <a:pos x="117" y="61"/>
                  </a:cxn>
                </a:cxnLst>
                <a:rect l="0" t="0" r="r" b="b"/>
                <a:pathLst>
                  <a:path w="117" h="61">
                    <a:moveTo>
                      <a:pt x="117" y="61"/>
                    </a:moveTo>
                    <a:lnTo>
                      <a:pt x="90" y="22"/>
                    </a:lnTo>
                    <a:lnTo>
                      <a:pt x="0" y="0"/>
                    </a:lnTo>
                    <a:lnTo>
                      <a:pt x="21" y="38"/>
                    </a:lnTo>
                    <a:lnTo>
                      <a:pt x="117" y="6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51" name="Freeform 811"/>
              <p:cNvSpPr>
                <a:spLocks/>
              </p:cNvSpPr>
              <p:nvPr/>
            </p:nvSpPr>
            <p:spPr bwMode="auto">
              <a:xfrm>
                <a:off x="3982" y="1146"/>
                <a:ext cx="117" cy="61"/>
              </a:xfrm>
              <a:custGeom>
                <a:avLst/>
                <a:gdLst/>
                <a:ahLst/>
                <a:cxnLst>
                  <a:cxn ang="0">
                    <a:pos x="96" y="38"/>
                  </a:cxn>
                  <a:cxn ang="0">
                    <a:pos x="117" y="0"/>
                  </a:cxn>
                  <a:cxn ang="0">
                    <a:pos x="26" y="22"/>
                  </a:cxn>
                  <a:cxn ang="0">
                    <a:pos x="0" y="61"/>
                  </a:cxn>
                  <a:cxn ang="0">
                    <a:pos x="96" y="38"/>
                  </a:cxn>
                </a:cxnLst>
                <a:rect l="0" t="0" r="r" b="b"/>
                <a:pathLst>
                  <a:path w="117" h="61">
                    <a:moveTo>
                      <a:pt x="96" y="38"/>
                    </a:moveTo>
                    <a:lnTo>
                      <a:pt x="117" y="0"/>
                    </a:lnTo>
                    <a:lnTo>
                      <a:pt x="26" y="22"/>
                    </a:lnTo>
                    <a:lnTo>
                      <a:pt x="0" y="61"/>
                    </a:lnTo>
                    <a:lnTo>
                      <a:pt x="96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52" name="Freeform 812"/>
              <p:cNvSpPr>
                <a:spLocks/>
              </p:cNvSpPr>
              <p:nvPr/>
            </p:nvSpPr>
            <p:spPr bwMode="auto">
              <a:xfrm>
                <a:off x="3982" y="1146"/>
                <a:ext cx="117" cy="61"/>
              </a:xfrm>
              <a:custGeom>
                <a:avLst/>
                <a:gdLst/>
                <a:ahLst/>
                <a:cxnLst>
                  <a:cxn ang="0">
                    <a:pos x="96" y="38"/>
                  </a:cxn>
                  <a:cxn ang="0">
                    <a:pos x="117" y="0"/>
                  </a:cxn>
                  <a:cxn ang="0">
                    <a:pos x="26" y="22"/>
                  </a:cxn>
                  <a:cxn ang="0">
                    <a:pos x="0" y="61"/>
                  </a:cxn>
                  <a:cxn ang="0">
                    <a:pos x="96" y="38"/>
                  </a:cxn>
                </a:cxnLst>
                <a:rect l="0" t="0" r="r" b="b"/>
                <a:pathLst>
                  <a:path w="117" h="61">
                    <a:moveTo>
                      <a:pt x="96" y="38"/>
                    </a:moveTo>
                    <a:lnTo>
                      <a:pt x="117" y="0"/>
                    </a:lnTo>
                    <a:lnTo>
                      <a:pt x="26" y="22"/>
                    </a:lnTo>
                    <a:lnTo>
                      <a:pt x="0" y="61"/>
                    </a:lnTo>
                    <a:lnTo>
                      <a:pt x="96" y="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53" name="Freeform 813"/>
              <p:cNvSpPr>
                <a:spLocks/>
              </p:cNvSpPr>
              <p:nvPr/>
            </p:nvSpPr>
            <p:spPr bwMode="auto">
              <a:xfrm>
                <a:off x="4411" y="2774"/>
                <a:ext cx="39" cy="58"/>
              </a:xfrm>
              <a:custGeom>
                <a:avLst/>
                <a:gdLst/>
                <a:ahLst/>
                <a:cxnLst>
                  <a:cxn ang="0">
                    <a:pos x="39" y="50"/>
                  </a:cxn>
                  <a:cxn ang="0">
                    <a:pos x="39" y="0"/>
                  </a:cxn>
                  <a:cxn ang="0">
                    <a:pos x="0" y="6"/>
                  </a:cxn>
                  <a:cxn ang="0">
                    <a:pos x="0" y="58"/>
                  </a:cxn>
                  <a:cxn ang="0">
                    <a:pos x="39" y="50"/>
                  </a:cxn>
                </a:cxnLst>
                <a:rect l="0" t="0" r="r" b="b"/>
                <a:pathLst>
                  <a:path w="39" h="58">
                    <a:moveTo>
                      <a:pt x="39" y="50"/>
                    </a:moveTo>
                    <a:lnTo>
                      <a:pt x="39" y="0"/>
                    </a:lnTo>
                    <a:lnTo>
                      <a:pt x="0" y="6"/>
                    </a:lnTo>
                    <a:lnTo>
                      <a:pt x="0" y="58"/>
                    </a:lnTo>
                    <a:lnTo>
                      <a:pt x="39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54" name="Freeform 814"/>
              <p:cNvSpPr>
                <a:spLocks/>
              </p:cNvSpPr>
              <p:nvPr/>
            </p:nvSpPr>
            <p:spPr bwMode="auto">
              <a:xfrm>
                <a:off x="4411" y="2774"/>
                <a:ext cx="39" cy="58"/>
              </a:xfrm>
              <a:custGeom>
                <a:avLst/>
                <a:gdLst/>
                <a:ahLst/>
                <a:cxnLst>
                  <a:cxn ang="0">
                    <a:pos x="39" y="50"/>
                  </a:cxn>
                  <a:cxn ang="0">
                    <a:pos x="39" y="0"/>
                  </a:cxn>
                  <a:cxn ang="0">
                    <a:pos x="0" y="6"/>
                  </a:cxn>
                  <a:cxn ang="0">
                    <a:pos x="0" y="58"/>
                  </a:cxn>
                  <a:cxn ang="0">
                    <a:pos x="39" y="50"/>
                  </a:cxn>
                </a:cxnLst>
                <a:rect l="0" t="0" r="r" b="b"/>
                <a:pathLst>
                  <a:path w="39" h="58">
                    <a:moveTo>
                      <a:pt x="39" y="50"/>
                    </a:moveTo>
                    <a:lnTo>
                      <a:pt x="39" y="0"/>
                    </a:lnTo>
                    <a:lnTo>
                      <a:pt x="0" y="6"/>
                    </a:lnTo>
                    <a:lnTo>
                      <a:pt x="0" y="58"/>
                    </a:lnTo>
                    <a:lnTo>
                      <a:pt x="39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55" name="Freeform 815"/>
              <p:cNvSpPr>
                <a:spLocks/>
              </p:cNvSpPr>
              <p:nvPr/>
            </p:nvSpPr>
            <p:spPr bwMode="auto">
              <a:xfrm>
                <a:off x="4332" y="2774"/>
                <a:ext cx="39" cy="58"/>
              </a:xfrm>
              <a:custGeom>
                <a:avLst/>
                <a:gdLst/>
                <a:ahLst/>
                <a:cxnLst>
                  <a:cxn ang="0">
                    <a:pos x="39" y="58"/>
                  </a:cxn>
                  <a:cxn ang="0">
                    <a:pos x="39" y="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9" y="58"/>
                  </a:cxn>
                </a:cxnLst>
                <a:rect l="0" t="0" r="r" b="b"/>
                <a:pathLst>
                  <a:path w="39" h="58">
                    <a:moveTo>
                      <a:pt x="39" y="58"/>
                    </a:moveTo>
                    <a:lnTo>
                      <a:pt x="39" y="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9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56" name="Freeform 816"/>
              <p:cNvSpPr>
                <a:spLocks/>
              </p:cNvSpPr>
              <p:nvPr/>
            </p:nvSpPr>
            <p:spPr bwMode="auto">
              <a:xfrm>
                <a:off x="4332" y="2774"/>
                <a:ext cx="39" cy="58"/>
              </a:xfrm>
              <a:custGeom>
                <a:avLst/>
                <a:gdLst/>
                <a:ahLst/>
                <a:cxnLst>
                  <a:cxn ang="0">
                    <a:pos x="39" y="58"/>
                  </a:cxn>
                  <a:cxn ang="0">
                    <a:pos x="39" y="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9" y="58"/>
                  </a:cxn>
                </a:cxnLst>
                <a:rect l="0" t="0" r="r" b="b"/>
                <a:pathLst>
                  <a:path w="39" h="58">
                    <a:moveTo>
                      <a:pt x="39" y="58"/>
                    </a:moveTo>
                    <a:lnTo>
                      <a:pt x="39" y="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9" y="5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57" name="Freeform 817"/>
              <p:cNvSpPr>
                <a:spLocks/>
              </p:cNvSpPr>
              <p:nvPr/>
            </p:nvSpPr>
            <p:spPr bwMode="auto">
              <a:xfrm>
                <a:off x="5302" y="2886"/>
                <a:ext cx="53" cy="13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33" y="53"/>
                  </a:cxn>
                  <a:cxn ang="0">
                    <a:pos x="0" y="138"/>
                  </a:cxn>
                  <a:cxn ang="0">
                    <a:pos x="13" y="104"/>
                  </a:cxn>
                  <a:cxn ang="0">
                    <a:pos x="53" y="0"/>
                  </a:cxn>
                </a:cxnLst>
                <a:rect l="0" t="0" r="r" b="b"/>
                <a:pathLst>
                  <a:path w="53" h="138">
                    <a:moveTo>
                      <a:pt x="53" y="0"/>
                    </a:moveTo>
                    <a:lnTo>
                      <a:pt x="33" y="53"/>
                    </a:lnTo>
                    <a:lnTo>
                      <a:pt x="0" y="138"/>
                    </a:lnTo>
                    <a:lnTo>
                      <a:pt x="13" y="10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58" name="Freeform 818"/>
              <p:cNvSpPr>
                <a:spLocks/>
              </p:cNvSpPr>
              <p:nvPr/>
            </p:nvSpPr>
            <p:spPr bwMode="auto">
              <a:xfrm>
                <a:off x="5302" y="2886"/>
                <a:ext cx="53" cy="13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33" y="53"/>
                  </a:cxn>
                  <a:cxn ang="0">
                    <a:pos x="0" y="138"/>
                  </a:cxn>
                  <a:cxn ang="0">
                    <a:pos x="13" y="104"/>
                  </a:cxn>
                  <a:cxn ang="0">
                    <a:pos x="53" y="0"/>
                  </a:cxn>
                </a:cxnLst>
                <a:rect l="0" t="0" r="r" b="b"/>
                <a:pathLst>
                  <a:path w="53" h="138">
                    <a:moveTo>
                      <a:pt x="53" y="0"/>
                    </a:moveTo>
                    <a:lnTo>
                      <a:pt x="33" y="53"/>
                    </a:lnTo>
                    <a:lnTo>
                      <a:pt x="0" y="138"/>
                    </a:lnTo>
                    <a:lnTo>
                      <a:pt x="13" y="104"/>
                    </a:lnTo>
                    <a:lnTo>
                      <a:pt x="5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59" name="Freeform 819"/>
              <p:cNvSpPr>
                <a:spLocks/>
              </p:cNvSpPr>
              <p:nvPr/>
            </p:nvSpPr>
            <p:spPr bwMode="auto">
              <a:xfrm>
                <a:off x="3425" y="2886"/>
                <a:ext cx="55" cy="138"/>
              </a:xfrm>
              <a:custGeom>
                <a:avLst/>
                <a:gdLst/>
                <a:ahLst/>
                <a:cxnLst>
                  <a:cxn ang="0">
                    <a:pos x="42" y="104"/>
                  </a:cxn>
                  <a:cxn ang="0">
                    <a:pos x="0" y="0"/>
                  </a:cxn>
                  <a:cxn ang="0">
                    <a:pos x="22" y="53"/>
                  </a:cxn>
                  <a:cxn ang="0">
                    <a:pos x="55" y="138"/>
                  </a:cxn>
                  <a:cxn ang="0">
                    <a:pos x="42" y="104"/>
                  </a:cxn>
                </a:cxnLst>
                <a:rect l="0" t="0" r="r" b="b"/>
                <a:pathLst>
                  <a:path w="55" h="138">
                    <a:moveTo>
                      <a:pt x="42" y="104"/>
                    </a:moveTo>
                    <a:lnTo>
                      <a:pt x="0" y="0"/>
                    </a:lnTo>
                    <a:lnTo>
                      <a:pt x="22" y="53"/>
                    </a:lnTo>
                    <a:lnTo>
                      <a:pt x="55" y="138"/>
                    </a:lnTo>
                    <a:lnTo>
                      <a:pt x="42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60" name="Freeform 820"/>
              <p:cNvSpPr>
                <a:spLocks/>
              </p:cNvSpPr>
              <p:nvPr/>
            </p:nvSpPr>
            <p:spPr bwMode="auto">
              <a:xfrm>
                <a:off x="3425" y="2886"/>
                <a:ext cx="55" cy="138"/>
              </a:xfrm>
              <a:custGeom>
                <a:avLst/>
                <a:gdLst/>
                <a:ahLst/>
                <a:cxnLst>
                  <a:cxn ang="0">
                    <a:pos x="42" y="104"/>
                  </a:cxn>
                  <a:cxn ang="0">
                    <a:pos x="0" y="0"/>
                  </a:cxn>
                  <a:cxn ang="0">
                    <a:pos x="22" y="53"/>
                  </a:cxn>
                  <a:cxn ang="0">
                    <a:pos x="55" y="138"/>
                  </a:cxn>
                  <a:cxn ang="0">
                    <a:pos x="42" y="104"/>
                  </a:cxn>
                </a:cxnLst>
                <a:rect l="0" t="0" r="r" b="b"/>
                <a:pathLst>
                  <a:path w="55" h="138">
                    <a:moveTo>
                      <a:pt x="42" y="104"/>
                    </a:moveTo>
                    <a:lnTo>
                      <a:pt x="0" y="0"/>
                    </a:lnTo>
                    <a:lnTo>
                      <a:pt x="22" y="53"/>
                    </a:lnTo>
                    <a:lnTo>
                      <a:pt x="55" y="138"/>
                    </a:lnTo>
                    <a:lnTo>
                      <a:pt x="42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61" name="Freeform 821"/>
              <p:cNvSpPr>
                <a:spLocks/>
              </p:cNvSpPr>
              <p:nvPr/>
            </p:nvSpPr>
            <p:spPr bwMode="auto">
              <a:xfrm>
                <a:off x="5389" y="2643"/>
                <a:ext cx="42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33" y="68"/>
                  </a:cxn>
                  <a:cxn ang="0">
                    <a:pos x="42" y="0"/>
                  </a:cxn>
                  <a:cxn ang="0">
                    <a:pos x="9" y="89"/>
                  </a:cxn>
                  <a:cxn ang="0">
                    <a:pos x="0" y="156"/>
                  </a:cxn>
                </a:cxnLst>
                <a:rect l="0" t="0" r="r" b="b"/>
                <a:pathLst>
                  <a:path w="42" h="156">
                    <a:moveTo>
                      <a:pt x="0" y="156"/>
                    </a:moveTo>
                    <a:lnTo>
                      <a:pt x="33" y="68"/>
                    </a:lnTo>
                    <a:lnTo>
                      <a:pt x="42" y="0"/>
                    </a:lnTo>
                    <a:lnTo>
                      <a:pt x="9" y="89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62" name="Freeform 822"/>
              <p:cNvSpPr>
                <a:spLocks/>
              </p:cNvSpPr>
              <p:nvPr/>
            </p:nvSpPr>
            <p:spPr bwMode="auto">
              <a:xfrm>
                <a:off x="5389" y="2643"/>
                <a:ext cx="42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33" y="68"/>
                  </a:cxn>
                  <a:cxn ang="0">
                    <a:pos x="42" y="0"/>
                  </a:cxn>
                  <a:cxn ang="0">
                    <a:pos x="9" y="89"/>
                  </a:cxn>
                  <a:cxn ang="0">
                    <a:pos x="0" y="156"/>
                  </a:cxn>
                </a:cxnLst>
                <a:rect l="0" t="0" r="r" b="b"/>
                <a:pathLst>
                  <a:path w="42" h="156">
                    <a:moveTo>
                      <a:pt x="0" y="156"/>
                    </a:moveTo>
                    <a:lnTo>
                      <a:pt x="33" y="68"/>
                    </a:lnTo>
                    <a:lnTo>
                      <a:pt x="42" y="0"/>
                    </a:lnTo>
                    <a:lnTo>
                      <a:pt x="9" y="89"/>
                    </a:lnTo>
                    <a:lnTo>
                      <a:pt x="0" y="1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63" name="Freeform 823"/>
              <p:cNvSpPr>
                <a:spLocks/>
              </p:cNvSpPr>
              <p:nvPr/>
            </p:nvSpPr>
            <p:spPr bwMode="auto">
              <a:xfrm>
                <a:off x="3350" y="2644"/>
                <a:ext cx="43" cy="155"/>
              </a:xfrm>
              <a:custGeom>
                <a:avLst/>
                <a:gdLst/>
                <a:ahLst/>
                <a:cxnLst>
                  <a:cxn ang="0">
                    <a:pos x="34" y="88"/>
                  </a:cxn>
                  <a:cxn ang="0">
                    <a:pos x="0" y="0"/>
                  </a:cxn>
                  <a:cxn ang="0">
                    <a:pos x="10" y="67"/>
                  </a:cxn>
                  <a:cxn ang="0">
                    <a:pos x="43" y="155"/>
                  </a:cxn>
                  <a:cxn ang="0">
                    <a:pos x="34" y="88"/>
                  </a:cxn>
                </a:cxnLst>
                <a:rect l="0" t="0" r="r" b="b"/>
                <a:pathLst>
                  <a:path w="43" h="155">
                    <a:moveTo>
                      <a:pt x="34" y="88"/>
                    </a:moveTo>
                    <a:lnTo>
                      <a:pt x="0" y="0"/>
                    </a:lnTo>
                    <a:lnTo>
                      <a:pt x="10" y="67"/>
                    </a:lnTo>
                    <a:lnTo>
                      <a:pt x="43" y="155"/>
                    </a:lnTo>
                    <a:lnTo>
                      <a:pt x="34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64" name="Freeform 824"/>
              <p:cNvSpPr>
                <a:spLocks noEditPoints="1"/>
              </p:cNvSpPr>
              <p:nvPr/>
            </p:nvSpPr>
            <p:spPr bwMode="auto">
              <a:xfrm>
                <a:off x="3350" y="2644"/>
                <a:ext cx="2032" cy="259"/>
              </a:xfrm>
              <a:custGeom>
                <a:avLst/>
                <a:gdLst/>
                <a:ahLst/>
                <a:cxnLst>
                  <a:cxn ang="0">
                    <a:pos x="34" y="88"/>
                  </a:cxn>
                  <a:cxn ang="0">
                    <a:pos x="0" y="0"/>
                  </a:cxn>
                  <a:cxn ang="0">
                    <a:pos x="10" y="67"/>
                  </a:cxn>
                  <a:cxn ang="0">
                    <a:pos x="43" y="155"/>
                  </a:cxn>
                  <a:cxn ang="0">
                    <a:pos x="34" y="88"/>
                  </a:cxn>
                  <a:cxn ang="0">
                    <a:pos x="1980" y="259"/>
                  </a:cxn>
                  <a:cxn ang="0">
                    <a:pos x="2032" y="127"/>
                  </a:cxn>
                  <a:cxn ang="0">
                    <a:pos x="51" y="128"/>
                  </a:cxn>
                  <a:cxn ang="0">
                    <a:pos x="102" y="259"/>
                  </a:cxn>
                </a:cxnLst>
                <a:rect l="0" t="0" r="r" b="b"/>
                <a:pathLst>
                  <a:path w="2032" h="259">
                    <a:moveTo>
                      <a:pt x="34" y="88"/>
                    </a:moveTo>
                    <a:lnTo>
                      <a:pt x="0" y="0"/>
                    </a:lnTo>
                    <a:lnTo>
                      <a:pt x="10" y="67"/>
                    </a:lnTo>
                    <a:lnTo>
                      <a:pt x="43" y="155"/>
                    </a:lnTo>
                    <a:lnTo>
                      <a:pt x="34" y="88"/>
                    </a:lnTo>
                    <a:moveTo>
                      <a:pt x="1980" y="259"/>
                    </a:moveTo>
                    <a:lnTo>
                      <a:pt x="2032" y="127"/>
                    </a:lnTo>
                    <a:moveTo>
                      <a:pt x="51" y="128"/>
                    </a:moveTo>
                    <a:lnTo>
                      <a:pt x="102" y="25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65" name="Freeform 825"/>
              <p:cNvSpPr>
                <a:spLocks/>
              </p:cNvSpPr>
              <p:nvPr/>
            </p:nvSpPr>
            <p:spPr bwMode="auto">
              <a:xfrm>
                <a:off x="5258" y="3240"/>
                <a:ext cx="151" cy="104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37" y="54"/>
                  </a:cxn>
                  <a:cxn ang="0">
                    <a:pos x="151" y="0"/>
                  </a:cxn>
                  <a:cxn ang="0">
                    <a:pos x="107" y="58"/>
                  </a:cxn>
                  <a:cxn ang="0">
                    <a:pos x="0" y="104"/>
                  </a:cxn>
                </a:cxnLst>
                <a:rect l="0" t="0" r="r" b="b"/>
                <a:pathLst>
                  <a:path w="151" h="104">
                    <a:moveTo>
                      <a:pt x="0" y="104"/>
                    </a:moveTo>
                    <a:lnTo>
                      <a:pt x="37" y="54"/>
                    </a:lnTo>
                    <a:lnTo>
                      <a:pt x="151" y="0"/>
                    </a:lnTo>
                    <a:lnTo>
                      <a:pt x="107" y="58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66" name="Freeform 826"/>
              <p:cNvSpPr>
                <a:spLocks noEditPoints="1"/>
              </p:cNvSpPr>
              <p:nvPr/>
            </p:nvSpPr>
            <p:spPr bwMode="auto">
              <a:xfrm>
                <a:off x="5255" y="1671"/>
                <a:ext cx="154" cy="1673"/>
              </a:xfrm>
              <a:custGeom>
                <a:avLst/>
                <a:gdLst/>
                <a:ahLst/>
                <a:cxnLst>
                  <a:cxn ang="0">
                    <a:pos x="3" y="1673"/>
                  </a:cxn>
                  <a:cxn ang="0">
                    <a:pos x="40" y="1623"/>
                  </a:cxn>
                  <a:cxn ang="0">
                    <a:pos x="154" y="1569"/>
                  </a:cxn>
                  <a:cxn ang="0">
                    <a:pos x="110" y="1627"/>
                  </a:cxn>
                  <a:cxn ang="0">
                    <a:pos x="3" y="1673"/>
                  </a:cxn>
                  <a:cxn ang="0">
                    <a:pos x="0" y="0"/>
                  </a:cxn>
                  <a:cxn ang="0">
                    <a:pos x="59" y="59"/>
                  </a:cxn>
                </a:cxnLst>
                <a:rect l="0" t="0" r="r" b="b"/>
                <a:pathLst>
                  <a:path w="154" h="1673">
                    <a:moveTo>
                      <a:pt x="3" y="1673"/>
                    </a:moveTo>
                    <a:lnTo>
                      <a:pt x="40" y="1623"/>
                    </a:lnTo>
                    <a:lnTo>
                      <a:pt x="154" y="1569"/>
                    </a:lnTo>
                    <a:lnTo>
                      <a:pt x="110" y="1627"/>
                    </a:lnTo>
                    <a:lnTo>
                      <a:pt x="3" y="1673"/>
                    </a:lnTo>
                    <a:moveTo>
                      <a:pt x="0" y="0"/>
                    </a:moveTo>
                    <a:lnTo>
                      <a:pt x="59" y="5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67" name="Freeform 827"/>
              <p:cNvSpPr>
                <a:spLocks/>
              </p:cNvSpPr>
              <p:nvPr/>
            </p:nvSpPr>
            <p:spPr bwMode="auto">
              <a:xfrm>
                <a:off x="5106" y="3344"/>
                <a:ext cx="152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39" y="36"/>
                  </a:cxn>
                  <a:cxn ang="0">
                    <a:pos x="152" y="0"/>
                  </a:cxn>
                  <a:cxn ang="0">
                    <a:pos x="107" y="43"/>
                  </a:cxn>
                  <a:cxn ang="0">
                    <a:pos x="0" y="74"/>
                  </a:cxn>
                </a:cxnLst>
                <a:rect l="0" t="0" r="r" b="b"/>
                <a:pathLst>
                  <a:path w="152" h="74">
                    <a:moveTo>
                      <a:pt x="0" y="74"/>
                    </a:moveTo>
                    <a:lnTo>
                      <a:pt x="39" y="36"/>
                    </a:lnTo>
                    <a:lnTo>
                      <a:pt x="152" y="0"/>
                    </a:lnTo>
                    <a:lnTo>
                      <a:pt x="107" y="4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68" name="Freeform 828"/>
              <p:cNvSpPr>
                <a:spLocks noEditPoints="1"/>
              </p:cNvSpPr>
              <p:nvPr/>
            </p:nvSpPr>
            <p:spPr bwMode="auto">
              <a:xfrm>
                <a:off x="3468" y="1672"/>
                <a:ext cx="1790" cy="1746"/>
              </a:xfrm>
              <a:custGeom>
                <a:avLst/>
                <a:gdLst/>
                <a:ahLst/>
                <a:cxnLst>
                  <a:cxn ang="0">
                    <a:pos x="1638" y="1746"/>
                  </a:cxn>
                  <a:cxn ang="0">
                    <a:pos x="1677" y="1708"/>
                  </a:cxn>
                  <a:cxn ang="0">
                    <a:pos x="1790" y="1672"/>
                  </a:cxn>
                  <a:cxn ang="0">
                    <a:pos x="1745" y="1715"/>
                  </a:cxn>
                  <a:cxn ang="0">
                    <a:pos x="1638" y="1746"/>
                  </a:cxn>
                  <a:cxn ang="0">
                    <a:pos x="0" y="59"/>
                  </a:cxn>
                  <a:cxn ang="0">
                    <a:pos x="58" y="0"/>
                  </a:cxn>
                </a:cxnLst>
                <a:rect l="0" t="0" r="r" b="b"/>
                <a:pathLst>
                  <a:path w="1790" h="1746">
                    <a:moveTo>
                      <a:pt x="1638" y="1746"/>
                    </a:moveTo>
                    <a:lnTo>
                      <a:pt x="1677" y="1708"/>
                    </a:lnTo>
                    <a:lnTo>
                      <a:pt x="1790" y="1672"/>
                    </a:lnTo>
                    <a:lnTo>
                      <a:pt x="1745" y="1715"/>
                    </a:lnTo>
                    <a:lnTo>
                      <a:pt x="1638" y="1746"/>
                    </a:lnTo>
                    <a:moveTo>
                      <a:pt x="0" y="59"/>
                    </a:moveTo>
                    <a:lnTo>
                      <a:pt x="58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69" name="Freeform 829"/>
              <p:cNvSpPr>
                <a:spLocks/>
              </p:cNvSpPr>
              <p:nvPr/>
            </p:nvSpPr>
            <p:spPr bwMode="auto">
              <a:xfrm>
                <a:off x="4481" y="2430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8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8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70" name="Freeform 830"/>
              <p:cNvSpPr>
                <a:spLocks/>
              </p:cNvSpPr>
              <p:nvPr/>
            </p:nvSpPr>
            <p:spPr bwMode="auto">
              <a:xfrm>
                <a:off x="4481" y="2430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8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8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71" name="Freeform 831"/>
              <p:cNvSpPr>
                <a:spLocks/>
              </p:cNvSpPr>
              <p:nvPr/>
            </p:nvSpPr>
            <p:spPr bwMode="auto">
              <a:xfrm>
                <a:off x="4281" y="2430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72" name="Freeform 832"/>
              <p:cNvSpPr>
                <a:spLocks/>
              </p:cNvSpPr>
              <p:nvPr/>
            </p:nvSpPr>
            <p:spPr bwMode="auto">
              <a:xfrm>
                <a:off x="4281" y="2430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73" name="Rectangle 833"/>
              <p:cNvSpPr>
                <a:spLocks noChangeArrowheads="1"/>
              </p:cNvSpPr>
              <p:nvPr/>
            </p:nvSpPr>
            <p:spPr bwMode="auto">
              <a:xfrm>
                <a:off x="4371" y="2780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74" name="Rectangle 834"/>
              <p:cNvSpPr>
                <a:spLocks noChangeArrowheads="1"/>
              </p:cNvSpPr>
              <p:nvPr/>
            </p:nvSpPr>
            <p:spPr bwMode="auto">
              <a:xfrm>
                <a:off x="4371" y="2780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75" name="Freeform 835"/>
              <p:cNvSpPr>
                <a:spLocks/>
              </p:cNvSpPr>
              <p:nvPr/>
            </p:nvSpPr>
            <p:spPr bwMode="auto">
              <a:xfrm>
                <a:off x="5053" y="3223"/>
                <a:ext cx="94" cy="97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5" y="48"/>
                  </a:cxn>
                  <a:cxn ang="0">
                    <a:pos x="94" y="0"/>
                  </a:cxn>
                  <a:cxn ang="0">
                    <a:pos x="44" y="53"/>
                  </a:cxn>
                  <a:cxn ang="0">
                    <a:pos x="0" y="97"/>
                  </a:cxn>
                </a:cxnLst>
                <a:rect l="0" t="0" r="r" b="b"/>
                <a:pathLst>
                  <a:path w="94" h="97">
                    <a:moveTo>
                      <a:pt x="0" y="97"/>
                    </a:moveTo>
                    <a:lnTo>
                      <a:pt x="45" y="48"/>
                    </a:lnTo>
                    <a:lnTo>
                      <a:pt x="94" y="0"/>
                    </a:lnTo>
                    <a:lnTo>
                      <a:pt x="44" y="53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76" name="Freeform 836"/>
              <p:cNvSpPr>
                <a:spLocks/>
              </p:cNvSpPr>
              <p:nvPr/>
            </p:nvSpPr>
            <p:spPr bwMode="auto">
              <a:xfrm>
                <a:off x="5053" y="3223"/>
                <a:ext cx="94" cy="97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5" y="48"/>
                  </a:cxn>
                  <a:cxn ang="0">
                    <a:pos x="94" y="0"/>
                  </a:cxn>
                  <a:cxn ang="0">
                    <a:pos x="44" y="53"/>
                  </a:cxn>
                  <a:cxn ang="0">
                    <a:pos x="0" y="97"/>
                  </a:cxn>
                </a:cxnLst>
                <a:rect l="0" t="0" r="r" b="b"/>
                <a:pathLst>
                  <a:path w="94" h="97">
                    <a:moveTo>
                      <a:pt x="0" y="97"/>
                    </a:moveTo>
                    <a:lnTo>
                      <a:pt x="45" y="48"/>
                    </a:lnTo>
                    <a:lnTo>
                      <a:pt x="94" y="0"/>
                    </a:lnTo>
                    <a:lnTo>
                      <a:pt x="44" y="53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77" name="Freeform 837"/>
              <p:cNvSpPr>
                <a:spLocks/>
              </p:cNvSpPr>
              <p:nvPr/>
            </p:nvSpPr>
            <p:spPr bwMode="auto">
              <a:xfrm>
                <a:off x="3635" y="3223"/>
                <a:ext cx="94" cy="97"/>
              </a:xfrm>
              <a:custGeom>
                <a:avLst/>
                <a:gdLst/>
                <a:ahLst/>
                <a:cxnLst>
                  <a:cxn ang="0">
                    <a:pos x="48" y="53"/>
                  </a:cxn>
                  <a:cxn ang="0">
                    <a:pos x="0" y="0"/>
                  </a:cxn>
                  <a:cxn ang="0">
                    <a:pos x="47" y="48"/>
                  </a:cxn>
                  <a:cxn ang="0">
                    <a:pos x="94" y="97"/>
                  </a:cxn>
                  <a:cxn ang="0">
                    <a:pos x="48" y="53"/>
                  </a:cxn>
                </a:cxnLst>
                <a:rect l="0" t="0" r="r" b="b"/>
                <a:pathLst>
                  <a:path w="94" h="97">
                    <a:moveTo>
                      <a:pt x="48" y="53"/>
                    </a:moveTo>
                    <a:lnTo>
                      <a:pt x="0" y="0"/>
                    </a:lnTo>
                    <a:lnTo>
                      <a:pt x="47" y="48"/>
                    </a:lnTo>
                    <a:lnTo>
                      <a:pt x="94" y="97"/>
                    </a:lnTo>
                    <a:lnTo>
                      <a:pt x="48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78" name="Freeform 838"/>
              <p:cNvSpPr>
                <a:spLocks/>
              </p:cNvSpPr>
              <p:nvPr/>
            </p:nvSpPr>
            <p:spPr bwMode="auto">
              <a:xfrm>
                <a:off x="3635" y="3223"/>
                <a:ext cx="94" cy="97"/>
              </a:xfrm>
              <a:custGeom>
                <a:avLst/>
                <a:gdLst/>
                <a:ahLst/>
                <a:cxnLst>
                  <a:cxn ang="0">
                    <a:pos x="48" y="53"/>
                  </a:cxn>
                  <a:cxn ang="0">
                    <a:pos x="0" y="0"/>
                  </a:cxn>
                  <a:cxn ang="0">
                    <a:pos x="47" y="48"/>
                  </a:cxn>
                  <a:cxn ang="0">
                    <a:pos x="94" y="97"/>
                  </a:cxn>
                  <a:cxn ang="0">
                    <a:pos x="48" y="53"/>
                  </a:cxn>
                </a:cxnLst>
                <a:rect l="0" t="0" r="r" b="b"/>
                <a:pathLst>
                  <a:path w="94" h="97">
                    <a:moveTo>
                      <a:pt x="48" y="53"/>
                    </a:moveTo>
                    <a:lnTo>
                      <a:pt x="0" y="0"/>
                    </a:lnTo>
                    <a:lnTo>
                      <a:pt x="47" y="48"/>
                    </a:lnTo>
                    <a:lnTo>
                      <a:pt x="94" y="97"/>
                    </a:lnTo>
                    <a:lnTo>
                      <a:pt x="48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79" name="Freeform 839"/>
              <p:cNvSpPr>
                <a:spLocks/>
              </p:cNvSpPr>
              <p:nvPr/>
            </p:nvSpPr>
            <p:spPr bwMode="auto">
              <a:xfrm>
                <a:off x="5030" y="1127"/>
                <a:ext cx="145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0" y="0"/>
                  </a:cxn>
                  <a:cxn ang="0">
                    <a:pos x="63" y="31"/>
                  </a:cxn>
                  <a:cxn ang="0">
                    <a:pos x="145" y="59"/>
                  </a:cxn>
                  <a:cxn ang="0">
                    <a:pos x="83" y="28"/>
                  </a:cxn>
                </a:cxnLst>
                <a:rect l="0" t="0" r="r" b="b"/>
                <a:pathLst>
                  <a:path w="145" h="59">
                    <a:moveTo>
                      <a:pt x="83" y="28"/>
                    </a:moveTo>
                    <a:lnTo>
                      <a:pt x="0" y="0"/>
                    </a:lnTo>
                    <a:lnTo>
                      <a:pt x="63" y="31"/>
                    </a:lnTo>
                    <a:lnTo>
                      <a:pt x="145" y="59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80" name="Freeform 840"/>
              <p:cNvSpPr>
                <a:spLocks/>
              </p:cNvSpPr>
              <p:nvPr/>
            </p:nvSpPr>
            <p:spPr bwMode="auto">
              <a:xfrm>
                <a:off x="5030" y="1127"/>
                <a:ext cx="145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0" y="0"/>
                  </a:cxn>
                  <a:cxn ang="0">
                    <a:pos x="63" y="31"/>
                  </a:cxn>
                  <a:cxn ang="0">
                    <a:pos x="145" y="59"/>
                  </a:cxn>
                  <a:cxn ang="0">
                    <a:pos x="83" y="28"/>
                  </a:cxn>
                </a:cxnLst>
                <a:rect l="0" t="0" r="r" b="b"/>
                <a:pathLst>
                  <a:path w="145" h="59">
                    <a:moveTo>
                      <a:pt x="83" y="28"/>
                    </a:moveTo>
                    <a:lnTo>
                      <a:pt x="0" y="0"/>
                    </a:lnTo>
                    <a:lnTo>
                      <a:pt x="63" y="31"/>
                    </a:lnTo>
                    <a:lnTo>
                      <a:pt x="145" y="59"/>
                    </a:lnTo>
                    <a:lnTo>
                      <a:pt x="83" y="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81" name="Freeform 841"/>
              <p:cNvSpPr>
                <a:spLocks/>
              </p:cNvSpPr>
              <p:nvPr/>
            </p:nvSpPr>
            <p:spPr bwMode="auto">
              <a:xfrm>
                <a:off x="5227" y="3068"/>
                <a:ext cx="159" cy="94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159" y="39"/>
                  </a:cxn>
                  <a:cxn ang="0">
                    <a:pos x="118" y="94"/>
                  </a:cxn>
                  <a:cxn ang="0">
                    <a:pos x="0" y="58"/>
                  </a:cxn>
                  <a:cxn ang="0">
                    <a:pos x="52" y="0"/>
                  </a:cxn>
                </a:cxnLst>
                <a:rect l="0" t="0" r="r" b="b"/>
                <a:pathLst>
                  <a:path w="159" h="94">
                    <a:moveTo>
                      <a:pt x="52" y="0"/>
                    </a:moveTo>
                    <a:lnTo>
                      <a:pt x="159" y="39"/>
                    </a:lnTo>
                    <a:lnTo>
                      <a:pt x="118" y="94"/>
                    </a:lnTo>
                    <a:lnTo>
                      <a:pt x="0" y="5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82" name="Freeform 842"/>
              <p:cNvSpPr>
                <a:spLocks/>
              </p:cNvSpPr>
              <p:nvPr/>
            </p:nvSpPr>
            <p:spPr bwMode="auto">
              <a:xfrm>
                <a:off x="5227" y="3068"/>
                <a:ext cx="159" cy="94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159" y="39"/>
                  </a:cxn>
                  <a:cxn ang="0">
                    <a:pos x="118" y="94"/>
                  </a:cxn>
                  <a:cxn ang="0">
                    <a:pos x="0" y="58"/>
                  </a:cxn>
                  <a:cxn ang="0">
                    <a:pos x="52" y="0"/>
                  </a:cxn>
                </a:cxnLst>
                <a:rect l="0" t="0" r="r" b="b"/>
                <a:pathLst>
                  <a:path w="159" h="94">
                    <a:moveTo>
                      <a:pt x="52" y="0"/>
                    </a:moveTo>
                    <a:lnTo>
                      <a:pt x="159" y="39"/>
                    </a:lnTo>
                    <a:lnTo>
                      <a:pt x="118" y="94"/>
                    </a:lnTo>
                    <a:lnTo>
                      <a:pt x="0" y="58"/>
                    </a:lnTo>
                    <a:lnTo>
                      <a:pt x="5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83" name="Freeform 843"/>
              <p:cNvSpPr>
                <a:spLocks/>
              </p:cNvSpPr>
              <p:nvPr/>
            </p:nvSpPr>
            <p:spPr bwMode="auto">
              <a:xfrm>
                <a:off x="4501" y="2499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84" name="Freeform 844"/>
              <p:cNvSpPr>
                <a:spLocks/>
              </p:cNvSpPr>
              <p:nvPr/>
            </p:nvSpPr>
            <p:spPr bwMode="auto">
              <a:xfrm>
                <a:off x="4501" y="2499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85" name="Freeform 845"/>
              <p:cNvSpPr>
                <a:spLocks/>
              </p:cNvSpPr>
              <p:nvPr/>
            </p:nvSpPr>
            <p:spPr bwMode="auto">
              <a:xfrm>
                <a:off x="4275" y="2499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86" name="Freeform 846"/>
              <p:cNvSpPr>
                <a:spLocks/>
              </p:cNvSpPr>
              <p:nvPr/>
            </p:nvSpPr>
            <p:spPr bwMode="auto">
              <a:xfrm>
                <a:off x="4275" y="2499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87" name="Freeform 847"/>
              <p:cNvSpPr>
                <a:spLocks/>
              </p:cNvSpPr>
              <p:nvPr/>
            </p:nvSpPr>
            <p:spPr bwMode="auto">
              <a:xfrm>
                <a:off x="4450" y="2366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88" name="Freeform 848"/>
              <p:cNvSpPr>
                <a:spLocks/>
              </p:cNvSpPr>
              <p:nvPr/>
            </p:nvSpPr>
            <p:spPr bwMode="auto">
              <a:xfrm>
                <a:off x="4450" y="2366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89" name="Freeform 849"/>
              <p:cNvSpPr>
                <a:spLocks/>
              </p:cNvSpPr>
              <p:nvPr/>
            </p:nvSpPr>
            <p:spPr bwMode="auto">
              <a:xfrm>
                <a:off x="4301" y="2366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90" name="Freeform 850"/>
              <p:cNvSpPr>
                <a:spLocks noEditPoints="1"/>
              </p:cNvSpPr>
              <p:nvPr/>
            </p:nvSpPr>
            <p:spPr bwMode="auto">
              <a:xfrm>
                <a:off x="3571" y="1499"/>
                <a:ext cx="1640" cy="931"/>
              </a:xfrm>
              <a:custGeom>
                <a:avLst/>
                <a:gdLst/>
                <a:ahLst/>
                <a:cxnLst>
                  <a:cxn ang="0">
                    <a:pos x="730" y="931"/>
                  </a:cxn>
                  <a:cxn ang="0">
                    <a:pos x="730" y="880"/>
                  </a:cxn>
                  <a:cxn ang="0">
                    <a:pos x="761" y="867"/>
                  </a:cxn>
                  <a:cxn ang="0">
                    <a:pos x="761" y="919"/>
                  </a:cxn>
                  <a:cxn ang="0">
                    <a:pos x="730" y="931"/>
                  </a:cxn>
                  <a:cxn ang="0">
                    <a:pos x="1640" y="52"/>
                  </a:cxn>
                  <a:cxn ang="0">
                    <a:pos x="1572" y="0"/>
                  </a:cxn>
                  <a:cxn ang="0">
                    <a:pos x="68" y="1"/>
                  </a:cxn>
                  <a:cxn ang="0">
                    <a:pos x="0" y="52"/>
                  </a:cxn>
                </a:cxnLst>
                <a:rect l="0" t="0" r="r" b="b"/>
                <a:pathLst>
                  <a:path w="1640" h="931">
                    <a:moveTo>
                      <a:pt x="730" y="931"/>
                    </a:moveTo>
                    <a:lnTo>
                      <a:pt x="730" y="880"/>
                    </a:lnTo>
                    <a:lnTo>
                      <a:pt x="761" y="867"/>
                    </a:lnTo>
                    <a:lnTo>
                      <a:pt x="761" y="919"/>
                    </a:lnTo>
                    <a:lnTo>
                      <a:pt x="730" y="931"/>
                    </a:lnTo>
                    <a:moveTo>
                      <a:pt x="1640" y="52"/>
                    </a:moveTo>
                    <a:lnTo>
                      <a:pt x="1572" y="0"/>
                    </a:lnTo>
                    <a:moveTo>
                      <a:pt x="68" y="1"/>
                    </a:moveTo>
                    <a:lnTo>
                      <a:pt x="0" y="5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91" name="Freeform 851"/>
              <p:cNvSpPr>
                <a:spLocks/>
              </p:cNvSpPr>
              <p:nvPr/>
            </p:nvSpPr>
            <p:spPr bwMode="auto">
              <a:xfrm>
                <a:off x="4957" y="1210"/>
                <a:ext cx="115" cy="10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15" y="37"/>
                  </a:cxn>
                  <a:cxn ang="0">
                    <a:pos x="38" y="100"/>
                  </a:cxn>
                  <a:cxn ang="0">
                    <a:pos x="0" y="57"/>
                  </a:cxn>
                  <a:cxn ang="0">
                    <a:pos x="77" y="0"/>
                  </a:cxn>
                </a:cxnLst>
                <a:rect l="0" t="0" r="r" b="b"/>
                <a:pathLst>
                  <a:path w="115" h="100">
                    <a:moveTo>
                      <a:pt x="77" y="0"/>
                    </a:moveTo>
                    <a:lnTo>
                      <a:pt x="115" y="37"/>
                    </a:lnTo>
                    <a:lnTo>
                      <a:pt x="38" y="100"/>
                    </a:lnTo>
                    <a:lnTo>
                      <a:pt x="0" y="57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92" name="Freeform 852"/>
              <p:cNvSpPr>
                <a:spLocks/>
              </p:cNvSpPr>
              <p:nvPr/>
            </p:nvSpPr>
            <p:spPr bwMode="auto">
              <a:xfrm>
                <a:off x="4957" y="1210"/>
                <a:ext cx="115" cy="10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15" y="37"/>
                  </a:cxn>
                  <a:cxn ang="0">
                    <a:pos x="38" y="100"/>
                  </a:cxn>
                  <a:cxn ang="0">
                    <a:pos x="0" y="57"/>
                  </a:cxn>
                  <a:cxn ang="0">
                    <a:pos x="77" y="0"/>
                  </a:cxn>
                </a:cxnLst>
                <a:rect l="0" t="0" r="r" b="b"/>
                <a:pathLst>
                  <a:path w="115" h="100">
                    <a:moveTo>
                      <a:pt x="77" y="0"/>
                    </a:moveTo>
                    <a:lnTo>
                      <a:pt x="115" y="37"/>
                    </a:lnTo>
                    <a:lnTo>
                      <a:pt x="38" y="100"/>
                    </a:lnTo>
                    <a:lnTo>
                      <a:pt x="0" y="57"/>
                    </a:lnTo>
                    <a:lnTo>
                      <a:pt x="7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93" name="Freeform 853"/>
              <p:cNvSpPr>
                <a:spLocks/>
              </p:cNvSpPr>
              <p:nvPr/>
            </p:nvSpPr>
            <p:spPr bwMode="auto">
              <a:xfrm>
                <a:off x="4450" y="2710"/>
                <a:ext cx="31" cy="64"/>
              </a:xfrm>
              <a:custGeom>
                <a:avLst/>
                <a:gdLst/>
                <a:ahLst/>
                <a:cxnLst>
                  <a:cxn ang="0">
                    <a:pos x="31" y="50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0" y="64"/>
                  </a:cxn>
                  <a:cxn ang="0">
                    <a:pos x="31" y="50"/>
                  </a:cxn>
                </a:cxnLst>
                <a:rect l="0" t="0" r="r" b="b"/>
                <a:pathLst>
                  <a:path w="31" h="64">
                    <a:moveTo>
                      <a:pt x="31" y="50"/>
                    </a:moveTo>
                    <a:lnTo>
                      <a:pt x="31" y="0"/>
                    </a:lnTo>
                    <a:lnTo>
                      <a:pt x="0" y="12"/>
                    </a:lnTo>
                    <a:lnTo>
                      <a:pt x="0" y="64"/>
                    </a:lnTo>
                    <a:lnTo>
                      <a:pt x="31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94" name="Freeform 854"/>
              <p:cNvSpPr>
                <a:spLocks/>
              </p:cNvSpPr>
              <p:nvPr/>
            </p:nvSpPr>
            <p:spPr bwMode="auto">
              <a:xfrm>
                <a:off x="4450" y="2710"/>
                <a:ext cx="31" cy="64"/>
              </a:xfrm>
              <a:custGeom>
                <a:avLst/>
                <a:gdLst/>
                <a:ahLst/>
                <a:cxnLst>
                  <a:cxn ang="0">
                    <a:pos x="31" y="50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0" y="64"/>
                  </a:cxn>
                  <a:cxn ang="0">
                    <a:pos x="31" y="50"/>
                  </a:cxn>
                </a:cxnLst>
                <a:rect l="0" t="0" r="r" b="b"/>
                <a:pathLst>
                  <a:path w="31" h="64">
                    <a:moveTo>
                      <a:pt x="31" y="50"/>
                    </a:moveTo>
                    <a:lnTo>
                      <a:pt x="31" y="0"/>
                    </a:lnTo>
                    <a:lnTo>
                      <a:pt x="0" y="12"/>
                    </a:lnTo>
                    <a:lnTo>
                      <a:pt x="0" y="64"/>
                    </a:lnTo>
                    <a:lnTo>
                      <a:pt x="31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95" name="Freeform 855"/>
              <p:cNvSpPr>
                <a:spLocks/>
              </p:cNvSpPr>
              <p:nvPr/>
            </p:nvSpPr>
            <p:spPr bwMode="auto">
              <a:xfrm>
                <a:off x="4301" y="2710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2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2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96" name="Freeform 856"/>
              <p:cNvSpPr>
                <a:spLocks/>
              </p:cNvSpPr>
              <p:nvPr/>
            </p:nvSpPr>
            <p:spPr bwMode="auto">
              <a:xfrm>
                <a:off x="4301" y="2710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2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2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97" name="Freeform 857"/>
              <p:cNvSpPr>
                <a:spLocks/>
              </p:cNvSpPr>
              <p:nvPr/>
            </p:nvSpPr>
            <p:spPr bwMode="auto">
              <a:xfrm>
                <a:off x="4501" y="2570"/>
                <a:ext cx="6" cy="72"/>
              </a:xfrm>
              <a:custGeom>
                <a:avLst/>
                <a:gdLst/>
                <a:ahLst/>
                <a:cxnLst>
                  <a:cxn ang="0">
                    <a:pos x="6" y="50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0"/>
                  </a:cxn>
                </a:cxnLst>
                <a:rect l="0" t="0" r="r" b="b"/>
                <a:pathLst>
                  <a:path w="6" h="72">
                    <a:moveTo>
                      <a:pt x="6" y="50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98" name="Freeform 858"/>
              <p:cNvSpPr>
                <a:spLocks/>
              </p:cNvSpPr>
              <p:nvPr/>
            </p:nvSpPr>
            <p:spPr bwMode="auto">
              <a:xfrm>
                <a:off x="4501" y="2570"/>
                <a:ext cx="6" cy="72"/>
              </a:xfrm>
              <a:custGeom>
                <a:avLst/>
                <a:gdLst/>
                <a:ahLst/>
                <a:cxnLst>
                  <a:cxn ang="0">
                    <a:pos x="6" y="50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0"/>
                  </a:cxn>
                </a:cxnLst>
                <a:rect l="0" t="0" r="r" b="b"/>
                <a:pathLst>
                  <a:path w="6" h="72">
                    <a:moveTo>
                      <a:pt x="6" y="50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99" name="Freeform 859"/>
              <p:cNvSpPr>
                <a:spLocks/>
              </p:cNvSpPr>
              <p:nvPr/>
            </p:nvSpPr>
            <p:spPr bwMode="auto">
              <a:xfrm>
                <a:off x="4275" y="2570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00" name="Freeform 860"/>
              <p:cNvSpPr>
                <a:spLocks/>
              </p:cNvSpPr>
              <p:nvPr/>
            </p:nvSpPr>
            <p:spPr bwMode="auto">
              <a:xfrm>
                <a:off x="4275" y="2570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01" name="Freeform 861"/>
              <p:cNvSpPr>
                <a:spLocks/>
              </p:cNvSpPr>
              <p:nvPr/>
            </p:nvSpPr>
            <p:spPr bwMode="auto">
              <a:xfrm>
                <a:off x="5460" y="3102"/>
                <a:ext cx="56" cy="97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22" y="57"/>
                  </a:cxn>
                  <a:cxn ang="0">
                    <a:pos x="56" y="0"/>
                  </a:cxn>
                  <a:cxn ang="0">
                    <a:pos x="34" y="42"/>
                  </a:cxn>
                  <a:cxn ang="0">
                    <a:pos x="0" y="97"/>
                  </a:cxn>
                </a:cxnLst>
                <a:rect l="0" t="0" r="r" b="b"/>
                <a:pathLst>
                  <a:path w="56" h="97">
                    <a:moveTo>
                      <a:pt x="0" y="97"/>
                    </a:moveTo>
                    <a:lnTo>
                      <a:pt x="22" y="57"/>
                    </a:lnTo>
                    <a:lnTo>
                      <a:pt x="56" y="0"/>
                    </a:lnTo>
                    <a:lnTo>
                      <a:pt x="34" y="42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02" name="Freeform 862"/>
              <p:cNvSpPr>
                <a:spLocks/>
              </p:cNvSpPr>
              <p:nvPr/>
            </p:nvSpPr>
            <p:spPr bwMode="auto">
              <a:xfrm>
                <a:off x="5460" y="3102"/>
                <a:ext cx="56" cy="97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22" y="57"/>
                  </a:cxn>
                  <a:cxn ang="0">
                    <a:pos x="56" y="0"/>
                  </a:cxn>
                  <a:cxn ang="0">
                    <a:pos x="34" y="42"/>
                  </a:cxn>
                  <a:cxn ang="0">
                    <a:pos x="0" y="97"/>
                  </a:cxn>
                </a:cxnLst>
                <a:rect l="0" t="0" r="r" b="b"/>
                <a:pathLst>
                  <a:path w="56" h="97">
                    <a:moveTo>
                      <a:pt x="0" y="97"/>
                    </a:moveTo>
                    <a:lnTo>
                      <a:pt x="22" y="57"/>
                    </a:lnTo>
                    <a:lnTo>
                      <a:pt x="56" y="0"/>
                    </a:lnTo>
                    <a:lnTo>
                      <a:pt x="34" y="42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03" name="Freeform 863"/>
              <p:cNvSpPr>
                <a:spLocks/>
              </p:cNvSpPr>
              <p:nvPr/>
            </p:nvSpPr>
            <p:spPr bwMode="auto">
              <a:xfrm>
                <a:off x="5112" y="1418"/>
                <a:ext cx="122" cy="145"/>
              </a:xfrm>
              <a:custGeom>
                <a:avLst/>
                <a:gdLst/>
                <a:ahLst/>
                <a:cxnLst>
                  <a:cxn ang="0">
                    <a:pos x="122" y="145"/>
                  </a:cxn>
                  <a:cxn ang="0">
                    <a:pos x="92" y="65"/>
                  </a:cxn>
                  <a:cxn ang="0">
                    <a:pos x="0" y="0"/>
                  </a:cxn>
                  <a:cxn ang="0">
                    <a:pos x="51" y="93"/>
                  </a:cxn>
                  <a:cxn ang="0">
                    <a:pos x="122" y="145"/>
                  </a:cxn>
                </a:cxnLst>
                <a:rect l="0" t="0" r="r" b="b"/>
                <a:pathLst>
                  <a:path w="122" h="145">
                    <a:moveTo>
                      <a:pt x="122" y="145"/>
                    </a:moveTo>
                    <a:lnTo>
                      <a:pt x="92" y="65"/>
                    </a:lnTo>
                    <a:lnTo>
                      <a:pt x="0" y="0"/>
                    </a:lnTo>
                    <a:lnTo>
                      <a:pt x="51" y="93"/>
                    </a:lnTo>
                    <a:lnTo>
                      <a:pt x="122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04" name="Freeform 864"/>
              <p:cNvSpPr>
                <a:spLocks/>
              </p:cNvSpPr>
              <p:nvPr/>
            </p:nvSpPr>
            <p:spPr bwMode="auto">
              <a:xfrm>
                <a:off x="5112" y="1418"/>
                <a:ext cx="122" cy="145"/>
              </a:xfrm>
              <a:custGeom>
                <a:avLst/>
                <a:gdLst/>
                <a:ahLst/>
                <a:cxnLst>
                  <a:cxn ang="0">
                    <a:pos x="122" y="145"/>
                  </a:cxn>
                  <a:cxn ang="0">
                    <a:pos x="92" y="65"/>
                  </a:cxn>
                  <a:cxn ang="0">
                    <a:pos x="0" y="0"/>
                  </a:cxn>
                  <a:cxn ang="0">
                    <a:pos x="51" y="93"/>
                  </a:cxn>
                  <a:cxn ang="0">
                    <a:pos x="122" y="145"/>
                  </a:cxn>
                </a:cxnLst>
                <a:rect l="0" t="0" r="r" b="b"/>
                <a:pathLst>
                  <a:path w="122" h="145">
                    <a:moveTo>
                      <a:pt x="122" y="145"/>
                    </a:moveTo>
                    <a:lnTo>
                      <a:pt x="92" y="65"/>
                    </a:lnTo>
                    <a:lnTo>
                      <a:pt x="0" y="0"/>
                    </a:lnTo>
                    <a:lnTo>
                      <a:pt x="51" y="93"/>
                    </a:lnTo>
                    <a:lnTo>
                      <a:pt x="122" y="14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05" name="Freeform 865"/>
              <p:cNvSpPr>
                <a:spLocks/>
              </p:cNvSpPr>
              <p:nvPr/>
            </p:nvSpPr>
            <p:spPr bwMode="auto">
              <a:xfrm>
                <a:off x="3548" y="1418"/>
                <a:ext cx="122" cy="145"/>
              </a:xfrm>
              <a:custGeom>
                <a:avLst/>
                <a:gdLst/>
                <a:ahLst/>
                <a:cxnLst>
                  <a:cxn ang="0">
                    <a:pos x="70" y="93"/>
                  </a:cxn>
                  <a:cxn ang="0">
                    <a:pos x="122" y="0"/>
                  </a:cxn>
                  <a:cxn ang="0">
                    <a:pos x="30" y="65"/>
                  </a:cxn>
                  <a:cxn ang="0">
                    <a:pos x="0" y="145"/>
                  </a:cxn>
                  <a:cxn ang="0">
                    <a:pos x="70" y="93"/>
                  </a:cxn>
                </a:cxnLst>
                <a:rect l="0" t="0" r="r" b="b"/>
                <a:pathLst>
                  <a:path w="122" h="145">
                    <a:moveTo>
                      <a:pt x="70" y="93"/>
                    </a:moveTo>
                    <a:lnTo>
                      <a:pt x="122" y="0"/>
                    </a:lnTo>
                    <a:lnTo>
                      <a:pt x="30" y="65"/>
                    </a:lnTo>
                    <a:lnTo>
                      <a:pt x="0" y="145"/>
                    </a:lnTo>
                    <a:lnTo>
                      <a:pt x="7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06" name="Freeform 866"/>
              <p:cNvSpPr>
                <a:spLocks/>
              </p:cNvSpPr>
              <p:nvPr/>
            </p:nvSpPr>
            <p:spPr bwMode="auto">
              <a:xfrm>
                <a:off x="3548" y="1418"/>
                <a:ext cx="122" cy="145"/>
              </a:xfrm>
              <a:custGeom>
                <a:avLst/>
                <a:gdLst/>
                <a:ahLst/>
                <a:cxnLst>
                  <a:cxn ang="0">
                    <a:pos x="70" y="93"/>
                  </a:cxn>
                  <a:cxn ang="0">
                    <a:pos x="122" y="0"/>
                  </a:cxn>
                  <a:cxn ang="0">
                    <a:pos x="30" y="65"/>
                  </a:cxn>
                  <a:cxn ang="0">
                    <a:pos x="0" y="145"/>
                  </a:cxn>
                  <a:cxn ang="0">
                    <a:pos x="70" y="93"/>
                  </a:cxn>
                </a:cxnLst>
                <a:rect l="0" t="0" r="r" b="b"/>
                <a:pathLst>
                  <a:path w="122" h="145">
                    <a:moveTo>
                      <a:pt x="70" y="93"/>
                    </a:moveTo>
                    <a:lnTo>
                      <a:pt x="122" y="0"/>
                    </a:lnTo>
                    <a:lnTo>
                      <a:pt x="30" y="65"/>
                    </a:lnTo>
                    <a:lnTo>
                      <a:pt x="0" y="145"/>
                    </a:lnTo>
                    <a:lnTo>
                      <a:pt x="70" y="9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07" name="Freeform 867"/>
              <p:cNvSpPr>
                <a:spLocks/>
              </p:cNvSpPr>
              <p:nvPr/>
            </p:nvSpPr>
            <p:spPr bwMode="auto">
              <a:xfrm>
                <a:off x="4974" y="1127"/>
                <a:ext cx="139" cy="83"/>
              </a:xfrm>
              <a:custGeom>
                <a:avLst/>
                <a:gdLst/>
                <a:ahLst/>
                <a:cxnLst>
                  <a:cxn ang="0">
                    <a:pos x="60" y="83"/>
                  </a:cxn>
                  <a:cxn ang="0">
                    <a:pos x="0" y="48"/>
                  </a:cxn>
                  <a:cxn ang="0">
                    <a:pos x="56" y="0"/>
                  </a:cxn>
                  <a:cxn ang="0">
                    <a:pos x="139" y="28"/>
                  </a:cxn>
                  <a:cxn ang="0">
                    <a:pos x="60" y="83"/>
                  </a:cxn>
                </a:cxnLst>
                <a:rect l="0" t="0" r="r" b="b"/>
                <a:pathLst>
                  <a:path w="139" h="83">
                    <a:moveTo>
                      <a:pt x="60" y="83"/>
                    </a:moveTo>
                    <a:lnTo>
                      <a:pt x="0" y="48"/>
                    </a:lnTo>
                    <a:lnTo>
                      <a:pt x="56" y="0"/>
                    </a:lnTo>
                    <a:lnTo>
                      <a:pt x="139" y="28"/>
                    </a:lnTo>
                    <a:lnTo>
                      <a:pt x="6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08" name="Freeform 868"/>
              <p:cNvSpPr>
                <a:spLocks/>
              </p:cNvSpPr>
              <p:nvPr/>
            </p:nvSpPr>
            <p:spPr bwMode="auto">
              <a:xfrm>
                <a:off x="4974" y="1127"/>
                <a:ext cx="139" cy="83"/>
              </a:xfrm>
              <a:custGeom>
                <a:avLst/>
                <a:gdLst/>
                <a:ahLst/>
                <a:cxnLst>
                  <a:cxn ang="0">
                    <a:pos x="60" y="83"/>
                  </a:cxn>
                  <a:cxn ang="0">
                    <a:pos x="0" y="48"/>
                  </a:cxn>
                  <a:cxn ang="0">
                    <a:pos x="56" y="0"/>
                  </a:cxn>
                  <a:cxn ang="0">
                    <a:pos x="139" y="28"/>
                  </a:cxn>
                  <a:cxn ang="0">
                    <a:pos x="60" y="83"/>
                  </a:cxn>
                </a:cxnLst>
                <a:rect l="0" t="0" r="r" b="b"/>
                <a:pathLst>
                  <a:path w="139" h="83">
                    <a:moveTo>
                      <a:pt x="60" y="83"/>
                    </a:moveTo>
                    <a:lnTo>
                      <a:pt x="0" y="48"/>
                    </a:lnTo>
                    <a:lnTo>
                      <a:pt x="56" y="0"/>
                    </a:lnTo>
                    <a:lnTo>
                      <a:pt x="139" y="28"/>
                    </a:lnTo>
                    <a:lnTo>
                      <a:pt x="60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09" name="Rectangle 869"/>
              <p:cNvSpPr>
                <a:spLocks noChangeArrowheads="1"/>
              </p:cNvSpPr>
              <p:nvPr/>
            </p:nvSpPr>
            <p:spPr bwMode="auto">
              <a:xfrm>
                <a:off x="4371" y="2308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10" name="Rectangle 870"/>
              <p:cNvSpPr>
                <a:spLocks noChangeArrowheads="1"/>
              </p:cNvSpPr>
              <p:nvPr/>
            </p:nvSpPr>
            <p:spPr bwMode="auto">
              <a:xfrm>
                <a:off x="4371" y="2308"/>
                <a:ext cx="40" cy="51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11" name="Freeform 871"/>
              <p:cNvSpPr>
                <a:spLocks/>
              </p:cNvSpPr>
              <p:nvPr/>
            </p:nvSpPr>
            <p:spPr bwMode="auto">
              <a:xfrm>
                <a:off x="4481" y="2642"/>
                <a:ext cx="20" cy="6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0"/>
                  </a:cxn>
                </a:cxnLst>
                <a:rect l="0" t="0" r="r" b="b"/>
                <a:pathLst>
                  <a:path w="20" h="68">
                    <a:moveTo>
                      <a:pt x="20" y="50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12" name="Freeform 872"/>
              <p:cNvSpPr>
                <a:spLocks/>
              </p:cNvSpPr>
              <p:nvPr/>
            </p:nvSpPr>
            <p:spPr bwMode="auto">
              <a:xfrm>
                <a:off x="4481" y="2642"/>
                <a:ext cx="20" cy="6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0"/>
                  </a:cxn>
                </a:cxnLst>
                <a:rect l="0" t="0" r="r" b="b"/>
                <a:pathLst>
                  <a:path w="20" h="68">
                    <a:moveTo>
                      <a:pt x="20" y="50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13" name="Freeform 873"/>
              <p:cNvSpPr>
                <a:spLocks/>
              </p:cNvSpPr>
              <p:nvPr/>
            </p:nvSpPr>
            <p:spPr bwMode="auto">
              <a:xfrm>
                <a:off x="4281" y="2642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14" name="Freeform 874"/>
              <p:cNvSpPr>
                <a:spLocks/>
              </p:cNvSpPr>
              <p:nvPr/>
            </p:nvSpPr>
            <p:spPr bwMode="auto">
              <a:xfrm>
                <a:off x="4281" y="2642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15" name="Freeform 875"/>
              <p:cNvSpPr>
                <a:spLocks/>
              </p:cNvSpPr>
              <p:nvPr/>
            </p:nvSpPr>
            <p:spPr bwMode="auto">
              <a:xfrm>
                <a:off x="4804" y="1059"/>
                <a:ext cx="145" cy="35"/>
              </a:xfrm>
              <a:custGeom>
                <a:avLst/>
                <a:gdLst/>
                <a:ahLst/>
                <a:cxnLst>
                  <a:cxn ang="0">
                    <a:pos x="62" y="8"/>
                  </a:cxn>
                  <a:cxn ang="0">
                    <a:pos x="0" y="0"/>
                  </a:cxn>
                  <a:cxn ang="0">
                    <a:pos x="71" y="23"/>
                  </a:cxn>
                  <a:cxn ang="0">
                    <a:pos x="145" y="35"/>
                  </a:cxn>
                  <a:cxn ang="0">
                    <a:pos x="62" y="8"/>
                  </a:cxn>
                </a:cxnLst>
                <a:rect l="0" t="0" r="r" b="b"/>
                <a:pathLst>
                  <a:path w="145" h="35">
                    <a:moveTo>
                      <a:pt x="62" y="8"/>
                    </a:moveTo>
                    <a:lnTo>
                      <a:pt x="0" y="0"/>
                    </a:lnTo>
                    <a:lnTo>
                      <a:pt x="71" y="23"/>
                    </a:lnTo>
                    <a:lnTo>
                      <a:pt x="145" y="35"/>
                    </a:lnTo>
                    <a:lnTo>
                      <a:pt x="62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16" name="Freeform 876"/>
              <p:cNvSpPr>
                <a:spLocks noEditPoints="1"/>
              </p:cNvSpPr>
              <p:nvPr/>
            </p:nvSpPr>
            <p:spPr bwMode="auto">
              <a:xfrm>
                <a:off x="4804" y="1059"/>
                <a:ext cx="772" cy="836"/>
              </a:xfrm>
              <a:custGeom>
                <a:avLst/>
                <a:gdLst/>
                <a:ahLst/>
                <a:cxnLst>
                  <a:cxn ang="0">
                    <a:pos x="62" y="8"/>
                  </a:cxn>
                  <a:cxn ang="0">
                    <a:pos x="0" y="0"/>
                  </a:cxn>
                  <a:cxn ang="0">
                    <a:pos x="71" y="23"/>
                  </a:cxn>
                  <a:cxn ang="0">
                    <a:pos x="145" y="35"/>
                  </a:cxn>
                  <a:cxn ang="0">
                    <a:pos x="62" y="8"/>
                  </a:cxn>
                  <a:cxn ang="0">
                    <a:pos x="717" y="749"/>
                  </a:cxn>
                  <a:cxn ang="0">
                    <a:pos x="772" y="836"/>
                  </a:cxn>
                </a:cxnLst>
                <a:rect l="0" t="0" r="r" b="b"/>
                <a:pathLst>
                  <a:path w="772" h="836">
                    <a:moveTo>
                      <a:pt x="62" y="8"/>
                    </a:moveTo>
                    <a:lnTo>
                      <a:pt x="0" y="0"/>
                    </a:lnTo>
                    <a:lnTo>
                      <a:pt x="71" y="23"/>
                    </a:lnTo>
                    <a:lnTo>
                      <a:pt x="145" y="35"/>
                    </a:lnTo>
                    <a:lnTo>
                      <a:pt x="62" y="8"/>
                    </a:lnTo>
                    <a:moveTo>
                      <a:pt x="717" y="749"/>
                    </a:moveTo>
                    <a:lnTo>
                      <a:pt x="772" y="83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17" name="Freeform 877"/>
              <p:cNvSpPr>
                <a:spLocks/>
              </p:cNvSpPr>
              <p:nvPr/>
            </p:nvSpPr>
            <p:spPr bwMode="auto">
              <a:xfrm>
                <a:off x="4723" y="3516"/>
                <a:ext cx="135" cy="3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6" y="0"/>
                  </a:cxn>
                  <a:cxn ang="0">
                    <a:pos x="135" y="7"/>
                  </a:cxn>
                  <a:cxn ang="0">
                    <a:pos x="79" y="30"/>
                  </a:cxn>
                  <a:cxn ang="0">
                    <a:pos x="0" y="20"/>
                  </a:cxn>
                </a:cxnLst>
                <a:rect l="0" t="0" r="r" b="b"/>
                <a:pathLst>
                  <a:path w="135" h="30">
                    <a:moveTo>
                      <a:pt x="0" y="20"/>
                    </a:moveTo>
                    <a:lnTo>
                      <a:pt x="46" y="0"/>
                    </a:lnTo>
                    <a:lnTo>
                      <a:pt x="135" y="7"/>
                    </a:lnTo>
                    <a:lnTo>
                      <a:pt x="79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18" name="Freeform 878"/>
              <p:cNvSpPr>
                <a:spLocks/>
              </p:cNvSpPr>
              <p:nvPr/>
            </p:nvSpPr>
            <p:spPr bwMode="auto">
              <a:xfrm>
                <a:off x="4723" y="3516"/>
                <a:ext cx="135" cy="3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6" y="0"/>
                  </a:cxn>
                  <a:cxn ang="0">
                    <a:pos x="135" y="7"/>
                  </a:cxn>
                  <a:cxn ang="0">
                    <a:pos x="79" y="30"/>
                  </a:cxn>
                  <a:cxn ang="0">
                    <a:pos x="0" y="20"/>
                  </a:cxn>
                </a:cxnLst>
                <a:rect l="0" t="0" r="r" b="b"/>
                <a:pathLst>
                  <a:path w="135" h="30">
                    <a:moveTo>
                      <a:pt x="0" y="20"/>
                    </a:moveTo>
                    <a:lnTo>
                      <a:pt x="46" y="0"/>
                    </a:lnTo>
                    <a:lnTo>
                      <a:pt x="135" y="7"/>
                    </a:lnTo>
                    <a:lnTo>
                      <a:pt x="79" y="30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19" name="Freeform 879"/>
              <p:cNvSpPr>
                <a:spLocks/>
              </p:cNvSpPr>
              <p:nvPr/>
            </p:nvSpPr>
            <p:spPr bwMode="auto">
              <a:xfrm>
                <a:off x="4411" y="2308"/>
                <a:ext cx="39" cy="5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8"/>
                  </a:cxn>
                  <a:cxn ang="0">
                    <a:pos x="0" y="51"/>
                  </a:cxn>
                </a:cxnLst>
                <a:rect l="0" t="0" r="r" b="b"/>
                <a:pathLst>
                  <a:path w="39" h="58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20" name="Freeform 880"/>
              <p:cNvSpPr>
                <a:spLocks/>
              </p:cNvSpPr>
              <p:nvPr/>
            </p:nvSpPr>
            <p:spPr bwMode="auto">
              <a:xfrm>
                <a:off x="4411" y="2308"/>
                <a:ext cx="39" cy="5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8"/>
                  </a:cxn>
                  <a:cxn ang="0">
                    <a:pos x="0" y="51"/>
                  </a:cxn>
                </a:cxnLst>
                <a:rect l="0" t="0" r="r" b="b"/>
                <a:pathLst>
                  <a:path w="39" h="58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8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21" name="Freeform 881"/>
              <p:cNvSpPr>
                <a:spLocks/>
              </p:cNvSpPr>
              <p:nvPr/>
            </p:nvSpPr>
            <p:spPr bwMode="auto">
              <a:xfrm>
                <a:off x="4332" y="2308"/>
                <a:ext cx="39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39" h="58">
                    <a:moveTo>
                      <a:pt x="0" y="7"/>
                    </a:moveTo>
                    <a:lnTo>
                      <a:pt x="39" y="0"/>
                    </a:lnTo>
                    <a:lnTo>
                      <a:pt x="39" y="51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22" name="Freeform 882"/>
              <p:cNvSpPr>
                <a:spLocks/>
              </p:cNvSpPr>
              <p:nvPr/>
            </p:nvSpPr>
            <p:spPr bwMode="auto">
              <a:xfrm>
                <a:off x="4332" y="2308"/>
                <a:ext cx="39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39" h="58">
                    <a:moveTo>
                      <a:pt x="0" y="7"/>
                    </a:moveTo>
                    <a:lnTo>
                      <a:pt x="39" y="0"/>
                    </a:lnTo>
                    <a:lnTo>
                      <a:pt x="39" y="51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23" name="Freeform 883"/>
              <p:cNvSpPr>
                <a:spLocks/>
              </p:cNvSpPr>
              <p:nvPr/>
            </p:nvSpPr>
            <p:spPr bwMode="auto">
              <a:xfrm>
                <a:off x="4888" y="1238"/>
                <a:ext cx="107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29"/>
                  </a:cxn>
                  <a:cxn ang="0">
                    <a:pos x="107" y="72"/>
                  </a:cxn>
                  <a:cxn ang="0">
                    <a:pos x="34" y="41"/>
                  </a:cxn>
                  <a:cxn ang="0">
                    <a:pos x="0" y="0"/>
                  </a:cxn>
                </a:cxnLst>
                <a:rect l="0" t="0" r="r" b="b"/>
                <a:pathLst>
                  <a:path w="107" h="72">
                    <a:moveTo>
                      <a:pt x="0" y="0"/>
                    </a:moveTo>
                    <a:lnTo>
                      <a:pt x="69" y="29"/>
                    </a:lnTo>
                    <a:lnTo>
                      <a:pt x="107" y="72"/>
                    </a:lnTo>
                    <a:lnTo>
                      <a:pt x="3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24" name="Freeform 884"/>
              <p:cNvSpPr>
                <a:spLocks/>
              </p:cNvSpPr>
              <p:nvPr/>
            </p:nvSpPr>
            <p:spPr bwMode="auto">
              <a:xfrm>
                <a:off x="4888" y="1238"/>
                <a:ext cx="107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29"/>
                  </a:cxn>
                  <a:cxn ang="0">
                    <a:pos x="107" y="72"/>
                  </a:cxn>
                  <a:cxn ang="0">
                    <a:pos x="34" y="41"/>
                  </a:cxn>
                  <a:cxn ang="0">
                    <a:pos x="0" y="0"/>
                  </a:cxn>
                </a:cxnLst>
                <a:rect l="0" t="0" r="r" b="b"/>
                <a:pathLst>
                  <a:path w="107" h="72">
                    <a:moveTo>
                      <a:pt x="0" y="0"/>
                    </a:moveTo>
                    <a:lnTo>
                      <a:pt x="69" y="29"/>
                    </a:lnTo>
                    <a:lnTo>
                      <a:pt x="107" y="72"/>
                    </a:lnTo>
                    <a:lnTo>
                      <a:pt x="34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25" name="Freeform 885"/>
              <p:cNvSpPr>
                <a:spLocks/>
              </p:cNvSpPr>
              <p:nvPr/>
            </p:nvSpPr>
            <p:spPr bwMode="auto">
              <a:xfrm>
                <a:off x="3786" y="1238"/>
                <a:ext cx="107" cy="72"/>
              </a:xfrm>
              <a:custGeom>
                <a:avLst/>
                <a:gdLst/>
                <a:ahLst/>
                <a:cxnLst>
                  <a:cxn ang="0">
                    <a:pos x="74" y="41"/>
                  </a:cxn>
                  <a:cxn ang="0">
                    <a:pos x="107" y="0"/>
                  </a:cxn>
                  <a:cxn ang="0">
                    <a:pos x="39" y="29"/>
                  </a:cxn>
                  <a:cxn ang="0">
                    <a:pos x="0" y="72"/>
                  </a:cxn>
                  <a:cxn ang="0">
                    <a:pos x="74" y="41"/>
                  </a:cxn>
                </a:cxnLst>
                <a:rect l="0" t="0" r="r" b="b"/>
                <a:pathLst>
                  <a:path w="107" h="72">
                    <a:moveTo>
                      <a:pt x="74" y="41"/>
                    </a:moveTo>
                    <a:lnTo>
                      <a:pt x="107" y="0"/>
                    </a:lnTo>
                    <a:lnTo>
                      <a:pt x="39" y="29"/>
                    </a:lnTo>
                    <a:lnTo>
                      <a:pt x="0" y="72"/>
                    </a:lnTo>
                    <a:lnTo>
                      <a:pt x="74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26" name="Freeform 886"/>
              <p:cNvSpPr>
                <a:spLocks/>
              </p:cNvSpPr>
              <p:nvPr/>
            </p:nvSpPr>
            <p:spPr bwMode="auto">
              <a:xfrm>
                <a:off x="3786" y="1238"/>
                <a:ext cx="107" cy="72"/>
              </a:xfrm>
              <a:custGeom>
                <a:avLst/>
                <a:gdLst/>
                <a:ahLst/>
                <a:cxnLst>
                  <a:cxn ang="0">
                    <a:pos x="74" y="41"/>
                  </a:cxn>
                  <a:cxn ang="0">
                    <a:pos x="107" y="0"/>
                  </a:cxn>
                  <a:cxn ang="0">
                    <a:pos x="39" y="29"/>
                  </a:cxn>
                  <a:cxn ang="0">
                    <a:pos x="0" y="72"/>
                  </a:cxn>
                  <a:cxn ang="0">
                    <a:pos x="74" y="41"/>
                  </a:cxn>
                </a:cxnLst>
                <a:rect l="0" t="0" r="r" b="b"/>
                <a:pathLst>
                  <a:path w="107" h="72">
                    <a:moveTo>
                      <a:pt x="74" y="41"/>
                    </a:moveTo>
                    <a:lnTo>
                      <a:pt x="107" y="0"/>
                    </a:lnTo>
                    <a:lnTo>
                      <a:pt x="39" y="29"/>
                    </a:lnTo>
                    <a:lnTo>
                      <a:pt x="0" y="72"/>
                    </a:lnTo>
                    <a:lnTo>
                      <a:pt x="74" y="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27" name="Freeform 887"/>
              <p:cNvSpPr>
                <a:spLocks/>
              </p:cNvSpPr>
              <p:nvPr/>
            </p:nvSpPr>
            <p:spPr bwMode="auto">
              <a:xfrm>
                <a:off x="5456" y="1643"/>
                <a:ext cx="49" cy="179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49" y="65"/>
                  </a:cxn>
                  <a:cxn ang="0">
                    <a:pos x="49" y="179"/>
                  </a:cxn>
                  <a:cxn ang="0">
                    <a:pos x="0" y="113"/>
                  </a:cxn>
                </a:cxnLst>
                <a:rect l="0" t="0" r="r" b="b"/>
                <a:pathLst>
                  <a:path w="49" h="179">
                    <a:moveTo>
                      <a:pt x="0" y="113"/>
                    </a:moveTo>
                    <a:lnTo>
                      <a:pt x="0" y="0"/>
                    </a:lnTo>
                    <a:lnTo>
                      <a:pt x="49" y="65"/>
                    </a:lnTo>
                    <a:lnTo>
                      <a:pt x="49" y="179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28" name="Freeform 888"/>
              <p:cNvSpPr>
                <a:spLocks/>
              </p:cNvSpPr>
              <p:nvPr/>
            </p:nvSpPr>
            <p:spPr bwMode="auto">
              <a:xfrm>
                <a:off x="5456" y="1643"/>
                <a:ext cx="49" cy="179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49" y="65"/>
                  </a:cxn>
                  <a:cxn ang="0">
                    <a:pos x="49" y="179"/>
                  </a:cxn>
                  <a:cxn ang="0">
                    <a:pos x="0" y="113"/>
                  </a:cxn>
                </a:cxnLst>
                <a:rect l="0" t="0" r="r" b="b"/>
                <a:pathLst>
                  <a:path w="49" h="179">
                    <a:moveTo>
                      <a:pt x="0" y="113"/>
                    </a:moveTo>
                    <a:lnTo>
                      <a:pt x="0" y="0"/>
                    </a:lnTo>
                    <a:lnTo>
                      <a:pt x="49" y="65"/>
                    </a:lnTo>
                    <a:lnTo>
                      <a:pt x="49" y="179"/>
                    </a:lnTo>
                    <a:lnTo>
                      <a:pt x="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29" name="Freeform 889"/>
              <p:cNvSpPr>
                <a:spLocks/>
              </p:cNvSpPr>
              <p:nvPr/>
            </p:nvSpPr>
            <p:spPr bwMode="auto">
              <a:xfrm>
                <a:off x="5296" y="1266"/>
                <a:ext cx="94" cy="101"/>
              </a:xfrm>
              <a:custGeom>
                <a:avLst/>
                <a:gdLst/>
                <a:ahLst/>
                <a:cxnLst>
                  <a:cxn ang="0">
                    <a:pos x="28" y="49"/>
                  </a:cxn>
                  <a:cxn ang="0">
                    <a:pos x="0" y="0"/>
                  </a:cxn>
                  <a:cxn ang="0">
                    <a:pos x="65" y="48"/>
                  </a:cxn>
                  <a:cxn ang="0">
                    <a:pos x="94" y="101"/>
                  </a:cxn>
                  <a:cxn ang="0">
                    <a:pos x="28" y="49"/>
                  </a:cxn>
                </a:cxnLst>
                <a:rect l="0" t="0" r="r" b="b"/>
                <a:pathLst>
                  <a:path w="94" h="101">
                    <a:moveTo>
                      <a:pt x="28" y="49"/>
                    </a:moveTo>
                    <a:lnTo>
                      <a:pt x="0" y="0"/>
                    </a:lnTo>
                    <a:lnTo>
                      <a:pt x="65" y="48"/>
                    </a:lnTo>
                    <a:lnTo>
                      <a:pt x="94" y="101"/>
                    </a:lnTo>
                    <a:lnTo>
                      <a:pt x="28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30" name="Freeform 890"/>
              <p:cNvSpPr>
                <a:spLocks/>
              </p:cNvSpPr>
              <p:nvPr/>
            </p:nvSpPr>
            <p:spPr bwMode="auto">
              <a:xfrm>
                <a:off x="5296" y="1266"/>
                <a:ext cx="94" cy="101"/>
              </a:xfrm>
              <a:custGeom>
                <a:avLst/>
                <a:gdLst/>
                <a:ahLst/>
                <a:cxnLst>
                  <a:cxn ang="0">
                    <a:pos x="28" y="49"/>
                  </a:cxn>
                  <a:cxn ang="0">
                    <a:pos x="0" y="0"/>
                  </a:cxn>
                  <a:cxn ang="0">
                    <a:pos x="65" y="48"/>
                  </a:cxn>
                  <a:cxn ang="0">
                    <a:pos x="94" y="101"/>
                  </a:cxn>
                  <a:cxn ang="0">
                    <a:pos x="28" y="49"/>
                  </a:cxn>
                </a:cxnLst>
                <a:rect l="0" t="0" r="r" b="b"/>
                <a:pathLst>
                  <a:path w="94" h="101">
                    <a:moveTo>
                      <a:pt x="28" y="49"/>
                    </a:moveTo>
                    <a:lnTo>
                      <a:pt x="0" y="0"/>
                    </a:lnTo>
                    <a:lnTo>
                      <a:pt x="65" y="48"/>
                    </a:lnTo>
                    <a:lnTo>
                      <a:pt x="94" y="101"/>
                    </a:lnTo>
                    <a:lnTo>
                      <a:pt x="28" y="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31" name="Freeform 891"/>
              <p:cNvSpPr>
                <a:spLocks/>
              </p:cNvSpPr>
              <p:nvPr/>
            </p:nvSpPr>
            <p:spPr bwMode="auto">
              <a:xfrm>
                <a:off x="5401" y="1428"/>
                <a:ext cx="55" cy="126"/>
              </a:xfrm>
              <a:custGeom>
                <a:avLst/>
                <a:gdLst/>
                <a:ahLst/>
                <a:cxnLst>
                  <a:cxn ang="0">
                    <a:pos x="55" y="126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55" y="54"/>
                  </a:cxn>
                  <a:cxn ang="0">
                    <a:pos x="55" y="126"/>
                  </a:cxn>
                </a:cxnLst>
                <a:rect l="0" t="0" r="r" b="b"/>
                <a:pathLst>
                  <a:path w="55" h="126">
                    <a:moveTo>
                      <a:pt x="55" y="126"/>
                    </a:moveTo>
                    <a:lnTo>
                      <a:pt x="0" y="71"/>
                    </a:lnTo>
                    <a:lnTo>
                      <a:pt x="0" y="0"/>
                    </a:lnTo>
                    <a:lnTo>
                      <a:pt x="55" y="54"/>
                    </a:lnTo>
                    <a:lnTo>
                      <a:pt x="55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32" name="Freeform 892"/>
              <p:cNvSpPr>
                <a:spLocks noEditPoints="1"/>
              </p:cNvSpPr>
              <p:nvPr/>
            </p:nvSpPr>
            <p:spPr bwMode="auto">
              <a:xfrm>
                <a:off x="5401" y="1428"/>
                <a:ext cx="203" cy="1052"/>
              </a:xfrm>
              <a:custGeom>
                <a:avLst/>
                <a:gdLst/>
                <a:ahLst/>
                <a:cxnLst>
                  <a:cxn ang="0">
                    <a:pos x="55" y="126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55" y="54"/>
                  </a:cxn>
                  <a:cxn ang="0">
                    <a:pos x="55" y="126"/>
                  </a:cxn>
                  <a:cxn ang="0">
                    <a:pos x="203" y="1052"/>
                  </a:cxn>
                  <a:cxn ang="0">
                    <a:pos x="200" y="1008"/>
                  </a:cxn>
                </a:cxnLst>
                <a:rect l="0" t="0" r="r" b="b"/>
                <a:pathLst>
                  <a:path w="203" h="1052">
                    <a:moveTo>
                      <a:pt x="55" y="126"/>
                    </a:moveTo>
                    <a:lnTo>
                      <a:pt x="0" y="71"/>
                    </a:lnTo>
                    <a:lnTo>
                      <a:pt x="0" y="0"/>
                    </a:lnTo>
                    <a:lnTo>
                      <a:pt x="55" y="54"/>
                    </a:lnTo>
                    <a:lnTo>
                      <a:pt x="55" y="126"/>
                    </a:lnTo>
                    <a:moveTo>
                      <a:pt x="203" y="1052"/>
                    </a:moveTo>
                    <a:lnTo>
                      <a:pt x="200" y="100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33" name="Freeform 893"/>
              <p:cNvSpPr>
                <a:spLocks/>
              </p:cNvSpPr>
              <p:nvPr/>
            </p:nvSpPr>
            <p:spPr bwMode="auto">
              <a:xfrm>
                <a:off x="5195" y="3068"/>
                <a:ext cx="84" cy="102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60" y="34"/>
                  </a:cxn>
                  <a:cxn ang="0">
                    <a:pos x="84" y="0"/>
                  </a:cxn>
                  <a:cxn ang="0">
                    <a:pos x="32" y="58"/>
                  </a:cxn>
                  <a:cxn ang="0">
                    <a:pos x="0" y="102"/>
                  </a:cxn>
                </a:cxnLst>
                <a:rect l="0" t="0" r="r" b="b"/>
                <a:pathLst>
                  <a:path w="84" h="102">
                    <a:moveTo>
                      <a:pt x="0" y="102"/>
                    </a:moveTo>
                    <a:lnTo>
                      <a:pt x="60" y="34"/>
                    </a:lnTo>
                    <a:lnTo>
                      <a:pt x="84" y="0"/>
                    </a:lnTo>
                    <a:lnTo>
                      <a:pt x="32" y="5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34" name="Freeform 894"/>
              <p:cNvSpPr>
                <a:spLocks/>
              </p:cNvSpPr>
              <p:nvPr/>
            </p:nvSpPr>
            <p:spPr bwMode="auto">
              <a:xfrm>
                <a:off x="5195" y="3068"/>
                <a:ext cx="84" cy="102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60" y="34"/>
                  </a:cxn>
                  <a:cxn ang="0">
                    <a:pos x="84" y="0"/>
                  </a:cxn>
                  <a:cxn ang="0">
                    <a:pos x="32" y="58"/>
                  </a:cxn>
                  <a:cxn ang="0">
                    <a:pos x="0" y="102"/>
                  </a:cxn>
                </a:cxnLst>
                <a:rect l="0" t="0" r="r" b="b"/>
                <a:pathLst>
                  <a:path w="84" h="102">
                    <a:moveTo>
                      <a:pt x="0" y="102"/>
                    </a:moveTo>
                    <a:lnTo>
                      <a:pt x="60" y="34"/>
                    </a:lnTo>
                    <a:lnTo>
                      <a:pt x="84" y="0"/>
                    </a:lnTo>
                    <a:lnTo>
                      <a:pt x="32" y="58"/>
                    </a:lnTo>
                    <a:lnTo>
                      <a:pt x="0" y="10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35" name="Freeform 895"/>
              <p:cNvSpPr>
                <a:spLocks/>
              </p:cNvSpPr>
              <p:nvPr/>
            </p:nvSpPr>
            <p:spPr bwMode="auto">
              <a:xfrm>
                <a:off x="3503" y="3068"/>
                <a:ext cx="83" cy="102"/>
              </a:xfrm>
              <a:custGeom>
                <a:avLst/>
                <a:gdLst/>
                <a:ahLst/>
                <a:cxnLst>
                  <a:cxn ang="0">
                    <a:pos x="23" y="34"/>
                  </a:cxn>
                  <a:cxn ang="0">
                    <a:pos x="0" y="0"/>
                  </a:cxn>
                  <a:cxn ang="0">
                    <a:pos x="51" y="58"/>
                  </a:cxn>
                  <a:cxn ang="0">
                    <a:pos x="83" y="102"/>
                  </a:cxn>
                  <a:cxn ang="0">
                    <a:pos x="23" y="34"/>
                  </a:cxn>
                </a:cxnLst>
                <a:rect l="0" t="0" r="r" b="b"/>
                <a:pathLst>
                  <a:path w="83" h="102">
                    <a:moveTo>
                      <a:pt x="23" y="34"/>
                    </a:moveTo>
                    <a:lnTo>
                      <a:pt x="0" y="0"/>
                    </a:lnTo>
                    <a:lnTo>
                      <a:pt x="51" y="58"/>
                    </a:lnTo>
                    <a:lnTo>
                      <a:pt x="83" y="102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36" name="Freeform 896"/>
              <p:cNvSpPr>
                <a:spLocks/>
              </p:cNvSpPr>
              <p:nvPr/>
            </p:nvSpPr>
            <p:spPr bwMode="auto">
              <a:xfrm>
                <a:off x="3503" y="3068"/>
                <a:ext cx="83" cy="102"/>
              </a:xfrm>
              <a:custGeom>
                <a:avLst/>
                <a:gdLst/>
                <a:ahLst/>
                <a:cxnLst>
                  <a:cxn ang="0">
                    <a:pos x="23" y="34"/>
                  </a:cxn>
                  <a:cxn ang="0">
                    <a:pos x="0" y="0"/>
                  </a:cxn>
                  <a:cxn ang="0">
                    <a:pos x="51" y="58"/>
                  </a:cxn>
                  <a:cxn ang="0">
                    <a:pos x="83" y="102"/>
                  </a:cxn>
                  <a:cxn ang="0">
                    <a:pos x="23" y="34"/>
                  </a:cxn>
                </a:cxnLst>
                <a:rect l="0" t="0" r="r" b="b"/>
                <a:pathLst>
                  <a:path w="83" h="102">
                    <a:moveTo>
                      <a:pt x="23" y="34"/>
                    </a:moveTo>
                    <a:lnTo>
                      <a:pt x="0" y="0"/>
                    </a:lnTo>
                    <a:lnTo>
                      <a:pt x="51" y="58"/>
                    </a:lnTo>
                    <a:lnTo>
                      <a:pt x="83" y="102"/>
                    </a:lnTo>
                    <a:lnTo>
                      <a:pt x="23" y="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37" name="Freeform 897"/>
              <p:cNvSpPr>
                <a:spLocks/>
              </p:cNvSpPr>
              <p:nvPr/>
            </p:nvSpPr>
            <p:spPr bwMode="auto">
              <a:xfrm>
                <a:off x="5020" y="1323"/>
                <a:ext cx="81" cy="71"/>
              </a:xfrm>
              <a:custGeom>
                <a:avLst/>
                <a:gdLst/>
                <a:ahLst/>
                <a:cxnLst>
                  <a:cxn ang="0">
                    <a:pos x="81" y="71"/>
                  </a:cxn>
                  <a:cxn ang="0">
                    <a:pos x="62" y="36"/>
                  </a:cxn>
                  <a:cxn ang="0">
                    <a:pos x="0" y="0"/>
                  </a:cxn>
                  <a:cxn ang="0">
                    <a:pos x="37" y="44"/>
                  </a:cxn>
                  <a:cxn ang="0">
                    <a:pos x="81" y="71"/>
                  </a:cxn>
                </a:cxnLst>
                <a:rect l="0" t="0" r="r" b="b"/>
                <a:pathLst>
                  <a:path w="81" h="71">
                    <a:moveTo>
                      <a:pt x="81" y="71"/>
                    </a:moveTo>
                    <a:lnTo>
                      <a:pt x="62" y="36"/>
                    </a:lnTo>
                    <a:lnTo>
                      <a:pt x="0" y="0"/>
                    </a:lnTo>
                    <a:lnTo>
                      <a:pt x="37" y="44"/>
                    </a:lnTo>
                    <a:lnTo>
                      <a:pt x="81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38" name="Freeform 898"/>
              <p:cNvSpPr>
                <a:spLocks/>
              </p:cNvSpPr>
              <p:nvPr/>
            </p:nvSpPr>
            <p:spPr bwMode="auto">
              <a:xfrm>
                <a:off x="5020" y="1323"/>
                <a:ext cx="81" cy="71"/>
              </a:xfrm>
              <a:custGeom>
                <a:avLst/>
                <a:gdLst/>
                <a:ahLst/>
                <a:cxnLst>
                  <a:cxn ang="0">
                    <a:pos x="81" y="71"/>
                  </a:cxn>
                  <a:cxn ang="0">
                    <a:pos x="62" y="36"/>
                  </a:cxn>
                  <a:cxn ang="0">
                    <a:pos x="0" y="0"/>
                  </a:cxn>
                  <a:cxn ang="0">
                    <a:pos x="37" y="44"/>
                  </a:cxn>
                  <a:cxn ang="0">
                    <a:pos x="81" y="71"/>
                  </a:cxn>
                </a:cxnLst>
                <a:rect l="0" t="0" r="r" b="b"/>
                <a:pathLst>
                  <a:path w="81" h="71">
                    <a:moveTo>
                      <a:pt x="81" y="71"/>
                    </a:moveTo>
                    <a:lnTo>
                      <a:pt x="62" y="36"/>
                    </a:lnTo>
                    <a:lnTo>
                      <a:pt x="0" y="0"/>
                    </a:lnTo>
                    <a:lnTo>
                      <a:pt x="37" y="44"/>
                    </a:lnTo>
                    <a:lnTo>
                      <a:pt x="81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39" name="Freeform 899"/>
              <p:cNvSpPr>
                <a:spLocks/>
              </p:cNvSpPr>
              <p:nvPr/>
            </p:nvSpPr>
            <p:spPr bwMode="auto">
              <a:xfrm>
                <a:off x="3681" y="1323"/>
                <a:ext cx="81" cy="71"/>
              </a:xfrm>
              <a:custGeom>
                <a:avLst/>
                <a:gdLst/>
                <a:ahLst/>
                <a:cxnLst>
                  <a:cxn ang="0">
                    <a:pos x="18" y="36"/>
                  </a:cxn>
                  <a:cxn ang="0">
                    <a:pos x="81" y="0"/>
                  </a:cxn>
                  <a:cxn ang="0">
                    <a:pos x="44" y="44"/>
                  </a:cxn>
                  <a:cxn ang="0">
                    <a:pos x="0" y="71"/>
                  </a:cxn>
                  <a:cxn ang="0">
                    <a:pos x="18" y="36"/>
                  </a:cxn>
                </a:cxnLst>
                <a:rect l="0" t="0" r="r" b="b"/>
                <a:pathLst>
                  <a:path w="81" h="71">
                    <a:moveTo>
                      <a:pt x="18" y="36"/>
                    </a:moveTo>
                    <a:lnTo>
                      <a:pt x="81" y="0"/>
                    </a:lnTo>
                    <a:lnTo>
                      <a:pt x="44" y="44"/>
                    </a:lnTo>
                    <a:lnTo>
                      <a:pt x="0" y="71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40" name="Freeform 900"/>
              <p:cNvSpPr>
                <a:spLocks/>
              </p:cNvSpPr>
              <p:nvPr/>
            </p:nvSpPr>
            <p:spPr bwMode="auto">
              <a:xfrm>
                <a:off x="3681" y="1323"/>
                <a:ext cx="81" cy="71"/>
              </a:xfrm>
              <a:custGeom>
                <a:avLst/>
                <a:gdLst/>
                <a:ahLst/>
                <a:cxnLst>
                  <a:cxn ang="0">
                    <a:pos x="18" y="36"/>
                  </a:cxn>
                  <a:cxn ang="0">
                    <a:pos x="81" y="0"/>
                  </a:cxn>
                  <a:cxn ang="0">
                    <a:pos x="44" y="44"/>
                  </a:cxn>
                  <a:cxn ang="0">
                    <a:pos x="0" y="71"/>
                  </a:cxn>
                  <a:cxn ang="0">
                    <a:pos x="18" y="36"/>
                  </a:cxn>
                </a:cxnLst>
                <a:rect l="0" t="0" r="r" b="b"/>
                <a:pathLst>
                  <a:path w="81" h="71">
                    <a:moveTo>
                      <a:pt x="18" y="36"/>
                    </a:moveTo>
                    <a:lnTo>
                      <a:pt x="81" y="0"/>
                    </a:lnTo>
                    <a:lnTo>
                      <a:pt x="44" y="44"/>
                    </a:lnTo>
                    <a:lnTo>
                      <a:pt x="0" y="71"/>
                    </a:lnTo>
                    <a:lnTo>
                      <a:pt x="18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41" name="Freeform 901"/>
              <p:cNvSpPr>
                <a:spLocks/>
              </p:cNvSpPr>
              <p:nvPr/>
            </p:nvSpPr>
            <p:spPr bwMode="auto">
              <a:xfrm>
                <a:off x="4411" y="2722"/>
                <a:ext cx="39" cy="58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39" y="52"/>
                  </a:cxn>
                </a:cxnLst>
                <a:rect l="0" t="0" r="r" b="b"/>
                <a:pathLst>
                  <a:path w="39" h="58">
                    <a:moveTo>
                      <a:pt x="39" y="52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8"/>
                    </a:lnTo>
                    <a:lnTo>
                      <a:pt x="3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42" name="Freeform 902"/>
              <p:cNvSpPr>
                <a:spLocks/>
              </p:cNvSpPr>
              <p:nvPr/>
            </p:nvSpPr>
            <p:spPr bwMode="auto">
              <a:xfrm>
                <a:off x="4411" y="2722"/>
                <a:ext cx="39" cy="58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39" y="52"/>
                  </a:cxn>
                </a:cxnLst>
                <a:rect l="0" t="0" r="r" b="b"/>
                <a:pathLst>
                  <a:path w="39" h="58">
                    <a:moveTo>
                      <a:pt x="39" y="52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8"/>
                    </a:lnTo>
                    <a:lnTo>
                      <a:pt x="39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43" name="Freeform 903"/>
              <p:cNvSpPr>
                <a:spLocks/>
              </p:cNvSpPr>
              <p:nvPr/>
            </p:nvSpPr>
            <p:spPr bwMode="auto">
              <a:xfrm>
                <a:off x="4332" y="2722"/>
                <a:ext cx="39" cy="58"/>
              </a:xfrm>
              <a:custGeom>
                <a:avLst/>
                <a:gdLst/>
                <a:ahLst/>
                <a:cxnLst>
                  <a:cxn ang="0">
                    <a:pos x="39" y="58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58"/>
                  </a:cxn>
                </a:cxnLst>
                <a:rect l="0" t="0" r="r" b="b"/>
                <a:pathLst>
                  <a:path w="39" h="58">
                    <a:moveTo>
                      <a:pt x="39" y="58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44" name="Freeform 904"/>
              <p:cNvSpPr>
                <a:spLocks noEditPoints="1"/>
              </p:cNvSpPr>
              <p:nvPr/>
            </p:nvSpPr>
            <p:spPr bwMode="auto">
              <a:xfrm>
                <a:off x="3178" y="2456"/>
                <a:ext cx="1193" cy="324"/>
              </a:xfrm>
              <a:custGeom>
                <a:avLst/>
                <a:gdLst/>
                <a:ahLst/>
                <a:cxnLst>
                  <a:cxn ang="0">
                    <a:pos x="1193" y="324"/>
                  </a:cxn>
                  <a:cxn ang="0">
                    <a:pos x="1193" y="274"/>
                  </a:cxn>
                  <a:cxn ang="0">
                    <a:pos x="1154" y="266"/>
                  </a:cxn>
                  <a:cxn ang="0">
                    <a:pos x="1154" y="318"/>
                  </a:cxn>
                  <a:cxn ang="0">
                    <a:pos x="1193" y="324"/>
                  </a:cxn>
                  <a:cxn ang="0">
                    <a:pos x="0" y="143"/>
                  </a:cxn>
                  <a:cxn ang="0">
                    <a:pos x="0" y="0"/>
                  </a:cxn>
                </a:cxnLst>
                <a:rect l="0" t="0" r="r" b="b"/>
                <a:pathLst>
                  <a:path w="1193" h="324">
                    <a:moveTo>
                      <a:pt x="1193" y="324"/>
                    </a:moveTo>
                    <a:lnTo>
                      <a:pt x="1193" y="274"/>
                    </a:lnTo>
                    <a:lnTo>
                      <a:pt x="1154" y="266"/>
                    </a:lnTo>
                    <a:lnTo>
                      <a:pt x="1154" y="318"/>
                    </a:lnTo>
                    <a:lnTo>
                      <a:pt x="1193" y="324"/>
                    </a:lnTo>
                    <a:moveTo>
                      <a:pt x="0" y="143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45" name="Freeform 905"/>
              <p:cNvSpPr>
                <a:spLocks/>
              </p:cNvSpPr>
              <p:nvPr/>
            </p:nvSpPr>
            <p:spPr bwMode="auto">
              <a:xfrm>
                <a:off x="4481" y="2379"/>
                <a:ext cx="20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1"/>
                  </a:cxn>
                </a:cxnLst>
                <a:rect l="0" t="0" r="r" b="b"/>
                <a:pathLst>
                  <a:path w="20" h="69">
                    <a:moveTo>
                      <a:pt x="0" y="51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46" name="Freeform 906"/>
              <p:cNvSpPr>
                <a:spLocks/>
              </p:cNvSpPr>
              <p:nvPr/>
            </p:nvSpPr>
            <p:spPr bwMode="auto">
              <a:xfrm>
                <a:off x="4481" y="2379"/>
                <a:ext cx="20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1"/>
                  </a:cxn>
                </a:cxnLst>
                <a:rect l="0" t="0" r="r" b="b"/>
                <a:pathLst>
                  <a:path w="20" h="69">
                    <a:moveTo>
                      <a:pt x="0" y="51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47" name="Freeform 907"/>
              <p:cNvSpPr>
                <a:spLocks/>
              </p:cNvSpPr>
              <p:nvPr/>
            </p:nvSpPr>
            <p:spPr bwMode="auto">
              <a:xfrm>
                <a:off x="4281" y="2379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48" name="Freeform 908"/>
              <p:cNvSpPr>
                <a:spLocks/>
              </p:cNvSpPr>
              <p:nvPr/>
            </p:nvSpPr>
            <p:spPr bwMode="auto">
              <a:xfrm>
                <a:off x="4281" y="2379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49" name="Rectangle 909"/>
              <p:cNvSpPr>
                <a:spLocks noChangeArrowheads="1"/>
              </p:cNvSpPr>
              <p:nvPr/>
            </p:nvSpPr>
            <p:spPr bwMode="auto">
              <a:xfrm>
                <a:off x="4371" y="2730"/>
                <a:ext cx="40" cy="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50" name="Rectangle 910"/>
              <p:cNvSpPr>
                <a:spLocks noChangeArrowheads="1"/>
              </p:cNvSpPr>
              <p:nvPr/>
            </p:nvSpPr>
            <p:spPr bwMode="auto">
              <a:xfrm>
                <a:off x="4371" y="2730"/>
                <a:ext cx="40" cy="50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51" name="Freeform 911"/>
              <p:cNvSpPr>
                <a:spLocks/>
              </p:cNvSpPr>
              <p:nvPr/>
            </p:nvSpPr>
            <p:spPr bwMode="auto">
              <a:xfrm>
                <a:off x="5345" y="3107"/>
                <a:ext cx="149" cy="92"/>
              </a:xfrm>
              <a:custGeom>
                <a:avLst/>
                <a:gdLst/>
                <a:ahLst/>
                <a:cxnLst>
                  <a:cxn ang="0">
                    <a:pos x="115" y="92"/>
                  </a:cxn>
                  <a:cxn ang="0">
                    <a:pos x="0" y="55"/>
                  </a:cxn>
                  <a:cxn ang="0">
                    <a:pos x="41" y="0"/>
                  </a:cxn>
                  <a:cxn ang="0">
                    <a:pos x="149" y="37"/>
                  </a:cxn>
                  <a:cxn ang="0">
                    <a:pos x="115" y="92"/>
                  </a:cxn>
                </a:cxnLst>
                <a:rect l="0" t="0" r="r" b="b"/>
                <a:pathLst>
                  <a:path w="149" h="92">
                    <a:moveTo>
                      <a:pt x="115" y="92"/>
                    </a:moveTo>
                    <a:lnTo>
                      <a:pt x="0" y="55"/>
                    </a:lnTo>
                    <a:lnTo>
                      <a:pt x="41" y="0"/>
                    </a:lnTo>
                    <a:lnTo>
                      <a:pt x="149" y="37"/>
                    </a:lnTo>
                    <a:lnTo>
                      <a:pt x="115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52" name="Freeform 912"/>
              <p:cNvSpPr>
                <a:spLocks/>
              </p:cNvSpPr>
              <p:nvPr/>
            </p:nvSpPr>
            <p:spPr bwMode="auto">
              <a:xfrm>
                <a:off x="5345" y="3107"/>
                <a:ext cx="149" cy="92"/>
              </a:xfrm>
              <a:custGeom>
                <a:avLst/>
                <a:gdLst/>
                <a:ahLst/>
                <a:cxnLst>
                  <a:cxn ang="0">
                    <a:pos x="115" y="92"/>
                  </a:cxn>
                  <a:cxn ang="0">
                    <a:pos x="0" y="55"/>
                  </a:cxn>
                  <a:cxn ang="0">
                    <a:pos x="41" y="0"/>
                  </a:cxn>
                  <a:cxn ang="0">
                    <a:pos x="149" y="37"/>
                  </a:cxn>
                  <a:cxn ang="0">
                    <a:pos x="115" y="92"/>
                  </a:cxn>
                </a:cxnLst>
                <a:rect l="0" t="0" r="r" b="b"/>
                <a:pathLst>
                  <a:path w="149" h="92">
                    <a:moveTo>
                      <a:pt x="115" y="92"/>
                    </a:moveTo>
                    <a:lnTo>
                      <a:pt x="0" y="55"/>
                    </a:lnTo>
                    <a:lnTo>
                      <a:pt x="41" y="0"/>
                    </a:lnTo>
                    <a:lnTo>
                      <a:pt x="149" y="37"/>
                    </a:lnTo>
                    <a:lnTo>
                      <a:pt x="115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53" name="Freeform 913"/>
              <p:cNvSpPr>
                <a:spLocks/>
              </p:cNvSpPr>
              <p:nvPr/>
            </p:nvSpPr>
            <p:spPr bwMode="auto">
              <a:xfrm>
                <a:off x="4390" y="1004"/>
                <a:ext cx="87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73" y="12"/>
                  </a:cxn>
                  <a:cxn ang="0">
                    <a:pos x="87" y="3"/>
                  </a:cxn>
                  <a:cxn ang="0">
                    <a:pos x="0" y="0"/>
                  </a:cxn>
                </a:cxnLst>
                <a:rect l="0" t="0" r="r" b="b"/>
                <a:pathLst>
                  <a:path w="87" h="12">
                    <a:moveTo>
                      <a:pt x="0" y="0"/>
                    </a:moveTo>
                    <a:lnTo>
                      <a:pt x="0" y="11"/>
                    </a:lnTo>
                    <a:lnTo>
                      <a:pt x="73" y="12"/>
                    </a:lnTo>
                    <a:lnTo>
                      <a:pt x="8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54" name="Freeform 914"/>
              <p:cNvSpPr>
                <a:spLocks/>
              </p:cNvSpPr>
              <p:nvPr/>
            </p:nvSpPr>
            <p:spPr bwMode="auto">
              <a:xfrm>
                <a:off x="4390" y="1004"/>
                <a:ext cx="87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73" y="12"/>
                  </a:cxn>
                  <a:cxn ang="0">
                    <a:pos x="87" y="3"/>
                  </a:cxn>
                  <a:cxn ang="0">
                    <a:pos x="0" y="0"/>
                  </a:cxn>
                </a:cxnLst>
                <a:rect l="0" t="0" r="r" b="b"/>
                <a:pathLst>
                  <a:path w="87" h="12">
                    <a:moveTo>
                      <a:pt x="0" y="0"/>
                    </a:moveTo>
                    <a:lnTo>
                      <a:pt x="0" y="11"/>
                    </a:lnTo>
                    <a:lnTo>
                      <a:pt x="73" y="12"/>
                    </a:lnTo>
                    <a:lnTo>
                      <a:pt x="87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55" name="Freeform 915"/>
              <p:cNvSpPr>
                <a:spLocks/>
              </p:cNvSpPr>
              <p:nvPr/>
            </p:nvSpPr>
            <p:spPr bwMode="auto">
              <a:xfrm>
                <a:off x="4305" y="1004"/>
                <a:ext cx="85" cy="1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12"/>
                  </a:cxn>
                  <a:cxn ang="0">
                    <a:pos x="85" y="11"/>
                  </a:cxn>
                  <a:cxn ang="0">
                    <a:pos x="85" y="0"/>
                  </a:cxn>
                  <a:cxn ang="0">
                    <a:pos x="0" y="3"/>
                  </a:cxn>
                </a:cxnLst>
                <a:rect l="0" t="0" r="r" b="b"/>
                <a:pathLst>
                  <a:path w="85" h="12">
                    <a:moveTo>
                      <a:pt x="0" y="3"/>
                    </a:moveTo>
                    <a:lnTo>
                      <a:pt x="14" y="12"/>
                    </a:lnTo>
                    <a:lnTo>
                      <a:pt x="85" y="11"/>
                    </a:lnTo>
                    <a:lnTo>
                      <a:pt x="8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56" name="Freeform 916"/>
              <p:cNvSpPr>
                <a:spLocks/>
              </p:cNvSpPr>
              <p:nvPr/>
            </p:nvSpPr>
            <p:spPr bwMode="auto">
              <a:xfrm>
                <a:off x="4305" y="1004"/>
                <a:ext cx="85" cy="1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12"/>
                  </a:cxn>
                  <a:cxn ang="0">
                    <a:pos x="85" y="11"/>
                  </a:cxn>
                  <a:cxn ang="0">
                    <a:pos x="85" y="0"/>
                  </a:cxn>
                  <a:cxn ang="0">
                    <a:pos x="0" y="3"/>
                  </a:cxn>
                </a:cxnLst>
                <a:rect l="0" t="0" r="r" b="b"/>
                <a:pathLst>
                  <a:path w="85" h="12">
                    <a:moveTo>
                      <a:pt x="0" y="3"/>
                    </a:moveTo>
                    <a:lnTo>
                      <a:pt x="14" y="12"/>
                    </a:lnTo>
                    <a:lnTo>
                      <a:pt x="85" y="11"/>
                    </a:lnTo>
                    <a:lnTo>
                      <a:pt x="85" y="0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57" name="Freeform 917"/>
              <p:cNvSpPr>
                <a:spLocks/>
              </p:cNvSpPr>
              <p:nvPr/>
            </p:nvSpPr>
            <p:spPr bwMode="auto">
              <a:xfrm>
                <a:off x="4909" y="3454"/>
                <a:ext cx="151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46" y="14"/>
                  </a:cxn>
                  <a:cxn ang="0">
                    <a:pos x="151" y="0"/>
                  </a:cxn>
                  <a:cxn ang="0">
                    <a:pos x="96" y="33"/>
                  </a:cxn>
                  <a:cxn ang="0">
                    <a:pos x="0" y="44"/>
                  </a:cxn>
                </a:cxnLst>
                <a:rect l="0" t="0" r="r" b="b"/>
                <a:pathLst>
                  <a:path w="151" h="44">
                    <a:moveTo>
                      <a:pt x="0" y="44"/>
                    </a:moveTo>
                    <a:lnTo>
                      <a:pt x="46" y="14"/>
                    </a:lnTo>
                    <a:lnTo>
                      <a:pt x="151" y="0"/>
                    </a:lnTo>
                    <a:lnTo>
                      <a:pt x="96" y="33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58" name="Freeform 918"/>
              <p:cNvSpPr>
                <a:spLocks/>
              </p:cNvSpPr>
              <p:nvPr/>
            </p:nvSpPr>
            <p:spPr bwMode="auto">
              <a:xfrm>
                <a:off x="4909" y="3454"/>
                <a:ext cx="151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46" y="14"/>
                  </a:cxn>
                  <a:cxn ang="0">
                    <a:pos x="151" y="0"/>
                  </a:cxn>
                  <a:cxn ang="0">
                    <a:pos x="96" y="33"/>
                  </a:cxn>
                  <a:cxn ang="0">
                    <a:pos x="0" y="44"/>
                  </a:cxn>
                </a:cxnLst>
                <a:rect l="0" t="0" r="r" b="b"/>
                <a:pathLst>
                  <a:path w="151" h="44">
                    <a:moveTo>
                      <a:pt x="0" y="44"/>
                    </a:moveTo>
                    <a:lnTo>
                      <a:pt x="46" y="14"/>
                    </a:lnTo>
                    <a:lnTo>
                      <a:pt x="151" y="0"/>
                    </a:lnTo>
                    <a:lnTo>
                      <a:pt x="96" y="33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59" name="Freeform 919"/>
              <p:cNvSpPr>
                <a:spLocks/>
              </p:cNvSpPr>
              <p:nvPr/>
            </p:nvSpPr>
            <p:spPr bwMode="auto">
              <a:xfrm>
                <a:off x="4501" y="2448"/>
                <a:ext cx="6" cy="7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71"/>
                  </a:cxn>
                  <a:cxn ang="0">
                    <a:pos x="0" y="51"/>
                  </a:cxn>
                </a:cxnLst>
                <a:rect l="0" t="0" r="r" b="b"/>
                <a:pathLst>
                  <a:path w="6" h="71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7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60" name="Freeform 920"/>
              <p:cNvSpPr>
                <a:spLocks/>
              </p:cNvSpPr>
              <p:nvPr/>
            </p:nvSpPr>
            <p:spPr bwMode="auto">
              <a:xfrm>
                <a:off x="4501" y="2448"/>
                <a:ext cx="6" cy="7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71"/>
                  </a:cxn>
                  <a:cxn ang="0">
                    <a:pos x="0" y="51"/>
                  </a:cxn>
                </a:cxnLst>
                <a:rect l="0" t="0" r="r" b="b"/>
                <a:pathLst>
                  <a:path w="6" h="71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71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61" name="Freeform 921"/>
              <p:cNvSpPr>
                <a:spLocks/>
              </p:cNvSpPr>
              <p:nvPr/>
            </p:nvSpPr>
            <p:spPr bwMode="auto">
              <a:xfrm>
                <a:off x="4275" y="2448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62" name="Freeform 922"/>
              <p:cNvSpPr>
                <a:spLocks/>
              </p:cNvSpPr>
              <p:nvPr/>
            </p:nvSpPr>
            <p:spPr bwMode="auto">
              <a:xfrm>
                <a:off x="4275" y="2448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63" name="Freeform 923"/>
              <p:cNvSpPr>
                <a:spLocks/>
              </p:cNvSpPr>
              <p:nvPr/>
            </p:nvSpPr>
            <p:spPr bwMode="auto">
              <a:xfrm>
                <a:off x="4450" y="2315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64" name="Freeform 924"/>
              <p:cNvSpPr>
                <a:spLocks/>
              </p:cNvSpPr>
              <p:nvPr/>
            </p:nvSpPr>
            <p:spPr bwMode="auto">
              <a:xfrm>
                <a:off x="4450" y="2315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65" name="Freeform 925"/>
              <p:cNvSpPr>
                <a:spLocks/>
              </p:cNvSpPr>
              <p:nvPr/>
            </p:nvSpPr>
            <p:spPr bwMode="auto">
              <a:xfrm>
                <a:off x="4301" y="2315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66" name="Freeform 926"/>
              <p:cNvSpPr>
                <a:spLocks/>
              </p:cNvSpPr>
              <p:nvPr/>
            </p:nvSpPr>
            <p:spPr bwMode="auto">
              <a:xfrm>
                <a:off x="4301" y="2315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67" name="Freeform 927"/>
              <p:cNvSpPr>
                <a:spLocks/>
              </p:cNvSpPr>
              <p:nvPr/>
            </p:nvSpPr>
            <p:spPr bwMode="auto">
              <a:xfrm>
                <a:off x="4981" y="1232"/>
                <a:ext cx="135" cy="91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97" y="0"/>
                  </a:cxn>
                  <a:cxn ang="0">
                    <a:pos x="135" y="38"/>
                  </a:cxn>
                  <a:cxn ang="0">
                    <a:pos x="39" y="91"/>
                  </a:cxn>
                  <a:cxn ang="0">
                    <a:pos x="0" y="46"/>
                  </a:cxn>
                </a:cxnLst>
                <a:rect l="0" t="0" r="r" b="b"/>
                <a:pathLst>
                  <a:path w="135" h="91">
                    <a:moveTo>
                      <a:pt x="0" y="46"/>
                    </a:moveTo>
                    <a:lnTo>
                      <a:pt x="97" y="0"/>
                    </a:lnTo>
                    <a:lnTo>
                      <a:pt x="135" y="38"/>
                    </a:lnTo>
                    <a:lnTo>
                      <a:pt x="39" y="91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68" name="Freeform 928"/>
              <p:cNvSpPr>
                <a:spLocks/>
              </p:cNvSpPr>
              <p:nvPr/>
            </p:nvSpPr>
            <p:spPr bwMode="auto">
              <a:xfrm>
                <a:off x="4981" y="1232"/>
                <a:ext cx="135" cy="91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97" y="0"/>
                  </a:cxn>
                  <a:cxn ang="0">
                    <a:pos x="135" y="38"/>
                  </a:cxn>
                  <a:cxn ang="0">
                    <a:pos x="39" y="91"/>
                  </a:cxn>
                  <a:cxn ang="0">
                    <a:pos x="0" y="46"/>
                  </a:cxn>
                </a:cxnLst>
                <a:rect l="0" t="0" r="r" b="b"/>
                <a:pathLst>
                  <a:path w="135" h="91">
                    <a:moveTo>
                      <a:pt x="0" y="46"/>
                    </a:moveTo>
                    <a:lnTo>
                      <a:pt x="97" y="0"/>
                    </a:lnTo>
                    <a:lnTo>
                      <a:pt x="135" y="38"/>
                    </a:lnTo>
                    <a:lnTo>
                      <a:pt x="39" y="91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69" name="Freeform 929"/>
              <p:cNvSpPr>
                <a:spLocks/>
              </p:cNvSpPr>
              <p:nvPr/>
            </p:nvSpPr>
            <p:spPr bwMode="auto">
              <a:xfrm>
                <a:off x="4957" y="1196"/>
                <a:ext cx="88" cy="11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88" y="43"/>
                  </a:cxn>
                  <a:cxn ang="0">
                    <a:pos x="38" y="114"/>
                  </a:cxn>
                  <a:cxn ang="0">
                    <a:pos x="0" y="71"/>
                  </a:cxn>
                  <a:cxn ang="0">
                    <a:pos x="51" y="0"/>
                  </a:cxn>
                </a:cxnLst>
                <a:rect l="0" t="0" r="r" b="b"/>
                <a:pathLst>
                  <a:path w="88" h="114">
                    <a:moveTo>
                      <a:pt x="51" y="0"/>
                    </a:moveTo>
                    <a:lnTo>
                      <a:pt x="88" y="43"/>
                    </a:lnTo>
                    <a:lnTo>
                      <a:pt x="38" y="114"/>
                    </a:lnTo>
                    <a:lnTo>
                      <a:pt x="0" y="7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70" name="Freeform 930"/>
              <p:cNvSpPr>
                <a:spLocks/>
              </p:cNvSpPr>
              <p:nvPr/>
            </p:nvSpPr>
            <p:spPr bwMode="auto">
              <a:xfrm>
                <a:off x="4957" y="1196"/>
                <a:ext cx="88" cy="11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88" y="43"/>
                  </a:cxn>
                  <a:cxn ang="0">
                    <a:pos x="38" y="114"/>
                  </a:cxn>
                  <a:cxn ang="0">
                    <a:pos x="0" y="71"/>
                  </a:cxn>
                  <a:cxn ang="0">
                    <a:pos x="51" y="0"/>
                  </a:cxn>
                </a:cxnLst>
                <a:rect l="0" t="0" r="r" b="b"/>
                <a:pathLst>
                  <a:path w="88" h="114">
                    <a:moveTo>
                      <a:pt x="51" y="0"/>
                    </a:moveTo>
                    <a:lnTo>
                      <a:pt x="88" y="43"/>
                    </a:lnTo>
                    <a:lnTo>
                      <a:pt x="38" y="114"/>
                    </a:lnTo>
                    <a:lnTo>
                      <a:pt x="0" y="71"/>
                    </a:lnTo>
                    <a:lnTo>
                      <a:pt x="5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71" name="Freeform 931"/>
              <p:cNvSpPr>
                <a:spLocks/>
              </p:cNvSpPr>
              <p:nvPr/>
            </p:nvSpPr>
            <p:spPr bwMode="auto">
              <a:xfrm>
                <a:off x="3737" y="1196"/>
                <a:ext cx="88" cy="114"/>
              </a:xfrm>
              <a:custGeom>
                <a:avLst/>
                <a:gdLst/>
                <a:ahLst/>
                <a:cxnLst>
                  <a:cxn ang="0">
                    <a:pos x="49" y="114"/>
                  </a:cxn>
                  <a:cxn ang="0">
                    <a:pos x="88" y="71"/>
                  </a:cxn>
                  <a:cxn ang="0">
                    <a:pos x="37" y="0"/>
                  </a:cxn>
                  <a:cxn ang="0">
                    <a:pos x="0" y="43"/>
                  </a:cxn>
                  <a:cxn ang="0">
                    <a:pos x="49" y="114"/>
                  </a:cxn>
                </a:cxnLst>
                <a:rect l="0" t="0" r="r" b="b"/>
                <a:pathLst>
                  <a:path w="88" h="114">
                    <a:moveTo>
                      <a:pt x="49" y="114"/>
                    </a:moveTo>
                    <a:lnTo>
                      <a:pt x="88" y="71"/>
                    </a:lnTo>
                    <a:lnTo>
                      <a:pt x="37" y="0"/>
                    </a:lnTo>
                    <a:lnTo>
                      <a:pt x="0" y="43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72" name="Freeform 932"/>
              <p:cNvSpPr>
                <a:spLocks/>
              </p:cNvSpPr>
              <p:nvPr/>
            </p:nvSpPr>
            <p:spPr bwMode="auto">
              <a:xfrm>
                <a:off x="3737" y="1196"/>
                <a:ext cx="88" cy="114"/>
              </a:xfrm>
              <a:custGeom>
                <a:avLst/>
                <a:gdLst/>
                <a:ahLst/>
                <a:cxnLst>
                  <a:cxn ang="0">
                    <a:pos x="49" y="114"/>
                  </a:cxn>
                  <a:cxn ang="0">
                    <a:pos x="88" y="71"/>
                  </a:cxn>
                  <a:cxn ang="0">
                    <a:pos x="37" y="0"/>
                  </a:cxn>
                  <a:cxn ang="0">
                    <a:pos x="0" y="43"/>
                  </a:cxn>
                  <a:cxn ang="0">
                    <a:pos x="49" y="114"/>
                  </a:cxn>
                </a:cxnLst>
                <a:rect l="0" t="0" r="r" b="b"/>
                <a:pathLst>
                  <a:path w="88" h="114">
                    <a:moveTo>
                      <a:pt x="49" y="114"/>
                    </a:moveTo>
                    <a:lnTo>
                      <a:pt x="88" y="71"/>
                    </a:lnTo>
                    <a:lnTo>
                      <a:pt x="37" y="0"/>
                    </a:lnTo>
                    <a:lnTo>
                      <a:pt x="0" y="43"/>
                    </a:lnTo>
                    <a:lnTo>
                      <a:pt x="49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73" name="Freeform 933"/>
              <p:cNvSpPr>
                <a:spLocks/>
              </p:cNvSpPr>
              <p:nvPr/>
            </p:nvSpPr>
            <p:spPr bwMode="auto">
              <a:xfrm>
                <a:off x="5302" y="2939"/>
                <a:ext cx="113" cy="120"/>
              </a:xfrm>
              <a:custGeom>
                <a:avLst/>
                <a:gdLst/>
                <a:ahLst/>
                <a:cxnLst>
                  <a:cxn ang="0">
                    <a:pos x="113" y="35"/>
                  </a:cxn>
                  <a:cxn ang="0">
                    <a:pos x="81" y="120"/>
                  </a:cxn>
                  <a:cxn ang="0">
                    <a:pos x="0" y="85"/>
                  </a:cxn>
                  <a:cxn ang="0">
                    <a:pos x="33" y="0"/>
                  </a:cxn>
                  <a:cxn ang="0">
                    <a:pos x="113" y="35"/>
                  </a:cxn>
                </a:cxnLst>
                <a:rect l="0" t="0" r="r" b="b"/>
                <a:pathLst>
                  <a:path w="113" h="120">
                    <a:moveTo>
                      <a:pt x="113" y="35"/>
                    </a:moveTo>
                    <a:lnTo>
                      <a:pt x="81" y="120"/>
                    </a:lnTo>
                    <a:lnTo>
                      <a:pt x="0" y="85"/>
                    </a:lnTo>
                    <a:lnTo>
                      <a:pt x="33" y="0"/>
                    </a:lnTo>
                    <a:lnTo>
                      <a:pt x="113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74" name="Freeform 934"/>
              <p:cNvSpPr>
                <a:spLocks/>
              </p:cNvSpPr>
              <p:nvPr/>
            </p:nvSpPr>
            <p:spPr bwMode="auto">
              <a:xfrm>
                <a:off x="5302" y="2939"/>
                <a:ext cx="113" cy="120"/>
              </a:xfrm>
              <a:custGeom>
                <a:avLst/>
                <a:gdLst/>
                <a:ahLst/>
                <a:cxnLst>
                  <a:cxn ang="0">
                    <a:pos x="113" y="35"/>
                  </a:cxn>
                  <a:cxn ang="0">
                    <a:pos x="81" y="120"/>
                  </a:cxn>
                  <a:cxn ang="0">
                    <a:pos x="0" y="85"/>
                  </a:cxn>
                  <a:cxn ang="0">
                    <a:pos x="33" y="0"/>
                  </a:cxn>
                  <a:cxn ang="0">
                    <a:pos x="113" y="35"/>
                  </a:cxn>
                </a:cxnLst>
                <a:rect l="0" t="0" r="r" b="b"/>
                <a:pathLst>
                  <a:path w="113" h="120">
                    <a:moveTo>
                      <a:pt x="113" y="35"/>
                    </a:moveTo>
                    <a:lnTo>
                      <a:pt x="81" y="120"/>
                    </a:lnTo>
                    <a:lnTo>
                      <a:pt x="0" y="85"/>
                    </a:lnTo>
                    <a:lnTo>
                      <a:pt x="33" y="0"/>
                    </a:lnTo>
                    <a:lnTo>
                      <a:pt x="113" y="3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75" name="Freeform 935"/>
              <p:cNvSpPr>
                <a:spLocks/>
              </p:cNvSpPr>
              <p:nvPr/>
            </p:nvSpPr>
            <p:spPr bwMode="auto">
              <a:xfrm>
                <a:off x="3365" y="2939"/>
                <a:ext cx="115" cy="120"/>
              </a:xfrm>
              <a:custGeom>
                <a:avLst/>
                <a:gdLst/>
                <a:ahLst/>
                <a:cxnLst>
                  <a:cxn ang="0">
                    <a:pos x="115" y="85"/>
                  </a:cxn>
                  <a:cxn ang="0">
                    <a:pos x="82" y="0"/>
                  </a:cxn>
                  <a:cxn ang="0">
                    <a:pos x="0" y="35"/>
                  </a:cxn>
                  <a:cxn ang="0">
                    <a:pos x="34" y="120"/>
                  </a:cxn>
                  <a:cxn ang="0">
                    <a:pos x="115" y="85"/>
                  </a:cxn>
                </a:cxnLst>
                <a:rect l="0" t="0" r="r" b="b"/>
                <a:pathLst>
                  <a:path w="115" h="120">
                    <a:moveTo>
                      <a:pt x="115" y="85"/>
                    </a:moveTo>
                    <a:lnTo>
                      <a:pt x="82" y="0"/>
                    </a:lnTo>
                    <a:lnTo>
                      <a:pt x="0" y="35"/>
                    </a:lnTo>
                    <a:lnTo>
                      <a:pt x="34" y="120"/>
                    </a:lnTo>
                    <a:lnTo>
                      <a:pt x="115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76" name="Freeform 936"/>
              <p:cNvSpPr>
                <a:spLocks/>
              </p:cNvSpPr>
              <p:nvPr/>
            </p:nvSpPr>
            <p:spPr bwMode="auto">
              <a:xfrm>
                <a:off x="3365" y="2939"/>
                <a:ext cx="115" cy="120"/>
              </a:xfrm>
              <a:custGeom>
                <a:avLst/>
                <a:gdLst/>
                <a:ahLst/>
                <a:cxnLst>
                  <a:cxn ang="0">
                    <a:pos x="115" y="85"/>
                  </a:cxn>
                  <a:cxn ang="0">
                    <a:pos x="82" y="0"/>
                  </a:cxn>
                  <a:cxn ang="0">
                    <a:pos x="0" y="35"/>
                  </a:cxn>
                  <a:cxn ang="0">
                    <a:pos x="34" y="120"/>
                  </a:cxn>
                  <a:cxn ang="0">
                    <a:pos x="115" y="85"/>
                  </a:cxn>
                </a:cxnLst>
                <a:rect l="0" t="0" r="r" b="b"/>
                <a:pathLst>
                  <a:path w="115" h="120">
                    <a:moveTo>
                      <a:pt x="115" y="85"/>
                    </a:moveTo>
                    <a:lnTo>
                      <a:pt x="82" y="0"/>
                    </a:lnTo>
                    <a:lnTo>
                      <a:pt x="0" y="35"/>
                    </a:lnTo>
                    <a:lnTo>
                      <a:pt x="34" y="120"/>
                    </a:lnTo>
                    <a:lnTo>
                      <a:pt x="115" y="8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77" name="Freeform 937"/>
              <p:cNvSpPr>
                <a:spLocks/>
              </p:cNvSpPr>
              <p:nvPr/>
            </p:nvSpPr>
            <p:spPr bwMode="auto">
              <a:xfrm>
                <a:off x="4450" y="2658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78" name="Freeform 938"/>
              <p:cNvSpPr>
                <a:spLocks/>
              </p:cNvSpPr>
              <p:nvPr/>
            </p:nvSpPr>
            <p:spPr bwMode="auto">
              <a:xfrm>
                <a:off x="4450" y="2658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79" name="Freeform 939"/>
              <p:cNvSpPr>
                <a:spLocks/>
              </p:cNvSpPr>
              <p:nvPr/>
            </p:nvSpPr>
            <p:spPr bwMode="auto">
              <a:xfrm>
                <a:off x="4301" y="2658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80" name="Freeform 940"/>
              <p:cNvSpPr>
                <a:spLocks/>
              </p:cNvSpPr>
              <p:nvPr/>
            </p:nvSpPr>
            <p:spPr bwMode="auto">
              <a:xfrm>
                <a:off x="4301" y="2658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81" name="Freeform 941"/>
              <p:cNvSpPr>
                <a:spLocks/>
              </p:cNvSpPr>
              <p:nvPr/>
            </p:nvSpPr>
            <p:spPr bwMode="auto">
              <a:xfrm>
                <a:off x="5500" y="1822"/>
                <a:ext cx="32" cy="192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5" y="0"/>
                  </a:cxn>
                  <a:cxn ang="0">
                    <a:pos x="28" y="42"/>
                  </a:cxn>
                  <a:cxn ang="0">
                    <a:pos x="32" y="192"/>
                  </a:cxn>
                  <a:cxn ang="0">
                    <a:pos x="0" y="133"/>
                  </a:cxn>
                </a:cxnLst>
                <a:rect l="0" t="0" r="r" b="b"/>
                <a:pathLst>
                  <a:path w="32" h="192">
                    <a:moveTo>
                      <a:pt x="0" y="133"/>
                    </a:moveTo>
                    <a:lnTo>
                      <a:pt x="5" y="0"/>
                    </a:lnTo>
                    <a:lnTo>
                      <a:pt x="28" y="42"/>
                    </a:lnTo>
                    <a:lnTo>
                      <a:pt x="32" y="192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82" name="Freeform 942"/>
              <p:cNvSpPr>
                <a:spLocks/>
              </p:cNvSpPr>
              <p:nvPr/>
            </p:nvSpPr>
            <p:spPr bwMode="auto">
              <a:xfrm>
                <a:off x="5500" y="1822"/>
                <a:ext cx="32" cy="192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5" y="0"/>
                  </a:cxn>
                  <a:cxn ang="0">
                    <a:pos x="28" y="42"/>
                  </a:cxn>
                  <a:cxn ang="0">
                    <a:pos x="32" y="192"/>
                  </a:cxn>
                  <a:cxn ang="0">
                    <a:pos x="0" y="133"/>
                  </a:cxn>
                </a:cxnLst>
                <a:rect l="0" t="0" r="r" b="b"/>
                <a:pathLst>
                  <a:path w="32" h="192">
                    <a:moveTo>
                      <a:pt x="0" y="133"/>
                    </a:moveTo>
                    <a:lnTo>
                      <a:pt x="5" y="0"/>
                    </a:lnTo>
                    <a:lnTo>
                      <a:pt x="28" y="42"/>
                    </a:lnTo>
                    <a:lnTo>
                      <a:pt x="32" y="192"/>
                    </a:lnTo>
                    <a:lnTo>
                      <a:pt x="0" y="13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83" name="Freeform 943"/>
              <p:cNvSpPr>
                <a:spLocks/>
              </p:cNvSpPr>
              <p:nvPr/>
            </p:nvSpPr>
            <p:spPr bwMode="auto">
              <a:xfrm>
                <a:off x="4501" y="2519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84" name="Freeform 944"/>
              <p:cNvSpPr>
                <a:spLocks/>
              </p:cNvSpPr>
              <p:nvPr/>
            </p:nvSpPr>
            <p:spPr bwMode="auto">
              <a:xfrm>
                <a:off x="4501" y="2519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85" name="Freeform 945"/>
              <p:cNvSpPr>
                <a:spLocks/>
              </p:cNvSpPr>
              <p:nvPr/>
            </p:nvSpPr>
            <p:spPr bwMode="auto">
              <a:xfrm>
                <a:off x="4275" y="2519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86" name="Freeform 946"/>
              <p:cNvSpPr>
                <a:spLocks/>
              </p:cNvSpPr>
              <p:nvPr/>
            </p:nvSpPr>
            <p:spPr bwMode="auto">
              <a:xfrm>
                <a:off x="4275" y="2519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87" name="Freeform 947"/>
              <p:cNvSpPr>
                <a:spLocks/>
              </p:cNvSpPr>
              <p:nvPr/>
            </p:nvSpPr>
            <p:spPr bwMode="auto">
              <a:xfrm>
                <a:off x="4463" y="1007"/>
                <a:ext cx="99" cy="1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9"/>
                  </a:cxn>
                  <a:cxn ang="0">
                    <a:pos x="72" y="16"/>
                  </a:cxn>
                  <a:cxn ang="0">
                    <a:pos x="99" y="7"/>
                  </a:cxn>
                  <a:cxn ang="0">
                    <a:pos x="14" y="0"/>
                  </a:cxn>
                </a:cxnLst>
                <a:rect l="0" t="0" r="r" b="b"/>
                <a:pathLst>
                  <a:path w="99" h="16">
                    <a:moveTo>
                      <a:pt x="14" y="0"/>
                    </a:moveTo>
                    <a:lnTo>
                      <a:pt x="0" y="9"/>
                    </a:lnTo>
                    <a:lnTo>
                      <a:pt x="72" y="16"/>
                    </a:lnTo>
                    <a:lnTo>
                      <a:pt x="99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88" name="Freeform 948"/>
              <p:cNvSpPr>
                <a:spLocks/>
              </p:cNvSpPr>
              <p:nvPr/>
            </p:nvSpPr>
            <p:spPr bwMode="auto">
              <a:xfrm>
                <a:off x="4463" y="1007"/>
                <a:ext cx="99" cy="1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9"/>
                  </a:cxn>
                  <a:cxn ang="0">
                    <a:pos x="72" y="16"/>
                  </a:cxn>
                  <a:cxn ang="0">
                    <a:pos x="99" y="7"/>
                  </a:cxn>
                  <a:cxn ang="0">
                    <a:pos x="14" y="0"/>
                  </a:cxn>
                </a:cxnLst>
                <a:rect l="0" t="0" r="r" b="b"/>
                <a:pathLst>
                  <a:path w="99" h="16">
                    <a:moveTo>
                      <a:pt x="14" y="0"/>
                    </a:moveTo>
                    <a:lnTo>
                      <a:pt x="0" y="9"/>
                    </a:lnTo>
                    <a:lnTo>
                      <a:pt x="72" y="16"/>
                    </a:lnTo>
                    <a:lnTo>
                      <a:pt x="99" y="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89" name="Freeform 949"/>
              <p:cNvSpPr>
                <a:spLocks/>
              </p:cNvSpPr>
              <p:nvPr/>
            </p:nvSpPr>
            <p:spPr bwMode="auto">
              <a:xfrm>
                <a:off x="4220" y="1007"/>
                <a:ext cx="99" cy="1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6" y="16"/>
                  </a:cxn>
                  <a:cxn ang="0">
                    <a:pos x="99" y="9"/>
                  </a:cxn>
                  <a:cxn ang="0">
                    <a:pos x="85" y="0"/>
                  </a:cxn>
                  <a:cxn ang="0">
                    <a:pos x="0" y="7"/>
                  </a:cxn>
                </a:cxnLst>
                <a:rect l="0" t="0" r="r" b="b"/>
                <a:pathLst>
                  <a:path w="99" h="16">
                    <a:moveTo>
                      <a:pt x="0" y="7"/>
                    </a:moveTo>
                    <a:lnTo>
                      <a:pt x="26" y="16"/>
                    </a:lnTo>
                    <a:lnTo>
                      <a:pt x="99" y="9"/>
                    </a:lnTo>
                    <a:lnTo>
                      <a:pt x="8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90" name="Freeform 950"/>
              <p:cNvSpPr>
                <a:spLocks/>
              </p:cNvSpPr>
              <p:nvPr/>
            </p:nvSpPr>
            <p:spPr bwMode="auto">
              <a:xfrm>
                <a:off x="4220" y="1007"/>
                <a:ext cx="99" cy="1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6" y="16"/>
                  </a:cxn>
                  <a:cxn ang="0">
                    <a:pos x="99" y="9"/>
                  </a:cxn>
                  <a:cxn ang="0">
                    <a:pos x="85" y="0"/>
                  </a:cxn>
                  <a:cxn ang="0">
                    <a:pos x="0" y="7"/>
                  </a:cxn>
                </a:cxnLst>
                <a:rect l="0" t="0" r="r" b="b"/>
                <a:pathLst>
                  <a:path w="99" h="16">
                    <a:moveTo>
                      <a:pt x="0" y="7"/>
                    </a:moveTo>
                    <a:lnTo>
                      <a:pt x="26" y="16"/>
                    </a:lnTo>
                    <a:lnTo>
                      <a:pt x="99" y="9"/>
                    </a:lnTo>
                    <a:lnTo>
                      <a:pt x="85" y="0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91" name="Freeform 951"/>
              <p:cNvSpPr>
                <a:spLocks/>
              </p:cNvSpPr>
              <p:nvPr/>
            </p:nvSpPr>
            <p:spPr bwMode="auto">
              <a:xfrm>
                <a:off x="5302" y="2939"/>
                <a:ext cx="129" cy="92"/>
              </a:xfrm>
              <a:custGeom>
                <a:avLst/>
                <a:gdLst/>
                <a:ahLst/>
                <a:cxnLst>
                  <a:cxn ang="0">
                    <a:pos x="129" y="15"/>
                  </a:cxn>
                  <a:cxn ang="0">
                    <a:pos x="113" y="92"/>
                  </a:cxn>
                  <a:cxn ang="0">
                    <a:pos x="0" y="85"/>
                  </a:cxn>
                  <a:cxn ang="0">
                    <a:pos x="33" y="0"/>
                  </a:cxn>
                  <a:cxn ang="0">
                    <a:pos x="129" y="15"/>
                  </a:cxn>
                </a:cxnLst>
                <a:rect l="0" t="0" r="r" b="b"/>
                <a:pathLst>
                  <a:path w="129" h="92">
                    <a:moveTo>
                      <a:pt x="129" y="15"/>
                    </a:moveTo>
                    <a:lnTo>
                      <a:pt x="113" y="92"/>
                    </a:lnTo>
                    <a:lnTo>
                      <a:pt x="0" y="85"/>
                    </a:lnTo>
                    <a:lnTo>
                      <a:pt x="33" y="0"/>
                    </a:lnTo>
                    <a:lnTo>
                      <a:pt x="129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92" name="Freeform 952"/>
              <p:cNvSpPr>
                <a:spLocks/>
              </p:cNvSpPr>
              <p:nvPr/>
            </p:nvSpPr>
            <p:spPr bwMode="auto">
              <a:xfrm>
                <a:off x="5302" y="2939"/>
                <a:ext cx="129" cy="92"/>
              </a:xfrm>
              <a:custGeom>
                <a:avLst/>
                <a:gdLst/>
                <a:ahLst/>
                <a:cxnLst>
                  <a:cxn ang="0">
                    <a:pos x="129" y="15"/>
                  </a:cxn>
                  <a:cxn ang="0">
                    <a:pos x="113" y="92"/>
                  </a:cxn>
                  <a:cxn ang="0">
                    <a:pos x="0" y="85"/>
                  </a:cxn>
                  <a:cxn ang="0">
                    <a:pos x="33" y="0"/>
                  </a:cxn>
                  <a:cxn ang="0">
                    <a:pos x="129" y="15"/>
                  </a:cxn>
                </a:cxnLst>
                <a:rect l="0" t="0" r="r" b="b"/>
                <a:pathLst>
                  <a:path w="129" h="92">
                    <a:moveTo>
                      <a:pt x="129" y="15"/>
                    </a:moveTo>
                    <a:lnTo>
                      <a:pt x="113" y="92"/>
                    </a:lnTo>
                    <a:lnTo>
                      <a:pt x="0" y="85"/>
                    </a:lnTo>
                    <a:lnTo>
                      <a:pt x="33" y="0"/>
                    </a:lnTo>
                    <a:lnTo>
                      <a:pt x="129" y="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93" name="Freeform 953"/>
              <p:cNvSpPr>
                <a:spLocks/>
              </p:cNvSpPr>
              <p:nvPr/>
            </p:nvSpPr>
            <p:spPr bwMode="auto">
              <a:xfrm>
                <a:off x="4773" y="1168"/>
                <a:ext cx="115" cy="70"/>
              </a:xfrm>
              <a:custGeom>
                <a:avLst/>
                <a:gdLst/>
                <a:ahLst/>
                <a:cxnLst>
                  <a:cxn ang="0">
                    <a:pos x="115" y="70"/>
                  </a:cxn>
                  <a:cxn ang="0">
                    <a:pos x="83" y="28"/>
                  </a:cxn>
                  <a:cxn ang="0">
                    <a:pos x="0" y="0"/>
                  </a:cxn>
                  <a:cxn ang="0">
                    <a:pos x="27" y="39"/>
                  </a:cxn>
                  <a:cxn ang="0">
                    <a:pos x="115" y="70"/>
                  </a:cxn>
                </a:cxnLst>
                <a:rect l="0" t="0" r="r" b="b"/>
                <a:pathLst>
                  <a:path w="115" h="70">
                    <a:moveTo>
                      <a:pt x="115" y="70"/>
                    </a:moveTo>
                    <a:lnTo>
                      <a:pt x="83" y="28"/>
                    </a:lnTo>
                    <a:lnTo>
                      <a:pt x="0" y="0"/>
                    </a:lnTo>
                    <a:lnTo>
                      <a:pt x="27" y="39"/>
                    </a:lnTo>
                    <a:lnTo>
                      <a:pt x="115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94" name="Freeform 954"/>
              <p:cNvSpPr>
                <a:spLocks/>
              </p:cNvSpPr>
              <p:nvPr/>
            </p:nvSpPr>
            <p:spPr bwMode="auto">
              <a:xfrm>
                <a:off x="4773" y="1168"/>
                <a:ext cx="115" cy="70"/>
              </a:xfrm>
              <a:custGeom>
                <a:avLst/>
                <a:gdLst/>
                <a:ahLst/>
                <a:cxnLst>
                  <a:cxn ang="0">
                    <a:pos x="115" y="70"/>
                  </a:cxn>
                  <a:cxn ang="0">
                    <a:pos x="83" y="28"/>
                  </a:cxn>
                  <a:cxn ang="0">
                    <a:pos x="0" y="0"/>
                  </a:cxn>
                  <a:cxn ang="0">
                    <a:pos x="27" y="39"/>
                  </a:cxn>
                  <a:cxn ang="0">
                    <a:pos x="115" y="70"/>
                  </a:cxn>
                </a:cxnLst>
                <a:rect l="0" t="0" r="r" b="b"/>
                <a:pathLst>
                  <a:path w="115" h="70">
                    <a:moveTo>
                      <a:pt x="115" y="70"/>
                    </a:moveTo>
                    <a:lnTo>
                      <a:pt x="83" y="28"/>
                    </a:lnTo>
                    <a:lnTo>
                      <a:pt x="0" y="0"/>
                    </a:lnTo>
                    <a:lnTo>
                      <a:pt x="27" y="39"/>
                    </a:lnTo>
                    <a:lnTo>
                      <a:pt x="115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95" name="Freeform 955"/>
              <p:cNvSpPr>
                <a:spLocks/>
              </p:cNvSpPr>
              <p:nvPr/>
            </p:nvSpPr>
            <p:spPr bwMode="auto">
              <a:xfrm>
                <a:off x="3893" y="1168"/>
                <a:ext cx="115" cy="70"/>
              </a:xfrm>
              <a:custGeom>
                <a:avLst/>
                <a:gdLst/>
                <a:ahLst/>
                <a:cxnLst>
                  <a:cxn ang="0">
                    <a:pos x="89" y="39"/>
                  </a:cxn>
                  <a:cxn ang="0">
                    <a:pos x="115" y="0"/>
                  </a:cxn>
                  <a:cxn ang="0">
                    <a:pos x="32" y="28"/>
                  </a:cxn>
                  <a:cxn ang="0">
                    <a:pos x="0" y="70"/>
                  </a:cxn>
                  <a:cxn ang="0">
                    <a:pos x="89" y="39"/>
                  </a:cxn>
                </a:cxnLst>
                <a:rect l="0" t="0" r="r" b="b"/>
                <a:pathLst>
                  <a:path w="115" h="70">
                    <a:moveTo>
                      <a:pt x="89" y="39"/>
                    </a:moveTo>
                    <a:lnTo>
                      <a:pt x="115" y="0"/>
                    </a:lnTo>
                    <a:lnTo>
                      <a:pt x="32" y="28"/>
                    </a:lnTo>
                    <a:lnTo>
                      <a:pt x="0" y="70"/>
                    </a:lnTo>
                    <a:lnTo>
                      <a:pt x="8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96" name="Freeform 956"/>
              <p:cNvSpPr>
                <a:spLocks/>
              </p:cNvSpPr>
              <p:nvPr/>
            </p:nvSpPr>
            <p:spPr bwMode="auto">
              <a:xfrm>
                <a:off x="3893" y="1168"/>
                <a:ext cx="115" cy="70"/>
              </a:xfrm>
              <a:custGeom>
                <a:avLst/>
                <a:gdLst/>
                <a:ahLst/>
                <a:cxnLst>
                  <a:cxn ang="0">
                    <a:pos x="89" y="39"/>
                  </a:cxn>
                  <a:cxn ang="0">
                    <a:pos x="115" y="0"/>
                  </a:cxn>
                  <a:cxn ang="0">
                    <a:pos x="32" y="28"/>
                  </a:cxn>
                  <a:cxn ang="0">
                    <a:pos x="0" y="70"/>
                  </a:cxn>
                  <a:cxn ang="0">
                    <a:pos x="89" y="39"/>
                  </a:cxn>
                </a:cxnLst>
                <a:rect l="0" t="0" r="r" b="b"/>
                <a:pathLst>
                  <a:path w="115" h="70">
                    <a:moveTo>
                      <a:pt x="89" y="39"/>
                    </a:moveTo>
                    <a:lnTo>
                      <a:pt x="115" y="0"/>
                    </a:lnTo>
                    <a:lnTo>
                      <a:pt x="32" y="28"/>
                    </a:lnTo>
                    <a:lnTo>
                      <a:pt x="0" y="70"/>
                    </a:lnTo>
                    <a:lnTo>
                      <a:pt x="89" y="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97" name="Rectangle 957"/>
              <p:cNvSpPr>
                <a:spLocks noChangeArrowheads="1"/>
              </p:cNvSpPr>
              <p:nvPr/>
            </p:nvSpPr>
            <p:spPr bwMode="auto">
              <a:xfrm>
                <a:off x="4371" y="2258"/>
                <a:ext cx="40" cy="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98" name="Rectangle 958"/>
              <p:cNvSpPr>
                <a:spLocks noChangeArrowheads="1"/>
              </p:cNvSpPr>
              <p:nvPr/>
            </p:nvSpPr>
            <p:spPr bwMode="auto">
              <a:xfrm>
                <a:off x="4371" y="2258"/>
                <a:ext cx="40" cy="50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99" name="Freeform 959"/>
              <p:cNvSpPr>
                <a:spLocks/>
              </p:cNvSpPr>
              <p:nvPr/>
            </p:nvSpPr>
            <p:spPr bwMode="auto">
              <a:xfrm>
                <a:off x="4481" y="2590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00" name="Freeform 960"/>
              <p:cNvSpPr>
                <a:spLocks/>
              </p:cNvSpPr>
              <p:nvPr/>
            </p:nvSpPr>
            <p:spPr bwMode="auto">
              <a:xfrm>
                <a:off x="4481" y="2590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01" name="Freeform 961"/>
              <p:cNvSpPr>
                <a:spLocks/>
              </p:cNvSpPr>
              <p:nvPr/>
            </p:nvSpPr>
            <p:spPr bwMode="auto">
              <a:xfrm>
                <a:off x="4281" y="2590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02" name="Freeform 962"/>
              <p:cNvSpPr>
                <a:spLocks/>
              </p:cNvSpPr>
              <p:nvPr/>
            </p:nvSpPr>
            <p:spPr bwMode="auto">
              <a:xfrm>
                <a:off x="4281" y="2590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03" name="Freeform 963"/>
              <p:cNvSpPr>
                <a:spLocks/>
              </p:cNvSpPr>
              <p:nvPr/>
            </p:nvSpPr>
            <p:spPr bwMode="auto">
              <a:xfrm>
                <a:off x="5528" y="2807"/>
                <a:ext cx="23" cy="160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23" y="92"/>
                  </a:cxn>
                  <a:cxn ang="0">
                    <a:pos x="23" y="0"/>
                  </a:cxn>
                  <a:cxn ang="0">
                    <a:pos x="0" y="69"/>
                  </a:cxn>
                  <a:cxn ang="0">
                    <a:pos x="0" y="160"/>
                  </a:cxn>
                </a:cxnLst>
                <a:rect l="0" t="0" r="r" b="b"/>
                <a:pathLst>
                  <a:path w="23" h="160">
                    <a:moveTo>
                      <a:pt x="0" y="160"/>
                    </a:moveTo>
                    <a:lnTo>
                      <a:pt x="23" y="92"/>
                    </a:lnTo>
                    <a:lnTo>
                      <a:pt x="23" y="0"/>
                    </a:lnTo>
                    <a:lnTo>
                      <a:pt x="0" y="6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04" name="Freeform 964"/>
              <p:cNvSpPr>
                <a:spLocks/>
              </p:cNvSpPr>
              <p:nvPr/>
            </p:nvSpPr>
            <p:spPr bwMode="auto">
              <a:xfrm>
                <a:off x="5528" y="2807"/>
                <a:ext cx="23" cy="160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23" y="92"/>
                  </a:cxn>
                  <a:cxn ang="0">
                    <a:pos x="23" y="0"/>
                  </a:cxn>
                  <a:cxn ang="0">
                    <a:pos x="0" y="69"/>
                  </a:cxn>
                  <a:cxn ang="0">
                    <a:pos x="0" y="160"/>
                  </a:cxn>
                </a:cxnLst>
                <a:rect l="0" t="0" r="r" b="b"/>
                <a:pathLst>
                  <a:path w="23" h="160">
                    <a:moveTo>
                      <a:pt x="0" y="160"/>
                    </a:moveTo>
                    <a:lnTo>
                      <a:pt x="23" y="92"/>
                    </a:lnTo>
                    <a:lnTo>
                      <a:pt x="23" y="0"/>
                    </a:lnTo>
                    <a:lnTo>
                      <a:pt x="0" y="69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05" name="Freeform 965"/>
              <p:cNvSpPr>
                <a:spLocks/>
              </p:cNvSpPr>
              <p:nvPr/>
            </p:nvSpPr>
            <p:spPr bwMode="auto">
              <a:xfrm>
                <a:off x="5234" y="1563"/>
                <a:ext cx="86" cy="140"/>
              </a:xfrm>
              <a:custGeom>
                <a:avLst/>
                <a:gdLst/>
                <a:ahLst/>
                <a:cxnLst>
                  <a:cxn ang="0">
                    <a:pos x="86" y="140"/>
                  </a:cxn>
                  <a:cxn ang="0">
                    <a:pos x="54" y="57"/>
                  </a:cxn>
                  <a:cxn ang="0">
                    <a:pos x="0" y="0"/>
                  </a:cxn>
                  <a:cxn ang="0">
                    <a:pos x="29" y="81"/>
                  </a:cxn>
                  <a:cxn ang="0">
                    <a:pos x="86" y="140"/>
                  </a:cxn>
                </a:cxnLst>
                <a:rect l="0" t="0" r="r" b="b"/>
                <a:pathLst>
                  <a:path w="86" h="140">
                    <a:moveTo>
                      <a:pt x="86" y="140"/>
                    </a:moveTo>
                    <a:lnTo>
                      <a:pt x="54" y="57"/>
                    </a:lnTo>
                    <a:lnTo>
                      <a:pt x="0" y="0"/>
                    </a:lnTo>
                    <a:lnTo>
                      <a:pt x="29" y="81"/>
                    </a:lnTo>
                    <a:lnTo>
                      <a:pt x="86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06" name="Freeform 966"/>
              <p:cNvSpPr>
                <a:spLocks/>
              </p:cNvSpPr>
              <p:nvPr/>
            </p:nvSpPr>
            <p:spPr bwMode="auto">
              <a:xfrm>
                <a:off x="5234" y="1563"/>
                <a:ext cx="86" cy="140"/>
              </a:xfrm>
              <a:custGeom>
                <a:avLst/>
                <a:gdLst/>
                <a:ahLst/>
                <a:cxnLst>
                  <a:cxn ang="0">
                    <a:pos x="86" y="140"/>
                  </a:cxn>
                  <a:cxn ang="0">
                    <a:pos x="54" y="57"/>
                  </a:cxn>
                  <a:cxn ang="0">
                    <a:pos x="0" y="0"/>
                  </a:cxn>
                  <a:cxn ang="0">
                    <a:pos x="29" y="81"/>
                  </a:cxn>
                  <a:cxn ang="0">
                    <a:pos x="86" y="140"/>
                  </a:cxn>
                </a:cxnLst>
                <a:rect l="0" t="0" r="r" b="b"/>
                <a:pathLst>
                  <a:path w="86" h="140">
                    <a:moveTo>
                      <a:pt x="86" y="140"/>
                    </a:moveTo>
                    <a:lnTo>
                      <a:pt x="54" y="57"/>
                    </a:lnTo>
                    <a:lnTo>
                      <a:pt x="0" y="0"/>
                    </a:lnTo>
                    <a:lnTo>
                      <a:pt x="29" y="81"/>
                    </a:lnTo>
                    <a:lnTo>
                      <a:pt x="86" y="1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07" name="Freeform 967"/>
              <p:cNvSpPr>
                <a:spLocks/>
              </p:cNvSpPr>
              <p:nvPr/>
            </p:nvSpPr>
            <p:spPr bwMode="auto">
              <a:xfrm>
                <a:off x="3460" y="1563"/>
                <a:ext cx="88" cy="140"/>
              </a:xfrm>
              <a:custGeom>
                <a:avLst/>
                <a:gdLst/>
                <a:ahLst/>
                <a:cxnLst>
                  <a:cxn ang="0">
                    <a:pos x="59" y="81"/>
                  </a:cxn>
                  <a:cxn ang="0">
                    <a:pos x="88" y="0"/>
                  </a:cxn>
                  <a:cxn ang="0">
                    <a:pos x="32" y="57"/>
                  </a:cxn>
                  <a:cxn ang="0">
                    <a:pos x="0" y="140"/>
                  </a:cxn>
                  <a:cxn ang="0">
                    <a:pos x="59" y="81"/>
                  </a:cxn>
                </a:cxnLst>
                <a:rect l="0" t="0" r="r" b="b"/>
                <a:pathLst>
                  <a:path w="88" h="140">
                    <a:moveTo>
                      <a:pt x="59" y="81"/>
                    </a:moveTo>
                    <a:lnTo>
                      <a:pt x="88" y="0"/>
                    </a:lnTo>
                    <a:lnTo>
                      <a:pt x="32" y="57"/>
                    </a:lnTo>
                    <a:lnTo>
                      <a:pt x="0" y="140"/>
                    </a:lnTo>
                    <a:lnTo>
                      <a:pt x="59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08" name="Freeform 968"/>
              <p:cNvSpPr>
                <a:spLocks/>
              </p:cNvSpPr>
              <p:nvPr/>
            </p:nvSpPr>
            <p:spPr bwMode="auto">
              <a:xfrm>
                <a:off x="3460" y="1563"/>
                <a:ext cx="88" cy="140"/>
              </a:xfrm>
              <a:custGeom>
                <a:avLst/>
                <a:gdLst/>
                <a:ahLst/>
                <a:cxnLst>
                  <a:cxn ang="0">
                    <a:pos x="59" y="81"/>
                  </a:cxn>
                  <a:cxn ang="0">
                    <a:pos x="88" y="0"/>
                  </a:cxn>
                  <a:cxn ang="0">
                    <a:pos x="32" y="57"/>
                  </a:cxn>
                  <a:cxn ang="0">
                    <a:pos x="0" y="140"/>
                  </a:cxn>
                  <a:cxn ang="0">
                    <a:pos x="59" y="81"/>
                  </a:cxn>
                </a:cxnLst>
                <a:rect l="0" t="0" r="r" b="b"/>
                <a:pathLst>
                  <a:path w="88" h="140">
                    <a:moveTo>
                      <a:pt x="59" y="81"/>
                    </a:moveTo>
                    <a:lnTo>
                      <a:pt x="88" y="0"/>
                    </a:lnTo>
                    <a:lnTo>
                      <a:pt x="32" y="57"/>
                    </a:lnTo>
                    <a:lnTo>
                      <a:pt x="0" y="140"/>
                    </a:lnTo>
                    <a:lnTo>
                      <a:pt x="59" y="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09" name="Freeform 969"/>
              <p:cNvSpPr>
                <a:spLocks/>
              </p:cNvSpPr>
              <p:nvPr/>
            </p:nvSpPr>
            <p:spPr bwMode="auto">
              <a:xfrm>
                <a:off x="5335" y="2799"/>
                <a:ext cx="54" cy="14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32" y="55"/>
                  </a:cxn>
                  <a:cxn ang="0">
                    <a:pos x="0" y="140"/>
                  </a:cxn>
                  <a:cxn ang="0">
                    <a:pos x="20" y="87"/>
                  </a:cxn>
                  <a:cxn ang="0">
                    <a:pos x="54" y="0"/>
                  </a:cxn>
                </a:cxnLst>
                <a:rect l="0" t="0" r="r" b="b"/>
                <a:pathLst>
                  <a:path w="54" h="140">
                    <a:moveTo>
                      <a:pt x="54" y="0"/>
                    </a:moveTo>
                    <a:lnTo>
                      <a:pt x="32" y="55"/>
                    </a:lnTo>
                    <a:lnTo>
                      <a:pt x="0" y="140"/>
                    </a:lnTo>
                    <a:lnTo>
                      <a:pt x="20" y="87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10" name="Freeform 970"/>
              <p:cNvSpPr>
                <a:spLocks/>
              </p:cNvSpPr>
              <p:nvPr/>
            </p:nvSpPr>
            <p:spPr bwMode="auto">
              <a:xfrm>
                <a:off x="5335" y="2799"/>
                <a:ext cx="54" cy="14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32" y="55"/>
                  </a:cxn>
                  <a:cxn ang="0">
                    <a:pos x="0" y="140"/>
                  </a:cxn>
                  <a:cxn ang="0">
                    <a:pos x="20" y="87"/>
                  </a:cxn>
                  <a:cxn ang="0">
                    <a:pos x="54" y="0"/>
                  </a:cxn>
                </a:cxnLst>
                <a:rect l="0" t="0" r="r" b="b"/>
                <a:pathLst>
                  <a:path w="54" h="140">
                    <a:moveTo>
                      <a:pt x="54" y="0"/>
                    </a:moveTo>
                    <a:lnTo>
                      <a:pt x="32" y="55"/>
                    </a:lnTo>
                    <a:lnTo>
                      <a:pt x="0" y="140"/>
                    </a:lnTo>
                    <a:lnTo>
                      <a:pt x="20" y="87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11" name="Freeform 971"/>
              <p:cNvSpPr>
                <a:spLocks/>
              </p:cNvSpPr>
              <p:nvPr/>
            </p:nvSpPr>
            <p:spPr bwMode="auto">
              <a:xfrm>
                <a:off x="3393" y="2799"/>
                <a:ext cx="54" cy="140"/>
              </a:xfrm>
              <a:custGeom>
                <a:avLst/>
                <a:gdLst/>
                <a:ahLst/>
                <a:cxnLst>
                  <a:cxn ang="0">
                    <a:pos x="32" y="87"/>
                  </a:cxn>
                  <a:cxn ang="0">
                    <a:pos x="0" y="0"/>
                  </a:cxn>
                  <a:cxn ang="0">
                    <a:pos x="22" y="55"/>
                  </a:cxn>
                  <a:cxn ang="0">
                    <a:pos x="54" y="140"/>
                  </a:cxn>
                  <a:cxn ang="0">
                    <a:pos x="32" y="87"/>
                  </a:cxn>
                </a:cxnLst>
                <a:rect l="0" t="0" r="r" b="b"/>
                <a:pathLst>
                  <a:path w="54" h="140">
                    <a:moveTo>
                      <a:pt x="32" y="87"/>
                    </a:moveTo>
                    <a:lnTo>
                      <a:pt x="0" y="0"/>
                    </a:lnTo>
                    <a:lnTo>
                      <a:pt x="22" y="55"/>
                    </a:lnTo>
                    <a:lnTo>
                      <a:pt x="54" y="140"/>
                    </a:lnTo>
                    <a:lnTo>
                      <a:pt x="32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12" name="Freeform 972"/>
              <p:cNvSpPr>
                <a:spLocks/>
              </p:cNvSpPr>
              <p:nvPr/>
            </p:nvSpPr>
            <p:spPr bwMode="auto">
              <a:xfrm>
                <a:off x="3393" y="2799"/>
                <a:ext cx="54" cy="140"/>
              </a:xfrm>
              <a:custGeom>
                <a:avLst/>
                <a:gdLst/>
                <a:ahLst/>
                <a:cxnLst>
                  <a:cxn ang="0">
                    <a:pos x="32" y="87"/>
                  </a:cxn>
                  <a:cxn ang="0">
                    <a:pos x="0" y="0"/>
                  </a:cxn>
                  <a:cxn ang="0">
                    <a:pos x="22" y="55"/>
                  </a:cxn>
                  <a:cxn ang="0">
                    <a:pos x="54" y="140"/>
                  </a:cxn>
                  <a:cxn ang="0">
                    <a:pos x="32" y="87"/>
                  </a:cxn>
                </a:cxnLst>
                <a:rect l="0" t="0" r="r" b="b"/>
                <a:pathLst>
                  <a:path w="54" h="140">
                    <a:moveTo>
                      <a:pt x="32" y="87"/>
                    </a:moveTo>
                    <a:lnTo>
                      <a:pt x="0" y="0"/>
                    </a:lnTo>
                    <a:lnTo>
                      <a:pt x="22" y="55"/>
                    </a:lnTo>
                    <a:lnTo>
                      <a:pt x="54" y="140"/>
                    </a:lnTo>
                    <a:lnTo>
                      <a:pt x="32" y="8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13" name="Freeform 973"/>
              <p:cNvSpPr>
                <a:spLocks/>
              </p:cNvSpPr>
              <p:nvPr/>
            </p:nvSpPr>
            <p:spPr bwMode="auto">
              <a:xfrm>
                <a:off x="4411" y="2258"/>
                <a:ext cx="39" cy="5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9" y="5"/>
                  </a:cxn>
                  <a:cxn ang="0">
                    <a:pos x="39" y="57"/>
                  </a:cxn>
                  <a:cxn ang="0">
                    <a:pos x="0" y="50"/>
                  </a:cxn>
                </a:cxnLst>
                <a:rect l="0" t="0" r="r" b="b"/>
                <a:pathLst>
                  <a:path w="39" h="57">
                    <a:moveTo>
                      <a:pt x="0" y="50"/>
                    </a:moveTo>
                    <a:lnTo>
                      <a:pt x="0" y="0"/>
                    </a:lnTo>
                    <a:lnTo>
                      <a:pt x="39" y="5"/>
                    </a:lnTo>
                    <a:lnTo>
                      <a:pt x="39" y="5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14" name="Freeform 974"/>
              <p:cNvSpPr>
                <a:spLocks/>
              </p:cNvSpPr>
              <p:nvPr/>
            </p:nvSpPr>
            <p:spPr bwMode="auto">
              <a:xfrm>
                <a:off x="4411" y="2258"/>
                <a:ext cx="39" cy="5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9" y="5"/>
                  </a:cxn>
                  <a:cxn ang="0">
                    <a:pos x="39" y="57"/>
                  </a:cxn>
                  <a:cxn ang="0">
                    <a:pos x="0" y="50"/>
                  </a:cxn>
                </a:cxnLst>
                <a:rect l="0" t="0" r="r" b="b"/>
                <a:pathLst>
                  <a:path w="39" h="57">
                    <a:moveTo>
                      <a:pt x="0" y="50"/>
                    </a:moveTo>
                    <a:lnTo>
                      <a:pt x="0" y="0"/>
                    </a:lnTo>
                    <a:lnTo>
                      <a:pt x="39" y="5"/>
                    </a:lnTo>
                    <a:lnTo>
                      <a:pt x="39" y="57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15" name="Freeform 975"/>
              <p:cNvSpPr>
                <a:spLocks/>
              </p:cNvSpPr>
              <p:nvPr/>
            </p:nvSpPr>
            <p:spPr bwMode="auto">
              <a:xfrm>
                <a:off x="4332" y="2258"/>
                <a:ext cx="39" cy="5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9" y="0"/>
                  </a:cxn>
                  <a:cxn ang="0">
                    <a:pos x="39" y="50"/>
                  </a:cxn>
                  <a:cxn ang="0">
                    <a:pos x="0" y="57"/>
                  </a:cxn>
                  <a:cxn ang="0">
                    <a:pos x="0" y="5"/>
                  </a:cxn>
                </a:cxnLst>
                <a:rect l="0" t="0" r="r" b="b"/>
                <a:pathLst>
                  <a:path w="39" h="57">
                    <a:moveTo>
                      <a:pt x="0" y="5"/>
                    </a:moveTo>
                    <a:lnTo>
                      <a:pt x="39" y="0"/>
                    </a:lnTo>
                    <a:lnTo>
                      <a:pt x="39" y="50"/>
                    </a:lnTo>
                    <a:lnTo>
                      <a:pt x="0" y="5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16" name="Freeform 976"/>
              <p:cNvSpPr>
                <a:spLocks/>
              </p:cNvSpPr>
              <p:nvPr/>
            </p:nvSpPr>
            <p:spPr bwMode="auto">
              <a:xfrm>
                <a:off x="4332" y="2258"/>
                <a:ext cx="39" cy="5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9" y="0"/>
                  </a:cxn>
                  <a:cxn ang="0">
                    <a:pos x="39" y="50"/>
                  </a:cxn>
                  <a:cxn ang="0">
                    <a:pos x="0" y="57"/>
                  </a:cxn>
                  <a:cxn ang="0">
                    <a:pos x="0" y="5"/>
                  </a:cxn>
                </a:cxnLst>
                <a:rect l="0" t="0" r="r" b="b"/>
                <a:pathLst>
                  <a:path w="39" h="57">
                    <a:moveTo>
                      <a:pt x="0" y="5"/>
                    </a:moveTo>
                    <a:lnTo>
                      <a:pt x="39" y="0"/>
                    </a:lnTo>
                    <a:lnTo>
                      <a:pt x="39" y="50"/>
                    </a:lnTo>
                    <a:lnTo>
                      <a:pt x="0" y="57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17" name="Freeform 977"/>
              <p:cNvSpPr>
                <a:spLocks/>
              </p:cNvSpPr>
              <p:nvPr/>
            </p:nvSpPr>
            <p:spPr bwMode="auto">
              <a:xfrm>
                <a:off x="5532" y="2014"/>
                <a:ext cx="19" cy="24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19" y="60"/>
                  </a:cxn>
                  <a:cxn ang="0">
                    <a:pos x="19" y="240"/>
                  </a:cxn>
                  <a:cxn ang="0">
                    <a:pos x="0" y="180"/>
                  </a:cxn>
                </a:cxnLst>
                <a:rect l="0" t="0" r="r" b="b"/>
                <a:pathLst>
                  <a:path w="19" h="240">
                    <a:moveTo>
                      <a:pt x="0" y="180"/>
                    </a:moveTo>
                    <a:lnTo>
                      <a:pt x="0" y="0"/>
                    </a:lnTo>
                    <a:lnTo>
                      <a:pt x="19" y="60"/>
                    </a:lnTo>
                    <a:lnTo>
                      <a:pt x="19" y="24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18" name="Freeform 978"/>
              <p:cNvSpPr>
                <a:spLocks/>
              </p:cNvSpPr>
              <p:nvPr/>
            </p:nvSpPr>
            <p:spPr bwMode="auto">
              <a:xfrm>
                <a:off x="5532" y="2014"/>
                <a:ext cx="19" cy="24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19" y="60"/>
                  </a:cxn>
                  <a:cxn ang="0">
                    <a:pos x="19" y="240"/>
                  </a:cxn>
                  <a:cxn ang="0">
                    <a:pos x="0" y="180"/>
                  </a:cxn>
                </a:cxnLst>
                <a:rect l="0" t="0" r="r" b="b"/>
                <a:pathLst>
                  <a:path w="19" h="240">
                    <a:moveTo>
                      <a:pt x="0" y="180"/>
                    </a:moveTo>
                    <a:lnTo>
                      <a:pt x="0" y="0"/>
                    </a:lnTo>
                    <a:lnTo>
                      <a:pt x="19" y="60"/>
                    </a:lnTo>
                    <a:lnTo>
                      <a:pt x="19" y="24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19" name="Freeform 979"/>
              <p:cNvSpPr>
                <a:spLocks/>
              </p:cNvSpPr>
              <p:nvPr/>
            </p:nvSpPr>
            <p:spPr bwMode="auto">
              <a:xfrm>
                <a:off x="4673" y="3536"/>
                <a:ext cx="129" cy="3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50" y="0"/>
                  </a:cxn>
                  <a:cxn ang="0">
                    <a:pos x="129" y="10"/>
                  </a:cxn>
                  <a:cxn ang="0">
                    <a:pos x="67" y="30"/>
                  </a:cxn>
                  <a:cxn ang="0">
                    <a:pos x="0" y="15"/>
                  </a:cxn>
                </a:cxnLst>
                <a:rect l="0" t="0" r="r" b="b"/>
                <a:pathLst>
                  <a:path w="129" h="30">
                    <a:moveTo>
                      <a:pt x="0" y="15"/>
                    </a:moveTo>
                    <a:lnTo>
                      <a:pt x="50" y="0"/>
                    </a:lnTo>
                    <a:lnTo>
                      <a:pt x="129" y="10"/>
                    </a:lnTo>
                    <a:lnTo>
                      <a:pt x="6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20" name="Freeform 980"/>
              <p:cNvSpPr>
                <a:spLocks/>
              </p:cNvSpPr>
              <p:nvPr/>
            </p:nvSpPr>
            <p:spPr bwMode="auto">
              <a:xfrm>
                <a:off x="4673" y="3536"/>
                <a:ext cx="129" cy="3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50" y="0"/>
                  </a:cxn>
                  <a:cxn ang="0">
                    <a:pos x="129" y="10"/>
                  </a:cxn>
                  <a:cxn ang="0">
                    <a:pos x="67" y="30"/>
                  </a:cxn>
                  <a:cxn ang="0">
                    <a:pos x="0" y="15"/>
                  </a:cxn>
                </a:cxnLst>
                <a:rect l="0" t="0" r="r" b="b"/>
                <a:pathLst>
                  <a:path w="129" h="30">
                    <a:moveTo>
                      <a:pt x="0" y="15"/>
                    </a:moveTo>
                    <a:lnTo>
                      <a:pt x="50" y="0"/>
                    </a:lnTo>
                    <a:lnTo>
                      <a:pt x="129" y="10"/>
                    </a:lnTo>
                    <a:lnTo>
                      <a:pt x="67" y="3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21" name="Freeform 981"/>
              <p:cNvSpPr>
                <a:spLocks/>
              </p:cNvSpPr>
              <p:nvPr/>
            </p:nvSpPr>
            <p:spPr bwMode="auto">
              <a:xfrm>
                <a:off x="5415" y="2954"/>
                <a:ext cx="113" cy="84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16" y="0"/>
                  </a:cxn>
                  <a:cxn ang="0">
                    <a:pos x="113" y="13"/>
                  </a:cxn>
                  <a:cxn ang="0">
                    <a:pos x="113" y="84"/>
                  </a:cxn>
                  <a:cxn ang="0">
                    <a:pos x="0" y="77"/>
                  </a:cxn>
                </a:cxnLst>
                <a:rect l="0" t="0" r="r" b="b"/>
                <a:pathLst>
                  <a:path w="113" h="84">
                    <a:moveTo>
                      <a:pt x="0" y="77"/>
                    </a:moveTo>
                    <a:lnTo>
                      <a:pt x="16" y="0"/>
                    </a:lnTo>
                    <a:lnTo>
                      <a:pt x="113" y="13"/>
                    </a:lnTo>
                    <a:lnTo>
                      <a:pt x="113" y="84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22" name="Freeform 982"/>
              <p:cNvSpPr>
                <a:spLocks/>
              </p:cNvSpPr>
              <p:nvPr/>
            </p:nvSpPr>
            <p:spPr bwMode="auto">
              <a:xfrm>
                <a:off x="5415" y="2954"/>
                <a:ext cx="113" cy="84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16" y="0"/>
                  </a:cxn>
                  <a:cxn ang="0">
                    <a:pos x="113" y="13"/>
                  </a:cxn>
                  <a:cxn ang="0">
                    <a:pos x="113" y="84"/>
                  </a:cxn>
                  <a:cxn ang="0">
                    <a:pos x="0" y="77"/>
                  </a:cxn>
                </a:cxnLst>
                <a:rect l="0" t="0" r="r" b="b"/>
                <a:pathLst>
                  <a:path w="113" h="84">
                    <a:moveTo>
                      <a:pt x="0" y="77"/>
                    </a:moveTo>
                    <a:lnTo>
                      <a:pt x="16" y="0"/>
                    </a:lnTo>
                    <a:lnTo>
                      <a:pt x="113" y="13"/>
                    </a:lnTo>
                    <a:lnTo>
                      <a:pt x="113" y="84"/>
                    </a:lnTo>
                    <a:lnTo>
                      <a:pt x="0" y="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23" name="Freeform 983"/>
              <p:cNvSpPr>
                <a:spLocks/>
              </p:cNvSpPr>
              <p:nvPr/>
            </p:nvSpPr>
            <p:spPr bwMode="auto">
              <a:xfrm>
                <a:off x="5551" y="2254"/>
                <a:ext cx="6" cy="238"/>
              </a:xfrm>
              <a:custGeom>
                <a:avLst/>
                <a:gdLst/>
                <a:ahLst/>
                <a:cxnLst>
                  <a:cxn ang="0">
                    <a:pos x="6" y="238"/>
                  </a:cxn>
                  <a:cxn ang="0">
                    <a:pos x="0" y="178"/>
                  </a:cxn>
                  <a:cxn ang="0">
                    <a:pos x="0" y="0"/>
                  </a:cxn>
                  <a:cxn ang="0">
                    <a:pos x="6" y="60"/>
                  </a:cxn>
                  <a:cxn ang="0">
                    <a:pos x="6" y="238"/>
                  </a:cxn>
                </a:cxnLst>
                <a:rect l="0" t="0" r="r" b="b"/>
                <a:pathLst>
                  <a:path w="6" h="238">
                    <a:moveTo>
                      <a:pt x="6" y="238"/>
                    </a:moveTo>
                    <a:lnTo>
                      <a:pt x="0" y="178"/>
                    </a:lnTo>
                    <a:lnTo>
                      <a:pt x="0" y="0"/>
                    </a:lnTo>
                    <a:lnTo>
                      <a:pt x="6" y="60"/>
                    </a:lnTo>
                    <a:lnTo>
                      <a:pt x="6" y="2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24" name="Freeform 984"/>
              <p:cNvSpPr>
                <a:spLocks/>
              </p:cNvSpPr>
              <p:nvPr/>
            </p:nvSpPr>
            <p:spPr bwMode="auto">
              <a:xfrm>
                <a:off x="5551" y="2254"/>
                <a:ext cx="6" cy="238"/>
              </a:xfrm>
              <a:custGeom>
                <a:avLst/>
                <a:gdLst/>
                <a:ahLst/>
                <a:cxnLst>
                  <a:cxn ang="0">
                    <a:pos x="6" y="238"/>
                  </a:cxn>
                  <a:cxn ang="0">
                    <a:pos x="0" y="178"/>
                  </a:cxn>
                  <a:cxn ang="0">
                    <a:pos x="0" y="0"/>
                  </a:cxn>
                  <a:cxn ang="0">
                    <a:pos x="6" y="60"/>
                  </a:cxn>
                  <a:cxn ang="0">
                    <a:pos x="6" y="238"/>
                  </a:cxn>
                </a:cxnLst>
                <a:rect l="0" t="0" r="r" b="b"/>
                <a:pathLst>
                  <a:path w="6" h="238">
                    <a:moveTo>
                      <a:pt x="6" y="238"/>
                    </a:moveTo>
                    <a:lnTo>
                      <a:pt x="0" y="178"/>
                    </a:lnTo>
                    <a:lnTo>
                      <a:pt x="0" y="0"/>
                    </a:lnTo>
                    <a:lnTo>
                      <a:pt x="6" y="60"/>
                    </a:lnTo>
                    <a:lnTo>
                      <a:pt x="6" y="2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25" name="Freeform 985"/>
              <p:cNvSpPr>
                <a:spLocks/>
              </p:cNvSpPr>
              <p:nvPr/>
            </p:nvSpPr>
            <p:spPr bwMode="auto">
              <a:xfrm>
                <a:off x="5494" y="3038"/>
                <a:ext cx="34" cy="106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2" y="64"/>
                  </a:cxn>
                  <a:cxn ang="0">
                    <a:pos x="34" y="0"/>
                  </a:cxn>
                  <a:cxn ang="0">
                    <a:pos x="11" y="42"/>
                  </a:cxn>
                  <a:cxn ang="0">
                    <a:pos x="0" y="106"/>
                  </a:cxn>
                </a:cxnLst>
                <a:rect l="0" t="0" r="r" b="b"/>
                <a:pathLst>
                  <a:path w="34" h="106">
                    <a:moveTo>
                      <a:pt x="0" y="106"/>
                    </a:moveTo>
                    <a:lnTo>
                      <a:pt x="22" y="64"/>
                    </a:lnTo>
                    <a:lnTo>
                      <a:pt x="34" y="0"/>
                    </a:lnTo>
                    <a:lnTo>
                      <a:pt x="11" y="42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26" name="Freeform 986"/>
              <p:cNvSpPr>
                <a:spLocks noEditPoints="1"/>
              </p:cNvSpPr>
              <p:nvPr/>
            </p:nvSpPr>
            <p:spPr bwMode="auto">
              <a:xfrm>
                <a:off x="3178" y="2599"/>
                <a:ext cx="2350" cy="545"/>
              </a:xfrm>
              <a:custGeom>
                <a:avLst/>
                <a:gdLst/>
                <a:ahLst/>
                <a:cxnLst>
                  <a:cxn ang="0">
                    <a:pos x="2316" y="545"/>
                  </a:cxn>
                  <a:cxn ang="0">
                    <a:pos x="2338" y="503"/>
                  </a:cxn>
                  <a:cxn ang="0">
                    <a:pos x="2350" y="439"/>
                  </a:cxn>
                  <a:cxn ang="0">
                    <a:pos x="2327" y="481"/>
                  </a:cxn>
                  <a:cxn ang="0">
                    <a:pos x="2316" y="545"/>
                  </a:cxn>
                  <a:cxn ang="0">
                    <a:pos x="9" y="76"/>
                  </a:cxn>
                  <a:cxn ang="0">
                    <a:pos x="0" y="0"/>
                  </a:cxn>
                  <a:cxn ang="0">
                    <a:pos x="2280" y="79"/>
                  </a:cxn>
                  <a:cxn ang="0">
                    <a:pos x="2263" y="79"/>
                  </a:cxn>
                </a:cxnLst>
                <a:rect l="0" t="0" r="r" b="b"/>
                <a:pathLst>
                  <a:path w="2350" h="545">
                    <a:moveTo>
                      <a:pt x="2316" y="545"/>
                    </a:moveTo>
                    <a:lnTo>
                      <a:pt x="2338" y="503"/>
                    </a:lnTo>
                    <a:lnTo>
                      <a:pt x="2350" y="439"/>
                    </a:lnTo>
                    <a:lnTo>
                      <a:pt x="2327" y="481"/>
                    </a:lnTo>
                    <a:lnTo>
                      <a:pt x="2316" y="545"/>
                    </a:lnTo>
                    <a:moveTo>
                      <a:pt x="9" y="76"/>
                    </a:moveTo>
                    <a:lnTo>
                      <a:pt x="0" y="0"/>
                    </a:lnTo>
                    <a:moveTo>
                      <a:pt x="2280" y="79"/>
                    </a:moveTo>
                    <a:lnTo>
                      <a:pt x="2263" y="7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987"/>
            <p:cNvGrpSpPr>
              <a:grpSpLocks/>
            </p:cNvGrpSpPr>
            <p:nvPr/>
          </p:nvGrpSpPr>
          <p:grpSpPr bwMode="auto">
            <a:xfrm>
              <a:off x="3178" y="1014"/>
              <a:ext cx="2426" cy="2509"/>
              <a:chOff x="3178" y="1014"/>
              <a:chExt cx="2426" cy="2509"/>
            </a:xfrm>
          </p:grpSpPr>
          <p:sp>
            <p:nvSpPr>
              <p:cNvPr id="88028" name="Freeform 988"/>
              <p:cNvSpPr>
                <a:spLocks/>
              </p:cNvSpPr>
              <p:nvPr/>
            </p:nvSpPr>
            <p:spPr bwMode="auto">
              <a:xfrm>
                <a:off x="4535" y="1014"/>
                <a:ext cx="110" cy="1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9"/>
                  </a:cxn>
                  <a:cxn ang="0">
                    <a:pos x="71" y="18"/>
                  </a:cxn>
                  <a:cxn ang="0">
                    <a:pos x="110" y="10"/>
                  </a:cxn>
                  <a:cxn ang="0">
                    <a:pos x="27" y="0"/>
                  </a:cxn>
                </a:cxnLst>
                <a:rect l="0" t="0" r="r" b="b"/>
                <a:pathLst>
                  <a:path w="110" h="18">
                    <a:moveTo>
                      <a:pt x="27" y="0"/>
                    </a:moveTo>
                    <a:lnTo>
                      <a:pt x="0" y="9"/>
                    </a:lnTo>
                    <a:lnTo>
                      <a:pt x="71" y="18"/>
                    </a:lnTo>
                    <a:lnTo>
                      <a:pt x="110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29" name="Freeform 989"/>
              <p:cNvSpPr>
                <a:spLocks/>
              </p:cNvSpPr>
              <p:nvPr/>
            </p:nvSpPr>
            <p:spPr bwMode="auto">
              <a:xfrm>
                <a:off x="4535" y="1014"/>
                <a:ext cx="110" cy="1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9"/>
                  </a:cxn>
                  <a:cxn ang="0">
                    <a:pos x="71" y="18"/>
                  </a:cxn>
                  <a:cxn ang="0">
                    <a:pos x="110" y="10"/>
                  </a:cxn>
                  <a:cxn ang="0">
                    <a:pos x="27" y="0"/>
                  </a:cxn>
                </a:cxnLst>
                <a:rect l="0" t="0" r="r" b="b"/>
                <a:pathLst>
                  <a:path w="110" h="18">
                    <a:moveTo>
                      <a:pt x="27" y="0"/>
                    </a:moveTo>
                    <a:lnTo>
                      <a:pt x="0" y="9"/>
                    </a:lnTo>
                    <a:lnTo>
                      <a:pt x="71" y="18"/>
                    </a:lnTo>
                    <a:lnTo>
                      <a:pt x="110" y="10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30" name="Freeform 990"/>
              <p:cNvSpPr>
                <a:spLocks/>
              </p:cNvSpPr>
              <p:nvPr/>
            </p:nvSpPr>
            <p:spPr bwMode="auto">
              <a:xfrm>
                <a:off x="4134" y="1014"/>
                <a:ext cx="112" cy="1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0" y="18"/>
                  </a:cxn>
                  <a:cxn ang="0">
                    <a:pos x="112" y="9"/>
                  </a:cxn>
                  <a:cxn ang="0">
                    <a:pos x="86" y="0"/>
                  </a:cxn>
                  <a:cxn ang="0">
                    <a:pos x="0" y="10"/>
                  </a:cxn>
                </a:cxnLst>
                <a:rect l="0" t="0" r="r" b="b"/>
                <a:pathLst>
                  <a:path w="112" h="18">
                    <a:moveTo>
                      <a:pt x="0" y="10"/>
                    </a:moveTo>
                    <a:lnTo>
                      <a:pt x="40" y="18"/>
                    </a:lnTo>
                    <a:lnTo>
                      <a:pt x="112" y="9"/>
                    </a:lnTo>
                    <a:lnTo>
                      <a:pt x="8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31" name="Freeform 991"/>
              <p:cNvSpPr>
                <a:spLocks/>
              </p:cNvSpPr>
              <p:nvPr/>
            </p:nvSpPr>
            <p:spPr bwMode="auto">
              <a:xfrm>
                <a:off x="4134" y="1014"/>
                <a:ext cx="112" cy="1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0" y="18"/>
                  </a:cxn>
                  <a:cxn ang="0">
                    <a:pos x="112" y="9"/>
                  </a:cxn>
                  <a:cxn ang="0">
                    <a:pos x="86" y="0"/>
                  </a:cxn>
                  <a:cxn ang="0">
                    <a:pos x="0" y="10"/>
                  </a:cxn>
                </a:cxnLst>
                <a:rect l="0" t="0" r="r" b="b"/>
                <a:pathLst>
                  <a:path w="112" h="18">
                    <a:moveTo>
                      <a:pt x="0" y="10"/>
                    </a:moveTo>
                    <a:lnTo>
                      <a:pt x="40" y="18"/>
                    </a:lnTo>
                    <a:lnTo>
                      <a:pt x="112" y="9"/>
                    </a:lnTo>
                    <a:lnTo>
                      <a:pt x="86" y="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32" name="Freeform 992"/>
              <p:cNvSpPr>
                <a:spLocks/>
              </p:cNvSpPr>
              <p:nvPr/>
            </p:nvSpPr>
            <p:spPr bwMode="auto">
              <a:xfrm>
                <a:off x="4411" y="2671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9"/>
                    </a:lnTo>
                    <a:lnTo>
                      <a:pt x="39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33" name="Freeform 993"/>
              <p:cNvSpPr>
                <a:spLocks/>
              </p:cNvSpPr>
              <p:nvPr/>
            </p:nvSpPr>
            <p:spPr bwMode="auto">
              <a:xfrm>
                <a:off x="4411" y="2671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9"/>
                    </a:lnTo>
                    <a:lnTo>
                      <a:pt x="39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34" name="Freeform 994"/>
              <p:cNvSpPr>
                <a:spLocks/>
              </p:cNvSpPr>
              <p:nvPr/>
            </p:nvSpPr>
            <p:spPr bwMode="auto">
              <a:xfrm>
                <a:off x="4332" y="2671"/>
                <a:ext cx="39" cy="59"/>
              </a:xfrm>
              <a:custGeom>
                <a:avLst/>
                <a:gdLst/>
                <a:ahLst/>
                <a:cxnLst>
                  <a:cxn ang="0">
                    <a:pos x="39" y="59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9" y="59"/>
                  </a:cxn>
                </a:cxnLst>
                <a:rect l="0" t="0" r="r" b="b"/>
                <a:pathLst>
                  <a:path w="39" h="59">
                    <a:moveTo>
                      <a:pt x="39" y="59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9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35" name="Freeform 995"/>
              <p:cNvSpPr>
                <a:spLocks/>
              </p:cNvSpPr>
              <p:nvPr/>
            </p:nvSpPr>
            <p:spPr bwMode="auto">
              <a:xfrm>
                <a:off x="4332" y="2671"/>
                <a:ext cx="39" cy="59"/>
              </a:xfrm>
              <a:custGeom>
                <a:avLst/>
                <a:gdLst/>
                <a:ahLst/>
                <a:cxnLst>
                  <a:cxn ang="0">
                    <a:pos x="39" y="59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9" y="59"/>
                  </a:cxn>
                </a:cxnLst>
                <a:rect l="0" t="0" r="r" b="b"/>
                <a:pathLst>
                  <a:path w="39" h="59">
                    <a:moveTo>
                      <a:pt x="39" y="59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9" y="5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36" name="Freeform 996"/>
              <p:cNvSpPr>
                <a:spLocks/>
              </p:cNvSpPr>
              <p:nvPr/>
            </p:nvSpPr>
            <p:spPr bwMode="auto">
              <a:xfrm>
                <a:off x="5018" y="1158"/>
                <a:ext cx="157" cy="74"/>
              </a:xfrm>
              <a:custGeom>
                <a:avLst/>
                <a:gdLst/>
                <a:ahLst/>
                <a:cxnLst>
                  <a:cxn ang="0">
                    <a:pos x="60" y="74"/>
                  </a:cxn>
                  <a:cxn ang="0">
                    <a:pos x="0" y="38"/>
                  </a:cxn>
                  <a:cxn ang="0">
                    <a:pos x="75" y="0"/>
                  </a:cxn>
                  <a:cxn ang="0">
                    <a:pos x="157" y="28"/>
                  </a:cxn>
                  <a:cxn ang="0">
                    <a:pos x="60" y="74"/>
                  </a:cxn>
                </a:cxnLst>
                <a:rect l="0" t="0" r="r" b="b"/>
                <a:pathLst>
                  <a:path w="157" h="74">
                    <a:moveTo>
                      <a:pt x="60" y="74"/>
                    </a:moveTo>
                    <a:lnTo>
                      <a:pt x="0" y="38"/>
                    </a:lnTo>
                    <a:lnTo>
                      <a:pt x="75" y="0"/>
                    </a:lnTo>
                    <a:lnTo>
                      <a:pt x="157" y="28"/>
                    </a:lnTo>
                    <a:lnTo>
                      <a:pt x="6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37" name="Freeform 997"/>
              <p:cNvSpPr>
                <a:spLocks noEditPoints="1"/>
              </p:cNvSpPr>
              <p:nvPr/>
            </p:nvSpPr>
            <p:spPr bwMode="auto">
              <a:xfrm>
                <a:off x="3324" y="1158"/>
                <a:ext cx="1851" cy="1521"/>
              </a:xfrm>
              <a:custGeom>
                <a:avLst/>
                <a:gdLst/>
                <a:ahLst/>
                <a:cxnLst>
                  <a:cxn ang="0">
                    <a:pos x="1754" y="74"/>
                  </a:cxn>
                  <a:cxn ang="0">
                    <a:pos x="1694" y="38"/>
                  </a:cxn>
                  <a:cxn ang="0">
                    <a:pos x="1769" y="0"/>
                  </a:cxn>
                  <a:cxn ang="0">
                    <a:pos x="1851" y="28"/>
                  </a:cxn>
                  <a:cxn ang="0">
                    <a:pos x="1754" y="74"/>
                  </a:cxn>
                  <a:cxn ang="0">
                    <a:pos x="17" y="1521"/>
                  </a:cxn>
                  <a:cxn ang="0">
                    <a:pos x="0" y="1521"/>
                  </a:cxn>
                </a:cxnLst>
                <a:rect l="0" t="0" r="r" b="b"/>
                <a:pathLst>
                  <a:path w="1851" h="1521">
                    <a:moveTo>
                      <a:pt x="1754" y="74"/>
                    </a:moveTo>
                    <a:lnTo>
                      <a:pt x="1694" y="38"/>
                    </a:lnTo>
                    <a:lnTo>
                      <a:pt x="1769" y="0"/>
                    </a:lnTo>
                    <a:lnTo>
                      <a:pt x="1851" y="28"/>
                    </a:lnTo>
                    <a:lnTo>
                      <a:pt x="1754" y="74"/>
                    </a:lnTo>
                    <a:moveTo>
                      <a:pt x="17" y="1521"/>
                    </a:moveTo>
                    <a:lnTo>
                      <a:pt x="0" y="152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38" name="Freeform 998"/>
              <p:cNvSpPr>
                <a:spLocks/>
              </p:cNvSpPr>
              <p:nvPr/>
            </p:nvSpPr>
            <p:spPr bwMode="auto">
              <a:xfrm>
                <a:off x="5365" y="3199"/>
                <a:ext cx="95" cy="99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41"/>
                  </a:cxn>
                  <a:cxn ang="0">
                    <a:pos x="95" y="0"/>
                  </a:cxn>
                  <a:cxn ang="0">
                    <a:pos x="49" y="63"/>
                  </a:cxn>
                  <a:cxn ang="0">
                    <a:pos x="0" y="99"/>
                  </a:cxn>
                </a:cxnLst>
                <a:rect l="0" t="0" r="r" b="b"/>
                <a:pathLst>
                  <a:path w="95" h="99">
                    <a:moveTo>
                      <a:pt x="0" y="99"/>
                    </a:moveTo>
                    <a:lnTo>
                      <a:pt x="44" y="41"/>
                    </a:lnTo>
                    <a:lnTo>
                      <a:pt x="95" y="0"/>
                    </a:lnTo>
                    <a:lnTo>
                      <a:pt x="49" y="63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39" name="Freeform 999"/>
              <p:cNvSpPr>
                <a:spLocks/>
              </p:cNvSpPr>
              <p:nvPr/>
            </p:nvSpPr>
            <p:spPr bwMode="auto">
              <a:xfrm>
                <a:off x="5365" y="3199"/>
                <a:ext cx="95" cy="99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41"/>
                  </a:cxn>
                  <a:cxn ang="0">
                    <a:pos x="95" y="0"/>
                  </a:cxn>
                  <a:cxn ang="0">
                    <a:pos x="49" y="63"/>
                  </a:cxn>
                  <a:cxn ang="0">
                    <a:pos x="0" y="99"/>
                  </a:cxn>
                </a:cxnLst>
                <a:rect l="0" t="0" r="r" b="b"/>
                <a:pathLst>
                  <a:path w="95" h="99">
                    <a:moveTo>
                      <a:pt x="0" y="99"/>
                    </a:moveTo>
                    <a:lnTo>
                      <a:pt x="44" y="41"/>
                    </a:lnTo>
                    <a:lnTo>
                      <a:pt x="95" y="0"/>
                    </a:lnTo>
                    <a:lnTo>
                      <a:pt x="49" y="63"/>
                    </a:lnTo>
                    <a:lnTo>
                      <a:pt x="0" y="9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40" name="Freeform 1000"/>
              <p:cNvSpPr>
                <a:spLocks/>
              </p:cNvSpPr>
              <p:nvPr/>
            </p:nvSpPr>
            <p:spPr bwMode="auto">
              <a:xfrm>
                <a:off x="4981" y="1208"/>
                <a:ext cx="88" cy="115"/>
              </a:xfrm>
              <a:custGeom>
                <a:avLst/>
                <a:gdLst/>
                <a:ahLst/>
                <a:cxnLst>
                  <a:cxn ang="0">
                    <a:pos x="39" y="115"/>
                  </a:cxn>
                  <a:cxn ang="0">
                    <a:pos x="0" y="70"/>
                  </a:cxn>
                  <a:cxn ang="0">
                    <a:pos x="51" y="0"/>
                  </a:cxn>
                  <a:cxn ang="0">
                    <a:pos x="88" y="44"/>
                  </a:cxn>
                  <a:cxn ang="0">
                    <a:pos x="39" y="115"/>
                  </a:cxn>
                </a:cxnLst>
                <a:rect l="0" t="0" r="r" b="b"/>
                <a:pathLst>
                  <a:path w="88" h="115">
                    <a:moveTo>
                      <a:pt x="39" y="115"/>
                    </a:moveTo>
                    <a:lnTo>
                      <a:pt x="0" y="70"/>
                    </a:lnTo>
                    <a:lnTo>
                      <a:pt x="51" y="0"/>
                    </a:lnTo>
                    <a:lnTo>
                      <a:pt x="88" y="44"/>
                    </a:lnTo>
                    <a:lnTo>
                      <a:pt x="3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41" name="Freeform 1001"/>
              <p:cNvSpPr>
                <a:spLocks/>
              </p:cNvSpPr>
              <p:nvPr/>
            </p:nvSpPr>
            <p:spPr bwMode="auto">
              <a:xfrm>
                <a:off x="4981" y="1208"/>
                <a:ext cx="88" cy="115"/>
              </a:xfrm>
              <a:custGeom>
                <a:avLst/>
                <a:gdLst/>
                <a:ahLst/>
                <a:cxnLst>
                  <a:cxn ang="0">
                    <a:pos x="39" y="115"/>
                  </a:cxn>
                  <a:cxn ang="0">
                    <a:pos x="0" y="70"/>
                  </a:cxn>
                  <a:cxn ang="0">
                    <a:pos x="51" y="0"/>
                  </a:cxn>
                  <a:cxn ang="0">
                    <a:pos x="88" y="44"/>
                  </a:cxn>
                  <a:cxn ang="0">
                    <a:pos x="39" y="115"/>
                  </a:cxn>
                </a:cxnLst>
                <a:rect l="0" t="0" r="r" b="b"/>
                <a:pathLst>
                  <a:path w="88" h="115">
                    <a:moveTo>
                      <a:pt x="39" y="115"/>
                    </a:moveTo>
                    <a:lnTo>
                      <a:pt x="0" y="70"/>
                    </a:lnTo>
                    <a:lnTo>
                      <a:pt x="51" y="0"/>
                    </a:lnTo>
                    <a:lnTo>
                      <a:pt x="88" y="44"/>
                    </a:lnTo>
                    <a:lnTo>
                      <a:pt x="39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42" name="Freeform 1002"/>
              <p:cNvSpPr>
                <a:spLocks/>
              </p:cNvSpPr>
              <p:nvPr/>
            </p:nvSpPr>
            <p:spPr bwMode="auto">
              <a:xfrm>
                <a:off x="3713" y="1208"/>
                <a:ext cx="87" cy="11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44"/>
                  </a:cxn>
                  <a:cxn ang="0">
                    <a:pos x="49" y="115"/>
                  </a:cxn>
                  <a:cxn ang="0">
                    <a:pos x="87" y="70"/>
                  </a:cxn>
                  <a:cxn ang="0">
                    <a:pos x="36" y="0"/>
                  </a:cxn>
                </a:cxnLst>
                <a:rect l="0" t="0" r="r" b="b"/>
                <a:pathLst>
                  <a:path w="87" h="115">
                    <a:moveTo>
                      <a:pt x="36" y="0"/>
                    </a:moveTo>
                    <a:lnTo>
                      <a:pt x="0" y="44"/>
                    </a:lnTo>
                    <a:lnTo>
                      <a:pt x="49" y="115"/>
                    </a:lnTo>
                    <a:lnTo>
                      <a:pt x="87" y="7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43" name="Freeform 1003"/>
              <p:cNvSpPr>
                <a:spLocks/>
              </p:cNvSpPr>
              <p:nvPr/>
            </p:nvSpPr>
            <p:spPr bwMode="auto">
              <a:xfrm>
                <a:off x="3713" y="1208"/>
                <a:ext cx="87" cy="11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44"/>
                  </a:cxn>
                  <a:cxn ang="0">
                    <a:pos x="49" y="115"/>
                  </a:cxn>
                  <a:cxn ang="0">
                    <a:pos x="87" y="70"/>
                  </a:cxn>
                  <a:cxn ang="0">
                    <a:pos x="36" y="0"/>
                  </a:cxn>
                </a:cxnLst>
                <a:rect l="0" t="0" r="r" b="b"/>
                <a:pathLst>
                  <a:path w="87" h="115">
                    <a:moveTo>
                      <a:pt x="36" y="0"/>
                    </a:moveTo>
                    <a:lnTo>
                      <a:pt x="0" y="44"/>
                    </a:lnTo>
                    <a:lnTo>
                      <a:pt x="49" y="115"/>
                    </a:lnTo>
                    <a:lnTo>
                      <a:pt x="87" y="70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44" name="Freeform 1004"/>
              <p:cNvSpPr>
                <a:spLocks/>
              </p:cNvSpPr>
              <p:nvPr/>
            </p:nvSpPr>
            <p:spPr bwMode="auto">
              <a:xfrm>
                <a:off x="5098" y="3170"/>
                <a:ext cx="97" cy="101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47" y="52"/>
                  </a:cxn>
                  <a:cxn ang="0">
                    <a:pos x="97" y="0"/>
                  </a:cxn>
                  <a:cxn ang="0">
                    <a:pos x="49" y="53"/>
                  </a:cxn>
                  <a:cxn ang="0">
                    <a:pos x="0" y="101"/>
                  </a:cxn>
                </a:cxnLst>
                <a:rect l="0" t="0" r="r" b="b"/>
                <a:pathLst>
                  <a:path w="97" h="101">
                    <a:moveTo>
                      <a:pt x="0" y="101"/>
                    </a:moveTo>
                    <a:lnTo>
                      <a:pt x="47" y="52"/>
                    </a:lnTo>
                    <a:lnTo>
                      <a:pt x="97" y="0"/>
                    </a:lnTo>
                    <a:lnTo>
                      <a:pt x="49" y="53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45" name="Freeform 1005"/>
              <p:cNvSpPr>
                <a:spLocks/>
              </p:cNvSpPr>
              <p:nvPr/>
            </p:nvSpPr>
            <p:spPr bwMode="auto">
              <a:xfrm>
                <a:off x="5098" y="3170"/>
                <a:ext cx="97" cy="101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47" y="52"/>
                  </a:cxn>
                  <a:cxn ang="0">
                    <a:pos x="97" y="0"/>
                  </a:cxn>
                  <a:cxn ang="0">
                    <a:pos x="49" y="53"/>
                  </a:cxn>
                  <a:cxn ang="0">
                    <a:pos x="0" y="101"/>
                  </a:cxn>
                </a:cxnLst>
                <a:rect l="0" t="0" r="r" b="b"/>
                <a:pathLst>
                  <a:path w="97" h="101">
                    <a:moveTo>
                      <a:pt x="0" y="101"/>
                    </a:moveTo>
                    <a:lnTo>
                      <a:pt x="47" y="52"/>
                    </a:lnTo>
                    <a:lnTo>
                      <a:pt x="97" y="0"/>
                    </a:lnTo>
                    <a:lnTo>
                      <a:pt x="49" y="53"/>
                    </a:lnTo>
                    <a:lnTo>
                      <a:pt x="0" y="10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46" name="Freeform 1006"/>
              <p:cNvSpPr>
                <a:spLocks/>
              </p:cNvSpPr>
              <p:nvPr/>
            </p:nvSpPr>
            <p:spPr bwMode="auto">
              <a:xfrm>
                <a:off x="3586" y="3170"/>
                <a:ext cx="96" cy="101"/>
              </a:xfrm>
              <a:custGeom>
                <a:avLst/>
                <a:gdLst/>
                <a:ahLst/>
                <a:cxnLst>
                  <a:cxn ang="0">
                    <a:pos x="49" y="53"/>
                  </a:cxn>
                  <a:cxn ang="0">
                    <a:pos x="0" y="0"/>
                  </a:cxn>
                  <a:cxn ang="0">
                    <a:pos x="51" y="52"/>
                  </a:cxn>
                  <a:cxn ang="0">
                    <a:pos x="96" y="101"/>
                  </a:cxn>
                  <a:cxn ang="0">
                    <a:pos x="49" y="53"/>
                  </a:cxn>
                </a:cxnLst>
                <a:rect l="0" t="0" r="r" b="b"/>
                <a:pathLst>
                  <a:path w="96" h="101">
                    <a:moveTo>
                      <a:pt x="49" y="53"/>
                    </a:moveTo>
                    <a:lnTo>
                      <a:pt x="0" y="0"/>
                    </a:lnTo>
                    <a:lnTo>
                      <a:pt x="51" y="52"/>
                    </a:lnTo>
                    <a:lnTo>
                      <a:pt x="96" y="101"/>
                    </a:lnTo>
                    <a:lnTo>
                      <a:pt x="49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47" name="Freeform 1007"/>
              <p:cNvSpPr>
                <a:spLocks/>
              </p:cNvSpPr>
              <p:nvPr/>
            </p:nvSpPr>
            <p:spPr bwMode="auto">
              <a:xfrm>
                <a:off x="3586" y="3170"/>
                <a:ext cx="96" cy="101"/>
              </a:xfrm>
              <a:custGeom>
                <a:avLst/>
                <a:gdLst/>
                <a:ahLst/>
                <a:cxnLst>
                  <a:cxn ang="0">
                    <a:pos x="49" y="53"/>
                  </a:cxn>
                  <a:cxn ang="0">
                    <a:pos x="0" y="0"/>
                  </a:cxn>
                  <a:cxn ang="0">
                    <a:pos x="51" y="52"/>
                  </a:cxn>
                  <a:cxn ang="0">
                    <a:pos x="96" y="101"/>
                  </a:cxn>
                  <a:cxn ang="0">
                    <a:pos x="49" y="53"/>
                  </a:cxn>
                </a:cxnLst>
                <a:rect l="0" t="0" r="r" b="b"/>
                <a:pathLst>
                  <a:path w="96" h="101">
                    <a:moveTo>
                      <a:pt x="49" y="53"/>
                    </a:moveTo>
                    <a:lnTo>
                      <a:pt x="0" y="0"/>
                    </a:lnTo>
                    <a:lnTo>
                      <a:pt x="51" y="52"/>
                    </a:lnTo>
                    <a:lnTo>
                      <a:pt x="96" y="101"/>
                    </a:lnTo>
                    <a:lnTo>
                      <a:pt x="49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48" name="Freeform 1008"/>
              <p:cNvSpPr>
                <a:spLocks/>
              </p:cNvSpPr>
              <p:nvPr/>
            </p:nvSpPr>
            <p:spPr bwMode="auto">
              <a:xfrm>
                <a:off x="4481" y="2327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49" name="Freeform 1009"/>
              <p:cNvSpPr>
                <a:spLocks/>
              </p:cNvSpPr>
              <p:nvPr/>
            </p:nvSpPr>
            <p:spPr bwMode="auto">
              <a:xfrm>
                <a:off x="4481" y="2327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50" name="Freeform 1010"/>
              <p:cNvSpPr>
                <a:spLocks/>
              </p:cNvSpPr>
              <p:nvPr/>
            </p:nvSpPr>
            <p:spPr bwMode="auto">
              <a:xfrm>
                <a:off x="4281" y="2327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51" name="Freeform 1011"/>
              <p:cNvSpPr>
                <a:spLocks/>
              </p:cNvSpPr>
              <p:nvPr/>
            </p:nvSpPr>
            <p:spPr bwMode="auto">
              <a:xfrm>
                <a:off x="4281" y="2327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52" name="Rectangle 1012"/>
              <p:cNvSpPr>
                <a:spLocks noChangeArrowheads="1"/>
              </p:cNvSpPr>
              <p:nvPr/>
            </p:nvSpPr>
            <p:spPr bwMode="auto">
              <a:xfrm>
                <a:off x="4371" y="2679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53" name="Rectangle 1013"/>
              <p:cNvSpPr>
                <a:spLocks noChangeArrowheads="1"/>
              </p:cNvSpPr>
              <p:nvPr/>
            </p:nvSpPr>
            <p:spPr bwMode="auto">
              <a:xfrm>
                <a:off x="4371" y="2679"/>
                <a:ext cx="40" cy="51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54" name="Freeform 1014"/>
              <p:cNvSpPr>
                <a:spLocks/>
              </p:cNvSpPr>
              <p:nvPr/>
            </p:nvSpPr>
            <p:spPr bwMode="auto">
              <a:xfrm>
                <a:off x="4875" y="1082"/>
                <a:ext cx="155" cy="45"/>
              </a:xfrm>
              <a:custGeom>
                <a:avLst/>
                <a:gdLst/>
                <a:ahLst/>
                <a:cxnLst>
                  <a:cxn ang="0">
                    <a:pos x="74" y="12"/>
                  </a:cxn>
                  <a:cxn ang="0">
                    <a:pos x="0" y="0"/>
                  </a:cxn>
                  <a:cxn ang="0">
                    <a:pos x="68" y="28"/>
                  </a:cxn>
                  <a:cxn ang="0">
                    <a:pos x="155" y="45"/>
                  </a:cxn>
                  <a:cxn ang="0">
                    <a:pos x="74" y="12"/>
                  </a:cxn>
                </a:cxnLst>
                <a:rect l="0" t="0" r="r" b="b"/>
                <a:pathLst>
                  <a:path w="155" h="45">
                    <a:moveTo>
                      <a:pt x="74" y="12"/>
                    </a:moveTo>
                    <a:lnTo>
                      <a:pt x="0" y="0"/>
                    </a:lnTo>
                    <a:lnTo>
                      <a:pt x="68" y="28"/>
                    </a:lnTo>
                    <a:lnTo>
                      <a:pt x="155" y="45"/>
                    </a:ln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55" name="Freeform 1015"/>
              <p:cNvSpPr>
                <a:spLocks/>
              </p:cNvSpPr>
              <p:nvPr/>
            </p:nvSpPr>
            <p:spPr bwMode="auto">
              <a:xfrm>
                <a:off x="4875" y="1082"/>
                <a:ext cx="155" cy="45"/>
              </a:xfrm>
              <a:custGeom>
                <a:avLst/>
                <a:gdLst/>
                <a:ahLst/>
                <a:cxnLst>
                  <a:cxn ang="0">
                    <a:pos x="74" y="12"/>
                  </a:cxn>
                  <a:cxn ang="0">
                    <a:pos x="0" y="0"/>
                  </a:cxn>
                  <a:cxn ang="0">
                    <a:pos x="68" y="28"/>
                  </a:cxn>
                  <a:cxn ang="0">
                    <a:pos x="155" y="45"/>
                  </a:cxn>
                  <a:cxn ang="0">
                    <a:pos x="74" y="12"/>
                  </a:cxn>
                </a:cxnLst>
                <a:rect l="0" t="0" r="r" b="b"/>
                <a:pathLst>
                  <a:path w="155" h="45">
                    <a:moveTo>
                      <a:pt x="74" y="12"/>
                    </a:moveTo>
                    <a:lnTo>
                      <a:pt x="0" y="0"/>
                    </a:lnTo>
                    <a:lnTo>
                      <a:pt x="68" y="28"/>
                    </a:lnTo>
                    <a:lnTo>
                      <a:pt x="155" y="45"/>
                    </a:lnTo>
                    <a:lnTo>
                      <a:pt x="74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56" name="Freeform 1016"/>
              <p:cNvSpPr>
                <a:spLocks/>
              </p:cNvSpPr>
              <p:nvPr/>
            </p:nvSpPr>
            <p:spPr bwMode="auto">
              <a:xfrm>
                <a:off x="5390" y="1367"/>
                <a:ext cx="66" cy="115"/>
              </a:xfrm>
              <a:custGeom>
                <a:avLst/>
                <a:gdLst/>
                <a:ahLst/>
                <a:cxnLst>
                  <a:cxn ang="0">
                    <a:pos x="11" y="61"/>
                  </a:cxn>
                  <a:cxn ang="0">
                    <a:pos x="0" y="0"/>
                  </a:cxn>
                  <a:cxn ang="0">
                    <a:pos x="56" y="52"/>
                  </a:cxn>
                  <a:cxn ang="0">
                    <a:pos x="66" y="115"/>
                  </a:cxn>
                  <a:cxn ang="0">
                    <a:pos x="11" y="61"/>
                  </a:cxn>
                </a:cxnLst>
                <a:rect l="0" t="0" r="r" b="b"/>
                <a:pathLst>
                  <a:path w="66" h="115">
                    <a:moveTo>
                      <a:pt x="11" y="61"/>
                    </a:moveTo>
                    <a:lnTo>
                      <a:pt x="0" y="0"/>
                    </a:lnTo>
                    <a:lnTo>
                      <a:pt x="56" y="52"/>
                    </a:lnTo>
                    <a:lnTo>
                      <a:pt x="66" y="115"/>
                    </a:lnTo>
                    <a:lnTo>
                      <a:pt x="11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57" name="Freeform 1017"/>
              <p:cNvSpPr>
                <a:spLocks/>
              </p:cNvSpPr>
              <p:nvPr/>
            </p:nvSpPr>
            <p:spPr bwMode="auto">
              <a:xfrm>
                <a:off x="5390" y="1367"/>
                <a:ext cx="66" cy="115"/>
              </a:xfrm>
              <a:custGeom>
                <a:avLst/>
                <a:gdLst/>
                <a:ahLst/>
                <a:cxnLst>
                  <a:cxn ang="0">
                    <a:pos x="11" y="61"/>
                  </a:cxn>
                  <a:cxn ang="0">
                    <a:pos x="0" y="0"/>
                  </a:cxn>
                  <a:cxn ang="0">
                    <a:pos x="56" y="52"/>
                  </a:cxn>
                  <a:cxn ang="0">
                    <a:pos x="66" y="115"/>
                  </a:cxn>
                  <a:cxn ang="0">
                    <a:pos x="11" y="61"/>
                  </a:cxn>
                </a:cxnLst>
                <a:rect l="0" t="0" r="r" b="b"/>
                <a:pathLst>
                  <a:path w="66" h="115">
                    <a:moveTo>
                      <a:pt x="11" y="61"/>
                    </a:moveTo>
                    <a:lnTo>
                      <a:pt x="0" y="0"/>
                    </a:lnTo>
                    <a:lnTo>
                      <a:pt x="56" y="52"/>
                    </a:lnTo>
                    <a:lnTo>
                      <a:pt x="66" y="115"/>
                    </a:lnTo>
                    <a:lnTo>
                      <a:pt x="11" y="6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58" name="Freeform 1018"/>
              <p:cNvSpPr>
                <a:spLocks/>
              </p:cNvSpPr>
              <p:nvPr/>
            </p:nvSpPr>
            <p:spPr bwMode="auto">
              <a:xfrm>
                <a:off x="5551" y="2492"/>
                <a:ext cx="6" cy="203"/>
              </a:xfrm>
              <a:custGeom>
                <a:avLst/>
                <a:gdLst/>
                <a:ahLst/>
                <a:cxnLst>
                  <a:cxn ang="0">
                    <a:pos x="0" y="203"/>
                  </a:cxn>
                  <a:cxn ang="0">
                    <a:pos x="6" y="143"/>
                  </a:cxn>
                  <a:cxn ang="0">
                    <a:pos x="6" y="0"/>
                  </a:cxn>
                  <a:cxn ang="0">
                    <a:pos x="0" y="60"/>
                  </a:cxn>
                  <a:cxn ang="0">
                    <a:pos x="0" y="203"/>
                  </a:cxn>
                </a:cxnLst>
                <a:rect l="0" t="0" r="r" b="b"/>
                <a:pathLst>
                  <a:path w="6" h="203">
                    <a:moveTo>
                      <a:pt x="0" y="203"/>
                    </a:moveTo>
                    <a:lnTo>
                      <a:pt x="6" y="143"/>
                    </a:lnTo>
                    <a:lnTo>
                      <a:pt x="6" y="0"/>
                    </a:lnTo>
                    <a:lnTo>
                      <a:pt x="0" y="60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59" name="Freeform 1019"/>
              <p:cNvSpPr>
                <a:spLocks/>
              </p:cNvSpPr>
              <p:nvPr/>
            </p:nvSpPr>
            <p:spPr bwMode="auto">
              <a:xfrm>
                <a:off x="5551" y="2492"/>
                <a:ext cx="6" cy="203"/>
              </a:xfrm>
              <a:custGeom>
                <a:avLst/>
                <a:gdLst/>
                <a:ahLst/>
                <a:cxnLst>
                  <a:cxn ang="0">
                    <a:pos x="0" y="203"/>
                  </a:cxn>
                  <a:cxn ang="0">
                    <a:pos x="6" y="143"/>
                  </a:cxn>
                  <a:cxn ang="0">
                    <a:pos x="6" y="0"/>
                  </a:cxn>
                  <a:cxn ang="0">
                    <a:pos x="0" y="60"/>
                  </a:cxn>
                  <a:cxn ang="0">
                    <a:pos x="0" y="203"/>
                  </a:cxn>
                </a:cxnLst>
                <a:rect l="0" t="0" r="r" b="b"/>
                <a:pathLst>
                  <a:path w="6" h="203">
                    <a:moveTo>
                      <a:pt x="0" y="203"/>
                    </a:moveTo>
                    <a:lnTo>
                      <a:pt x="6" y="143"/>
                    </a:lnTo>
                    <a:lnTo>
                      <a:pt x="6" y="0"/>
                    </a:lnTo>
                    <a:lnTo>
                      <a:pt x="0" y="60"/>
                    </a:lnTo>
                    <a:lnTo>
                      <a:pt x="0" y="20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60" name="Freeform 1020"/>
              <p:cNvSpPr>
                <a:spLocks/>
              </p:cNvSpPr>
              <p:nvPr/>
            </p:nvSpPr>
            <p:spPr bwMode="auto">
              <a:xfrm>
                <a:off x="4501" y="2396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61" name="Freeform 1021"/>
              <p:cNvSpPr>
                <a:spLocks/>
              </p:cNvSpPr>
              <p:nvPr/>
            </p:nvSpPr>
            <p:spPr bwMode="auto">
              <a:xfrm>
                <a:off x="4501" y="2396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62" name="Freeform 1022"/>
              <p:cNvSpPr>
                <a:spLocks/>
              </p:cNvSpPr>
              <p:nvPr/>
            </p:nvSpPr>
            <p:spPr bwMode="auto">
              <a:xfrm>
                <a:off x="4275" y="2396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63" name="Freeform 1023"/>
              <p:cNvSpPr>
                <a:spLocks/>
              </p:cNvSpPr>
              <p:nvPr/>
            </p:nvSpPr>
            <p:spPr bwMode="auto">
              <a:xfrm>
                <a:off x="4275" y="2396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64" name="Freeform 0"/>
              <p:cNvSpPr>
                <a:spLocks/>
              </p:cNvSpPr>
              <p:nvPr/>
            </p:nvSpPr>
            <p:spPr bwMode="auto">
              <a:xfrm>
                <a:off x="4450" y="2263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65" name="Freeform 1"/>
              <p:cNvSpPr>
                <a:spLocks/>
              </p:cNvSpPr>
              <p:nvPr/>
            </p:nvSpPr>
            <p:spPr bwMode="auto">
              <a:xfrm>
                <a:off x="4450" y="2263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66" name="Freeform 2"/>
              <p:cNvSpPr>
                <a:spLocks/>
              </p:cNvSpPr>
              <p:nvPr/>
            </p:nvSpPr>
            <p:spPr bwMode="auto">
              <a:xfrm>
                <a:off x="4301" y="2263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67" name="Freeform 3"/>
              <p:cNvSpPr>
                <a:spLocks/>
              </p:cNvSpPr>
              <p:nvPr/>
            </p:nvSpPr>
            <p:spPr bwMode="auto">
              <a:xfrm>
                <a:off x="4301" y="2263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68" name="Freeform 4"/>
              <p:cNvSpPr>
                <a:spLocks/>
              </p:cNvSpPr>
              <p:nvPr/>
            </p:nvSpPr>
            <p:spPr bwMode="auto">
              <a:xfrm>
                <a:off x="5292" y="2956"/>
                <a:ext cx="115" cy="119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34" y="0"/>
                  </a:cxn>
                  <a:cxn ang="0">
                    <a:pos x="115" y="35"/>
                  </a:cxn>
                  <a:cxn ang="0">
                    <a:pos x="82" y="119"/>
                  </a:cxn>
                  <a:cxn ang="0">
                    <a:pos x="0" y="84"/>
                  </a:cxn>
                </a:cxnLst>
                <a:rect l="0" t="0" r="r" b="b"/>
                <a:pathLst>
                  <a:path w="115" h="119">
                    <a:moveTo>
                      <a:pt x="0" y="84"/>
                    </a:moveTo>
                    <a:lnTo>
                      <a:pt x="34" y="0"/>
                    </a:lnTo>
                    <a:lnTo>
                      <a:pt x="115" y="35"/>
                    </a:lnTo>
                    <a:lnTo>
                      <a:pt x="82" y="119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69" name="Freeform 5"/>
              <p:cNvSpPr>
                <a:spLocks/>
              </p:cNvSpPr>
              <p:nvPr/>
            </p:nvSpPr>
            <p:spPr bwMode="auto">
              <a:xfrm>
                <a:off x="5292" y="2956"/>
                <a:ext cx="115" cy="119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34" y="0"/>
                  </a:cxn>
                  <a:cxn ang="0">
                    <a:pos x="115" y="35"/>
                  </a:cxn>
                  <a:cxn ang="0">
                    <a:pos x="82" y="119"/>
                  </a:cxn>
                  <a:cxn ang="0">
                    <a:pos x="0" y="84"/>
                  </a:cxn>
                </a:cxnLst>
                <a:rect l="0" t="0" r="r" b="b"/>
                <a:pathLst>
                  <a:path w="115" h="119">
                    <a:moveTo>
                      <a:pt x="0" y="84"/>
                    </a:moveTo>
                    <a:lnTo>
                      <a:pt x="34" y="0"/>
                    </a:lnTo>
                    <a:lnTo>
                      <a:pt x="115" y="35"/>
                    </a:lnTo>
                    <a:lnTo>
                      <a:pt x="82" y="119"/>
                    </a:lnTo>
                    <a:lnTo>
                      <a:pt x="0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70" name="Freeform 6"/>
              <p:cNvSpPr>
                <a:spLocks/>
              </p:cNvSpPr>
              <p:nvPr/>
            </p:nvSpPr>
            <p:spPr bwMode="auto">
              <a:xfrm>
                <a:off x="3374" y="2956"/>
                <a:ext cx="115" cy="119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34" y="119"/>
                  </a:cxn>
                  <a:cxn ang="0">
                    <a:pos x="115" y="84"/>
                  </a:cxn>
                  <a:cxn ang="0">
                    <a:pos x="82" y="0"/>
                  </a:cxn>
                  <a:cxn ang="0">
                    <a:pos x="0" y="35"/>
                  </a:cxn>
                </a:cxnLst>
                <a:rect l="0" t="0" r="r" b="b"/>
                <a:pathLst>
                  <a:path w="115" h="119">
                    <a:moveTo>
                      <a:pt x="0" y="35"/>
                    </a:moveTo>
                    <a:lnTo>
                      <a:pt x="34" y="119"/>
                    </a:lnTo>
                    <a:lnTo>
                      <a:pt x="115" y="84"/>
                    </a:lnTo>
                    <a:lnTo>
                      <a:pt x="8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auto">
              <a:xfrm>
                <a:off x="3374" y="2956"/>
                <a:ext cx="115" cy="119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34" y="119"/>
                  </a:cxn>
                  <a:cxn ang="0">
                    <a:pos x="115" y="84"/>
                  </a:cxn>
                  <a:cxn ang="0">
                    <a:pos x="82" y="0"/>
                  </a:cxn>
                  <a:cxn ang="0">
                    <a:pos x="0" y="35"/>
                  </a:cxn>
                </a:cxnLst>
                <a:rect l="0" t="0" r="r" b="b"/>
                <a:pathLst>
                  <a:path w="115" h="119">
                    <a:moveTo>
                      <a:pt x="0" y="35"/>
                    </a:moveTo>
                    <a:lnTo>
                      <a:pt x="34" y="119"/>
                    </a:lnTo>
                    <a:lnTo>
                      <a:pt x="115" y="84"/>
                    </a:lnTo>
                    <a:lnTo>
                      <a:pt x="82" y="0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auto">
              <a:xfrm>
                <a:off x="4450" y="2607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2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73" name="Freeform 9"/>
              <p:cNvSpPr>
                <a:spLocks/>
              </p:cNvSpPr>
              <p:nvPr/>
            </p:nvSpPr>
            <p:spPr bwMode="auto">
              <a:xfrm>
                <a:off x="4450" y="2607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2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74" name="Freeform 10"/>
              <p:cNvSpPr>
                <a:spLocks/>
              </p:cNvSpPr>
              <p:nvPr/>
            </p:nvSpPr>
            <p:spPr bwMode="auto">
              <a:xfrm>
                <a:off x="4301" y="2607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2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2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75" name="Freeform 11"/>
              <p:cNvSpPr>
                <a:spLocks/>
              </p:cNvSpPr>
              <p:nvPr/>
            </p:nvSpPr>
            <p:spPr bwMode="auto">
              <a:xfrm>
                <a:off x="4301" y="2607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2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2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76" name="Freeform 12"/>
              <p:cNvSpPr>
                <a:spLocks/>
              </p:cNvSpPr>
              <p:nvPr/>
            </p:nvSpPr>
            <p:spPr bwMode="auto">
              <a:xfrm>
                <a:off x="4501" y="2467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77" name="Freeform 13"/>
              <p:cNvSpPr>
                <a:spLocks/>
              </p:cNvSpPr>
              <p:nvPr/>
            </p:nvSpPr>
            <p:spPr bwMode="auto">
              <a:xfrm>
                <a:off x="4501" y="2467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78" name="Freeform 14"/>
              <p:cNvSpPr>
                <a:spLocks/>
              </p:cNvSpPr>
              <p:nvPr/>
            </p:nvSpPr>
            <p:spPr bwMode="auto">
              <a:xfrm>
                <a:off x="4275" y="2467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79" name="Freeform 15"/>
              <p:cNvSpPr>
                <a:spLocks/>
              </p:cNvSpPr>
              <p:nvPr/>
            </p:nvSpPr>
            <p:spPr bwMode="auto">
              <a:xfrm>
                <a:off x="4275" y="2467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80" name="Freeform 16"/>
              <p:cNvSpPr>
                <a:spLocks/>
              </p:cNvSpPr>
              <p:nvPr/>
            </p:nvSpPr>
            <p:spPr bwMode="auto">
              <a:xfrm>
                <a:off x="5093" y="1158"/>
                <a:ext cx="161" cy="77"/>
              </a:xfrm>
              <a:custGeom>
                <a:avLst/>
                <a:gdLst/>
                <a:ahLst/>
                <a:cxnLst>
                  <a:cxn ang="0">
                    <a:pos x="82" y="28"/>
                  </a:cxn>
                  <a:cxn ang="0">
                    <a:pos x="0" y="0"/>
                  </a:cxn>
                  <a:cxn ang="0">
                    <a:pos x="66" y="41"/>
                  </a:cxn>
                  <a:cxn ang="0">
                    <a:pos x="161" y="77"/>
                  </a:cxn>
                  <a:cxn ang="0">
                    <a:pos x="82" y="28"/>
                  </a:cxn>
                </a:cxnLst>
                <a:rect l="0" t="0" r="r" b="b"/>
                <a:pathLst>
                  <a:path w="161" h="77">
                    <a:moveTo>
                      <a:pt x="82" y="28"/>
                    </a:moveTo>
                    <a:lnTo>
                      <a:pt x="0" y="0"/>
                    </a:lnTo>
                    <a:lnTo>
                      <a:pt x="66" y="41"/>
                    </a:lnTo>
                    <a:lnTo>
                      <a:pt x="161" y="77"/>
                    </a:lnTo>
                    <a:lnTo>
                      <a:pt x="82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81" name="Freeform 17"/>
              <p:cNvSpPr>
                <a:spLocks/>
              </p:cNvSpPr>
              <p:nvPr/>
            </p:nvSpPr>
            <p:spPr bwMode="auto">
              <a:xfrm>
                <a:off x="5093" y="1158"/>
                <a:ext cx="161" cy="77"/>
              </a:xfrm>
              <a:custGeom>
                <a:avLst/>
                <a:gdLst/>
                <a:ahLst/>
                <a:cxnLst>
                  <a:cxn ang="0">
                    <a:pos x="82" y="28"/>
                  </a:cxn>
                  <a:cxn ang="0">
                    <a:pos x="0" y="0"/>
                  </a:cxn>
                  <a:cxn ang="0">
                    <a:pos x="66" y="41"/>
                  </a:cxn>
                  <a:cxn ang="0">
                    <a:pos x="161" y="77"/>
                  </a:cxn>
                  <a:cxn ang="0">
                    <a:pos x="82" y="28"/>
                  </a:cxn>
                </a:cxnLst>
                <a:rect l="0" t="0" r="r" b="b"/>
                <a:pathLst>
                  <a:path w="161" h="77">
                    <a:moveTo>
                      <a:pt x="82" y="28"/>
                    </a:moveTo>
                    <a:lnTo>
                      <a:pt x="0" y="0"/>
                    </a:lnTo>
                    <a:lnTo>
                      <a:pt x="66" y="41"/>
                    </a:lnTo>
                    <a:lnTo>
                      <a:pt x="161" y="77"/>
                    </a:lnTo>
                    <a:lnTo>
                      <a:pt x="82" y="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82" name="Freeform 18"/>
              <p:cNvSpPr>
                <a:spLocks/>
              </p:cNvSpPr>
              <p:nvPr/>
            </p:nvSpPr>
            <p:spPr bwMode="auto">
              <a:xfrm>
                <a:off x="5060" y="3387"/>
                <a:ext cx="153" cy="6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46" y="31"/>
                  </a:cxn>
                  <a:cxn ang="0">
                    <a:pos x="153" y="0"/>
                  </a:cxn>
                  <a:cxn ang="0">
                    <a:pos x="99" y="41"/>
                  </a:cxn>
                  <a:cxn ang="0">
                    <a:pos x="0" y="67"/>
                  </a:cxn>
                </a:cxnLst>
                <a:rect l="0" t="0" r="r" b="b"/>
                <a:pathLst>
                  <a:path w="153" h="67">
                    <a:moveTo>
                      <a:pt x="0" y="67"/>
                    </a:moveTo>
                    <a:lnTo>
                      <a:pt x="46" y="31"/>
                    </a:lnTo>
                    <a:lnTo>
                      <a:pt x="153" y="0"/>
                    </a:lnTo>
                    <a:lnTo>
                      <a:pt x="99" y="4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83" name="Freeform 19"/>
              <p:cNvSpPr>
                <a:spLocks/>
              </p:cNvSpPr>
              <p:nvPr/>
            </p:nvSpPr>
            <p:spPr bwMode="auto">
              <a:xfrm>
                <a:off x="5060" y="3387"/>
                <a:ext cx="153" cy="6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46" y="31"/>
                  </a:cxn>
                  <a:cxn ang="0">
                    <a:pos x="153" y="0"/>
                  </a:cxn>
                  <a:cxn ang="0">
                    <a:pos x="99" y="41"/>
                  </a:cxn>
                  <a:cxn ang="0">
                    <a:pos x="0" y="67"/>
                  </a:cxn>
                </a:cxnLst>
                <a:rect l="0" t="0" r="r" b="b"/>
                <a:pathLst>
                  <a:path w="153" h="67">
                    <a:moveTo>
                      <a:pt x="0" y="67"/>
                    </a:moveTo>
                    <a:lnTo>
                      <a:pt x="46" y="31"/>
                    </a:lnTo>
                    <a:lnTo>
                      <a:pt x="153" y="0"/>
                    </a:lnTo>
                    <a:lnTo>
                      <a:pt x="99" y="41"/>
                    </a:lnTo>
                    <a:lnTo>
                      <a:pt x="0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84" name="Rectangle 20"/>
              <p:cNvSpPr>
                <a:spLocks noChangeArrowheads="1"/>
              </p:cNvSpPr>
              <p:nvPr/>
            </p:nvSpPr>
            <p:spPr bwMode="auto">
              <a:xfrm>
                <a:off x="4371" y="2206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85" name="Rectangle 21"/>
              <p:cNvSpPr>
                <a:spLocks noChangeArrowheads="1"/>
              </p:cNvSpPr>
              <p:nvPr/>
            </p:nvSpPr>
            <p:spPr bwMode="auto">
              <a:xfrm>
                <a:off x="4371" y="2206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86" name="Freeform 22"/>
              <p:cNvSpPr>
                <a:spLocks/>
              </p:cNvSpPr>
              <p:nvPr/>
            </p:nvSpPr>
            <p:spPr bwMode="auto">
              <a:xfrm>
                <a:off x="4481" y="2539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87" name="Freeform 23"/>
              <p:cNvSpPr>
                <a:spLocks/>
              </p:cNvSpPr>
              <p:nvPr/>
            </p:nvSpPr>
            <p:spPr bwMode="auto">
              <a:xfrm>
                <a:off x="4481" y="2539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88" name="Freeform 24"/>
              <p:cNvSpPr>
                <a:spLocks/>
              </p:cNvSpPr>
              <p:nvPr/>
            </p:nvSpPr>
            <p:spPr bwMode="auto">
              <a:xfrm>
                <a:off x="4281" y="2539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89" name="Freeform 25"/>
              <p:cNvSpPr>
                <a:spLocks/>
              </p:cNvSpPr>
              <p:nvPr/>
            </p:nvSpPr>
            <p:spPr bwMode="auto">
              <a:xfrm>
                <a:off x="4281" y="2539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0" name="Freeform 26"/>
              <p:cNvSpPr>
                <a:spLocks/>
              </p:cNvSpPr>
              <p:nvPr/>
            </p:nvSpPr>
            <p:spPr bwMode="auto">
              <a:xfrm>
                <a:off x="5254" y="1235"/>
                <a:ext cx="107" cy="79"/>
              </a:xfrm>
              <a:custGeom>
                <a:avLst/>
                <a:gdLst/>
                <a:ahLst/>
                <a:cxnLst>
                  <a:cxn ang="0">
                    <a:pos x="42" y="31"/>
                  </a:cxn>
                  <a:cxn ang="0">
                    <a:pos x="0" y="0"/>
                  </a:cxn>
                  <a:cxn ang="0">
                    <a:pos x="60" y="45"/>
                  </a:cxn>
                  <a:cxn ang="0">
                    <a:pos x="107" y="79"/>
                  </a:cxn>
                  <a:cxn ang="0">
                    <a:pos x="42" y="31"/>
                  </a:cxn>
                </a:cxnLst>
                <a:rect l="0" t="0" r="r" b="b"/>
                <a:pathLst>
                  <a:path w="107" h="79">
                    <a:moveTo>
                      <a:pt x="42" y="31"/>
                    </a:moveTo>
                    <a:lnTo>
                      <a:pt x="0" y="0"/>
                    </a:lnTo>
                    <a:lnTo>
                      <a:pt x="60" y="45"/>
                    </a:lnTo>
                    <a:lnTo>
                      <a:pt x="107" y="79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1" name="Freeform 27"/>
              <p:cNvSpPr>
                <a:spLocks/>
              </p:cNvSpPr>
              <p:nvPr/>
            </p:nvSpPr>
            <p:spPr bwMode="auto">
              <a:xfrm>
                <a:off x="5254" y="1235"/>
                <a:ext cx="107" cy="79"/>
              </a:xfrm>
              <a:custGeom>
                <a:avLst/>
                <a:gdLst/>
                <a:ahLst/>
                <a:cxnLst>
                  <a:cxn ang="0">
                    <a:pos x="42" y="31"/>
                  </a:cxn>
                  <a:cxn ang="0">
                    <a:pos x="0" y="0"/>
                  </a:cxn>
                  <a:cxn ang="0">
                    <a:pos x="60" y="45"/>
                  </a:cxn>
                  <a:cxn ang="0">
                    <a:pos x="107" y="79"/>
                  </a:cxn>
                  <a:cxn ang="0">
                    <a:pos x="42" y="31"/>
                  </a:cxn>
                </a:cxnLst>
                <a:rect l="0" t="0" r="r" b="b"/>
                <a:pathLst>
                  <a:path w="107" h="79">
                    <a:moveTo>
                      <a:pt x="42" y="31"/>
                    </a:moveTo>
                    <a:lnTo>
                      <a:pt x="0" y="0"/>
                    </a:lnTo>
                    <a:lnTo>
                      <a:pt x="60" y="45"/>
                    </a:lnTo>
                    <a:lnTo>
                      <a:pt x="107" y="79"/>
                    </a:lnTo>
                    <a:lnTo>
                      <a:pt x="42" y="3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2" name="Freeform 28"/>
              <p:cNvSpPr>
                <a:spLocks/>
              </p:cNvSpPr>
              <p:nvPr/>
            </p:nvSpPr>
            <p:spPr bwMode="auto">
              <a:xfrm>
                <a:off x="4606" y="1024"/>
                <a:ext cx="122" cy="2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8"/>
                  </a:cxn>
                  <a:cxn ang="0">
                    <a:pos x="70" y="22"/>
                  </a:cxn>
                  <a:cxn ang="0">
                    <a:pos x="122" y="16"/>
                  </a:cxn>
                  <a:cxn ang="0">
                    <a:pos x="39" y="0"/>
                  </a:cxn>
                </a:cxnLst>
                <a:rect l="0" t="0" r="r" b="b"/>
                <a:pathLst>
                  <a:path w="122" h="22">
                    <a:moveTo>
                      <a:pt x="39" y="0"/>
                    </a:moveTo>
                    <a:lnTo>
                      <a:pt x="0" y="8"/>
                    </a:lnTo>
                    <a:lnTo>
                      <a:pt x="70" y="22"/>
                    </a:lnTo>
                    <a:lnTo>
                      <a:pt x="122" y="1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3" name="Freeform 29"/>
              <p:cNvSpPr>
                <a:spLocks/>
              </p:cNvSpPr>
              <p:nvPr/>
            </p:nvSpPr>
            <p:spPr bwMode="auto">
              <a:xfrm>
                <a:off x="4606" y="1024"/>
                <a:ext cx="122" cy="2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8"/>
                  </a:cxn>
                  <a:cxn ang="0">
                    <a:pos x="70" y="22"/>
                  </a:cxn>
                  <a:cxn ang="0">
                    <a:pos x="122" y="16"/>
                  </a:cxn>
                  <a:cxn ang="0">
                    <a:pos x="39" y="0"/>
                  </a:cxn>
                </a:cxnLst>
                <a:rect l="0" t="0" r="r" b="b"/>
                <a:pathLst>
                  <a:path w="122" h="22">
                    <a:moveTo>
                      <a:pt x="39" y="0"/>
                    </a:moveTo>
                    <a:lnTo>
                      <a:pt x="0" y="8"/>
                    </a:lnTo>
                    <a:lnTo>
                      <a:pt x="70" y="22"/>
                    </a:lnTo>
                    <a:lnTo>
                      <a:pt x="122" y="1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4" name="Freeform 30"/>
              <p:cNvSpPr>
                <a:spLocks/>
              </p:cNvSpPr>
              <p:nvPr/>
            </p:nvSpPr>
            <p:spPr bwMode="auto">
              <a:xfrm>
                <a:off x="4054" y="1024"/>
                <a:ext cx="120" cy="2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2" y="22"/>
                  </a:cxn>
                  <a:cxn ang="0">
                    <a:pos x="120" y="8"/>
                  </a:cxn>
                  <a:cxn ang="0">
                    <a:pos x="80" y="0"/>
                  </a:cxn>
                  <a:cxn ang="0">
                    <a:pos x="0" y="16"/>
                  </a:cxn>
                </a:cxnLst>
                <a:rect l="0" t="0" r="r" b="b"/>
                <a:pathLst>
                  <a:path w="120" h="22">
                    <a:moveTo>
                      <a:pt x="0" y="16"/>
                    </a:moveTo>
                    <a:lnTo>
                      <a:pt x="52" y="22"/>
                    </a:lnTo>
                    <a:lnTo>
                      <a:pt x="120" y="8"/>
                    </a:lnTo>
                    <a:lnTo>
                      <a:pt x="8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5" name="Freeform 31"/>
              <p:cNvSpPr>
                <a:spLocks noEditPoints="1"/>
              </p:cNvSpPr>
              <p:nvPr/>
            </p:nvSpPr>
            <p:spPr bwMode="auto">
              <a:xfrm>
                <a:off x="3178" y="1024"/>
                <a:ext cx="996" cy="1463"/>
              </a:xfrm>
              <a:custGeom>
                <a:avLst/>
                <a:gdLst/>
                <a:ahLst/>
                <a:cxnLst>
                  <a:cxn ang="0">
                    <a:pos x="876" y="16"/>
                  </a:cxn>
                  <a:cxn ang="0">
                    <a:pos x="928" y="22"/>
                  </a:cxn>
                  <a:cxn ang="0">
                    <a:pos x="996" y="8"/>
                  </a:cxn>
                  <a:cxn ang="0">
                    <a:pos x="956" y="0"/>
                  </a:cxn>
                  <a:cxn ang="0">
                    <a:pos x="876" y="16"/>
                  </a:cxn>
                  <a:cxn ang="0">
                    <a:pos x="0" y="1275"/>
                  </a:cxn>
                  <a:cxn ang="0">
                    <a:pos x="0" y="1463"/>
                  </a:cxn>
                </a:cxnLst>
                <a:rect l="0" t="0" r="r" b="b"/>
                <a:pathLst>
                  <a:path w="996" h="1463">
                    <a:moveTo>
                      <a:pt x="876" y="16"/>
                    </a:moveTo>
                    <a:lnTo>
                      <a:pt x="928" y="22"/>
                    </a:lnTo>
                    <a:lnTo>
                      <a:pt x="996" y="8"/>
                    </a:lnTo>
                    <a:lnTo>
                      <a:pt x="956" y="0"/>
                    </a:lnTo>
                    <a:lnTo>
                      <a:pt x="876" y="16"/>
                    </a:lnTo>
                    <a:moveTo>
                      <a:pt x="0" y="1275"/>
                    </a:moveTo>
                    <a:lnTo>
                      <a:pt x="0" y="1463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6" name="Freeform 32"/>
              <p:cNvSpPr>
                <a:spLocks/>
              </p:cNvSpPr>
              <p:nvPr/>
            </p:nvSpPr>
            <p:spPr bwMode="auto">
              <a:xfrm>
                <a:off x="4411" y="2206"/>
                <a:ext cx="39" cy="5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6"/>
                  </a:cxn>
                  <a:cxn ang="0">
                    <a:pos x="39" y="57"/>
                  </a:cxn>
                  <a:cxn ang="0">
                    <a:pos x="0" y="52"/>
                  </a:cxn>
                </a:cxnLst>
                <a:rect l="0" t="0" r="r" b="b"/>
                <a:pathLst>
                  <a:path w="39" h="57">
                    <a:moveTo>
                      <a:pt x="0" y="52"/>
                    </a:moveTo>
                    <a:lnTo>
                      <a:pt x="0" y="0"/>
                    </a:lnTo>
                    <a:lnTo>
                      <a:pt x="39" y="6"/>
                    </a:lnTo>
                    <a:lnTo>
                      <a:pt x="39" y="5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7" name="Freeform 33"/>
              <p:cNvSpPr>
                <a:spLocks/>
              </p:cNvSpPr>
              <p:nvPr/>
            </p:nvSpPr>
            <p:spPr bwMode="auto">
              <a:xfrm>
                <a:off x="4411" y="2206"/>
                <a:ext cx="39" cy="5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6"/>
                  </a:cxn>
                  <a:cxn ang="0">
                    <a:pos x="39" y="57"/>
                  </a:cxn>
                  <a:cxn ang="0">
                    <a:pos x="0" y="52"/>
                  </a:cxn>
                </a:cxnLst>
                <a:rect l="0" t="0" r="r" b="b"/>
                <a:pathLst>
                  <a:path w="39" h="57">
                    <a:moveTo>
                      <a:pt x="0" y="52"/>
                    </a:moveTo>
                    <a:lnTo>
                      <a:pt x="0" y="0"/>
                    </a:lnTo>
                    <a:lnTo>
                      <a:pt x="39" y="6"/>
                    </a:lnTo>
                    <a:lnTo>
                      <a:pt x="39" y="57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8" name="Freeform 34"/>
              <p:cNvSpPr>
                <a:spLocks/>
              </p:cNvSpPr>
              <p:nvPr/>
            </p:nvSpPr>
            <p:spPr bwMode="auto">
              <a:xfrm>
                <a:off x="4332" y="2206"/>
                <a:ext cx="39" cy="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7"/>
                  </a:cxn>
                  <a:cxn ang="0">
                    <a:pos x="0" y="6"/>
                  </a:cxn>
                </a:cxnLst>
                <a:rect l="0" t="0" r="r" b="b"/>
                <a:pathLst>
                  <a:path w="39" h="57">
                    <a:moveTo>
                      <a:pt x="0" y="6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9" name="Freeform 35"/>
              <p:cNvSpPr>
                <a:spLocks/>
              </p:cNvSpPr>
              <p:nvPr/>
            </p:nvSpPr>
            <p:spPr bwMode="auto">
              <a:xfrm>
                <a:off x="4332" y="2206"/>
                <a:ext cx="39" cy="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7"/>
                  </a:cxn>
                  <a:cxn ang="0">
                    <a:pos x="0" y="6"/>
                  </a:cxn>
                </a:cxnLst>
                <a:rect l="0" t="0" r="r" b="b"/>
                <a:pathLst>
                  <a:path w="39" h="57">
                    <a:moveTo>
                      <a:pt x="0" y="6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7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0" name="Freeform 36"/>
              <p:cNvSpPr>
                <a:spLocks/>
              </p:cNvSpPr>
              <p:nvPr/>
            </p:nvSpPr>
            <p:spPr bwMode="auto">
              <a:xfrm>
                <a:off x="5456" y="1554"/>
                <a:ext cx="49" cy="154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0" y="0"/>
                  </a:cxn>
                  <a:cxn ang="0">
                    <a:pos x="49" y="65"/>
                  </a:cxn>
                  <a:cxn ang="0">
                    <a:pos x="49" y="154"/>
                  </a:cxn>
                  <a:cxn ang="0">
                    <a:pos x="0" y="89"/>
                  </a:cxn>
                </a:cxnLst>
                <a:rect l="0" t="0" r="r" b="b"/>
                <a:pathLst>
                  <a:path w="49" h="154">
                    <a:moveTo>
                      <a:pt x="0" y="89"/>
                    </a:moveTo>
                    <a:lnTo>
                      <a:pt x="0" y="0"/>
                    </a:lnTo>
                    <a:lnTo>
                      <a:pt x="49" y="65"/>
                    </a:lnTo>
                    <a:lnTo>
                      <a:pt x="49" y="154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1" name="Freeform 37"/>
              <p:cNvSpPr>
                <a:spLocks/>
              </p:cNvSpPr>
              <p:nvPr/>
            </p:nvSpPr>
            <p:spPr bwMode="auto">
              <a:xfrm>
                <a:off x="5456" y="1554"/>
                <a:ext cx="49" cy="154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0" y="0"/>
                  </a:cxn>
                  <a:cxn ang="0">
                    <a:pos x="49" y="65"/>
                  </a:cxn>
                  <a:cxn ang="0">
                    <a:pos x="49" y="154"/>
                  </a:cxn>
                  <a:cxn ang="0">
                    <a:pos x="0" y="89"/>
                  </a:cxn>
                </a:cxnLst>
                <a:rect l="0" t="0" r="r" b="b"/>
                <a:pathLst>
                  <a:path w="49" h="154">
                    <a:moveTo>
                      <a:pt x="0" y="89"/>
                    </a:moveTo>
                    <a:lnTo>
                      <a:pt x="0" y="0"/>
                    </a:lnTo>
                    <a:lnTo>
                      <a:pt x="49" y="65"/>
                    </a:lnTo>
                    <a:lnTo>
                      <a:pt x="49" y="154"/>
                    </a:lnTo>
                    <a:lnTo>
                      <a:pt x="0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2" name="Freeform 38"/>
              <p:cNvSpPr>
                <a:spLocks/>
              </p:cNvSpPr>
              <p:nvPr/>
            </p:nvSpPr>
            <p:spPr bwMode="auto">
              <a:xfrm>
                <a:off x="4919" y="1175"/>
                <a:ext cx="115" cy="9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115" y="35"/>
                  </a:cxn>
                  <a:cxn ang="0">
                    <a:pos x="38" y="92"/>
                  </a:cxn>
                  <a:cxn ang="0">
                    <a:pos x="0" y="47"/>
                  </a:cxn>
                  <a:cxn ang="0">
                    <a:pos x="55" y="0"/>
                  </a:cxn>
                </a:cxnLst>
                <a:rect l="0" t="0" r="r" b="b"/>
                <a:pathLst>
                  <a:path w="115" h="92">
                    <a:moveTo>
                      <a:pt x="55" y="0"/>
                    </a:moveTo>
                    <a:lnTo>
                      <a:pt x="115" y="35"/>
                    </a:lnTo>
                    <a:lnTo>
                      <a:pt x="38" y="92"/>
                    </a:lnTo>
                    <a:lnTo>
                      <a:pt x="0" y="4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3" name="Freeform 39"/>
              <p:cNvSpPr>
                <a:spLocks/>
              </p:cNvSpPr>
              <p:nvPr/>
            </p:nvSpPr>
            <p:spPr bwMode="auto">
              <a:xfrm>
                <a:off x="4919" y="1175"/>
                <a:ext cx="115" cy="9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115" y="35"/>
                  </a:cxn>
                  <a:cxn ang="0">
                    <a:pos x="38" y="92"/>
                  </a:cxn>
                  <a:cxn ang="0">
                    <a:pos x="0" y="47"/>
                  </a:cxn>
                  <a:cxn ang="0">
                    <a:pos x="55" y="0"/>
                  </a:cxn>
                </a:cxnLst>
                <a:rect l="0" t="0" r="r" b="b"/>
                <a:pathLst>
                  <a:path w="115" h="92">
                    <a:moveTo>
                      <a:pt x="55" y="0"/>
                    </a:moveTo>
                    <a:lnTo>
                      <a:pt x="115" y="35"/>
                    </a:lnTo>
                    <a:lnTo>
                      <a:pt x="38" y="92"/>
                    </a:lnTo>
                    <a:lnTo>
                      <a:pt x="0" y="47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4" name="Freeform 40"/>
              <p:cNvSpPr>
                <a:spLocks/>
              </p:cNvSpPr>
              <p:nvPr/>
            </p:nvSpPr>
            <p:spPr bwMode="auto">
              <a:xfrm>
                <a:off x="5320" y="1703"/>
                <a:ext cx="71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3"/>
                  </a:cxn>
                  <a:cxn ang="0">
                    <a:pos x="71" y="139"/>
                  </a:cxn>
                  <a:cxn ang="0">
                    <a:pos x="33" y="83"/>
                  </a:cxn>
                  <a:cxn ang="0">
                    <a:pos x="0" y="0"/>
                  </a:cxn>
                </a:cxnLst>
                <a:rect l="0" t="0" r="r" b="b"/>
                <a:pathLst>
                  <a:path w="71" h="139">
                    <a:moveTo>
                      <a:pt x="0" y="0"/>
                    </a:moveTo>
                    <a:lnTo>
                      <a:pt x="38" y="53"/>
                    </a:lnTo>
                    <a:lnTo>
                      <a:pt x="71" y="139"/>
                    </a:lnTo>
                    <a:lnTo>
                      <a:pt x="33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5" name="Freeform 41"/>
              <p:cNvSpPr>
                <a:spLocks/>
              </p:cNvSpPr>
              <p:nvPr/>
            </p:nvSpPr>
            <p:spPr bwMode="auto">
              <a:xfrm>
                <a:off x="5320" y="1703"/>
                <a:ext cx="71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3"/>
                  </a:cxn>
                  <a:cxn ang="0">
                    <a:pos x="71" y="139"/>
                  </a:cxn>
                  <a:cxn ang="0">
                    <a:pos x="33" y="83"/>
                  </a:cxn>
                  <a:cxn ang="0">
                    <a:pos x="0" y="0"/>
                  </a:cxn>
                </a:cxnLst>
                <a:rect l="0" t="0" r="r" b="b"/>
                <a:pathLst>
                  <a:path w="71" h="139">
                    <a:moveTo>
                      <a:pt x="0" y="0"/>
                    </a:moveTo>
                    <a:lnTo>
                      <a:pt x="38" y="53"/>
                    </a:lnTo>
                    <a:lnTo>
                      <a:pt x="71" y="139"/>
                    </a:lnTo>
                    <a:lnTo>
                      <a:pt x="33" y="8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6" name="Freeform 42"/>
              <p:cNvSpPr>
                <a:spLocks/>
              </p:cNvSpPr>
              <p:nvPr/>
            </p:nvSpPr>
            <p:spPr bwMode="auto">
              <a:xfrm>
                <a:off x="3390" y="1703"/>
                <a:ext cx="70" cy="140"/>
              </a:xfrm>
              <a:custGeom>
                <a:avLst/>
                <a:gdLst/>
                <a:ahLst/>
                <a:cxnLst>
                  <a:cxn ang="0">
                    <a:pos x="38" y="83"/>
                  </a:cxn>
                  <a:cxn ang="0">
                    <a:pos x="70" y="0"/>
                  </a:cxn>
                  <a:cxn ang="0">
                    <a:pos x="34" y="53"/>
                  </a:cxn>
                  <a:cxn ang="0">
                    <a:pos x="0" y="140"/>
                  </a:cxn>
                  <a:cxn ang="0">
                    <a:pos x="38" y="83"/>
                  </a:cxn>
                </a:cxnLst>
                <a:rect l="0" t="0" r="r" b="b"/>
                <a:pathLst>
                  <a:path w="70" h="140">
                    <a:moveTo>
                      <a:pt x="38" y="83"/>
                    </a:moveTo>
                    <a:lnTo>
                      <a:pt x="70" y="0"/>
                    </a:lnTo>
                    <a:lnTo>
                      <a:pt x="34" y="53"/>
                    </a:lnTo>
                    <a:lnTo>
                      <a:pt x="0" y="140"/>
                    </a:lnTo>
                    <a:lnTo>
                      <a:pt x="38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7" name="Freeform 43"/>
              <p:cNvSpPr>
                <a:spLocks/>
              </p:cNvSpPr>
              <p:nvPr/>
            </p:nvSpPr>
            <p:spPr bwMode="auto">
              <a:xfrm>
                <a:off x="3390" y="1703"/>
                <a:ext cx="70" cy="140"/>
              </a:xfrm>
              <a:custGeom>
                <a:avLst/>
                <a:gdLst/>
                <a:ahLst/>
                <a:cxnLst>
                  <a:cxn ang="0">
                    <a:pos x="38" y="83"/>
                  </a:cxn>
                  <a:cxn ang="0">
                    <a:pos x="70" y="0"/>
                  </a:cxn>
                  <a:cxn ang="0">
                    <a:pos x="34" y="53"/>
                  </a:cxn>
                  <a:cxn ang="0">
                    <a:pos x="0" y="140"/>
                  </a:cxn>
                  <a:cxn ang="0">
                    <a:pos x="38" y="83"/>
                  </a:cxn>
                </a:cxnLst>
                <a:rect l="0" t="0" r="r" b="b"/>
                <a:pathLst>
                  <a:path w="70" h="140">
                    <a:moveTo>
                      <a:pt x="38" y="83"/>
                    </a:moveTo>
                    <a:lnTo>
                      <a:pt x="70" y="0"/>
                    </a:lnTo>
                    <a:lnTo>
                      <a:pt x="34" y="53"/>
                    </a:lnTo>
                    <a:lnTo>
                      <a:pt x="0" y="140"/>
                    </a:lnTo>
                    <a:lnTo>
                      <a:pt x="38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8" name="Freeform 44"/>
              <p:cNvSpPr>
                <a:spLocks/>
              </p:cNvSpPr>
              <p:nvPr/>
            </p:nvSpPr>
            <p:spPr bwMode="auto">
              <a:xfrm>
                <a:off x="5292" y="2956"/>
                <a:ext cx="123" cy="10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23" y="27"/>
                  </a:cxn>
                  <a:cxn ang="0">
                    <a:pos x="107" y="106"/>
                  </a:cxn>
                  <a:cxn ang="0">
                    <a:pos x="0" y="84"/>
                  </a:cxn>
                  <a:cxn ang="0">
                    <a:pos x="34" y="0"/>
                  </a:cxn>
                </a:cxnLst>
                <a:rect l="0" t="0" r="r" b="b"/>
                <a:pathLst>
                  <a:path w="123" h="106">
                    <a:moveTo>
                      <a:pt x="34" y="0"/>
                    </a:moveTo>
                    <a:lnTo>
                      <a:pt x="123" y="27"/>
                    </a:lnTo>
                    <a:lnTo>
                      <a:pt x="107" y="106"/>
                    </a:lnTo>
                    <a:lnTo>
                      <a:pt x="0" y="8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9" name="Freeform 45"/>
              <p:cNvSpPr>
                <a:spLocks/>
              </p:cNvSpPr>
              <p:nvPr/>
            </p:nvSpPr>
            <p:spPr bwMode="auto">
              <a:xfrm>
                <a:off x="5292" y="2956"/>
                <a:ext cx="123" cy="10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23" y="27"/>
                  </a:cxn>
                  <a:cxn ang="0">
                    <a:pos x="107" y="106"/>
                  </a:cxn>
                  <a:cxn ang="0">
                    <a:pos x="0" y="84"/>
                  </a:cxn>
                  <a:cxn ang="0">
                    <a:pos x="34" y="0"/>
                  </a:cxn>
                </a:cxnLst>
                <a:rect l="0" t="0" r="r" b="b"/>
                <a:pathLst>
                  <a:path w="123" h="106">
                    <a:moveTo>
                      <a:pt x="34" y="0"/>
                    </a:moveTo>
                    <a:lnTo>
                      <a:pt x="123" y="27"/>
                    </a:lnTo>
                    <a:lnTo>
                      <a:pt x="107" y="106"/>
                    </a:lnTo>
                    <a:lnTo>
                      <a:pt x="0" y="84"/>
                    </a:lnTo>
                    <a:lnTo>
                      <a:pt x="3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0" name="Freeform 46"/>
              <p:cNvSpPr>
                <a:spLocks/>
              </p:cNvSpPr>
              <p:nvPr/>
            </p:nvSpPr>
            <p:spPr bwMode="auto">
              <a:xfrm>
                <a:off x="4998" y="3271"/>
                <a:ext cx="100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42" y="45"/>
                  </a:cxn>
                  <a:cxn ang="0">
                    <a:pos x="100" y="0"/>
                  </a:cxn>
                  <a:cxn ang="0">
                    <a:pos x="55" y="49"/>
                  </a:cxn>
                  <a:cxn ang="0">
                    <a:pos x="0" y="91"/>
                  </a:cxn>
                </a:cxnLst>
                <a:rect l="0" t="0" r="r" b="b"/>
                <a:pathLst>
                  <a:path w="100" h="91">
                    <a:moveTo>
                      <a:pt x="0" y="91"/>
                    </a:moveTo>
                    <a:lnTo>
                      <a:pt x="42" y="45"/>
                    </a:lnTo>
                    <a:lnTo>
                      <a:pt x="100" y="0"/>
                    </a:lnTo>
                    <a:lnTo>
                      <a:pt x="55" y="4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1" name="Freeform 47"/>
              <p:cNvSpPr>
                <a:spLocks/>
              </p:cNvSpPr>
              <p:nvPr/>
            </p:nvSpPr>
            <p:spPr bwMode="auto">
              <a:xfrm>
                <a:off x="4998" y="3271"/>
                <a:ext cx="100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42" y="45"/>
                  </a:cxn>
                  <a:cxn ang="0">
                    <a:pos x="100" y="0"/>
                  </a:cxn>
                  <a:cxn ang="0">
                    <a:pos x="55" y="49"/>
                  </a:cxn>
                  <a:cxn ang="0">
                    <a:pos x="0" y="91"/>
                  </a:cxn>
                </a:cxnLst>
                <a:rect l="0" t="0" r="r" b="b"/>
                <a:pathLst>
                  <a:path w="100" h="91">
                    <a:moveTo>
                      <a:pt x="0" y="91"/>
                    </a:moveTo>
                    <a:lnTo>
                      <a:pt x="42" y="45"/>
                    </a:lnTo>
                    <a:lnTo>
                      <a:pt x="100" y="0"/>
                    </a:lnTo>
                    <a:lnTo>
                      <a:pt x="55" y="49"/>
                    </a:lnTo>
                    <a:lnTo>
                      <a:pt x="0" y="9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2" name="Freeform 48"/>
              <p:cNvSpPr>
                <a:spLocks/>
              </p:cNvSpPr>
              <p:nvPr/>
            </p:nvSpPr>
            <p:spPr bwMode="auto">
              <a:xfrm>
                <a:off x="3682" y="3271"/>
                <a:ext cx="102" cy="91"/>
              </a:xfrm>
              <a:custGeom>
                <a:avLst/>
                <a:gdLst/>
                <a:ahLst/>
                <a:cxnLst>
                  <a:cxn ang="0">
                    <a:pos x="47" y="49"/>
                  </a:cxn>
                  <a:cxn ang="0">
                    <a:pos x="0" y="0"/>
                  </a:cxn>
                  <a:cxn ang="0">
                    <a:pos x="60" y="45"/>
                  </a:cxn>
                  <a:cxn ang="0">
                    <a:pos x="102" y="91"/>
                  </a:cxn>
                  <a:cxn ang="0">
                    <a:pos x="47" y="49"/>
                  </a:cxn>
                </a:cxnLst>
                <a:rect l="0" t="0" r="r" b="b"/>
                <a:pathLst>
                  <a:path w="102" h="91">
                    <a:moveTo>
                      <a:pt x="47" y="49"/>
                    </a:moveTo>
                    <a:lnTo>
                      <a:pt x="0" y="0"/>
                    </a:lnTo>
                    <a:lnTo>
                      <a:pt x="60" y="45"/>
                    </a:lnTo>
                    <a:lnTo>
                      <a:pt x="102" y="91"/>
                    </a:lnTo>
                    <a:lnTo>
                      <a:pt x="47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3" name="Freeform 49"/>
              <p:cNvSpPr>
                <a:spLocks/>
              </p:cNvSpPr>
              <p:nvPr/>
            </p:nvSpPr>
            <p:spPr bwMode="auto">
              <a:xfrm>
                <a:off x="3682" y="3271"/>
                <a:ext cx="102" cy="91"/>
              </a:xfrm>
              <a:custGeom>
                <a:avLst/>
                <a:gdLst/>
                <a:ahLst/>
                <a:cxnLst>
                  <a:cxn ang="0">
                    <a:pos x="47" y="49"/>
                  </a:cxn>
                  <a:cxn ang="0">
                    <a:pos x="0" y="0"/>
                  </a:cxn>
                  <a:cxn ang="0">
                    <a:pos x="60" y="45"/>
                  </a:cxn>
                  <a:cxn ang="0">
                    <a:pos x="102" y="91"/>
                  </a:cxn>
                  <a:cxn ang="0">
                    <a:pos x="47" y="49"/>
                  </a:cxn>
                </a:cxnLst>
                <a:rect l="0" t="0" r="r" b="b"/>
                <a:pathLst>
                  <a:path w="102" h="91">
                    <a:moveTo>
                      <a:pt x="47" y="49"/>
                    </a:moveTo>
                    <a:lnTo>
                      <a:pt x="0" y="0"/>
                    </a:lnTo>
                    <a:lnTo>
                      <a:pt x="60" y="45"/>
                    </a:lnTo>
                    <a:lnTo>
                      <a:pt x="102" y="91"/>
                    </a:lnTo>
                    <a:lnTo>
                      <a:pt x="47" y="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4" name="Freeform 50"/>
              <p:cNvSpPr>
                <a:spLocks/>
              </p:cNvSpPr>
              <p:nvPr/>
            </p:nvSpPr>
            <p:spPr bwMode="auto">
              <a:xfrm>
                <a:off x="4411" y="2619"/>
                <a:ext cx="39" cy="60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60"/>
                  </a:cxn>
                  <a:cxn ang="0">
                    <a:pos x="39" y="52"/>
                  </a:cxn>
                </a:cxnLst>
                <a:rect l="0" t="0" r="r" b="b"/>
                <a:pathLst>
                  <a:path w="39" h="60">
                    <a:moveTo>
                      <a:pt x="39" y="52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60"/>
                    </a:lnTo>
                    <a:lnTo>
                      <a:pt x="3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5" name="Freeform 51"/>
              <p:cNvSpPr>
                <a:spLocks/>
              </p:cNvSpPr>
              <p:nvPr/>
            </p:nvSpPr>
            <p:spPr bwMode="auto">
              <a:xfrm>
                <a:off x="4411" y="2619"/>
                <a:ext cx="39" cy="60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60"/>
                  </a:cxn>
                  <a:cxn ang="0">
                    <a:pos x="39" y="52"/>
                  </a:cxn>
                </a:cxnLst>
                <a:rect l="0" t="0" r="r" b="b"/>
                <a:pathLst>
                  <a:path w="39" h="60">
                    <a:moveTo>
                      <a:pt x="39" y="52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60"/>
                    </a:lnTo>
                    <a:lnTo>
                      <a:pt x="39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6" name="Freeform 52"/>
              <p:cNvSpPr>
                <a:spLocks/>
              </p:cNvSpPr>
              <p:nvPr/>
            </p:nvSpPr>
            <p:spPr bwMode="auto">
              <a:xfrm>
                <a:off x="4332" y="2619"/>
                <a:ext cx="39" cy="60"/>
              </a:xfrm>
              <a:custGeom>
                <a:avLst/>
                <a:gdLst/>
                <a:ahLst/>
                <a:cxnLst>
                  <a:cxn ang="0">
                    <a:pos x="39" y="60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60"/>
                  </a:cxn>
                </a:cxnLst>
                <a:rect l="0" t="0" r="r" b="b"/>
                <a:pathLst>
                  <a:path w="39" h="60">
                    <a:moveTo>
                      <a:pt x="39" y="60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7" name="Freeform 53"/>
              <p:cNvSpPr>
                <a:spLocks/>
              </p:cNvSpPr>
              <p:nvPr/>
            </p:nvSpPr>
            <p:spPr bwMode="auto">
              <a:xfrm>
                <a:off x="4332" y="2619"/>
                <a:ext cx="39" cy="60"/>
              </a:xfrm>
              <a:custGeom>
                <a:avLst/>
                <a:gdLst/>
                <a:ahLst/>
                <a:cxnLst>
                  <a:cxn ang="0">
                    <a:pos x="39" y="60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60"/>
                  </a:cxn>
                </a:cxnLst>
                <a:rect l="0" t="0" r="r" b="b"/>
                <a:pathLst>
                  <a:path w="39" h="60">
                    <a:moveTo>
                      <a:pt x="39" y="60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8" name="Freeform 54"/>
              <p:cNvSpPr>
                <a:spLocks/>
              </p:cNvSpPr>
              <p:nvPr/>
            </p:nvSpPr>
            <p:spPr bwMode="auto">
              <a:xfrm>
                <a:off x="4858" y="3487"/>
                <a:ext cx="147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51" y="11"/>
                  </a:cxn>
                  <a:cxn ang="0">
                    <a:pos x="147" y="0"/>
                  </a:cxn>
                  <a:cxn ang="0">
                    <a:pos x="85" y="31"/>
                  </a:cxn>
                  <a:cxn ang="0">
                    <a:pos x="0" y="36"/>
                  </a:cxn>
                </a:cxnLst>
                <a:rect l="0" t="0" r="r" b="b"/>
                <a:pathLst>
                  <a:path w="147" h="36">
                    <a:moveTo>
                      <a:pt x="0" y="36"/>
                    </a:moveTo>
                    <a:lnTo>
                      <a:pt x="51" y="11"/>
                    </a:lnTo>
                    <a:lnTo>
                      <a:pt x="147" y="0"/>
                    </a:lnTo>
                    <a:lnTo>
                      <a:pt x="85" y="3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9" name="Freeform 55"/>
              <p:cNvSpPr>
                <a:spLocks/>
              </p:cNvSpPr>
              <p:nvPr/>
            </p:nvSpPr>
            <p:spPr bwMode="auto">
              <a:xfrm>
                <a:off x="4858" y="3487"/>
                <a:ext cx="147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51" y="11"/>
                  </a:cxn>
                  <a:cxn ang="0">
                    <a:pos x="147" y="0"/>
                  </a:cxn>
                  <a:cxn ang="0">
                    <a:pos x="85" y="31"/>
                  </a:cxn>
                  <a:cxn ang="0">
                    <a:pos x="0" y="36"/>
                  </a:cxn>
                </a:cxnLst>
                <a:rect l="0" t="0" r="r" b="b"/>
                <a:pathLst>
                  <a:path w="147" h="36">
                    <a:moveTo>
                      <a:pt x="0" y="36"/>
                    </a:moveTo>
                    <a:lnTo>
                      <a:pt x="51" y="11"/>
                    </a:lnTo>
                    <a:lnTo>
                      <a:pt x="147" y="0"/>
                    </a:lnTo>
                    <a:lnTo>
                      <a:pt x="85" y="31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0" name="Freeform 56"/>
              <p:cNvSpPr>
                <a:spLocks/>
              </p:cNvSpPr>
              <p:nvPr/>
            </p:nvSpPr>
            <p:spPr bwMode="auto">
              <a:xfrm>
                <a:off x="5213" y="3298"/>
                <a:ext cx="152" cy="89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45" y="46"/>
                  </a:cxn>
                  <a:cxn ang="0">
                    <a:pos x="152" y="0"/>
                  </a:cxn>
                  <a:cxn ang="0">
                    <a:pos x="101" y="50"/>
                  </a:cxn>
                  <a:cxn ang="0">
                    <a:pos x="0" y="89"/>
                  </a:cxn>
                </a:cxnLst>
                <a:rect l="0" t="0" r="r" b="b"/>
                <a:pathLst>
                  <a:path w="152" h="89">
                    <a:moveTo>
                      <a:pt x="0" y="89"/>
                    </a:moveTo>
                    <a:lnTo>
                      <a:pt x="45" y="46"/>
                    </a:lnTo>
                    <a:lnTo>
                      <a:pt x="152" y="0"/>
                    </a:lnTo>
                    <a:lnTo>
                      <a:pt x="101" y="50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1" name="Freeform 57"/>
              <p:cNvSpPr>
                <a:spLocks/>
              </p:cNvSpPr>
              <p:nvPr/>
            </p:nvSpPr>
            <p:spPr bwMode="auto">
              <a:xfrm>
                <a:off x="5213" y="3298"/>
                <a:ext cx="152" cy="89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45" y="46"/>
                  </a:cxn>
                  <a:cxn ang="0">
                    <a:pos x="152" y="0"/>
                  </a:cxn>
                  <a:cxn ang="0">
                    <a:pos x="101" y="50"/>
                  </a:cxn>
                  <a:cxn ang="0">
                    <a:pos x="0" y="89"/>
                  </a:cxn>
                </a:cxnLst>
                <a:rect l="0" t="0" r="r" b="b"/>
                <a:pathLst>
                  <a:path w="152" h="89">
                    <a:moveTo>
                      <a:pt x="0" y="89"/>
                    </a:moveTo>
                    <a:lnTo>
                      <a:pt x="45" y="46"/>
                    </a:lnTo>
                    <a:lnTo>
                      <a:pt x="152" y="0"/>
                    </a:lnTo>
                    <a:lnTo>
                      <a:pt x="101" y="50"/>
                    </a:lnTo>
                    <a:lnTo>
                      <a:pt x="0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2" name="Freeform 58"/>
              <p:cNvSpPr>
                <a:spLocks/>
              </p:cNvSpPr>
              <p:nvPr/>
            </p:nvSpPr>
            <p:spPr bwMode="auto">
              <a:xfrm>
                <a:off x="5431" y="1708"/>
                <a:ext cx="74" cy="124"/>
              </a:xfrm>
              <a:custGeom>
                <a:avLst/>
                <a:gdLst/>
                <a:ahLst/>
                <a:cxnLst>
                  <a:cxn ang="0">
                    <a:pos x="17" y="124"/>
                  </a:cxn>
                  <a:cxn ang="0">
                    <a:pos x="0" y="24"/>
                  </a:cxn>
                  <a:cxn ang="0">
                    <a:pos x="74" y="0"/>
                  </a:cxn>
                  <a:cxn ang="0">
                    <a:pos x="74" y="114"/>
                  </a:cxn>
                  <a:cxn ang="0">
                    <a:pos x="17" y="124"/>
                  </a:cxn>
                </a:cxnLst>
                <a:rect l="0" t="0" r="r" b="b"/>
                <a:pathLst>
                  <a:path w="74" h="124">
                    <a:moveTo>
                      <a:pt x="17" y="124"/>
                    </a:moveTo>
                    <a:lnTo>
                      <a:pt x="0" y="24"/>
                    </a:lnTo>
                    <a:lnTo>
                      <a:pt x="74" y="0"/>
                    </a:lnTo>
                    <a:lnTo>
                      <a:pt x="74" y="114"/>
                    </a:lnTo>
                    <a:lnTo>
                      <a:pt x="17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3" name="Freeform 59"/>
              <p:cNvSpPr>
                <a:spLocks/>
              </p:cNvSpPr>
              <p:nvPr/>
            </p:nvSpPr>
            <p:spPr bwMode="auto">
              <a:xfrm>
                <a:off x="5431" y="1708"/>
                <a:ext cx="74" cy="124"/>
              </a:xfrm>
              <a:custGeom>
                <a:avLst/>
                <a:gdLst/>
                <a:ahLst/>
                <a:cxnLst>
                  <a:cxn ang="0">
                    <a:pos x="17" y="124"/>
                  </a:cxn>
                  <a:cxn ang="0">
                    <a:pos x="0" y="24"/>
                  </a:cxn>
                  <a:cxn ang="0">
                    <a:pos x="74" y="0"/>
                  </a:cxn>
                  <a:cxn ang="0">
                    <a:pos x="74" y="114"/>
                  </a:cxn>
                  <a:cxn ang="0">
                    <a:pos x="17" y="124"/>
                  </a:cxn>
                </a:cxnLst>
                <a:rect l="0" t="0" r="r" b="b"/>
                <a:pathLst>
                  <a:path w="74" h="124">
                    <a:moveTo>
                      <a:pt x="17" y="124"/>
                    </a:moveTo>
                    <a:lnTo>
                      <a:pt x="0" y="24"/>
                    </a:lnTo>
                    <a:lnTo>
                      <a:pt x="74" y="0"/>
                    </a:lnTo>
                    <a:lnTo>
                      <a:pt x="74" y="114"/>
                    </a:lnTo>
                    <a:lnTo>
                      <a:pt x="17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4" name="Freeform 60"/>
              <p:cNvSpPr>
                <a:spLocks/>
              </p:cNvSpPr>
              <p:nvPr/>
            </p:nvSpPr>
            <p:spPr bwMode="auto">
              <a:xfrm>
                <a:off x="4856" y="1196"/>
                <a:ext cx="101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" y="26"/>
                  </a:cxn>
                  <a:cxn ang="0">
                    <a:pos x="101" y="71"/>
                  </a:cxn>
                  <a:cxn ang="0">
                    <a:pos x="32" y="42"/>
                  </a:cxn>
                  <a:cxn ang="0">
                    <a:pos x="0" y="0"/>
                  </a:cxn>
                </a:cxnLst>
                <a:rect l="0" t="0" r="r" b="b"/>
                <a:pathLst>
                  <a:path w="101" h="71">
                    <a:moveTo>
                      <a:pt x="0" y="0"/>
                    </a:moveTo>
                    <a:lnTo>
                      <a:pt x="63" y="26"/>
                    </a:lnTo>
                    <a:lnTo>
                      <a:pt x="101" y="71"/>
                    </a:lnTo>
                    <a:lnTo>
                      <a:pt x="32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5" name="Freeform 61"/>
              <p:cNvSpPr>
                <a:spLocks/>
              </p:cNvSpPr>
              <p:nvPr/>
            </p:nvSpPr>
            <p:spPr bwMode="auto">
              <a:xfrm>
                <a:off x="4856" y="1196"/>
                <a:ext cx="101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" y="26"/>
                  </a:cxn>
                  <a:cxn ang="0">
                    <a:pos x="101" y="71"/>
                  </a:cxn>
                  <a:cxn ang="0">
                    <a:pos x="32" y="42"/>
                  </a:cxn>
                  <a:cxn ang="0">
                    <a:pos x="0" y="0"/>
                  </a:cxn>
                </a:cxnLst>
                <a:rect l="0" t="0" r="r" b="b"/>
                <a:pathLst>
                  <a:path w="101" h="71">
                    <a:moveTo>
                      <a:pt x="0" y="0"/>
                    </a:moveTo>
                    <a:lnTo>
                      <a:pt x="63" y="26"/>
                    </a:lnTo>
                    <a:lnTo>
                      <a:pt x="101" y="71"/>
                    </a:lnTo>
                    <a:lnTo>
                      <a:pt x="32" y="4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6" name="Freeform 62"/>
              <p:cNvSpPr>
                <a:spLocks/>
              </p:cNvSpPr>
              <p:nvPr/>
            </p:nvSpPr>
            <p:spPr bwMode="auto">
              <a:xfrm>
                <a:off x="3825" y="1196"/>
                <a:ext cx="100" cy="71"/>
              </a:xfrm>
              <a:custGeom>
                <a:avLst/>
                <a:gdLst/>
                <a:ahLst/>
                <a:cxnLst>
                  <a:cxn ang="0">
                    <a:pos x="68" y="42"/>
                  </a:cxn>
                  <a:cxn ang="0">
                    <a:pos x="100" y="0"/>
                  </a:cxn>
                  <a:cxn ang="0">
                    <a:pos x="38" y="27"/>
                  </a:cxn>
                  <a:cxn ang="0">
                    <a:pos x="0" y="71"/>
                  </a:cxn>
                  <a:cxn ang="0">
                    <a:pos x="68" y="42"/>
                  </a:cxn>
                </a:cxnLst>
                <a:rect l="0" t="0" r="r" b="b"/>
                <a:pathLst>
                  <a:path w="100" h="71">
                    <a:moveTo>
                      <a:pt x="68" y="42"/>
                    </a:moveTo>
                    <a:lnTo>
                      <a:pt x="100" y="0"/>
                    </a:lnTo>
                    <a:lnTo>
                      <a:pt x="38" y="27"/>
                    </a:lnTo>
                    <a:lnTo>
                      <a:pt x="0" y="71"/>
                    </a:lnTo>
                    <a:lnTo>
                      <a:pt x="6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7" name="Freeform 63"/>
              <p:cNvSpPr>
                <a:spLocks/>
              </p:cNvSpPr>
              <p:nvPr/>
            </p:nvSpPr>
            <p:spPr bwMode="auto">
              <a:xfrm>
                <a:off x="3825" y="1196"/>
                <a:ext cx="100" cy="71"/>
              </a:xfrm>
              <a:custGeom>
                <a:avLst/>
                <a:gdLst/>
                <a:ahLst/>
                <a:cxnLst>
                  <a:cxn ang="0">
                    <a:pos x="68" y="42"/>
                  </a:cxn>
                  <a:cxn ang="0">
                    <a:pos x="100" y="0"/>
                  </a:cxn>
                  <a:cxn ang="0">
                    <a:pos x="38" y="27"/>
                  </a:cxn>
                  <a:cxn ang="0">
                    <a:pos x="0" y="71"/>
                  </a:cxn>
                  <a:cxn ang="0">
                    <a:pos x="68" y="42"/>
                  </a:cxn>
                </a:cxnLst>
                <a:rect l="0" t="0" r="r" b="b"/>
                <a:pathLst>
                  <a:path w="100" h="71">
                    <a:moveTo>
                      <a:pt x="68" y="42"/>
                    </a:moveTo>
                    <a:lnTo>
                      <a:pt x="100" y="0"/>
                    </a:lnTo>
                    <a:lnTo>
                      <a:pt x="38" y="27"/>
                    </a:lnTo>
                    <a:lnTo>
                      <a:pt x="0" y="71"/>
                    </a:lnTo>
                    <a:lnTo>
                      <a:pt x="68" y="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8" name="Freeform 64"/>
              <p:cNvSpPr>
                <a:spLocks/>
              </p:cNvSpPr>
              <p:nvPr/>
            </p:nvSpPr>
            <p:spPr bwMode="auto">
              <a:xfrm>
                <a:off x="4481" y="2276"/>
                <a:ext cx="20" cy="7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70"/>
                  </a:cxn>
                  <a:cxn ang="0">
                    <a:pos x="0" y="51"/>
                  </a:cxn>
                </a:cxnLst>
                <a:rect l="0" t="0" r="r" b="b"/>
                <a:pathLst>
                  <a:path w="20" h="70">
                    <a:moveTo>
                      <a:pt x="0" y="51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7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9" name="Freeform 65"/>
              <p:cNvSpPr>
                <a:spLocks/>
              </p:cNvSpPr>
              <p:nvPr/>
            </p:nvSpPr>
            <p:spPr bwMode="auto">
              <a:xfrm>
                <a:off x="4481" y="2276"/>
                <a:ext cx="20" cy="7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70"/>
                  </a:cxn>
                  <a:cxn ang="0">
                    <a:pos x="0" y="51"/>
                  </a:cxn>
                </a:cxnLst>
                <a:rect l="0" t="0" r="r" b="b"/>
                <a:pathLst>
                  <a:path w="20" h="70">
                    <a:moveTo>
                      <a:pt x="0" y="51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70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0" name="Freeform 66"/>
              <p:cNvSpPr>
                <a:spLocks/>
              </p:cNvSpPr>
              <p:nvPr/>
            </p:nvSpPr>
            <p:spPr bwMode="auto">
              <a:xfrm>
                <a:off x="4281" y="2276"/>
                <a:ext cx="20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70"/>
                  </a:cxn>
                </a:cxnLst>
                <a:rect l="0" t="0" r="r" b="b"/>
                <a:pathLst>
                  <a:path w="20" h="70">
                    <a:moveTo>
                      <a:pt x="0" y="7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1" name="Freeform 67"/>
              <p:cNvSpPr>
                <a:spLocks/>
              </p:cNvSpPr>
              <p:nvPr/>
            </p:nvSpPr>
            <p:spPr bwMode="auto">
              <a:xfrm>
                <a:off x="4281" y="2276"/>
                <a:ext cx="20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70"/>
                  </a:cxn>
                </a:cxnLst>
                <a:rect l="0" t="0" r="r" b="b"/>
                <a:pathLst>
                  <a:path w="20" h="70">
                    <a:moveTo>
                      <a:pt x="0" y="7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2" name="Rectangle 68"/>
              <p:cNvSpPr>
                <a:spLocks noChangeArrowheads="1"/>
              </p:cNvSpPr>
              <p:nvPr/>
            </p:nvSpPr>
            <p:spPr bwMode="auto">
              <a:xfrm>
                <a:off x="4371" y="2627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3" name="Rectangle 69"/>
              <p:cNvSpPr>
                <a:spLocks noChangeArrowheads="1"/>
              </p:cNvSpPr>
              <p:nvPr/>
            </p:nvSpPr>
            <p:spPr bwMode="auto">
              <a:xfrm>
                <a:off x="4371" y="2627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4" name="Freeform 70"/>
              <p:cNvSpPr>
                <a:spLocks/>
              </p:cNvSpPr>
              <p:nvPr/>
            </p:nvSpPr>
            <p:spPr bwMode="auto">
              <a:xfrm>
                <a:off x="5505" y="2967"/>
                <a:ext cx="23" cy="113"/>
              </a:xfrm>
              <a:custGeom>
                <a:avLst/>
                <a:gdLst/>
                <a:ahLst/>
                <a:cxnLst>
                  <a:cxn ang="0">
                    <a:pos x="23" y="71"/>
                  </a:cxn>
                  <a:cxn ang="0">
                    <a:pos x="23" y="0"/>
                  </a:cxn>
                  <a:cxn ang="0">
                    <a:pos x="0" y="41"/>
                  </a:cxn>
                  <a:cxn ang="0">
                    <a:pos x="0" y="113"/>
                  </a:cxn>
                  <a:cxn ang="0">
                    <a:pos x="23" y="71"/>
                  </a:cxn>
                </a:cxnLst>
                <a:rect l="0" t="0" r="r" b="b"/>
                <a:pathLst>
                  <a:path w="23" h="113">
                    <a:moveTo>
                      <a:pt x="23" y="71"/>
                    </a:moveTo>
                    <a:lnTo>
                      <a:pt x="23" y="0"/>
                    </a:lnTo>
                    <a:lnTo>
                      <a:pt x="0" y="41"/>
                    </a:lnTo>
                    <a:lnTo>
                      <a:pt x="0" y="113"/>
                    </a:lnTo>
                    <a:lnTo>
                      <a:pt x="23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5" name="Freeform 71"/>
              <p:cNvSpPr>
                <a:spLocks/>
              </p:cNvSpPr>
              <p:nvPr/>
            </p:nvSpPr>
            <p:spPr bwMode="auto">
              <a:xfrm>
                <a:off x="5505" y="2967"/>
                <a:ext cx="23" cy="113"/>
              </a:xfrm>
              <a:custGeom>
                <a:avLst/>
                <a:gdLst/>
                <a:ahLst/>
                <a:cxnLst>
                  <a:cxn ang="0">
                    <a:pos x="23" y="71"/>
                  </a:cxn>
                  <a:cxn ang="0">
                    <a:pos x="23" y="0"/>
                  </a:cxn>
                  <a:cxn ang="0">
                    <a:pos x="0" y="41"/>
                  </a:cxn>
                  <a:cxn ang="0">
                    <a:pos x="0" y="113"/>
                  </a:cxn>
                  <a:cxn ang="0">
                    <a:pos x="23" y="71"/>
                  </a:cxn>
                </a:cxnLst>
                <a:rect l="0" t="0" r="r" b="b"/>
                <a:pathLst>
                  <a:path w="23" h="113">
                    <a:moveTo>
                      <a:pt x="23" y="71"/>
                    </a:moveTo>
                    <a:lnTo>
                      <a:pt x="23" y="0"/>
                    </a:lnTo>
                    <a:lnTo>
                      <a:pt x="0" y="41"/>
                    </a:lnTo>
                    <a:lnTo>
                      <a:pt x="0" y="113"/>
                    </a:lnTo>
                    <a:lnTo>
                      <a:pt x="23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6" name="Freeform 72"/>
              <p:cNvSpPr>
                <a:spLocks/>
              </p:cNvSpPr>
              <p:nvPr/>
            </p:nvSpPr>
            <p:spPr bwMode="auto">
              <a:xfrm>
                <a:off x="4501" y="2346"/>
                <a:ext cx="6" cy="7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6" y="18"/>
                  </a:cxn>
                  <a:cxn ang="0">
                    <a:pos x="6" y="70"/>
                  </a:cxn>
                  <a:cxn ang="0">
                    <a:pos x="0" y="50"/>
                  </a:cxn>
                </a:cxnLst>
                <a:rect l="0" t="0" r="r" b="b"/>
                <a:pathLst>
                  <a:path w="6" h="70">
                    <a:moveTo>
                      <a:pt x="0" y="50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7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7" name="Freeform 73"/>
              <p:cNvSpPr>
                <a:spLocks/>
              </p:cNvSpPr>
              <p:nvPr/>
            </p:nvSpPr>
            <p:spPr bwMode="auto">
              <a:xfrm>
                <a:off x="4501" y="2346"/>
                <a:ext cx="6" cy="7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6" y="18"/>
                  </a:cxn>
                  <a:cxn ang="0">
                    <a:pos x="6" y="70"/>
                  </a:cxn>
                  <a:cxn ang="0">
                    <a:pos x="0" y="50"/>
                  </a:cxn>
                </a:cxnLst>
                <a:rect l="0" t="0" r="r" b="b"/>
                <a:pathLst>
                  <a:path w="6" h="70">
                    <a:moveTo>
                      <a:pt x="0" y="50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70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8" name="Freeform 74"/>
              <p:cNvSpPr>
                <a:spLocks/>
              </p:cNvSpPr>
              <p:nvPr/>
            </p:nvSpPr>
            <p:spPr bwMode="auto">
              <a:xfrm>
                <a:off x="4275" y="2346"/>
                <a:ext cx="6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8"/>
                  </a:cxn>
                  <a:cxn ang="0">
                    <a:pos x="6" y="0"/>
                  </a:cxn>
                  <a:cxn ang="0">
                    <a:pos x="6" y="50"/>
                  </a:cxn>
                  <a:cxn ang="0">
                    <a:pos x="0" y="70"/>
                  </a:cxn>
                </a:cxnLst>
                <a:rect l="0" t="0" r="r" b="b"/>
                <a:pathLst>
                  <a:path w="6" h="70">
                    <a:moveTo>
                      <a:pt x="0" y="7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5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9" name="Freeform 75"/>
              <p:cNvSpPr>
                <a:spLocks/>
              </p:cNvSpPr>
              <p:nvPr/>
            </p:nvSpPr>
            <p:spPr bwMode="auto">
              <a:xfrm>
                <a:off x="4275" y="2346"/>
                <a:ext cx="6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8"/>
                  </a:cxn>
                  <a:cxn ang="0">
                    <a:pos x="6" y="0"/>
                  </a:cxn>
                  <a:cxn ang="0">
                    <a:pos x="6" y="50"/>
                  </a:cxn>
                  <a:cxn ang="0">
                    <a:pos x="0" y="70"/>
                  </a:cxn>
                </a:cxnLst>
                <a:rect l="0" t="0" r="r" b="b"/>
                <a:pathLst>
                  <a:path w="6" h="70">
                    <a:moveTo>
                      <a:pt x="0" y="7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50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0" name="Freeform 76"/>
              <p:cNvSpPr>
                <a:spLocks/>
              </p:cNvSpPr>
              <p:nvPr/>
            </p:nvSpPr>
            <p:spPr bwMode="auto">
              <a:xfrm>
                <a:off x="4450" y="2212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4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4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1" name="Freeform 77"/>
              <p:cNvSpPr>
                <a:spLocks/>
              </p:cNvSpPr>
              <p:nvPr/>
            </p:nvSpPr>
            <p:spPr bwMode="auto">
              <a:xfrm>
                <a:off x="4450" y="2212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4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4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2" name="Freeform 78"/>
              <p:cNvSpPr>
                <a:spLocks/>
              </p:cNvSpPr>
              <p:nvPr/>
            </p:nvSpPr>
            <p:spPr bwMode="auto">
              <a:xfrm>
                <a:off x="4301" y="2212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4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4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3" name="Freeform 79"/>
              <p:cNvSpPr>
                <a:spLocks/>
              </p:cNvSpPr>
              <p:nvPr/>
            </p:nvSpPr>
            <p:spPr bwMode="auto">
              <a:xfrm>
                <a:off x="4301" y="2212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4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4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4" name="Freeform 80"/>
              <p:cNvSpPr>
                <a:spLocks/>
              </p:cNvSpPr>
              <p:nvPr/>
            </p:nvSpPr>
            <p:spPr bwMode="auto">
              <a:xfrm>
                <a:off x="5335" y="2854"/>
                <a:ext cx="113" cy="100"/>
              </a:xfrm>
              <a:custGeom>
                <a:avLst/>
                <a:gdLst/>
                <a:ahLst/>
                <a:cxnLst>
                  <a:cxn ang="0">
                    <a:pos x="113" y="12"/>
                  </a:cxn>
                  <a:cxn ang="0">
                    <a:pos x="96" y="100"/>
                  </a:cxn>
                  <a:cxn ang="0">
                    <a:pos x="0" y="85"/>
                  </a:cxn>
                  <a:cxn ang="0">
                    <a:pos x="32" y="0"/>
                  </a:cxn>
                  <a:cxn ang="0">
                    <a:pos x="113" y="12"/>
                  </a:cxn>
                </a:cxnLst>
                <a:rect l="0" t="0" r="r" b="b"/>
                <a:pathLst>
                  <a:path w="113" h="100">
                    <a:moveTo>
                      <a:pt x="113" y="12"/>
                    </a:moveTo>
                    <a:lnTo>
                      <a:pt x="96" y="100"/>
                    </a:lnTo>
                    <a:lnTo>
                      <a:pt x="0" y="85"/>
                    </a:lnTo>
                    <a:lnTo>
                      <a:pt x="32" y="0"/>
                    </a:lnTo>
                    <a:lnTo>
                      <a:pt x="113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5" name="Freeform 81"/>
              <p:cNvSpPr>
                <a:spLocks/>
              </p:cNvSpPr>
              <p:nvPr/>
            </p:nvSpPr>
            <p:spPr bwMode="auto">
              <a:xfrm>
                <a:off x="5335" y="2854"/>
                <a:ext cx="113" cy="100"/>
              </a:xfrm>
              <a:custGeom>
                <a:avLst/>
                <a:gdLst/>
                <a:ahLst/>
                <a:cxnLst>
                  <a:cxn ang="0">
                    <a:pos x="113" y="12"/>
                  </a:cxn>
                  <a:cxn ang="0">
                    <a:pos x="96" y="100"/>
                  </a:cxn>
                  <a:cxn ang="0">
                    <a:pos x="0" y="85"/>
                  </a:cxn>
                  <a:cxn ang="0">
                    <a:pos x="32" y="0"/>
                  </a:cxn>
                  <a:cxn ang="0">
                    <a:pos x="113" y="12"/>
                  </a:cxn>
                </a:cxnLst>
                <a:rect l="0" t="0" r="r" b="b"/>
                <a:pathLst>
                  <a:path w="113" h="100">
                    <a:moveTo>
                      <a:pt x="113" y="12"/>
                    </a:moveTo>
                    <a:lnTo>
                      <a:pt x="96" y="100"/>
                    </a:lnTo>
                    <a:lnTo>
                      <a:pt x="0" y="85"/>
                    </a:lnTo>
                    <a:lnTo>
                      <a:pt x="32" y="0"/>
                    </a:lnTo>
                    <a:lnTo>
                      <a:pt x="113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6" name="Freeform 82"/>
              <p:cNvSpPr>
                <a:spLocks/>
              </p:cNvSpPr>
              <p:nvPr/>
            </p:nvSpPr>
            <p:spPr bwMode="auto">
              <a:xfrm>
                <a:off x="5335" y="2854"/>
                <a:ext cx="114" cy="120"/>
              </a:xfrm>
              <a:custGeom>
                <a:avLst/>
                <a:gdLst/>
                <a:ahLst/>
                <a:cxnLst>
                  <a:cxn ang="0">
                    <a:pos x="114" y="34"/>
                  </a:cxn>
                  <a:cxn ang="0">
                    <a:pos x="80" y="120"/>
                  </a:cxn>
                  <a:cxn ang="0">
                    <a:pos x="0" y="85"/>
                  </a:cxn>
                  <a:cxn ang="0">
                    <a:pos x="32" y="0"/>
                  </a:cxn>
                  <a:cxn ang="0">
                    <a:pos x="114" y="34"/>
                  </a:cxn>
                </a:cxnLst>
                <a:rect l="0" t="0" r="r" b="b"/>
                <a:pathLst>
                  <a:path w="114" h="120">
                    <a:moveTo>
                      <a:pt x="114" y="34"/>
                    </a:moveTo>
                    <a:lnTo>
                      <a:pt x="80" y="120"/>
                    </a:lnTo>
                    <a:lnTo>
                      <a:pt x="0" y="85"/>
                    </a:lnTo>
                    <a:lnTo>
                      <a:pt x="32" y="0"/>
                    </a:lnTo>
                    <a:lnTo>
                      <a:pt x="114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7" name="Freeform 83"/>
              <p:cNvSpPr>
                <a:spLocks/>
              </p:cNvSpPr>
              <p:nvPr/>
            </p:nvSpPr>
            <p:spPr bwMode="auto">
              <a:xfrm>
                <a:off x="5335" y="2854"/>
                <a:ext cx="114" cy="120"/>
              </a:xfrm>
              <a:custGeom>
                <a:avLst/>
                <a:gdLst/>
                <a:ahLst/>
                <a:cxnLst>
                  <a:cxn ang="0">
                    <a:pos x="114" y="34"/>
                  </a:cxn>
                  <a:cxn ang="0">
                    <a:pos x="80" y="120"/>
                  </a:cxn>
                  <a:cxn ang="0">
                    <a:pos x="0" y="85"/>
                  </a:cxn>
                  <a:cxn ang="0">
                    <a:pos x="32" y="0"/>
                  </a:cxn>
                  <a:cxn ang="0">
                    <a:pos x="114" y="34"/>
                  </a:cxn>
                </a:cxnLst>
                <a:rect l="0" t="0" r="r" b="b"/>
                <a:pathLst>
                  <a:path w="114" h="120">
                    <a:moveTo>
                      <a:pt x="114" y="34"/>
                    </a:moveTo>
                    <a:lnTo>
                      <a:pt x="80" y="120"/>
                    </a:lnTo>
                    <a:lnTo>
                      <a:pt x="0" y="85"/>
                    </a:lnTo>
                    <a:lnTo>
                      <a:pt x="32" y="0"/>
                    </a:lnTo>
                    <a:lnTo>
                      <a:pt x="114" y="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8" name="Freeform 84"/>
              <p:cNvSpPr>
                <a:spLocks/>
              </p:cNvSpPr>
              <p:nvPr/>
            </p:nvSpPr>
            <p:spPr bwMode="auto">
              <a:xfrm>
                <a:off x="3332" y="2854"/>
                <a:ext cx="115" cy="120"/>
              </a:xfrm>
              <a:custGeom>
                <a:avLst/>
                <a:gdLst/>
                <a:ahLst/>
                <a:cxnLst>
                  <a:cxn ang="0">
                    <a:pos x="115" y="85"/>
                  </a:cxn>
                  <a:cxn ang="0">
                    <a:pos x="83" y="0"/>
                  </a:cxn>
                  <a:cxn ang="0">
                    <a:pos x="0" y="34"/>
                  </a:cxn>
                  <a:cxn ang="0">
                    <a:pos x="33" y="120"/>
                  </a:cxn>
                  <a:cxn ang="0">
                    <a:pos x="115" y="85"/>
                  </a:cxn>
                </a:cxnLst>
                <a:rect l="0" t="0" r="r" b="b"/>
                <a:pathLst>
                  <a:path w="115" h="120">
                    <a:moveTo>
                      <a:pt x="115" y="85"/>
                    </a:moveTo>
                    <a:lnTo>
                      <a:pt x="83" y="0"/>
                    </a:lnTo>
                    <a:lnTo>
                      <a:pt x="0" y="34"/>
                    </a:lnTo>
                    <a:lnTo>
                      <a:pt x="33" y="120"/>
                    </a:lnTo>
                    <a:lnTo>
                      <a:pt x="115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9" name="Freeform 85"/>
              <p:cNvSpPr>
                <a:spLocks/>
              </p:cNvSpPr>
              <p:nvPr/>
            </p:nvSpPr>
            <p:spPr bwMode="auto">
              <a:xfrm>
                <a:off x="3332" y="2854"/>
                <a:ext cx="115" cy="120"/>
              </a:xfrm>
              <a:custGeom>
                <a:avLst/>
                <a:gdLst/>
                <a:ahLst/>
                <a:cxnLst>
                  <a:cxn ang="0">
                    <a:pos x="115" y="85"/>
                  </a:cxn>
                  <a:cxn ang="0">
                    <a:pos x="83" y="0"/>
                  </a:cxn>
                  <a:cxn ang="0">
                    <a:pos x="0" y="34"/>
                  </a:cxn>
                  <a:cxn ang="0">
                    <a:pos x="33" y="120"/>
                  </a:cxn>
                  <a:cxn ang="0">
                    <a:pos x="115" y="85"/>
                  </a:cxn>
                </a:cxnLst>
                <a:rect l="0" t="0" r="r" b="b"/>
                <a:pathLst>
                  <a:path w="115" h="120">
                    <a:moveTo>
                      <a:pt x="115" y="85"/>
                    </a:moveTo>
                    <a:lnTo>
                      <a:pt x="83" y="0"/>
                    </a:lnTo>
                    <a:lnTo>
                      <a:pt x="0" y="34"/>
                    </a:lnTo>
                    <a:lnTo>
                      <a:pt x="33" y="120"/>
                    </a:lnTo>
                    <a:lnTo>
                      <a:pt x="115" y="8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50" name="Freeform 86"/>
              <p:cNvSpPr>
                <a:spLocks/>
              </p:cNvSpPr>
              <p:nvPr/>
            </p:nvSpPr>
            <p:spPr bwMode="auto">
              <a:xfrm>
                <a:off x="4981" y="1278"/>
                <a:ext cx="101" cy="81"/>
              </a:xfrm>
              <a:custGeom>
                <a:avLst/>
                <a:gdLst/>
                <a:ahLst/>
                <a:cxnLst>
                  <a:cxn ang="0">
                    <a:pos x="101" y="81"/>
                  </a:cxn>
                  <a:cxn ang="0">
                    <a:pos x="59" y="34"/>
                  </a:cxn>
                  <a:cxn ang="0">
                    <a:pos x="0" y="0"/>
                  </a:cxn>
                  <a:cxn ang="0">
                    <a:pos x="39" y="45"/>
                  </a:cxn>
                  <a:cxn ang="0">
                    <a:pos x="101" y="81"/>
                  </a:cxn>
                </a:cxnLst>
                <a:rect l="0" t="0" r="r" b="b"/>
                <a:pathLst>
                  <a:path w="101" h="81">
                    <a:moveTo>
                      <a:pt x="101" y="81"/>
                    </a:moveTo>
                    <a:lnTo>
                      <a:pt x="59" y="34"/>
                    </a:lnTo>
                    <a:lnTo>
                      <a:pt x="0" y="0"/>
                    </a:lnTo>
                    <a:lnTo>
                      <a:pt x="39" y="45"/>
                    </a:lnTo>
                    <a:lnTo>
                      <a:pt x="101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51" name="Freeform 87"/>
              <p:cNvSpPr>
                <a:spLocks/>
              </p:cNvSpPr>
              <p:nvPr/>
            </p:nvSpPr>
            <p:spPr bwMode="auto">
              <a:xfrm>
                <a:off x="4981" y="1278"/>
                <a:ext cx="101" cy="81"/>
              </a:xfrm>
              <a:custGeom>
                <a:avLst/>
                <a:gdLst/>
                <a:ahLst/>
                <a:cxnLst>
                  <a:cxn ang="0">
                    <a:pos x="101" y="81"/>
                  </a:cxn>
                  <a:cxn ang="0">
                    <a:pos x="59" y="34"/>
                  </a:cxn>
                  <a:cxn ang="0">
                    <a:pos x="0" y="0"/>
                  </a:cxn>
                  <a:cxn ang="0">
                    <a:pos x="39" y="45"/>
                  </a:cxn>
                  <a:cxn ang="0">
                    <a:pos x="101" y="81"/>
                  </a:cxn>
                </a:cxnLst>
                <a:rect l="0" t="0" r="r" b="b"/>
                <a:pathLst>
                  <a:path w="101" h="81">
                    <a:moveTo>
                      <a:pt x="101" y="81"/>
                    </a:moveTo>
                    <a:lnTo>
                      <a:pt x="59" y="34"/>
                    </a:lnTo>
                    <a:lnTo>
                      <a:pt x="0" y="0"/>
                    </a:lnTo>
                    <a:lnTo>
                      <a:pt x="39" y="45"/>
                    </a:lnTo>
                    <a:lnTo>
                      <a:pt x="101" y="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52" name="Freeform 88"/>
              <p:cNvSpPr>
                <a:spLocks/>
              </p:cNvSpPr>
              <p:nvPr/>
            </p:nvSpPr>
            <p:spPr bwMode="auto">
              <a:xfrm>
                <a:off x="3699" y="1278"/>
                <a:ext cx="101" cy="81"/>
              </a:xfrm>
              <a:custGeom>
                <a:avLst/>
                <a:gdLst/>
                <a:ahLst/>
                <a:cxnLst>
                  <a:cxn ang="0">
                    <a:pos x="43" y="34"/>
                  </a:cxn>
                  <a:cxn ang="0">
                    <a:pos x="101" y="0"/>
                  </a:cxn>
                  <a:cxn ang="0">
                    <a:pos x="63" y="45"/>
                  </a:cxn>
                  <a:cxn ang="0">
                    <a:pos x="0" y="81"/>
                  </a:cxn>
                  <a:cxn ang="0">
                    <a:pos x="43" y="34"/>
                  </a:cxn>
                </a:cxnLst>
                <a:rect l="0" t="0" r="r" b="b"/>
                <a:pathLst>
                  <a:path w="101" h="81">
                    <a:moveTo>
                      <a:pt x="43" y="34"/>
                    </a:moveTo>
                    <a:lnTo>
                      <a:pt x="101" y="0"/>
                    </a:lnTo>
                    <a:lnTo>
                      <a:pt x="63" y="45"/>
                    </a:lnTo>
                    <a:lnTo>
                      <a:pt x="0" y="81"/>
                    </a:lnTo>
                    <a:lnTo>
                      <a:pt x="43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53" name="Freeform 89"/>
              <p:cNvSpPr>
                <a:spLocks/>
              </p:cNvSpPr>
              <p:nvPr/>
            </p:nvSpPr>
            <p:spPr bwMode="auto">
              <a:xfrm>
                <a:off x="3699" y="1278"/>
                <a:ext cx="101" cy="81"/>
              </a:xfrm>
              <a:custGeom>
                <a:avLst/>
                <a:gdLst/>
                <a:ahLst/>
                <a:cxnLst>
                  <a:cxn ang="0">
                    <a:pos x="43" y="34"/>
                  </a:cxn>
                  <a:cxn ang="0">
                    <a:pos x="101" y="0"/>
                  </a:cxn>
                  <a:cxn ang="0">
                    <a:pos x="63" y="45"/>
                  </a:cxn>
                  <a:cxn ang="0">
                    <a:pos x="0" y="81"/>
                  </a:cxn>
                  <a:cxn ang="0">
                    <a:pos x="43" y="34"/>
                  </a:cxn>
                </a:cxnLst>
                <a:rect l="0" t="0" r="r" b="b"/>
                <a:pathLst>
                  <a:path w="101" h="81">
                    <a:moveTo>
                      <a:pt x="43" y="34"/>
                    </a:moveTo>
                    <a:lnTo>
                      <a:pt x="101" y="0"/>
                    </a:lnTo>
                    <a:lnTo>
                      <a:pt x="63" y="45"/>
                    </a:lnTo>
                    <a:lnTo>
                      <a:pt x="0" y="81"/>
                    </a:lnTo>
                    <a:lnTo>
                      <a:pt x="43" y="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54" name="Freeform 90"/>
              <p:cNvSpPr>
                <a:spLocks/>
              </p:cNvSpPr>
              <p:nvPr/>
            </p:nvSpPr>
            <p:spPr bwMode="auto">
              <a:xfrm>
                <a:off x="4450" y="2555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55" name="Freeform 91"/>
              <p:cNvSpPr>
                <a:spLocks/>
              </p:cNvSpPr>
              <p:nvPr/>
            </p:nvSpPr>
            <p:spPr bwMode="auto">
              <a:xfrm>
                <a:off x="4450" y="2555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56" name="Freeform 92"/>
              <p:cNvSpPr>
                <a:spLocks/>
              </p:cNvSpPr>
              <p:nvPr/>
            </p:nvSpPr>
            <p:spPr bwMode="auto">
              <a:xfrm>
                <a:off x="4301" y="2555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57" name="Freeform 93"/>
              <p:cNvSpPr>
                <a:spLocks noEditPoints="1"/>
              </p:cNvSpPr>
              <p:nvPr/>
            </p:nvSpPr>
            <p:spPr bwMode="auto">
              <a:xfrm>
                <a:off x="4301" y="1551"/>
                <a:ext cx="1013" cy="1068"/>
              </a:xfrm>
              <a:custGeom>
                <a:avLst/>
                <a:gdLst/>
                <a:ahLst/>
                <a:cxnLst>
                  <a:cxn ang="0">
                    <a:pos x="31" y="1068"/>
                  </a:cxn>
                  <a:cxn ang="0">
                    <a:pos x="31" y="1017"/>
                  </a:cxn>
                  <a:cxn ang="0">
                    <a:pos x="0" y="1004"/>
                  </a:cxn>
                  <a:cxn ang="0">
                    <a:pos x="0" y="1056"/>
                  </a:cxn>
                  <a:cxn ang="0">
                    <a:pos x="31" y="1068"/>
                  </a:cxn>
                  <a:cxn ang="0">
                    <a:pos x="963" y="55"/>
                  </a:cxn>
                  <a:cxn ang="0">
                    <a:pos x="910" y="0"/>
                  </a:cxn>
                  <a:cxn ang="0">
                    <a:pos x="1013" y="179"/>
                  </a:cxn>
                  <a:cxn ang="0">
                    <a:pos x="963" y="55"/>
                  </a:cxn>
                </a:cxnLst>
                <a:rect l="0" t="0" r="r" b="b"/>
                <a:pathLst>
                  <a:path w="1013" h="1068">
                    <a:moveTo>
                      <a:pt x="31" y="1068"/>
                    </a:moveTo>
                    <a:lnTo>
                      <a:pt x="31" y="1017"/>
                    </a:lnTo>
                    <a:lnTo>
                      <a:pt x="0" y="1004"/>
                    </a:lnTo>
                    <a:lnTo>
                      <a:pt x="0" y="1056"/>
                    </a:lnTo>
                    <a:lnTo>
                      <a:pt x="31" y="1068"/>
                    </a:lnTo>
                    <a:moveTo>
                      <a:pt x="963" y="55"/>
                    </a:moveTo>
                    <a:lnTo>
                      <a:pt x="910" y="0"/>
                    </a:lnTo>
                    <a:moveTo>
                      <a:pt x="1013" y="179"/>
                    </a:moveTo>
                    <a:lnTo>
                      <a:pt x="963" y="5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58" name="Freeform 94"/>
              <p:cNvSpPr>
                <a:spLocks/>
              </p:cNvSpPr>
              <p:nvPr/>
            </p:nvSpPr>
            <p:spPr bwMode="auto">
              <a:xfrm>
                <a:off x="4501" y="2416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59" name="Freeform 95"/>
              <p:cNvSpPr>
                <a:spLocks/>
              </p:cNvSpPr>
              <p:nvPr/>
            </p:nvSpPr>
            <p:spPr bwMode="auto">
              <a:xfrm>
                <a:off x="4501" y="2416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60" name="Freeform 96"/>
              <p:cNvSpPr>
                <a:spLocks/>
              </p:cNvSpPr>
              <p:nvPr/>
            </p:nvSpPr>
            <p:spPr bwMode="auto">
              <a:xfrm>
                <a:off x="4275" y="2416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61" name="Freeform 97"/>
              <p:cNvSpPr>
                <a:spLocks noEditPoints="1"/>
              </p:cNvSpPr>
              <p:nvPr/>
            </p:nvSpPr>
            <p:spPr bwMode="auto">
              <a:xfrm>
                <a:off x="3468" y="1551"/>
                <a:ext cx="813" cy="936"/>
              </a:xfrm>
              <a:custGeom>
                <a:avLst/>
                <a:gdLst/>
                <a:ahLst/>
                <a:cxnLst>
                  <a:cxn ang="0">
                    <a:pos x="813" y="936"/>
                  </a:cxn>
                  <a:cxn ang="0">
                    <a:pos x="813" y="885"/>
                  </a:cxn>
                  <a:cxn ang="0">
                    <a:pos x="807" y="865"/>
                  </a:cxn>
                  <a:cxn ang="0">
                    <a:pos x="807" y="916"/>
                  </a:cxn>
                  <a:cxn ang="0">
                    <a:pos x="813" y="936"/>
                  </a:cxn>
                  <a:cxn ang="0">
                    <a:pos x="103" y="0"/>
                  </a:cxn>
                  <a:cxn ang="0">
                    <a:pos x="48" y="55"/>
                  </a:cxn>
                  <a:cxn ang="0">
                    <a:pos x="48" y="55"/>
                  </a:cxn>
                  <a:cxn ang="0">
                    <a:pos x="0" y="180"/>
                  </a:cxn>
                </a:cxnLst>
                <a:rect l="0" t="0" r="r" b="b"/>
                <a:pathLst>
                  <a:path w="813" h="936">
                    <a:moveTo>
                      <a:pt x="813" y="936"/>
                    </a:moveTo>
                    <a:lnTo>
                      <a:pt x="813" y="885"/>
                    </a:lnTo>
                    <a:lnTo>
                      <a:pt x="807" y="865"/>
                    </a:lnTo>
                    <a:lnTo>
                      <a:pt x="807" y="916"/>
                    </a:lnTo>
                    <a:lnTo>
                      <a:pt x="813" y="936"/>
                    </a:lnTo>
                    <a:moveTo>
                      <a:pt x="103" y="0"/>
                    </a:moveTo>
                    <a:lnTo>
                      <a:pt x="48" y="55"/>
                    </a:lnTo>
                    <a:moveTo>
                      <a:pt x="48" y="55"/>
                    </a:moveTo>
                    <a:lnTo>
                      <a:pt x="0" y="18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62" name="Freeform 98"/>
              <p:cNvSpPr>
                <a:spLocks/>
              </p:cNvSpPr>
              <p:nvPr/>
            </p:nvSpPr>
            <p:spPr bwMode="auto">
              <a:xfrm>
                <a:off x="5082" y="1359"/>
                <a:ext cx="109" cy="97"/>
              </a:xfrm>
              <a:custGeom>
                <a:avLst/>
                <a:gdLst/>
                <a:ahLst/>
                <a:cxnLst>
                  <a:cxn ang="0">
                    <a:pos x="109" y="97"/>
                  </a:cxn>
                  <a:cxn ang="0">
                    <a:pos x="63" y="47"/>
                  </a:cxn>
                  <a:cxn ang="0">
                    <a:pos x="0" y="0"/>
                  </a:cxn>
                  <a:cxn ang="0">
                    <a:pos x="19" y="35"/>
                  </a:cxn>
                  <a:cxn ang="0">
                    <a:pos x="109" y="97"/>
                  </a:cxn>
                </a:cxnLst>
                <a:rect l="0" t="0" r="r" b="b"/>
                <a:pathLst>
                  <a:path w="109" h="97">
                    <a:moveTo>
                      <a:pt x="109" y="97"/>
                    </a:moveTo>
                    <a:lnTo>
                      <a:pt x="63" y="47"/>
                    </a:lnTo>
                    <a:lnTo>
                      <a:pt x="0" y="0"/>
                    </a:lnTo>
                    <a:lnTo>
                      <a:pt x="19" y="35"/>
                    </a:lnTo>
                    <a:lnTo>
                      <a:pt x="109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63" name="Freeform 99"/>
              <p:cNvSpPr>
                <a:spLocks/>
              </p:cNvSpPr>
              <p:nvPr/>
            </p:nvSpPr>
            <p:spPr bwMode="auto">
              <a:xfrm>
                <a:off x="5082" y="1359"/>
                <a:ext cx="109" cy="97"/>
              </a:xfrm>
              <a:custGeom>
                <a:avLst/>
                <a:gdLst/>
                <a:ahLst/>
                <a:cxnLst>
                  <a:cxn ang="0">
                    <a:pos x="109" y="97"/>
                  </a:cxn>
                  <a:cxn ang="0">
                    <a:pos x="63" y="47"/>
                  </a:cxn>
                  <a:cxn ang="0">
                    <a:pos x="0" y="0"/>
                  </a:cxn>
                  <a:cxn ang="0">
                    <a:pos x="19" y="35"/>
                  </a:cxn>
                  <a:cxn ang="0">
                    <a:pos x="109" y="97"/>
                  </a:cxn>
                </a:cxnLst>
                <a:rect l="0" t="0" r="r" b="b"/>
                <a:pathLst>
                  <a:path w="109" h="97">
                    <a:moveTo>
                      <a:pt x="109" y="97"/>
                    </a:moveTo>
                    <a:lnTo>
                      <a:pt x="63" y="47"/>
                    </a:lnTo>
                    <a:lnTo>
                      <a:pt x="0" y="0"/>
                    </a:lnTo>
                    <a:lnTo>
                      <a:pt x="19" y="35"/>
                    </a:lnTo>
                    <a:lnTo>
                      <a:pt x="109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64" name="Freeform 100"/>
              <p:cNvSpPr>
                <a:spLocks/>
              </p:cNvSpPr>
              <p:nvPr/>
            </p:nvSpPr>
            <p:spPr bwMode="auto">
              <a:xfrm>
                <a:off x="3590" y="1359"/>
                <a:ext cx="109" cy="97"/>
              </a:xfrm>
              <a:custGeom>
                <a:avLst/>
                <a:gdLst/>
                <a:ahLst/>
                <a:cxnLst>
                  <a:cxn ang="0">
                    <a:pos x="91" y="35"/>
                  </a:cxn>
                  <a:cxn ang="0">
                    <a:pos x="109" y="0"/>
                  </a:cxn>
                  <a:cxn ang="0">
                    <a:pos x="47" y="47"/>
                  </a:cxn>
                  <a:cxn ang="0">
                    <a:pos x="0" y="97"/>
                  </a:cxn>
                  <a:cxn ang="0">
                    <a:pos x="91" y="35"/>
                  </a:cxn>
                </a:cxnLst>
                <a:rect l="0" t="0" r="r" b="b"/>
                <a:pathLst>
                  <a:path w="109" h="97">
                    <a:moveTo>
                      <a:pt x="91" y="35"/>
                    </a:moveTo>
                    <a:lnTo>
                      <a:pt x="109" y="0"/>
                    </a:lnTo>
                    <a:lnTo>
                      <a:pt x="47" y="47"/>
                    </a:lnTo>
                    <a:lnTo>
                      <a:pt x="0" y="97"/>
                    </a:lnTo>
                    <a:lnTo>
                      <a:pt x="9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65" name="Freeform 101"/>
              <p:cNvSpPr>
                <a:spLocks/>
              </p:cNvSpPr>
              <p:nvPr/>
            </p:nvSpPr>
            <p:spPr bwMode="auto">
              <a:xfrm>
                <a:off x="3590" y="1359"/>
                <a:ext cx="109" cy="97"/>
              </a:xfrm>
              <a:custGeom>
                <a:avLst/>
                <a:gdLst/>
                <a:ahLst/>
                <a:cxnLst>
                  <a:cxn ang="0">
                    <a:pos x="91" y="35"/>
                  </a:cxn>
                  <a:cxn ang="0">
                    <a:pos x="109" y="0"/>
                  </a:cxn>
                  <a:cxn ang="0">
                    <a:pos x="47" y="47"/>
                  </a:cxn>
                  <a:cxn ang="0">
                    <a:pos x="0" y="97"/>
                  </a:cxn>
                  <a:cxn ang="0">
                    <a:pos x="91" y="35"/>
                  </a:cxn>
                </a:cxnLst>
                <a:rect l="0" t="0" r="r" b="b"/>
                <a:pathLst>
                  <a:path w="109" h="97">
                    <a:moveTo>
                      <a:pt x="91" y="35"/>
                    </a:moveTo>
                    <a:lnTo>
                      <a:pt x="109" y="0"/>
                    </a:lnTo>
                    <a:lnTo>
                      <a:pt x="47" y="47"/>
                    </a:lnTo>
                    <a:lnTo>
                      <a:pt x="0" y="97"/>
                    </a:lnTo>
                    <a:lnTo>
                      <a:pt x="91" y="3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66" name="Freeform 102"/>
              <p:cNvSpPr>
                <a:spLocks/>
              </p:cNvSpPr>
              <p:nvPr/>
            </p:nvSpPr>
            <p:spPr bwMode="auto">
              <a:xfrm>
                <a:off x="5431" y="2866"/>
                <a:ext cx="97" cy="101"/>
              </a:xfrm>
              <a:custGeom>
                <a:avLst/>
                <a:gdLst/>
                <a:ahLst/>
                <a:cxnLst>
                  <a:cxn ang="0">
                    <a:pos x="97" y="101"/>
                  </a:cxn>
                  <a:cxn ang="0">
                    <a:pos x="0" y="88"/>
                  </a:cxn>
                  <a:cxn ang="0">
                    <a:pos x="17" y="0"/>
                  </a:cxn>
                  <a:cxn ang="0">
                    <a:pos x="97" y="10"/>
                  </a:cxn>
                  <a:cxn ang="0">
                    <a:pos x="97" y="101"/>
                  </a:cxn>
                </a:cxnLst>
                <a:rect l="0" t="0" r="r" b="b"/>
                <a:pathLst>
                  <a:path w="97" h="101">
                    <a:moveTo>
                      <a:pt x="97" y="101"/>
                    </a:moveTo>
                    <a:lnTo>
                      <a:pt x="0" y="88"/>
                    </a:lnTo>
                    <a:lnTo>
                      <a:pt x="17" y="0"/>
                    </a:lnTo>
                    <a:lnTo>
                      <a:pt x="97" y="10"/>
                    </a:lnTo>
                    <a:lnTo>
                      <a:pt x="97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67" name="Freeform 103"/>
              <p:cNvSpPr>
                <a:spLocks/>
              </p:cNvSpPr>
              <p:nvPr/>
            </p:nvSpPr>
            <p:spPr bwMode="auto">
              <a:xfrm>
                <a:off x="5431" y="2866"/>
                <a:ext cx="97" cy="101"/>
              </a:xfrm>
              <a:custGeom>
                <a:avLst/>
                <a:gdLst/>
                <a:ahLst/>
                <a:cxnLst>
                  <a:cxn ang="0">
                    <a:pos x="97" y="101"/>
                  </a:cxn>
                  <a:cxn ang="0">
                    <a:pos x="0" y="88"/>
                  </a:cxn>
                  <a:cxn ang="0">
                    <a:pos x="17" y="0"/>
                  </a:cxn>
                  <a:cxn ang="0">
                    <a:pos x="97" y="10"/>
                  </a:cxn>
                  <a:cxn ang="0">
                    <a:pos x="97" y="101"/>
                  </a:cxn>
                </a:cxnLst>
                <a:rect l="0" t="0" r="r" b="b"/>
                <a:pathLst>
                  <a:path w="97" h="101">
                    <a:moveTo>
                      <a:pt x="97" y="101"/>
                    </a:moveTo>
                    <a:lnTo>
                      <a:pt x="0" y="88"/>
                    </a:lnTo>
                    <a:lnTo>
                      <a:pt x="17" y="0"/>
                    </a:lnTo>
                    <a:lnTo>
                      <a:pt x="97" y="10"/>
                    </a:lnTo>
                    <a:lnTo>
                      <a:pt x="97" y="10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68" name="Freeform 104"/>
              <p:cNvSpPr>
                <a:spLocks/>
              </p:cNvSpPr>
              <p:nvPr/>
            </p:nvSpPr>
            <p:spPr bwMode="auto">
              <a:xfrm>
                <a:off x="5270" y="2956"/>
                <a:ext cx="56" cy="118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18" y="51"/>
                  </a:cxn>
                  <a:cxn ang="0">
                    <a:pos x="56" y="0"/>
                  </a:cxn>
                  <a:cxn ang="0">
                    <a:pos x="22" y="84"/>
                  </a:cxn>
                  <a:cxn ang="0">
                    <a:pos x="0" y="118"/>
                  </a:cxn>
                </a:cxnLst>
                <a:rect l="0" t="0" r="r" b="b"/>
                <a:pathLst>
                  <a:path w="56" h="118">
                    <a:moveTo>
                      <a:pt x="0" y="118"/>
                    </a:moveTo>
                    <a:lnTo>
                      <a:pt x="18" y="51"/>
                    </a:lnTo>
                    <a:lnTo>
                      <a:pt x="56" y="0"/>
                    </a:lnTo>
                    <a:lnTo>
                      <a:pt x="22" y="8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69" name="Freeform 105"/>
              <p:cNvSpPr>
                <a:spLocks/>
              </p:cNvSpPr>
              <p:nvPr/>
            </p:nvSpPr>
            <p:spPr bwMode="auto">
              <a:xfrm>
                <a:off x="5270" y="2956"/>
                <a:ext cx="56" cy="118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18" y="51"/>
                  </a:cxn>
                  <a:cxn ang="0">
                    <a:pos x="56" y="0"/>
                  </a:cxn>
                  <a:cxn ang="0">
                    <a:pos x="22" y="84"/>
                  </a:cxn>
                  <a:cxn ang="0">
                    <a:pos x="0" y="118"/>
                  </a:cxn>
                </a:cxnLst>
                <a:rect l="0" t="0" r="r" b="b"/>
                <a:pathLst>
                  <a:path w="56" h="118">
                    <a:moveTo>
                      <a:pt x="0" y="118"/>
                    </a:moveTo>
                    <a:lnTo>
                      <a:pt x="18" y="51"/>
                    </a:lnTo>
                    <a:lnTo>
                      <a:pt x="56" y="0"/>
                    </a:lnTo>
                    <a:lnTo>
                      <a:pt x="22" y="84"/>
                    </a:lnTo>
                    <a:lnTo>
                      <a:pt x="0" y="1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70" name="Freeform 106"/>
              <p:cNvSpPr>
                <a:spLocks/>
              </p:cNvSpPr>
              <p:nvPr/>
            </p:nvSpPr>
            <p:spPr bwMode="auto">
              <a:xfrm>
                <a:off x="3456" y="2956"/>
                <a:ext cx="56" cy="118"/>
              </a:xfrm>
              <a:custGeom>
                <a:avLst/>
                <a:gdLst/>
                <a:ahLst/>
                <a:cxnLst>
                  <a:cxn ang="0">
                    <a:pos x="36" y="51"/>
                  </a:cxn>
                  <a:cxn ang="0">
                    <a:pos x="0" y="0"/>
                  </a:cxn>
                  <a:cxn ang="0">
                    <a:pos x="33" y="84"/>
                  </a:cxn>
                  <a:cxn ang="0">
                    <a:pos x="56" y="118"/>
                  </a:cxn>
                  <a:cxn ang="0">
                    <a:pos x="36" y="51"/>
                  </a:cxn>
                </a:cxnLst>
                <a:rect l="0" t="0" r="r" b="b"/>
                <a:pathLst>
                  <a:path w="56" h="118">
                    <a:moveTo>
                      <a:pt x="36" y="51"/>
                    </a:moveTo>
                    <a:lnTo>
                      <a:pt x="0" y="0"/>
                    </a:lnTo>
                    <a:lnTo>
                      <a:pt x="33" y="84"/>
                    </a:lnTo>
                    <a:lnTo>
                      <a:pt x="56" y="118"/>
                    </a:lnTo>
                    <a:lnTo>
                      <a:pt x="3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71" name="Freeform 107"/>
              <p:cNvSpPr>
                <a:spLocks/>
              </p:cNvSpPr>
              <p:nvPr/>
            </p:nvSpPr>
            <p:spPr bwMode="auto">
              <a:xfrm>
                <a:off x="3456" y="2956"/>
                <a:ext cx="56" cy="118"/>
              </a:xfrm>
              <a:custGeom>
                <a:avLst/>
                <a:gdLst/>
                <a:ahLst/>
                <a:cxnLst>
                  <a:cxn ang="0">
                    <a:pos x="36" y="51"/>
                  </a:cxn>
                  <a:cxn ang="0">
                    <a:pos x="0" y="0"/>
                  </a:cxn>
                  <a:cxn ang="0">
                    <a:pos x="33" y="84"/>
                  </a:cxn>
                  <a:cxn ang="0">
                    <a:pos x="56" y="118"/>
                  </a:cxn>
                  <a:cxn ang="0">
                    <a:pos x="36" y="51"/>
                  </a:cxn>
                </a:cxnLst>
                <a:rect l="0" t="0" r="r" b="b"/>
                <a:pathLst>
                  <a:path w="56" h="118">
                    <a:moveTo>
                      <a:pt x="36" y="51"/>
                    </a:moveTo>
                    <a:lnTo>
                      <a:pt x="0" y="0"/>
                    </a:lnTo>
                    <a:lnTo>
                      <a:pt x="33" y="84"/>
                    </a:lnTo>
                    <a:lnTo>
                      <a:pt x="56" y="118"/>
                    </a:lnTo>
                    <a:lnTo>
                      <a:pt x="36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72" name="Rectangle 108"/>
              <p:cNvSpPr>
                <a:spLocks noChangeArrowheads="1"/>
              </p:cNvSpPr>
              <p:nvPr/>
            </p:nvSpPr>
            <p:spPr bwMode="auto">
              <a:xfrm>
                <a:off x="4371" y="2155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73" name="Rectangle 109"/>
              <p:cNvSpPr>
                <a:spLocks noChangeArrowheads="1"/>
              </p:cNvSpPr>
              <p:nvPr/>
            </p:nvSpPr>
            <p:spPr bwMode="auto">
              <a:xfrm>
                <a:off x="4371" y="2155"/>
                <a:ext cx="40" cy="51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74" name="Freeform 110"/>
              <p:cNvSpPr>
                <a:spLocks/>
              </p:cNvSpPr>
              <p:nvPr/>
            </p:nvSpPr>
            <p:spPr bwMode="auto">
              <a:xfrm>
                <a:off x="4481" y="2487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75" name="Freeform 111"/>
              <p:cNvSpPr>
                <a:spLocks/>
              </p:cNvSpPr>
              <p:nvPr/>
            </p:nvSpPr>
            <p:spPr bwMode="auto">
              <a:xfrm>
                <a:off x="4481" y="2487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76" name="Freeform 112"/>
              <p:cNvSpPr>
                <a:spLocks/>
              </p:cNvSpPr>
              <p:nvPr/>
            </p:nvSpPr>
            <p:spPr bwMode="auto">
              <a:xfrm>
                <a:off x="4281" y="2487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77" name="Freeform 113"/>
              <p:cNvSpPr>
                <a:spLocks/>
              </p:cNvSpPr>
              <p:nvPr/>
            </p:nvSpPr>
            <p:spPr bwMode="auto">
              <a:xfrm>
                <a:off x="4281" y="2487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78" name="Freeform 114"/>
              <p:cNvSpPr>
                <a:spLocks/>
              </p:cNvSpPr>
              <p:nvPr/>
            </p:nvSpPr>
            <p:spPr bwMode="auto">
              <a:xfrm>
                <a:off x="5414" y="3144"/>
                <a:ext cx="80" cy="118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46" y="55"/>
                  </a:cxn>
                  <a:cxn ang="0">
                    <a:pos x="80" y="0"/>
                  </a:cxn>
                  <a:cxn ang="0">
                    <a:pos x="32" y="64"/>
                  </a:cxn>
                  <a:cxn ang="0">
                    <a:pos x="0" y="118"/>
                  </a:cxn>
                </a:cxnLst>
                <a:rect l="0" t="0" r="r" b="b"/>
                <a:pathLst>
                  <a:path w="80" h="118">
                    <a:moveTo>
                      <a:pt x="0" y="118"/>
                    </a:moveTo>
                    <a:lnTo>
                      <a:pt x="46" y="55"/>
                    </a:lnTo>
                    <a:lnTo>
                      <a:pt x="80" y="0"/>
                    </a:lnTo>
                    <a:lnTo>
                      <a:pt x="32" y="6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79" name="Freeform 115"/>
              <p:cNvSpPr>
                <a:spLocks/>
              </p:cNvSpPr>
              <p:nvPr/>
            </p:nvSpPr>
            <p:spPr bwMode="auto">
              <a:xfrm>
                <a:off x="5414" y="3144"/>
                <a:ext cx="80" cy="118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46" y="55"/>
                  </a:cxn>
                  <a:cxn ang="0">
                    <a:pos x="80" y="0"/>
                  </a:cxn>
                  <a:cxn ang="0">
                    <a:pos x="32" y="64"/>
                  </a:cxn>
                  <a:cxn ang="0">
                    <a:pos x="0" y="118"/>
                  </a:cxn>
                </a:cxnLst>
                <a:rect l="0" t="0" r="r" b="b"/>
                <a:pathLst>
                  <a:path w="80" h="118">
                    <a:moveTo>
                      <a:pt x="0" y="118"/>
                    </a:moveTo>
                    <a:lnTo>
                      <a:pt x="46" y="55"/>
                    </a:lnTo>
                    <a:lnTo>
                      <a:pt x="80" y="0"/>
                    </a:lnTo>
                    <a:lnTo>
                      <a:pt x="32" y="64"/>
                    </a:lnTo>
                    <a:lnTo>
                      <a:pt x="0" y="1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80" name="Freeform 116"/>
              <p:cNvSpPr>
                <a:spLocks/>
              </p:cNvSpPr>
              <p:nvPr/>
            </p:nvSpPr>
            <p:spPr bwMode="auto">
              <a:xfrm>
                <a:off x="5528" y="2695"/>
                <a:ext cx="23" cy="181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23" y="112"/>
                  </a:cxn>
                  <a:cxn ang="0">
                    <a:pos x="23" y="0"/>
                  </a:cxn>
                  <a:cxn ang="0">
                    <a:pos x="0" y="69"/>
                  </a:cxn>
                  <a:cxn ang="0">
                    <a:pos x="0" y="181"/>
                  </a:cxn>
                </a:cxnLst>
                <a:rect l="0" t="0" r="r" b="b"/>
                <a:pathLst>
                  <a:path w="23" h="181">
                    <a:moveTo>
                      <a:pt x="0" y="181"/>
                    </a:moveTo>
                    <a:lnTo>
                      <a:pt x="23" y="112"/>
                    </a:lnTo>
                    <a:lnTo>
                      <a:pt x="23" y="0"/>
                    </a:lnTo>
                    <a:lnTo>
                      <a:pt x="0" y="6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81" name="Freeform 117"/>
              <p:cNvSpPr>
                <a:spLocks/>
              </p:cNvSpPr>
              <p:nvPr/>
            </p:nvSpPr>
            <p:spPr bwMode="auto">
              <a:xfrm>
                <a:off x="5528" y="2695"/>
                <a:ext cx="23" cy="181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23" y="112"/>
                  </a:cxn>
                  <a:cxn ang="0">
                    <a:pos x="23" y="0"/>
                  </a:cxn>
                  <a:cxn ang="0">
                    <a:pos x="0" y="69"/>
                  </a:cxn>
                  <a:cxn ang="0">
                    <a:pos x="0" y="181"/>
                  </a:cxn>
                </a:cxnLst>
                <a:rect l="0" t="0" r="r" b="b"/>
                <a:pathLst>
                  <a:path w="23" h="181">
                    <a:moveTo>
                      <a:pt x="0" y="181"/>
                    </a:moveTo>
                    <a:lnTo>
                      <a:pt x="23" y="112"/>
                    </a:lnTo>
                    <a:lnTo>
                      <a:pt x="23" y="0"/>
                    </a:lnTo>
                    <a:lnTo>
                      <a:pt x="0" y="69"/>
                    </a:lnTo>
                    <a:lnTo>
                      <a:pt x="0" y="1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82" name="Freeform 118"/>
              <p:cNvSpPr>
                <a:spLocks/>
              </p:cNvSpPr>
              <p:nvPr/>
            </p:nvSpPr>
            <p:spPr bwMode="auto">
              <a:xfrm>
                <a:off x="4676" y="1040"/>
                <a:ext cx="128" cy="2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0" y="6"/>
                  </a:cxn>
                  <a:cxn ang="0">
                    <a:pos x="64" y="22"/>
                  </a:cxn>
                  <a:cxn ang="0">
                    <a:pos x="128" y="19"/>
                  </a:cxn>
                  <a:cxn ang="0">
                    <a:pos x="52" y="0"/>
                  </a:cxn>
                </a:cxnLst>
                <a:rect l="0" t="0" r="r" b="b"/>
                <a:pathLst>
                  <a:path w="128" h="22">
                    <a:moveTo>
                      <a:pt x="52" y="0"/>
                    </a:moveTo>
                    <a:lnTo>
                      <a:pt x="0" y="6"/>
                    </a:lnTo>
                    <a:lnTo>
                      <a:pt x="64" y="22"/>
                    </a:lnTo>
                    <a:lnTo>
                      <a:pt x="128" y="1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83" name="Freeform 119"/>
              <p:cNvSpPr>
                <a:spLocks/>
              </p:cNvSpPr>
              <p:nvPr/>
            </p:nvSpPr>
            <p:spPr bwMode="auto">
              <a:xfrm>
                <a:off x="4676" y="1040"/>
                <a:ext cx="128" cy="2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0" y="6"/>
                  </a:cxn>
                  <a:cxn ang="0">
                    <a:pos x="64" y="22"/>
                  </a:cxn>
                  <a:cxn ang="0">
                    <a:pos x="128" y="19"/>
                  </a:cxn>
                  <a:cxn ang="0">
                    <a:pos x="52" y="0"/>
                  </a:cxn>
                </a:cxnLst>
                <a:rect l="0" t="0" r="r" b="b"/>
                <a:pathLst>
                  <a:path w="128" h="22">
                    <a:moveTo>
                      <a:pt x="52" y="0"/>
                    </a:moveTo>
                    <a:lnTo>
                      <a:pt x="0" y="6"/>
                    </a:lnTo>
                    <a:lnTo>
                      <a:pt x="64" y="22"/>
                    </a:lnTo>
                    <a:lnTo>
                      <a:pt x="128" y="19"/>
                    </a:lnTo>
                    <a:lnTo>
                      <a:pt x="5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84" name="Freeform 120"/>
              <p:cNvSpPr>
                <a:spLocks/>
              </p:cNvSpPr>
              <p:nvPr/>
            </p:nvSpPr>
            <p:spPr bwMode="auto">
              <a:xfrm>
                <a:off x="3978" y="1040"/>
                <a:ext cx="128" cy="22"/>
              </a:xfrm>
              <a:custGeom>
                <a:avLst/>
                <a:gdLst/>
                <a:ahLst/>
                <a:cxnLst>
                  <a:cxn ang="0">
                    <a:pos x="64" y="22"/>
                  </a:cxn>
                  <a:cxn ang="0">
                    <a:pos x="128" y="6"/>
                  </a:cxn>
                  <a:cxn ang="0">
                    <a:pos x="76" y="0"/>
                  </a:cxn>
                  <a:cxn ang="0">
                    <a:pos x="0" y="19"/>
                  </a:cxn>
                  <a:cxn ang="0">
                    <a:pos x="64" y="22"/>
                  </a:cxn>
                </a:cxnLst>
                <a:rect l="0" t="0" r="r" b="b"/>
                <a:pathLst>
                  <a:path w="128" h="22">
                    <a:moveTo>
                      <a:pt x="64" y="22"/>
                    </a:moveTo>
                    <a:lnTo>
                      <a:pt x="128" y="6"/>
                    </a:lnTo>
                    <a:lnTo>
                      <a:pt x="76" y="0"/>
                    </a:lnTo>
                    <a:lnTo>
                      <a:pt x="0" y="19"/>
                    </a:lnTo>
                    <a:lnTo>
                      <a:pt x="64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85" name="Freeform 121"/>
              <p:cNvSpPr>
                <a:spLocks/>
              </p:cNvSpPr>
              <p:nvPr/>
            </p:nvSpPr>
            <p:spPr bwMode="auto">
              <a:xfrm>
                <a:off x="3978" y="1040"/>
                <a:ext cx="128" cy="22"/>
              </a:xfrm>
              <a:custGeom>
                <a:avLst/>
                <a:gdLst/>
                <a:ahLst/>
                <a:cxnLst>
                  <a:cxn ang="0">
                    <a:pos x="64" y="22"/>
                  </a:cxn>
                  <a:cxn ang="0">
                    <a:pos x="128" y="6"/>
                  </a:cxn>
                  <a:cxn ang="0">
                    <a:pos x="76" y="0"/>
                  </a:cxn>
                  <a:cxn ang="0">
                    <a:pos x="0" y="19"/>
                  </a:cxn>
                  <a:cxn ang="0">
                    <a:pos x="64" y="22"/>
                  </a:cxn>
                </a:cxnLst>
                <a:rect l="0" t="0" r="r" b="b"/>
                <a:pathLst>
                  <a:path w="128" h="22">
                    <a:moveTo>
                      <a:pt x="64" y="22"/>
                    </a:moveTo>
                    <a:lnTo>
                      <a:pt x="128" y="6"/>
                    </a:lnTo>
                    <a:lnTo>
                      <a:pt x="76" y="0"/>
                    </a:lnTo>
                    <a:lnTo>
                      <a:pt x="0" y="19"/>
                    </a:lnTo>
                    <a:lnTo>
                      <a:pt x="64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86" name="Freeform 122"/>
              <p:cNvSpPr>
                <a:spLocks/>
              </p:cNvSpPr>
              <p:nvPr/>
            </p:nvSpPr>
            <p:spPr bwMode="auto">
              <a:xfrm>
                <a:off x="5367" y="2711"/>
                <a:ext cx="55" cy="14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34" y="59"/>
                  </a:cxn>
                  <a:cxn ang="0">
                    <a:pos x="0" y="143"/>
                  </a:cxn>
                  <a:cxn ang="0">
                    <a:pos x="22" y="88"/>
                  </a:cxn>
                  <a:cxn ang="0">
                    <a:pos x="55" y="0"/>
                  </a:cxn>
                </a:cxnLst>
                <a:rect l="0" t="0" r="r" b="b"/>
                <a:pathLst>
                  <a:path w="55" h="143">
                    <a:moveTo>
                      <a:pt x="55" y="0"/>
                    </a:moveTo>
                    <a:lnTo>
                      <a:pt x="34" y="59"/>
                    </a:lnTo>
                    <a:lnTo>
                      <a:pt x="0" y="143"/>
                    </a:lnTo>
                    <a:lnTo>
                      <a:pt x="22" y="8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87" name="Freeform 123"/>
              <p:cNvSpPr>
                <a:spLocks/>
              </p:cNvSpPr>
              <p:nvPr/>
            </p:nvSpPr>
            <p:spPr bwMode="auto">
              <a:xfrm>
                <a:off x="5367" y="2711"/>
                <a:ext cx="55" cy="14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34" y="59"/>
                  </a:cxn>
                  <a:cxn ang="0">
                    <a:pos x="0" y="143"/>
                  </a:cxn>
                  <a:cxn ang="0">
                    <a:pos x="22" y="88"/>
                  </a:cxn>
                  <a:cxn ang="0">
                    <a:pos x="55" y="0"/>
                  </a:cxn>
                </a:cxnLst>
                <a:rect l="0" t="0" r="r" b="b"/>
                <a:pathLst>
                  <a:path w="55" h="143">
                    <a:moveTo>
                      <a:pt x="55" y="0"/>
                    </a:moveTo>
                    <a:lnTo>
                      <a:pt x="34" y="59"/>
                    </a:lnTo>
                    <a:lnTo>
                      <a:pt x="0" y="143"/>
                    </a:lnTo>
                    <a:lnTo>
                      <a:pt x="22" y="8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88" name="Freeform 124"/>
              <p:cNvSpPr>
                <a:spLocks/>
              </p:cNvSpPr>
              <p:nvPr/>
            </p:nvSpPr>
            <p:spPr bwMode="auto">
              <a:xfrm>
                <a:off x="3360" y="2711"/>
                <a:ext cx="55" cy="143"/>
              </a:xfrm>
              <a:custGeom>
                <a:avLst/>
                <a:gdLst/>
                <a:ahLst/>
                <a:cxnLst>
                  <a:cxn ang="0">
                    <a:pos x="33" y="88"/>
                  </a:cxn>
                  <a:cxn ang="0">
                    <a:pos x="0" y="0"/>
                  </a:cxn>
                  <a:cxn ang="0">
                    <a:pos x="21" y="59"/>
                  </a:cxn>
                  <a:cxn ang="0">
                    <a:pos x="55" y="143"/>
                  </a:cxn>
                  <a:cxn ang="0">
                    <a:pos x="33" y="88"/>
                  </a:cxn>
                </a:cxnLst>
                <a:rect l="0" t="0" r="r" b="b"/>
                <a:pathLst>
                  <a:path w="55" h="143">
                    <a:moveTo>
                      <a:pt x="33" y="88"/>
                    </a:moveTo>
                    <a:lnTo>
                      <a:pt x="0" y="0"/>
                    </a:lnTo>
                    <a:lnTo>
                      <a:pt x="21" y="59"/>
                    </a:lnTo>
                    <a:lnTo>
                      <a:pt x="55" y="143"/>
                    </a:lnTo>
                    <a:lnTo>
                      <a:pt x="33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89" name="Freeform 125"/>
              <p:cNvSpPr>
                <a:spLocks/>
              </p:cNvSpPr>
              <p:nvPr/>
            </p:nvSpPr>
            <p:spPr bwMode="auto">
              <a:xfrm>
                <a:off x="3360" y="2711"/>
                <a:ext cx="55" cy="143"/>
              </a:xfrm>
              <a:custGeom>
                <a:avLst/>
                <a:gdLst/>
                <a:ahLst/>
                <a:cxnLst>
                  <a:cxn ang="0">
                    <a:pos x="33" y="88"/>
                  </a:cxn>
                  <a:cxn ang="0">
                    <a:pos x="0" y="0"/>
                  </a:cxn>
                  <a:cxn ang="0">
                    <a:pos x="21" y="59"/>
                  </a:cxn>
                  <a:cxn ang="0">
                    <a:pos x="55" y="143"/>
                  </a:cxn>
                  <a:cxn ang="0">
                    <a:pos x="33" y="88"/>
                  </a:cxn>
                </a:cxnLst>
                <a:rect l="0" t="0" r="r" b="b"/>
                <a:pathLst>
                  <a:path w="55" h="143">
                    <a:moveTo>
                      <a:pt x="33" y="88"/>
                    </a:moveTo>
                    <a:lnTo>
                      <a:pt x="0" y="0"/>
                    </a:lnTo>
                    <a:lnTo>
                      <a:pt x="21" y="59"/>
                    </a:lnTo>
                    <a:lnTo>
                      <a:pt x="55" y="143"/>
                    </a:lnTo>
                    <a:lnTo>
                      <a:pt x="33" y="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90" name="Freeform 126"/>
              <p:cNvSpPr>
                <a:spLocks/>
              </p:cNvSpPr>
              <p:nvPr/>
            </p:nvSpPr>
            <p:spPr bwMode="auto">
              <a:xfrm>
                <a:off x="4919" y="1152"/>
                <a:ext cx="89" cy="11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89" y="44"/>
                  </a:cxn>
                  <a:cxn ang="0">
                    <a:pos x="38" y="115"/>
                  </a:cxn>
                  <a:cxn ang="0">
                    <a:pos x="0" y="70"/>
                  </a:cxn>
                  <a:cxn ang="0">
                    <a:pos x="50" y="0"/>
                  </a:cxn>
                </a:cxnLst>
                <a:rect l="0" t="0" r="r" b="b"/>
                <a:pathLst>
                  <a:path w="89" h="115">
                    <a:moveTo>
                      <a:pt x="50" y="0"/>
                    </a:moveTo>
                    <a:lnTo>
                      <a:pt x="89" y="44"/>
                    </a:lnTo>
                    <a:lnTo>
                      <a:pt x="38" y="115"/>
                    </a:lnTo>
                    <a:lnTo>
                      <a:pt x="0" y="7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91" name="Freeform 127"/>
              <p:cNvSpPr>
                <a:spLocks/>
              </p:cNvSpPr>
              <p:nvPr/>
            </p:nvSpPr>
            <p:spPr bwMode="auto">
              <a:xfrm>
                <a:off x="4919" y="1152"/>
                <a:ext cx="89" cy="11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89" y="44"/>
                  </a:cxn>
                  <a:cxn ang="0">
                    <a:pos x="38" y="115"/>
                  </a:cxn>
                  <a:cxn ang="0">
                    <a:pos x="0" y="70"/>
                  </a:cxn>
                  <a:cxn ang="0">
                    <a:pos x="50" y="0"/>
                  </a:cxn>
                </a:cxnLst>
                <a:rect l="0" t="0" r="r" b="b"/>
                <a:pathLst>
                  <a:path w="89" h="115">
                    <a:moveTo>
                      <a:pt x="50" y="0"/>
                    </a:moveTo>
                    <a:lnTo>
                      <a:pt x="89" y="44"/>
                    </a:lnTo>
                    <a:lnTo>
                      <a:pt x="38" y="115"/>
                    </a:lnTo>
                    <a:lnTo>
                      <a:pt x="0" y="70"/>
                    </a:lnTo>
                    <a:lnTo>
                      <a:pt x="5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92" name="Freeform 128"/>
              <p:cNvSpPr>
                <a:spLocks/>
              </p:cNvSpPr>
              <p:nvPr/>
            </p:nvSpPr>
            <p:spPr bwMode="auto">
              <a:xfrm>
                <a:off x="3774" y="1152"/>
                <a:ext cx="89" cy="115"/>
              </a:xfrm>
              <a:custGeom>
                <a:avLst/>
                <a:gdLst/>
                <a:ahLst/>
                <a:cxnLst>
                  <a:cxn ang="0">
                    <a:pos x="51" y="115"/>
                  </a:cxn>
                  <a:cxn ang="0">
                    <a:pos x="89" y="71"/>
                  </a:cxn>
                  <a:cxn ang="0">
                    <a:pos x="38" y="0"/>
                  </a:cxn>
                  <a:cxn ang="0">
                    <a:pos x="0" y="44"/>
                  </a:cxn>
                  <a:cxn ang="0">
                    <a:pos x="51" y="115"/>
                  </a:cxn>
                </a:cxnLst>
                <a:rect l="0" t="0" r="r" b="b"/>
                <a:pathLst>
                  <a:path w="89" h="115">
                    <a:moveTo>
                      <a:pt x="51" y="115"/>
                    </a:moveTo>
                    <a:lnTo>
                      <a:pt x="89" y="71"/>
                    </a:lnTo>
                    <a:lnTo>
                      <a:pt x="38" y="0"/>
                    </a:lnTo>
                    <a:lnTo>
                      <a:pt x="0" y="44"/>
                    </a:lnTo>
                    <a:lnTo>
                      <a:pt x="51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93" name="Freeform 129"/>
              <p:cNvSpPr>
                <a:spLocks/>
              </p:cNvSpPr>
              <p:nvPr/>
            </p:nvSpPr>
            <p:spPr bwMode="auto">
              <a:xfrm>
                <a:off x="3774" y="1152"/>
                <a:ext cx="89" cy="115"/>
              </a:xfrm>
              <a:custGeom>
                <a:avLst/>
                <a:gdLst/>
                <a:ahLst/>
                <a:cxnLst>
                  <a:cxn ang="0">
                    <a:pos x="51" y="115"/>
                  </a:cxn>
                  <a:cxn ang="0">
                    <a:pos x="89" y="71"/>
                  </a:cxn>
                  <a:cxn ang="0">
                    <a:pos x="38" y="0"/>
                  </a:cxn>
                  <a:cxn ang="0">
                    <a:pos x="0" y="44"/>
                  </a:cxn>
                  <a:cxn ang="0">
                    <a:pos x="51" y="115"/>
                  </a:cxn>
                </a:cxnLst>
                <a:rect l="0" t="0" r="r" b="b"/>
                <a:pathLst>
                  <a:path w="89" h="115">
                    <a:moveTo>
                      <a:pt x="51" y="115"/>
                    </a:moveTo>
                    <a:lnTo>
                      <a:pt x="89" y="71"/>
                    </a:lnTo>
                    <a:lnTo>
                      <a:pt x="38" y="0"/>
                    </a:lnTo>
                    <a:lnTo>
                      <a:pt x="0" y="44"/>
                    </a:lnTo>
                    <a:lnTo>
                      <a:pt x="51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94" name="Freeform 130"/>
              <p:cNvSpPr>
                <a:spLocks/>
              </p:cNvSpPr>
              <p:nvPr/>
            </p:nvSpPr>
            <p:spPr bwMode="auto">
              <a:xfrm>
                <a:off x="4411" y="2155"/>
                <a:ext cx="39" cy="5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7"/>
                  </a:cxn>
                  <a:cxn ang="0">
                    <a:pos x="0" y="51"/>
                  </a:cxn>
                </a:cxnLst>
                <a:rect l="0" t="0" r="r" b="b"/>
                <a:pathLst>
                  <a:path w="39" h="57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95" name="Freeform 131"/>
              <p:cNvSpPr>
                <a:spLocks/>
              </p:cNvSpPr>
              <p:nvPr/>
            </p:nvSpPr>
            <p:spPr bwMode="auto">
              <a:xfrm>
                <a:off x="4411" y="2155"/>
                <a:ext cx="39" cy="5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7"/>
                  </a:cxn>
                  <a:cxn ang="0">
                    <a:pos x="0" y="51"/>
                  </a:cxn>
                </a:cxnLst>
                <a:rect l="0" t="0" r="r" b="b"/>
                <a:pathLst>
                  <a:path w="39" h="57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7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96" name="Freeform 132"/>
              <p:cNvSpPr>
                <a:spLocks/>
              </p:cNvSpPr>
              <p:nvPr/>
            </p:nvSpPr>
            <p:spPr bwMode="auto">
              <a:xfrm>
                <a:off x="4332" y="2155"/>
                <a:ext cx="39" cy="5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0" y="57"/>
                  </a:cxn>
                  <a:cxn ang="0">
                    <a:pos x="0" y="7"/>
                  </a:cxn>
                </a:cxnLst>
                <a:rect l="0" t="0" r="r" b="b"/>
                <a:pathLst>
                  <a:path w="39" h="57">
                    <a:moveTo>
                      <a:pt x="0" y="7"/>
                    </a:moveTo>
                    <a:lnTo>
                      <a:pt x="39" y="0"/>
                    </a:lnTo>
                    <a:lnTo>
                      <a:pt x="39" y="51"/>
                    </a:lnTo>
                    <a:lnTo>
                      <a:pt x="0" y="5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97" name="Freeform 133"/>
              <p:cNvSpPr>
                <a:spLocks noEditPoints="1"/>
              </p:cNvSpPr>
              <p:nvPr/>
            </p:nvSpPr>
            <p:spPr bwMode="auto">
              <a:xfrm>
                <a:off x="4332" y="2155"/>
                <a:ext cx="1272" cy="3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0" y="57"/>
                  </a:cxn>
                  <a:cxn ang="0">
                    <a:pos x="0" y="7"/>
                  </a:cxn>
                  <a:cxn ang="0">
                    <a:pos x="1272" y="160"/>
                  </a:cxn>
                  <a:cxn ang="0">
                    <a:pos x="1272" y="325"/>
                  </a:cxn>
                </a:cxnLst>
                <a:rect l="0" t="0" r="r" b="b"/>
                <a:pathLst>
                  <a:path w="1272" h="325">
                    <a:moveTo>
                      <a:pt x="0" y="7"/>
                    </a:moveTo>
                    <a:lnTo>
                      <a:pt x="39" y="0"/>
                    </a:lnTo>
                    <a:lnTo>
                      <a:pt x="39" y="51"/>
                    </a:lnTo>
                    <a:lnTo>
                      <a:pt x="0" y="57"/>
                    </a:lnTo>
                    <a:lnTo>
                      <a:pt x="0" y="7"/>
                    </a:lnTo>
                    <a:moveTo>
                      <a:pt x="1272" y="160"/>
                    </a:moveTo>
                    <a:lnTo>
                      <a:pt x="1272" y="32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98" name="Freeform 134"/>
              <p:cNvSpPr>
                <a:spLocks/>
              </p:cNvSpPr>
              <p:nvPr/>
            </p:nvSpPr>
            <p:spPr bwMode="auto">
              <a:xfrm>
                <a:off x="5361" y="1314"/>
                <a:ext cx="85" cy="105"/>
              </a:xfrm>
              <a:custGeom>
                <a:avLst/>
                <a:gdLst/>
                <a:ahLst/>
                <a:cxnLst>
                  <a:cxn ang="0">
                    <a:pos x="29" y="53"/>
                  </a:cxn>
                  <a:cxn ang="0">
                    <a:pos x="0" y="0"/>
                  </a:cxn>
                  <a:cxn ang="0">
                    <a:pos x="53" y="53"/>
                  </a:cxn>
                  <a:cxn ang="0">
                    <a:pos x="85" y="105"/>
                  </a:cxn>
                  <a:cxn ang="0">
                    <a:pos x="29" y="53"/>
                  </a:cxn>
                </a:cxnLst>
                <a:rect l="0" t="0" r="r" b="b"/>
                <a:pathLst>
                  <a:path w="85" h="105">
                    <a:moveTo>
                      <a:pt x="29" y="53"/>
                    </a:moveTo>
                    <a:lnTo>
                      <a:pt x="0" y="0"/>
                    </a:lnTo>
                    <a:lnTo>
                      <a:pt x="53" y="53"/>
                    </a:lnTo>
                    <a:lnTo>
                      <a:pt x="85" y="105"/>
                    </a:lnTo>
                    <a:lnTo>
                      <a:pt x="29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99" name="Freeform 135"/>
              <p:cNvSpPr>
                <a:spLocks/>
              </p:cNvSpPr>
              <p:nvPr/>
            </p:nvSpPr>
            <p:spPr bwMode="auto">
              <a:xfrm>
                <a:off x="5361" y="1314"/>
                <a:ext cx="85" cy="105"/>
              </a:xfrm>
              <a:custGeom>
                <a:avLst/>
                <a:gdLst/>
                <a:ahLst/>
                <a:cxnLst>
                  <a:cxn ang="0">
                    <a:pos x="29" y="53"/>
                  </a:cxn>
                  <a:cxn ang="0">
                    <a:pos x="0" y="0"/>
                  </a:cxn>
                  <a:cxn ang="0">
                    <a:pos x="53" y="53"/>
                  </a:cxn>
                  <a:cxn ang="0">
                    <a:pos x="85" y="105"/>
                  </a:cxn>
                  <a:cxn ang="0">
                    <a:pos x="29" y="53"/>
                  </a:cxn>
                </a:cxnLst>
                <a:rect l="0" t="0" r="r" b="b"/>
                <a:pathLst>
                  <a:path w="85" h="105">
                    <a:moveTo>
                      <a:pt x="29" y="53"/>
                    </a:moveTo>
                    <a:lnTo>
                      <a:pt x="0" y="0"/>
                    </a:lnTo>
                    <a:lnTo>
                      <a:pt x="53" y="53"/>
                    </a:lnTo>
                    <a:lnTo>
                      <a:pt x="85" y="105"/>
                    </a:lnTo>
                    <a:lnTo>
                      <a:pt x="29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00" name="Freeform 136"/>
              <p:cNvSpPr>
                <a:spLocks/>
              </p:cNvSpPr>
              <p:nvPr/>
            </p:nvSpPr>
            <p:spPr bwMode="auto">
              <a:xfrm>
                <a:off x="4943" y="1196"/>
                <a:ext cx="135" cy="82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75" y="0"/>
                  </a:cxn>
                  <a:cxn ang="0">
                    <a:pos x="135" y="36"/>
                  </a:cxn>
                  <a:cxn ang="0">
                    <a:pos x="38" y="82"/>
                  </a:cxn>
                  <a:cxn ang="0">
                    <a:pos x="0" y="39"/>
                  </a:cxn>
                </a:cxnLst>
                <a:rect l="0" t="0" r="r" b="b"/>
                <a:pathLst>
                  <a:path w="135" h="82">
                    <a:moveTo>
                      <a:pt x="0" y="39"/>
                    </a:moveTo>
                    <a:lnTo>
                      <a:pt x="75" y="0"/>
                    </a:lnTo>
                    <a:lnTo>
                      <a:pt x="135" y="36"/>
                    </a:lnTo>
                    <a:lnTo>
                      <a:pt x="38" y="8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01" name="Freeform 137"/>
              <p:cNvSpPr>
                <a:spLocks/>
              </p:cNvSpPr>
              <p:nvPr/>
            </p:nvSpPr>
            <p:spPr bwMode="auto">
              <a:xfrm>
                <a:off x="4943" y="1196"/>
                <a:ext cx="135" cy="82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75" y="0"/>
                  </a:cxn>
                  <a:cxn ang="0">
                    <a:pos x="135" y="36"/>
                  </a:cxn>
                  <a:cxn ang="0">
                    <a:pos x="38" y="82"/>
                  </a:cxn>
                  <a:cxn ang="0">
                    <a:pos x="0" y="39"/>
                  </a:cxn>
                </a:cxnLst>
                <a:rect l="0" t="0" r="r" b="b"/>
                <a:pathLst>
                  <a:path w="135" h="82">
                    <a:moveTo>
                      <a:pt x="0" y="39"/>
                    </a:moveTo>
                    <a:lnTo>
                      <a:pt x="75" y="0"/>
                    </a:lnTo>
                    <a:lnTo>
                      <a:pt x="135" y="36"/>
                    </a:lnTo>
                    <a:lnTo>
                      <a:pt x="38" y="82"/>
                    </a:lnTo>
                    <a:lnTo>
                      <a:pt x="0" y="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02" name="Freeform 138"/>
              <p:cNvSpPr>
                <a:spLocks/>
              </p:cNvSpPr>
              <p:nvPr/>
            </p:nvSpPr>
            <p:spPr bwMode="auto">
              <a:xfrm>
                <a:off x="5145" y="3102"/>
                <a:ext cx="110" cy="12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46" y="70"/>
                  </a:cxn>
                  <a:cxn ang="0">
                    <a:pos x="110" y="0"/>
                  </a:cxn>
                  <a:cxn ang="0">
                    <a:pos x="50" y="68"/>
                  </a:cxn>
                  <a:cxn ang="0">
                    <a:pos x="0" y="120"/>
                  </a:cxn>
                </a:cxnLst>
                <a:rect l="0" t="0" r="r" b="b"/>
                <a:pathLst>
                  <a:path w="110" h="120">
                    <a:moveTo>
                      <a:pt x="0" y="120"/>
                    </a:moveTo>
                    <a:lnTo>
                      <a:pt x="46" y="70"/>
                    </a:lnTo>
                    <a:lnTo>
                      <a:pt x="110" y="0"/>
                    </a:lnTo>
                    <a:lnTo>
                      <a:pt x="50" y="6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03" name="Freeform 139"/>
              <p:cNvSpPr>
                <a:spLocks/>
              </p:cNvSpPr>
              <p:nvPr/>
            </p:nvSpPr>
            <p:spPr bwMode="auto">
              <a:xfrm>
                <a:off x="5145" y="3102"/>
                <a:ext cx="110" cy="12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46" y="70"/>
                  </a:cxn>
                  <a:cxn ang="0">
                    <a:pos x="110" y="0"/>
                  </a:cxn>
                  <a:cxn ang="0">
                    <a:pos x="50" y="68"/>
                  </a:cxn>
                  <a:cxn ang="0">
                    <a:pos x="0" y="120"/>
                  </a:cxn>
                </a:cxnLst>
                <a:rect l="0" t="0" r="r" b="b"/>
                <a:pathLst>
                  <a:path w="110" h="120">
                    <a:moveTo>
                      <a:pt x="0" y="120"/>
                    </a:moveTo>
                    <a:lnTo>
                      <a:pt x="46" y="70"/>
                    </a:lnTo>
                    <a:lnTo>
                      <a:pt x="110" y="0"/>
                    </a:lnTo>
                    <a:lnTo>
                      <a:pt x="50" y="68"/>
                    </a:lnTo>
                    <a:lnTo>
                      <a:pt x="0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04" name="Freeform 140"/>
              <p:cNvSpPr>
                <a:spLocks/>
              </p:cNvSpPr>
              <p:nvPr/>
            </p:nvSpPr>
            <p:spPr bwMode="auto">
              <a:xfrm>
                <a:off x="3526" y="3102"/>
                <a:ext cx="111" cy="120"/>
              </a:xfrm>
              <a:custGeom>
                <a:avLst/>
                <a:gdLst/>
                <a:ahLst/>
                <a:cxnLst>
                  <a:cxn ang="0">
                    <a:pos x="60" y="68"/>
                  </a:cxn>
                  <a:cxn ang="0">
                    <a:pos x="0" y="0"/>
                  </a:cxn>
                  <a:cxn ang="0">
                    <a:pos x="64" y="70"/>
                  </a:cxn>
                  <a:cxn ang="0">
                    <a:pos x="111" y="120"/>
                  </a:cxn>
                  <a:cxn ang="0">
                    <a:pos x="60" y="68"/>
                  </a:cxn>
                </a:cxnLst>
                <a:rect l="0" t="0" r="r" b="b"/>
                <a:pathLst>
                  <a:path w="111" h="120">
                    <a:moveTo>
                      <a:pt x="60" y="68"/>
                    </a:moveTo>
                    <a:lnTo>
                      <a:pt x="0" y="0"/>
                    </a:lnTo>
                    <a:lnTo>
                      <a:pt x="64" y="70"/>
                    </a:lnTo>
                    <a:lnTo>
                      <a:pt x="111" y="120"/>
                    </a:lnTo>
                    <a:lnTo>
                      <a:pt x="6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05" name="Freeform 141"/>
              <p:cNvSpPr>
                <a:spLocks noEditPoints="1"/>
              </p:cNvSpPr>
              <p:nvPr/>
            </p:nvSpPr>
            <p:spPr bwMode="auto">
              <a:xfrm>
                <a:off x="3190" y="1868"/>
                <a:ext cx="447" cy="1354"/>
              </a:xfrm>
              <a:custGeom>
                <a:avLst/>
                <a:gdLst/>
                <a:ahLst/>
                <a:cxnLst>
                  <a:cxn ang="0">
                    <a:pos x="396" y="1302"/>
                  </a:cxn>
                  <a:cxn ang="0">
                    <a:pos x="336" y="1234"/>
                  </a:cxn>
                  <a:cxn ang="0">
                    <a:pos x="400" y="1304"/>
                  </a:cxn>
                  <a:cxn ang="0">
                    <a:pos x="447" y="1354"/>
                  </a:cxn>
                  <a:cxn ang="0">
                    <a:pos x="396" y="1302"/>
                  </a:cxn>
                  <a:cxn ang="0">
                    <a:pos x="31" y="0"/>
                  </a:cxn>
                  <a:cxn ang="0">
                    <a:pos x="0" y="75"/>
                  </a:cxn>
                </a:cxnLst>
                <a:rect l="0" t="0" r="r" b="b"/>
                <a:pathLst>
                  <a:path w="447" h="1354">
                    <a:moveTo>
                      <a:pt x="396" y="1302"/>
                    </a:moveTo>
                    <a:lnTo>
                      <a:pt x="336" y="1234"/>
                    </a:lnTo>
                    <a:lnTo>
                      <a:pt x="400" y="1304"/>
                    </a:lnTo>
                    <a:lnTo>
                      <a:pt x="447" y="1354"/>
                    </a:lnTo>
                    <a:lnTo>
                      <a:pt x="396" y="1302"/>
                    </a:lnTo>
                    <a:moveTo>
                      <a:pt x="31" y="0"/>
                    </a:moveTo>
                    <a:lnTo>
                      <a:pt x="0" y="7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06" name="Freeform 142"/>
              <p:cNvSpPr>
                <a:spLocks/>
              </p:cNvSpPr>
              <p:nvPr/>
            </p:nvSpPr>
            <p:spPr bwMode="auto">
              <a:xfrm>
                <a:off x="5505" y="1708"/>
                <a:ext cx="23" cy="156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0"/>
                  </a:cxn>
                  <a:cxn ang="0">
                    <a:pos x="23" y="43"/>
                  </a:cxn>
                  <a:cxn ang="0">
                    <a:pos x="23" y="156"/>
                  </a:cxn>
                  <a:cxn ang="0">
                    <a:pos x="0" y="114"/>
                  </a:cxn>
                </a:cxnLst>
                <a:rect l="0" t="0" r="r" b="b"/>
                <a:pathLst>
                  <a:path w="23" h="156">
                    <a:moveTo>
                      <a:pt x="0" y="114"/>
                    </a:moveTo>
                    <a:lnTo>
                      <a:pt x="0" y="0"/>
                    </a:lnTo>
                    <a:lnTo>
                      <a:pt x="23" y="43"/>
                    </a:lnTo>
                    <a:lnTo>
                      <a:pt x="23" y="156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07" name="Freeform 143"/>
              <p:cNvSpPr>
                <a:spLocks/>
              </p:cNvSpPr>
              <p:nvPr/>
            </p:nvSpPr>
            <p:spPr bwMode="auto">
              <a:xfrm>
                <a:off x="5505" y="1708"/>
                <a:ext cx="23" cy="156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0"/>
                  </a:cxn>
                  <a:cxn ang="0">
                    <a:pos x="23" y="43"/>
                  </a:cxn>
                  <a:cxn ang="0">
                    <a:pos x="23" y="156"/>
                  </a:cxn>
                  <a:cxn ang="0">
                    <a:pos x="0" y="114"/>
                  </a:cxn>
                </a:cxnLst>
                <a:rect l="0" t="0" r="r" b="b"/>
                <a:pathLst>
                  <a:path w="23" h="156">
                    <a:moveTo>
                      <a:pt x="0" y="114"/>
                    </a:moveTo>
                    <a:lnTo>
                      <a:pt x="0" y="0"/>
                    </a:lnTo>
                    <a:lnTo>
                      <a:pt x="23" y="43"/>
                    </a:lnTo>
                    <a:lnTo>
                      <a:pt x="23" y="156"/>
                    </a:lnTo>
                    <a:lnTo>
                      <a:pt x="0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08" name="Freeform 144"/>
              <p:cNvSpPr>
                <a:spLocks/>
              </p:cNvSpPr>
              <p:nvPr/>
            </p:nvSpPr>
            <p:spPr bwMode="auto">
              <a:xfrm>
                <a:off x="5399" y="2983"/>
                <a:ext cx="106" cy="97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16" y="0"/>
                  </a:cxn>
                  <a:cxn ang="0">
                    <a:pos x="106" y="25"/>
                  </a:cxn>
                  <a:cxn ang="0">
                    <a:pos x="106" y="97"/>
                  </a:cxn>
                  <a:cxn ang="0">
                    <a:pos x="0" y="79"/>
                  </a:cxn>
                </a:cxnLst>
                <a:rect l="0" t="0" r="r" b="b"/>
                <a:pathLst>
                  <a:path w="106" h="97">
                    <a:moveTo>
                      <a:pt x="0" y="79"/>
                    </a:moveTo>
                    <a:lnTo>
                      <a:pt x="16" y="0"/>
                    </a:lnTo>
                    <a:lnTo>
                      <a:pt x="106" y="25"/>
                    </a:lnTo>
                    <a:lnTo>
                      <a:pt x="106" y="97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09" name="Freeform 145"/>
              <p:cNvSpPr>
                <a:spLocks noEditPoints="1"/>
              </p:cNvSpPr>
              <p:nvPr/>
            </p:nvSpPr>
            <p:spPr bwMode="auto">
              <a:xfrm>
                <a:off x="3178" y="2314"/>
                <a:ext cx="2327" cy="766"/>
              </a:xfrm>
              <a:custGeom>
                <a:avLst/>
                <a:gdLst/>
                <a:ahLst/>
                <a:cxnLst>
                  <a:cxn ang="0">
                    <a:pos x="2221" y="748"/>
                  </a:cxn>
                  <a:cxn ang="0">
                    <a:pos x="2237" y="669"/>
                  </a:cxn>
                  <a:cxn ang="0">
                    <a:pos x="2327" y="694"/>
                  </a:cxn>
                  <a:cxn ang="0">
                    <a:pos x="2327" y="766"/>
                  </a:cxn>
                  <a:cxn ang="0">
                    <a:pos x="2221" y="748"/>
                  </a:cxn>
                  <a:cxn ang="0">
                    <a:pos x="0" y="142"/>
                  </a:cxn>
                  <a:cxn ang="0">
                    <a:pos x="0" y="0"/>
                  </a:cxn>
                </a:cxnLst>
                <a:rect l="0" t="0" r="r" b="b"/>
                <a:pathLst>
                  <a:path w="2327" h="766">
                    <a:moveTo>
                      <a:pt x="2221" y="748"/>
                    </a:moveTo>
                    <a:lnTo>
                      <a:pt x="2237" y="669"/>
                    </a:lnTo>
                    <a:lnTo>
                      <a:pt x="2327" y="694"/>
                    </a:lnTo>
                    <a:lnTo>
                      <a:pt x="2327" y="766"/>
                    </a:lnTo>
                    <a:lnTo>
                      <a:pt x="2221" y="748"/>
                    </a:lnTo>
                    <a:moveTo>
                      <a:pt x="0" y="142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10" name="Freeform 146"/>
              <p:cNvSpPr>
                <a:spLocks/>
              </p:cNvSpPr>
              <p:nvPr/>
            </p:nvSpPr>
            <p:spPr bwMode="auto">
              <a:xfrm>
                <a:off x="4943" y="1110"/>
                <a:ext cx="150" cy="48"/>
              </a:xfrm>
              <a:custGeom>
                <a:avLst/>
                <a:gdLst/>
                <a:ahLst/>
                <a:cxnLst>
                  <a:cxn ang="0">
                    <a:pos x="87" y="17"/>
                  </a:cxn>
                  <a:cxn ang="0">
                    <a:pos x="0" y="0"/>
                  </a:cxn>
                  <a:cxn ang="0">
                    <a:pos x="62" y="30"/>
                  </a:cxn>
                  <a:cxn ang="0">
                    <a:pos x="150" y="48"/>
                  </a:cxn>
                  <a:cxn ang="0">
                    <a:pos x="87" y="17"/>
                  </a:cxn>
                </a:cxnLst>
                <a:rect l="0" t="0" r="r" b="b"/>
                <a:pathLst>
                  <a:path w="150" h="48">
                    <a:moveTo>
                      <a:pt x="87" y="17"/>
                    </a:moveTo>
                    <a:lnTo>
                      <a:pt x="0" y="0"/>
                    </a:lnTo>
                    <a:lnTo>
                      <a:pt x="62" y="30"/>
                    </a:lnTo>
                    <a:lnTo>
                      <a:pt x="150" y="48"/>
                    </a:lnTo>
                    <a:lnTo>
                      <a:pt x="87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11" name="Freeform 147"/>
              <p:cNvSpPr>
                <a:spLocks/>
              </p:cNvSpPr>
              <p:nvPr/>
            </p:nvSpPr>
            <p:spPr bwMode="auto">
              <a:xfrm>
                <a:off x="4943" y="1110"/>
                <a:ext cx="150" cy="48"/>
              </a:xfrm>
              <a:custGeom>
                <a:avLst/>
                <a:gdLst/>
                <a:ahLst/>
                <a:cxnLst>
                  <a:cxn ang="0">
                    <a:pos x="87" y="17"/>
                  </a:cxn>
                  <a:cxn ang="0">
                    <a:pos x="0" y="0"/>
                  </a:cxn>
                  <a:cxn ang="0">
                    <a:pos x="62" y="30"/>
                  </a:cxn>
                  <a:cxn ang="0">
                    <a:pos x="150" y="48"/>
                  </a:cxn>
                  <a:cxn ang="0">
                    <a:pos x="87" y="17"/>
                  </a:cxn>
                </a:cxnLst>
                <a:rect l="0" t="0" r="r" b="b"/>
                <a:pathLst>
                  <a:path w="150" h="48">
                    <a:moveTo>
                      <a:pt x="87" y="17"/>
                    </a:moveTo>
                    <a:lnTo>
                      <a:pt x="0" y="0"/>
                    </a:lnTo>
                    <a:lnTo>
                      <a:pt x="62" y="30"/>
                    </a:lnTo>
                    <a:lnTo>
                      <a:pt x="150" y="48"/>
                    </a:lnTo>
                    <a:lnTo>
                      <a:pt x="87" y="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12" name="Freeform 148"/>
              <p:cNvSpPr>
                <a:spLocks/>
              </p:cNvSpPr>
              <p:nvPr/>
            </p:nvSpPr>
            <p:spPr bwMode="auto">
              <a:xfrm>
                <a:off x="5358" y="1732"/>
                <a:ext cx="90" cy="110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90" y="100"/>
                  </a:cxn>
                  <a:cxn ang="0">
                    <a:pos x="33" y="110"/>
                  </a:cxn>
                  <a:cxn ang="0">
                    <a:pos x="0" y="24"/>
                  </a:cxn>
                  <a:cxn ang="0">
                    <a:pos x="73" y="0"/>
                  </a:cxn>
                </a:cxnLst>
                <a:rect l="0" t="0" r="r" b="b"/>
                <a:pathLst>
                  <a:path w="90" h="110">
                    <a:moveTo>
                      <a:pt x="73" y="0"/>
                    </a:moveTo>
                    <a:lnTo>
                      <a:pt x="90" y="100"/>
                    </a:lnTo>
                    <a:lnTo>
                      <a:pt x="33" y="110"/>
                    </a:lnTo>
                    <a:lnTo>
                      <a:pt x="0" y="2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13" name="Freeform 149"/>
              <p:cNvSpPr>
                <a:spLocks/>
              </p:cNvSpPr>
              <p:nvPr/>
            </p:nvSpPr>
            <p:spPr bwMode="auto">
              <a:xfrm>
                <a:off x="5358" y="1732"/>
                <a:ext cx="90" cy="110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90" y="100"/>
                  </a:cxn>
                  <a:cxn ang="0">
                    <a:pos x="33" y="110"/>
                  </a:cxn>
                  <a:cxn ang="0">
                    <a:pos x="0" y="24"/>
                  </a:cxn>
                  <a:cxn ang="0">
                    <a:pos x="73" y="0"/>
                  </a:cxn>
                </a:cxnLst>
                <a:rect l="0" t="0" r="r" b="b"/>
                <a:pathLst>
                  <a:path w="90" h="110">
                    <a:moveTo>
                      <a:pt x="73" y="0"/>
                    </a:moveTo>
                    <a:lnTo>
                      <a:pt x="90" y="100"/>
                    </a:lnTo>
                    <a:lnTo>
                      <a:pt x="33" y="110"/>
                    </a:lnTo>
                    <a:lnTo>
                      <a:pt x="0" y="24"/>
                    </a:lnTo>
                    <a:lnTo>
                      <a:pt x="7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14" name="Freeform 150"/>
              <p:cNvSpPr>
                <a:spLocks/>
              </p:cNvSpPr>
              <p:nvPr/>
            </p:nvSpPr>
            <p:spPr bwMode="auto">
              <a:xfrm>
                <a:off x="4411" y="2568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9"/>
                    </a:lnTo>
                    <a:lnTo>
                      <a:pt x="39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15" name="Freeform 151"/>
              <p:cNvSpPr>
                <a:spLocks/>
              </p:cNvSpPr>
              <p:nvPr/>
            </p:nvSpPr>
            <p:spPr bwMode="auto">
              <a:xfrm>
                <a:off x="4411" y="2568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9"/>
                    </a:lnTo>
                    <a:lnTo>
                      <a:pt x="39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16" name="Freeform 152"/>
              <p:cNvSpPr>
                <a:spLocks/>
              </p:cNvSpPr>
              <p:nvPr/>
            </p:nvSpPr>
            <p:spPr bwMode="auto">
              <a:xfrm>
                <a:off x="4332" y="2568"/>
                <a:ext cx="39" cy="59"/>
              </a:xfrm>
              <a:custGeom>
                <a:avLst/>
                <a:gdLst/>
                <a:ahLst/>
                <a:cxnLst>
                  <a:cxn ang="0">
                    <a:pos x="39" y="59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9" y="59"/>
                  </a:cxn>
                </a:cxnLst>
                <a:rect l="0" t="0" r="r" b="b"/>
                <a:pathLst>
                  <a:path w="39" h="59">
                    <a:moveTo>
                      <a:pt x="39" y="59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9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17" name="Freeform 153"/>
              <p:cNvSpPr>
                <a:spLocks/>
              </p:cNvSpPr>
              <p:nvPr/>
            </p:nvSpPr>
            <p:spPr bwMode="auto">
              <a:xfrm>
                <a:off x="4332" y="2568"/>
                <a:ext cx="39" cy="59"/>
              </a:xfrm>
              <a:custGeom>
                <a:avLst/>
                <a:gdLst/>
                <a:ahLst/>
                <a:cxnLst>
                  <a:cxn ang="0">
                    <a:pos x="39" y="59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9" y="59"/>
                  </a:cxn>
                </a:cxnLst>
                <a:rect l="0" t="0" r="r" b="b"/>
                <a:pathLst>
                  <a:path w="39" h="59">
                    <a:moveTo>
                      <a:pt x="39" y="59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9" y="5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18" name="Freeform 154"/>
              <p:cNvSpPr>
                <a:spLocks/>
              </p:cNvSpPr>
              <p:nvPr/>
            </p:nvSpPr>
            <p:spPr bwMode="auto">
              <a:xfrm>
                <a:off x="5204" y="1483"/>
                <a:ext cx="84" cy="137"/>
              </a:xfrm>
              <a:custGeom>
                <a:avLst/>
                <a:gdLst/>
                <a:ahLst/>
                <a:cxnLst>
                  <a:cxn ang="0">
                    <a:pos x="84" y="137"/>
                  </a:cxn>
                  <a:cxn ang="0">
                    <a:pos x="66" y="72"/>
                  </a:cxn>
                  <a:cxn ang="0">
                    <a:pos x="0" y="0"/>
                  </a:cxn>
                  <a:cxn ang="0">
                    <a:pos x="30" y="80"/>
                  </a:cxn>
                  <a:cxn ang="0">
                    <a:pos x="84" y="137"/>
                  </a:cxn>
                </a:cxnLst>
                <a:rect l="0" t="0" r="r" b="b"/>
                <a:pathLst>
                  <a:path w="84" h="137">
                    <a:moveTo>
                      <a:pt x="84" y="137"/>
                    </a:moveTo>
                    <a:lnTo>
                      <a:pt x="66" y="72"/>
                    </a:lnTo>
                    <a:lnTo>
                      <a:pt x="0" y="0"/>
                    </a:lnTo>
                    <a:lnTo>
                      <a:pt x="30" y="80"/>
                    </a:lnTo>
                    <a:lnTo>
                      <a:pt x="84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19" name="Freeform 155"/>
              <p:cNvSpPr>
                <a:spLocks/>
              </p:cNvSpPr>
              <p:nvPr/>
            </p:nvSpPr>
            <p:spPr bwMode="auto">
              <a:xfrm>
                <a:off x="5204" y="1483"/>
                <a:ext cx="84" cy="137"/>
              </a:xfrm>
              <a:custGeom>
                <a:avLst/>
                <a:gdLst/>
                <a:ahLst/>
                <a:cxnLst>
                  <a:cxn ang="0">
                    <a:pos x="84" y="137"/>
                  </a:cxn>
                  <a:cxn ang="0">
                    <a:pos x="66" y="72"/>
                  </a:cxn>
                  <a:cxn ang="0">
                    <a:pos x="0" y="0"/>
                  </a:cxn>
                  <a:cxn ang="0">
                    <a:pos x="30" y="80"/>
                  </a:cxn>
                  <a:cxn ang="0">
                    <a:pos x="84" y="137"/>
                  </a:cxn>
                </a:cxnLst>
                <a:rect l="0" t="0" r="r" b="b"/>
                <a:pathLst>
                  <a:path w="84" h="137">
                    <a:moveTo>
                      <a:pt x="84" y="137"/>
                    </a:moveTo>
                    <a:lnTo>
                      <a:pt x="66" y="72"/>
                    </a:lnTo>
                    <a:lnTo>
                      <a:pt x="0" y="0"/>
                    </a:lnTo>
                    <a:lnTo>
                      <a:pt x="30" y="80"/>
                    </a:lnTo>
                    <a:lnTo>
                      <a:pt x="84" y="1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20" name="Freeform 156"/>
              <p:cNvSpPr>
                <a:spLocks/>
              </p:cNvSpPr>
              <p:nvPr/>
            </p:nvSpPr>
            <p:spPr bwMode="auto">
              <a:xfrm>
                <a:off x="3492" y="1483"/>
                <a:ext cx="86" cy="137"/>
              </a:xfrm>
              <a:custGeom>
                <a:avLst/>
                <a:gdLst/>
                <a:ahLst/>
                <a:cxnLst>
                  <a:cxn ang="0">
                    <a:pos x="56" y="80"/>
                  </a:cxn>
                  <a:cxn ang="0">
                    <a:pos x="86" y="0"/>
                  </a:cxn>
                  <a:cxn ang="0">
                    <a:pos x="20" y="72"/>
                  </a:cxn>
                  <a:cxn ang="0">
                    <a:pos x="0" y="137"/>
                  </a:cxn>
                  <a:cxn ang="0">
                    <a:pos x="56" y="80"/>
                  </a:cxn>
                </a:cxnLst>
                <a:rect l="0" t="0" r="r" b="b"/>
                <a:pathLst>
                  <a:path w="86" h="137">
                    <a:moveTo>
                      <a:pt x="56" y="80"/>
                    </a:moveTo>
                    <a:lnTo>
                      <a:pt x="86" y="0"/>
                    </a:lnTo>
                    <a:lnTo>
                      <a:pt x="20" y="72"/>
                    </a:lnTo>
                    <a:lnTo>
                      <a:pt x="0" y="137"/>
                    </a:lnTo>
                    <a:lnTo>
                      <a:pt x="56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21" name="Freeform 157"/>
              <p:cNvSpPr>
                <a:spLocks/>
              </p:cNvSpPr>
              <p:nvPr/>
            </p:nvSpPr>
            <p:spPr bwMode="auto">
              <a:xfrm>
                <a:off x="3492" y="1483"/>
                <a:ext cx="86" cy="137"/>
              </a:xfrm>
              <a:custGeom>
                <a:avLst/>
                <a:gdLst/>
                <a:ahLst/>
                <a:cxnLst>
                  <a:cxn ang="0">
                    <a:pos x="56" y="80"/>
                  </a:cxn>
                  <a:cxn ang="0">
                    <a:pos x="86" y="0"/>
                  </a:cxn>
                  <a:cxn ang="0">
                    <a:pos x="20" y="72"/>
                  </a:cxn>
                  <a:cxn ang="0">
                    <a:pos x="0" y="137"/>
                  </a:cxn>
                  <a:cxn ang="0">
                    <a:pos x="56" y="80"/>
                  </a:cxn>
                </a:cxnLst>
                <a:rect l="0" t="0" r="r" b="b"/>
                <a:pathLst>
                  <a:path w="86" h="137">
                    <a:moveTo>
                      <a:pt x="56" y="80"/>
                    </a:moveTo>
                    <a:lnTo>
                      <a:pt x="86" y="0"/>
                    </a:lnTo>
                    <a:lnTo>
                      <a:pt x="20" y="72"/>
                    </a:lnTo>
                    <a:lnTo>
                      <a:pt x="0" y="137"/>
                    </a:lnTo>
                    <a:lnTo>
                      <a:pt x="56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22" name="Freeform 158"/>
              <p:cNvSpPr>
                <a:spLocks/>
              </p:cNvSpPr>
              <p:nvPr/>
            </p:nvSpPr>
            <p:spPr bwMode="auto">
              <a:xfrm>
                <a:off x="4481" y="2226"/>
                <a:ext cx="20" cy="69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0"/>
                  </a:cxn>
                </a:cxnLst>
                <a:rect l="0" t="0" r="r" b="b"/>
                <a:pathLst>
                  <a:path w="20" h="69">
                    <a:moveTo>
                      <a:pt x="0" y="50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23" name="Freeform 159"/>
              <p:cNvSpPr>
                <a:spLocks/>
              </p:cNvSpPr>
              <p:nvPr/>
            </p:nvSpPr>
            <p:spPr bwMode="auto">
              <a:xfrm>
                <a:off x="4481" y="2226"/>
                <a:ext cx="20" cy="69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0"/>
                  </a:cxn>
                </a:cxnLst>
                <a:rect l="0" t="0" r="r" b="b"/>
                <a:pathLst>
                  <a:path w="20" h="69">
                    <a:moveTo>
                      <a:pt x="0" y="50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24" name="Freeform 160"/>
              <p:cNvSpPr>
                <a:spLocks/>
              </p:cNvSpPr>
              <p:nvPr/>
            </p:nvSpPr>
            <p:spPr bwMode="auto">
              <a:xfrm>
                <a:off x="4281" y="2226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0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25" name="Freeform 161"/>
              <p:cNvSpPr>
                <a:spLocks/>
              </p:cNvSpPr>
              <p:nvPr/>
            </p:nvSpPr>
            <p:spPr bwMode="auto">
              <a:xfrm>
                <a:off x="4281" y="2226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0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0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26" name="Rectangle 162"/>
              <p:cNvSpPr>
                <a:spLocks noChangeArrowheads="1"/>
              </p:cNvSpPr>
              <p:nvPr/>
            </p:nvSpPr>
            <p:spPr bwMode="auto">
              <a:xfrm>
                <a:off x="4371" y="2576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27" name="Rectangle 163"/>
              <p:cNvSpPr>
                <a:spLocks noChangeArrowheads="1"/>
              </p:cNvSpPr>
              <p:nvPr/>
            </p:nvSpPr>
            <p:spPr bwMode="auto">
              <a:xfrm>
                <a:off x="4371" y="2576"/>
                <a:ext cx="40" cy="51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64"/>
            <p:cNvGrpSpPr>
              <a:grpSpLocks/>
            </p:cNvGrpSpPr>
            <p:nvPr/>
          </p:nvGrpSpPr>
          <p:grpSpPr bwMode="auto">
            <a:xfrm>
              <a:off x="3178" y="1015"/>
              <a:ext cx="2426" cy="2555"/>
              <a:chOff x="3178" y="1015"/>
              <a:chExt cx="2426" cy="2555"/>
            </a:xfrm>
          </p:grpSpPr>
          <p:sp>
            <p:nvSpPr>
              <p:cNvPr id="88229" name="Freeform 165"/>
              <p:cNvSpPr>
                <a:spLocks/>
              </p:cNvSpPr>
              <p:nvPr/>
            </p:nvSpPr>
            <p:spPr bwMode="auto">
              <a:xfrm>
                <a:off x="4501" y="2295"/>
                <a:ext cx="6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69"/>
                  </a:cxn>
                  <a:cxn ang="0">
                    <a:pos x="0" y="51"/>
                  </a:cxn>
                </a:cxnLst>
                <a:rect l="0" t="0" r="r" b="b"/>
                <a:pathLst>
                  <a:path w="6" h="69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6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30" name="Freeform 166"/>
              <p:cNvSpPr>
                <a:spLocks/>
              </p:cNvSpPr>
              <p:nvPr/>
            </p:nvSpPr>
            <p:spPr bwMode="auto">
              <a:xfrm>
                <a:off x="4501" y="2295"/>
                <a:ext cx="6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69"/>
                  </a:cxn>
                  <a:cxn ang="0">
                    <a:pos x="0" y="51"/>
                  </a:cxn>
                </a:cxnLst>
                <a:rect l="0" t="0" r="r" b="b"/>
                <a:pathLst>
                  <a:path w="6" h="69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69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31" name="Freeform 167"/>
              <p:cNvSpPr>
                <a:spLocks/>
              </p:cNvSpPr>
              <p:nvPr/>
            </p:nvSpPr>
            <p:spPr bwMode="auto">
              <a:xfrm>
                <a:off x="4275" y="2295"/>
                <a:ext cx="6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69"/>
                  </a:cxn>
                </a:cxnLst>
                <a:rect l="0" t="0" r="r" b="b"/>
                <a:pathLst>
                  <a:path w="6" h="69">
                    <a:moveTo>
                      <a:pt x="0" y="69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32" name="Freeform 168"/>
              <p:cNvSpPr>
                <a:spLocks/>
              </p:cNvSpPr>
              <p:nvPr/>
            </p:nvSpPr>
            <p:spPr bwMode="auto">
              <a:xfrm>
                <a:off x="4275" y="2295"/>
                <a:ext cx="6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69"/>
                  </a:cxn>
                </a:cxnLst>
                <a:rect l="0" t="0" r="r" b="b"/>
                <a:pathLst>
                  <a:path w="6" h="69">
                    <a:moveTo>
                      <a:pt x="0" y="69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33" name="Freeform 169"/>
              <p:cNvSpPr>
                <a:spLocks/>
              </p:cNvSpPr>
              <p:nvPr/>
            </p:nvSpPr>
            <p:spPr bwMode="auto">
              <a:xfrm>
                <a:off x="4450" y="2162"/>
                <a:ext cx="31" cy="64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0"/>
                  </a:cxn>
                </a:cxnLst>
                <a:rect l="0" t="0" r="r" b="b"/>
                <a:pathLst>
                  <a:path w="31" h="64">
                    <a:moveTo>
                      <a:pt x="0" y="50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34" name="Freeform 170"/>
              <p:cNvSpPr>
                <a:spLocks/>
              </p:cNvSpPr>
              <p:nvPr/>
            </p:nvSpPr>
            <p:spPr bwMode="auto">
              <a:xfrm>
                <a:off x="4450" y="2162"/>
                <a:ext cx="31" cy="64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0"/>
                  </a:cxn>
                </a:cxnLst>
                <a:rect l="0" t="0" r="r" b="b"/>
                <a:pathLst>
                  <a:path w="31" h="64">
                    <a:moveTo>
                      <a:pt x="0" y="50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35" name="Freeform 171"/>
              <p:cNvSpPr>
                <a:spLocks/>
              </p:cNvSpPr>
              <p:nvPr/>
            </p:nvSpPr>
            <p:spPr bwMode="auto">
              <a:xfrm>
                <a:off x="4301" y="2162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0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36" name="Freeform 172"/>
              <p:cNvSpPr>
                <a:spLocks/>
              </p:cNvSpPr>
              <p:nvPr/>
            </p:nvSpPr>
            <p:spPr bwMode="auto">
              <a:xfrm>
                <a:off x="4301" y="2162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0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0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37" name="Freeform 173"/>
              <p:cNvSpPr>
                <a:spLocks/>
              </p:cNvSpPr>
              <p:nvPr/>
            </p:nvSpPr>
            <p:spPr bwMode="auto">
              <a:xfrm>
                <a:off x="5456" y="1482"/>
                <a:ext cx="49" cy="137"/>
              </a:xfrm>
              <a:custGeom>
                <a:avLst/>
                <a:gdLst/>
                <a:ahLst/>
                <a:cxnLst>
                  <a:cxn ang="0">
                    <a:pos x="49" y="137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49" y="65"/>
                  </a:cxn>
                  <a:cxn ang="0">
                    <a:pos x="49" y="137"/>
                  </a:cxn>
                </a:cxnLst>
                <a:rect l="0" t="0" r="r" b="b"/>
                <a:pathLst>
                  <a:path w="49" h="137">
                    <a:moveTo>
                      <a:pt x="49" y="137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9" y="65"/>
                    </a:lnTo>
                    <a:lnTo>
                      <a:pt x="49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38" name="Freeform 174"/>
              <p:cNvSpPr>
                <a:spLocks/>
              </p:cNvSpPr>
              <p:nvPr/>
            </p:nvSpPr>
            <p:spPr bwMode="auto">
              <a:xfrm>
                <a:off x="5456" y="1482"/>
                <a:ext cx="49" cy="137"/>
              </a:xfrm>
              <a:custGeom>
                <a:avLst/>
                <a:gdLst/>
                <a:ahLst/>
                <a:cxnLst>
                  <a:cxn ang="0">
                    <a:pos x="49" y="137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49" y="65"/>
                  </a:cxn>
                  <a:cxn ang="0">
                    <a:pos x="49" y="137"/>
                  </a:cxn>
                </a:cxnLst>
                <a:rect l="0" t="0" r="r" b="b"/>
                <a:pathLst>
                  <a:path w="49" h="137">
                    <a:moveTo>
                      <a:pt x="49" y="137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9" y="65"/>
                    </a:lnTo>
                    <a:lnTo>
                      <a:pt x="49" y="1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39" name="Freeform 175"/>
              <p:cNvSpPr>
                <a:spLocks/>
              </p:cNvSpPr>
              <p:nvPr/>
            </p:nvSpPr>
            <p:spPr bwMode="auto">
              <a:xfrm>
                <a:off x="5358" y="1722"/>
                <a:ext cx="115" cy="12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15" y="85"/>
                  </a:cxn>
                  <a:cxn ang="0">
                    <a:pos x="33" y="120"/>
                  </a:cxn>
                  <a:cxn ang="0">
                    <a:pos x="0" y="34"/>
                  </a:cxn>
                  <a:cxn ang="0">
                    <a:pos x="83" y="0"/>
                  </a:cxn>
                </a:cxnLst>
                <a:rect l="0" t="0" r="r" b="b"/>
                <a:pathLst>
                  <a:path w="115" h="120">
                    <a:moveTo>
                      <a:pt x="83" y="0"/>
                    </a:moveTo>
                    <a:lnTo>
                      <a:pt x="115" y="85"/>
                    </a:lnTo>
                    <a:lnTo>
                      <a:pt x="33" y="120"/>
                    </a:lnTo>
                    <a:lnTo>
                      <a:pt x="0" y="3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40" name="Freeform 176"/>
              <p:cNvSpPr>
                <a:spLocks/>
              </p:cNvSpPr>
              <p:nvPr/>
            </p:nvSpPr>
            <p:spPr bwMode="auto">
              <a:xfrm>
                <a:off x="5358" y="1722"/>
                <a:ext cx="115" cy="12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15" y="85"/>
                  </a:cxn>
                  <a:cxn ang="0">
                    <a:pos x="33" y="120"/>
                  </a:cxn>
                  <a:cxn ang="0">
                    <a:pos x="0" y="34"/>
                  </a:cxn>
                  <a:cxn ang="0">
                    <a:pos x="83" y="0"/>
                  </a:cxn>
                </a:cxnLst>
                <a:rect l="0" t="0" r="r" b="b"/>
                <a:pathLst>
                  <a:path w="115" h="120">
                    <a:moveTo>
                      <a:pt x="83" y="0"/>
                    </a:moveTo>
                    <a:lnTo>
                      <a:pt x="115" y="85"/>
                    </a:lnTo>
                    <a:lnTo>
                      <a:pt x="33" y="120"/>
                    </a:lnTo>
                    <a:lnTo>
                      <a:pt x="0" y="34"/>
                    </a:lnTo>
                    <a:lnTo>
                      <a:pt x="8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41" name="Freeform 177"/>
              <p:cNvSpPr>
                <a:spLocks/>
              </p:cNvSpPr>
              <p:nvPr/>
            </p:nvSpPr>
            <p:spPr bwMode="auto">
              <a:xfrm>
                <a:off x="3309" y="1722"/>
                <a:ext cx="115" cy="121"/>
              </a:xfrm>
              <a:custGeom>
                <a:avLst/>
                <a:gdLst/>
                <a:ahLst/>
                <a:cxnLst>
                  <a:cxn ang="0">
                    <a:pos x="81" y="121"/>
                  </a:cxn>
                  <a:cxn ang="0">
                    <a:pos x="115" y="34"/>
                  </a:cxn>
                  <a:cxn ang="0">
                    <a:pos x="32" y="0"/>
                  </a:cxn>
                  <a:cxn ang="0">
                    <a:pos x="0" y="85"/>
                  </a:cxn>
                  <a:cxn ang="0">
                    <a:pos x="81" y="121"/>
                  </a:cxn>
                </a:cxnLst>
                <a:rect l="0" t="0" r="r" b="b"/>
                <a:pathLst>
                  <a:path w="115" h="121">
                    <a:moveTo>
                      <a:pt x="81" y="121"/>
                    </a:moveTo>
                    <a:lnTo>
                      <a:pt x="115" y="34"/>
                    </a:lnTo>
                    <a:lnTo>
                      <a:pt x="32" y="0"/>
                    </a:lnTo>
                    <a:lnTo>
                      <a:pt x="0" y="85"/>
                    </a:lnTo>
                    <a:lnTo>
                      <a:pt x="81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42" name="Freeform 178"/>
              <p:cNvSpPr>
                <a:spLocks/>
              </p:cNvSpPr>
              <p:nvPr/>
            </p:nvSpPr>
            <p:spPr bwMode="auto">
              <a:xfrm>
                <a:off x="3309" y="1722"/>
                <a:ext cx="115" cy="121"/>
              </a:xfrm>
              <a:custGeom>
                <a:avLst/>
                <a:gdLst/>
                <a:ahLst/>
                <a:cxnLst>
                  <a:cxn ang="0">
                    <a:pos x="81" y="121"/>
                  </a:cxn>
                  <a:cxn ang="0">
                    <a:pos x="115" y="34"/>
                  </a:cxn>
                  <a:cxn ang="0">
                    <a:pos x="32" y="0"/>
                  </a:cxn>
                  <a:cxn ang="0">
                    <a:pos x="0" y="85"/>
                  </a:cxn>
                  <a:cxn ang="0">
                    <a:pos x="81" y="121"/>
                  </a:cxn>
                </a:cxnLst>
                <a:rect l="0" t="0" r="r" b="b"/>
                <a:pathLst>
                  <a:path w="115" h="121">
                    <a:moveTo>
                      <a:pt x="81" y="121"/>
                    </a:moveTo>
                    <a:lnTo>
                      <a:pt x="115" y="34"/>
                    </a:lnTo>
                    <a:lnTo>
                      <a:pt x="32" y="0"/>
                    </a:lnTo>
                    <a:lnTo>
                      <a:pt x="0" y="85"/>
                    </a:lnTo>
                    <a:lnTo>
                      <a:pt x="81" y="1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43" name="Freeform 179"/>
              <p:cNvSpPr>
                <a:spLocks/>
              </p:cNvSpPr>
              <p:nvPr/>
            </p:nvSpPr>
            <p:spPr bwMode="auto">
              <a:xfrm>
                <a:off x="5326" y="2871"/>
                <a:ext cx="115" cy="120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32" y="0"/>
                  </a:cxn>
                  <a:cxn ang="0">
                    <a:pos x="115" y="35"/>
                  </a:cxn>
                  <a:cxn ang="0">
                    <a:pos x="81" y="120"/>
                  </a:cxn>
                  <a:cxn ang="0">
                    <a:pos x="0" y="85"/>
                  </a:cxn>
                </a:cxnLst>
                <a:rect l="0" t="0" r="r" b="b"/>
                <a:pathLst>
                  <a:path w="115" h="120">
                    <a:moveTo>
                      <a:pt x="0" y="85"/>
                    </a:moveTo>
                    <a:lnTo>
                      <a:pt x="32" y="0"/>
                    </a:lnTo>
                    <a:lnTo>
                      <a:pt x="115" y="35"/>
                    </a:lnTo>
                    <a:lnTo>
                      <a:pt x="81" y="12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44" name="Freeform 180"/>
              <p:cNvSpPr>
                <a:spLocks/>
              </p:cNvSpPr>
              <p:nvPr/>
            </p:nvSpPr>
            <p:spPr bwMode="auto">
              <a:xfrm>
                <a:off x="5326" y="2871"/>
                <a:ext cx="115" cy="120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32" y="0"/>
                  </a:cxn>
                  <a:cxn ang="0">
                    <a:pos x="115" y="35"/>
                  </a:cxn>
                  <a:cxn ang="0">
                    <a:pos x="81" y="120"/>
                  </a:cxn>
                  <a:cxn ang="0">
                    <a:pos x="0" y="85"/>
                  </a:cxn>
                </a:cxnLst>
                <a:rect l="0" t="0" r="r" b="b"/>
                <a:pathLst>
                  <a:path w="115" h="120">
                    <a:moveTo>
                      <a:pt x="0" y="85"/>
                    </a:moveTo>
                    <a:lnTo>
                      <a:pt x="32" y="0"/>
                    </a:lnTo>
                    <a:lnTo>
                      <a:pt x="115" y="35"/>
                    </a:lnTo>
                    <a:lnTo>
                      <a:pt x="81" y="120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45" name="Freeform 181"/>
              <p:cNvSpPr>
                <a:spLocks/>
              </p:cNvSpPr>
              <p:nvPr/>
            </p:nvSpPr>
            <p:spPr bwMode="auto">
              <a:xfrm>
                <a:off x="3341" y="2871"/>
                <a:ext cx="115" cy="120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33" y="120"/>
                  </a:cxn>
                  <a:cxn ang="0">
                    <a:pos x="115" y="85"/>
                  </a:cxn>
                  <a:cxn ang="0">
                    <a:pos x="83" y="0"/>
                  </a:cxn>
                  <a:cxn ang="0">
                    <a:pos x="0" y="35"/>
                  </a:cxn>
                </a:cxnLst>
                <a:rect l="0" t="0" r="r" b="b"/>
                <a:pathLst>
                  <a:path w="115" h="120">
                    <a:moveTo>
                      <a:pt x="0" y="35"/>
                    </a:moveTo>
                    <a:lnTo>
                      <a:pt x="33" y="120"/>
                    </a:lnTo>
                    <a:lnTo>
                      <a:pt x="115" y="85"/>
                    </a:lnTo>
                    <a:lnTo>
                      <a:pt x="83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46" name="Freeform 182"/>
              <p:cNvSpPr>
                <a:spLocks/>
              </p:cNvSpPr>
              <p:nvPr/>
            </p:nvSpPr>
            <p:spPr bwMode="auto">
              <a:xfrm>
                <a:off x="3341" y="2871"/>
                <a:ext cx="115" cy="120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33" y="120"/>
                  </a:cxn>
                  <a:cxn ang="0">
                    <a:pos x="115" y="85"/>
                  </a:cxn>
                  <a:cxn ang="0">
                    <a:pos x="83" y="0"/>
                  </a:cxn>
                  <a:cxn ang="0">
                    <a:pos x="0" y="35"/>
                  </a:cxn>
                </a:cxnLst>
                <a:rect l="0" t="0" r="r" b="b"/>
                <a:pathLst>
                  <a:path w="115" h="120">
                    <a:moveTo>
                      <a:pt x="0" y="35"/>
                    </a:moveTo>
                    <a:lnTo>
                      <a:pt x="33" y="120"/>
                    </a:lnTo>
                    <a:lnTo>
                      <a:pt x="115" y="85"/>
                    </a:lnTo>
                    <a:lnTo>
                      <a:pt x="83" y="0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47" name="Freeform 183"/>
              <p:cNvSpPr>
                <a:spLocks/>
              </p:cNvSpPr>
              <p:nvPr/>
            </p:nvSpPr>
            <p:spPr bwMode="auto">
              <a:xfrm>
                <a:off x="4943" y="1164"/>
                <a:ext cx="89" cy="114"/>
              </a:xfrm>
              <a:custGeom>
                <a:avLst/>
                <a:gdLst/>
                <a:ahLst/>
                <a:cxnLst>
                  <a:cxn ang="0">
                    <a:pos x="38" y="114"/>
                  </a:cxn>
                  <a:cxn ang="0">
                    <a:pos x="0" y="71"/>
                  </a:cxn>
                  <a:cxn ang="0">
                    <a:pos x="52" y="0"/>
                  </a:cxn>
                  <a:cxn ang="0">
                    <a:pos x="89" y="44"/>
                  </a:cxn>
                  <a:cxn ang="0">
                    <a:pos x="38" y="114"/>
                  </a:cxn>
                </a:cxnLst>
                <a:rect l="0" t="0" r="r" b="b"/>
                <a:pathLst>
                  <a:path w="89" h="114">
                    <a:moveTo>
                      <a:pt x="38" y="114"/>
                    </a:moveTo>
                    <a:lnTo>
                      <a:pt x="0" y="71"/>
                    </a:lnTo>
                    <a:lnTo>
                      <a:pt x="52" y="0"/>
                    </a:lnTo>
                    <a:lnTo>
                      <a:pt x="89" y="44"/>
                    </a:lnTo>
                    <a:lnTo>
                      <a:pt x="38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48" name="Freeform 184"/>
              <p:cNvSpPr>
                <a:spLocks/>
              </p:cNvSpPr>
              <p:nvPr/>
            </p:nvSpPr>
            <p:spPr bwMode="auto">
              <a:xfrm>
                <a:off x="4943" y="1164"/>
                <a:ext cx="89" cy="114"/>
              </a:xfrm>
              <a:custGeom>
                <a:avLst/>
                <a:gdLst/>
                <a:ahLst/>
                <a:cxnLst>
                  <a:cxn ang="0">
                    <a:pos x="38" y="114"/>
                  </a:cxn>
                  <a:cxn ang="0">
                    <a:pos x="0" y="71"/>
                  </a:cxn>
                  <a:cxn ang="0">
                    <a:pos x="52" y="0"/>
                  </a:cxn>
                  <a:cxn ang="0">
                    <a:pos x="89" y="44"/>
                  </a:cxn>
                  <a:cxn ang="0">
                    <a:pos x="38" y="114"/>
                  </a:cxn>
                </a:cxnLst>
                <a:rect l="0" t="0" r="r" b="b"/>
                <a:pathLst>
                  <a:path w="89" h="114">
                    <a:moveTo>
                      <a:pt x="38" y="114"/>
                    </a:moveTo>
                    <a:lnTo>
                      <a:pt x="0" y="71"/>
                    </a:lnTo>
                    <a:lnTo>
                      <a:pt x="52" y="0"/>
                    </a:lnTo>
                    <a:lnTo>
                      <a:pt x="89" y="44"/>
                    </a:lnTo>
                    <a:lnTo>
                      <a:pt x="38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49" name="Freeform 185"/>
              <p:cNvSpPr>
                <a:spLocks/>
              </p:cNvSpPr>
              <p:nvPr/>
            </p:nvSpPr>
            <p:spPr bwMode="auto">
              <a:xfrm>
                <a:off x="3749" y="1164"/>
                <a:ext cx="90" cy="11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44"/>
                  </a:cxn>
                  <a:cxn ang="0">
                    <a:pos x="51" y="114"/>
                  </a:cxn>
                  <a:cxn ang="0">
                    <a:pos x="90" y="71"/>
                  </a:cxn>
                  <a:cxn ang="0">
                    <a:pos x="37" y="0"/>
                  </a:cxn>
                </a:cxnLst>
                <a:rect l="0" t="0" r="r" b="b"/>
                <a:pathLst>
                  <a:path w="90" h="114">
                    <a:moveTo>
                      <a:pt x="37" y="0"/>
                    </a:moveTo>
                    <a:lnTo>
                      <a:pt x="0" y="44"/>
                    </a:lnTo>
                    <a:lnTo>
                      <a:pt x="51" y="114"/>
                    </a:lnTo>
                    <a:lnTo>
                      <a:pt x="90" y="7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50" name="Freeform 186"/>
              <p:cNvSpPr>
                <a:spLocks/>
              </p:cNvSpPr>
              <p:nvPr/>
            </p:nvSpPr>
            <p:spPr bwMode="auto">
              <a:xfrm>
                <a:off x="3749" y="1164"/>
                <a:ext cx="90" cy="11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44"/>
                  </a:cxn>
                  <a:cxn ang="0">
                    <a:pos x="51" y="114"/>
                  </a:cxn>
                  <a:cxn ang="0">
                    <a:pos x="90" y="71"/>
                  </a:cxn>
                  <a:cxn ang="0">
                    <a:pos x="37" y="0"/>
                  </a:cxn>
                </a:cxnLst>
                <a:rect l="0" t="0" r="r" b="b"/>
                <a:pathLst>
                  <a:path w="90" h="114">
                    <a:moveTo>
                      <a:pt x="37" y="0"/>
                    </a:moveTo>
                    <a:lnTo>
                      <a:pt x="0" y="44"/>
                    </a:lnTo>
                    <a:lnTo>
                      <a:pt x="51" y="114"/>
                    </a:lnTo>
                    <a:lnTo>
                      <a:pt x="90" y="71"/>
                    </a:lnTo>
                    <a:lnTo>
                      <a:pt x="3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51" name="Freeform 187"/>
              <p:cNvSpPr>
                <a:spLocks/>
              </p:cNvSpPr>
              <p:nvPr/>
            </p:nvSpPr>
            <p:spPr bwMode="auto">
              <a:xfrm>
                <a:off x="4450" y="2504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4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4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52" name="Freeform 188"/>
              <p:cNvSpPr>
                <a:spLocks/>
              </p:cNvSpPr>
              <p:nvPr/>
            </p:nvSpPr>
            <p:spPr bwMode="auto">
              <a:xfrm>
                <a:off x="4450" y="2504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4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4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53" name="Freeform 189"/>
              <p:cNvSpPr>
                <a:spLocks/>
              </p:cNvSpPr>
              <p:nvPr/>
            </p:nvSpPr>
            <p:spPr bwMode="auto">
              <a:xfrm>
                <a:off x="4301" y="2504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4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4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54" name="Freeform 190"/>
              <p:cNvSpPr>
                <a:spLocks/>
              </p:cNvSpPr>
              <p:nvPr/>
            </p:nvSpPr>
            <p:spPr bwMode="auto">
              <a:xfrm>
                <a:off x="4301" y="2504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4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4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55" name="Freeform 191"/>
              <p:cNvSpPr>
                <a:spLocks/>
              </p:cNvSpPr>
              <p:nvPr/>
            </p:nvSpPr>
            <p:spPr bwMode="auto">
              <a:xfrm>
                <a:off x="4501" y="2364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2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2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56" name="Freeform 192"/>
              <p:cNvSpPr>
                <a:spLocks/>
              </p:cNvSpPr>
              <p:nvPr/>
            </p:nvSpPr>
            <p:spPr bwMode="auto">
              <a:xfrm>
                <a:off x="4501" y="2364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2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2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57" name="Freeform 193"/>
              <p:cNvSpPr>
                <a:spLocks/>
              </p:cNvSpPr>
              <p:nvPr/>
            </p:nvSpPr>
            <p:spPr bwMode="auto">
              <a:xfrm>
                <a:off x="4275" y="2364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2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2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58" name="Freeform 194"/>
              <p:cNvSpPr>
                <a:spLocks noEditPoints="1"/>
              </p:cNvSpPr>
              <p:nvPr/>
            </p:nvSpPr>
            <p:spPr bwMode="auto">
              <a:xfrm>
                <a:off x="4275" y="2364"/>
                <a:ext cx="1329" cy="18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2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2"/>
                  </a:cxn>
                  <a:cxn ang="0">
                    <a:pos x="1322" y="182"/>
                  </a:cxn>
                  <a:cxn ang="0">
                    <a:pos x="1329" y="128"/>
                  </a:cxn>
                </a:cxnLst>
                <a:rect l="0" t="0" r="r" b="b"/>
                <a:pathLst>
                  <a:path w="1329" h="182">
                    <a:moveTo>
                      <a:pt x="6" y="72"/>
                    </a:moveTo>
                    <a:lnTo>
                      <a:pt x="6" y="22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2"/>
                    </a:lnTo>
                    <a:moveTo>
                      <a:pt x="1322" y="182"/>
                    </a:moveTo>
                    <a:lnTo>
                      <a:pt x="1329" y="12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59" name="Rectangle 195"/>
              <p:cNvSpPr>
                <a:spLocks noChangeArrowheads="1"/>
              </p:cNvSpPr>
              <p:nvPr/>
            </p:nvSpPr>
            <p:spPr bwMode="auto">
              <a:xfrm>
                <a:off x="4371" y="2103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60" name="Rectangle 196"/>
              <p:cNvSpPr>
                <a:spLocks noChangeArrowheads="1"/>
              </p:cNvSpPr>
              <p:nvPr/>
            </p:nvSpPr>
            <p:spPr bwMode="auto">
              <a:xfrm>
                <a:off x="4371" y="2103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61" name="Freeform 197"/>
              <p:cNvSpPr>
                <a:spLocks/>
              </p:cNvSpPr>
              <p:nvPr/>
            </p:nvSpPr>
            <p:spPr bwMode="auto">
              <a:xfrm>
                <a:off x="4481" y="2436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8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8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62" name="Freeform 198"/>
              <p:cNvSpPr>
                <a:spLocks/>
              </p:cNvSpPr>
              <p:nvPr/>
            </p:nvSpPr>
            <p:spPr bwMode="auto">
              <a:xfrm>
                <a:off x="4481" y="2436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8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8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63" name="Freeform 199"/>
              <p:cNvSpPr>
                <a:spLocks/>
              </p:cNvSpPr>
              <p:nvPr/>
            </p:nvSpPr>
            <p:spPr bwMode="auto">
              <a:xfrm>
                <a:off x="4281" y="2436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64" name="Freeform 200"/>
              <p:cNvSpPr>
                <a:spLocks noEditPoints="1"/>
              </p:cNvSpPr>
              <p:nvPr/>
            </p:nvSpPr>
            <p:spPr bwMode="auto">
              <a:xfrm>
                <a:off x="4281" y="2327"/>
                <a:ext cx="1323" cy="177"/>
              </a:xfrm>
              <a:custGeom>
                <a:avLst/>
                <a:gdLst/>
                <a:ahLst/>
                <a:cxnLst>
                  <a:cxn ang="0">
                    <a:pos x="20" y="177"/>
                  </a:cxn>
                  <a:cxn ang="0">
                    <a:pos x="20" y="127"/>
                  </a:cxn>
                  <a:cxn ang="0">
                    <a:pos x="0" y="109"/>
                  </a:cxn>
                  <a:cxn ang="0">
                    <a:pos x="0" y="160"/>
                  </a:cxn>
                  <a:cxn ang="0">
                    <a:pos x="20" y="177"/>
                  </a:cxn>
                  <a:cxn ang="0">
                    <a:pos x="1323" y="165"/>
                  </a:cxn>
                  <a:cxn ang="0">
                    <a:pos x="1323" y="0"/>
                  </a:cxn>
                </a:cxnLst>
                <a:rect l="0" t="0" r="r" b="b"/>
                <a:pathLst>
                  <a:path w="1323" h="177">
                    <a:moveTo>
                      <a:pt x="20" y="177"/>
                    </a:moveTo>
                    <a:lnTo>
                      <a:pt x="20" y="127"/>
                    </a:lnTo>
                    <a:lnTo>
                      <a:pt x="0" y="109"/>
                    </a:lnTo>
                    <a:lnTo>
                      <a:pt x="0" y="160"/>
                    </a:lnTo>
                    <a:lnTo>
                      <a:pt x="20" y="177"/>
                    </a:lnTo>
                    <a:moveTo>
                      <a:pt x="1323" y="165"/>
                    </a:moveTo>
                    <a:lnTo>
                      <a:pt x="132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65" name="Freeform 201"/>
              <p:cNvSpPr>
                <a:spLocks/>
              </p:cNvSpPr>
              <p:nvPr/>
            </p:nvSpPr>
            <p:spPr bwMode="auto">
              <a:xfrm>
                <a:off x="4802" y="3518"/>
                <a:ext cx="141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56" y="5"/>
                  </a:cxn>
                  <a:cxn ang="0">
                    <a:pos x="141" y="0"/>
                  </a:cxn>
                  <a:cxn ang="0">
                    <a:pos x="73" y="26"/>
                  </a:cxn>
                  <a:cxn ang="0">
                    <a:pos x="0" y="28"/>
                  </a:cxn>
                </a:cxnLst>
                <a:rect l="0" t="0" r="r" b="b"/>
                <a:pathLst>
                  <a:path w="141" h="28">
                    <a:moveTo>
                      <a:pt x="0" y="28"/>
                    </a:moveTo>
                    <a:lnTo>
                      <a:pt x="56" y="5"/>
                    </a:lnTo>
                    <a:lnTo>
                      <a:pt x="141" y="0"/>
                    </a:lnTo>
                    <a:lnTo>
                      <a:pt x="73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66" name="Freeform 202"/>
              <p:cNvSpPr>
                <a:spLocks/>
              </p:cNvSpPr>
              <p:nvPr/>
            </p:nvSpPr>
            <p:spPr bwMode="auto">
              <a:xfrm>
                <a:off x="4802" y="3518"/>
                <a:ext cx="141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56" y="5"/>
                  </a:cxn>
                  <a:cxn ang="0">
                    <a:pos x="141" y="0"/>
                  </a:cxn>
                  <a:cxn ang="0">
                    <a:pos x="73" y="26"/>
                  </a:cxn>
                  <a:cxn ang="0">
                    <a:pos x="0" y="28"/>
                  </a:cxn>
                </a:cxnLst>
                <a:rect l="0" t="0" r="r" b="b"/>
                <a:pathLst>
                  <a:path w="141" h="28">
                    <a:moveTo>
                      <a:pt x="0" y="28"/>
                    </a:moveTo>
                    <a:lnTo>
                      <a:pt x="56" y="5"/>
                    </a:lnTo>
                    <a:lnTo>
                      <a:pt x="141" y="0"/>
                    </a:lnTo>
                    <a:lnTo>
                      <a:pt x="73" y="26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67" name="Freeform 203"/>
              <p:cNvSpPr>
                <a:spLocks/>
              </p:cNvSpPr>
              <p:nvPr/>
            </p:nvSpPr>
            <p:spPr bwMode="auto">
              <a:xfrm>
                <a:off x="4411" y="2103"/>
                <a:ext cx="39" cy="5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9"/>
                  </a:cxn>
                  <a:cxn ang="0">
                    <a:pos x="0" y="52"/>
                  </a:cxn>
                </a:cxnLst>
                <a:rect l="0" t="0" r="r" b="b"/>
                <a:pathLst>
                  <a:path w="39" h="59">
                    <a:moveTo>
                      <a:pt x="0" y="52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68" name="Freeform 204"/>
              <p:cNvSpPr>
                <a:spLocks/>
              </p:cNvSpPr>
              <p:nvPr/>
            </p:nvSpPr>
            <p:spPr bwMode="auto">
              <a:xfrm>
                <a:off x="4411" y="2103"/>
                <a:ext cx="39" cy="5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9"/>
                  </a:cxn>
                  <a:cxn ang="0">
                    <a:pos x="0" y="52"/>
                  </a:cxn>
                </a:cxnLst>
                <a:rect l="0" t="0" r="r" b="b"/>
                <a:pathLst>
                  <a:path w="39" h="59">
                    <a:moveTo>
                      <a:pt x="0" y="52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9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69" name="Freeform 205"/>
              <p:cNvSpPr>
                <a:spLocks/>
              </p:cNvSpPr>
              <p:nvPr/>
            </p:nvSpPr>
            <p:spPr bwMode="auto">
              <a:xfrm>
                <a:off x="4332" y="2103"/>
                <a:ext cx="39" cy="5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9"/>
                  </a:cxn>
                  <a:cxn ang="0">
                    <a:pos x="0" y="7"/>
                  </a:cxn>
                </a:cxnLst>
                <a:rect l="0" t="0" r="r" b="b"/>
                <a:pathLst>
                  <a:path w="39" h="59">
                    <a:moveTo>
                      <a:pt x="0" y="7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70" name="Freeform 206"/>
              <p:cNvSpPr>
                <a:spLocks/>
              </p:cNvSpPr>
              <p:nvPr/>
            </p:nvSpPr>
            <p:spPr bwMode="auto">
              <a:xfrm>
                <a:off x="4332" y="2103"/>
                <a:ext cx="39" cy="5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9"/>
                  </a:cxn>
                  <a:cxn ang="0">
                    <a:pos x="0" y="7"/>
                  </a:cxn>
                </a:cxnLst>
                <a:rect l="0" t="0" r="r" b="b"/>
                <a:pathLst>
                  <a:path w="39" h="59">
                    <a:moveTo>
                      <a:pt x="0" y="7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9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71" name="Freeform 207"/>
              <p:cNvSpPr>
                <a:spLocks/>
              </p:cNvSpPr>
              <p:nvPr/>
            </p:nvSpPr>
            <p:spPr bwMode="auto">
              <a:xfrm>
                <a:off x="5326" y="2871"/>
                <a:ext cx="10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05" y="24"/>
                  </a:cxn>
                  <a:cxn ang="0">
                    <a:pos x="89" y="112"/>
                  </a:cxn>
                  <a:cxn ang="0">
                    <a:pos x="0" y="85"/>
                  </a:cxn>
                  <a:cxn ang="0">
                    <a:pos x="32" y="0"/>
                  </a:cxn>
                </a:cxnLst>
                <a:rect l="0" t="0" r="r" b="b"/>
                <a:pathLst>
                  <a:path w="105" h="112">
                    <a:moveTo>
                      <a:pt x="32" y="0"/>
                    </a:moveTo>
                    <a:lnTo>
                      <a:pt x="105" y="24"/>
                    </a:lnTo>
                    <a:lnTo>
                      <a:pt x="89" y="112"/>
                    </a:lnTo>
                    <a:lnTo>
                      <a:pt x="0" y="8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72" name="Freeform 208"/>
              <p:cNvSpPr>
                <a:spLocks/>
              </p:cNvSpPr>
              <p:nvPr/>
            </p:nvSpPr>
            <p:spPr bwMode="auto">
              <a:xfrm>
                <a:off x="5326" y="2871"/>
                <a:ext cx="10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05" y="24"/>
                  </a:cxn>
                  <a:cxn ang="0">
                    <a:pos x="89" y="112"/>
                  </a:cxn>
                  <a:cxn ang="0">
                    <a:pos x="0" y="85"/>
                  </a:cxn>
                  <a:cxn ang="0">
                    <a:pos x="32" y="0"/>
                  </a:cxn>
                </a:cxnLst>
                <a:rect l="0" t="0" r="r" b="b"/>
                <a:pathLst>
                  <a:path w="105" h="112">
                    <a:moveTo>
                      <a:pt x="32" y="0"/>
                    </a:moveTo>
                    <a:lnTo>
                      <a:pt x="105" y="24"/>
                    </a:lnTo>
                    <a:lnTo>
                      <a:pt x="89" y="112"/>
                    </a:lnTo>
                    <a:lnTo>
                      <a:pt x="0" y="85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73" name="Freeform 209"/>
              <p:cNvSpPr>
                <a:spLocks/>
              </p:cNvSpPr>
              <p:nvPr/>
            </p:nvSpPr>
            <p:spPr bwMode="auto">
              <a:xfrm>
                <a:off x="5005" y="3428"/>
                <a:ext cx="154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5" y="26"/>
                  </a:cxn>
                  <a:cxn ang="0">
                    <a:pos x="154" y="0"/>
                  </a:cxn>
                  <a:cxn ang="0">
                    <a:pos x="88" y="42"/>
                  </a:cxn>
                  <a:cxn ang="0">
                    <a:pos x="0" y="59"/>
                  </a:cxn>
                </a:cxnLst>
                <a:rect l="0" t="0" r="r" b="b"/>
                <a:pathLst>
                  <a:path w="154" h="59">
                    <a:moveTo>
                      <a:pt x="0" y="59"/>
                    </a:moveTo>
                    <a:lnTo>
                      <a:pt x="55" y="26"/>
                    </a:lnTo>
                    <a:lnTo>
                      <a:pt x="154" y="0"/>
                    </a:lnTo>
                    <a:lnTo>
                      <a:pt x="88" y="4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74" name="Freeform 210"/>
              <p:cNvSpPr>
                <a:spLocks/>
              </p:cNvSpPr>
              <p:nvPr/>
            </p:nvSpPr>
            <p:spPr bwMode="auto">
              <a:xfrm>
                <a:off x="5005" y="3428"/>
                <a:ext cx="154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5" y="26"/>
                  </a:cxn>
                  <a:cxn ang="0">
                    <a:pos x="154" y="0"/>
                  </a:cxn>
                  <a:cxn ang="0">
                    <a:pos x="88" y="42"/>
                  </a:cxn>
                  <a:cxn ang="0">
                    <a:pos x="0" y="59"/>
                  </a:cxn>
                </a:cxnLst>
                <a:rect l="0" t="0" r="r" b="b"/>
                <a:pathLst>
                  <a:path w="154" h="59">
                    <a:moveTo>
                      <a:pt x="0" y="59"/>
                    </a:moveTo>
                    <a:lnTo>
                      <a:pt x="55" y="26"/>
                    </a:lnTo>
                    <a:lnTo>
                      <a:pt x="154" y="0"/>
                    </a:lnTo>
                    <a:lnTo>
                      <a:pt x="88" y="42"/>
                    </a:lnTo>
                    <a:lnTo>
                      <a:pt x="0" y="5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75" name="Freeform 211"/>
              <p:cNvSpPr>
                <a:spLocks/>
              </p:cNvSpPr>
              <p:nvPr/>
            </p:nvSpPr>
            <p:spPr bwMode="auto">
              <a:xfrm>
                <a:off x="4740" y="1059"/>
                <a:ext cx="135" cy="23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3"/>
                  </a:cxn>
                  <a:cxn ang="0">
                    <a:pos x="62" y="23"/>
                  </a:cxn>
                  <a:cxn ang="0">
                    <a:pos x="135" y="23"/>
                  </a:cxn>
                  <a:cxn ang="0">
                    <a:pos x="64" y="0"/>
                  </a:cxn>
                </a:cxnLst>
                <a:rect l="0" t="0" r="r" b="b"/>
                <a:pathLst>
                  <a:path w="135" h="23">
                    <a:moveTo>
                      <a:pt x="64" y="0"/>
                    </a:moveTo>
                    <a:lnTo>
                      <a:pt x="0" y="3"/>
                    </a:lnTo>
                    <a:lnTo>
                      <a:pt x="62" y="23"/>
                    </a:lnTo>
                    <a:lnTo>
                      <a:pt x="135" y="2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76" name="Freeform 212"/>
              <p:cNvSpPr>
                <a:spLocks noEditPoints="1"/>
              </p:cNvSpPr>
              <p:nvPr/>
            </p:nvSpPr>
            <p:spPr bwMode="auto">
              <a:xfrm>
                <a:off x="4740" y="1059"/>
                <a:ext cx="857" cy="1607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3"/>
                  </a:cxn>
                  <a:cxn ang="0">
                    <a:pos x="62" y="23"/>
                  </a:cxn>
                  <a:cxn ang="0">
                    <a:pos x="135" y="23"/>
                  </a:cxn>
                  <a:cxn ang="0">
                    <a:pos x="64" y="0"/>
                  </a:cxn>
                  <a:cxn ang="0">
                    <a:pos x="857" y="1607"/>
                  </a:cxn>
                  <a:cxn ang="0">
                    <a:pos x="857" y="1487"/>
                  </a:cxn>
                </a:cxnLst>
                <a:rect l="0" t="0" r="r" b="b"/>
                <a:pathLst>
                  <a:path w="857" h="1607">
                    <a:moveTo>
                      <a:pt x="64" y="0"/>
                    </a:moveTo>
                    <a:lnTo>
                      <a:pt x="0" y="3"/>
                    </a:lnTo>
                    <a:lnTo>
                      <a:pt x="62" y="23"/>
                    </a:lnTo>
                    <a:lnTo>
                      <a:pt x="135" y="23"/>
                    </a:lnTo>
                    <a:lnTo>
                      <a:pt x="64" y="0"/>
                    </a:lnTo>
                    <a:moveTo>
                      <a:pt x="857" y="1607"/>
                    </a:moveTo>
                    <a:lnTo>
                      <a:pt x="857" y="148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77" name="Freeform 213"/>
              <p:cNvSpPr>
                <a:spLocks/>
              </p:cNvSpPr>
              <p:nvPr/>
            </p:nvSpPr>
            <p:spPr bwMode="auto">
              <a:xfrm>
                <a:off x="5528" y="1864"/>
                <a:ext cx="23" cy="210"/>
              </a:xfrm>
              <a:custGeom>
                <a:avLst/>
                <a:gdLst/>
                <a:ahLst/>
                <a:cxnLst>
                  <a:cxn ang="0">
                    <a:pos x="4" y="150"/>
                  </a:cxn>
                  <a:cxn ang="0">
                    <a:pos x="0" y="0"/>
                  </a:cxn>
                  <a:cxn ang="0">
                    <a:pos x="23" y="68"/>
                  </a:cxn>
                  <a:cxn ang="0">
                    <a:pos x="23" y="210"/>
                  </a:cxn>
                  <a:cxn ang="0">
                    <a:pos x="4" y="150"/>
                  </a:cxn>
                </a:cxnLst>
                <a:rect l="0" t="0" r="r" b="b"/>
                <a:pathLst>
                  <a:path w="23" h="210">
                    <a:moveTo>
                      <a:pt x="4" y="150"/>
                    </a:moveTo>
                    <a:lnTo>
                      <a:pt x="0" y="0"/>
                    </a:lnTo>
                    <a:lnTo>
                      <a:pt x="23" y="68"/>
                    </a:lnTo>
                    <a:lnTo>
                      <a:pt x="23" y="210"/>
                    </a:lnTo>
                    <a:lnTo>
                      <a:pt x="4" y="1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78" name="Freeform 214"/>
              <p:cNvSpPr>
                <a:spLocks/>
              </p:cNvSpPr>
              <p:nvPr/>
            </p:nvSpPr>
            <p:spPr bwMode="auto">
              <a:xfrm>
                <a:off x="5528" y="1864"/>
                <a:ext cx="23" cy="210"/>
              </a:xfrm>
              <a:custGeom>
                <a:avLst/>
                <a:gdLst/>
                <a:ahLst/>
                <a:cxnLst>
                  <a:cxn ang="0">
                    <a:pos x="4" y="150"/>
                  </a:cxn>
                  <a:cxn ang="0">
                    <a:pos x="0" y="0"/>
                  </a:cxn>
                  <a:cxn ang="0">
                    <a:pos x="23" y="68"/>
                  </a:cxn>
                  <a:cxn ang="0">
                    <a:pos x="23" y="210"/>
                  </a:cxn>
                  <a:cxn ang="0">
                    <a:pos x="4" y="150"/>
                  </a:cxn>
                </a:cxnLst>
                <a:rect l="0" t="0" r="r" b="b"/>
                <a:pathLst>
                  <a:path w="23" h="210">
                    <a:moveTo>
                      <a:pt x="4" y="150"/>
                    </a:moveTo>
                    <a:lnTo>
                      <a:pt x="0" y="0"/>
                    </a:lnTo>
                    <a:lnTo>
                      <a:pt x="23" y="68"/>
                    </a:lnTo>
                    <a:lnTo>
                      <a:pt x="23" y="210"/>
                    </a:lnTo>
                    <a:lnTo>
                      <a:pt x="4" y="1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79" name="Freeform 215"/>
              <p:cNvSpPr>
                <a:spLocks/>
              </p:cNvSpPr>
              <p:nvPr/>
            </p:nvSpPr>
            <p:spPr bwMode="auto">
              <a:xfrm>
                <a:off x="5505" y="2876"/>
                <a:ext cx="23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3" y="91"/>
                  </a:cxn>
                  <a:cxn ang="0">
                    <a:pos x="23" y="0"/>
                  </a:cxn>
                  <a:cxn ang="0">
                    <a:pos x="0" y="43"/>
                  </a:cxn>
                  <a:cxn ang="0">
                    <a:pos x="0" y="132"/>
                  </a:cxn>
                </a:cxnLst>
                <a:rect l="0" t="0" r="r" b="b"/>
                <a:pathLst>
                  <a:path w="23" h="132">
                    <a:moveTo>
                      <a:pt x="0" y="132"/>
                    </a:moveTo>
                    <a:lnTo>
                      <a:pt x="23" y="91"/>
                    </a:lnTo>
                    <a:lnTo>
                      <a:pt x="23" y="0"/>
                    </a:lnTo>
                    <a:lnTo>
                      <a:pt x="0" y="43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80" name="Freeform 216"/>
              <p:cNvSpPr>
                <a:spLocks/>
              </p:cNvSpPr>
              <p:nvPr/>
            </p:nvSpPr>
            <p:spPr bwMode="auto">
              <a:xfrm>
                <a:off x="5505" y="2876"/>
                <a:ext cx="23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3" y="91"/>
                  </a:cxn>
                  <a:cxn ang="0">
                    <a:pos x="23" y="0"/>
                  </a:cxn>
                  <a:cxn ang="0">
                    <a:pos x="0" y="43"/>
                  </a:cxn>
                  <a:cxn ang="0">
                    <a:pos x="0" y="132"/>
                  </a:cxn>
                </a:cxnLst>
                <a:rect l="0" t="0" r="r" b="b"/>
                <a:pathLst>
                  <a:path w="23" h="132">
                    <a:moveTo>
                      <a:pt x="0" y="132"/>
                    </a:moveTo>
                    <a:lnTo>
                      <a:pt x="23" y="91"/>
                    </a:lnTo>
                    <a:lnTo>
                      <a:pt x="23" y="0"/>
                    </a:lnTo>
                    <a:lnTo>
                      <a:pt x="0" y="43"/>
                    </a:lnTo>
                    <a:lnTo>
                      <a:pt x="0" y="1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81" name="Freeform 217"/>
              <p:cNvSpPr>
                <a:spLocks/>
              </p:cNvSpPr>
              <p:nvPr/>
            </p:nvSpPr>
            <p:spPr bwMode="auto">
              <a:xfrm>
                <a:off x="5288" y="1620"/>
                <a:ext cx="70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2"/>
                  </a:cxn>
                  <a:cxn ang="0">
                    <a:pos x="70" y="136"/>
                  </a:cxn>
                  <a:cxn ang="0">
                    <a:pos x="32" y="83"/>
                  </a:cxn>
                  <a:cxn ang="0">
                    <a:pos x="0" y="0"/>
                  </a:cxn>
                </a:cxnLst>
                <a:rect l="0" t="0" r="r" b="b"/>
                <a:pathLst>
                  <a:path w="70" h="136">
                    <a:moveTo>
                      <a:pt x="0" y="0"/>
                    </a:moveTo>
                    <a:lnTo>
                      <a:pt x="38" y="52"/>
                    </a:lnTo>
                    <a:lnTo>
                      <a:pt x="70" y="136"/>
                    </a:lnTo>
                    <a:lnTo>
                      <a:pt x="32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82" name="Freeform 218"/>
              <p:cNvSpPr>
                <a:spLocks/>
              </p:cNvSpPr>
              <p:nvPr/>
            </p:nvSpPr>
            <p:spPr bwMode="auto">
              <a:xfrm>
                <a:off x="5288" y="1620"/>
                <a:ext cx="70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2"/>
                  </a:cxn>
                  <a:cxn ang="0">
                    <a:pos x="70" y="136"/>
                  </a:cxn>
                  <a:cxn ang="0">
                    <a:pos x="32" y="83"/>
                  </a:cxn>
                  <a:cxn ang="0">
                    <a:pos x="0" y="0"/>
                  </a:cxn>
                </a:cxnLst>
                <a:rect l="0" t="0" r="r" b="b"/>
                <a:pathLst>
                  <a:path w="70" h="136">
                    <a:moveTo>
                      <a:pt x="0" y="0"/>
                    </a:moveTo>
                    <a:lnTo>
                      <a:pt x="38" y="52"/>
                    </a:lnTo>
                    <a:lnTo>
                      <a:pt x="70" y="136"/>
                    </a:lnTo>
                    <a:lnTo>
                      <a:pt x="32" y="8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83" name="Freeform 219"/>
              <p:cNvSpPr>
                <a:spLocks/>
              </p:cNvSpPr>
              <p:nvPr/>
            </p:nvSpPr>
            <p:spPr bwMode="auto">
              <a:xfrm>
                <a:off x="3424" y="1620"/>
                <a:ext cx="68" cy="136"/>
              </a:xfrm>
              <a:custGeom>
                <a:avLst/>
                <a:gdLst/>
                <a:ahLst/>
                <a:cxnLst>
                  <a:cxn ang="0">
                    <a:pos x="36" y="83"/>
                  </a:cxn>
                  <a:cxn ang="0">
                    <a:pos x="68" y="0"/>
                  </a:cxn>
                  <a:cxn ang="0">
                    <a:pos x="32" y="52"/>
                  </a:cxn>
                  <a:cxn ang="0">
                    <a:pos x="0" y="136"/>
                  </a:cxn>
                  <a:cxn ang="0">
                    <a:pos x="36" y="83"/>
                  </a:cxn>
                </a:cxnLst>
                <a:rect l="0" t="0" r="r" b="b"/>
                <a:pathLst>
                  <a:path w="68" h="136">
                    <a:moveTo>
                      <a:pt x="36" y="83"/>
                    </a:moveTo>
                    <a:lnTo>
                      <a:pt x="68" y="0"/>
                    </a:lnTo>
                    <a:lnTo>
                      <a:pt x="32" y="52"/>
                    </a:lnTo>
                    <a:lnTo>
                      <a:pt x="0" y="136"/>
                    </a:lnTo>
                    <a:lnTo>
                      <a:pt x="36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84" name="Freeform 220"/>
              <p:cNvSpPr>
                <a:spLocks/>
              </p:cNvSpPr>
              <p:nvPr/>
            </p:nvSpPr>
            <p:spPr bwMode="auto">
              <a:xfrm>
                <a:off x="3424" y="1620"/>
                <a:ext cx="68" cy="136"/>
              </a:xfrm>
              <a:custGeom>
                <a:avLst/>
                <a:gdLst/>
                <a:ahLst/>
                <a:cxnLst>
                  <a:cxn ang="0">
                    <a:pos x="36" y="83"/>
                  </a:cxn>
                  <a:cxn ang="0">
                    <a:pos x="68" y="0"/>
                  </a:cxn>
                  <a:cxn ang="0">
                    <a:pos x="32" y="52"/>
                  </a:cxn>
                  <a:cxn ang="0">
                    <a:pos x="0" y="136"/>
                  </a:cxn>
                  <a:cxn ang="0">
                    <a:pos x="36" y="83"/>
                  </a:cxn>
                </a:cxnLst>
                <a:rect l="0" t="0" r="r" b="b"/>
                <a:pathLst>
                  <a:path w="68" h="136">
                    <a:moveTo>
                      <a:pt x="36" y="83"/>
                    </a:moveTo>
                    <a:lnTo>
                      <a:pt x="68" y="0"/>
                    </a:lnTo>
                    <a:lnTo>
                      <a:pt x="32" y="52"/>
                    </a:lnTo>
                    <a:lnTo>
                      <a:pt x="0" y="136"/>
                    </a:lnTo>
                    <a:lnTo>
                      <a:pt x="36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85" name="Freeform 221"/>
              <p:cNvSpPr>
                <a:spLocks/>
              </p:cNvSpPr>
              <p:nvPr/>
            </p:nvSpPr>
            <p:spPr bwMode="auto">
              <a:xfrm>
                <a:off x="5040" y="3222"/>
                <a:ext cx="105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42" y="46"/>
                  </a:cxn>
                  <a:cxn ang="0">
                    <a:pos x="105" y="0"/>
                  </a:cxn>
                  <a:cxn ang="0">
                    <a:pos x="58" y="49"/>
                  </a:cxn>
                  <a:cxn ang="0">
                    <a:pos x="0" y="94"/>
                  </a:cxn>
                </a:cxnLst>
                <a:rect l="0" t="0" r="r" b="b"/>
                <a:pathLst>
                  <a:path w="105" h="94">
                    <a:moveTo>
                      <a:pt x="0" y="94"/>
                    </a:moveTo>
                    <a:lnTo>
                      <a:pt x="42" y="46"/>
                    </a:lnTo>
                    <a:lnTo>
                      <a:pt x="105" y="0"/>
                    </a:lnTo>
                    <a:lnTo>
                      <a:pt x="58" y="4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86" name="Freeform 222"/>
              <p:cNvSpPr>
                <a:spLocks/>
              </p:cNvSpPr>
              <p:nvPr/>
            </p:nvSpPr>
            <p:spPr bwMode="auto">
              <a:xfrm>
                <a:off x="5040" y="3222"/>
                <a:ext cx="105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42" y="46"/>
                  </a:cxn>
                  <a:cxn ang="0">
                    <a:pos x="105" y="0"/>
                  </a:cxn>
                  <a:cxn ang="0">
                    <a:pos x="58" y="49"/>
                  </a:cxn>
                  <a:cxn ang="0">
                    <a:pos x="0" y="94"/>
                  </a:cxn>
                </a:cxnLst>
                <a:rect l="0" t="0" r="r" b="b"/>
                <a:pathLst>
                  <a:path w="105" h="94">
                    <a:moveTo>
                      <a:pt x="0" y="94"/>
                    </a:moveTo>
                    <a:lnTo>
                      <a:pt x="42" y="46"/>
                    </a:lnTo>
                    <a:lnTo>
                      <a:pt x="105" y="0"/>
                    </a:lnTo>
                    <a:lnTo>
                      <a:pt x="58" y="49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87" name="Freeform 223"/>
              <p:cNvSpPr>
                <a:spLocks/>
              </p:cNvSpPr>
              <p:nvPr/>
            </p:nvSpPr>
            <p:spPr bwMode="auto">
              <a:xfrm>
                <a:off x="3637" y="3222"/>
                <a:ext cx="105" cy="94"/>
              </a:xfrm>
              <a:custGeom>
                <a:avLst/>
                <a:gdLst/>
                <a:ahLst/>
                <a:cxnLst>
                  <a:cxn ang="0">
                    <a:pos x="45" y="49"/>
                  </a:cxn>
                  <a:cxn ang="0">
                    <a:pos x="0" y="0"/>
                  </a:cxn>
                  <a:cxn ang="0">
                    <a:pos x="62" y="46"/>
                  </a:cxn>
                  <a:cxn ang="0">
                    <a:pos x="105" y="94"/>
                  </a:cxn>
                  <a:cxn ang="0">
                    <a:pos x="45" y="49"/>
                  </a:cxn>
                </a:cxnLst>
                <a:rect l="0" t="0" r="r" b="b"/>
                <a:pathLst>
                  <a:path w="105" h="94">
                    <a:moveTo>
                      <a:pt x="45" y="49"/>
                    </a:moveTo>
                    <a:lnTo>
                      <a:pt x="0" y="0"/>
                    </a:lnTo>
                    <a:lnTo>
                      <a:pt x="62" y="46"/>
                    </a:lnTo>
                    <a:lnTo>
                      <a:pt x="105" y="94"/>
                    </a:lnTo>
                    <a:lnTo>
                      <a:pt x="4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88" name="Freeform 224"/>
              <p:cNvSpPr>
                <a:spLocks/>
              </p:cNvSpPr>
              <p:nvPr/>
            </p:nvSpPr>
            <p:spPr bwMode="auto">
              <a:xfrm>
                <a:off x="3637" y="3222"/>
                <a:ext cx="105" cy="94"/>
              </a:xfrm>
              <a:custGeom>
                <a:avLst/>
                <a:gdLst/>
                <a:ahLst/>
                <a:cxnLst>
                  <a:cxn ang="0">
                    <a:pos x="45" y="49"/>
                  </a:cxn>
                  <a:cxn ang="0">
                    <a:pos x="0" y="0"/>
                  </a:cxn>
                  <a:cxn ang="0">
                    <a:pos x="62" y="46"/>
                  </a:cxn>
                  <a:cxn ang="0">
                    <a:pos x="105" y="94"/>
                  </a:cxn>
                  <a:cxn ang="0">
                    <a:pos x="45" y="49"/>
                  </a:cxn>
                </a:cxnLst>
                <a:rect l="0" t="0" r="r" b="b"/>
                <a:pathLst>
                  <a:path w="105" h="94">
                    <a:moveTo>
                      <a:pt x="45" y="49"/>
                    </a:moveTo>
                    <a:lnTo>
                      <a:pt x="0" y="0"/>
                    </a:lnTo>
                    <a:lnTo>
                      <a:pt x="62" y="46"/>
                    </a:lnTo>
                    <a:lnTo>
                      <a:pt x="105" y="94"/>
                    </a:lnTo>
                    <a:lnTo>
                      <a:pt x="45" y="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89" name="Freeform 225"/>
              <p:cNvSpPr>
                <a:spLocks/>
              </p:cNvSpPr>
              <p:nvPr/>
            </p:nvSpPr>
            <p:spPr bwMode="auto">
              <a:xfrm>
                <a:off x="5446" y="3080"/>
                <a:ext cx="59" cy="128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48" y="64"/>
                  </a:cxn>
                  <a:cxn ang="0">
                    <a:pos x="59" y="0"/>
                  </a:cxn>
                  <a:cxn ang="0">
                    <a:pos x="10" y="66"/>
                  </a:cxn>
                  <a:cxn ang="0">
                    <a:pos x="0" y="128"/>
                  </a:cxn>
                </a:cxnLst>
                <a:rect l="0" t="0" r="r" b="b"/>
                <a:pathLst>
                  <a:path w="59" h="128">
                    <a:moveTo>
                      <a:pt x="0" y="128"/>
                    </a:moveTo>
                    <a:lnTo>
                      <a:pt x="48" y="64"/>
                    </a:lnTo>
                    <a:lnTo>
                      <a:pt x="59" y="0"/>
                    </a:lnTo>
                    <a:lnTo>
                      <a:pt x="10" y="66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90" name="Freeform 226"/>
              <p:cNvSpPr>
                <a:spLocks/>
              </p:cNvSpPr>
              <p:nvPr/>
            </p:nvSpPr>
            <p:spPr bwMode="auto">
              <a:xfrm>
                <a:off x="5446" y="3080"/>
                <a:ext cx="59" cy="128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48" y="64"/>
                  </a:cxn>
                  <a:cxn ang="0">
                    <a:pos x="59" y="0"/>
                  </a:cxn>
                  <a:cxn ang="0">
                    <a:pos x="10" y="66"/>
                  </a:cxn>
                  <a:cxn ang="0">
                    <a:pos x="0" y="128"/>
                  </a:cxn>
                </a:cxnLst>
                <a:rect l="0" t="0" r="r" b="b"/>
                <a:pathLst>
                  <a:path w="59" h="128">
                    <a:moveTo>
                      <a:pt x="0" y="128"/>
                    </a:moveTo>
                    <a:lnTo>
                      <a:pt x="48" y="64"/>
                    </a:lnTo>
                    <a:lnTo>
                      <a:pt x="59" y="0"/>
                    </a:lnTo>
                    <a:lnTo>
                      <a:pt x="10" y="66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91" name="Freeform 227"/>
              <p:cNvSpPr>
                <a:spLocks/>
              </p:cNvSpPr>
              <p:nvPr/>
            </p:nvSpPr>
            <p:spPr bwMode="auto">
              <a:xfrm>
                <a:off x="4411" y="2518"/>
                <a:ext cx="39" cy="58"/>
              </a:xfrm>
              <a:custGeom>
                <a:avLst/>
                <a:gdLst/>
                <a:ahLst/>
                <a:cxnLst>
                  <a:cxn ang="0">
                    <a:pos x="39" y="50"/>
                  </a:cxn>
                  <a:cxn ang="0">
                    <a:pos x="39" y="0"/>
                  </a:cxn>
                  <a:cxn ang="0">
                    <a:pos x="0" y="6"/>
                  </a:cxn>
                  <a:cxn ang="0">
                    <a:pos x="0" y="58"/>
                  </a:cxn>
                  <a:cxn ang="0">
                    <a:pos x="39" y="50"/>
                  </a:cxn>
                </a:cxnLst>
                <a:rect l="0" t="0" r="r" b="b"/>
                <a:pathLst>
                  <a:path w="39" h="58">
                    <a:moveTo>
                      <a:pt x="39" y="50"/>
                    </a:moveTo>
                    <a:lnTo>
                      <a:pt x="39" y="0"/>
                    </a:lnTo>
                    <a:lnTo>
                      <a:pt x="0" y="6"/>
                    </a:lnTo>
                    <a:lnTo>
                      <a:pt x="0" y="58"/>
                    </a:lnTo>
                    <a:lnTo>
                      <a:pt x="39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92" name="Freeform 228"/>
              <p:cNvSpPr>
                <a:spLocks/>
              </p:cNvSpPr>
              <p:nvPr/>
            </p:nvSpPr>
            <p:spPr bwMode="auto">
              <a:xfrm>
                <a:off x="4411" y="2518"/>
                <a:ext cx="39" cy="58"/>
              </a:xfrm>
              <a:custGeom>
                <a:avLst/>
                <a:gdLst/>
                <a:ahLst/>
                <a:cxnLst>
                  <a:cxn ang="0">
                    <a:pos x="39" y="50"/>
                  </a:cxn>
                  <a:cxn ang="0">
                    <a:pos x="39" y="0"/>
                  </a:cxn>
                  <a:cxn ang="0">
                    <a:pos x="0" y="6"/>
                  </a:cxn>
                  <a:cxn ang="0">
                    <a:pos x="0" y="58"/>
                  </a:cxn>
                  <a:cxn ang="0">
                    <a:pos x="39" y="50"/>
                  </a:cxn>
                </a:cxnLst>
                <a:rect l="0" t="0" r="r" b="b"/>
                <a:pathLst>
                  <a:path w="39" h="58">
                    <a:moveTo>
                      <a:pt x="39" y="50"/>
                    </a:moveTo>
                    <a:lnTo>
                      <a:pt x="39" y="0"/>
                    </a:lnTo>
                    <a:lnTo>
                      <a:pt x="0" y="6"/>
                    </a:lnTo>
                    <a:lnTo>
                      <a:pt x="0" y="58"/>
                    </a:lnTo>
                    <a:lnTo>
                      <a:pt x="39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93" name="Freeform 229"/>
              <p:cNvSpPr>
                <a:spLocks/>
              </p:cNvSpPr>
              <p:nvPr/>
            </p:nvSpPr>
            <p:spPr bwMode="auto">
              <a:xfrm>
                <a:off x="4332" y="2518"/>
                <a:ext cx="39" cy="58"/>
              </a:xfrm>
              <a:custGeom>
                <a:avLst/>
                <a:gdLst/>
                <a:ahLst/>
                <a:cxnLst>
                  <a:cxn ang="0">
                    <a:pos x="39" y="58"/>
                  </a:cxn>
                  <a:cxn ang="0">
                    <a:pos x="39" y="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9" y="58"/>
                  </a:cxn>
                </a:cxnLst>
                <a:rect l="0" t="0" r="r" b="b"/>
                <a:pathLst>
                  <a:path w="39" h="58">
                    <a:moveTo>
                      <a:pt x="39" y="58"/>
                    </a:moveTo>
                    <a:lnTo>
                      <a:pt x="39" y="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9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94" name="Freeform 230"/>
              <p:cNvSpPr>
                <a:spLocks/>
              </p:cNvSpPr>
              <p:nvPr/>
            </p:nvSpPr>
            <p:spPr bwMode="auto">
              <a:xfrm>
                <a:off x="4332" y="2518"/>
                <a:ext cx="39" cy="58"/>
              </a:xfrm>
              <a:custGeom>
                <a:avLst/>
                <a:gdLst/>
                <a:ahLst/>
                <a:cxnLst>
                  <a:cxn ang="0">
                    <a:pos x="39" y="58"/>
                  </a:cxn>
                  <a:cxn ang="0">
                    <a:pos x="39" y="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9" y="58"/>
                  </a:cxn>
                </a:cxnLst>
                <a:rect l="0" t="0" r="r" b="b"/>
                <a:pathLst>
                  <a:path w="39" h="58">
                    <a:moveTo>
                      <a:pt x="39" y="58"/>
                    </a:moveTo>
                    <a:lnTo>
                      <a:pt x="39" y="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9" y="5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95" name="Freeform 231"/>
              <p:cNvSpPr>
                <a:spLocks/>
              </p:cNvSpPr>
              <p:nvPr/>
            </p:nvSpPr>
            <p:spPr bwMode="auto">
              <a:xfrm>
                <a:off x="5159" y="1199"/>
                <a:ext cx="155" cy="81"/>
              </a:xfrm>
              <a:custGeom>
                <a:avLst/>
                <a:gdLst/>
                <a:ahLst/>
                <a:cxnLst>
                  <a:cxn ang="0">
                    <a:pos x="95" y="36"/>
                  </a:cxn>
                  <a:cxn ang="0">
                    <a:pos x="0" y="0"/>
                  </a:cxn>
                  <a:cxn ang="0">
                    <a:pos x="54" y="40"/>
                  </a:cxn>
                  <a:cxn ang="0">
                    <a:pos x="155" y="81"/>
                  </a:cxn>
                  <a:cxn ang="0">
                    <a:pos x="95" y="36"/>
                  </a:cxn>
                </a:cxnLst>
                <a:rect l="0" t="0" r="r" b="b"/>
                <a:pathLst>
                  <a:path w="155" h="81">
                    <a:moveTo>
                      <a:pt x="95" y="36"/>
                    </a:moveTo>
                    <a:lnTo>
                      <a:pt x="0" y="0"/>
                    </a:lnTo>
                    <a:lnTo>
                      <a:pt x="54" y="40"/>
                    </a:lnTo>
                    <a:lnTo>
                      <a:pt x="155" y="81"/>
                    </a:lnTo>
                    <a:lnTo>
                      <a:pt x="9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96" name="Freeform 232"/>
              <p:cNvSpPr>
                <a:spLocks/>
              </p:cNvSpPr>
              <p:nvPr/>
            </p:nvSpPr>
            <p:spPr bwMode="auto">
              <a:xfrm>
                <a:off x="5159" y="1199"/>
                <a:ext cx="155" cy="81"/>
              </a:xfrm>
              <a:custGeom>
                <a:avLst/>
                <a:gdLst/>
                <a:ahLst/>
                <a:cxnLst>
                  <a:cxn ang="0">
                    <a:pos x="95" y="36"/>
                  </a:cxn>
                  <a:cxn ang="0">
                    <a:pos x="0" y="0"/>
                  </a:cxn>
                  <a:cxn ang="0">
                    <a:pos x="54" y="40"/>
                  </a:cxn>
                  <a:cxn ang="0">
                    <a:pos x="155" y="81"/>
                  </a:cxn>
                  <a:cxn ang="0">
                    <a:pos x="95" y="36"/>
                  </a:cxn>
                </a:cxnLst>
                <a:rect l="0" t="0" r="r" b="b"/>
                <a:pathLst>
                  <a:path w="155" h="81">
                    <a:moveTo>
                      <a:pt x="95" y="36"/>
                    </a:moveTo>
                    <a:lnTo>
                      <a:pt x="0" y="0"/>
                    </a:lnTo>
                    <a:lnTo>
                      <a:pt x="54" y="40"/>
                    </a:lnTo>
                    <a:lnTo>
                      <a:pt x="155" y="81"/>
                    </a:lnTo>
                    <a:lnTo>
                      <a:pt x="95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97" name="Freeform 233"/>
              <p:cNvSpPr>
                <a:spLocks/>
              </p:cNvSpPr>
              <p:nvPr/>
            </p:nvSpPr>
            <p:spPr bwMode="auto">
              <a:xfrm>
                <a:off x="4943" y="3316"/>
                <a:ext cx="97" cy="76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39" y="34"/>
                  </a:cxn>
                  <a:cxn ang="0">
                    <a:pos x="0" y="76"/>
                  </a:cxn>
                  <a:cxn ang="0">
                    <a:pos x="55" y="46"/>
                  </a:cxn>
                  <a:cxn ang="0">
                    <a:pos x="97" y="0"/>
                  </a:cxn>
                </a:cxnLst>
                <a:rect l="0" t="0" r="r" b="b"/>
                <a:pathLst>
                  <a:path w="97" h="76">
                    <a:moveTo>
                      <a:pt x="97" y="0"/>
                    </a:moveTo>
                    <a:lnTo>
                      <a:pt x="39" y="34"/>
                    </a:lnTo>
                    <a:lnTo>
                      <a:pt x="0" y="76"/>
                    </a:lnTo>
                    <a:lnTo>
                      <a:pt x="55" y="46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98" name="Freeform 234"/>
              <p:cNvSpPr>
                <a:spLocks/>
              </p:cNvSpPr>
              <p:nvPr/>
            </p:nvSpPr>
            <p:spPr bwMode="auto">
              <a:xfrm>
                <a:off x="4943" y="3316"/>
                <a:ext cx="97" cy="76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39" y="34"/>
                  </a:cxn>
                  <a:cxn ang="0">
                    <a:pos x="0" y="76"/>
                  </a:cxn>
                  <a:cxn ang="0">
                    <a:pos x="55" y="46"/>
                  </a:cxn>
                  <a:cxn ang="0">
                    <a:pos x="97" y="0"/>
                  </a:cxn>
                </a:cxnLst>
                <a:rect l="0" t="0" r="r" b="b"/>
                <a:pathLst>
                  <a:path w="97" h="76">
                    <a:moveTo>
                      <a:pt x="97" y="0"/>
                    </a:moveTo>
                    <a:lnTo>
                      <a:pt x="39" y="34"/>
                    </a:lnTo>
                    <a:lnTo>
                      <a:pt x="0" y="76"/>
                    </a:lnTo>
                    <a:lnTo>
                      <a:pt x="55" y="46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99" name="Freeform 235"/>
              <p:cNvSpPr>
                <a:spLocks/>
              </p:cNvSpPr>
              <p:nvPr/>
            </p:nvSpPr>
            <p:spPr bwMode="auto">
              <a:xfrm>
                <a:off x="3742" y="3316"/>
                <a:ext cx="97" cy="76"/>
              </a:xfrm>
              <a:custGeom>
                <a:avLst/>
                <a:gdLst/>
                <a:ahLst/>
                <a:cxnLst>
                  <a:cxn ang="0">
                    <a:pos x="42" y="46"/>
                  </a:cxn>
                  <a:cxn ang="0">
                    <a:pos x="0" y="0"/>
                  </a:cxn>
                  <a:cxn ang="0">
                    <a:pos x="59" y="34"/>
                  </a:cxn>
                  <a:cxn ang="0">
                    <a:pos x="97" y="76"/>
                  </a:cxn>
                  <a:cxn ang="0">
                    <a:pos x="42" y="46"/>
                  </a:cxn>
                </a:cxnLst>
                <a:rect l="0" t="0" r="r" b="b"/>
                <a:pathLst>
                  <a:path w="97" h="76">
                    <a:moveTo>
                      <a:pt x="42" y="46"/>
                    </a:moveTo>
                    <a:lnTo>
                      <a:pt x="0" y="0"/>
                    </a:lnTo>
                    <a:lnTo>
                      <a:pt x="59" y="34"/>
                    </a:lnTo>
                    <a:lnTo>
                      <a:pt x="97" y="76"/>
                    </a:ln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00" name="Freeform 236"/>
              <p:cNvSpPr>
                <a:spLocks noEditPoints="1"/>
              </p:cNvSpPr>
              <p:nvPr/>
            </p:nvSpPr>
            <p:spPr bwMode="auto">
              <a:xfrm>
                <a:off x="3190" y="1943"/>
                <a:ext cx="649" cy="1449"/>
              </a:xfrm>
              <a:custGeom>
                <a:avLst/>
                <a:gdLst/>
                <a:ahLst/>
                <a:cxnLst>
                  <a:cxn ang="0">
                    <a:pos x="594" y="1419"/>
                  </a:cxn>
                  <a:cxn ang="0">
                    <a:pos x="552" y="1373"/>
                  </a:cxn>
                  <a:cxn ang="0">
                    <a:pos x="611" y="1407"/>
                  </a:cxn>
                  <a:cxn ang="0">
                    <a:pos x="649" y="1449"/>
                  </a:cxn>
                  <a:cxn ang="0">
                    <a:pos x="594" y="1419"/>
                  </a:cxn>
                  <a:cxn ang="0">
                    <a:pos x="0" y="0"/>
                  </a:cxn>
                  <a:cxn ang="0">
                    <a:pos x="0" y="99"/>
                  </a:cxn>
                </a:cxnLst>
                <a:rect l="0" t="0" r="r" b="b"/>
                <a:pathLst>
                  <a:path w="649" h="1449">
                    <a:moveTo>
                      <a:pt x="594" y="1419"/>
                    </a:moveTo>
                    <a:lnTo>
                      <a:pt x="552" y="1373"/>
                    </a:lnTo>
                    <a:lnTo>
                      <a:pt x="611" y="1407"/>
                    </a:lnTo>
                    <a:lnTo>
                      <a:pt x="649" y="1449"/>
                    </a:lnTo>
                    <a:lnTo>
                      <a:pt x="594" y="1419"/>
                    </a:lnTo>
                    <a:moveTo>
                      <a:pt x="0" y="0"/>
                    </a:moveTo>
                    <a:lnTo>
                      <a:pt x="0" y="9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01" name="Freeform 237"/>
              <p:cNvSpPr>
                <a:spLocks/>
              </p:cNvSpPr>
              <p:nvPr/>
            </p:nvSpPr>
            <p:spPr bwMode="auto">
              <a:xfrm>
                <a:off x="5415" y="1619"/>
                <a:ext cx="90" cy="113"/>
              </a:xfrm>
              <a:custGeom>
                <a:avLst/>
                <a:gdLst/>
                <a:ahLst/>
                <a:cxnLst>
                  <a:cxn ang="0">
                    <a:pos x="16" y="113"/>
                  </a:cxn>
                  <a:cxn ang="0">
                    <a:pos x="0" y="27"/>
                  </a:cxn>
                  <a:cxn ang="0">
                    <a:pos x="90" y="0"/>
                  </a:cxn>
                  <a:cxn ang="0">
                    <a:pos x="90" y="89"/>
                  </a:cxn>
                  <a:cxn ang="0">
                    <a:pos x="16" y="113"/>
                  </a:cxn>
                </a:cxnLst>
                <a:rect l="0" t="0" r="r" b="b"/>
                <a:pathLst>
                  <a:path w="90" h="113">
                    <a:moveTo>
                      <a:pt x="16" y="113"/>
                    </a:moveTo>
                    <a:lnTo>
                      <a:pt x="0" y="27"/>
                    </a:lnTo>
                    <a:lnTo>
                      <a:pt x="90" y="0"/>
                    </a:lnTo>
                    <a:lnTo>
                      <a:pt x="90" y="89"/>
                    </a:lnTo>
                    <a:lnTo>
                      <a:pt x="16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02" name="Freeform 238"/>
              <p:cNvSpPr>
                <a:spLocks/>
              </p:cNvSpPr>
              <p:nvPr/>
            </p:nvSpPr>
            <p:spPr bwMode="auto">
              <a:xfrm>
                <a:off x="5415" y="1619"/>
                <a:ext cx="90" cy="113"/>
              </a:xfrm>
              <a:custGeom>
                <a:avLst/>
                <a:gdLst/>
                <a:ahLst/>
                <a:cxnLst>
                  <a:cxn ang="0">
                    <a:pos x="16" y="113"/>
                  </a:cxn>
                  <a:cxn ang="0">
                    <a:pos x="0" y="27"/>
                  </a:cxn>
                  <a:cxn ang="0">
                    <a:pos x="90" y="0"/>
                  </a:cxn>
                  <a:cxn ang="0">
                    <a:pos x="90" y="89"/>
                  </a:cxn>
                  <a:cxn ang="0">
                    <a:pos x="16" y="113"/>
                  </a:cxn>
                </a:cxnLst>
                <a:rect l="0" t="0" r="r" b="b"/>
                <a:pathLst>
                  <a:path w="90" h="113">
                    <a:moveTo>
                      <a:pt x="16" y="113"/>
                    </a:moveTo>
                    <a:lnTo>
                      <a:pt x="0" y="27"/>
                    </a:lnTo>
                    <a:lnTo>
                      <a:pt x="90" y="0"/>
                    </a:lnTo>
                    <a:lnTo>
                      <a:pt x="90" y="89"/>
                    </a:lnTo>
                    <a:lnTo>
                      <a:pt x="16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03" name="Freeform 239"/>
              <p:cNvSpPr>
                <a:spLocks/>
              </p:cNvSpPr>
              <p:nvPr/>
            </p:nvSpPr>
            <p:spPr bwMode="auto">
              <a:xfrm>
                <a:off x="4481" y="2174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8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8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04" name="Freeform 240"/>
              <p:cNvSpPr>
                <a:spLocks/>
              </p:cNvSpPr>
              <p:nvPr/>
            </p:nvSpPr>
            <p:spPr bwMode="auto">
              <a:xfrm>
                <a:off x="4481" y="2174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8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8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05" name="Freeform 241"/>
              <p:cNvSpPr>
                <a:spLocks/>
              </p:cNvSpPr>
              <p:nvPr/>
            </p:nvSpPr>
            <p:spPr bwMode="auto">
              <a:xfrm>
                <a:off x="4281" y="2174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06" name="Freeform 242"/>
              <p:cNvSpPr>
                <a:spLocks/>
              </p:cNvSpPr>
              <p:nvPr/>
            </p:nvSpPr>
            <p:spPr bwMode="auto">
              <a:xfrm>
                <a:off x="4281" y="2174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07" name="Rectangle 243"/>
              <p:cNvSpPr>
                <a:spLocks noChangeArrowheads="1"/>
              </p:cNvSpPr>
              <p:nvPr/>
            </p:nvSpPr>
            <p:spPr bwMode="auto">
              <a:xfrm>
                <a:off x="4371" y="2524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08" name="Rectangle 244"/>
              <p:cNvSpPr>
                <a:spLocks noChangeArrowheads="1"/>
              </p:cNvSpPr>
              <p:nvPr/>
            </p:nvSpPr>
            <p:spPr bwMode="auto">
              <a:xfrm>
                <a:off x="4371" y="2524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09" name="Freeform 245"/>
              <p:cNvSpPr>
                <a:spLocks/>
              </p:cNvSpPr>
              <p:nvPr/>
            </p:nvSpPr>
            <p:spPr bwMode="auto">
              <a:xfrm>
                <a:off x="5448" y="1751"/>
                <a:ext cx="80" cy="113"/>
              </a:xfrm>
              <a:custGeom>
                <a:avLst/>
                <a:gdLst/>
                <a:ahLst/>
                <a:cxnLst>
                  <a:cxn ang="0">
                    <a:pos x="17" y="111"/>
                  </a:cxn>
                  <a:cxn ang="0">
                    <a:pos x="0" y="11"/>
                  </a:cxn>
                  <a:cxn ang="0">
                    <a:pos x="80" y="0"/>
                  </a:cxn>
                  <a:cxn ang="0">
                    <a:pos x="80" y="113"/>
                  </a:cxn>
                  <a:cxn ang="0">
                    <a:pos x="17" y="111"/>
                  </a:cxn>
                </a:cxnLst>
                <a:rect l="0" t="0" r="r" b="b"/>
                <a:pathLst>
                  <a:path w="80" h="113">
                    <a:moveTo>
                      <a:pt x="17" y="111"/>
                    </a:moveTo>
                    <a:lnTo>
                      <a:pt x="0" y="11"/>
                    </a:lnTo>
                    <a:lnTo>
                      <a:pt x="80" y="0"/>
                    </a:lnTo>
                    <a:lnTo>
                      <a:pt x="80" y="113"/>
                    </a:lnTo>
                    <a:lnTo>
                      <a:pt x="17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10" name="Freeform 246"/>
              <p:cNvSpPr>
                <a:spLocks/>
              </p:cNvSpPr>
              <p:nvPr/>
            </p:nvSpPr>
            <p:spPr bwMode="auto">
              <a:xfrm>
                <a:off x="5448" y="1751"/>
                <a:ext cx="80" cy="113"/>
              </a:xfrm>
              <a:custGeom>
                <a:avLst/>
                <a:gdLst/>
                <a:ahLst/>
                <a:cxnLst>
                  <a:cxn ang="0">
                    <a:pos x="17" y="111"/>
                  </a:cxn>
                  <a:cxn ang="0">
                    <a:pos x="0" y="11"/>
                  </a:cxn>
                  <a:cxn ang="0">
                    <a:pos x="80" y="0"/>
                  </a:cxn>
                  <a:cxn ang="0">
                    <a:pos x="80" y="113"/>
                  </a:cxn>
                  <a:cxn ang="0">
                    <a:pos x="17" y="111"/>
                  </a:cxn>
                </a:cxnLst>
                <a:rect l="0" t="0" r="r" b="b"/>
                <a:pathLst>
                  <a:path w="80" h="113">
                    <a:moveTo>
                      <a:pt x="17" y="111"/>
                    </a:moveTo>
                    <a:lnTo>
                      <a:pt x="0" y="11"/>
                    </a:lnTo>
                    <a:lnTo>
                      <a:pt x="80" y="0"/>
                    </a:lnTo>
                    <a:lnTo>
                      <a:pt x="80" y="113"/>
                    </a:lnTo>
                    <a:lnTo>
                      <a:pt x="17" y="1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11" name="Freeform 247"/>
              <p:cNvSpPr>
                <a:spLocks/>
              </p:cNvSpPr>
              <p:nvPr/>
            </p:nvSpPr>
            <p:spPr bwMode="auto">
              <a:xfrm>
                <a:off x="4501" y="2243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12" name="Freeform 248"/>
              <p:cNvSpPr>
                <a:spLocks/>
              </p:cNvSpPr>
              <p:nvPr/>
            </p:nvSpPr>
            <p:spPr bwMode="auto">
              <a:xfrm>
                <a:off x="4501" y="2243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13" name="Freeform 249"/>
              <p:cNvSpPr>
                <a:spLocks/>
              </p:cNvSpPr>
              <p:nvPr/>
            </p:nvSpPr>
            <p:spPr bwMode="auto">
              <a:xfrm>
                <a:off x="4275" y="2243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14" name="Freeform 250"/>
              <p:cNvSpPr>
                <a:spLocks/>
              </p:cNvSpPr>
              <p:nvPr/>
            </p:nvSpPr>
            <p:spPr bwMode="auto">
              <a:xfrm>
                <a:off x="4275" y="2243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15" name="Freeform 251"/>
              <p:cNvSpPr>
                <a:spLocks/>
              </p:cNvSpPr>
              <p:nvPr/>
            </p:nvSpPr>
            <p:spPr bwMode="auto">
              <a:xfrm>
                <a:off x="5314" y="3262"/>
                <a:ext cx="100" cy="8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51" y="36"/>
                  </a:cxn>
                  <a:cxn ang="0">
                    <a:pos x="100" y="0"/>
                  </a:cxn>
                  <a:cxn ang="0">
                    <a:pos x="47" y="52"/>
                  </a:cxn>
                  <a:cxn ang="0">
                    <a:pos x="0" y="86"/>
                  </a:cxn>
                </a:cxnLst>
                <a:rect l="0" t="0" r="r" b="b"/>
                <a:pathLst>
                  <a:path w="100" h="86">
                    <a:moveTo>
                      <a:pt x="0" y="86"/>
                    </a:moveTo>
                    <a:lnTo>
                      <a:pt x="51" y="36"/>
                    </a:lnTo>
                    <a:lnTo>
                      <a:pt x="100" y="0"/>
                    </a:lnTo>
                    <a:lnTo>
                      <a:pt x="47" y="52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16" name="Freeform 252"/>
              <p:cNvSpPr>
                <a:spLocks/>
              </p:cNvSpPr>
              <p:nvPr/>
            </p:nvSpPr>
            <p:spPr bwMode="auto">
              <a:xfrm>
                <a:off x="5314" y="3262"/>
                <a:ext cx="100" cy="8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51" y="36"/>
                  </a:cxn>
                  <a:cxn ang="0">
                    <a:pos x="100" y="0"/>
                  </a:cxn>
                  <a:cxn ang="0">
                    <a:pos x="47" y="52"/>
                  </a:cxn>
                  <a:cxn ang="0">
                    <a:pos x="0" y="86"/>
                  </a:cxn>
                </a:cxnLst>
                <a:rect l="0" t="0" r="r" b="b"/>
                <a:pathLst>
                  <a:path w="100" h="86">
                    <a:moveTo>
                      <a:pt x="0" y="86"/>
                    </a:moveTo>
                    <a:lnTo>
                      <a:pt x="51" y="36"/>
                    </a:lnTo>
                    <a:lnTo>
                      <a:pt x="100" y="0"/>
                    </a:lnTo>
                    <a:lnTo>
                      <a:pt x="47" y="52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17" name="Freeform 253"/>
              <p:cNvSpPr>
                <a:spLocks/>
              </p:cNvSpPr>
              <p:nvPr/>
            </p:nvSpPr>
            <p:spPr bwMode="auto">
              <a:xfrm>
                <a:off x="4450" y="2110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18" name="Freeform 254"/>
              <p:cNvSpPr>
                <a:spLocks/>
              </p:cNvSpPr>
              <p:nvPr/>
            </p:nvSpPr>
            <p:spPr bwMode="auto">
              <a:xfrm>
                <a:off x="4450" y="2110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19" name="Freeform 255"/>
              <p:cNvSpPr>
                <a:spLocks/>
              </p:cNvSpPr>
              <p:nvPr/>
            </p:nvSpPr>
            <p:spPr bwMode="auto">
              <a:xfrm>
                <a:off x="4301" y="2110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20" name="Freeform 256"/>
              <p:cNvSpPr>
                <a:spLocks/>
              </p:cNvSpPr>
              <p:nvPr/>
            </p:nvSpPr>
            <p:spPr bwMode="auto">
              <a:xfrm>
                <a:off x="4301" y="2110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21" name="Freeform 257"/>
              <p:cNvSpPr>
                <a:spLocks/>
              </p:cNvSpPr>
              <p:nvPr/>
            </p:nvSpPr>
            <p:spPr bwMode="auto">
              <a:xfrm>
                <a:off x="5367" y="1739"/>
                <a:ext cx="114" cy="120"/>
              </a:xfrm>
              <a:custGeom>
                <a:avLst/>
                <a:gdLst/>
                <a:ahLst/>
                <a:cxnLst>
                  <a:cxn ang="0">
                    <a:pos x="34" y="120"/>
                  </a:cxn>
                  <a:cxn ang="0">
                    <a:pos x="0" y="35"/>
                  </a:cxn>
                  <a:cxn ang="0">
                    <a:pos x="82" y="0"/>
                  </a:cxn>
                  <a:cxn ang="0">
                    <a:pos x="114" y="84"/>
                  </a:cxn>
                  <a:cxn ang="0">
                    <a:pos x="34" y="120"/>
                  </a:cxn>
                </a:cxnLst>
                <a:rect l="0" t="0" r="r" b="b"/>
                <a:pathLst>
                  <a:path w="114" h="120">
                    <a:moveTo>
                      <a:pt x="34" y="120"/>
                    </a:moveTo>
                    <a:lnTo>
                      <a:pt x="0" y="35"/>
                    </a:lnTo>
                    <a:lnTo>
                      <a:pt x="82" y="0"/>
                    </a:lnTo>
                    <a:lnTo>
                      <a:pt x="114" y="84"/>
                    </a:lnTo>
                    <a:lnTo>
                      <a:pt x="34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22" name="Freeform 258"/>
              <p:cNvSpPr>
                <a:spLocks/>
              </p:cNvSpPr>
              <p:nvPr/>
            </p:nvSpPr>
            <p:spPr bwMode="auto">
              <a:xfrm>
                <a:off x="5367" y="1739"/>
                <a:ext cx="114" cy="120"/>
              </a:xfrm>
              <a:custGeom>
                <a:avLst/>
                <a:gdLst/>
                <a:ahLst/>
                <a:cxnLst>
                  <a:cxn ang="0">
                    <a:pos x="34" y="120"/>
                  </a:cxn>
                  <a:cxn ang="0">
                    <a:pos x="0" y="35"/>
                  </a:cxn>
                  <a:cxn ang="0">
                    <a:pos x="82" y="0"/>
                  </a:cxn>
                  <a:cxn ang="0">
                    <a:pos x="114" y="84"/>
                  </a:cxn>
                  <a:cxn ang="0">
                    <a:pos x="34" y="120"/>
                  </a:cxn>
                </a:cxnLst>
                <a:rect l="0" t="0" r="r" b="b"/>
                <a:pathLst>
                  <a:path w="114" h="120">
                    <a:moveTo>
                      <a:pt x="34" y="120"/>
                    </a:moveTo>
                    <a:lnTo>
                      <a:pt x="0" y="35"/>
                    </a:lnTo>
                    <a:lnTo>
                      <a:pt x="82" y="0"/>
                    </a:lnTo>
                    <a:lnTo>
                      <a:pt x="114" y="84"/>
                    </a:lnTo>
                    <a:lnTo>
                      <a:pt x="34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23" name="Freeform 259"/>
              <p:cNvSpPr>
                <a:spLocks/>
              </p:cNvSpPr>
              <p:nvPr/>
            </p:nvSpPr>
            <p:spPr bwMode="auto">
              <a:xfrm>
                <a:off x="3300" y="1739"/>
                <a:ext cx="115" cy="12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84"/>
                  </a:cxn>
                  <a:cxn ang="0">
                    <a:pos x="81" y="120"/>
                  </a:cxn>
                  <a:cxn ang="0">
                    <a:pos x="115" y="35"/>
                  </a:cxn>
                  <a:cxn ang="0">
                    <a:pos x="32" y="0"/>
                  </a:cxn>
                </a:cxnLst>
                <a:rect l="0" t="0" r="r" b="b"/>
                <a:pathLst>
                  <a:path w="115" h="120">
                    <a:moveTo>
                      <a:pt x="32" y="0"/>
                    </a:moveTo>
                    <a:lnTo>
                      <a:pt x="0" y="84"/>
                    </a:lnTo>
                    <a:lnTo>
                      <a:pt x="81" y="120"/>
                    </a:lnTo>
                    <a:lnTo>
                      <a:pt x="115" y="3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24" name="Freeform 260"/>
              <p:cNvSpPr>
                <a:spLocks/>
              </p:cNvSpPr>
              <p:nvPr/>
            </p:nvSpPr>
            <p:spPr bwMode="auto">
              <a:xfrm>
                <a:off x="3300" y="1739"/>
                <a:ext cx="115" cy="12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84"/>
                  </a:cxn>
                  <a:cxn ang="0">
                    <a:pos x="81" y="120"/>
                  </a:cxn>
                  <a:cxn ang="0">
                    <a:pos x="115" y="35"/>
                  </a:cxn>
                  <a:cxn ang="0">
                    <a:pos x="32" y="0"/>
                  </a:cxn>
                </a:cxnLst>
                <a:rect l="0" t="0" r="r" b="b"/>
                <a:pathLst>
                  <a:path w="115" h="120">
                    <a:moveTo>
                      <a:pt x="32" y="0"/>
                    </a:moveTo>
                    <a:lnTo>
                      <a:pt x="0" y="84"/>
                    </a:lnTo>
                    <a:lnTo>
                      <a:pt x="81" y="120"/>
                    </a:lnTo>
                    <a:lnTo>
                      <a:pt x="115" y="35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25" name="Freeform 261"/>
              <p:cNvSpPr>
                <a:spLocks/>
              </p:cNvSpPr>
              <p:nvPr/>
            </p:nvSpPr>
            <p:spPr bwMode="auto">
              <a:xfrm>
                <a:off x="5551" y="2074"/>
                <a:ext cx="6" cy="24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6" y="61"/>
                  </a:cxn>
                  <a:cxn ang="0">
                    <a:pos x="6" y="240"/>
                  </a:cxn>
                  <a:cxn ang="0">
                    <a:pos x="0" y="180"/>
                  </a:cxn>
                </a:cxnLst>
                <a:rect l="0" t="0" r="r" b="b"/>
                <a:pathLst>
                  <a:path w="6" h="240">
                    <a:moveTo>
                      <a:pt x="0" y="180"/>
                    </a:moveTo>
                    <a:lnTo>
                      <a:pt x="0" y="0"/>
                    </a:lnTo>
                    <a:lnTo>
                      <a:pt x="6" y="61"/>
                    </a:lnTo>
                    <a:lnTo>
                      <a:pt x="6" y="24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26" name="Freeform 262"/>
              <p:cNvSpPr>
                <a:spLocks/>
              </p:cNvSpPr>
              <p:nvPr/>
            </p:nvSpPr>
            <p:spPr bwMode="auto">
              <a:xfrm>
                <a:off x="5551" y="2074"/>
                <a:ext cx="6" cy="24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0" y="0"/>
                  </a:cxn>
                  <a:cxn ang="0">
                    <a:pos x="6" y="61"/>
                  </a:cxn>
                  <a:cxn ang="0">
                    <a:pos x="6" y="240"/>
                  </a:cxn>
                  <a:cxn ang="0">
                    <a:pos x="0" y="180"/>
                  </a:cxn>
                </a:cxnLst>
                <a:rect l="0" t="0" r="r" b="b"/>
                <a:pathLst>
                  <a:path w="6" h="240">
                    <a:moveTo>
                      <a:pt x="0" y="180"/>
                    </a:moveTo>
                    <a:lnTo>
                      <a:pt x="0" y="0"/>
                    </a:lnTo>
                    <a:lnTo>
                      <a:pt x="6" y="61"/>
                    </a:lnTo>
                    <a:lnTo>
                      <a:pt x="6" y="24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27" name="Freeform 263"/>
              <p:cNvSpPr>
                <a:spLocks/>
              </p:cNvSpPr>
              <p:nvPr/>
            </p:nvSpPr>
            <p:spPr bwMode="auto">
              <a:xfrm>
                <a:off x="5367" y="1762"/>
                <a:ext cx="98" cy="1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81" y="0"/>
                  </a:cxn>
                  <a:cxn ang="0">
                    <a:pos x="98" y="100"/>
                  </a:cxn>
                  <a:cxn ang="0">
                    <a:pos x="34" y="97"/>
                  </a:cxn>
                  <a:cxn ang="0">
                    <a:pos x="0" y="12"/>
                  </a:cxn>
                </a:cxnLst>
                <a:rect l="0" t="0" r="r" b="b"/>
                <a:pathLst>
                  <a:path w="98" h="100">
                    <a:moveTo>
                      <a:pt x="0" y="12"/>
                    </a:moveTo>
                    <a:lnTo>
                      <a:pt x="81" y="0"/>
                    </a:lnTo>
                    <a:lnTo>
                      <a:pt x="98" y="100"/>
                    </a:lnTo>
                    <a:lnTo>
                      <a:pt x="34" y="9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28" name="Freeform 264"/>
              <p:cNvSpPr>
                <a:spLocks/>
              </p:cNvSpPr>
              <p:nvPr/>
            </p:nvSpPr>
            <p:spPr bwMode="auto">
              <a:xfrm>
                <a:off x="5367" y="1762"/>
                <a:ext cx="98" cy="1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81" y="0"/>
                  </a:cxn>
                  <a:cxn ang="0">
                    <a:pos x="98" y="100"/>
                  </a:cxn>
                  <a:cxn ang="0">
                    <a:pos x="34" y="97"/>
                  </a:cxn>
                  <a:cxn ang="0">
                    <a:pos x="0" y="12"/>
                  </a:cxn>
                </a:cxnLst>
                <a:rect l="0" t="0" r="r" b="b"/>
                <a:pathLst>
                  <a:path w="98" h="100">
                    <a:moveTo>
                      <a:pt x="0" y="12"/>
                    </a:moveTo>
                    <a:lnTo>
                      <a:pt x="81" y="0"/>
                    </a:lnTo>
                    <a:lnTo>
                      <a:pt x="98" y="100"/>
                    </a:lnTo>
                    <a:lnTo>
                      <a:pt x="34" y="97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29" name="Freeform 265"/>
              <p:cNvSpPr>
                <a:spLocks/>
              </p:cNvSpPr>
              <p:nvPr/>
            </p:nvSpPr>
            <p:spPr bwMode="auto">
              <a:xfrm>
                <a:off x="5367" y="2767"/>
                <a:ext cx="98" cy="99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81" y="99"/>
                  </a:cxn>
                  <a:cxn ang="0">
                    <a:pos x="0" y="87"/>
                  </a:cxn>
                  <a:cxn ang="0">
                    <a:pos x="34" y="3"/>
                  </a:cxn>
                  <a:cxn ang="0">
                    <a:pos x="98" y="0"/>
                  </a:cxn>
                </a:cxnLst>
                <a:rect l="0" t="0" r="r" b="b"/>
                <a:pathLst>
                  <a:path w="98" h="99">
                    <a:moveTo>
                      <a:pt x="98" y="0"/>
                    </a:moveTo>
                    <a:lnTo>
                      <a:pt x="81" y="99"/>
                    </a:lnTo>
                    <a:lnTo>
                      <a:pt x="0" y="87"/>
                    </a:lnTo>
                    <a:lnTo>
                      <a:pt x="34" y="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30" name="Freeform 266"/>
              <p:cNvSpPr>
                <a:spLocks/>
              </p:cNvSpPr>
              <p:nvPr/>
            </p:nvSpPr>
            <p:spPr bwMode="auto">
              <a:xfrm>
                <a:off x="5367" y="2767"/>
                <a:ext cx="98" cy="99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81" y="99"/>
                  </a:cxn>
                  <a:cxn ang="0">
                    <a:pos x="0" y="87"/>
                  </a:cxn>
                  <a:cxn ang="0">
                    <a:pos x="34" y="3"/>
                  </a:cxn>
                  <a:cxn ang="0">
                    <a:pos x="98" y="0"/>
                  </a:cxn>
                </a:cxnLst>
                <a:rect l="0" t="0" r="r" b="b"/>
                <a:pathLst>
                  <a:path w="98" h="99">
                    <a:moveTo>
                      <a:pt x="98" y="0"/>
                    </a:moveTo>
                    <a:lnTo>
                      <a:pt x="81" y="99"/>
                    </a:lnTo>
                    <a:lnTo>
                      <a:pt x="0" y="87"/>
                    </a:lnTo>
                    <a:lnTo>
                      <a:pt x="34" y="3"/>
                    </a:lnTo>
                    <a:lnTo>
                      <a:pt x="9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31" name="Freeform 267"/>
              <p:cNvSpPr>
                <a:spLocks/>
              </p:cNvSpPr>
              <p:nvPr/>
            </p:nvSpPr>
            <p:spPr bwMode="auto">
              <a:xfrm>
                <a:off x="5551" y="2314"/>
                <a:ext cx="6" cy="238"/>
              </a:xfrm>
              <a:custGeom>
                <a:avLst/>
                <a:gdLst/>
                <a:ahLst/>
                <a:cxnLst>
                  <a:cxn ang="0">
                    <a:pos x="0" y="238"/>
                  </a:cxn>
                  <a:cxn ang="0">
                    <a:pos x="6" y="178"/>
                  </a:cxn>
                  <a:cxn ang="0">
                    <a:pos x="6" y="0"/>
                  </a:cxn>
                  <a:cxn ang="0">
                    <a:pos x="0" y="60"/>
                  </a:cxn>
                  <a:cxn ang="0">
                    <a:pos x="0" y="238"/>
                  </a:cxn>
                </a:cxnLst>
                <a:rect l="0" t="0" r="r" b="b"/>
                <a:pathLst>
                  <a:path w="6" h="238">
                    <a:moveTo>
                      <a:pt x="0" y="238"/>
                    </a:moveTo>
                    <a:lnTo>
                      <a:pt x="6" y="178"/>
                    </a:lnTo>
                    <a:lnTo>
                      <a:pt x="6" y="0"/>
                    </a:lnTo>
                    <a:lnTo>
                      <a:pt x="0" y="60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32" name="Freeform 268"/>
              <p:cNvSpPr>
                <a:spLocks/>
              </p:cNvSpPr>
              <p:nvPr/>
            </p:nvSpPr>
            <p:spPr bwMode="auto">
              <a:xfrm>
                <a:off x="5551" y="2314"/>
                <a:ext cx="6" cy="238"/>
              </a:xfrm>
              <a:custGeom>
                <a:avLst/>
                <a:gdLst/>
                <a:ahLst/>
                <a:cxnLst>
                  <a:cxn ang="0">
                    <a:pos x="0" y="238"/>
                  </a:cxn>
                  <a:cxn ang="0">
                    <a:pos x="6" y="178"/>
                  </a:cxn>
                  <a:cxn ang="0">
                    <a:pos x="6" y="0"/>
                  </a:cxn>
                  <a:cxn ang="0">
                    <a:pos x="0" y="60"/>
                  </a:cxn>
                  <a:cxn ang="0">
                    <a:pos x="0" y="238"/>
                  </a:cxn>
                </a:cxnLst>
                <a:rect l="0" t="0" r="r" b="b"/>
                <a:pathLst>
                  <a:path w="6" h="238">
                    <a:moveTo>
                      <a:pt x="0" y="238"/>
                    </a:moveTo>
                    <a:lnTo>
                      <a:pt x="6" y="178"/>
                    </a:lnTo>
                    <a:lnTo>
                      <a:pt x="6" y="0"/>
                    </a:lnTo>
                    <a:lnTo>
                      <a:pt x="0" y="60"/>
                    </a:lnTo>
                    <a:lnTo>
                      <a:pt x="0" y="2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33" name="Freeform 269"/>
              <p:cNvSpPr>
                <a:spLocks/>
              </p:cNvSpPr>
              <p:nvPr/>
            </p:nvSpPr>
            <p:spPr bwMode="auto">
              <a:xfrm>
                <a:off x="5367" y="2770"/>
                <a:ext cx="114" cy="118"/>
              </a:xfrm>
              <a:custGeom>
                <a:avLst/>
                <a:gdLst/>
                <a:ahLst/>
                <a:cxnLst>
                  <a:cxn ang="0">
                    <a:pos x="114" y="34"/>
                  </a:cxn>
                  <a:cxn ang="0">
                    <a:pos x="82" y="118"/>
                  </a:cxn>
                  <a:cxn ang="0">
                    <a:pos x="0" y="84"/>
                  </a:cxn>
                  <a:cxn ang="0">
                    <a:pos x="34" y="0"/>
                  </a:cxn>
                  <a:cxn ang="0">
                    <a:pos x="114" y="34"/>
                  </a:cxn>
                </a:cxnLst>
                <a:rect l="0" t="0" r="r" b="b"/>
                <a:pathLst>
                  <a:path w="114" h="118">
                    <a:moveTo>
                      <a:pt x="114" y="34"/>
                    </a:moveTo>
                    <a:lnTo>
                      <a:pt x="82" y="118"/>
                    </a:lnTo>
                    <a:lnTo>
                      <a:pt x="0" y="84"/>
                    </a:lnTo>
                    <a:lnTo>
                      <a:pt x="34" y="0"/>
                    </a:lnTo>
                    <a:lnTo>
                      <a:pt x="114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34" name="Freeform 270"/>
              <p:cNvSpPr>
                <a:spLocks/>
              </p:cNvSpPr>
              <p:nvPr/>
            </p:nvSpPr>
            <p:spPr bwMode="auto">
              <a:xfrm>
                <a:off x="5367" y="2770"/>
                <a:ext cx="114" cy="118"/>
              </a:xfrm>
              <a:custGeom>
                <a:avLst/>
                <a:gdLst/>
                <a:ahLst/>
                <a:cxnLst>
                  <a:cxn ang="0">
                    <a:pos x="114" y="34"/>
                  </a:cxn>
                  <a:cxn ang="0">
                    <a:pos x="82" y="118"/>
                  </a:cxn>
                  <a:cxn ang="0">
                    <a:pos x="0" y="84"/>
                  </a:cxn>
                  <a:cxn ang="0">
                    <a:pos x="34" y="0"/>
                  </a:cxn>
                  <a:cxn ang="0">
                    <a:pos x="114" y="34"/>
                  </a:cxn>
                </a:cxnLst>
                <a:rect l="0" t="0" r="r" b="b"/>
                <a:pathLst>
                  <a:path w="114" h="118">
                    <a:moveTo>
                      <a:pt x="114" y="34"/>
                    </a:moveTo>
                    <a:lnTo>
                      <a:pt x="82" y="118"/>
                    </a:lnTo>
                    <a:lnTo>
                      <a:pt x="0" y="84"/>
                    </a:lnTo>
                    <a:lnTo>
                      <a:pt x="34" y="0"/>
                    </a:lnTo>
                    <a:lnTo>
                      <a:pt x="114" y="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35" name="Freeform 271"/>
              <p:cNvSpPr>
                <a:spLocks/>
              </p:cNvSpPr>
              <p:nvPr/>
            </p:nvSpPr>
            <p:spPr bwMode="auto">
              <a:xfrm>
                <a:off x="3300" y="2770"/>
                <a:ext cx="115" cy="118"/>
              </a:xfrm>
              <a:custGeom>
                <a:avLst/>
                <a:gdLst/>
                <a:ahLst/>
                <a:cxnLst>
                  <a:cxn ang="0">
                    <a:pos x="115" y="84"/>
                  </a:cxn>
                  <a:cxn ang="0">
                    <a:pos x="81" y="0"/>
                  </a:cxn>
                  <a:cxn ang="0">
                    <a:pos x="0" y="34"/>
                  </a:cxn>
                  <a:cxn ang="0">
                    <a:pos x="32" y="118"/>
                  </a:cxn>
                  <a:cxn ang="0">
                    <a:pos x="115" y="84"/>
                  </a:cxn>
                </a:cxnLst>
                <a:rect l="0" t="0" r="r" b="b"/>
                <a:pathLst>
                  <a:path w="115" h="118">
                    <a:moveTo>
                      <a:pt x="115" y="84"/>
                    </a:moveTo>
                    <a:lnTo>
                      <a:pt x="81" y="0"/>
                    </a:lnTo>
                    <a:lnTo>
                      <a:pt x="0" y="34"/>
                    </a:lnTo>
                    <a:lnTo>
                      <a:pt x="32" y="118"/>
                    </a:lnTo>
                    <a:lnTo>
                      <a:pt x="115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36" name="Freeform 272"/>
              <p:cNvSpPr>
                <a:spLocks/>
              </p:cNvSpPr>
              <p:nvPr/>
            </p:nvSpPr>
            <p:spPr bwMode="auto">
              <a:xfrm>
                <a:off x="3300" y="2770"/>
                <a:ext cx="115" cy="118"/>
              </a:xfrm>
              <a:custGeom>
                <a:avLst/>
                <a:gdLst/>
                <a:ahLst/>
                <a:cxnLst>
                  <a:cxn ang="0">
                    <a:pos x="115" y="84"/>
                  </a:cxn>
                  <a:cxn ang="0">
                    <a:pos x="81" y="0"/>
                  </a:cxn>
                  <a:cxn ang="0">
                    <a:pos x="0" y="34"/>
                  </a:cxn>
                  <a:cxn ang="0">
                    <a:pos x="32" y="118"/>
                  </a:cxn>
                  <a:cxn ang="0">
                    <a:pos x="115" y="84"/>
                  </a:cxn>
                </a:cxnLst>
                <a:rect l="0" t="0" r="r" b="b"/>
                <a:pathLst>
                  <a:path w="115" h="118">
                    <a:moveTo>
                      <a:pt x="115" y="84"/>
                    </a:moveTo>
                    <a:lnTo>
                      <a:pt x="81" y="0"/>
                    </a:lnTo>
                    <a:lnTo>
                      <a:pt x="0" y="34"/>
                    </a:lnTo>
                    <a:lnTo>
                      <a:pt x="32" y="118"/>
                    </a:lnTo>
                    <a:lnTo>
                      <a:pt x="115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37" name="Freeform 273"/>
              <p:cNvSpPr>
                <a:spLocks/>
              </p:cNvSpPr>
              <p:nvPr/>
            </p:nvSpPr>
            <p:spPr bwMode="auto">
              <a:xfrm>
                <a:off x="5314" y="1280"/>
                <a:ext cx="100" cy="87"/>
              </a:xfrm>
              <a:custGeom>
                <a:avLst/>
                <a:gdLst/>
                <a:ahLst/>
                <a:cxnLst>
                  <a:cxn ang="0">
                    <a:pos x="47" y="34"/>
                  </a:cxn>
                  <a:cxn ang="0">
                    <a:pos x="0" y="0"/>
                  </a:cxn>
                  <a:cxn ang="0">
                    <a:pos x="51" y="50"/>
                  </a:cxn>
                  <a:cxn ang="0">
                    <a:pos x="100" y="87"/>
                  </a:cxn>
                  <a:cxn ang="0">
                    <a:pos x="47" y="34"/>
                  </a:cxn>
                </a:cxnLst>
                <a:rect l="0" t="0" r="r" b="b"/>
                <a:pathLst>
                  <a:path w="100" h="87">
                    <a:moveTo>
                      <a:pt x="47" y="34"/>
                    </a:moveTo>
                    <a:lnTo>
                      <a:pt x="0" y="0"/>
                    </a:lnTo>
                    <a:lnTo>
                      <a:pt x="51" y="50"/>
                    </a:lnTo>
                    <a:lnTo>
                      <a:pt x="100" y="87"/>
                    </a:lnTo>
                    <a:lnTo>
                      <a:pt x="47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38" name="Freeform 274"/>
              <p:cNvSpPr>
                <a:spLocks/>
              </p:cNvSpPr>
              <p:nvPr/>
            </p:nvSpPr>
            <p:spPr bwMode="auto">
              <a:xfrm>
                <a:off x="5314" y="1280"/>
                <a:ext cx="100" cy="87"/>
              </a:xfrm>
              <a:custGeom>
                <a:avLst/>
                <a:gdLst/>
                <a:ahLst/>
                <a:cxnLst>
                  <a:cxn ang="0">
                    <a:pos x="47" y="34"/>
                  </a:cxn>
                  <a:cxn ang="0">
                    <a:pos x="0" y="0"/>
                  </a:cxn>
                  <a:cxn ang="0">
                    <a:pos x="51" y="50"/>
                  </a:cxn>
                  <a:cxn ang="0">
                    <a:pos x="100" y="87"/>
                  </a:cxn>
                  <a:cxn ang="0">
                    <a:pos x="47" y="34"/>
                  </a:cxn>
                </a:cxnLst>
                <a:rect l="0" t="0" r="r" b="b"/>
                <a:pathLst>
                  <a:path w="100" h="87">
                    <a:moveTo>
                      <a:pt x="47" y="34"/>
                    </a:moveTo>
                    <a:lnTo>
                      <a:pt x="0" y="0"/>
                    </a:lnTo>
                    <a:lnTo>
                      <a:pt x="51" y="50"/>
                    </a:lnTo>
                    <a:lnTo>
                      <a:pt x="100" y="87"/>
                    </a:lnTo>
                    <a:lnTo>
                      <a:pt x="47" y="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39" name="Freeform 275"/>
              <p:cNvSpPr>
                <a:spLocks/>
              </p:cNvSpPr>
              <p:nvPr/>
            </p:nvSpPr>
            <p:spPr bwMode="auto">
              <a:xfrm>
                <a:off x="4450" y="2454"/>
                <a:ext cx="31" cy="64"/>
              </a:xfrm>
              <a:custGeom>
                <a:avLst/>
                <a:gdLst/>
                <a:ahLst/>
                <a:cxnLst>
                  <a:cxn ang="0">
                    <a:pos x="31" y="50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0" y="64"/>
                  </a:cxn>
                  <a:cxn ang="0">
                    <a:pos x="31" y="50"/>
                  </a:cxn>
                </a:cxnLst>
                <a:rect l="0" t="0" r="r" b="b"/>
                <a:pathLst>
                  <a:path w="31" h="64">
                    <a:moveTo>
                      <a:pt x="31" y="50"/>
                    </a:moveTo>
                    <a:lnTo>
                      <a:pt x="31" y="0"/>
                    </a:lnTo>
                    <a:lnTo>
                      <a:pt x="0" y="12"/>
                    </a:lnTo>
                    <a:lnTo>
                      <a:pt x="0" y="64"/>
                    </a:lnTo>
                    <a:lnTo>
                      <a:pt x="31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40" name="Freeform 276"/>
              <p:cNvSpPr>
                <a:spLocks/>
              </p:cNvSpPr>
              <p:nvPr/>
            </p:nvSpPr>
            <p:spPr bwMode="auto">
              <a:xfrm>
                <a:off x="4450" y="2454"/>
                <a:ext cx="31" cy="64"/>
              </a:xfrm>
              <a:custGeom>
                <a:avLst/>
                <a:gdLst/>
                <a:ahLst/>
                <a:cxnLst>
                  <a:cxn ang="0">
                    <a:pos x="31" y="50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0" y="64"/>
                  </a:cxn>
                  <a:cxn ang="0">
                    <a:pos x="31" y="50"/>
                  </a:cxn>
                </a:cxnLst>
                <a:rect l="0" t="0" r="r" b="b"/>
                <a:pathLst>
                  <a:path w="31" h="64">
                    <a:moveTo>
                      <a:pt x="31" y="50"/>
                    </a:moveTo>
                    <a:lnTo>
                      <a:pt x="31" y="0"/>
                    </a:lnTo>
                    <a:lnTo>
                      <a:pt x="0" y="12"/>
                    </a:lnTo>
                    <a:lnTo>
                      <a:pt x="0" y="64"/>
                    </a:lnTo>
                    <a:lnTo>
                      <a:pt x="31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41" name="Freeform 277"/>
              <p:cNvSpPr>
                <a:spLocks/>
              </p:cNvSpPr>
              <p:nvPr/>
            </p:nvSpPr>
            <p:spPr bwMode="auto">
              <a:xfrm>
                <a:off x="4301" y="2454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2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2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42" name="Freeform 278"/>
              <p:cNvSpPr>
                <a:spLocks/>
              </p:cNvSpPr>
              <p:nvPr/>
            </p:nvSpPr>
            <p:spPr bwMode="auto">
              <a:xfrm>
                <a:off x="4301" y="2454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2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2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43" name="Freeform 279"/>
              <p:cNvSpPr>
                <a:spLocks/>
              </p:cNvSpPr>
              <p:nvPr/>
            </p:nvSpPr>
            <p:spPr bwMode="auto">
              <a:xfrm>
                <a:off x="4501" y="2314"/>
                <a:ext cx="6" cy="72"/>
              </a:xfrm>
              <a:custGeom>
                <a:avLst/>
                <a:gdLst/>
                <a:ahLst/>
                <a:cxnLst>
                  <a:cxn ang="0">
                    <a:pos x="6" y="50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0"/>
                  </a:cxn>
                </a:cxnLst>
                <a:rect l="0" t="0" r="r" b="b"/>
                <a:pathLst>
                  <a:path w="6" h="72">
                    <a:moveTo>
                      <a:pt x="6" y="50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44" name="Freeform 280"/>
              <p:cNvSpPr>
                <a:spLocks/>
              </p:cNvSpPr>
              <p:nvPr/>
            </p:nvSpPr>
            <p:spPr bwMode="auto">
              <a:xfrm>
                <a:off x="4501" y="2314"/>
                <a:ext cx="6" cy="72"/>
              </a:xfrm>
              <a:custGeom>
                <a:avLst/>
                <a:gdLst/>
                <a:ahLst/>
                <a:cxnLst>
                  <a:cxn ang="0">
                    <a:pos x="6" y="50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0"/>
                  </a:cxn>
                </a:cxnLst>
                <a:rect l="0" t="0" r="r" b="b"/>
                <a:pathLst>
                  <a:path w="6" h="72">
                    <a:moveTo>
                      <a:pt x="6" y="50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45" name="Freeform 281"/>
              <p:cNvSpPr>
                <a:spLocks/>
              </p:cNvSpPr>
              <p:nvPr/>
            </p:nvSpPr>
            <p:spPr bwMode="auto">
              <a:xfrm>
                <a:off x="4275" y="2314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46" name="Freeform 282"/>
              <p:cNvSpPr>
                <a:spLocks/>
              </p:cNvSpPr>
              <p:nvPr/>
            </p:nvSpPr>
            <p:spPr bwMode="auto">
              <a:xfrm>
                <a:off x="4275" y="2314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47" name="Freeform 283"/>
              <p:cNvSpPr>
                <a:spLocks/>
              </p:cNvSpPr>
              <p:nvPr/>
            </p:nvSpPr>
            <p:spPr bwMode="auto">
              <a:xfrm>
                <a:off x="5448" y="2764"/>
                <a:ext cx="80" cy="112"/>
              </a:xfrm>
              <a:custGeom>
                <a:avLst/>
                <a:gdLst/>
                <a:ahLst/>
                <a:cxnLst>
                  <a:cxn ang="0">
                    <a:pos x="80" y="112"/>
                  </a:cxn>
                  <a:cxn ang="0">
                    <a:pos x="0" y="102"/>
                  </a:cxn>
                  <a:cxn ang="0">
                    <a:pos x="17" y="3"/>
                  </a:cxn>
                  <a:cxn ang="0">
                    <a:pos x="80" y="0"/>
                  </a:cxn>
                  <a:cxn ang="0">
                    <a:pos x="80" y="112"/>
                  </a:cxn>
                </a:cxnLst>
                <a:rect l="0" t="0" r="r" b="b"/>
                <a:pathLst>
                  <a:path w="80" h="112">
                    <a:moveTo>
                      <a:pt x="80" y="112"/>
                    </a:moveTo>
                    <a:lnTo>
                      <a:pt x="0" y="102"/>
                    </a:lnTo>
                    <a:lnTo>
                      <a:pt x="17" y="3"/>
                    </a:lnTo>
                    <a:lnTo>
                      <a:pt x="80" y="0"/>
                    </a:lnTo>
                    <a:lnTo>
                      <a:pt x="80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48" name="Freeform 284"/>
              <p:cNvSpPr>
                <a:spLocks/>
              </p:cNvSpPr>
              <p:nvPr/>
            </p:nvSpPr>
            <p:spPr bwMode="auto">
              <a:xfrm>
                <a:off x="5448" y="2764"/>
                <a:ext cx="80" cy="112"/>
              </a:xfrm>
              <a:custGeom>
                <a:avLst/>
                <a:gdLst/>
                <a:ahLst/>
                <a:cxnLst>
                  <a:cxn ang="0">
                    <a:pos x="80" y="112"/>
                  </a:cxn>
                  <a:cxn ang="0">
                    <a:pos x="0" y="102"/>
                  </a:cxn>
                  <a:cxn ang="0">
                    <a:pos x="17" y="3"/>
                  </a:cxn>
                  <a:cxn ang="0">
                    <a:pos x="80" y="0"/>
                  </a:cxn>
                  <a:cxn ang="0">
                    <a:pos x="80" y="112"/>
                  </a:cxn>
                </a:cxnLst>
                <a:rect l="0" t="0" r="r" b="b"/>
                <a:pathLst>
                  <a:path w="80" h="112">
                    <a:moveTo>
                      <a:pt x="80" y="112"/>
                    </a:moveTo>
                    <a:lnTo>
                      <a:pt x="0" y="102"/>
                    </a:lnTo>
                    <a:lnTo>
                      <a:pt x="17" y="3"/>
                    </a:lnTo>
                    <a:lnTo>
                      <a:pt x="80" y="0"/>
                    </a:lnTo>
                    <a:lnTo>
                      <a:pt x="80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49" name="Rectangle 285"/>
              <p:cNvSpPr>
                <a:spLocks noChangeArrowheads="1"/>
              </p:cNvSpPr>
              <p:nvPr/>
            </p:nvSpPr>
            <p:spPr bwMode="auto">
              <a:xfrm>
                <a:off x="4371" y="2052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50" name="Rectangle 286"/>
              <p:cNvSpPr>
                <a:spLocks noChangeArrowheads="1"/>
              </p:cNvSpPr>
              <p:nvPr/>
            </p:nvSpPr>
            <p:spPr bwMode="auto">
              <a:xfrm>
                <a:off x="4371" y="2052"/>
                <a:ext cx="40" cy="51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51" name="Freeform 287"/>
              <p:cNvSpPr>
                <a:spLocks/>
              </p:cNvSpPr>
              <p:nvPr/>
            </p:nvSpPr>
            <p:spPr bwMode="auto">
              <a:xfrm>
                <a:off x="4481" y="2386"/>
                <a:ext cx="20" cy="6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0"/>
                  </a:cxn>
                </a:cxnLst>
                <a:rect l="0" t="0" r="r" b="b"/>
                <a:pathLst>
                  <a:path w="20" h="68">
                    <a:moveTo>
                      <a:pt x="20" y="50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52" name="Freeform 288"/>
              <p:cNvSpPr>
                <a:spLocks/>
              </p:cNvSpPr>
              <p:nvPr/>
            </p:nvSpPr>
            <p:spPr bwMode="auto">
              <a:xfrm>
                <a:off x="4481" y="2386"/>
                <a:ext cx="20" cy="6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0"/>
                  </a:cxn>
                </a:cxnLst>
                <a:rect l="0" t="0" r="r" b="b"/>
                <a:pathLst>
                  <a:path w="20" h="68">
                    <a:moveTo>
                      <a:pt x="20" y="50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53" name="Freeform 289"/>
              <p:cNvSpPr>
                <a:spLocks/>
              </p:cNvSpPr>
              <p:nvPr/>
            </p:nvSpPr>
            <p:spPr bwMode="auto">
              <a:xfrm>
                <a:off x="4281" y="2386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54" name="Freeform 290"/>
              <p:cNvSpPr>
                <a:spLocks/>
              </p:cNvSpPr>
              <p:nvPr/>
            </p:nvSpPr>
            <p:spPr bwMode="auto">
              <a:xfrm>
                <a:off x="4281" y="2386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55" name="Freeform 291"/>
              <p:cNvSpPr>
                <a:spLocks/>
              </p:cNvSpPr>
              <p:nvPr/>
            </p:nvSpPr>
            <p:spPr bwMode="auto">
              <a:xfrm>
                <a:off x="5415" y="2895"/>
                <a:ext cx="90" cy="113"/>
              </a:xfrm>
              <a:custGeom>
                <a:avLst/>
                <a:gdLst/>
                <a:ahLst/>
                <a:cxnLst>
                  <a:cxn ang="0">
                    <a:pos x="90" y="113"/>
                  </a:cxn>
                  <a:cxn ang="0">
                    <a:pos x="0" y="88"/>
                  </a:cxn>
                  <a:cxn ang="0">
                    <a:pos x="16" y="0"/>
                  </a:cxn>
                  <a:cxn ang="0">
                    <a:pos x="90" y="24"/>
                  </a:cxn>
                  <a:cxn ang="0">
                    <a:pos x="90" y="113"/>
                  </a:cxn>
                </a:cxnLst>
                <a:rect l="0" t="0" r="r" b="b"/>
                <a:pathLst>
                  <a:path w="90" h="113">
                    <a:moveTo>
                      <a:pt x="90" y="113"/>
                    </a:moveTo>
                    <a:lnTo>
                      <a:pt x="0" y="88"/>
                    </a:lnTo>
                    <a:lnTo>
                      <a:pt x="16" y="0"/>
                    </a:lnTo>
                    <a:lnTo>
                      <a:pt x="90" y="24"/>
                    </a:lnTo>
                    <a:lnTo>
                      <a:pt x="9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56" name="Freeform 292"/>
              <p:cNvSpPr>
                <a:spLocks/>
              </p:cNvSpPr>
              <p:nvPr/>
            </p:nvSpPr>
            <p:spPr bwMode="auto">
              <a:xfrm>
                <a:off x="5415" y="2895"/>
                <a:ext cx="90" cy="113"/>
              </a:xfrm>
              <a:custGeom>
                <a:avLst/>
                <a:gdLst/>
                <a:ahLst/>
                <a:cxnLst>
                  <a:cxn ang="0">
                    <a:pos x="90" y="113"/>
                  </a:cxn>
                  <a:cxn ang="0">
                    <a:pos x="0" y="88"/>
                  </a:cxn>
                  <a:cxn ang="0">
                    <a:pos x="16" y="0"/>
                  </a:cxn>
                  <a:cxn ang="0">
                    <a:pos x="90" y="24"/>
                  </a:cxn>
                  <a:cxn ang="0">
                    <a:pos x="90" y="113"/>
                  </a:cxn>
                </a:cxnLst>
                <a:rect l="0" t="0" r="r" b="b"/>
                <a:pathLst>
                  <a:path w="90" h="113">
                    <a:moveTo>
                      <a:pt x="90" y="113"/>
                    </a:moveTo>
                    <a:lnTo>
                      <a:pt x="0" y="88"/>
                    </a:lnTo>
                    <a:lnTo>
                      <a:pt x="16" y="0"/>
                    </a:lnTo>
                    <a:lnTo>
                      <a:pt x="90" y="24"/>
                    </a:lnTo>
                    <a:lnTo>
                      <a:pt x="9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57" name="Freeform 293"/>
              <p:cNvSpPr>
                <a:spLocks/>
              </p:cNvSpPr>
              <p:nvPr/>
            </p:nvSpPr>
            <p:spPr bwMode="auto">
              <a:xfrm>
                <a:off x="4943" y="1235"/>
                <a:ext cx="97" cy="77"/>
              </a:xfrm>
              <a:custGeom>
                <a:avLst/>
                <a:gdLst/>
                <a:ahLst/>
                <a:cxnLst>
                  <a:cxn ang="0">
                    <a:pos x="97" y="77"/>
                  </a:cxn>
                  <a:cxn ang="0">
                    <a:pos x="55" y="32"/>
                  </a:cxn>
                  <a:cxn ang="0">
                    <a:pos x="0" y="0"/>
                  </a:cxn>
                  <a:cxn ang="0">
                    <a:pos x="38" y="43"/>
                  </a:cxn>
                  <a:cxn ang="0">
                    <a:pos x="97" y="77"/>
                  </a:cxn>
                </a:cxnLst>
                <a:rect l="0" t="0" r="r" b="b"/>
                <a:pathLst>
                  <a:path w="97" h="77">
                    <a:moveTo>
                      <a:pt x="97" y="77"/>
                    </a:moveTo>
                    <a:lnTo>
                      <a:pt x="55" y="32"/>
                    </a:lnTo>
                    <a:lnTo>
                      <a:pt x="0" y="0"/>
                    </a:lnTo>
                    <a:lnTo>
                      <a:pt x="38" y="43"/>
                    </a:lnTo>
                    <a:lnTo>
                      <a:pt x="9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58" name="Freeform 294"/>
              <p:cNvSpPr>
                <a:spLocks/>
              </p:cNvSpPr>
              <p:nvPr/>
            </p:nvSpPr>
            <p:spPr bwMode="auto">
              <a:xfrm>
                <a:off x="4943" y="1235"/>
                <a:ext cx="97" cy="77"/>
              </a:xfrm>
              <a:custGeom>
                <a:avLst/>
                <a:gdLst/>
                <a:ahLst/>
                <a:cxnLst>
                  <a:cxn ang="0">
                    <a:pos x="97" y="77"/>
                  </a:cxn>
                  <a:cxn ang="0">
                    <a:pos x="55" y="32"/>
                  </a:cxn>
                  <a:cxn ang="0">
                    <a:pos x="0" y="0"/>
                  </a:cxn>
                  <a:cxn ang="0">
                    <a:pos x="38" y="43"/>
                  </a:cxn>
                  <a:cxn ang="0">
                    <a:pos x="97" y="77"/>
                  </a:cxn>
                </a:cxnLst>
                <a:rect l="0" t="0" r="r" b="b"/>
                <a:pathLst>
                  <a:path w="97" h="77">
                    <a:moveTo>
                      <a:pt x="97" y="77"/>
                    </a:moveTo>
                    <a:lnTo>
                      <a:pt x="55" y="32"/>
                    </a:lnTo>
                    <a:lnTo>
                      <a:pt x="0" y="0"/>
                    </a:lnTo>
                    <a:lnTo>
                      <a:pt x="38" y="43"/>
                    </a:lnTo>
                    <a:lnTo>
                      <a:pt x="97" y="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59" name="Freeform 295"/>
              <p:cNvSpPr>
                <a:spLocks/>
              </p:cNvSpPr>
              <p:nvPr/>
            </p:nvSpPr>
            <p:spPr bwMode="auto">
              <a:xfrm>
                <a:off x="3742" y="1235"/>
                <a:ext cx="97" cy="77"/>
              </a:xfrm>
              <a:custGeom>
                <a:avLst/>
                <a:gdLst/>
                <a:ahLst/>
                <a:cxnLst>
                  <a:cxn ang="0">
                    <a:pos x="42" y="32"/>
                  </a:cxn>
                  <a:cxn ang="0">
                    <a:pos x="97" y="0"/>
                  </a:cxn>
                  <a:cxn ang="0">
                    <a:pos x="58" y="43"/>
                  </a:cxn>
                  <a:cxn ang="0">
                    <a:pos x="0" y="77"/>
                  </a:cxn>
                  <a:cxn ang="0">
                    <a:pos x="42" y="32"/>
                  </a:cxn>
                </a:cxnLst>
                <a:rect l="0" t="0" r="r" b="b"/>
                <a:pathLst>
                  <a:path w="97" h="77">
                    <a:moveTo>
                      <a:pt x="42" y="32"/>
                    </a:moveTo>
                    <a:lnTo>
                      <a:pt x="97" y="0"/>
                    </a:lnTo>
                    <a:lnTo>
                      <a:pt x="58" y="43"/>
                    </a:lnTo>
                    <a:lnTo>
                      <a:pt x="0" y="77"/>
                    </a:lnTo>
                    <a:lnTo>
                      <a:pt x="4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60" name="Freeform 296"/>
              <p:cNvSpPr>
                <a:spLocks/>
              </p:cNvSpPr>
              <p:nvPr/>
            </p:nvSpPr>
            <p:spPr bwMode="auto">
              <a:xfrm>
                <a:off x="3742" y="1235"/>
                <a:ext cx="97" cy="77"/>
              </a:xfrm>
              <a:custGeom>
                <a:avLst/>
                <a:gdLst/>
                <a:ahLst/>
                <a:cxnLst>
                  <a:cxn ang="0">
                    <a:pos x="42" y="32"/>
                  </a:cxn>
                  <a:cxn ang="0">
                    <a:pos x="97" y="0"/>
                  </a:cxn>
                  <a:cxn ang="0">
                    <a:pos x="58" y="43"/>
                  </a:cxn>
                  <a:cxn ang="0">
                    <a:pos x="0" y="77"/>
                  </a:cxn>
                  <a:cxn ang="0">
                    <a:pos x="42" y="32"/>
                  </a:cxn>
                </a:cxnLst>
                <a:rect l="0" t="0" r="r" b="b"/>
                <a:pathLst>
                  <a:path w="97" h="77">
                    <a:moveTo>
                      <a:pt x="42" y="32"/>
                    </a:moveTo>
                    <a:lnTo>
                      <a:pt x="97" y="0"/>
                    </a:lnTo>
                    <a:lnTo>
                      <a:pt x="58" y="43"/>
                    </a:lnTo>
                    <a:lnTo>
                      <a:pt x="0" y="77"/>
                    </a:lnTo>
                    <a:lnTo>
                      <a:pt x="42" y="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61" name="Freeform 297"/>
              <p:cNvSpPr>
                <a:spLocks/>
              </p:cNvSpPr>
              <p:nvPr/>
            </p:nvSpPr>
            <p:spPr bwMode="auto">
              <a:xfrm>
                <a:off x="5159" y="3348"/>
                <a:ext cx="155" cy="8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54" y="39"/>
                  </a:cxn>
                  <a:cxn ang="0">
                    <a:pos x="155" y="0"/>
                  </a:cxn>
                  <a:cxn ang="0">
                    <a:pos x="95" y="46"/>
                  </a:cxn>
                  <a:cxn ang="0">
                    <a:pos x="0" y="80"/>
                  </a:cxn>
                </a:cxnLst>
                <a:rect l="0" t="0" r="r" b="b"/>
                <a:pathLst>
                  <a:path w="155" h="80">
                    <a:moveTo>
                      <a:pt x="0" y="80"/>
                    </a:moveTo>
                    <a:lnTo>
                      <a:pt x="54" y="39"/>
                    </a:lnTo>
                    <a:lnTo>
                      <a:pt x="155" y="0"/>
                    </a:lnTo>
                    <a:lnTo>
                      <a:pt x="95" y="4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62" name="Freeform 298"/>
              <p:cNvSpPr>
                <a:spLocks/>
              </p:cNvSpPr>
              <p:nvPr/>
            </p:nvSpPr>
            <p:spPr bwMode="auto">
              <a:xfrm>
                <a:off x="5159" y="3348"/>
                <a:ext cx="155" cy="8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54" y="39"/>
                  </a:cxn>
                  <a:cxn ang="0">
                    <a:pos x="155" y="0"/>
                  </a:cxn>
                  <a:cxn ang="0">
                    <a:pos x="95" y="46"/>
                  </a:cxn>
                  <a:cxn ang="0">
                    <a:pos x="0" y="80"/>
                  </a:cxn>
                </a:cxnLst>
                <a:rect l="0" t="0" r="r" b="b"/>
                <a:pathLst>
                  <a:path w="155" h="80">
                    <a:moveTo>
                      <a:pt x="0" y="80"/>
                    </a:moveTo>
                    <a:lnTo>
                      <a:pt x="54" y="39"/>
                    </a:lnTo>
                    <a:lnTo>
                      <a:pt x="155" y="0"/>
                    </a:lnTo>
                    <a:lnTo>
                      <a:pt x="95" y="46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63" name="Freeform 299"/>
              <p:cNvSpPr>
                <a:spLocks/>
              </p:cNvSpPr>
              <p:nvPr/>
            </p:nvSpPr>
            <p:spPr bwMode="auto">
              <a:xfrm>
                <a:off x="4411" y="2052"/>
                <a:ext cx="39" cy="5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8"/>
                  </a:cxn>
                  <a:cxn ang="0">
                    <a:pos x="0" y="51"/>
                  </a:cxn>
                </a:cxnLst>
                <a:rect l="0" t="0" r="r" b="b"/>
                <a:pathLst>
                  <a:path w="39" h="58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64" name="Freeform 300"/>
              <p:cNvSpPr>
                <a:spLocks/>
              </p:cNvSpPr>
              <p:nvPr/>
            </p:nvSpPr>
            <p:spPr bwMode="auto">
              <a:xfrm>
                <a:off x="4411" y="2052"/>
                <a:ext cx="39" cy="5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8"/>
                  </a:cxn>
                  <a:cxn ang="0">
                    <a:pos x="0" y="51"/>
                  </a:cxn>
                </a:cxnLst>
                <a:rect l="0" t="0" r="r" b="b"/>
                <a:pathLst>
                  <a:path w="39" h="58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8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65" name="Freeform 301"/>
              <p:cNvSpPr>
                <a:spLocks/>
              </p:cNvSpPr>
              <p:nvPr/>
            </p:nvSpPr>
            <p:spPr bwMode="auto">
              <a:xfrm>
                <a:off x="4332" y="2052"/>
                <a:ext cx="39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39" h="58">
                    <a:moveTo>
                      <a:pt x="0" y="7"/>
                    </a:moveTo>
                    <a:lnTo>
                      <a:pt x="39" y="0"/>
                    </a:lnTo>
                    <a:lnTo>
                      <a:pt x="39" y="51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66" name="Freeform 302"/>
              <p:cNvSpPr>
                <a:spLocks/>
              </p:cNvSpPr>
              <p:nvPr/>
            </p:nvSpPr>
            <p:spPr bwMode="auto">
              <a:xfrm>
                <a:off x="4332" y="2052"/>
                <a:ext cx="39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39" h="58">
                    <a:moveTo>
                      <a:pt x="0" y="7"/>
                    </a:moveTo>
                    <a:lnTo>
                      <a:pt x="39" y="0"/>
                    </a:lnTo>
                    <a:lnTo>
                      <a:pt x="39" y="51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67" name="Freeform 303"/>
              <p:cNvSpPr>
                <a:spLocks/>
              </p:cNvSpPr>
              <p:nvPr/>
            </p:nvSpPr>
            <p:spPr bwMode="auto">
              <a:xfrm>
                <a:off x="5446" y="1419"/>
                <a:ext cx="59" cy="128"/>
              </a:xfrm>
              <a:custGeom>
                <a:avLst/>
                <a:gdLst/>
                <a:ahLst/>
                <a:cxnLst>
                  <a:cxn ang="0">
                    <a:pos x="10" y="63"/>
                  </a:cxn>
                  <a:cxn ang="0">
                    <a:pos x="0" y="0"/>
                  </a:cxn>
                  <a:cxn ang="0">
                    <a:pos x="48" y="65"/>
                  </a:cxn>
                  <a:cxn ang="0">
                    <a:pos x="59" y="128"/>
                  </a:cxn>
                  <a:cxn ang="0">
                    <a:pos x="10" y="63"/>
                  </a:cxn>
                </a:cxnLst>
                <a:rect l="0" t="0" r="r" b="b"/>
                <a:pathLst>
                  <a:path w="59" h="128">
                    <a:moveTo>
                      <a:pt x="10" y="63"/>
                    </a:moveTo>
                    <a:lnTo>
                      <a:pt x="0" y="0"/>
                    </a:lnTo>
                    <a:lnTo>
                      <a:pt x="48" y="65"/>
                    </a:lnTo>
                    <a:lnTo>
                      <a:pt x="59" y="128"/>
                    </a:lnTo>
                    <a:lnTo>
                      <a:pt x="1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68" name="Freeform 304"/>
              <p:cNvSpPr>
                <a:spLocks/>
              </p:cNvSpPr>
              <p:nvPr/>
            </p:nvSpPr>
            <p:spPr bwMode="auto">
              <a:xfrm>
                <a:off x="5446" y="1419"/>
                <a:ext cx="59" cy="128"/>
              </a:xfrm>
              <a:custGeom>
                <a:avLst/>
                <a:gdLst/>
                <a:ahLst/>
                <a:cxnLst>
                  <a:cxn ang="0">
                    <a:pos x="10" y="63"/>
                  </a:cxn>
                  <a:cxn ang="0">
                    <a:pos x="0" y="0"/>
                  </a:cxn>
                  <a:cxn ang="0">
                    <a:pos x="48" y="65"/>
                  </a:cxn>
                  <a:cxn ang="0">
                    <a:pos x="59" y="128"/>
                  </a:cxn>
                  <a:cxn ang="0">
                    <a:pos x="10" y="63"/>
                  </a:cxn>
                </a:cxnLst>
                <a:rect l="0" t="0" r="r" b="b"/>
                <a:pathLst>
                  <a:path w="59" h="128">
                    <a:moveTo>
                      <a:pt x="10" y="63"/>
                    </a:moveTo>
                    <a:lnTo>
                      <a:pt x="0" y="0"/>
                    </a:lnTo>
                    <a:lnTo>
                      <a:pt x="48" y="65"/>
                    </a:lnTo>
                    <a:lnTo>
                      <a:pt x="59" y="128"/>
                    </a:lnTo>
                    <a:lnTo>
                      <a:pt x="10" y="6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69" name="Freeform 305"/>
              <p:cNvSpPr>
                <a:spLocks/>
              </p:cNvSpPr>
              <p:nvPr/>
            </p:nvSpPr>
            <p:spPr bwMode="auto">
              <a:xfrm>
                <a:off x="5040" y="1312"/>
                <a:ext cx="105" cy="94"/>
              </a:xfrm>
              <a:custGeom>
                <a:avLst/>
                <a:gdLst/>
                <a:ahLst/>
                <a:cxnLst>
                  <a:cxn ang="0">
                    <a:pos x="105" y="94"/>
                  </a:cxn>
                  <a:cxn ang="0">
                    <a:pos x="58" y="46"/>
                  </a:cxn>
                  <a:cxn ang="0">
                    <a:pos x="0" y="0"/>
                  </a:cxn>
                  <a:cxn ang="0">
                    <a:pos x="42" y="47"/>
                  </a:cxn>
                  <a:cxn ang="0">
                    <a:pos x="105" y="94"/>
                  </a:cxn>
                </a:cxnLst>
                <a:rect l="0" t="0" r="r" b="b"/>
                <a:pathLst>
                  <a:path w="105" h="94">
                    <a:moveTo>
                      <a:pt x="105" y="94"/>
                    </a:moveTo>
                    <a:lnTo>
                      <a:pt x="58" y="46"/>
                    </a:lnTo>
                    <a:lnTo>
                      <a:pt x="0" y="0"/>
                    </a:lnTo>
                    <a:lnTo>
                      <a:pt x="42" y="47"/>
                    </a:lnTo>
                    <a:lnTo>
                      <a:pt x="105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70" name="Freeform 306"/>
              <p:cNvSpPr>
                <a:spLocks/>
              </p:cNvSpPr>
              <p:nvPr/>
            </p:nvSpPr>
            <p:spPr bwMode="auto">
              <a:xfrm>
                <a:off x="5040" y="1312"/>
                <a:ext cx="105" cy="94"/>
              </a:xfrm>
              <a:custGeom>
                <a:avLst/>
                <a:gdLst/>
                <a:ahLst/>
                <a:cxnLst>
                  <a:cxn ang="0">
                    <a:pos x="105" y="94"/>
                  </a:cxn>
                  <a:cxn ang="0">
                    <a:pos x="58" y="46"/>
                  </a:cxn>
                  <a:cxn ang="0">
                    <a:pos x="0" y="0"/>
                  </a:cxn>
                  <a:cxn ang="0">
                    <a:pos x="42" y="47"/>
                  </a:cxn>
                  <a:cxn ang="0">
                    <a:pos x="105" y="94"/>
                  </a:cxn>
                </a:cxnLst>
                <a:rect l="0" t="0" r="r" b="b"/>
                <a:pathLst>
                  <a:path w="105" h="94">
                    <a:moveTo>
                      <a:pt x="105" y="94"/>
                    </a:moveTo>
                    <a:lnTo>
                      <a:pt x="58" y="46"/>
                    </a:lnTo>
                    <a:lnTo>
                      <a:pt x="0" y="0"/>
                    </a:lnTo>
                    <a:lnTo>
                      <a:pt x="42" y="47"/>
                    </a:lnTo>
                    <a:lnTo>
                      <a:pt x="105" y="9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71" name="Freeform 307"/>
              <p:cNvSpPr>
                <a:spLocks/>
              </p:cNvSpPr>
              <p:nvPr/>
            </p:nvSpPr>
            <p:spPr bwMode="auto">
              <a:xfrm>
                <a:off x="3637" y="1312"/>
                <a:ext cx="105" cy="94"/>
              </a:xfrm>
              <a:custGeom>
                <a:avLst/>
                <a:gdLst/>
                <a:ahLst/>
                <a:cxnLst>
                  <a:cxn ang="0">
                    <a:pos x="62" y="47"/>
                  </a:cxn>
                  <a:cxn ang="0">
                    <a:pos x="105" y="0"/>
                  </a:cxn>
                  <a:cxn ang="0">
                    <a:pos x="45" y="46"/>
                  </a:cxn>
                  <a:cxn ang="0">
                    <a:pos x="0" y="94"/>
                  </a:cxn>
                  <a:cxn ang="0">
                    <a:pos x="62" y="47"/>
                  </a:cxn>
                </a:cxnLst>
                <a:rect l="0" t="0" r="r" b="b"/>
                <a:pathLst>
                  <a:path w="105" h="94">
                    <a:moveTo>
                      <a:pt x="62" y="47"/>
                    </a:moveTo>
                    <a:lnTo>
                      <a:pt x="105" y="0"/>
                    </a:lnTo>
                    <a:lnTo>
                      <a:pt x="45" y="46"/>
                    </a:lnTo>
                    <a:lnTo>
                      <a:pt x="0" y="94"/>
                    </a:lnTo>
                    <a:lnTo>
                      <a:pt x="62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72" name="Freeform 308"/>
              <p:cNvSpPr>
                <a:spLocks noEditPoints="1"/>
              </p:cNvSpPr>
              <p:nvPr/>
            </p:nvSpPr>
            <p:spPr bwMode="auto">
              <a:xfrm>
                <a:off x="3637" y="1312"/>
                <a:ext cx="1964" cy="672"/>
              </a:xfrm>
              <a:custGeom>
                <a:avLst/>
                <a:gdLst/>
                <a:ahLst/>
                <a:cxnLst>
                  <a:cxn ang="0">
                    <a:pos x="62" y="47"/>
                  </a:cxn>
                  <a:cxn ang="0">
                    <a:pos x="105" y="0"/>
                  </a:cxn>
                  <a:cxn ang="0">
                    <a:pos x="45" y="46"/>
                  </a:cxn>
                  <a:cxn ang="0">
                    <a:pos x="0" y="94"/>
                  </a:cxn>
                  <a:cxn ang="0">
                    <a:pos x="62" y="47"/>
                  </a:cxn>
                  <a:cxn ang="0">
                    <a:pos x="1939" y="583"/>
                  </a:cxn>
                  <a:cxn ang="0">
                    <a:pos x="1964" y="672"/>
                  </a:cxn>
                </a:cxnLst>
                <a:rect l="0" t="0" r="r" b="b"/>
                <a:pathLst>
                  <a:path w="1964" h="672">
                    <a:moveTo>
                      <a:pt x="62" y="47"/>
                    </a:moveTo>
                    <a:lnTo>
                      <a:pt x="105" y="0"/>
                    </a:lnTo>
                    <a:lnTo>
                      <a:pt x="45" y="46"/>
                    </a:lnTo>
                    <a:lnTo>
                      <a:pt x="0" y="94"/>
                    </a:lnTo>
                    <a:lnTo>
                      <a:pt x="62" y="47"/>
                    </a:lnTo>
                    <a:moveTo>
                      <a:pt x="1939" y="583"/>
                    </a:moveTo>
                    <a:lnTo>
                      <a:pt x="1964" y="67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73" name="Freeform 309"/>
              <p:cNvSpPr>
                <a:spLocks/>
              </p:cNvSpPr>
              <p:nvPr/>
            </p:nvSpPr>
            <p:spPr bwMode="auto">
              <a:xfrm>
                <a:off x="5288" y="2871"/>
                <a:ext cx="70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32" y="53"/>
                  </a:cxn>
                  <a:cxn ang="0">
                    <a:pos x="70" y="0"/>
                  </a:cxn>
                  <a:cxn ang="0">
                    <a:pos x="38" y="85"/>
                  </a:cxn>
                  <a:cxn ang="0">
                    <a:pos x="0" y="136"/>
                  </a:cxn>
                </a:cxnLst>
                <a:rect l="0" t="0" r="r" b="b"/>
                <a:pathLst>
                  <a:path w="70" h="136">
                    <a:moveTo>
                      <a:pt x="0" y="136"/>
                    </a:moveTo>
                    <a:lnTo>
                      <a:pt x="32" y="53"/>
                    </a:lnTo>
                    <a:lnTo>
                      <a:pt x="70" y="0"/>
                    </a:lnTo>
                    <a:lnTo>
                      <a:pt x="38" y="8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74" name="Freeform 310"/>
              <p:cNvSpPr>
                <a:spLocks/>
              </p:cNvSpPr>
              <p:nvPr/>
            </p:nvSpPr>
            <p:spPr bwMode="auto">
              <a:xfrm>
                <a:off x="5288" y="2871"/>
                <a:ext cx="70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32" y="53"/>
                  </a:cxn>
                  <a:cxn ang="0">
                    <a:pos x="70" y="0"/>
                  </a:cxn>
                  <a:cxn ang="0">
                    <a:pos x="38" y="85"/>
                  </a:cxn>
                  <a:cxn ang="0">
                    <a:pos x="0" y="136"/>
                  </a:cxn>
                </a:cxnLst>
                <a:rect l="0" t="0" r="r" b="b"/>
                <a:pathLst>
                  <a:path w="70" h="136">
                    <a:moveTo>
                      <a:pt x="0" y="136"/>
                    </a:moveTo>
                    <a:lnTo>
                      <a:pt x="32" y="53"/>
                    </a:lnTo>
                    <a:lnTo>
                      <a:pt x="70" y="0"/>
                    </a:lnTo>
                    <a:lnTo>
                      <a:pt x="38" y="85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75" name="Freeform 311"/>
              <p:cNvSpPr>
                <a:spLocks/>
              </p:cNvSpPr>
              <p:nvPr/>
            </p:nvSpPr>
            <p:spPr bwMode="auto">
              <a:xfrm>
                <a:off x="3424" y="2871"/>
                <a:ext cx="68" cy="136"/>
              </a:xfrm>
              <a:custGeom>
                <a:avLst/>
                <a:gdLst/>
                <a:ahLst/>
                <a:cxnLst>
                  <a:cxn ang="0">
                    <a:pos x="36" y="53"/>
                  </a:cxn>
                  <a:cxn ang="0">
                    <a:pos x="0" y="0"/>
                  </a:cxn>
                  <a:cxn ang="0">
                    <a:pos x="32" y="85"/>
                  </a:cxn>
                  <a:cxn ang="0">
                    <a:pos x="68" y="136"/>
                  </a:cxn>
                  <a:cxn ang="0">
                    <a:pos x="36" y="53"/>
                  </a:cxn>
                </a:cxnLst>
                <a:rect l="0" t="0" r="r" b="b"/>
                <a:pathLst>
                  <a:path w="68" h="136">
                    <a:moveTo>
                      <a:pt x="36" y="53"/>
                    </a:moveTo>
                    <a:lnTo>
                      <a:pt x="0" y="0"/>
                    </a:lnTo>
                    <a:lnTo>
                      <a:pt x="32" y="85"/>
                    </a:lnTo>
                    <a:lnTo>
                      <a:pt x="68" y="136"/>
                    </a:lnTo>
                    <a:lnTo>
                      <a:pt x="3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76" name="Freeform 312"/>
              <p:cNvSpPr>
                <a:spLocks/>
              </p:cNvSpPr>
              <p:nvPr/>
            </p:nvSpPr>
            <p:spPr bwMode="auto">
              <a:xfrm>
                <a:off x="3424" y="2871"/>
                <a:ext cx="68" cy="136"/>
              </a:xfrm>
              <a:custGeom>
                <a:avLst/>
                <a:gdLst/>
                <a:ahLst/>
                <a:cxnLst>
                  <a:cxn ang="0">
                    <a:pos x="36" y="53"/>
                  </a:cxn>
                  <a:cxn ang="0">
                    <a:pos x="0" y="0"/>
                  </a:cxn>
                  <a:cxn ang="0">
                    <a:pos x="32" y="85"/>
                  </a:cxn>
                  <a:cxn ang="0">
                    <a:pos x="68" y="136"/>
                  </a:cxn>
                  <a:cxn ang="0">
                    <a:pos x="36" y="53"/>
                  </a:cxn>
                </a:cxnLst>
                <a:rect l="0" t="0" r="r" b="b"/>
                <a:pathLst>
                  <a:path w="68" h="136">
                    <a:moveTo>
                      <a:pt x="36" y="53"/>
                    </a:moveTo>
                    <a:lnTo>
                      <a:pt x="0" y="0"/>
                    </a:lnTo>
                    <a:lnTo>
                      <a:pt x="32" y="85"/>
                    </a:lnTo>
                    <a:lnTo>
                      <a:pt x="68" y="136"/>
                    </a:lnTo>
                    <a:lnTo>
                      <a:pt x="36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77" name="Freeform 313"/>
              <p:cNvSpPr>
                <a:spLocks/>
              </p:cNvSpPr>
              <p:nvPr/>
            </p:nvSpPr>
            <p:spPr bwMode="auto">
              <a:xfrm>
                <a:off x="5505" y="1619"/>
                <a:ext cx="23" cy="132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0" y="0"/>
                  </a:cxn>
                  <a:cxn ang="0">
                    <a:pos x="23" y="41"/>
                  </a:cxn>
                  <a:cxn ang="0">
                    <a:pos x="23" y="132"/>
                  </a:cxn>
                  <a:cxn ang="0">
                    <a:pos x="0" y="89"/>
                  </a:cxn>
                </a:cxnLst>
                <a:rect l="0" t="0" r="r" b="b"/>
                <a:pathLst>
                  <a:path w="23" h="132">
                    <a:moveTo>
                      <a:pt x="0" y="89"/>
                    </a:moveTo>
                    <a:lnTo>
                      <a:pt x="0" y="0"/>
                    </a:lnTo>
                    <a:lnTo>
                      <a:pt x="23" y="41"/>
                    </a:lnTo>
                    <a:lnTo>
                      <a:pt x="23" y="132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78" name="Freeform 314"/>
              <p:cNvSpPr>
                <a:spLocks/>
              </p:cNvSpPr>
              <p:nvPr/>
            </p:nvSpPr>
            <p:spPr bwMode="auto">
              <a:xfrm>
                <a:off x="5505" y="1619"/>
                <a:ext cx="23" cy="132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0" y="0"/>
                  </a:cxn>
                  <a:cxn ang="0">
                    <a:pos x="23" y="41"/>
                  </a:cxn>
                  <a:cxn ang="0">
                    <a:pos x="23" y="132"/>
                  </a:cxn>
                  <a:cxn ang="0">
                    <a:pos x="0" y="89"/>
                  </a:cxn>
                </a:cxnLst>
                <a:rect l="0" t="0" r="r" b="b"/>
                <a:pathLst>
                  <a:path w="23" h="132">
                    <a:moveTo>
                      <a:pt x="0" y="89"/>
                    </a:moveTo>
                    <a:lnTo>
                      <a:pt x="0" y="0"/>
                    </a:lnTo>
                    <a:lnTo>
                      <a:pt x="23" y="41"/>
                    </a:lnTo>
                    <a:lnTo>
                      <a:pt x="23" y="132"/>
                    </a:lnTo>
                    <a:lnTo>
                      <a:pt x="0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79" name="Freeform 315"/>
              <p:cNvSpPr>
                <a:spLocks/>
              </p:cNvSpPr>
              <p:nvPr/>
            </p:nvSpPr>
            <p:spPr bwMode="auto">
              <a:xfrm>
                <a:off x="5528" y="2552"/>
                <a:ext cx="23" cy="212"/>
              </a:xfrm>
              <a:custGeom>
                <a:avLst/>
                <a:gdLst/>
                <a:ahLst/>
                <a:cxnLst>
                  <a:cxn ang="0">
                    <a:pos x="0" y="212"/>
                  </a:cxn>
                  <a:cxn ang="0">
                    <a:pos x="23" y="143"/>
                  </a:cxn>
                  <a:cxn ang="0">
                    <a:pos x="23" y="0"/>
                  </a:cxn>
                  <a:cxn ang="0">
                    <a:pos x="4" y="62"/>
                  </a:cxn>
                  <a:cxn ang="0">
                    <a:pos x="0" y="212"/>
                  </a:cxn>
                </a:cxnLst>
                <a:rect l="0" t="0" r="r" b="b"/>
                <a:pathLst>
                  <a:path w="23" h="212">
                    <a:moveTo>
                      <a:pt x="0" y="212"/>
                    </a:moveTo>
                    <a:lnTo>
                      <a:pt x="23" y="143"/>
                    </a:lnTo>
                    <a:lnTo>
                      <a:pt x="23" y="0"/>
                    </a:lnTo>
                    <a:lnTo>
                      <a:pt x="4" y="62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80" name="Freeform 316"/>
              <p:cNvSpPr>
                <a:spLocks/>
              </p:cNvSpPr>
              <p:nvPr/>
            </p:nvSpPr>
            <p:spPr bwMode="auto">
              <a:xfrm>
                <a:off x="5528" y="2552"/>
                <a:ext cx="23" cy="212"/>
              </a:xfrm>
              <a:custGeom>
                <a:avLst/>
                <a:gdLst/>
                <a:ahLst/>
                <a:cxnLst>
                  <a:cxn ang="0">
                    <a:pos x="0" y="212"/>
                  </a:cxn>
                  <a:cxn ang="0">
                    <a:pos x="23" y="143"/>
                  </a:cxn>
                  <a:cxn ang="0">
                    <a:pos x="23" y="0"/>
                  </a:cxn>
                  <a:cxn ang="0">
                    <a:pos x="4" y="62"/>
                  </a:cxn>
                  <a:cxn ang="0">
                    <a:pos x="0" y="212"/>
                  </a:cxn>
                </a:cxnLst>
                <a:rect l="0" t="0" r="r" b="b"/>
                <a:pathLst>
                  <a:path w="23" h="212">
                    <a:moveTo>
                      <a:pt x="0" y="212"/>
                    </a:moveTo>
                    <a:lnTo>
                      <a:pt x="23" y="143"/>
                    </a:lnTo>
                    <a:lnTo>
                      <a:pt x="23" y="0"/>
                    </a:lnTo>
                    <a:lnTo>
                      <a:pt x="4" y="62"/>
                    </a:lnTo>
                    <a:lnTo>
                      <a:pt x="0" y="2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81" name="Freeform 317"/>
              <p:cNvSpPr>
                <a:spLocks/>
              </p:cNvSpPr>
              <p:nvPr/>
            </p:nvSpPr>
            <p:spPr bwMode="auto">
              <a:xfrm>
                <a:off x="4740" y="3544"/>
                <a:ext cx="135" cy="2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2" y="2"/>
                  </a:cxn>
                  <a:cxn ang="0">
                    <a:pos x="135" y="0"/>
                  </a:cxn>
                  <a:cxn ang="0">
                    <a:pos x="64" y="26"/>
                  </a:cxn>
                  <a:cxn ang="0">
                    <a:pos x="0" y="22"/>
                  </a:cxn>
                </a:cxnLst>
                <a:rect l="0" t="0" r="r" b="b"/>
                <a:pathLst>
                  <a:path w="135" h="26">
                    <a:moveTo>
                      <a:pt x="0" y="22"/>
                    </a:moveTo>
                    <a:lnTo>
                      <a:pt x="62" y="2"/>
                    </a:lnTo>
                    <a:lnTo>
                      <a:pt x="135" y="0"/>
                    </a:lnTo>
                    <a:lnTo>
                      <a:pt x="64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82" name="Freeform 318"/>
              <p:cNvSpPr>
                <a:spLocks/>
              </p:cNvSpPr>
              <p:nvPr/>
            </p:nvSpPr>
            <p:spPr bwMode="auto">
              <a:xfrm>
                <a:off x="4740" y="3544"/>
                <a:ext cx="135" cy="2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2" y="2"/>
                  </a:cxn>
                  <a:cxn ang="0">
                    <a:pos x="135" y="0"/>
                  </a:cxn>
                  <a:cxn ang="0">
                    <a:pos x="64" y="26"/>
                  </a:cxn>
                  <a:cxn ang="0">
                    <a:pos x="0" y="22"/>
                  </a:cxn>
                </a:cxnLst>
                <a:rect l="0" t="0" r="r" b="b"/>
                <a:pathLst>
                  <a:path w="135" h="26">
                    <a:moveTo>
                      <a:pt x="0" y="22"/>
                    </a:moveTo>
                    <a:lnTo>
                      <a:pt x="62" y="2"/>
                    </a:lnTo>
                    <a:lnTo>
                      <a:pt x="135" y="0"/>
                    </a:lnTo>
                    <a:lnTo>
                      <a:pt x="64" y="26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83" name="Freeform 319"/>
              <p:cNvSpPr>
                <a:spLocks/>
              </p:cNvSpPr>
              <p:nvPr/>
            </p:nvSpPr>
            <p:spPr bwMode="auto">
              <a:xfrm>
                <a:off x="4390" y="1015"/>
                <a:ext cx="73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"/>
                  </a:cxn>
                  <a:cxn ang="0">
                    <a:pos x="60" y="25"/>
                  </a:cxn>
                  <a:cxn ang="0">
                    <a:pos x="73" y="1"/>
                  </a:cxn>
                  <a:cxn ang="0">
                    <a:pos x="0" y="0"/>
                  </a:cxn>
                </a:cxnLst>
                <a:rect l="0" t="0" r="r" b="b"/>
                <a:pathLst>
                  <a:path w="73" h="25">
                    <a:moveTo>
                      <a:pt x="0" y="0"/>
                    </a:moveTo>
                    <a:lnTo>
                      <a:pt x="0" y="24"/>
                    </a:lnTo>
                    <a:lnTo>
                      <a:pt x="60" y="25"/>
                    </a:lnTo>
                    <a:lnTo>
                      <a:pt x="7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84" name="Freeform 320"/>
              <p:cNvSpPr>
                <a:spLocks/>
              </p:cNvSpPr>
              <p:nvPr/>
            </p:nvSpPr>
            <p:spPr bwMode="auto">
              <a:xfrm>
                <a:off x="4390" y="1015"/>
                <a:ext cx="73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"/>
                  </a:cxn>
                  <a:cxn ang="0">
                    <a:pos x="60" y="25"/>
                  </a:cxn>
                  <a:cxn ang="0">
                    <a:pos x="73" y="1"/>
                  </a:cxn>
                  <a:cxn ang="0">
                    <a:pos x="0" y="0"/>
                  </a:cxn>
                </a:cxnLst>
                <a:rect l="0" t="0" r="r" b="b"/>
                <a:pathLst>
                  <a:path w="73" h="25">
                    <a:moveTo>
                      <a:pt x="0" y="0"/>
                    </a:moveTo>
                    <a:lnTo>
                      <a:pt x="0" y="24"/>
                    </a:lnTo>
                    <a:lnTo>
                      <a:pt x="60" y="25"/>
                    </a:lnTo>
                    <a:lnTo>
                      <a:pt x="73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85" name="Freeform 321"/>
              <p:cNvSpPr>
                <a:spLocks/>
              </p:cNvSpPr>
              <p:nvPr/>
            </p:nvSpPr>
            <p:spPr bwMode="auto">
              <a:xfrm>
                <a:off x="4319" y="1015"/>
                <a:ext cx="71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3" y="25"/>
                  </a:cxn>
                  <a:cxn ang="0">
                    <a:pos x="71" y="24"/>
                  </a:cxn>
                  <a:cxn ang="0">
                    <a:pos x="71" y="0"/>
                  </a:cxn>
                  <a:cxn ang="0">
                    <a:pos x="0" y="1"/>
                  </a:cxn>
                </a:cxnLst>
                <a:rect l="0" t="0" r="r" b="b"/>
                <a:pathLst>
                  <a:path w="71" h="25">
                    <a:moveTo>
                      <a:pt x="0" y="1"/>
                    </a:moveTo>
                    <a:lnTo>
                      <a:pt x="13" y="25"/>
                    </a:lnTo>
                    <a:lnTo>
                      <a:pt x="71" y="24"/>
                    </a:lnTo>
                    <a:lnTo>
                      <a:pt x="7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86" name="Freeform 322"/>
              <p:cNvSpPr>
                <a:spLocks/>
              </p:cNvSpPr>
              <p:nvPr/>
            </p:nvSpPr>
            <p:spPr bwMode="auto">
              <a:xfrm>
                <a:off x="4319" y="1015"/>
                <a:ext cx="71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3" y="25"/>
                  </a:cxn>
                  <a:cxn ang="0">
                    <a:pos x="71" y="24"/>
                  </a:cxn>
                  <a:cxn ang="0">
                    <a:pos x="71" y="0"/>
                  </a:cxn>
                  <a:cxn ang="0">
                    <a:pos x="0" y="1"/>
                  </a:cxn>
                </a:cxnLst>
                <a:rect l="0" t="0" r="r" b="b"/>
                <a:pathLst>
                  <a:path w="71" h="25">
                    <a:moveTo>
                      <a:pt x="0" y="1"/>
                    </a:moveTo>
                    <a:lnTo>
                      <a:pt x="13" y="25"/>
                    </a:lnTo>
                    <a:lnTo>
                      <a:pt x="71" y="24"/>
                    </a:lnTo>
                    <a:lnTo>
                      <a:pt x="71" y="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87" name="Freeform 323"/>
              <p:cNvSpPr>
                <a:spLocks/>
              </p:cNvSpPr>
              <p:nvPr/>
            </p:nvSpPr>
            <p:spPr bwMode="auto">
              <a:xfrm>
                <a:off x="5005" y="1140"/>
                <a:ext cx="154" cy="59"/>
              </a:xfrm>
              <a:custGeom>
                <a:avLst/>
                <a:gdLst/>
                <a:ahLst/>
                <a:cxnLst>
                  <a:cxn ang="0">
                    <a:pos x="88" y="18"/>
                  </a:cxn>
                  <a:cxn ang="0">
                    <a:pos x="0" y="0"/>
                  </a:cxn>
                  <a:cxn ang="0">
                    <a:pos x="55" y="35"/>
                  </a:cxn>
                  <a:cxn ang="0">
                    <a:pos x="154" y="59"/>
                  </a:cxn>
                  <a:cxn ang="0">
                    <a:pos x="88" y="18"/>
                  </a:cxn>
                </a:cxnLst>
                <a:rect l="0" t="0" r="r" b="b"/>
                <a:pathLst>
                  <a:path w="154" h="59">
                    <a:moveTo>
                      <a:pt x="88" y="18"/>
                    </a:moveTo>
                    <a:lnTo>
                      <a:pt x="0" y="0"/>
                    </a:lnTo>
                    <a:lnTo>
                      <a:pt x="55" y="35"/>
                    </a:lnTo>
                    <a:lnTo>
                      <a:pt x="154" y="59"/>
                    </a:lnTo>
                    <a:lnTo>
                      <a:pt x="88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88" name="Freeform 324"/>
              <p:cNvSpPr>
                <a:spLocks/>
              </p:cNvSpPr>
              <p:nvPr/>
            </p:nvSpPr>
            <p:spPr bwMode="auto">
              <a:xfrm>
                <a:off x="5005" y="1140"/>
                <a:ext cx="154" cy="59"/>
              </a:xfrm>
              <a:custGeom>
                <a:avLst/>
                <a:gdLst/>
                <a:ahLst/>
                <a:cxnLst>
                  <a:cxn ang="0">
                    <a:pos x="88" y="18"/>
                  </a:cxn>
                  <a:cxn ang="0">
                    <a:pos x="0" y="0"/>
                  </a:cxn>
                  <a:cxn ang="0">
                    <a:pos x="55" y="35"/>
                  </a:cxn>
                  <a:cxn ang="0">
                    <a:pos x="154" y="59"/>
                  </a:cxn>
                  <a:cxn ang="0">
                    <a:pos x="88" y="18"/>
                  </a:cxn>
                </a:cxnLst>
                <a:rect l="0" t="0" r="r" b="b"/>
                <a:pathLst>
                  <a:path w="154" h="59">
                    <a:moveTo>
                      <a:pt x="88" y="18"/>
                    </a:moveTo>
                    <a:lnTo>
                      <a:pt x="0" y="0"/>
                    </a:lnTo>
                    <a:lnTo>
                      <a:pt x="55" y="35"/>
                    </a:lnTo>
                    <a:lnTo>
                      <a:pt x="154" y="59"/>
                    </a:lnTo>
                    <a:lnTo>
                      <a:pt x="88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89" name="Freeform 325"/>
              <p:cNvSpPr>
                <a:spLocks/>
              </p:cNvSpPr>
              <p:nvPr/>
            </p:nvSpPr>
            <p:spPr bwMode="auto">
              <a:xfrm>
                <a:off x="5326" y="1646"/>
                <a:ext cx="105" cy="11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05" y="86"/>
                  </a:cxn>
                  <a:cxn ang="0">
                    <a:pos x="32" y="110"/>
                  </a:cxn>
                  <a:cxn ang="0">
                    <a:pos x="0" y="26"/>
                  </a:cxn>
                  <a:cxn ang="0">
                    <a:pos x="89" y="0"/>
                  </a:cxn>
                </a:cxnLst>
                <a:rect l="0" t="0" r="r" b="b"/>
                <a:pathLst>
                  <a:path w="105" h="110">
                    <a:moveTo>
                      <a:pt x="89" y="0"/>
                    </a:moveTo>
                    <a:lnTo>
                      <a:pt x="105" y="86"/>
                    </a:lnTo>
                    <a:lnTo>
                      <a:pt x="32" y="110"/>
                    </a:lnTo>
                    <a:lnTo>
                      <a:pt x="0" y="26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90" name="Freeform 326"/>
              <p:cNvSpPr>
                <a:spLocks/>
              </p:cNvSpPr>
              <p:nvPr/>
            </p:nvSpPr>
            <p:spPr bwMode="auto">
              <a:xfrm>
                <a:off x="5326" y="1646"/>
                <a:ext cx="105" cy="11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05" y="86"/>
                  </a:cxn>
                  <a:cxn ang="0">
                    <a:pos x="32" y="110"/>
                  </a:cxn>
                  <a:cxn ang="0">
                    <a:pos x="0" y="26"/>
                  </a:cxn>
                  <a:cxn ang="0">
                    <a:pos x="89" y="0"/>
                  </a:cxn>
                </a:cxnLst>
                <a:rect l="0" t="0" r="r" b="b"/>
                <a:pathLst>
                  <a:path w="105" h="110">
                    <a:moveTo>
                      <a:pt x="89" y="0"/>
                    </a:moveTo>
                    <a:lnTo>
                      <a:pt x="105" y="86"/>
                    </a:lnTo>
                    <a:lnTo>
                      <a:pt x="32" y="110"/>
                    </a:lnTo>
                    <a:lnTo>
                      <a:pt x="0" y="26"/>
                    </a:lnTo>
                    <a:lnTo>
                      <a:pt x="8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91" name="Freeform 327"/>
              <p:cNvSpPr>
                <a:spLocks/>
              </p:cNvSpPr>
              <p:nvPr/>
            </p:nvSpPr>
            <p:spPr bwMode="auto">
              <a:xfrm>
                <a:off x="4411" y="2466"/>
                <a:ext cx="39" cy="58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39" y="52"/>
                  </a:cxn>
                </a:cxnLst>
                <a:rect l="0" t="0" r="r" b="b"/>
                <a:pathLst>
                  <a:path w="39" h="58">
                    <a:moveTo>
                      <a:pt x="39" y="52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8"/>
                    </a:lnTo>
                    <a:lnTo>
                      <a:pt x="3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92" name="Freeform 328"/>
              <p:cNvSpPr>
                <a:spLocks/>
              </p:cNvSpPr>
              <p:nvPr/>
            </p:nvSpPr>
            <p:spPr bwMode="auto">
              <a:xfrm>
                <a:off x="4411" y="2466"/>
                <a:ext cx="39" cy="58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39" y="52"/>
                  </a:cxn>
                </a:cxnLst>
                <a:rect l="0" t="0" r="r" b="b"/>
                <a:pathLst>
                  <a:path w="39" h="58">
                    <a:moveTo>
                      <a:pt x="39" y="52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8"/>
                    </a:lnTo>
                    <a:lnTo>
                      <a:pt x="39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93" name="Freeform 329"/>
              <p:cNvSpPr>
                <a:spLocks/>
              </p:cNvSpPr>
              <p:nvPr/>
            </p:nvSpPr>
            <p:spPr bwMode="auto">
              <a:xfrm>
                <a:off x="4332" y="2466"/>
                <a:ext cx="39" cy="58"/>
              </a:xfrm>
              <a:custGeom>
                <a:avLst/>
                <a:gdLst/>
                <a:ahLst/>
                <a:cxnLst>
                  <a:cxn ang="0">
                    <a:pos x="39" y="58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58"/>
                  </a:cxn>
                </a:cxnLst>
                <a:rect l="0" t="0" r="r" b="b"/>
                <a:pathLst>
                  <a:path w="39" h="58">
                    <a:moveTo>
                      <a:pt x="39" y="58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94" name="Freeform 330"/>
              <p:cNvSpPr>
                <a:spLocks noEditPoints="1"/>
              </p:cNvSpPr>
              <p:nvPr/>
            </p:nvSpPr>
            <p:spPr bwMode="auto">
              <a:xfrm>
                <a:off x="4332" y="2466"/>
                <a:ext cx="1265" cy="281"/>
              </a:xfrm>
              <a:custGeom>
                <a:avLst/>
                <a:gdLst/>
                <a:ahLst/>
                <a:cxnLst>
                  <a:cxn ang="0">
                    <a:pos x="39" y="58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58"/>
                  </a:cxn>
                  <a:cxn ang="0">
                    <a:pos x="1236" y="281"/>
                  </a:cxn>
                  <a:cxn ang="0">
                    <a:pos x="1265" y="200"/>
                  </a:cxn>
                </a:cxnLst>
                <a:rect l="0" t="0" r="r" b="b"/>
                <a:pathLst>
                  <a:path w="1265" h="281">
                    <a:moveTo>
                      <a:pt x="39" y="58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58"/>
                    </a:lnTo>
                    <a:moveTo>
                      <a:pt x="1236" y="281"/>
                    </a:moveTo>
                    <a:lnTo>
                      <a:pt x="1265" y="20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95" name="Freeform 331"/>
              <p:cNvSpPr>
                <a:spLocks/>
              </p:cNvSpPr>
              <p:nvPr/>
            </p:nvSpPr>
            <p:spPr bwMode="auto">
              <a:xfrm>
                <a:off x="4802" y="1082"/>
                <a:ext cx="141" cy="28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0" y="0"/>
                  </a:cxn>
                  <a:cxn ang="0">
                    <a:pos x="56" y="24"/>
                  </a:cxn>
                  <a:cxn ang="0">
                    <a:pos x="141" y="28"/>
                  </a:cxn>
                  <a:cxn ang="0">
                    <a:pos x="73" y="0"/>
                  </a:cxn>
                </a:cxnLst>
                <a:rect l="0" t="0" r="r" b="b"/>
                <a:pathLst>
                  <a:path w="141" h="28">
                    <a:moveTo>
                      <a:pt x="73" y="0"/>
                    </a:moveTo>
                    <a:lnTo>
                      <a:pt x="0" y="0"/>
                    </a:lnTo>
                    <a:lnTo>
                      <a:pt x="56" y="24"/>
                    </a:lnTo>
                    <a:lnTo>
                      <a:pt x="141" y="2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96" name="Freeform 332"/>
              <p:cNvSpPr>
                <a:spLocks/>
              </p:cNvSpPr>
              <p:nvPr/>
            </p:nvSpPr>
            <p:spPr bwMode="auto">
              <a:xfrm>
                <a:off x="4802" y="1082"/>
                <a:ext cx="141" cy="28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0" y="0"/>
                  </a:cxn>
                  <a:cxn ang="0">
                    <a:pos x="56" y="24"/>
                  </a:cxn>
                  <a:cxn ang="0">
                    <a:pos x="141" y="28"/>
                  </a:cxn>
                  <a:cxn ang="0">
                    <a:pos x="73" y="0"/>
                  </a:cxn>
                </a:cxnLst>
                <a:rect l="0" t="0" r="r" b="b"/>
                <a:pathLst>
                  <a:path w="141" h="28">
                    <a:moveTo>
                      <a:pt x="73" y="0"/>
                    </a:moveTo>
                    <a:lnTo>
                      <a:pt x="0" y="0"/>
                    </a:lnTo>
                    <a:lnTo>
                      <a:pt x="56" y="24"/>
                    </a:lnTo>
                    <a:lnTo>
                      <a:pt x="141" y="28"/>
                    </a:lnTo>
                    <a:lnTo>
                      <a:pt x="7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97" name="Freeform 333"/>
              <p:cNvSpPr>
                <a:spLocks/>
              </p:cNvSpPr>
              <p:nvPr/>
            </p:nvSpPr>
            <p:spPr bwMode="auto">
              <a:xfrm>
                <a:off x="4450" y="1016"/>
                <a:ext cx="85" cy="3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24"/>
                  </a:cxn>
                  <a:cxn ang="0">
                    <a:pos x="59" y="30"/>
                  </a:cxn>
                  <a:cxn ang="0">
                    <a:pos x="85" y="7"/>
                  </a:cxn>
                  <a:cxn ang="0">
                    <a:pos x="13" y="0"/>
                  </a:cxn>
                </a:cxnLst>
                <a:rect l="0" t="0" r="r" b="b"/>
                <a:pathLst>
                  <a:path w="85" h="30">
                    <a:moveTo>
                      <a:pt x="13" y="0"/>
                    </a:moveTo>
                    <a:lnTo>
                      <a:pt x="0" y="24"/>
                    </a:lnTo>
                    <a:lnTo>
                      <a:pt x="59" y="30"/>
                    </a:lnTo>
                    <a:lnTo>
                      <a:pt x="85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98" name="Freeform 334"/>
              <p:cNvSpPr>
                <a:spLocks/>
              </p:cNvSpPr>
              <p:nvPr/>
            </p:nvSpPr>
            <p:spPr bwMode="auto">
              <a:xfrm>
                <a:off x="4450" y="1016"/>
                <a:ext cx="85" cy="3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24"/>
                  </a:cxn>
                  <a:cxn ang="0">
                    <a:pos x="59" y="30"/>
                  </a:cxn>
                  <a:cxn ang="0">
                    <a:pos x="85" y="7"/>
                  </a:cxn>
                  <a:cxn ang="0">
                    <a:pos x="13" y="0"/>
                  </a:cxn>
                </a:cxnLst>
                <a:rect l="0" t="0" r="r" b="b"/>
                <a:pathLst>
                  <a:path w="85" h="30">
                    <a:moveTo>
                      <a:pt x="13" y="0"/>
                    </a:moveTo>
                    <a:lnTo>
                      <a:pt x="0" y="24"/>
                    </a:lnTo>
                    <a:lnTo>
                      <a:pt x="59" y="30"/>
                    </a:lnTo>
                    <a:lnTo>
                      <a:pt x="85" y="7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99" name="Freeform 335"/>
              <p:cNvSpPr>
                <a:spLocks/>
              </p:cNvSpPr>
              <p:nvPr/>
            </p:nvSpPr>
            <p:spPr bwMode="auto">
              <a:xfrm>
                <a:off x="4246" y="1016"/>
                <a:ext cx="86" cy="3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7" y="30"/>
                  </a:cxn>
                  <a:cxn ang="0">
                    <a:pos x="86" y="24"/>
                  </a:cxn>
                  <a:cxn ang="0">
                    <a:pos x="73" y="0"/>
                  </a:cxn>
                  <a:cxn ang="0">
                    <a:pos x="0" y="7"/>
                  </a:cxn>
                </a:cxnLst>
                <a:rect l="0" t="0" r="r" b="b"/>
                <a:pathLst>
                  <a:path w="86" h="30">
                    <a:moveTo>
                      <a:pt x="0" y="7"/>
                    </a:moveTo>
                    <a:lnTo>
                      <a:pt x="27" y="30"/>
                    </a:lnTo>
                    <a:lnTo>
                      <a:pt x="86" y="24"/>
                    </a:lnTo>
                    <a:lnTo>
                      <a:pt x="7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00" name="Freeform 336"/>
              <p:cNvSpPr>
                <a:spLocks noEditPoints="1"/>
              </p:cNvSpPr>
              <p:nvPr/>
            </p:nvSpPr>
            <p:spPr bwMode="auto">
              <a:xfrm>
                <a:off x="3178" y="1016"/>
                <a:ext cx="1154" cy="1095"/>
              </a:xfrm>
              <a:custGeom>
                <a:avLst/>
                <a:gdLst/>
                <a:ahLst/>
                <a:cxnLst>
                  <a:cxn ang="0">
                    <a:pos x="1068" y="7"/>
                  </a:cxn>
                  <a:cxn ang="0">
                    <a:pos x="1095" y="30"/>
                  </a:cxn>
                  <a:cxn ang="0">
                    <a:pos x="1154" y="24"/>
                  </a:cxn>
                  <a:cxn ang="0">
                    <a:pos x="1141" y="0"/>
                  </a:cxn>
                  <a:cxn ang="0">
                    <a:pos x="1068" y="7"/>
                  </a:cxn>
                  <a:cxn ang="0">
                    <a:pos x="12" y="1026"/>
                  </a:cxn>
                  <a:cxn ang="0">
                    <a:pos x="0" y="1095"/>
                  </a:cxn>
                </a:cxnLst>
                <a:rect l="0" t="0" r="r" b="b"/>
                <a:pathLst>
                  <a:path w="1154" h="1095">
                    <a:moveTo>
                      <a:pt x="1068" y="7"/>
                    </a:moveTo>
                    <a:lnTo>
                      <a:pt x="1095" y="30"/>
                    </a:lnTo>
                    <a:lnTo>
                      <a:pt x="1154" y="24"/>
                    </a:lnTo>
                    <a:lnTo>
                      <a:pt x="1141" y="0"/>
                    </a:lnTo>
                    <a:lnTo>
                      <a:pt x="1068" y="7"/>
                    </a:lnTo>
                    <a:moveTo>
                      <a:pt x="12" y="1026"/>
                    </a:moveTo>
                    <a:lnTo>
                      <a:pt x="0" y="109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01" name="Freeform 337"/>
              <p:cNvSpPr>
                <a:spLocks/>
              </p:cNvSpPr>
              <p:nvPr/>
            </p:nvSpPr>
            <p:spPr bwMode="auto">
              <a:xfrm>
                <a:off x="4481" y="2123"/>
                <a:ext cx="20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1"/>
                  </a:cxn>
                </a:cxnLst>
                <a:rect l="0" t="0" r="r" b="b"/>
                <a:pathLst>
                  <a:path w="20" h="69">
                    <a:moveTo>
                      <a:pt x="0" y="51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02" name="Freeform 338"/>
              <p:cNvSpPr>
                <a:spLocks/>
              </p:cNvSpPr>
              <p:nvPr/>
            </p:nvSpPr>
            <p:spPr bwMode="auto">
              <a:xfrm>
                <a:off x="4481" y="2123"/>
                <a:ext cx="20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1"/>
                  </a:cxn>
                </a:cxnLst>
                <a:rect l="0" t="0" r="r" b="b"/>
                <a:pathLst>
                  <a:path w="20" h="69">
                    <a:moveTo>
                      <a:pt x="0" y="51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03" name="Freeform 339"/>
              <p:cNvSpPr>
                <a:spLocks/>
              </p:cNvSpPr>
              <p:nvPr/>
            </p:nvSpPr>
            <p:spPr bwMode="auto">
              <a:xfrm>
                <a:off x="4281" y="2123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04" name="Freeform 340"/>
              <p:cNvSpPr>
                <a:spLocks/>
              </p:cNvSpPr>
              <p:nvPr/>
            </p:nvSpPr>
            <p:spPr bwMode="auto">
              <a:xfrm>
                <a:off x="4281" y="2123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05" name="Rectangle 341"/>
              <p:cNvSpPr>
                <a:spLocks noChangeArrowheads="1"/>
              </p:cNvSpPr>
              <p:nvPr/>
            </p:nvSpPr>
            <p:spPr bwMode="auto">
              <a:xfrm>
                <a:off x="4371" y="2474"/>
                <a:ext cx="40" cy="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06" name="Rectangle 342"/>
              <p:cNvSpPr>
                <a:spLocks noChangeArrowheads="1"/>
              </p:cNvSpPr>
              <p:nvPr/>
            </p:nvSpPr>
            <p:spPr bwMode="auto">
              <a:xfrm>
                <a:off x="4371" y="2474"/>
                <a:ext cx="40" cy="50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07" name="Freeform 343"/>
              <p:cNvSpPr>
                <a:spLocks/>
              </p:cNvSpPr>
              <p:nvPr/>
            </p:nvSpPr>
            <p:spPr bwMode="auto">
              <a:xfrm>
                <a:off x="4501" y="2192"/>
                <a:ext cx="6" cy="7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71"/>
                  </a:cxn>
                  <a:cxn ang="0">
                    <a:pos x="0" y="51"/>
                  </a:cxn>
                </a:cxnLst>
                <a:rect l="0" t="0" r="r" b="b"/>
                <a:pathLst>
                  <a:path w="6" h="71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7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08" name="Freeform 344"/>
              <p:cNvSpPr>
                <a:spLocks/>
              </p:cNvSpPr>
              <p:nvPr/>
            </p:nvSpPr>
            <p:spPr bwMode="auto">
              <a:xfrm>
                <a:off x="4501" y="2192"/>
                <a:ext cx="6" cy="7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71"/>
                  </a:cxn>
                  <a:cxn ang="0">
                    <a:pos x="0" y="51"/>
                  </a:cxn>
                </a:cxnLst>
                <a:rect l="0" t="0" r="r" b="b"/>
                <a:pathLst>
                  <a:path w="6" h="71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71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09" name="Freeform 345"/>
              <p:cNvSpPr>
                <a:spLocks/>
              </p:cNvSpPr>
              <p:nvPr/>
            </p:nvSpPr>
            <p:spPr bwMode="auto">
              <a:xfrm>
                <a:off x="4275" y="2192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10" name="Freeform 346"/>
              <p:cNvSpPr>
                <a:spLocks noEditPoints="1"/>
              </p:cNvSpPr>
              <p:nvPr/>
            </p:nvSpPr>
            <p:spPr bwMode="auto">
              <a:xfrm>
                <a:off x="3187" y="2192"/>
                <a:ext cx="1094" cy="556"/>
              </a:xfrm>
              <a:custGeom>
                <a:avLst/>
                <a:gdLst/>
                <a:ahLst/>
                <a:cxnLst>
                  <a:cxn ang="0">
                    <a:pos x="1088" y="71"/>
                  </a:cxn>
                  <a:cxn ang="0">
                    <a:pos x="1088" y="19"/>
                  </a:cxn>
                  <a:cxn ang="0">
                    <a:pos x="1094" y="0"/>
                  </a:cxn>
                  <a:cxn ang="0">
                    <a:pos x="1094" y="51"/>
                  </a:cxn>
                  <a:cxn ang="0">
                    <a:pos x="1088" y="71"/>
                  </a:cxn>
                  <a:cxn ang="0">
                    <a:pos x="27" y="556"/>
                  </a:cxn>
                  <a:cxn ang="0">
                    <a:pos x="0" y="483"/>
                  </a:cxn>
                </a:cxnLst>
                <a:rect l="0" t="0" r="r" b="b"/>
                <a:pathLst>
                  <a:path w="1094" h="556">
                    <a:moveTo>
                      <a:pt x="1088" y="71"/>
                    </a:moveTo>
                    <a:lnTo>
                      <a:pt x="1088" y="19"/>
                    </a:lnTo>
                    <a:lnTo>
                      <a:pt x="1094" y="0"/>
                    </a:lnTo>
                    <a:lnTo>
                      <a:pt x="1094" y="51"/>
                    </a:lnTo>
                    <a:lnTo>
                      <a:pt x="1088" y="71"/>
                    </a:lnTo>
                    <a:moveTo>
                      <a:pt x="27" y="556"/>
                    </a:moveTo>
                    <a:lnTo>
                      <a:pt x="0" y="483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11" name="Freeform 347"/>
              <p:cNvSpPr>
                <a:spLocks/>
              </p:cNvSpPr>
              <p:nvPr/>
            </p:nvSpPr>
            <p:spPr bwMode="auto">
              <a:xfrm>
                <a:off x="4450" y="2059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12" name="Freeform 348"/>
              <p:cNvSpPr>
                <a:spLocks/>
              </p:cNvSpPr>
              <p:nvPr/>
            </p:nvSpPr>
            <p:spPr bwMode="auto">
              <a:xfrm>
                <a:off x="4450" y="2059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13" name="Freeform 349"/>
              <p:cNvSpPr>
                <a:spLocks/>
              </p:cNvSpPr>
              <p:nvPr/>
            </p:nvSpPr>
            <p:spPr bwMode="auto">
              <a:xfrm>
                <a:off x="4301" y="2059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14" name="Freeform 350"/>
              <p:cNvSpPr>
                <a:spLocks/>
              </p:cNvSpPr>
              <p:nvPr/>
            </p:nvSpPr>
            <p:spPr bwMode="auto">
              <a:xfrm>
                <a:off x="4301" y="2059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15" name="Freeform 351"/>
              <p:cNvSpPr>
                <a:spLocks/>
              </p:cNvSpPr>
              <p:nvPr/>
            </p:nvSpPr>
            <p:spPr bwMode="auto">
              <a:xfrm>
                <a:off x="4943" y="3350"/>
                <a:ext cx="89" cy="113"/>
              </a:xfrm>
              <a:custGeom>
                <a:avLst/>
                <a:gdLst/>
                <a:ahLst/>
                <a:cxnLst>
                  <a:cxn ang="0">
                    <a:pos x="89" y="69"/>
                  </a:cxn>
                  <a:cxn ang="0">
                    <a:pos x="52" y="113"/>
                  </a:cxn>
                  <a:cxn ang="0">
                    <a:pos x="0" y="42"/>
                  </a:cxn>
                  <a:cxn ang="0">
                    <a:pos x="39" y="0"/>
                  </a:cxn>
                  <a:cxn ang="0">
                    <a:pos x="89" y="69"/>
                  </a:cxn>
                </a:cxnLst>
                <a:rect l="0" t="0" r="r" b="b"/>
                <a:pathLst>
                  <a:path w="89" h="113">
                    <a:moveTo>
                      <a:pt x="89" y="69"/>
                    </a:moveTo>
                    <a:lnTo>
                      <a:pt x="52" y="113"/>
                    </a:lnTo>
                    <a:lnTo>
                      <a:pt x="0" y="42"/>
                    </a:lnTo>
                    <a:lnTo>
                      <a:pt x="39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16" name="Freeform 352"/>
              <p:cNvSpPr>
                <a:spLocks/>
              </p:cNvSpPr>
              <p:nvPr/>
            </p:nvSpPr>
            <p:spPr bwMode="auto">
              <a:xfrm>
                <a:off x="4943" y="3350"/>
                <a:ext cx="89" cy="113"/>
              </a:xfrm>
              <a:custGeom>
                <a:avLst/>
                <a:gdLst/>
                <a:ahLst/>
                <a:cxnLst>
                  <a:cxn ang="0">
                    <a:pos x="89" y="69"/>
                  </a:cxn>
                  <a:cxn ang="0">
                    <a:pos x="52" y="113"/>
                  </a:cxn>
                  <a:cxn ang="0">
                    <a:pos x="0" y="42"/>
                  </a:cxn>
                  <a:cxn ang="0">
                    <a:pos x="39" y="0"/>
                  </a:cxn>
                  <a:cxn ang="0">
                    <a:pos x="89" y="69"/>
                  </a:cxn>
                </a:cxnLst>
                <a:rect l="0" t="0" r="r" b="b"/>
                <a:pathLst>
                  <a:path w="89" h="113">
                    <a:moveTo>
                      <a:pt x="89" y="69"/>
                    </a:moveTo>
                    <a:lnTo>
                      <a:pt x="52" y="113"/>
                    </a:lnTo>
                    <a:lnTo>
                      <a:pt x="0" y="42"/>
                    </a:lnTo>
                    <a:lnTo>
                      <a:pt x="39" y="0"/>
                    </a:lnTo>
                    <a:lnTo>
                      <a:pt x="89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17" name="Freeform 353"/>
              <p:cNvSpPr>
                <a:spLocks/>
              </p:cNvSpPr>
              <p:nvPr/>
            </p:nvSpPr>
            <p:spPr bwMode="auto">
              <a:xfrm>
                <a:off x="3749" y="3350"/>
                <a:ext cx="90" cy="113"/>
              </a:xfrm>
              <a:custGeom>
                <a:avLst/>
                <a:gdLst/>
                <a:ahLst/>
                <a:cxnLst>
                  <a:cxn ang="0">
                    <a:pos x="90" y="42"/>
                  </a:cxn>
                  <a:cxn ang="0">
                    <a:pos x="52" y="0"/>
                  </a:cxn>
                  <a:cxn ang="0">
                    <a:pos x="0" y="69"/>
                  </a:cxn>
                  <a:cxn ang="0">
                    <a:pos x="37" y="113"/>
                  </a:cxn>
                  <a:cxn ang="0">
                    <a:pos x="90" y="42"/>
                  </a:cxn>
                </a:cxnLst>
                <a:rect l="0" t="0" r="r" b="b"/>
                <a:pathLst>
                  <a:path w="90" h="113">
                    <a:moveTo>
                      <a:pt x="90" y="42"/>
                    </a:moveTo>
                    <a:lnTo>
                      <a:pt x="52" y="0"/>
                    </a:lnTo>
                    <a:lnTo>
                      <a:pt x="0" y="69"/>
                    </a:lnTo>
                    <a:lnTo>
                      <a:pt x="37" y="113"/>
                    </a:lnTo>
                    <a:lnTo>
                      <a:pt x="9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18" name="Freeform 354"/>
              <p:cNvSpPr>
                <a:spLocks/>
              </p:cNvSpPr>
              <p:nvPr/>
            </p:nvSpPr>
            <p:spPr bwMode="auto">
              <a:xfrm>
                <a:off x="3749" y="3350"/>
                <a:ext cx="90" cy="113"/>
              </a:xfrm>
              <a:custGeom>
                <a:avLst/>
                <a:gdLst/>
                <a:ahLst/>
                <a:cxnLst>
                  <a:cxn ang="0">
                    <a:pos x="90" y="42"/>
                  </a:cxn>
                  <a:cxn ang="0">
                    <a:pos x="52" y="0"/>
                  </a:cxn>
                  <a:cxn ang="0">
                    <a:pos x="0" y="69"/>
                  </a:cxn>
                  <a:cxn ang="0">
                    <a:pos x="37" y="113"/>
                  </a:cxn>
                  <a:cxn ang="0">
                    <a:pos x="90" y="42"/>
                  </a:cxn>
                </a:cxnLst>
                <a:rect l="0" t="0" r="r" b="b"/>
                <a:pathLst>
                  <a:path w="90" h="113">
                    <a:moveTo>
                      <a:pt x="90" y="42"/>
                    </a:moveTo>
                    <a:lnTo>
                      <a:pt x="52" y="0"/>
                    </a:lnTo>
                    <a:lnTo>
                      <a:pt x="0" y="69"/>
                    </a:lnTo>
                    <a:lnTo>
                      <a:pt x="37" y="113"/>
                    </a:lnTo>
                    <a:lnTo>
                      <a:pt x="90" y="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19" name="Freeform 355"/>
              <p:cNvSpPr>
                <a:spLocks/>
              </p:cNvSpPr>
              <p:nvPr/>
            </p:nvSpPr>
            <p:spPr bwMode="auto">
              <a:xfrm>
                <a:off x="5326" y="1638"/>
                <a:ext cx="115" cy="118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15" y="84"/>
                  </a:cxn>
                  <a:cxn ang="0">
                    <a:pos x="32" y="118"/>
                  </a:cxn>
                  <a:cxn ang="0">
                    <a:pos x="0" y="34"/>
                  </a:cxn>
                  <a:cxn ang="0">
                    <a:pos x="81" y="0"/>
                  </a:cxn>
                </a:cxnLst>
                <a:rect l="0" t="0" r="r" b="b"/>
                <a:pathLst>
                  <a:path w="115" h="118">
                    <a:moveTo>
                      <a:pt x="81" y="0"/>
                    </a:moveTo>
                    <a:lnTo>
                      <a:pt x="115" y="84"/>
                    </a:lnTo>
                    <a:lnTo>
                      <a:pt x="32" y="118"/>
                    </a:lnTo>
                    <a:lnTo>
                      <a:pt x="0" y="3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20" name="Freeform 356"/>
              <p:cNvSpPr>
                <a:spLocks/>
              </p:cNvSpPr>
              <p:nvPr/>
            </p:nvSpPr>
            <p:spPr bwMode="auto">
              <a:xfrm>
                <a:off x="5326" y="1638"/>
                <a:ext cx="115" cy="118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15" y="84"/>
                  </a:cxn>
                  <a:cxn ang="0">
                    <a:pos x="32" y="118"/>
                  </a:cxn>
                  <a:cxn ang="0">
                    <a:pos x="0" y="34"/>
                  </a:cxn>
                  <a:cxn ang="0">
                    <a:pos x="81" y="0"/>
                  </a:cxn>
                </a:cxnLst>
                <a:rect l="0" t="0" r="r" b="b"/>
                <a:pathLst>
                  <a:path w="115" h="118">
                    <a:moveTo>
                      <a:pt x="81" y="0"/>
                    </a:moveTo>
                    <a:lnTo>
                      <a:pt x="115" y="84"/>
                    </a:lnTo>
                    <a:lnTo>
                      <a:pt x="32" y="118"/>
                    </a:lnTo>
                    <a:lnTo>
                      <a:pt x="0" y="3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21" name="Freeform 357"/>
              <p:cNvSpPr>
                <a:spLocks/>
              </p:cNvSpPr>
              <p:nvPr/>
            </p:nvSpPr>
            <p:spPr bwMode="auto">
              <a:xfrm>
                <a:off x="3341" y="1638"/>
                <a:ext cx="115" cy="118"/>
              </a:xfrm>
              <a:custGeom>
                <a:avLst/>
                <a:gdLst/>
                <a:ahLst/>
                <a:cxnLst>
                  <a:cxn ang="0">
                    <a:pos x="83" y="118"/>
                  </a:cxn>
                  <a:cxn ang="0">
                    <a:pos x="115" y="34"/>
                  </a:cxn>
                  <a:cxn ang="0">
                    <a:pos x="33" y="0"/>
                  </a:cxn>
                  <a:cxn ang="0">
                    <a:pos x="0" y="84"/>
                  </a:cxn>
                  <a:cxn ang="0">
                    <a:pos x="83" y="118"/>
                  </a:cxn>
                </a:cxnLst>
                <a:rect l="0" t="0" r="r" b="b"/>
                <a:pathLst>
                  <a:path w="115" h="118">
                    <a:moveTo>
                      <a:pt x="83" y="118"/>
                    </a:moveTo>
                    <a:lnTo>
                      <a:pt x="115" y="34"/>
                    </a:lnTo>
                    <a:lnTo>
                      <a:pt x="33" y="0"/>
                    </a:lnTo>
                    <a:lnTo>
                      <a:pt x="0" y="84"/>
                    </a:lnTo>
                    <a:lnTo>
                      <a:pt x="83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22" name="Freeform 358"/>
              <p:cNvSpPr>
                <a:spLocks noEditPoints="1"/>
              </p:cNvSpPr>
              <p:nvPr/>
            </p:nvSpPr>
            <p:spPr bwMode="auto">
              <a:xfrm>
                <a:off x="3178" y="1638"/>
                <a:ext cx="278" cy="661"/>
              </a:xfrm>
              <a:custGeom>
                <a:avLst/>
                <a:gdLst/>
                <a:ahLst/>
                <a:cxnLst>
                  <a:cxn ang="0">
                    <a:pos x="246" y="118"/>
                  </a:cxn>
                  <a:cxn ang="0">
                    <a:pos x="278" y="34"/>
                  </a:cxn>
                  <a:cxn ang="0">
                    <a:pos x="196" y="0"/>
                  </a:cxn>
                  <a:cxn ang="0">
                    <a:pos x="163" y="84"/>
                  </a:cxn>
                  <a:cxn ang="0">
                    <a:pos x="246" y="118"/>
                  </a:cxn>
                  <a:cxn ang="0">
                    <a:pos x="0" y="473"/>
                  </a:cxn>
                  <a:cxn ang="0">
                    <a:pos x="0" y="661"/>
                  </a:cxn>
                </a:cxnLst>
                <a:rect l="0" t="0" r="r" b="b"/>
                <a:pathLst>
                  <a:path w="278" h="661">
                    <a:moveTo>
                      <a:pt x="246" y="118"/>
                    </a:moveTo>
                    <a:lnTo>
                      <a:pt x="278" y="34"/>
                    </a:lnTo>
                    <a:lnTo>
                      <a:pt x="196" y="0"/>
                    </a:lnTo>
                    <a:lnTo>
                      <a:pt x="163" y="84"/>
                    </a:lnTo>
                    <a:lnTo>
                      <a:pt x="246" y="118"/>
                    </a:lnTo>
                    <a:moveTo>
                      <a:pt x="0" y="473"/>
                    </a:moveTo>
                    <a:lnTo>
                      <a:pt x="0" y="66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23" name="Freeform 359"/>
              <p:cNvSpPr>
                <a:spLocks/>
              </p:cNvSpPr>
              <p:nvPr/>
            </p:nvSpPr>
            <p:spPr bwMode="auto">
              <a:xfrm>
                <a:off x="5358" y="2786"/>
                <a:ext cx="115" cy="120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33" y="0"/>
                  </a:cxn>
                  <a:cxn ang="0">
                    <a:pos x="115" y="34"/>
                  </a:cxn>
                  <a:cxn ang="0">
                    <a:pos x="83" y="120"/>
                  </a:cxn>
                  <a:cxn ang="0">
                    <a:pos x="0" y="85"/>
                  </a:cxn>
                </a:cxnLst>
                <a:rect l="0" t="0" r="r" b="b"/>
                <a:pathLst>
                  <a:path w="115" h="120">
                    <a:moveTo>
                      <a:pt x="0" y="85"/>
                    </a:moveTo>
                    <a:lnTo>
                      <a:pt x="33" y="0"/>
                    </a:lnTo>
                    <a:lnTo>
                      <a:pt x="115" y="34"/>
                    </a:lnTo>
                    <a:lnTo>
                      <a:pt x="83" y="12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24" name="Freeform 360"/>
              <p:cNvSpPr>
                <a:spLocks/>
              </p:cNvSpPr>
              <p:nvPr/>
            </p:nvSpPr>
            <p:spPr bwMode="auto">
              <a:xfrm>
                <a:off x="5358" y="2786"/>
                <a:ext cx="115" cy="120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33" y="0"/>
                  </a:cxn>
                  <a:cxn ang="0">
                    <a:pos x="115" y="34"/>
                  </a:cxn>
                  <a:cxn ang="0">
                    <a:pos x="83" y="120"/>
                  </a:cxn>
                  <a:cxn ang="0">
                    <a:pos x="0" y="85"/>
                  </a:cxn>
                </a:cxnLst>
                <a:rect l="0" t="0" r="r" b="b"/>
                <a:pathLst>
                  <a:path w="115" h="120">
                    <a:moveTo>
                      <a:pt x="0" y="85"/>
                    </a:moveTo>
                    <a:lnTo>
                      <a:pt x="33" y="0"/>
                    </a:lnTo>
                    <a:lnTo>
                      <a:pt x="115" y="34"/>
                    </a:lnTo>
                    <a:lnTo>
                      <a:pt x="83" y="120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25" name="Freeform 361"/>
              <p:cNvSpPr>
                <a:spLocks/>
              </p:cNvSpPr>
              <p:nvPr/>
            </p:nvSpPr>
            <p:spPr bwMode="auto">
              <a:xfrm>
                <a:off x="3309" y="2786"/>
                <a:ext cx="115" cy="12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2" y="120"/>
                  </a:cxn>
                  <a:cxn ang="0">
                    <a:pos x="115" y="85"/>
                  </a:cxn>
                  <a:cxn ang="0">
                    <a:pos x="81" y="0"/>
                  </a:cxn>
                  <a:cxn ang="0">
                    <a:pos x="0" y="34"/>
                  </a:cxn>
                </a:cxnLst>
                <a:rect l="0" t="0" r="r" b="b"/>
                <a:pathLst>
                  <a:path w="115" h="120">
                    <a:moveTo>
                      <a:pt x="0" y="34"/>
                    </a:moveTo>
                    <a:lnTo>
                      <a:pt x="32" y="120"/>
                    </a:lnTo>
                    <a:lnTo>
                      <a:pt x="115" y="85"/>
                    </a:lnTo>
                    <a:lnTo>
                      <a:pt x="81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26" name="Freeform 362"/>
              <p:cNvSpPr>
                <a:spLocks/>
              </p:cNvSpPr>
              <p:nvPr/>
            </p:nvSpPr>
            <p:spPr bwMode="auto">
              <a:xfrm>
                <a:off x="3309" y="2786"/>
                <a:ext cx="115" cy="12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2" y="120"/>
                  </a:cxn>
                  <a:cxn ang="0">
                    <a:pos x="115" y="85"/>
                  </a:cxn>
                  <a:cxn ang="0">
                    <a:pos x="81" y="0"/>
                  </a:cxn>
                  <a:cxn ang="0">
                    <a:pos x="0" y="34"/>
                  </a:cxn>
                </a:cxnLst>
                <a:rect l="0" t="0" r="r" b="b"/>
                <a:pathLst>
                  <a:path w="115" h="120">
                    <a:moveTo>
                      <a:pt x="0" y="34"/>
                    </a:moveTo>
                    <a:lnTo>
                      <a:pt x="32" y="120"/>
                    </a:lnTo>
                    <a:lnTo>
                      <a:pt x="115" y="85"/>
                    </a:lnTo>
                    <a:lnTo>
                      <a:pt x="81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27" name="Freeform 363"/>
              <p:cNvSpPr>
                <a:spLocks/>
              </p:cNvSpPr>
              <p:nvPr/>
            </p:nvSpPr>
            <p:spPr bwMode="auto">
              <a:xfrm>
                <a:off x="5456" y="3008"/>
                <a:ext cx="49" cy="138"/>
              </a:xfrm>
              <a:custGeom>
                <a:avLst/>
                <a:gdLst/>
                <a:ahLst/>
                <a:cxnLst>
                  <a:cxn ang="0">
                    <a:pos x="49" y="72"/>
                  </a:cxn>
                  <a:cxn ang="0">
                    <a:pos x="49" y="0"/>
                  </a:cxn>
                  <a:cxn ang="0">
                    <a:pos x="0" y="66"/>
                  </a:cxn>
                  <a:cxn ang="0">
                    <a:pos x="0" y="138"/>
                  </a:cxn>
                  <a:cxn ang="0">
                    <a:pos x="49" y="72"/>
                  </a:cxn>
                </a:cxnLst>
                <a:rect l="0" t="0" r="r" b="b"/>
                <a:pathLst>
                  <a:path w="49" h="138">
                    <a:moveTo>
                      <a:pt x="49" y="72"/>
                    </a:moveTo>
                    <a:lnTo>
                      <a:pt x="49" y="0"/>
                    </a:lnTo>
                    <a:lnTo>
                      <a:pt x="0" y="66"/>
                    </a:lnTo>
                    <a:lnTo>
                      <a:pt x="0" y="138"/>
                    </a:lnTo>
                    <a:lnTo>
                      <a:pt x="49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28" name="Freeform 364"/>
              <p:cNvSpPr>
                <a:spLocks/>
              </p:cNvSpPr>
              <p:nvPr/>
            </p:nvSpPr>
            <p:spPr bwMode="auto">
              <a:xfrm>
                <a:off x="5456" y="3008"/>
                <a:ext cx="49" cy="138"/>
              </a:xfrm>
              <a:custGeom>
                <a:avLst/>
                <a:gdLst/>
                <a:ahLst/>
                <a:cxnLst>
                  <a:cxn ang="0">
                    <a:pos x="49" y="72"/>
                  </a:cxn>
                  <a:cxn ang="0">
                    <a:pos x="49" y="0"/>
                  </a:cxn>
                  <a:cxn ang="0">
                    <a:pos x="0" y="66"/>
                  </a:cxn>
                  <a:cxn ang="0">
                    <a:pos x="0" y="138"/>
                  </a:cxn>
                  <a:cxn ang="0">
                    <a:pos x="49" y="72"/>
                  </a:cxn>
                </a:cxnLst>
                <a:rect l="0" t="0" r="r" b="b"/>
                <a:pathLst>
                  <a:path w="49" h="138">
                    <a:moveTo>
                      <a:pt x="49" y="72"/>
                    </a:moveTo>
                    <a:lnTo>
                      <a:pt x="49" y="0"/>
                    </a:lnTo>
                    <a:lnTo>
                      <a:pt x="0" y="66"/>
                    </a:lnTo>
                    <a:lnTo>
                      <a:pt x="0" y="138"/>
                    </a:lnTo>
                    <a:lnTo>
                      <a:pt x="49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365"/>
            <p:cNvGrpSpPr>
              <a:grpSpLocks/>
            </p:cNvGrpSpPr>
            <p:nvPr/>
          </p:nvGrpSpPr>
          <p:grpSpPr bwMode="auto">
            <a:xfrm>
              <a:off x="3178" y="1023"/>
              <a:ext cx="2426" cy="2521"/>
              <a:chOff x="3178" y="1023"/>
              <a:chExt cx="2426" cy="2521"/>
            </a:xfrm>
          </p:grpSpPr>
          <p:sp>
            <p:nvSpPr>
              <p:cNvPr id="88430" name="Freeform 366"/>
              <p:cNvSpPr>
                <a:spLocks/>
              </p:cNvSpPr>
              <p:nvPr/>
            </p:nvSpPr>
            <p:spPr bwMode="auto">
              <a:xfrm>
                <a:off x="4450" y="2402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31" name="Freeform 367"/>
              <p:cNvSpPr>
                <a:spLocks/>
              </p:cNvSpPr>
              <p:nvPr/>
            </p:nvSpPr>
            <p:spPr bwMode="auto">
              <a:xfrm>
                <a:off x="4450" y="2402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32" name="Freeform 368"/>
              <p:cNvSpPr>
                <a:spLocks/>
              </p:cNvSpPr>
              <p:nvPr/>
            </p:nvSpPr>
            <p:spPr bwMode="auto">
              <a:xfrm>
                <a:off x="4301" y="2402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33" name="Freeform 369"/>
              <p:cNvSpPr>
                <a:spLocks/>
              </p:cNvSpPr>
              <p:nvPr/>
            </p:nvSpPr>
            <p:spPr bwMode="auto">
              <a:xfrm>
                <a:off x="4301" y="2402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34" name="Freeform 370"/>
              <p:cNvSpPr>
                <a:spLocks/>
              </p:cNvSpPr>
              <p:nvPr/>
            </p:nvSpPr>
            <p:spPr bwMode="auto">
              <a:xfrm>
                <a:off x="4501" y="2263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35" name="Freeform 371"/>
              <p:cNvSpPr>
                <a:spLocks/>
              </p:cNvSpPr>
              <p:nvPr/>
            </p:nvSpPr>
            <p:spPr bwMode="auto">
              <a:xfrm>
                <a:off x="4501" y="2263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36" name="Freeform 372"/>
              <p:cNvSpPr>
                <a:spLocks/>
              </p:cNvSpPr>
              <p:nvPr/>
            </p:nvSpPr>
            <p:spPr bwMode="auto">
              <a:xfrm>
                <a:off x="4275" y="2263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37" name="Freeform 373"/>
              <p:cNvSpPr>
                <a:spLocks/>
              </p:cNvSpPr>
              <p:nvPr/>
            </p:nvSpPr>
            <p:spPr bwMode="auto">
              <a:xfrm>
                <a:off x="4275" y="2263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38" name="Rectangle 374"/>
              <p:cNvSpPr>
                <a:spLocks noChangeArrowheads="1"/>
              </p:cNvSpPr>
              <p:nvPr/>
            </p:nvSpPr>
            <p:spPr bwMode="auto">
              <a:xfrm>
                <a:off x="4371" y="2002"/>
                <a:ext cx="40" cy="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39" name="Rectangle 375"/>
              <p:cNvSpPr>
                <a:spLocks noChangeArrowheads="1"/>
              </p:cNvSpPr>
              <p:nvPr/>
            </p:nvSpPr>
            <p:spPr bwMode="auto">
              <a:xfrm>
                <a:off x="4371" y="2002"/>
                <a:ext cx="40" cy="50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40" name="Freeform 376"/>
              <p:cNvSpPr>
                <a:spLocks/>
              </p:cNvSpPr>
              <p:nvPr/>
            </p:nvSpPr>
            <p:spPr bwMode="auto">
              <a:xfrm>
                <a:off x="4481" y="2334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41" name="Freeform 377"/>
              <p:cNvSpPr>
                <a:spLocks/>
              </p:cNvSpPr>
              <p:nvPr/>
            </p:nvSpPr>
            <p:spPr bwMode="auto">
              <a:xfrm>
                <a:off x="4481" y="2334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42" name="Freeform 378"/>
              <p:cNvSpPr>
                <a:spLocks/>
              </p:cNvSpPr>
              <p:nvPr/>
            </p:nvSpPr>
            <p:spPr bwMode="auto">
              <a:xfrm>
                <a:off x="4281" y="2334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43" name="Freeform 379"/>
              <p:cNvSpPr>
                <a:spLocks/>
              </p:cNvSpPr>
              <p:nvPr/>
            </p:nvSpPr>
            <p:spPr bwMode="auto">
              <a:xfrm>
                <a:off x="4281" y="2334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44" name="Freeform 380"/>
              <p:cNvSpPr>
                <a:spLocks/>
              </p:cNvSpPr>
              <p:nvPr/>
            </p:nvSpPr>
            <p:spPr bwMode="auto">
              <a:xfrm>
                <a:off x="4509" y="1023"/>
                <a:ext cx="97" cy="2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3"/>
                  </a:cxn>
                  <a:cxn ang="0">
                    <a:pos x="56" y="29"/>
                  </a:cxn>
                  <a:cxn ang="0">
                    <a:pos x="97" y="9"/>
                  </a:cxn>
                  <a:cxn ang="0">
                    <a:pos x="26" y="0"/>
                  </a:cxn>
                </a:cxnLst>
                <a:rect l="0" t="0" r="r" b="b"/>
                <a:pathLst>
                  <a:path w="97" h="29">
                    <a:moveTo>
                      <a:pt x="26" y="0"/>
                    </a:moveTo>
                    <a:lnTo>
                      <a:pt x="0" y="23"/>
                    </a:lnTo>
                    <a:lnTo>
                      <a:pt x="56" y="29"/>
                    </a:lnTo>
                    <a:lnTo>
                      <a:pt x="97" y="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45" name="Freeform 381"/>
              <p:cNvSpPr>
                <a:spLocks/>
              </p:cNvSpPr>
              <p:nvPr/>
            </p:nvSpPr>
            <p:spPr bwMode="auto">
              <a:xfrm>
                <a:off x="4509" y="1023"/>
                <a:ext cx="97" cy="2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3"/>
                  </a:cxn>
                  <a:cxn ang="0">
                    <a:pos x="56" y="29"/>
                  </a:cxn>
                  <a:cxn ang="0">
                    <a:pos x="97" y="9"/>
                  </a:cxn>
                  <a:cxn ang="0">
                    <a:pos x="26" y="0"/>
                  </a:cxn>
                </a:cxnLst>
                <a:rect l="0" t="0" r="r" b="b"/>
                <a:pathLst>
                  <a:path w="97" h="29">
                    <a:moveTo>
                      <a:pt x="26" y="0"/>
                    </a:moveTo>
                    <a:lnTo>
                      <a:pt x="0" y="23"/>
                    </a:lnTo>
                    <a:lnTo>
                      <a:pt x="56" y="29"/>
                    </a:lnTo>
                    <a:lnTo>
                      <a:pt x="97" y="9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46" name="Freeform 382"/>
              <p:cNvSpPr>
                <a:spLocks/>
              </p:cNvSpPr>
              <p:nvPr/>
            </p:nvSpPr>
            <p:spPr bwMode="auto">
              <a:xfrm>
                <a:off x="4174" y="1023"/>
                <a:ext cx="99" cy="2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3" y="29"/>
                  </a:cxn>
                  <a:cxn ang="0">
                    <a:pos x="99" y="23"/>
                  </a:cxn>
                  <a:cxn ang="0">
                    <a:pos x="72" y="0"/>
                  </a:cxn>
                  <a:cxn ang="0">
                    <a:pos x="0" y="9"/>
                  </a:cxn>
                </a:cxnLst>
                <a:rect l="0" t="0" r="r" b="b"/>
                <a:pathLst>
                  <a:path w="99" h="29">
                    <a:moveTo>
                      <a:pt x="0" y="9"/>
                    </a:moveTo>
                    <a:lnTo>
                      <a:pt x="43" y="29"/>
                    </a:lnTo>
                    <a:lnTo>
                      <a:pt x="99" y="23"/>
                    </a:lnTo>
                    <a:lnTo>
                      <a:pt x="7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47" name="Freeform 383"/>
              <p:cNvSpPr>
                <a:spLocks/>
              </p:cNvSpPr>
              <p:nvPr/>
            </p:nvSpPr>
            <p:spPr bwMode="auto">
              <a:xfrm>
                <a:off x="4174" y="1023"/>
                <a:ext cx="99" cy="2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3" y="29"/>
                  </a:cxn>
                  <a:cxn ang="0">
                    <a:pos x="99" y="23"/>
                  </a:cxn>
                  <a:cxn ang="0">
                    <a:pos x="72" y="0"/>
                  </a:cxn>
                  <a:cxn ang="0">
                    <a:pos x="0" y="9"/>
                  </a:cxn>
                </a:cxnLst>
                <a:rect l="0" t="0" r="r" b="b"/>
                <a:pathLst>
                  <a:path w="99" h="29">
                    <a:moveTo>
                      <a:pt x="0" y="9"/>
                    </a:moveTo>
                    <a:lnTo>
                      <a:pt x="43" y="29"/>
                    </a:lnTo>
                    <a:lnTo>
                      <a:pt x="99" y="23"/>
                    </a:lnTo>
                    <a:lnTo>
                      <a:pt x="72" y="0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48" name="Freeform 384"/>
              <p:cNvSpPr>
                <a:spLocks/>
              </p:cNvSpPr>
              <p:nvPr/>
            </p:nvSpPr>
            <p:spPr bwMode="auto">
              <a:xfrm>
                <a:off x="5204" y="3007"/>
                <a:ext cx="84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0" y="57"/>
                  </a:cxn>
                  <a:cxn ang="0">
                    <a:pos x="84" y="0"/>
                  </a:cxn>
                  <a:cxn ang="0">
                    <a:pos x="66" y="67"/>
                  </a:cxn>
                  <a:cxn ang="0">
                    <a:pos x="0" y="139"/>
                  </a:cxn>
                </a:cxnLst>
                <a:rect l="0" t="0" r="r" b="b"/>
                <a:pathLst>
                  <a:path w="84" h="139">
                    <a:moveTo>
                      <a:pt x="0" y="139"/>
                    </a:moveTo>
                    <a:lnTo>
                      <a:pt x="30" y="57"/>
                    </a:lnTo>
                    <a:lnTo>
                      <a:pt x="84" y="0"/>
                    </a:lnTo>
                    <a:lnTo>
                      <a:pt x="66" y="6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49" name="Freeform 385"/>
              <p:cNvSpPr>
                <a:spLocks/>
              </p:cNvSpPr>
              <p:nvPr/>
            </p:nvSpPr>
            <p:spPr bwMode="auto">
              <a:xfrm>
                <a:off x="5204" y="3007"/>
                <a:ext cx="84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0" y="57"/>
                  </a:cxn>
                  <a:cxn ang="0">
                    <a:pos x="84" y="0"/>
                  </a:cxn>
                  <a:cxn ang="0">
                    <a:pos x="66" y="67"/>
                  </a:cxn>
                  <a:cxn ang="0">
                    <a:pos x="0" y="139"/>
                  </a:cxn>
                </a:cxnLst>
                <a:rect l="0" t="0" r="r" b="b"/>
                <a:pathLst>
                  <a:path w="84" h="139">
                    <a:moveTo>
                      <a:pt x="0" y="139"/>
                    </a:moveTo>
                    <a:lnTo>
                      <a:pt x="30" y="57"/>
                    </a:lnTo>
                    <a:lnTo>
                      <a:pt x="84" y="0"/>
                    </a:lnTo>
                    <a:lnTo>
                      <a:pt x="66" y="67"/>
                    </a:lnTo>
                    <a:lnTo>
                      <a:pt x="0" y="1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50" name="Freeform 386"/>
              <p:cNvSpPr>
                <a:spLocks/>
              </p:cNvSpPr>
              <p:nvPr/>
            </p:nvSpPr>
            <p:spPr bwMode="auto">
              <a:xfrm>
                <a:off x="3492" y="3007"/>
                <a:ext cx="86" cy="139"/>
              </a:xfrm>
              <a:custGeom>
                <a:avLst/>
                <a:gdLst/>
                <a:ahLst/>
                <a:cxnLst>
                  <a:cxn ang="0">
                    <a:pos x="20" y="67"/>
                  </a:cxn>
                  <a:cxn ang="0">
                    <a:pos x="0" y="0"/>
                  </a:cxn>
                  <a:cxn ang="0">
                    <a:pos x="56" y="57"/>
                  </a:cxn>
                  <a:cxn ang="0">
                    <a:pos x="86" y="139"/>
                  </a:cxn>
                  <a:cxn ang="0">
                    <a:pos x="20" y="67"/>
                  </a:cxn>
                </a:cxnLst>
                <a:rect l="0" t="0" r="r" b="b"/>
                <a:pathLst>
                  <a:path w="86" h="139">
                    <a:moveTo>
                      <a:pt x="20" y="67"/>
                    </a:moveTo>
                    <a:lnTo>
                      <a:pt x="0" y="0"/>
                    </a:lnTo>
                    <a:lnTo>
                      <a:pt x="56" y="57"/>
                    </a:lnTo>
                    <a:lnTo>
                      <a:pt x="86" y="139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51" name="Freeform 387"/>
              <p:cNvSpPr>
                <a:spLocks/>
              </p:cNvSpPr>
              <p:nvPr/>
            </p:nvSpPr>
            <p:spPr bwMode="auto">
              <a:xfrm>
                <a:off x="3492" y="3007"/>
                <a:ext cx="86" cy="139"/>
              </a:xfrm>
              <a:custGeom>
                <a:avLst/>
                <a:gdLst/>
                <a:ahLst/>
                <a:cxnLst>
                  <a:cxn ang="0">
                    <a:pos x="20" y="67"/>
                  </a:cxn>
                  <a:cxn ang="0">
                    <a:pos x="0" y="0"/>
                  </a:cxn>
                  <a:cxn ang="0">
                    <a:pos x="56" y="57"/>
                  </a:cxn>
                  <a:cxn ang="0">
                    <a:pos x="86" y="139"/>
                  </a:cxn>
                  <a:cxn ang="0">
                    <a:pos x="20" y="67"/>
                  </a:cxn>
                </a:cxnLst>
                <a:rect l="0" t="0" r="r" b="b"/>
                <a:pathLst>
                  <a:path w="86" h="139">
                    <a:moveTo>
                      <a:pt x="20" y="67"/>
                    </a:moveTo>
                    <a:lnTo>
                      <a:pt x="0" y="0"/>
                    </a:lnTo>
                    <a:lnTo>
                      <a:pt x="56" y="57"/>
                    </a:lnTo>
                    <a:lnTo>
                      <a:pt x="86" y="139"/>
                    </a:lnTo>
                    <a:lnTo>
                      <a:pt x="20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52" name="Freeform 388"/>
              <p:cNvSpPr>
                <a:spLocks/>
              </p:cNvSpPr>
              <p:nvPr/>
            </p:nvSpPr>
            <p:spPr bwMode="auto">
              <a:xfrm>
                <a:off x="4411" y="2002"/>
                <a:ext cx="39" cy="5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9" y="5"/>
                  </a:cxn>
                  <a:cxn ang="0">
                    <a:pos x="39" y="57"/>
                  </a:cxn>
                  <a:cxn ang="0">
                    <a:pos x="0" y="50"/>
                  </a:cxn>
                </a:cxnLst>
                <a:rect l="0" t="0" r="r" b="b"/>
                <a:pathLst>
                  <a:path w="39" h="57">
                    <a:moveTo>
                      <a:pt x="0" y="50"/>
                    </a:moveTo>
                    <a:lnTo>
                      <a:pt x="0" y="0"/>
                    </a:lnTo>
                    <a:lnTo>
                      <a:pt x="39" y="5"/>
                    </a:lnTo>
                    <a:lnTo>
                      <a:pt x="39" y="5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53" name="Freeform 389"/>
              <p:cNvSpPr>
                <a:spLocks/>
              </p:cNvSpPr>
              <p:nvPr/>
            </p:nvSpPr>
            <p:spPr bwMode="auto">
              <a:xfrm>
                <a:off x="4411" y="2002"/>
                <a:ext cx="39" cy="5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9" y="5"/>
                  </a:cxn>
                  <a:cxn ang="0">
                    <a:pos x="39" y="57"/>
                  </a:cxn>
                  <a:cxn ang="0">
                    <a:pos x="0" y="50"/>
                  </a:cxn>
                </a:cxnLst>
                <a:rect l="0" t="0" r="r" b="b"/>
                <a:pathLst>
                  <a:path w="39" h="57">
                    <a:moveTo>
                      <a:pt x="0" y="50"/>
                    </a:moveTo>
                    <a:lnTo>
                      <a:pt x="0" y="0"/>
                    </a:lnTo>
                    <a:lnTo>
                      <a:pt x="39" y="5"/>
                    </a:lnTo>
                    <a:lnTo>
                      <a:pt x="39" y="57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54" name="Freeform 390"/>
              <p:cNvSpPr>
                <a:spLocks/>
              </p:cNvSpPr>
              <p:nvPr/>
            </p:nvSpPr>
            <p:spPr bwMode="auto">
              <a:xfrm>
                <a:off x="4332" y="2002"/>
                <a:ext cx="39" cy="5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9" y="0"/>
                  </a:cxn>
                  <a:cxn ang="0">
                    <a:pos x="39" y="50"/>
                  </a:cxn>
                  <a:cxn ang="0">
                    <a:pos x="0" y="57"/>
                  </a:cxn>
                  <a:cxn ang="0">
                    <a:pos x="0" y="5"/>
                  </a:cxn>
                </a:cxnLst>
                <a:rect l="0" t="0" r="r" b="b"/>
                <a:pathLst>
                  <a:path w="39" h="57">
                    <a:moveTo>
                      <a:pt x="0" y="5"/>
                    </a:moveTo>
                    <a:lnTo>
                      <a:pt x="39" y="0"/>
                    </a:lnTo>
                    <a:lnTo>
                      <a:pt x="39" y="50"/>
                    </a:lnTo>
                    <a:lnTo>
                      <a:pt x="0" y="5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55" name="Freeform 391"/>
              <p:cNvSpPr>
                <a:spLocks/>
              </p:cNvSpPr>
              <p:nvPr/>
            </p:nvSpPr>
            <p:spPr bwMode="auto">
              <a:xfrm>
                <a:off x="4332" y="2002"/>
                <a:ext cx="39" cy="5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9" y="0"/>
                  </a:cxn>
                  <a:cxn ang="0">
                    <a:pos x="39" y="50"/>
                  </a:cxn>
                  <a:cxn ang="0">
                    <a:pos x="0" y="57"/>
                  </a:cxn>
                  <a:cxn ang="0">
                    <a:pos x="0" y="5"/>
                  </a:cxn>
                </a:cxnLst>
                <a:rect l="0" t="0" r="r" b="b"/>
                <a:pathLst>
                  <a:path w="39" h="57">
                    <a:moveTo>
                      <a:pt x="0" y="5"/>
                    </a:moveTo>
                    <a:lnTo>
                      <a:pt x="39" y="0"/>
                    </a:lnTo>
                    <a:lnTo>
                      <a:pt x="39" y="50"/>
                    </a:lnTo>
                    <a:lnTo>
                      <a:pt x="0" y="57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56" name="Freeform 392"/>
              <p:cNvSpPr>
                <a:spLocks/>
              </p:cNvSpPr>
              <p:nvPr/>
            </p:nvSpPr>
            <p:spPr bwMode="auto">
              <a:xfrm>
                <a:off x="5358" y="2786"/>
                <a:ext cx="90" cy="10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90" y="10"/>
                  </a:cxn>
                  <a:cxn ang="0">
                    <a:pos x="73" y="109"/>
                  </a:cxn>
                  <a:cxn ang="0">
                    <a:pos x="0" y="85"/>
                  </a:cxn>
                  <a:cxn ang="0">
                    <a:pos x="33" y="0"/>
                  </a:cxn>
                </a:cxnLst>
                <a:rect l="0" t="0" r="r" b="b"/>
                <a:pathLst>
                  <a:path w="90" h="109">
                    <a:moveTo>
                      <a:pt x="33" y="0"/>
                    </a:moveTo>
                    <a:lnTo>
                      <a:pt x="90" y="10"/>
                    </a:lnTo>
                    <a:lnTo>
                      <a:pt x="73" y="109"/>
                    </a:lnTo>
                    <a:lnTo>
                      <a:pt x="0" y="8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57" name="Freeform 393"/>
              <p:cNvSpPr>
                <a:spLocks noEditPoints="1"/>
              </p:cNvSpPr>
              <p:nvPr/>
            </p:nvSpPr>
            <p:spPr bwMode="auto">
              <a:xfrm>
                <a:off x="3178" y="2170"/>
                <a:ext cx="2270" cy="725"/>
              </a:xfrm>
              <a:custGeom>
                <a:avLst/>
                <a:gdLst/>
                <a:ahLst/>
                <a:cxnLst>
                  <a:cxn ang="0">
                    <a:pos x="2213" y="616"/>
                  </a:cxn>
                  <a:cxn ang="0">
                    <a:pos x="2270" y="626"/>
                  </a:cxn>
                  <a:cxn ang="0">
                    <a:pos x="2253" y="725"/>
                  </a:cxn>
                  <a:cxn ang="0">
                    <a:pos x="2180" y="701"/>
                  </a:cxn>
                  <a:cxn ang="0">
                    <a:pos x="2213" y="616"/>
                  </a:cxn>
                  <a:cxn ang="0">
                    <a:pos x="0" y="144"/>
                  </a:cxn>
                  <a:cxn ang="0">
                    <a:pos x="0" y="0"/>
                  </a:cxn>
                </a:cxnLst>
                <a:rect l="0" t="0" r="r" b="b"/>
                <a:pathLst>
                  <a:path w="2270" h="725">
                    <a:moveTo>
                      <a:pt x="2213" y="616"/>
                    </a:moveTo>
                    <a:lnTo>
                      <a:pt x="2270" y="626"/>
                    </a:lnTo>
                    <a:lnTo>
                      <a:pt x="2253" y="725"/>
                    </a:lnTo>
                    <a:lnTo>
                      <a:pt x="2180" y="701"/>
                    </a:lnTo>
                    <a:lnTo>
                      <a:pt x="2213" y="616"/>
                    </a:lnTo>
                    <a:moveTo>
                      <a:pt x="0" y="144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58" name="Freeform 394"/>
              <p:cNvSpPr>
                <a:spLocks/>
              </p:cNvSpPr>
              <p:nvPr/>
            </p:nvSpPr>
            <p:spPr bwMode="auto">
              <a:xfrm>
                <a:off x="4943" y="3470"/>
                <a:ext cx="15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62" y="17"/>
                  </a:cxn>
                  <a:cxn ang="0">
                    <a:pos x="150" y="0"/>
                  </a:cxn>
                  <a:cxn ang="0">
                    <a:pos x="87" y="30"/>
                  </a:cxn>
                  <a:cxn ang="0">
                    <a:pos x="0" y="48"/>
                  </a:cxn>
                </a:cxnLst>
                <a:rect l="0" t="0" r="r" b="b"/>
                <a:pathLst>
                  <a:path w="150" h="48">
                    <a:moveTo>
                      <a:pt x="0" y="48"/>
                    </a:moveTo>
                    <a:lnTo>
                      <a:pt x="62" y="17"/>
                    </a:lnTo>
                    <a:lnTo>
                      <a:pt x="150" y="0"/>
                    </a:lnTo>
                    <a:lnTo>
                      <a:pt x="87" y="3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59" name="Freeform 395"/>
              <p:cNvSpPr>
                <a:spLocks/>
              </p:cNvSpPr>
              <p:nvPr/>
            </p:nvSpPr>
            <p:spPr bwMode="auto">
              <a:xfrm>
                <a:off x="4943" y="3470"/>
                <a:ext cx="15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62" y="17"/>
                  </a:cxn>
                  <a:cxn ang="0">
                    <a:pos x="150" y="0"/>
                  </a:cxn>
                  <a:cxn ang="0">
                    <a:pos x="87" y="30"/>
                  </a:cxn>
                  <a:cxn ang="0">
                    <a:pos x="0" y="48"/>
                  </a:cxn>
                </a:cxnLst>
                <a:rect l="0" t="0" r="r" b="b"/>
                <a:pathLst>
                  <a:path w="150" h="48">
                    <a:moveTo>
                      <a:pt x="0" y="48"/>
                    </a:moveTo>
                    <a:lnTo>
                      <a:pt x="62" y="17"/>
                    </a:lnTo>
                    <a:lnTo>
                      <a:pt x="150" y="0"/>
                    </a:lnTo>
                    <a:lnTo>
                      <a:pt x="87" y="30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60" name="Freeform 396"/>
              <p:cNvSpPr>
                <a:spLocks/>
              </p:cNvSpPr>
              <p:nvPr/>
            </p:nvSpPr>
            <p:spPr bwMode="auto">
              <a:xfrm>
                <a:off x="5399" y="1547"/>
                <a:ext cx="106" cy="99"/>
              </a:xfrm>
              <a:custGeom>
                <a:avLst/>
                <a:gdLst/>
                <a:ahLst/>
                <a:cxnLst>
                  <a:cxn ang="0">
                    <a:pos x="106" y="72"/>
                  </a:cxn>
                  <a:cxn ang="0">
                    <a:pos x="16" y="99"/>
                  </a:cxn>
                  <a:cxn ang="0">
                    <a:pos x="0" y="20"/>
                  </a:cxn>
                  <a:cxn ang="0">
                    <a:pos x="106" y="0"/>
                  </a:cxn>
                  <a:cxn ang="0">
                    <a:pos x="106" y="72"/>
                  </a:cxn>
                </a:cxnLst>
                <a:rect l="0" t="0" r="r" b="b"/>
                <a:pathLst>
                  <a:path w="106" h="99">
                    <a:moveTo>
                      <a:pt x="106" y="72"/>
                    </a:moveTo>
                    <a:lnTo>
                      <a:pt x="16" y="99"/>
                    </a:lnTo>
                    <a:lnTo>
                      <a:pt x="0" y="20"/>
                    </a:lnTo>
                    <a:lnTo>
                      <a:pt x="106" y="0"/>
                    </a:lnTo>
                    <a:lnTo>
                      <a:pt x="10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61" name="Freeform 397"/>
              <p:cNvSpPr>
                <a:spLocks/>
              </p:cNvSpPr>
              <p:nvPr/>
            </p:nvSpPr>
            <p:spPr bwMode="auto">
              <a:xfrm>
                <a:off x="5399" y="1547"/>
                <a:ext cx="106" cy="99"/>
              </a:xfrm>
              <a:custGeom>
                <a:avLst/>
                <a:gdLst/>
                <a:ahLst/>
                <a:cxnLst>
                  <a:cxn ang="0">
                    <a:pos x="106" y="72"/>
                  </a:cxn>
                  <a:cxn ang="0">
                    <a:pos x="16" y="99"/>
                  </a:cxn>
                  <a:cxn ang="0">
                    <a:pos x="0" y="20"/>
                  </a:cxn>
                  <a:cxn ang="0">
                    <a:pos x="106" y="0"/>
                  </a:cxn>
                  <a:cxn ang="0">
                    <a:pos x="106" y="72"/>
                  </a:cxn>
                </a:cxnLst>
                <a:rect l="0" t="0" r="r" b="b"/>
                <a:pathLst>
                  <a:path w="106" h="99">
                    <a:moveTo>
                      <a:pt x="106" y="72"/>
                    </a:moveTo>
                    <a:lnTo>
                      <a:pt x="16" y="99"/>
                    </a:lnTo>
                    <a:lnTo>
                      <a:pt x="0" y="20"/>
                    </a:lnTo>
                    <a:lnTo>
                      <a:pt x="106" y="0"/>
                    </a:lnTo>
                    <a:lnTo>
                      <a:pt x="106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62" name="Freeform 398"/>
              <p:cNvSpPr>
                <a:spLocks/>
              </p:cNvSpPr>
              <p:nvPr/>
            </p:nvSpPr>
            <p:spPr bwMode="auto">
              <a:xfrm>
                <a:off x="5505" y="2764"/>
                <a:ext cx="23" cy="155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23" y="112"/>
                  </a:cxn>
                  <a:cxn ang="0">
                    <a:pos x="23" y="0"/>
                  </a:cxn>
                  <a:cxn ang="0">
                    <a:pos x="0" y="43"/>
                  </a:cxn>
                  <a:cxn ang="0">
                    <a:pos x="0" y="155"/>
                  </a:cxn>
                </a:cxnLst>
                <a:rect l="0" t="0" r="r" b="b"/>
                <a:pathLst>
                  <a:path w="23" h="155">
                    <a:moveTo>
                      <a:pt x="0" y="155"/>
                    </a:moveTo>
                    <a:lnTo>
                      <a:pt x="23" y="112"/>
                    </a:lnTo>
                    <a:lnTo>
                      <a:pt x="23" y="0"/>
                    </a:lnTo>
                    <a:lnTo>
                      <a:pt x="0" y="43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63" name="Freeform 399"/>
              <p:cNvSpPr>
                <a:spLocks/>
              </p:cNvSpPr>
              <p:nvPr/>
            </p:nvSpPr>
            <p:spPr bwMode="auto">
              <a:xfrm>
                <a:off x="5505" y="2764"/>
                <a:ext cx="23" cy="155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23" y="112"/>
                  </a:cxn>
                  <a:cxn ang="0">
                    <a:pos x="23" y="0"/>
                  </a:cxn>
                  <a:cxn ang="0">
                    <a:pos x="0" y="43"/>
                  </a:cxn>
                  <a:cxn ang="0">
                    <a:pos x="0" y="155"/>
                  </a:cxn>
                </a:cxnLst>
                <a:rect l="0" t="0" r="r" b="b"/>
                <a:pathLst>
                  <a:path w="23" h="155">
                    <a:moveTo>
                      <a:pt x="0" y="155"/>
                    </a:moveTo>
                    <a:lnTo>
                      <a:pt x="23" y="112"/>
                    </a:lnTo>
                    <a:lnTo>
                      <a:pt x="23" y="0"/>
                    </a:lnTo>
                    <a:lnTo>
                      <a:pt x="0" y="43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64" name="Freeform 400"/>
              <p:cNvSpPr>
                <a:spLocks/>
              </p:cNvSpPr>
              <p:nvPr/>
            </p:nvSpPr>
            <p:spPr bwMode="auto">
              <a:xfrm>
                <a:off x="5145" y="1406"/>
                <a:ext cx="110" cy="121"/>
              </a:xfrm>
              <a:custGeom>
                <a:avLst/>
                <a:gdLst/>
                <a:ahLst/>
                <a:cxnLst>
                  <a:cxn ang="0">
                    <a:pos x="110" y="121"/>
                  </a:cxn>
                  <a:cxn ang="0">
                    <a:pos x="50" y="52"/>
                  </a:cxn>
                  <a:cxn ang="0">
                    <a:pos x="0" y="0"/>
                  </a:cxn>
                  <a:cxn ang="0">
                    <a:pos x="46" y="50"/>
                  </a:cxn>
                  <a:cxn ang="0">
                    <a:pos x="110" y="121"/>
                  </a:cxn>
                </a:cxnLst>
                <a:rect l="0" t="0" r="r" b="b"/>
                <a:pathLst>
                  <a:path w="110" h="121">
                    <a:moveTo>
                      <a:pt x="110" y="121"/>
                    </a:moveTo>
                    <a:lnTo>
                      <a:pt x="50" y="52"/>
                    </a:lnTo>
                    <a:lnTo>
                      <a:pt x="0" y="0"/>
                    </a:lnTo>
                    <a:lnTo>
                      <a:pt x="46" y="50"/>
                    </a:lnTo>
                    <a:lnTo>
                      <a:pt x="110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65" name="Freeform 401"/>
              <p:cNvSpPr>
                <a:spLocks/>
              </p:cNvSpPr>
              <p:nvPr/>
            </p:nvSpPr>
            <p:spPr bwMode="auto">
              <a:xfrm>
                <a:off x="5145" y="1406"/>
                <a:ext cx="110" cy="121"/>
              </a:xfrm>
              <a:custGeom>
                <a:avLst/>
                <a:gdLst/>
                <a:ahLst/>
                <a:cxnLst>
                  <a:cxn ang="0">
                    <a:pos x="110" y="121"/>
                  </a:cxn>
                  <a:cxn ang="0">
                    <a:pos x="50" y="52"/>
                  </a:cxn>
                  <a:cxn ang="0">
                    <a:pos x="0" y="0"/>
                  </a:cxn>
                  <a:cxn ang="0">
                    <a:pos x="46" y="50"/>
                  </a:cxn>
                  <a:cxn ang="0">
                    <a:pos x="110" y="121"/>
                  </a:cxn>
                </a:cxnLst>
                <a:rect l="0" t="0" r="r" b="b"/>
                <a:pathLst>
                  <a:path w="110" h="121">
                    <a:moveTo>
                      <a:pt x="110" y="121"/>
                    </a:moveTo>
                    <a:lnTo>
                      <a:pt x="50" y="52"/>
                    </a:lnTo>
                    <a:lnTo>
                      <a:pt x="0" y="0"/>
                    </a:lnTo>
                    <a:lnTo>
                      <a:pt x="46" y="50"/>
                    </a:lnTo>
                    <a:lnTo>
                      <a:pt x="110" y="1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66" name="Freeform 402"/>
              <p:cNvSpPr>
                <a:spLocks/>
              </p:cNvSpPr>
              <p:nvPr/>
            </p:nvSpPr>
            <p:spPr bwMode="auto">
              <a:xfrm>
                <a:off x="3526" y="1406"/>
                <a:ext cx="111" cy="121"/>
              </a:xfrm>
              <a:custGeom>
                <a:avLst/>
                <a:gdLst/>
                <a:ahLst/>
                <a:cxnLst>
                  <a:cxn ang="0">
                    <a:pos x="64" y="50"/>
                  </a:cxn>
                  <a:cxn ang="0">
                    <a:pos x="111" y="0"/>
                  </a:cxn>
                  <a:cxn ang="0">
                    <a:pos x="60" y="52"/>
                  </a:cxn>
                  <a:cxn ang="0">
                    <a:pos x="0" y="121"/>
                  </a:cxn>
                  <a:cxn ang="0">
                    <a:pos x="64" y="50"/>
                  </a:cxn>
                </a:cxnLst>
                <a:rect l="0" t="0" r="r" b="b"/>
                <a:pathLst>
                  <a:path w="111" h="121">
                    <a:moveTo>
                      <a:pt x="64" y="50"/>
                    </a:moveTo>
                    <a:lnTo>
                      <a:pt x="111" y="0"/>
                    </a:lnTo>
                    <a:lnTo>
                      <a:pt x="60" y="52"/>
                    </a:lnTo>
                    <a:lnTo>
                      <a:pt x="0" y="121"/>
                    </a:lnTo>
                    <a:lnTo>
                      <a:pt x="64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67" name="Freeform 403"/>
              <p:cNvSpPr>
                <a:spLocks/>
              </p:cNvSpPr>
              <p:nvPr/>
            </p:nvSpPr>
            <p:spPr bwMode="auto">
              <a:xfrm>
                <a:off x="3526" y="1406"/>
                <a:ext cx="111" cy="121"/>
              </a:xfrm>
              <a:custGeom>
                <a:avLst/>
                <a:gdLst/>
                <a:ahLst/>
                <a:cxnLst>
                  <a:cxn ang="0">
                    <a:pos x="64" y="50"/>
                  </a:cxn>
                  <a:cxn ang="0">
                    <a:pos x="111" y="0"/>
                  </a:cxn>
                  <a:cxn ang="0">
                    <a:pos x="60" y="52"/>
                  </a:cxn>
                  <a:cxn ang="0">
                    <a:pos x="0" y="121"/>
                  </a:cxn>
                  <a:cxn ang="0">
                    <a:pos x="64" y="50"/>
                  </a:cxn>
                </a:cxnLst>
                <a:rect l="0" t="0" r="r" b="b"/>
                <a:pathLst>
                  <a:path w="111" h="121">
                    <a:moveTo>
                      <a:pt x="64" y="50"/>
                    </a:moveTo>
                    <a:lnTo>
                      <a:pt x="111" y="0"/>
                    </a:lnTo>
                    <a:lnTo>
                      <a:pt x="60" y="52"/>
                    </a:lnTo>
                    <a:lnTo>
                      <a:pt x="0" y="121"/>
                    </a:lnTo>
                    <a:lnTo>
                      <a:pt x="64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68" name="Freeform 404"/>
              <p:cNvSpPr>
                <a:spLocks/>
              </p:cNvSpPr>
              <p:nvPr/>
            </p:nvSpPr>
            <p:spPr bwMode="auto">
              <a:xfrm>
                <a:off x="4943" y="3350"/>
                <a:ext cx="135" cy="81"/>
              </a:xfrm>
              <a:custGeom>
                <a:avLst/>
                <a:gdLst/>
                <a:ahLst/>
                <a:cxnLst>
                  <a:cxn ang="0">
                    <a:pos x="135" y="45"/>
                  </a:cxn>
                  <a:cxn ang="0">
                    <a:pos x="75" y="81"/>
                  </a:cxn>
                  <a:cxn ang="0">
                    <a:pos x="0" y="42"/>
                  </a:cxn>
                  <a:cxn ang="0">
                    <a:pos x="39" y="0"/>
                  </a:cxn>
                  <a:cxn ang="0">
                    <a:pos x="135" y="45"/>
                  </a:cxn>
                </a:cxnLst>
                <a:rect l="0" t="0" r="r" b="b"/>
                <a:pathLst>
                  <a:path w="135" h="81">
                    <a:moveTo>
                      <a:pt x="135" y="45"/>
                    </a:moveTo>
                    <a:lnTo>
                      <a:pt x="75" y="81"/>
                    </a:lnTo>
                    <a:lnTo>
                      <a:pt x="0" y="42"/>
                    </a:lnTo>
                    <a:lnTo>
                      <a:pt x="39" y="0"/>
                    </a:lnTo>
                    <a:lnTo>
                      <a:pt x="135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69" name="Freeform 405"/>
              <p:cNvSpPr>
                <a:spLocks/>
              </p:cNvSpPr>
              <p:nvPr/>
            </p:nvSpPr>
            <p:spPr bwMode="auto">
              <a:xfrm>
                <a:off x="4943" y="3350"/>
                <a:ext cx="135" cy="81"/>
              </a:xfrm>
              <a:custGeom>
                <a:avLst/>
                <a:gdLst/>
                <a:ahLst/>
                <a:cxnLst>
                  <a:cxn ang="0">
                    <a:pos x="135" y="45"/>
                  </a:cxn>
                  <a:cxn ang="0">
                    <a:pos x="75" y="81"/>
                  </a:cxn>
                  <a:cxn ang="0">
                    <a:pos x="0" y="42"/>
                  </a:cxn>
                  <a:cxn ang="0">
                    <a:pos x="39" y="0"/>
                  </a:cxn>
                  <a:cxn ang="0">
                    <a:pos x="135" y="45"/>
                  </a:cxn>
                </a:cxnLst>
                <a:rect l="0" t="0" r="r" b="b"/>
                <a:pathLst>
                  <a:path w="135" h="81">
                    <a:moveTo>
                      <a:pt x="135" y="45"/>
                    </a:moveTo>
                    <a:lnTo>
                      <a:pt x="75" y="81"/>
                    </a:lnTo>
                    <a:lnTo>
                      <a:pt x="0" y="42"/>
                    </a:lnTo>
                    <a:lnTo>
                      <a:pt x="39" y="0"/>
                    </a:lnTo>
                    <a:lnTo>
                      <a:pt x="135" y="4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70" name="Freeform 406"/>
              <p:cNvSpPr>
                <a:spLocks/>
              </p:cNvSpPr>
              <p:nvPr/>
            </p:nvSpPr>
            <p:spPr bwMode="auto">
              <a:xfrm>
                <a:off x="5361" y="3208"/>
                <a:ext cx="85" cy="106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53" y="54"/>
                  </a:cxn>
                  <a:cxn ang="0">
                    <a:pos x="85" y="0"/>
                  </a:cxn>
                  <a:cxn ang="0">
                    <a:pos x="29" y="54"/>
                  </a:cxn>
                  <a:cxn ang="0">
                    <a:pos x="0" y="106"/>
                  </a:cxn>
                </a:cxnLst>
                <a:rect l="0" t="0" r="r" b="b"/>
                <a:pathLst>
                  <a:path w="85" h="106">
                    <a:moveTo>
                      <a:pt x="0" y="106"/>
                    </a:moveTo>
                    <a:lnTo>
                      <a:pt x="53" y="54"/>
                    </a:lnTo>
                    <a:lnTo>
                      <a:pt x="85" y="0"/>
                    </a:lnTo>
                    <a:lnTo>
                      <a:pt x="29" y="5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71" name="Freeform 407"/>
              <p:cNvSpPr>
                <a:spLocks/>
              </p:cNvSpPr>
              <p:nvPr/>
            </p:nvSpPr>
            <p:spPr bwMode="auto">
              <a:xfrm>
                <a:off x="5361" y="3208"/>
                <a:ext cx="85" cy="106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53" y="54"/>
                  </a:cxn>
                  <a:cxn ang="0">
                    <a:pos x="85" y="0"/>
                  </a:cxn>
                  <a:cxn ang="0">
                    <a:pos x="29" y="54"/>
                  </a:cxn>
                  <a:cxn ang="0">
                    <a:pos x="0" y="106"/>
                  </a:cxn>
                </a:cxnLst>
                <a:rect l="0" t="0" r="r" b="b"/>
                <a:pathLst>
                  <a:path w="85" h="106">
                    <a:moveTo>
                      <a:pt x="0" y="106"/>
                    </a:moveTo>
                    <a:lnTo>
                      <a:pt x="53" y="54"/>
                    </a:lnTo>
                    <a:lnTo>
                      <a:pt x="85" y="0"/>
                    </a:lnTo>
                    <a:lnTo>
                      <a:pt x="29" y="54"/>
                    </a:lnTo>
                    <a:lnTo>
                      <a:pt x="0" y="10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72" name="Freeform 408"/>
              <p:cNvSpPr>
                <a:spLocks/>
              </p:cNvSpPr>
              <p:nvPr/>
            </p:nvSpPr>
            <p:spPr bwMode="auto">
              <a:xfrm>
                <a:off x="4411" y="2415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9"/>
                    </a:lnTo>
                    <a:lnTo>
                      <a:pt x="39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73" name="Freeform 409"/>
              <p:cNvSpPr>
                <a:spLocks/>
              </p:cNvSpPr>
              <p:nvPr/>
            </p:nvSpPr>
            <p:spPr bwMode="auto">
              <a:xfrm>
                <a:off x="4411" y="2415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9"/>
                    </a:lnTo>
                    <a:lnTo>
                      <a:pt x="39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74" name="Freeform 410"/>
              <p:cNvSpPr>
                <a:spLocks/>
              </p:cNvSpPr>
              <p:nvPr/>
            </p:nvSpPr>
            <p:spPr bwMode="auto">
              <a:xfrm>
                <a:off x="4332" y="2415"/>
                <a:ext cx="39" cy="59"/>
              </a:xfrm>
              <a:custGeom>
                <a:avLst/>
                <a:gdLst/>
                <a:ahLst/>
                <a:cxnLst>
                  <a:cxn ang="0">
                    <a:pos x="39" y="59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9" y="59"/>
                  </a:cxn>
                </a:cxnLst>
                <a:rect l="0" t="0" r="r" b="b"/>
                <a:pathLst>
                  <a:path w="39" h="59">
                    <a:moveTo>
                      <a:pt x="39" y="59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9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75" name="Freeform 411"/>
              <p:cNvSpPr>
                <a:spLocks noEditPoints="1"/>
              </p:cNvSpPr>
              <p:nvPr/>
            </p:nvSpPr>
            <p:spPr bwMode="auto">
              <a:xfrm>
                <a:off x="4332" y="2148"/>
                <a:ext cx="1272" cy="326"/>
              </a:xfrm>
              <a:custGeom>
                <a:avLst/>
                <a:gdLst/>
                <a:ahLst/>
                <a:cxnLst>
                  <a:cxn ang="0">
                    <a:pos x="39" y="326"/>
                  </a:cxn>
                  <a:cxn ang="0">
                    <a:pos x="39" y="275"/>
                  </a:cxn>
                  <a:cxn ang="0">
                    <a:pos x="0" y="267"/>
                  </a:cxn>
                  <a:cxn ang="0">
                    <a:pos x="0" y="318"/>
                  </a:cxn>
                  <a:cxn ang="0">
                    <a:pos x="39" y="326"/>
                  </a:cxn>
                  <a:cxn ang="0">
                    <a:pos x="1272" y="0"/>
                  </a:cxn>
                  <a:cxn ang="0">
                    <a:pos x="1272" y="167"/>
                  </a:cxn>
                </a:cxnLst>
                <a:rect l="0" t="0" r="r" b="b"/>
                <a:pathLst>
                  <a:path w="1272" h="326">
                    <a:moveTo>
                      <a:pt x="39" y="326"/>
                    </a:moveTo>
                    <a:lnTo>
                      <a:pt x="39" y="275"/>
                    </a:lnTo>
                    <a:lnTo>
                      <a:pt x="0" y="267"/>
                    </a:lnTo>
                    <a:lnTo>
                      <a:pt x="0" y="318"/>
                    </a:lnTo>
                    <a:lnTo>
                      <a:pt x="39" y="326"/>
                    </a:lnTo>
                    <a:moveTo>
                      <a:pt x="1272" y="0"/>
                    </a:moveTo>
                    <a:lnTo>
                      <a:pt x="1272" y="16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76" name="Freeform 412"/>
              <p:cNvSpPr>
                <a:spLocks/>
              </p:cNvSpPr>
              <p:nvPr/>
            </p:nvSpPr>
            <p:spPr bwMode="auto">
              <a:xfrm>
                <a:off x="4919" y="3362"/>
                <a:ext cx="89" cy="11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8" y="0"/>
                  </a:cxn>
                  <a:cxn ang="0">
                    <a:pos x="89" y="70"/>
                  </a:cxn>
                  <a:cxn ang="0">
                    <a:pos x="50" y="114"/>
                  </a:cxn>
                  <a:cxn ang="0">
                    <a:pos x="0" y="44"/>
                  </a:cxn>
                </a:cxnLst>
                <a:rect l="0" t="0" r="r" b="b"/>
                <a:pathLst>
                  <a:path w="89" h="114">
                    <a:moveTo>
                      <a:pt x="0" y="44"/>
                    </a:moveTo>
                    <a:lnTo>
                      <a:pt x="38" y="0"/>
                    </a:lnTo>
                    <a:lnTo>
                      <a:pt x="89" y="70"/>
                    </a:lnTo>
                    <a:lnTo>
                      <a:pt x="50" y="11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77" name="Freeform 413"/>
              <p:cNvSpPr>
                <a:spLocks/>
              </p:cNvSpPr>
              <p:nvPr/>
            </p:nvSpPr>
            <p:spPr bwMode="auto">
              <a:xfrm>
                <a:off x="4919" y="3362"/>
                <a:ext cx="89" cy="11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8" y="0"/>
                  </a:cxn>
                  <a:cxn ang="0">
                    <a:pos x="89" y="70"/>
                  </a:cxn>
                  <a:cxn ang="0">
                    <a:pos x="50" y="114"/>
                  </a:cxn>
                  <a:cxn ang="0">
                    <a:pos x="0" y="44"/>
                  </a:cxn>
                </a:cxnLst>
                <a:rect l="0" t="0" r="r" b="b"/>
                <a:pathLst>
                  <a:path w="89" h="114">
                    <a:moveTo>
                      <a:pt x="0" y="44"/>
                    </a:moveTo>
                    <a:lnTo>
                      <a:pt x="38" y="0"/>
                    </a:lnTo>
                    <a:lnTo>
                      <a:pt x="89" y="70"/>
                    </a:lnTo>
                    <a:lnTo>
                      <a:pt x="50" y="114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78" name="Freeform 414"/>
              <p:cNvSpPr>
                <a:spLocks/>
              </p:cNvSpPr>
              <p:nvPr/>
            </p:nvSpPr>
            <p:spPr bwMode="auto">
              <a:xfrm>
                <a:off x="3774" y="3362"/>
                <a:ext cx="89" cy="114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38" y="114"/>
                  </a:cxn>
                  <a:cxn ang="0">
                    <a:pos x="89" y="44"/>
                  </a:cxn>
                  <a:cxn ang="0">
                    <a:pos x="51" y="0"/>
                  </a:cxn>
                  <a:cxn ang="0">
                    <a:pos x="0" y="70"/>
                  </a:cxn>
                </a:cxnLst>
                <a:rect l="0" t="0" r="r" b="b"/>
                <a:pathLst>
                  <a:path w="89" h="114">
                    <a:moveTo>
                      <a:pt x="0" y="70"/>
                    </a:moveTo>
                    <a:lnTo>
                      <a:pt x="38" y="114"/>
                    </a:lnTo>
                    <a:lnTo>
                      <a:pt x="89" y="44"/>
                    </a:lnTo>
                    <a:lnTo>
                      <a:pt x="51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79" name="Freeform 415"/>
              <p:cNvSpPr>
                <a:spLocks/>
              </p:cNvSpPr>
              <p:nvPr/>
            </p:nvSpPr>
            <p:spPr bwMode="auto">
              <a:xfrm>
                <a:off x="3774" y="3362"/>
                <a:ext cx="89" cy="114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38" y="114"/>
                  </a:cxn>
                  <a:cxn ang="0">
                    <a:pos x="89" y="44"/>
                  </a:cxn>
                  <a:cxn ang="0">
                    <a:pos x="51" y="0"/>
                  </a:cxn>
                  <a:cxn ang="0">
                    <a:pos x="0" y="70"/>
                  </a:cxn>
                </a:cxnLst>
                <a:rect l="0" t="0" r="r" b="b"/>
                <a:pathLst>
                  <a:path w="89" h="114">
                    <a:moveTo>
                      <a:pt x="0" y="70"/>
                    </a:moveTo>
                    <a:lnTo>
                      <a:pt x="38" y="114"/>
                    </a:lnTo>
                    <a:lnTo>
                      <a:pt x="89" y="44"/>
                    </a:lnTo>
                    <a:lnTo>
                      <a:pt x="51" y="0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80" name="Freeform 416"/>
              <p:cNvSpPr>
                <a:spLocks/>
              </p:cNvSpPr>
              <p:nvPr/>
            </p:nvSpPr>
            <p:spPr bwMode="auto">
              <a:xfrm>
                <a:off x="5367" y="1774"/>
                <a:ext cx="55" cy="142"/>
              </a:xfrm>
              <a:custGeom>
                <a:avLst/>
                <a:gdLst/>
                <a:ahLst/>
                <a:cxnLst>
                  <a:cxn ang="0">
                    <a:pos x="55" y="142"/>
                  </a:cxn>
                  <a:cxn ang="0">
                    <a:pos x="22" y="56"/>
                  </a:cxn>
                  <a:cxn ang="0">
                    <a:pos x="0" y="0"/>
                  </a:cxn>
                  <a:cxn ang="0">
                    <a:pos x="34" y="85"/>
                  </a:cxn>
                  <a:cxn ang="0">
                    <a:pos x="55" y="142"/>
                  </a:cxn>
                </a:cxnLst>
                <a:rect l="0" t="0" r="r" b="b"/>
                <a:pathLst>
                  <a:path w="55" h="142">
                    <a:moveTo>
                      <a:pt x="55" y="142"/>
                    </a:moveTo>
                    <a:lnTo>
                      <a:pt x="22" y="56"/>
                    </a:lnTo>
                    <a:lnTo>
                      <a:pt x="0" y="0"/>
                    </a:lnTo>
                    <a:lnTo>
                      <a:pt x="34" y="85"/>
                    </a:lnTo>
                    <a:lnTo>
                      <a:pt x="55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81" name="Freeform 417"/>
              <p:cNvSpPr>
                <a:spLocks/>
              </p:cNvSpPr>
              <p:nvPr/>
            </p:nvSpPr>
            <p:spPr bwMode="auto">
              <a:xfrm>
                <a:off x="5367" y="1774"/>
                <a:ext cx="55" cy="142"/>
              </a:xfrm>
              <a:custGeom>
                <a:avLst/>
                <a:gdLst/>
                <a:ahLst/>
                <a:cxnLst>
                  <a:cxn ang="0">
                    <a:pos x="55" y="142"/>
                  </a:cxn>
                  <a:cxn ang="0">
                    <a:pos x="22" y="56"/>
                  </a:cxn>
                  <a:cxn ang="0">
                    <a:pos x="0" y="0"/>
                  </a:cxn>
                  <a:cxn ang="0">
                    <a:pos x="34" y="85"/>
                  </a:cxn>
                  <a:cxn ang="0">
                    <a:pos x="55" y="142"/>
                  </a:cxn>
                </a:cxnLst>
                <a:rect l="0" t="0" r="r" b="b"/>
                <a:pathLst>
                  <a:path w="55" h="142">
                    <a:moveTo>
                      <a:pt x="55" y="142"/>
                    </a:moveTo>
                    <a:lnTo>
                      <a:pt x="22" y="56"/>
                    </a:lnTo>
                    <a:lnTo>
                      <a:pt x="0" y="0"/>
                    </a:lnTo>
                    <a:lnTo>
                      <a:pt x="34" y="85"/>
                    </a:lnTo>
                    <a:lnTo>
                      <a:pt x="55" y="1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82" name="Freeform 418"/>
              <p:cNvSpPr>
                <a:spLocks/>
              </p:cNvSpPr>
              <p:nvPr/>
            </p:nvSpPr>
            <p:spPr bwMode="auto">
              <a:xfrm>
                <a:off x="3360" y="1774"/>
                <a:ext cx="55" cy="142"/>
              </a:xfrm>
              <a:custGeom>
                <a:avLst/>
                <a:gdLst/>
                <a:ahLst/>
                <a:cxnLst>
                  <a:cxn ang="0">
                    <a:pos x="33" y="56"/>
                  </a:cxn>
                  <a:cxn ang="0">
                    <a:pos x="55" y="0"/>
                  </a:cxn>
                  <a:cxn ang="0">
                    <a:pos x="21" y="85"/>
                  </a:cxn>
                  <a:cxn ang="0">
                    <a:pos x="0" y="142"/>
                  </a:cxn>
                  <a:cxn ang="0">
                    <a:pos x="33" y="56"/>
                  </a:cxn>
                </a:cxnLst>
                <a:rect l="0" t="0" r="r" b="b"/>
                <a:pathLst>
                  <a:path w="55" h="142">
                    <a:moveTo>
                      <a:pt x="33" y="56"/>
                    </a:moveTo>
                    <a:lnTo>
                      <a:pt x="55" y="0"/>
                    </a:lnTo>
                    <a:lnTo>
                      <a:pt x="21" y="85"/>
                    </a:lnTo>
                    <a:lnTo>
                      <a:pt x="0" y="142"/>
                    </a:lnTo>
                    <a:lnTo>
                      <a:pt x="33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83" name="Freeform 419"/>
              <p:cNvSpPr>
                <a:spLocks/>
              </p:cNvSpPr>
              <p:nvPr/>
            </p:nvSpPr>
            <p:spPr bwMode="auto">
              <a:xfrm>
                <a:off x="3360" y="1774"/>
                <a:ext cx="55" cy="142"/>
              </a:xfrm>
              <a:custGeom>
                <a:avLst/>
                <a:gdLst/>
                <a:ahLst/>
                <a:cxnLst>
                  <a:cxn ang="0">
                    <a:pos x="33" y="56"/>
                  </a:cxn>
                  <a:cxn ang="0">
                    <a:pos x="55" y="0"/>
                  </a:cxn>
                  <a:cxn ang="0">
                    <a:pos x="21" y="85"/>
                  </a:cxn>
                  <a:cxn ang="0">
                    <a:pos x="0" y="142"/>
                  </a:cxn>
                  <a:cxn ang="0">
                    <a:pos x="33" y="56"/>
                  </a:cxn>
                </a:cxnLst>
                <a:rect l="0" t="0" r="r" b="b"/>
                <a:pathLst>
                  <a:path w="55" h="142">
                    <a:moveTo>
                      <a:pt x="33" y="56"/>
                    </a:moveTo>
                    <a:lnTo>
                      <a:pt x="55" y="0"/>
                    </a:lnTo>
                    <a:lnTo>
                      <a:pt x="21" y="85"/>
                    </a:lnTo>
                    <a:lnTo>
                      <a:pt x="0" y="142"/>
                    </a:lnTo>
                    <a:lnTo>
                      <a:pt x="33" y="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84" name="Freeform 420"/>
              <p:cNvSpPr>
                <a:spLocks/>
              </p:cNvSpPr>
              <p:nvPr/>
            </p:nvSpPr>
            <p:spPr bwMode="auto">
              <a:xfrm>
                <a:off x="5528" y="1751"/>
                <a:ext cx="23" cy="18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23" y="68"/>
                  </a:cxn>
                  <a:cxn ang="0">
                    <a:pos x="23" y="181"/>
                  </a:cxn>
                  <a:cxn ang="0">
                    <a:pos x="0" y="113"/>
                  </a:cxn>
                </a:cxnLst>
                <a:rect l="0" t="0" r="r" b="b"/>
                <a:pathLst>
                  <a:path w="23" h="181">
                    <a:moveTo>
                      <a:pt x="0" y="113"/>
                    </a:moveTo>
                    <a:lnTo>
                      <a:pt x="0" y="0"/>
                    </a:lnTo>
                    <a:lnTo>
                      <a:pt x="23" y="68"/>
                    </a:lnTo>
                    <a:lnTo>
                      <a:pt x="23" y="181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85" name="Freeform 421"/>
              <p:cNvSpPr>
                <a:spLocks/>
              </p:cNvSpPr>
              <p:nvPr/>
            </p:nvSpPr>
            <p:spPr bwMode="auto">
              <a:xfrm>
                <a:off x="5528" y="1751"/>
                <a:ext cx="23" cy="18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23" y="68"/>
                  </a:cxn>
                  <a:cxn ang="0">
                    <a:pos x="23" y="181"/>
                  </a:cxn>
                  <a:cxn ang="0">
                    <a:pos x="0" y="113"/>
                  </a:cxn>
                </a:cxnLst>
                <a:rect l="0" t="0" r="r" b="b"/>
                <a:pathLst>
                  <a:path w="23" h="181">
                    <a:moveTo>
                      <a:pt x="0" y="113"/>
                    </a:moveTo>
                    <a:lnTo>
                      <a:pt x="0" y="0"/>
                    </a:lnTo>
                    <a:lnTo>
                      <a:pt x="23" y="68"/>
                    </a:lnTo>
                    <a:lnTo>
                      <a:pt x="23" y="181"/>
                    </a:lnTo>
                    <a:lnTo>
                      <a:pt x="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86" name="Freeform 422"/>
              <p:cNvSpPr>
                <a:spLocks/>
              </p:cNvSpPr>
              <p:nvPr/>
            </p:nvSpPr>
            <p:spPr bwMode="auto">
              <a:xfrm>
                <a:off x="4565" y="1032"/>
                <a:ext cx="111" cy="3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20"/>
                  </a:cxn>
                  <a:cxn ang="0">
                    <a:pos x="56" y="31"/>
                  </a:cxn>
                  <a:cxn ang="0">
                    <a:pos x="111" y="14"/>
                  </a:cxn>
                  <a:cxn ang="0">
                    <a:pos x="41" y="0"/>
                  </a:cxn>
                </a:cxnLst>
                <a:rect l="0" t="0" r="r" b="b"/>
                <a:pathLst>
                  <a:path w="111" h="31">
                    <a:moveTo>
                      <a:pt x="41" y="0"/>
                    </a:moveTo>
                    <a:lnTo>
                      <a:pt x="0" y="20"/>
                    </a:lnTo>
                    <a:lnTo>
                      <a:pt x="56" y="31"/>
                    </a:lnTo>
                    <a:lnTo>
                      <a:pt x="111" y="1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87" name="Freeform 423"/>
              <p:cNvSpPr>
                <a:spLocks/>
              </p:cNvSpPr>
              <p:nvPr/>
            </p:nvSpPr>
            <p:spPr bwMode="auto">
              <a:xfrm>
                <a:off x="4565" y="1032"/>
                <a:ext cx="111" cy="3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20"/>
                  </a:cxn>
                  <a:cxn ang="0">
                    <a:pos x="56" y="31"/>
                  </a:cxn>
                  <a:cxn ang="0">
                    <a:pos x="111" y="14"/>
                  </a:cxn>
                  <a:cxn ang="0">
                    <a:pos x="41" y="0"/>
                  </a:cxn>
                </a:cxnLst>
                <a:rect l="0" t="0" r="r" b="b"/>
                <a:pathLst>
                  <a:path w="111" h="31">
                    <a:moveTo>
                      <a:pt x="41" y="0"/>
                    </a:moveTo>
                    <a:lnTo>
                      <a:pt x="0" y="20"/>
                    </a:lnTo>
                    <a:lnTo>
                      <a:pt x="56" y="31"/>
                    </a:lnTo>
                    <a:lnTo>
                      <a:pt x="111" y="14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88" name="Freeform 424"/>
              <p:cNvSpPr>
                <a:spLocks/>
              </p:cNvSpPr>
              <p:nvPr/>
            </p:nvSpPr>
            <p:spPr bwMode="auto">
              <a:xfrm>
                <a:off x="4106" y="1032"/>
                <a:ext cx="111" cy="3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55" y="31"/>
                  </a:cxn>
                  <a:cxn ang="0">
                    <a:pos x="111" y="20"/>
                  </a:cxn>
                  <a:cxn ang="0">
                    <a:pos x="68" y="0"/>
                  </a:cxn>
                  <a:cxn ang="0">
                    <a:pos x="0" y="14"/>
                  </a:cxn>
                </a:cxnLst>
                <a:rect l="0" t="0" r="r" b="b"/>
                <a:pathLst>
                  <a:path w="111" h="31">
                    <a:moveTo>
                      <a:pt x="0" y="14"/>
                    </a:moveTo>
                    <a:lnTo>
                      <a:pt x="55" y="31"/>
                    </a:lnTo>
                    <a:lnTo>
                      <a:pt x="111" y="20"/>
                    </a:lnTo>
                    <a:lnTo>
                      <a:pt x="6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89" name="Freeform 425"/>
              <p:cNvSpPr>
                <a:spLocks/>
              </p:cNvSpPr>
              <p:nvPr/>
            </p:nvSpPr>
            <p:spPr bwMode="auto">
              <a:xfrm>
                <a:off x="4106" y="1032"/>
                <a:ext cx="111" cy="3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55" y="31"/>
                  </a:cxn>
                  <a:cxn ang="0">
                    <a:pos x="111" y="20"/>
                  </a:cxn>
                  <a:cxn ang="0">
                    <a:pos x="68" y="0"/>
                  </a:cxn>
                  <a:cxn ang="0">
                    <a:pos x="0" y="14"/>
                  </a:cxn>
                </a:cxnLst>
                <a:rect l="0" t="0" r="r" b="b"/>
                <a:pathLst>
                  <a:path w="111" h="31">
                    <a:moveTo>
                      <a:pt x="0" y="14"/>
                    </a:moveTo>
                    <a:lnTo>
                      <a:pt x="55" y="31"/>
                    </a:lnTo>
                    <a:lnTo>
                      <a:pt x="111" y="20"/>
                    </a:lnTo>
                    <a:lnTo>
                      <a:pt x="68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90" name="Freeform 426"/>
              <p:cNvSpPr>
                <a:spLocks/>
              </p:cNvSpPr>
              <p:nvPr/>
            </p:nvSpPr>
            <p:spPr bwMode="auto">
              <a:xfrm>
                <a:off x="5414" y="1367"/>
                <a:ext cx="80" cy="117"/>
              </a:xfrm>
              <a:custGeom>
                <a:avLst/>
                <a:gdLst/>
                <a:ahLst/>
                <a:cxnLst>
                  <a:cxn ang="0">
                    <a:pos x="32" y="52"/>
                  </a:cxn>
                  <a:cxn ang="0">
                    <a:pos x="0" y="0"/>
                  </a:cxn>
                  <a:cxn ang="0">
                    <a:pos x="46" y="61"/>
                  </a:cxn>
                  <a:cxn ang="0">
                    <a:pos x="80" y="117"/>
                  </a:cxn>
                  <a:cxn ang="0">
                    <a:pos x="32" y="52"/>
                  </a:cxn>
                </a:cxnLst>
                <a:rect l="0" t="0" r="r" b="b"/>
                <a:pathLst>
                  <a:path w="80" h="117">
                    <a:moveTo>
                      <a:pt x="32" y="52"/>
                    </a:moveTo>
                    <a:lnTo>
                      <a:pt x="0" y="0"/>
                    </a:lnTo>
                    <a:lnTo>
                      <a:pt x="46" y="61"/>
                    </a:lnTo>
                    <a:lnTo>
                      <a:pt x="80" y="117"/>
                    </a:lnTo>
                    <a:lnTo>
                      <a:pt x="32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91" name="Freeform 427"/>
              <p:cNvSpPr>
                <a:spLocks/>
              </p:cNvSpPr>
              <p:nvPr/>
            </p:nvSpPr>
            <p:spPr bwMode="auto">
              <a:xfrm>
                <a:off x="5414" y="1367"/>
                <a:ext cx="80" cy="117"/>
              </a:xfrm>
              <a:custGeom>
                <a:avLst/>
                <a:gdLst/>
                <a:ahLst/>
                <a:cxnLst>
                  <a:cxn ang="0">
                    <a:pos x="32" y="52"/>
                  </a:cxn>
                  <a:cxn ang="0">
                    <a:pos x="0" y="0"/>
                  </a:cxn>
                  <a:cxn ang="0">
                    <a:pos x="46" y="61"/>
                  </a:cxn>
                  <a:cxn ang="0">
                    <a:pos x="80" y="117"/>
                  </a:cxn>
                  <a:cxn ang="0">
                    <a:pos x="32" y="52"/>
                  </a:cxn>
                </a:cxnLst>
                <a:rect l="0" t="0" r="r" b="b"/>
                <a:pathLst>
                  <a:path w="80" h="117">
                    <a:moveTo>
                      <a:pt x="32" y="52"/>
                    </a:moveTo>
                    <a:lnTo>
                      <a:pt x="0" y="0"/>
                    </a:lnTo>
                    <a:lnTo>
                      <a:pt x="46" y="61"/>
                    </a:lnTo>
                    <a:lnTo>
                      <a:pt x="80" y="117"/>
                    </a:lnTo>
                    <a:lnTo>
                      <a:pt x="32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92" name="Freeform 428"/>
              <p:cNvSpPr>
                <a:spLocks/>
              </p:cNvSpPr>
              <p:nvPr/>
            </p:nvSpPr>
            <p:spPr bwMode="auto">
              <a:xfrm>
                <a:off x="4481" y="2071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93" name="Freeform 429"/>
              <p:cNvSpPr>
                <a:spLocks/>
              </p:cNvSpPr>
              <p:nvPr/>
            </p:nvSpPr>
            <p:spPr bwMode="auto">
              <a:xfrm>
                <a:off x="4481" y="2071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94" name="Freeform 430"/>
              <p:cNvSpPr>
                <a:spLocks/>
              </p:cNvSpPr>
              <p:nvPr/>
            </p:nvSpPr>
            <p:spPr bwMode="auto">
              <a:xfrm>
                <a:off x="4281" y="2071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95" name="Freeform 431"/>
              <p:cNvSpPr>
                <a:spLocks/>
              </p:cNvSpPr>
              <p:nvPr/>
            </p:nvSpPr>
            <p:spPr bwMode="auto">
              <a:xfrm>
                <a:off x="4281" y="2071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96" name="Rectangle 432"/>
              <p:cNvSpPr>
                <a:spLocks noChangeArrowheads="1"/>
              </p:cNvSpPr>
              <p:nvPr/>
            </p:nvSpPr>
            <p:spPr bwMode="auto">
              <a:xfrm>
                <a:off x="4371" y="2423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97" name="Rectangle 433"/>
              <p:cNvSpPr>
                <a:spLocks noChangeArrowheads="1"/>
              </p:cNvSpPr>
              <p:nvPr/>
            </p:nvSpPr>
            <p:spPr bwMode="auto">
              <a:xfrm>
                <a:off x="4371" y="2423"/>
                <a:ext cx="40" cy="51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98" name="Freeform 434"/>
              <p:cNvSpPr>
                <a:spLocks/>
              </p:cNvSpPr>
              <p:nvPr/>
            </p:nvSpPr>
            <p:spPr bwMode="auto">
              <a:xfrm>
                <a:off x="5270" y="1555"/>
                <a:ext cx="56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32"/>
                  </a:cxn>
                  <a:cxn ang="0">
                    <a:pos x="56" y="117"/>
                  </a:cxn>
                  <a:cxn ang="0">
                    <a:pos x="18" y="65"/>
                  </a:cxn>
                  <a:cxn ang="0">
                    <a:pos x="0" y="0"/>
                  </a:cxn>
                </a:cxnLst>
                <a:rect l="0" t="0" r="r" b="b"/>
                <a:pathLst>
                  <a:path w="56" h="117">
                    <a:moveTo>
                      <a:pt x="0" y="0"/>
                    </a:moveTo>
                    <a:lnTo>
                      <a:pt x="22" y="32"/>
                    </a:lnTo>
                    <a:lnTo>
                      <a:pt x="56" y="117"/>
                    </a:lnTo>
                    <a:lnTo>
                      <a:pt x="18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99" name="Freeform 435"/>
              <p:cNvSpPr>
                <a:spLocks/>
              </p:cNvSpPr>
              <p:nvPr/>
            </p:nvSpPr>
            <p:spPr bwMode="auto">
              <a:xfrm>
                <a:off x="5270" y="1555"/>
                <a:ext cx="56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32"/>
                  </a:cxn>
                  <a:cxn ang="0">
                    <a:pos x="56" y="117"/>
                  </a:cxn>
                  <a:cxn ang="0">
                    <a:pos x="18" y="65"/>
                  </a:cxn>
                  <a:cxn ang="0">
                    <a:pos x="0" y="0"/>
                  </a:cxn>
                </a:cxnLst>
                <a:rect l="0" t="0" r="r" b="b"/>
                <a:pathLst>
                  <a:path w="56" h="117">
                    <a:moveTo>
                      <a:pt x="0" y="0"/>
                    </a:moveTo>
                    <a:lnTo>
                      <a:pt x="22" y="32"/>
                    </a:lnTo>
                    <a:lnTo>
                      <a:pt x="56" y="117"/>
                    </a:lnTo>
                    <a:lnTo>
                      <a:pt x="18" y="6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00" name="Freeform 436"/>
              <p:cNvSpPr>
                <a:spLocks/>
              </p:cNvSpPr>
              <p:nvPr/>
            </p:nvSpPr>
            <p:spPr bwMode="auto">
              <a:xfrm>
                <a:off x="3456" y="1555"/>
                <a:ext cx="56" cy="117"/>
              </a:xfrm>
              <a:custGeom>
                <a:avLst/>
                <a:gdLst/>
                <a:ahLst/>
                <a:cxnLst>
                  <a:cxn ang="0">
                    <a:pos x="36" y="65"/>
                  </a:cxn>
                  <a:cxn ang="0">
                    <a:pos x="56" y="0"/>
                  </a:cxn>
                  <a:cxn ang="0">
                    <a:pos x="33" y="32"/>
                  </a:cxn>
                  <a:cxn ang="0">
                    <a:pos x="0" y="117"/>
                  </a:cxn>
                  <a:cxn ang="0">
                    <a:pos x="36" y="65"/>
                  </a:cxn>
                </a:cxnLst>
                <a:rect l="0" t="0" r="r" b="b"/>
                <a:pathLst>
                  <a:path w="56" h="117">
                    <a:moveTo>
                      <a:pt x="36" y="65"/>
                    </a:moveTo>
                    <a:lnTo>
                      <a:pt x="56" y="0"/>
                    </a:lnTo>
                    <a:lnTo>
                      <a:pt x="33" y="32"/>
                    </a:lnTo>
                    <a:lnTo>
                      <a:pt x="0" y="117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01" name="Freeform 437"/>
              <p:cNvSpPr>
                <a:spLocks/>
              </p:cNvSpPr>
              <p:nvPr/>
            </p:nvSpPr>
            <p:spPr bwMode="auto">
              <a:xfrm>
                <a:off x="3456" y="1555"/>
                <a:ext cx="56" cy="117"/>
              </a:xfrm>
              <a:custGeom>
                <a:avLst/>
                <a:gdLst/>
                <a:ahLst/>
                <a:cxnLst>
                  <a:cxn ang="0">
                    <a:pos x="36" y="65"/>
                  </a:cxn>
                  <a:cxn ang="0">
                    <a:pos x="56" y="0"/>
                  </a:cxn>
                  <a:cxn ang="0">
                    <a:pos x="33" y="32"/>
                  </a:cxn>
                  <a:cxn ang="0">
                    <a:pos x="0" y="117"/>
                  </a:cxn>
                  <a:cxn ang="0">
                    <a:pos x="36" y="65"/>
                  </a:cxn>
                </a:cxnLst>
                <a:rect l="0" t="0" r="r" b="b"/>
                <a:pathLst>
                  <a:path w="56" h="117">
                    <a:moveTo>
                      <a:pt x="36" y="65"/>
                    </a:moveTo>
                    <a:lnTo>
                      <a:pt x="56" y="0"/>
                    </a:lnTo>
                    <a:lnTo>
                      <a:pt x="33" y="32"/>
                    </a:lnTo>
                    <a:lnTo>
                      <a:pt x="0" y="117"/>
                    </a:lnTo>
                    <a:lnTo>
                      <a:pt x="36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02" name="Freeform 438"/>
              <p:cNvSpPr>
                <a:spLocks/>
              </p:cNvSpPr>
              <p:nvPr/>
            </p:nvSpPr>
            <p:spPr bwMode="auto">
              <a:xfrm>
                <a:off x="5431" y="1660"/>
                <a:ext cx="97" cy="102"/>
              </a:xfrm>
              <a:custGeom>
                <a:avLst/>
                <a:gdLst/>
                <a:ahLst/>
                <a:cxnLst>
                  <a:cxn ang="0">
                    <a:pos x="17" y="102"/>
                  </a:cxn>
                  <a:cxn ang="0">
                    <a:pos x="0" y="15"/>
                  </a:cxn>
                  <a:cxn ang="0">
                    <a:pos x="97" y="0"/>
                  </a:cxn>
                  <a:cxn ang="0">
                    <a:pos x="97" y="91"/>
                  </a:cxn>
                  <a:cxn ang="0">
                    <a:pos x="17" y="102"/>
                  </a:cxn>
                </a:cxnLst>
                <a:rect l="0" t="0" r="r" b="b"/>
                <a:pathLst>
                  <a:path w="97" h="102">
                    <a:moveTo>
                      <a:pt x="17" y="102"/>
                    </a:moveTo>
                    <a:lnTo>
                      <a:pt x="0" y="15"/>
                    </a:lnTo>
                    <a:lnTo>
                      <a:pt x="97" y="0"/>
                    </a:lnTo>
                    <a:lnTo>
                      <a:pt x="97" y="9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03" name="Freeform 439"/>
              <p:cNvSpPr>
                <a:spLocks/>
              </p:cNvSpPr>
              <p:nvPr/>
            </p:nvSpPr>
            <p:spPr bwMode="auto">
              <a:xfrm>
                <a:off x="5431" y="1660"/>
                <a:ext cx="97" cy="102"/>
              </a:xfrm>
              <a:custGeom>
                <a:avLst/>
                <a:gdLst/>
                <a:ahLst/>
                <a:cxnLst>
                  <a:cxn ang="0">
                    <a:pos x="17" y="102"/>
                  </a:cxn>
                  <a:cxn ang="0">
                    <a:pos x="0" y="15"/>
                  </a:cxn>
                  <a:cxn ang="0">
                    <a:pos x="97" y="0"/>
                  </a:cxn>
                  <a:cxn ang="0">
                    <a:pos x="97" y="91"/>
                  </a:cxn>
                  <a:cxn ang="0">
                    <a:pos x="17" y="102"/>
                  </a:cxn>
                </a:cxnLst>
                <a:rect l="0" t="0" r="r" b="b"/>
                <a:pathLst>
                  <a:path w="97" h="102">
                    <a:moveTo>
                      <a:pt x="17" y="102"/>
                    </a:moveTo>
                    <a:lnTo>
                      <a:pt x="0" y="15"/>
                    </a:lnTo>
                    <a:lnTo>
                      <a:pt x="97" y="0"/>
                    </a:lnTo>
                    <a:lnTo>
                      <a:pt x="97" y="91"/>
                    </a:lnTo>
                    <a:lnTo>
                      <a:pt x="17" y="10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04" name="Freeform 440"/>
              <p:cNvSpPr>
                <a:spLocks/>
              </p:cNvSpPr>
              <p:nvPr/>
            </p:nvSpPr>
            <p:spPr bwMode="auto">
              <a:xfrm>
                <a:off x="5082" y="3172"/>
                <a:ext cx="109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9" y="63"/>
                  </a:cxn>
                  <a:cxn ang="0">
                    <a:pos x="109" y="0"/>
                  </a:cxn>
                  <a:cxn ang="0">
                    <a:pos x="63" y="50"/>
                  </a:cxn>
                  <a:cxn ang="0">
                    <a:pos x="0" y="96"/>
                  </a:cxn>
                </a:cxnLst>
                <a:rect l="0" t="0" r="r" b="b"/>
                <a:pathLst>
                  <a:path w="109" h="96">
                    <a:moveTo>
                      <a:pt x="0" y="96"/>
                    </a:moveTo>
                    <a:lnTo>
                      <a:pt x="19" y="63"/>
                    </a:lnTo>
                    <a:lnTo>
                      <a:pt x="109" y="0"/>
                    </a:lnTo>
                    <a:lnTo>
                      <a:pt x="63" y="5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05" name="Freeform 441"/>
              <p:cNvSpPr>
                <a:spLocks/>
              </p:cNvSpPr>
              <p:nvPr/>
            </p:nvSpPr>
            <p:spPr bwMode="auto">
              <a:xfrm>
                <a:off x="5082" y="3172"/>
                <a:ext cx="109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9" y="63"/>
                  </a:cxn>
                  <a:cxn ang="0">
                    <a:pos x="109" y="0"/>
                  </a:cxn>
                  <a:cxn ang="0">
                    <a:pos x="63" y="50"/>
                  </a:cxn>
                  <a:cxn ang="0">
                    <a:pos x="0" y="96"/>
                  </a:cxn>
                </a:cxnLst>
                <a:rect l="0" t="0" r="r" b="b"/>
                <a:pathLst>
                  <a:path w="109" h="96">
                    <a:moveTo>
                      <a:pt x="0" y="96"/>
                    </a:moveTo>
                    <a:lnTo>
                      <a:pt x="19" y="63"/>
                    </a:lnTo>
                    <a:lnTo>
                      <a:pt x="109" y="0"/>
                    </a:lnTo>
                    <a:lnTo>
                      <a:pt x="63" y="50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06" name="Freeform 442"/>
              <p:cNvSpPr>
                <a:spLocks/>
              </p:cNvSpPr>
              <p:nvPr/>
            </p:nvSpPr>
            <p:spPr bwMode="auto">
              <a:xfrm>
                <a:off x="3590" y="3172"/>
                <a:ext cx="109" cy="96"/>
              </a:xfrm>
              <a:custGeom>
                <a:avLst/>
                <a:gdLst/>
                <a:ahLst/>
                <a:cxnLst>
                  <a:cxn ang="0">
                    <a:pos x="47" y="50"/>
                  </a:cxn>
                  <a:cxn ang="0">
                    <a:pos x="0" y="0"/>
                  </a:cxn>
                  <a:cxn ang="0">
                    <a:pos x="91" y="63"/>
                  </a:cxn>
                  <a:cxn ang="0">
                    <a:pos x="109" y="96"/>
                  </a:cxn>
                  <a:cxn ang="0">
                    <a:pos x="47" y="50"/>
                  </a:cxn>
                </a:cxnLst>
                <a:rect l="0" t="0" r="r" b="b"/>
                <a:pathLst>
                  <a:path w="109" h="96">
                    <a:moveTo>
                      <a:pt x="47" y="50"/>
                    </a:moveTo>
                    <a:lnTo>
                      <a:pt x="0" y="0"/>
                    </a:lnTo>
                    <a:lnTo>
                      <a:pt x="91" y="63"/>
                    </a:lnTo>
                    <a:lnTo>
                      <a:pt x="109" y="96"/>
                    </a:lnTo>
                    <a:lnTo>
                      <a:pt x="47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07" name="Freeform 443"/>
              <p:cNvSpPr>
                <a:spLocks noEditPoints="1"/>
              </p:cNvSpPr>
              <p:nvPr/>
            </p:nvSpPr>
            <p:spPr bwMode="auto">
              <a:xfrm>
                <a:off x="3590" y="1984"/>
                <a:ext cx="2011" cy="1284"/>
              </a:xfrm>
              <a:custGeom>
                <a:avLst/>
                <a:gdLst/>
                <a:ahLst/>
                <a:cxnLst>
                  <a:cxn ang="0">
                    <a:pos x="47" y="1238"/>
                  </a:cxn>
                  <a:cxn ang="0">
                    <a:pos x="0" y="1188"/>
                  </a:cxn>
                  <a:cxn ang="0">
                    <a:pos x="91" y="1251"/>
                  </a:cxn>
                  <a:cxn ang="0">
                    <a:pos x="109" y="1284"/>
                  </a:cxn>
                  <a:cxn ang="0">
                    <a:pos x="47" y="1238"/>
                  </a:cxn>
                  <a:cxn ang="0">
                    <a:pos x="1724" y="914"/>
                  </a:cxn>
                  <a:cxn ang="0">
                    <a:pos x="1676" y="1038"/>
                  </a:cxn>
                  <a:cxn ang="0">
                    <a:pos x="2011" y="0"/>
                  </a:cxn>
                  <a:cxn ang="0">
                    <a:pos x="2011" y="120"/>
                  </a:cxn>
                  <a:cxn ang="0">
                    <a:pos x="1676" y="1038"/>
                  </a:cxn>
                  <a:cxn ang="0">
                    <a:pos x="1621" y="1092"/>
                  </a:cxn>
                </a:cxnLst>
                <a:rect l="0" t="0" r="r" b="b"/>
                <a:pathLst>
                  <a:path w="2011" h="1284">
                    <a:moveTo>
                      <a:pt x="47" y="1238"/>
                    </a:moveTo>
                    <a:lnTo>
                      <a:pt x="0" y="1188"/>
                    </a:lnTo>
                    <a:lnTo>
                      <a:pt x="91" y="1251"/>
                    </a:lnTo>
                    <a:lnTo>
                      <a:pt x="109" y="1284"/>
                    </a:lnTo>
                    <a:lnTo>
                      <a:pt x="47" y="1238"/>
                    </a:lnTo>
                    <a:moveTo>
                      <a:pt x="1724" y="914"/>
                    </a:moveTo>
                    <a:lnTo>
                      <a:pt x="1676" y="1038"/>
                    </a:lnTo>
                    <a:moveTo>
                      <a:pt x="2011" y="0"/>
                    </a:moveTo>
                    <a:lnTo>
                      <a:pt x="2011" y="120"/>
                    </a:lnTo>
                    <a:moveTo>
                      <a:pt x="1676" y="1038"/>
                    </a:moveTo>
                    <a:lnTo>
                      <a:pt x="1621" y="109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08" name="Freeform 444"/>
              <p:cNvSpPr>
                <a:spLocks/>
              </p:cNvSpPr>
              <p:nvPr/>
            </p:nvSpPr>
            <p:spPr bwMode="auto">
              <a:xfrm>
                <a:off x="4501" y="2140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09" name="Freeform 445"/>
              <p:cNvSpPr>
                <a:spLocks/>
              </p:cNvSpPr>
              <p:nvPr/>
            </p:nvSpPr>
            <p:spPr bwMode="auto">
              <a:xfrm>
                <a:off x="4501" y="2140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10" name="Freeform 446"/>
              <p:cNvSpPr>
                <a:spLocks/>
              </p:cNvSpPr>
              <p:nvPr/>
            </p:nvSpPr>
            <p:spPr bwMode="auto">
              <a:xfrm>
                <a:off x="4275" y="2140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11" name="Freeform 447"/>
              <p:cNvSpPr>
                <a:spLocks noEditPoints="1"/>
              </p:cNvSpPr>
              <p:nvPr/>
            </p:nvSpPr>
            <p:spPr bwMode="auto">
              <a:xfrm>
                <a:off x="3468" y="2140"/>
                <a:ext cx="813" cy="936"/>
              </a:xfrm>
              <a:custGeom>
                <a:avLst/>
                <a:gdLst/>
                <a:ahLst/>
                <a:cxnLst>
                  <a:cxn ang="0">
                    <a:pos x="807" y="71"/>
                  </a:cxn>
                  <a:cxn ang="0">
                    <a:pos x="807" y="20"/>
                  </a:cxn>
                  <a:cxn ang="0">
                    <a:pos x="813" y="0"/>
                  </a:cxn>
                  <a:cxn ang="0">
                    <a:pos x="813" y="52"/>
                  </a:cxn>
                  <a:cxn ang="0">
                    <a:pos x="807" y="71"/>
                  </a:cxn>
                  <a:cxn ang="0">
                    <a:pos x="50" y="882"/>
                  </a:cxn>
                  <a:cxn ang="0">
                    <a:pos x="0" y="759"/>
                  </a:cxn>
                  <a:cxn ang="0">
                    <a:pos x="103" y="936"/>
                  </a:cxn>
                  <a:cxn ang="0">
                    <a:pos x="50" y="882"/>
                  </a:cxn>
                </a:cxnLst>
                <a:rect l="0" t="0" r="r" b="b"/>
                <a:pathLst>
                  <a:path w="813" h="936">
                    <a:moveTo>
                      <a:pt x="807" y="71"/>
                    </a:moveTo>
                    <a:lnTo>
                      <a:pt x="807" y="20"/>
                    </a:lnTo>
                    <a:lnTo>
                      <a:pt x="813" y="0"/>
                    </a:lnTo>
                    <a:lnTo>
                      <a:pt x="813" y="52"/>
                    </a:lnTo>
                    <a:lnTo>
                      <a:pt x="807" y="71"/>
                    </a:lnTo>
                    <a:moveTo>
                      <a:pt x="50" y="882"/>
                    </a:moveTo>
                    <a:lnTo>
                      <a:pt x="0" y="759"/>
                    </a:lnTo>
                    <a:moveTo>
                      <a:pt x="103" y="936"/>
                    </a:moveTo>
                    <a:lnTo>
                      <a:pt x="50" y="88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12" name="Freeform 448"/>
              <p:cNvSpPr>
                <a:spLocks/>
              </p:cNvSpPr>
              <p:nvPr/>
            </p:nvSpPr>
            <p:spPr bwMode="auto">
              <a:xfrm>
                <a:off x="4450" y="2007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13" name="Freeform 449"/>
              <p:cNvSpPr>
                <a:spLocks/>
              </p:cNvSpPr>
              <p:nvPr/>
            </p:nvSpPr>
            <p:spPr bwMode="auto">
              <a:xfrm>
                <a:off x="4450" y="2007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14" name="Freeform 450"/>
              <p:cNvSpPr>
                <a:spLocks/>
              </p:cNvSpPr>
              <p:nvPr/>
            </p:nvSpPr>
            <p:spPr bwMode="auto">
              <a:xfrm>
                <a:off x="4301" y="2007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15" name="Freeform 451"/>
              <p:cNvSpPr>
                <a:spLocks/>
              </p:cNvSpPr>
              <p:nvPr/>
            </p:nvSpPr>
            <p:spPr bwMode="auto">
              <a:xfrm>
                <a:off x="4301" y="2007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16" name="Freeform 452"/>
              <p:cNvSpPr>
                <a:spLocks/>
              </p:cNvSpPr>
              <p:nvPr/>
            </p:nvSpPr>
            <p:spPr bwMode="auto">
              <a:xfrm>
                <a:off x="4982" y="3268"/>
                <a:ext cx="100" cy="82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38" y="38"/>
                  </a:cxn>
                  <a:cxn ang="0">
                    <a:pos x="0" y="82"/>
                  </a:cxn>
                  <a:cxn ang="0">
                    <a:pos x="58" y="48"/>
                  </a:cxn>
                  <a:cxn ang="0">
                    <a:pos x="100" y="0"/>
                  </a:cxn>
                </a:cxnLst>
                <a:rect l="0" t="0" r="r" b="b"/>
                <a:pathLst>
                  <a:path w="100" h="82">
                    <a:moveTo>
                      <a:pt x="100" y="0"/>
                    </a:moveTo>
                    <a:lnTo>
                      <a:pt x="38" y="38"/>
                    </a:lnTo>
                    <a:lnTo>
                      <a:pt x="0" y="82"/>
                    </a:lnTo>
                    <a:lnTo>
                      <a:pt x="58" y="48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17" name="Freeform 453"/>
              <p:cNvSpPr>
                <a:spLocks/>
              </p:cNvSpPr>
              <p:nvPr/>
            </p:nvSpPr>
            <p:spPr bwMode="auto">
              <a:xfrm>
                <a:off x="4982" y="3268"/>
                <a:ext cx="100" cy="82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38" y="38"/>
                  </a:cxn>
                  <a:cxn ang="0">
                    <a:pos x="0" y="82"/>
                  </a:cxn>
                  <a:cxn ang="0">
                    <a:pos x="58" y="48"/>
                  </a:cxn>
                  <a:cxn ang="0">
                    <a:pos x="100" y="0"/>
                  </a:cxn>
                </a:cxnLst>
                <a:rect l="0" t="0" r="r" b="b"/>
                <a:pathLst>
                  <a:path w="100" h="82">
                    <a:moveTo>
                      <a:pt x="100" y="0"/>
                    </a:moveTo>
                    <a:lnTo>
                      <a:pt x="38" y="38"/>
                    </a:lnTo>
                    <a:lnTo>
                      <a:pt x="0" y="82"/>
                    </a:lnTo>
                    <a:lnTo>
                      <a:pt x="58" y="48"/>
                    </a:lnTo>
                    <a:lnTo>
                      <a:pt x="10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18" name="Freeform 454"/>
              <p:cNvSpPr>
                <a:spLocks/>
              </p:cNvSpPr>
              <p:nvPr/>
            </p:nvSpPr>
            <p:spPr bwMode="auto">
              <a:xfrm>
                <a:off x="3699" y="3268"/>
                <a:ext cx="102" cy="82"/>
              </a:xfrm>
              <a:custGeom>
                <a:avLst/>
                <a:gdLst/>
                <a:ahLst/>
                <a:cxnLst>
                  <a:cxn ang="0">
                    <a:pos x="43" y="48"/>
                  </a:cxn>
                  <a:cxn ang="0">
                    <a:pos x="0" y="0"/>
                  </a:cxn>
                  <a:cxn ang="0">
                    <a:pos x="63" y="38"/>
                  </a:cxn>
                  <a:cxn ang="0">
                    <a:pos x="102" y="82"/>
                  </a:cxn>
                  <a:cxn ang="0">
                    <a:pos x="43" y="48"/>
                  </a:cxn>
                </a:cxnLst>
                <a:rect l="0" t="0" r="r" b="b"/>
                <a:pathLst>
                  <a:path w="102" h="82">
                    <a:moveTo>
                      <a:pt x="43" y="48"/>
                    </a:moveTo>
                    <a:lnTo>
                      <a:pt x="0" y="0"/>
                    </a:lnTo>
                    <a:lnTo>
                      <a:pt x="63" y="38"/>
                    </a:lnTo>
                    <a:lnTo>
                      <a:pt x="102" y="82"/>
                    </a:lnTo>
                    <a:lnTo>
                      <a:pt x="43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19" name="Freeform 455"/>
              <p:cNvSpPr>
                <a:spLocks/>
              </p:cNvSpPr>
              <p:nvPr/>
            </p:nvSpPr>
            <p:spPr bwMode="auto">
              <a:xfrm>
                <a:off x="3699" y="3268"/>
                <a:ext cx="102" cy="82"/>
              </a:xfrm>
              <a:custGeom>
                <a:avLst/>
                <a:gdLst/>
                <a:ahLst/>
                <a:cxnLst>
                  <a:cxn ang="0">
                    <a:pos x="43" y="48"/>
                  </a:cxn>
                  <a:cxn ang="0">
                    <a:pos x="0" y="0"/>
                  </a:cxn>
                  <a:cxn ang="0">
                    <a:pos x="63" y="38"/>
                  </a:cxn>
                  <a:cxn ang="0">
                    <a:pos x="102" y="82"/>
                  </a:cxn>
                  <a:cxn ang="0">
                    <a:pos x="43" y="48"/>
                  </a:cxn>
                </a:cxnLst>
                <a:rect l="0" t="0" r="r" b="b"/>
                <a:pathLst>
                  <a:path w="102" h="82">
                    <a:moveTo>
                      <a:pt x="43" y="48"/>
                    </a:moveTo>
                    <a:lnTo>
                      <a:pt x="0" y="0"/>
                    </a:lnTo>
                    <a:lnTo>
                      <a:pt x="63" y="38"/>
                    </a:lnTo>
                    <a:lnTo>
                      <a:pt x="102" y="82"/>
                    </a:lnTo>
                    <a:lnTo>
                      <a:pt x="43" y="4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20" name="Freeform 456"/>
              <p:cNvSpPr>
                <a:spLocks/>
              </p:cNvSpPr>
              <p:nvPr/>
            </p:nvSpPr>
            <p:spPr bwMode="auto">
              <a:xfrm>
                <a:off x="5335" y="1655"/>
                <a:ext cx="114" cy="119"/>
              </a:xfrm>
              <a:custGeom>
                <a:avLst/>
                <a:gdLst/>
                <a:ahLst/>
                <a:cxnLst>
                  <a:cxn ang="0">
                    <a:pos x="32" y="119"/>
                  </a:cxn>
                  <a:cxn ang="0">
                    <a:pos x="0" y="33"/>
                  </a:cxn>
                  <a:cxn ang="0">
                    <a:pos x="80" y="0"/>
                  </a:cxn>
                  <a:cxn ang="0">
                    <a:pos x="114" y="84"/>
                  </a:cxn>
                  <a:cxn ang="0">
                    <a:pos x="32" y="119"/>
                  </a:cxn>
                </a:cxnLst>
                <a:rect l="0" t="0" r="r" b="b"/>
                <a:pathLst>
                  <a:path w="114" h="119">
                    <a:moveTo>
                      <a:pt x="32" y="119"/>
                    </a:moveTo>
                    <a:lnTo>
                      <a:pt x="0" y="33"/>
                    </a:lnTo>
                    <a:lnTo>
                      <a:pt x="80" y="0"/>
                    </a:lnTo>
                    <a:lnTo>
                      <a:pt x="114" y="84"/>
                    </a:lnTo>
                    <a:lnTo>
                      <a:pt x="32" y="1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21" name="Freeform 457"/>
              <p:cNvSpPr>
                <a:spLocks/>
              </p:cNvSpPr>
              <p:nvPr/>
            </p:nvSpPr>
            <p:spPr bwMode="auto">
              <a:xfrm>
                <a:off x="5335" y="1655"/>
                <a:ext cx="114" cy="119"/>
              </a:xfrm>
              <a:custGeom>
                <a:avLst/>
                <a:gdLst/>
                <a:ahLst/>
                <a:cxnLst>
                  <a:cxn ang="0">
                    <a:pos x="32" y="119"/>
                  </a:cxn>
                  <a:cxn ang="0">
                    <a:pos x="0" y="33"/>
                  </a:cxn>
                  <a:cxn ang="0">
                    <a:pos x="80" y="0"/>
                  </a:cxn>
                  <a:cxn ang="0">
                    <a:pos x="114" y="84"/>
                  </a:cxn>
                  <a:cxn ang="0">
                    <a:pos x="32" y="119"/>
                  </a:cxn>
                </a:cxnLst>
                <a:rect l="0" t="0" r="r" b="b"/>
                <a:pathLst>
                  <a:path w="114" h="119">
                    <a:moveTo>
                      <a:pt x="32" y="119"/>
                    </a:moveTo>
                    <a:lnTo>
                      <a:pt x="0" y="33"/>
                    </a:lnTo>
                    <a:lnTo>
                      <a:pt x="80" y="0"/>
                    </a:lnTo>
                    <a:lnTo>
                      <a:pt x="114" y="84"/>
                    </a:lnTo>
                    <a:lnTo>
                      <a:pt x="32" y="1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22" name="Freeform 458"/>
              <p:cNvSpPr>
                <a:spLocks/>
              </p:cNvSpPr>
              <p:nvPr/>
            </p:nvSpPr>
            <p:spPr bwMode="auto">
              <a:xfrm>
                <a:off x="3332" y="1655"/>
                <a:ext cx="115" cy="11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84"/>
                  </a:cxn>
                  <a:cxn ang="0">
                    <a:pos x="83" y="119"/>
                  </a:cxn>
                  <a:cxn ang="0">
                    <a:pos x="115" y="33"/>
                  </a:cxn>
                  <a:cxn ang="0">
                    <a:pos x="33" y="0"/>
                  </a:cxn>
                </a:cxnLst>
                <a:rect l="0" t="0" r="r" b="b"/>
                <a:pathLst>
                  <a:path w="115" h="119">
                    <a:moveTo>
                      <a:pt x="33" y="0"/>
                    </a:moveTo>
                    <a:lnTo>
                      <a:pt x="0" y="84"/>
                    </a:lnTo>
                    <a:lnTo>
                      <a:pt x="83" y="119"/>
                    </a:lnTo>
                    <a:lnTo>
                      <a:pt x="115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23" name="Freeform 459"/>
              <p:cNvSpPr>
                <a:spLocks noEditPoints="1"/>
              </p:cNvSpPr>
              <p:nvPr/>
            </p:nvSpPr>
            <p:spPr bwMode="auto">
              <a:xfrm>
                <a:off x="3332" y="1655"/>
                <a:ext cx="2272" cy="49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84"/>
                  </a:cxn>
                  <a:cxn ang="0">
                    <a:pos x="83" y="119"/>
                  </a:cxn>
                  <a:cxn ang="0">
                    <a:pos x="115" y="33"/>
                  </a:cxn>
                  <a:cxn ang="0">
                    <a:pos x="33" y="0"/>
                  </a:cxn>
                  <a:cxn ang="0">
                    <a:pos x="2269" y="449"/>
                  </a:cxn>
                  <a:cxn ang="0">
                    <a:pos x="2272" y="493"/>
                  </a:cxn>
                </a:cxnLst>
                <a:rect l="0" t="0" r="r" b="b"/>
                <a:pathLst>
                  <a:path w="2272" h="493">
                    <a:moveTo>
                      <a:pt x="33" y="0"/>
                    </a:moveTo>
                    <a:lnTo>
                      <a:pt x="0" y="84"/>
                    </a:lnTo>
                    <a:lnTo>
                      <a:pt x="83" y="119"/>
                    </a:lnTo>
                    <a:lnTo>
                      <a:pt x="115" y="33"/>
                    </a:lnTo>
                    <a:lnTo>
                      <a:pt x="33" y="0"/>
                    </a:lnTo>
                    <a:moveTo>
                      <a:pt x="2269" y="449"/>
                    </a:moveTo>
                    <a:lnTo>
                      <a:pt x="2272" y="493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24" name="Freeform 460"/>
              <p:cNvSpPr>
                <a:spLocks/>
              </p:cNvSpPr>
              <p:nvPr/>
            </p:nvSpPr>
            <p:spPr bwMode="auto">
              <a:xfrm>
                <a:off x="5335" y="1675"/>
                <a:ext cx="113" cy="9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96" y="0"/>
                  </a:cxn>
                  <a:cxn ang="0">
                    <a:pos x="113" y="87"/>
                  </a:cxn>
                  <a:cxn ang="0">
                    <a:pos x="32" y="99"/>
                  </a:cxn>
                  <a:cxn ang="0">
                    <a:pos x="0" y="13"/>
                  </a:cxn>
                </a:cxnLst>
                <a:rect l="0" t="0" r="r" b="b"/>
                <a:pathLst>
                  <a:path w="113" h="99">
                    <a:moveTo>
                      <a:pt x="0" y="13"/>
                    </a:moveTo>
                    <a:lnTo>
                      <a:pt x="96" y="0"/>
                    </a:lnTo>
                    <a:lnTo>
                      <a:pt x="113" y="87"/>
                    </a:lnTo>
                    <a:lnTo>
                      <a:pt x="32" y="9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25" name="Freeform 461"/>
              <p:cNvSpPr>
                <a:spLocks/>
              </p:cNvSpPr>
              <p:nvPr/>
            </p:nvSpPr>
            <p:spPr bwMode="auto">
              <a:xfrm>
                <a:off x="5335" y="1675"/>
                <a:ext cx="113" cy="9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96" y="0"/>
                  </a:cxn>
                  <a:cxn ang="0">
                    <a:pos x="113" y="87"/>
                  </a:cxn>
                  <a:cxn ang="0">
                    <a:pos x="32" y="99"/>
                  </a:cxn>
                  <a:cxn ang="0">
                    <a:pos x="0" y="13"/>
                  </a:cxn>
                </a:cxnLst>
                <a:rect l="0" t="0" r="r" b="b"/>
                <a:pathLst>
                  <a:path w="113" h="99">
                    <a:moveTo>
                      <a:pt x="0" y="13"/>
                    </a:moveTo>
                    <a:lnTo>
                      <a:pt x="96" y="0"/>
                    </a:lnTo>
                    <a:lnTo>
                      <a:pt x="113" y="87"/>
                    </a:lnTo>
                    <a:lnTo>
                      <a:pt x="32" y="99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26" name="Freeform 462"/>
              <p:cNvSpPr>
                <a:spLocks/>
              </p:cNvSpPr>
              <p:nvPr/>
            </p:nvSpPr>
            <p:spPr bwMode="auto">
              <a:xfrm>
                <a:off x="4450" y="2351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2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27" name="Freeform 463"/>
              <p:cNvSpPr>
                <a:spLocks/>
              </p:cNvSpPr>
              <p:nvPr/>
            </p:nvSpPr>
            <p:spPr bwMode="auto">
              <a:xfrm>
                <a:off x="4450" y="2351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2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28" name="Freeform 464"/>
              <p:cNvSpPr>
                <a:spLocks/>
              </p:cNvSpPr>
              <p:nvPr/>
            </p:nvSpPr>
            <p:spPr bwMode="auto">
              <a:xfrm>
                <a:off x="4301" y="2351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2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2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29" name="Freeform 465"/>
              <p:cNvSpPr>
                <a:spLocks/>
              </p:cNvSpPr>
              <p:nvPr/>
            </p:nvSpPr>
            <p:spPr bwMode="auto">
              <a:xfrm>
                <a:off x="4301" y="2351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2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2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30" name="Freeform 466"/>
              <p:cNvSpPr>
                <a:spLocks/>
              </p:cNvSpPr>
              <p:nvPr/>
            </p:nvSpPr>
            <p:spPr bwMode="auto">
              <a:xfrm>
                <a:off x="4501" y="2211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31" name="Freeform 467"/>
              <p:cNvSpPr>
                <a:spLocks/>
              </p:cNvSpPr>
              <p:nvPr/>
            </p:nvSpPr>
            <p:spPr bwMode="auto">
              <a:xfrm>
                <a:off x="4501" y="2211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32" name="Freeform 468"/>
              <p:cNvSpPr>
                <a:spLocks/>
              </p:cNvSpPr>
              <p:nvPr/>
            </p:nvSpPr>
            <p:spPr bwMode="auto">
              <a:xfrm>
                <a:off x="4275" y="2211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33" name="Freeform 469"/>
              <p:cNvSpPr>
                <a:spLocks/>
              </p:cNvSpPr>
              <p:nvPr/>
            </p:nvSpPr>
            <p:spPr bwMode="auto">
              <a:xfrm>
                <a:off x="4275" y="2211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34" name="Freeform 470"/>
              <p:cNvSpPr>
                <a:spLocks/>
              </p:cNvSpPr>
              <p:nvPr/>
            </p:nvSpPr>
            <p:spPr bwMode="auto">
              <a:xfrm>
                <a:off x="5505" y="1547"/>
                <a:ext cx="23" cy="113"/>
              </a:xfrm>
              <a:custGeom>
                <a:avLst/>
                <a:gdLst/>
                <a:ahLst/>
                <a:cxnLst>
                  <a:cxn ang="0">
                    <a:pos x="23" y="113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23" y="43"/>
                  </a:cxn>
                  <a:cxn ang="0">
                    <a:pos x="23" y="113"/>
                  </a:cxn>
                </a:cxnLst>
                <a:rect l="0" t="0" r="r" b="b"/>
                <a:pathLst>
                  <a:path w="23" h="113">
                    <a:moveTo>
                      <a:pt x="23" y="113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" y="43"/>
                    </a:lnTo>
                    <a:lnTo>
                      <a:pt x="23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35" name="Freeform 471"/>
              <p:cNvSpPr>
                <a:spLocks/>
              </p:cNvSpPr>
              <p:nvPr/>
            </p:nvSpPr>
            <p:spPr bwMode="auto">
              <a:xfrm>
                <a:off x="5505" y="1547"/>
                <a:ext cx="23" cy="113"/>
              </a:xfrm>
              <a:custGeom>
                <a:avLst/>
                <a:gdLst/>
                <a:ahLst/>
                <a:cxnLst>
                  <a:cxn ang="0">
                    <a:pos x="23" y="113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23" y="43"/>
                  </a:cxn>
                  <a:cxn ang="0">
                    <a:pos x="23" y="113"/>
                  </a:cxn>
                </a:cxnLst>
                <a:rect l="0" t="0" r="r" b="b"/>
                <a:pathLst>
                  <a:path w="23" h="113">
                    <a:moveTo>
                      <a:pt x="23" y="113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" y="43"/>
                    </a:lnTo>
                    <a:lnTo>
                      <a:pt x="23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36" name="Rectangle 472"/>
              <p:cNvSpPr>
                <a:spLocks noChangeArrowheads="1"/>
              </p:cNvSpPr>
              <p:nvPr/>
            </p:nvSpPr>
            <p:spPr bwMode="auto">
              <a:xfrm>
                <a:off x="4371" y="1950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37" name="Rectangle 473"/>
              <p:cNvSpPr>
                <a:spLocks noChangeArrowheads="1"/>
              </p:cNvSpPr>
              <p:nvPr/>
            </p:nvSpPr>
            <p:spPr bwMode="auto">
              <a:xfrm>
                <a:off x="4371" y="1950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38" name="Freeform 474"/>
              <p:cNvSpPr>
                <a:spLocks/>
              </p:cNvSpPr>
              <p:nvPr/>
            </p:nvSpPr>
            <p:spPr bwMode="auto">
              <a:xfrm>
                <a:off x="4481" y="2283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39" name="Freeform 475"/>
              <p:cNvSpPr>
                <a:spLocks/>
              </p:cNvSpPr>
              <p:nvPr/>
            </p:nvSpPr>
            <p:spPr bwMode="auto">
              <a:xfrm>
                <a:off x="4481" y="2283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40" name="Freeform 476"/>
              <p:cNvSpPr>
                <a:spLocks/>
              </p:cNvSpPr>
              <p:nvPr/>
            </p:nvSpPr>
            <p:spPr bwMode="auto">
              <a:xfrm>
                <a:off x="4281" y="2283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41" name="Freeform 477"/>
              <p:cNvSpPr>
                <a:spLocks/>
              </p:cNvSpPr>
              <p:nvPr/>
            </p:nvSpPr>
            <p:spPr bwMode="auto">
              <a:xfrm>
                <a:off x="4281" y="2283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42" name="Freeform 478"/>
              <p:cNvSpPr>
                <a:spLocks/>
              </p:cNvSpPr>
              <p:nvPr/>
            </p:nvSpPr>
            <p:spPr bwMode="auto">
              <a:xfrm>
                <a:off x="4856" y="3362"/>
                <a:ext cx="101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32" y="28"/>
                  </a:cxn>
                  <a:cxn ang="0">
                    <a:pos x="101" y="0"/>
                  </a:cxn>
                  <a:cxn ang="0">
                    <a:pos x="63" y="44"/>
                  </a:cxn>
                  <a:cxn ang="0">
                    <a:pos x="0" y="70"/>
                  </a:cxn>
                </a:cxnLst>
                <a:rect l="0" t="0" r="r" b="b"/>
                <a:pathLst>
                  <a:path w="101" h="70">
                    <a:moveTo>
                      <a:pt x="0" y="70"/>
                    </a:moveTo>
                    <a:lnTo>
                      <a:pt x="32" y="28"/>
                    </a:lnTo>
                    <a:lnTo>
                      <a:pt x="101" y="0"/>
                    </a:lnTo>
                    <a:lnTo>
                      <a:pt x="63" y="4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43" name="Freeform 479"/>
              <p:cNvSpPr>
                <a:spLocks/>
              </p:cNvSpPr>
              <p:nvPr/>
            </p:nvSpPr>
            <p:spPr bwMode="auto">
              <a:xfrm>
                <a:off x="4856" y="3362"/>
                <a:ext cx="101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32" y="28"/>
                  </a:cxn>
                  <a:cxn ang="0">
                    <a:pos x="101" y="0"/>
                  </a:cxn>
                  <a:cxn ang="0">
                    <a:pos x="63" y="44"/>
                  </a:cxn>
                  <a:cxn ang="0">
                    <a:pos x="0" y="70"/>
                  </a:cxn>
                </a:cxnLst>
                <a:rect l="0" t="0" r="r" b="b"/>
                <a:pathLst>
                  <a:path w="101" h="70">
                    <a:moveTo>
                      <a:pt x="0" y="70"/>
                    </a:moveTo>
                    <a:lnTo>
                      <a:pt x="32" y="28"/>
                    </a:lnTo>
                    <a:lnTo>
                      <a:pt x="101" y="0"/>
                    </a:lnTo>
                    <a:lnTo>
                      <a:pt x="63" y="44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44" name="Freeform 480"/>
              <p:cNvSpPr>
                <a:spLocks/>
              </p:cNvSpPr>
              <p:nvPr/>
            </p:nvSpPr>
            <p:spPr bwMode="auto">
              <a:xfrm>
                <a:off x="3825" y="3362"/>
                <a:ext cx="100" cy="70"/>
              </a:xfrm>
              <a:custGeom>
                <a:avLst/>
                <a:gdLst/>
                <a:ahLst/>
                <a:cxnLst>
                  <a:cxn ang="0">
                    <a:pos x="68" y="28"/>
                  </a:cxn>
                  <a:cxn ang="0">
                    <a:pos x="0" y="0"/>
                  </a:cxn>
                  <a:cxn ang="0">
                    <a:pos x="38" y="44"/>
                  </a:cxn>
                  <a:cxn ang="0">
                    <a:pos x="100" y="70"/>
                  </a:cxn>
                  <a:cxn ang="0">
                    <a:pos x="68" y="28"/>
                  </a:cxn>
                </a:cxnLst>
                <a:rect l="0" t="0" r="r" b="b"/>
                <a:pathLst>
                  <a:path w="100" h="70">
                    <a:moveTo>
                      <a:pt x="68" y="28"/>
                    </a:moveTo>
                    <a:lnTo>
                      <a:pt x="0" y="0"/>
                    </a:lnTo>
                    <a:lnTo>
                      <a:pt x="38" y="44"/>
                    </a:lnTo>
                    <a:lnTo>
                      <a:pt x="100" y="70"/>
                    </a:lnTo>
                    <a:lnTo>
                      <a:pt x="68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45" name="Freeform 481"/>
              <p:cNvSpPr>
                <a:spLocks/>
              </p:cNvSpPr>
              <p:nvPr/>
            </p:nvSpPr>
            <p:spPr bwMode="auto">
              <a:xfrm>
                <a:off x="3825" y="3362"/>
                <a:ext cx="100" cy="70"/>
              </a:xfrm>
              <a:custGeom>
                <a:avLst/>
                <a:gdLst/>
                <a:ahLst/>
                <a:cxnLst>
                  <a:cxn ang="0">
                    <a:pos x="68" y="28"/>
                  </a:cxn>
                  <a:cxn ang="0">
                    <a:pos x="0" y="0"/>
                  </a:cxn>
                  <a:cxn ang="0">
                    <a:pos x="38" y="44"/>
                  </a:cxn>
                  <a:cxn ang="0">
                    <a:pos x="100" y="70"/>
                  </a:cxn>
                  <a:cxn ang="0">
                    <a:pos x="68" y="28"/>
                  </a:cxn>
                </a:cxnLst>
                <a:rect l="0" t="0" r="r" b="b"/>
                <a:pathLst>
                  <a:path w="100" h="70">
                    <a:moveTo>
                      <a:pt x="68" y="28"/>
                    </a:moveTo>
                    <a:lnTo>
                      <a:pt x="0" y="0"/>
                    </a:lnTo>
                    <a:lnTo>
                      <a:pt x="38" y="44"/>
                    </a:lnTo>
                    <a:lnTo>
                      <a:pt x="100" y="70"/>
                    </a:lnTo>
                    <a:lnTo>
                      <a:pt x="68" y="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46" name="Freeform 482"/>
              <p:cNvSpPr>
                <a:spLocks/>
              </p:cNvSpPr>
              <p:nvPr/>
            </p:nvSpPr>
            <p:spPr bwMode="auto">
              <a:xfrm>
                <a:off x="5431" y="2796"/>
                <a:ext cx="74" cy="123"/>
              </a:xfrm>
              <a:custGeom>
                <a:avLst/>
                <a:gdLst/>
                <a:ahLst/>
                <a:cxnLst>
                  <a:cxn ang="0">
                    <a:pos x="74" y="123"/>
                  </a:cxn>
                  <a:cxn ang="0">
                    <a:pos x="0" y="99"/>
                  </a:cxn>
                  <a:cxn ang="0">
                    <a:pos x="17" y="0"/>
                  </a:cxn>
                  <a:cxn ang="0">
                    <a:pos x="74" y="11"/>
                  </a:cxn>
                  <a:cxn ang="0">
                    <a:pos x="74" y="123"/>
                  </a:cxn>
                </a:cxnLst>
                <a:rect l="0" t="0" r="r" b="b"/>
                <a:pathLst>
                  <a:path w="74" h="123">
                    <a:moveTo>
                      <a:pt x="74" y="123"/>
                    </a:moveTo>
                    <a:lnTo>
                      <a:pt x="0" y="99"/>
                    </a:lnTo>
                    <a:lnTo>
                      <a:pt x="17" y="0"/>
                    </a:lnTo>
                    <a:lnTo>
                      <a:pt x="74" y="11"/>
                    </a:lnTo>
                    <a:lnTo>
                      <a:pt x="74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47" name="Freeform 483"/>
              <p:cNvSpPr>
                <a:spLocks/>
              </p:cNvSpPr>
              <p:nvPr/>
            </p:nvSpPr>
            <p:spPr bwMode="auto">
              <a:xfrm>
                <a:off x="5431" y="2796"/>
                <a:ext cx="74" cy="123"/>
              </a:xfrm>
              <a:custGeom>
                <a:avLst/>
                <a:gdLst/>
                <a:ahLst/>
                <a:cxnLst>
                  <a:cxn ang="0">
                    <a:pos x="74" y="123"/>
                  </a:cxn>
                  <a:cxn ang="0">
                    <a:pos x="0" y="99"/>
                  </a:cxn>
                  <a:cxn ang="0">
                    <a:pos x="17" y="0"/>
                  </a:cxn>
                  <a:cxn ang="0">
                    <a:pos x="74" y="11"/>
                  </a:cxn>
                  <a:cxn ang="0">
                    <a:pos x="74" y="123"/>
                  </a:cxn>
                </a:cxnLst>
                <a:rect l="0" t="0" r="r" b="b"/>
                <a:pathLst>
                  <a:path w="74" h="123">
                    <a:moveTo>
                      <a:pt x="74" y="123"/>
                    </a:moveTo>
                    <a:lnTo>
                      <a:pt x="0" y="99"/>
                    </a:lnTo>
                    <a:lnTo>
                      <a:pt x="17" y="0"/>
                    </a:lnTo>
                    <a:lnTo>
                      <a:pt x="74" y="11"/>
                    </a:lnTo>
                    <a:lnTo>
                      <a:pt x="74" y="1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48" name="Freeform 484"/>
              <p:cNvSpPr>
                <a:spLocks/>
              </p:cNvSpPr>
              <p:nvPr/>
            </p:nvSpPr>
            <p:spPr bwMode="auto">
              <a:xfrm>
                <a:off x="5213" y="1239"/>
                <a:ext cx="152" cy="91"/>
              </a:xfrm>
              <a:custGeom>
                <a:avLst/>
                <a:gdLst/>
                <a:ahLst/>
                <a:cxnLst>
                  <a:cxn ang="0">
                    <a:pos x="101" y="41"/>
                  </a:cxn>
                  <a:cxn ang="0">
                    <a:pos x="0" y="0"/>
                  </a:cxn>
                  <a:cxn ang="0">
                    <a:pos x="45" y="45"/>
                  </a:cxn>
                  <a:cxn ang="0">
                    <a:pos x="152" y="91"/>
                  </a:cxn>
                  <a:cxn ang="0">
                    <a:pos x="101" y="41"/>
                  </a:cxn>
                </a:cxnLst>
                <a:rect l="0" t="0" r="r" b="b"/>
                <a:pathLst>
                  <a:path w="152" h="91">
                    <a:moveTo>
                      <a:pt x="101" y="41"/>
                    </a:moveTo>
                    <a:lnTo>
                      <a:pt x="0" y="0"/>
                    </a:lnTo>
                    <a:lnTo>
                      <a:pt x="45" y="45"/>
                    </a:lnTo>
                    <a:lnTo>
                      <a:pt x="152" y="91"/>
                    </a:lnTo>
                    <a:lnTo>
                      <a:pt x="101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49" name="Freeform 485"/>
              <p:cNvSpPr>
                <a:spLocks/>
              </p:cNvSpPr>
              <p:nvPr/>
            </p:nvSpPr>
            <p:spPr bwMode="auto">
              <a:xfrm>
                <a:off x="5213" y="1239"/>
                <a:ext cx="152" cy="91"/>
              </a:xfrm>
              <a:custGeom>
                <a:avLst/>
                <a:gdLst/>
                <a:ahLst/>
                <a:cxnLst>
                  <a:cxn ang="0">
                    <a:pos x="101" y="41"/>
                  </a:cxn>
                  <a:cxn ang="0">
                    <a:pos x="0" y="0"/>
                  </a:cxn>
                  <a:cxn ang="0">
                    <a:pos x="45" y="45"/>
                  </a:cxn>
                  <a:cxn ang="0">
                    <a:pos x="152" y="91"/>
                  </a:cxn>
                  <a:cxn ang="0">
                    <a:pos x="101" y="41"/>
                  </a:cxn>
                </a:cxnLst>
                <a:rect l="0" t="0" r="r" b="b"/>
                <a:pathLst>
                  <a:path w="152" h="91">
                    <a:moveTo>
                      <a:pt x="101" y="41"/>
                    </a:moveTo>
                    <a:lnTo>
                      <a:pt x="0" y="0"/>
                    </a:lnTo>
                    <a:lnTo>
                      <a:pt x="45" y="45"/>
                    </a:lnTo>
                    <a:lnTo>
                      <a:pt x="152" y="91"/>
                    </a:lnTo>
                    <a:lnTo>
                      <a:pt x="101" y="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50" name="Freeform 486"/>
              <p:cNvSpPr>
                <a:spLocks/>
              </p:cNvSpPr>
              <p:nvPr/>
            </p:nvSpPr>
            <p:spPr bwMode="auto">
              <a:xfrm>
                <a:off x="4858" y="1106"/>
                <a:ext cx="147" cy="3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0"/>
                  </a:cxn>
                  <a:cxn ang="0">
                    <a:pos x="51" y="25"/>
                  </a:cxn>
                  <a:cxn ang="0">
                    <a:pos x="147" y="34"/>
                  </a:cxn>
                  <a:cxn ang="0">
                    <a:pos x="85" y="4"/>
                  </a:cxn>
                </a:cxnLst>
                <a:rect l="0" t="0" r="r" b="b"/>
                <a:pathLst>
                  <a:path w="147" h="34">
                    <a:moveTo>
                      <a:pt x="85" y="4"/>
                    </a:moveTo>
                    <a:lnTo>
                      <a:pt x="0" y="0"/>
                    </a:lnTo>
                    <a:lnTo>
                      <a:pt x="51" y="25"/>
                    </a:lnTo>
                    <a:lnTo>
                      <a:pt x="147" y="34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51" name="Freeform 487"/>
              <p:cNvSpPr>
                <a:spLocks/>
              </p:cNvSpPr>
              <p:nvPr/>
            </p:nvSpPr>
            <p:spPr bwMode="auto">
              <a:xfrm>
                <a:off x="4858" y="1106"/>
                <a:ext cx="147" cy="3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0"/>
                  </a:cxn>
                  <a:cxn ang="0">
                    <a:pos x="51" y="25"/>
                  </a:cxn>
                  <a:cxn ang="0">
                    <a:pos x="147" y="34"/>
                  </a:cxn>
                  <a:cxn ang="0">
                    <a:pos x="85" y="4"/>
                  </a:cxn>
                </a:cxnLst>
                <a:rect l="0" t="0" r="r" b="b"/>
                <a:pathLst>
                  <a:path w="147" h="34">
                    <a:moveTo>
                      <a:pt x="85" y="4"/>
                    </a:moveTo>
                    <a:lnTo>
                      <a:pt x="0" y="0"/>
                    </a:lnTo>
                    <a:lnTo>
                      <a:pt x="51" y="25"/>
                    </a:lnTo>
                    <a:lnTo>
                      <a:pt x="147" y="34"/>
                    </a:lnTo>
                    <a:lnTo>
                      <a:pt x="85" y="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52" name="Freeform 488"/>
              <p:cNvSpPr>
                <a:spLocks/>
              </p:cNvSpPr>
              <p:nvPr/>
            </p:nvSpPr>
            <p:spPr bwMode="auto">
              <a:xfrm>
                <a:off x="4411" y="1950"/>
                <a:ext cx="39" cy="5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6"/>
                  </a:cxn>
                  <a:cxn ang="0">
                    <a:pos x="39" y="57"/>
                  </a:cxn>
                  <a:cxn ang="0">
                    <a:pos x="0" y="52"/>
                  </a:cxn>
                </a:cxnLst>
                <a:rect l="0" t="0" r="r" b="b"/>
                <a:pathLst>
                  <a:path w="39" h="57">
                    <a:moveTo>
                      <a:pt x="0" y="52"/>
                    </a:moveTo>
                    <a:lnTo>
                      <a:pt x="0" y="0"/>
                    </a:lnTo>
                    <a:lnTo>
                      <a:pt x="39" y="6"/>
                    </a:lnTo>
                    <a:lnTo>
                      <a:pt x="39" y="5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53" name="Freeform 489"/>
              <p:cNvSpPr>
                <a:spLocks/>
              </p:cNvSpPr>
              <p:nvPr/>
            </p:nvSpPr>
            <p:spPr bwMode="auto">
              <a:xfrm>
                <a:off x="4411" y="1950"/>
                <a:ext cx="39" cy="5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6"/>
                  </a:cxn>
                  <a:cxn ang="0">
                    <a:pos x="39" y="57"/>
                  </a:cxn>
                  <a:cxn ang="0">
                    <a:pos x="0" y="52"/>
                  </a:cxn>
                </a:cxnLst>
                <a:rect l="0" t="0" r="r" b="b"/>
                <a:pathLst>
                  <a:path w="39" h="57">
                    <a:moveTo>
                      <a:pt x="0" y="52"/>
                    </a:moveTo>
                    <a:lnTo>
                      <a:pt x="0" y="0"/>
                    </a:lnTo>
                    <a:lnTo>
                      <a:pt x="39" y="6"/>
                    </a:lnTo>
                    <a:lnTo>
                      <a:pt x="39" y="57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54" name="Freeform 490"/>
              <p:cNvSpPr>
                <a:spLocks/>
              </p:cNvSpPr>
              <p:nvPr/>
            </p:nvSpPr>
            <p:spPr bwMode="auto">
              <a:xfrm>
                <a:off x="4332" y="1950"/>
                <a:ext cx="39" cy="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7"/>
                  </a:cxn>
                  <a:cxn ang="0">
                    <a:pos x="0" y="6"/>
                  </a:cxn>
                </a:cxnLst>
                <a:rect l="0" t="0" r="r" b="b"/>
                <a:pathLst>
                  <a:path w="39" h="57">
                    <a:moveTo>
                      <a:pt x="0" y="6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55" name="Freeform 491"/>
              <p:cNvSpPr>
                <a:spLocks noEditPoints="1"/>
              </p:cNvSpPr>
              <p:nvPr/>
            </p:nvSpPr>
            <p:spPr bwMode="auto">
              <a:xfrm>
                <a:off x="4332" y="1950"/>
                <a:ext cx="1272" cy="37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7"/>
                  </a:cxn>
                  <a:cxn ang="0">
                    <a:pos x="0" y="6"/>
                  </a:cxn>
                  <a:cxn ang="0">
                    <a:pos x="1272" y="377"/>
                  </a:cxn>
                  <a:cxn ang="0">
                    <a:pos x="1272" y="212"/>
                  </a:cxn>
                </a:cxnLst>
                <a:rect l="0" t="0" r="r" b="b"/>
                <a:pathLst>
                  <a:path w="1272" h="377">
                    <a:moveTo>
                      <a:pt x="0" y="6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7"/>
                    </a:lnTo>
                    <a:lnTo>
                      <a:pt x="0" y="6"/>
                    </a:lnTo>
                    <a:moveTo>
                      <a:pt x="1272" y="377"/>
                    </a:moveTo>
                    <a:lnTo>
                      <a:pt x="1272" y="21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56" name="Freeform 492"/>
              <p:cNvSpPr>
                <a:spLocks/>
              </p:cNvSpPr>
              <p:nvPr/>
            </p:nvSpPr>
            <p:spPr bwMode="auto">
              <a:xfrm>
                <a:off x="4998" y="1267"/>
                <a:ext cx="100" cy="91"/>
              </a:xfrm>
              <a:custGeom>
                <a:avLst/>
                <a:gdLst/>
                <a:ahLst/>
                <a:cxnLst>
                  <a:cxn ang="0">
                    <a:pos x="100" y="91"/>
                  </a:cxn>
                  <a:cxn ang="0">
                    <a:pos x="55" y="40"/>
                  </a:cxn>
                  <a:cxn ang="0">
                    <a:pos x="0" y="0"/>
                  </a:cxn>
                  <a:cxn ang="0">
                    <a:pos x="42" y="45"/>
                  </a:cxn>
                  <a:cxn ang="0">
                    <a:pos x="100" y="91"/>
                  </a:cxn>
                </a:cxnLst>
                <a:rect l="0" t="0" r="r" b="b"/>
                <a:pathLst>
                  <a:path w="100" h="91">
                    <a:moveTo>
                      <a:pt x="100" y="91"/>
                    </a:moveTo>
                    <a:lnTo>
                      <a:pt x="55" y="40"/>
                    </a:lnTo>
                    <a:lnTo>
                      <a:pt x="0" y="0"/>
                    </a:lnTo>
                    <a:lnTo>
                      <a:pt x="42" y="45"/>
                    </a:lnTo>
                    <a:lnTo>
                      <a:pt x="100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57" name="Freeform 493"/>
              <p:cNvSpPr>
                <a:spLocks/>
              </p:cNvSpPr>
              <p:nvPr/>
            </p:nvSpPr>
            <p:spPr bwMode="auto">
              <a:xfrm>
                <a:off x="4998" y="1267"/>
                <a:ext cx="100" cy="91"/>
              </a:xfrm>
              <a:custGeom>
                <a:avLst/>
                <a:gdLst/>
                <a:ahLst/>
                <a:cxnLst>
                  <a:cxn ang="0">
                    <a:pos x="100" y="91"/>
                  </a:cxn>
                  <a:cxn ang="0">
                    <a:pos x="55" y="40"/>
                  </a:cxn>
                  <a:cxn ang="0">
                    <a:pos x="0" y="0"/>
                  </a:cxn>
                  <a:cxn ang="0">
                    <a:pos x="42" y="45"/>
                  </a:cxn>
                  <a:cxn ang="0">
                    <a:pos x="100" y="91"/>
                  </a:cxn>
                </a:cxnLst>
                <a:rect l="0" t="0" r="r" b="b"/>
                <a:pathLst>
                  <a:path w="100" h="91">
                    <a:moveTo>
                      <a:pt x="100" y="91"/>
                    </a:moveTo>
                    <a:lnTo>
                      <a:pt x="55" y="40"/>
                    </a:lnTo>
                    <a:lnTo>
                      <a:pt x="0" y="0"/>
                    </a:lnTo>
                    <a:lnTo>
                      <a:pt x="42" y="45"/>
                    </a:lnTo>
                    <a:lnTo>
                      <a:pt x="100" y="9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58" name="Freeform 494"/>
              <p:cNvSpPr>
                <a:spLocks/>
              </p:cNvSpPr>
              <p:nvPr/>
            </p:nvSpPr>
            <p:spPr bwMode="auto">
              <a:xfrm>
                <a:off x="3682" y="1267"/>
                <a:ext cx="102" cy="91"/>
              </a:xfrm>
              <a:custGeom>
                <a:avLst/>
                <a:gdLst/>
                <a:ahLst/>
                <a:cxnLst>
                  <a:cxn ang="0">
                    <a:pos x="60" y="45"/>
                  </a:cxn>
                  <a:cxn ang="0">
                    <a:pos x="102" y="0"/>
                  </a:cxn>
                  <a:cxn ang="0">
                    <a:pos x="47" y="40"/>
                  </a:cxn>
                  <a:cxn ang="0">
                    <a:pos x="0" y="91"/>
                  </a:cxn>
                  <a:cxn ang="0">
                    <a:pos x="60" y="45"/>
                  </a:cxn>
                </a:cxnLst>
                <a:rect l="0" t="0" r="r" b="b"/>
                <a:pathLst>
                  <a:path w="102" h="91">
                    <a:moveTo>
                      <a:pt x="60" y="45"/>
                    </a:moveTo>
                    <a:lnTo>
                      <a:pt x="102" y="0"/>
                    </a:lnTo>
                    <a:lnTo>
                      <a:pt x="47" y="40"/>
                    </a:lnTo>
                    <a:lnTo>
                      <a:pt x="0" y="91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59" name="Freeform 495"/>
              <p:cNvSpPr>
                <a:spLocks/>
              </p:cNvSpPr>
              <p:nvPr/>
            </p:nvSpPr>
            <p:spPr bwMode="auto">
              <a:xfrm>
                <a:off x="3682" y="1267"/>
                <a:ext cx="102" cy="91"/>
              </a:xfrm>
              <a:custGeom>
                <a:avLst/>
                <a:gdLst/>
                <a:ahLst/>
                <a:cxnLst>
                  <a:cxn ang="0">
                    <a:pos x="60" y="45"/>
                  </a:cxn>
                  <a:cxn ang="0">
                    <a:pos x="102" y="0"/>
                  </a:cxn>
                  <a:cxn ang="0">
                    <a:pos x="47" y="40"/>
                  </a:cxn>
                  <a:cxn ang="0">
                    <a:pos x="0" y="91"/>
                  </a:cxn>
                  <a:cxn ang="0">
                    <a:pos x="60" y="45"/>
                  </a:cxn>
                </a:cxnLst>
                <a:rect l="0" t="0" r="r" b="b"/>
                <a:pathLst>
                  <a:path w="102" h="91">
                    <a:moveTo>
                      <a:pt x="60" y="45"/>
                    </a:moveTo>
                    <a:lnTo>
                      <a:pt x="102" y="0"/>
                    </a:lnTo>
                    <a:lnTo>
                      <a:pt x="47" y="40"/>
                    </a:lnTo>
                    <a:lnTo>
                      <a:pt x="0" y="91"/>
                    </a:lnTo>
                    <a:lnTo>
                      <a:pt x="60" y="4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60" name="Freeform 496"/>
              <p:cNvSpPr>
                <a:spLocks/>
              </p:cNvSpPr>
              <p:nvPr/>
            </p:nvSpPr>
            <p:spPr bwMode="auto">
              <a:xfrm>
                <a:off x="5292" y="1567"/>
                <a:ext cx="123" cy="105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23" y="79"/>
                  </a:cxn>
                  <a:cxn ang="0">
                    <a:pos x="34" y="105"/>
                  </a:cxn>
                  <a:cxn ang="0">
                    <a:pos x="0" y="20"/>
                  </a:cxn>
                  <a:cxn ang="0">
                    <a:pos x="107" y="0"/>
                  </a:cxn>
                </a:cxnLst>
                <a:rect l="0" t="0" r="r" b="b"/>
                <a:pathLst>
                  <a:path w="123" h="105">
                    <a:moveTo>
                      <a:pt x="107" y="0"/>
                    </a:moveTo>
                    <a:lnTo>
                      <a:pt x="123" y="79"/>
                    </a:lnTo>
                    <a:lnTo>
                      <a:pt x="34" y="105"/>
                    </a:lnTo>
                    <a:lnTo>
                      <a:pt x="0" y="2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61" name="Freeform 497"/>
              <p:cNvSpPr>
                <a:spLocks/>
              </p:cNvSpPr>
              <p:nvPr/>
            </p:nvSpPr>
            <p:spPr bwMode="auto">
              <a:xfrm>
                <a:off x="5292" y="1567"/>
                <a:ext cx="123" cy="105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23" y="79"/>
                  </a:cxn>
                  <a:cxn ang="0">
                    <a:pos x="34" y="105"/>
                  </a:cxn>
                  <a:cxn ang="0">
                    <a:pos x="0" y="20"/>
                  </a:cxn>
                  <a:cxn ang="0">
                    <a:pos x="107" y="0"/>
                  </a:cxn>
                </a:cxnLst>
                <a:rect l="0" t="0" r="r" b="b"/>
                <a:pathLst>
                  <a:path w="123" h="105">
                    <a:moveTo>
                      <a:pt x="107" y="0"/>
                    </a:moveTo>
                    <a:lnTo>
                      <a:pt x="123" y="79"/>
                    </a:lnTo>
                    <a:lnTo>
                      <a:pt x="34" y="105"/>
                    </a:lnTo>
                    <a:lnTo>
                      <a:pt x="0" y="20"/>
                    </a:lnTo>
                    <a:lnTo>
                      <a:pt x="10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62" name="Freeform 498"/>
              <p:cNvSpPr>
                <a:spLocks/>
              </p:cNvSpPr>
              <p:nvPr/>
            </p:nvSpPr>
            <p:spPr bwMode="auto">
              <a:xfrm>
                <a:off x="5320" y="2786"/>
                <a:ext cx="71" cy="138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33" y="56"/>
                  </a:cxn>
                  <a:cxn ang="0">
                    <a:pos x="71" y="0"/>
                  </a:cxn>
                  <a:cxn ang="0">
                    <a:pos x="38" y="85"/>
                  </a:cxn>
                  <a:cxn ang="0">
                    <a:pos x="0" y="138"/>
                  </a:cxn>
                </a:cxnLst>
                <a:rect l="0" t="0" r="r" b="b"/>
                <a:pathLst>
                  <a:path w="71" h="138">
                    <a:moveTo>
                      <a:pt x="0" y="138"/>
                    </a:moveTo>
                    <a:lnTo>
                      <a:pt x="33" y="56"/>
                    </a:lnTo>
                    <a:lnTo>
                      <a:pt x="71" y="0"/>
                    </a:lnTo>
                    <a:lnTo>
                      <a:pt x="38" y="85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63" name="Freeform 499"/>
              <p:cNvSpPr>
                <a:spLocks/>
              </p:cNvSpPr>
              <p:nvPr/>
            </p:nvSpPr>
            <p:spPr bwMode="auto">
              <a:xfrm>
                <a:off x="5320" y="2786"/>
                <a:ext cx="71" cy="138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33" y="56"/>
                  </a:cxn>
                  <a:cxn ang="0">
                    <a:pos x="71" y="0"/>
                  </a:cxn>
                  <a:cxn ang="0">
                    <a:pos x="38" y="85"/>
                  </a:cxn>
                  <a:cxn ang="0">
                    <a:pos x="0" y="138"/>
                  </a:cxn>
                </a:cxnLst>
                <a:rect l="0" t="0" r="r" b="b"/>
                <a:pathLst>
                  <a:path w="71" h="138">
                    <a:moveTo>
                      <a:pt x="0" y="138"/>
                    </a:moveTo>
                    <a:lnTo>
                      <a:pt x="33" y="56"/>
                    </a:lnTo>
                    <a:lnTo>
                      <a:pt x="71" y="0"/>
                    </a:lnTo>
                    <a:lnTo>
                      <a:pt x="38" y="85"/>
                    </a:lnTo>
                    <a:lnTo>
                      <a:pt x="0" y="1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64" name="Freeform 500"/>
              <p:cNvSpPr>
                <a:spLocks/>
              </p:cNvSpPr>
              <p:nvPr/>
            </p:nvSpPr>
            <p:spPr bwMode="auto">
              <a:xfrm>
                <a:off x="3390" y="2786"/>
                <a:ext cx="70" cy="138"/>
              </a:xfrm>
              <a:custGeom>
                <a:avLst/>
                <a:gdLst/>
                <a:ahLst/>
                <a:cxnLst>
                  <a:cxn ang="0">
                    <a:pos x="38" y="56"/>
                  </a:cxn>
                  <a:cxn ang="0">
                    <a:pos x="0" y="0"/>
                  </a:cxn>
                  <a:cxn ang="0">
                    <a:pos x="34" y="85"/>
                  </a:cxn>
                  <a:cxn ang="0">
                    <a:pos x="70" y="138"/>
                  </a:cxn>
                  <a:cxn ang="0">
                    <a:pos x="38" y="56"/>
                  </a:cxn>
                </a:cxnLst>
                <a:rect l="0" t="0" r="r" b="b"/>
                <a:pathLst>
                  <a:path w="70" h="138">
                    <a:moveTo>
                      <a:pt x="38" y="56"/>
                    </a:moveTo>
                    <a:lnTo>
                      <a:pt x="0" y="0"/>
                    </a:lnTo>
                    <a:lnTo>
                      <a:pt x="34" y="85"/>
                    </a:lnTo>
                    <a:lnTo>
                      <a:pt x="70" y="138"/>
                    </a:lnTo>
                    <a:lnTo>
                      <a:pt x="38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65" name="Freeform 501"/>
              <p:cNvSpPr>
                <a:spLocks/>
              </p:cNvSpPr>
              <p:nvPr/>
            </p:nvSpPr>
            <p:spPr bwMode="auto">
              <a:xfrm>
                <a:off x="3390" y="2786"/>
                <a:ext cx="70" cy="138"/>
              </a:xfrm>
              <a:custGeom>
                <a:avLst/>
                <a:gdLst/>
                <a:ahLst/>
                <a:cxnLst>
                  <a:cxn ang="0">
                    <a:pos x="38" y="56"/>
                  </a:cxn>
                  <a:cxn ang="0">
                    <a:pos x="0" y="0"/>
                  </a:cxn>
                  <a:cxn ang="0">
                    <a:pos x="34" y="85"/>
                  </a:cxn>
                  <a:cxn ang="0">
                    <a:pos x="70" y="138"/>
                  </a:cxn>
                  <a:cxn ang="0">
                    <a:pos x="38" y="56"/>
                  </a:cxn>
                </a:cxnLst>
                <a:rect l="0" t="0" r="r" b="b"/>
                <a:pathLst>
                  <a:path w="70" h="138">
                    <a:moveTo>
                      <a:pt x="38" y="56"/>
                    </a:moveTo>
                    <a:lnTo>
                      <a:pt x="0" y="0"/>
                    </a:lnTo>
                    <a:lnTo>
                      <a:pt x="34" y="85"/>
                    </a:lnTo>
                    <a:lnTo>
                      <a:pt x="70" y="138"/>
                    </a:lnTo>
                    <a:lnTo>
                      <a:pt x="38" y="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66" name="Freeform 502"/>
              <p:cNvSpPr>
                <a:spLocks/>
              </p:cNvSpPr>
              <p:nvPr/>
            </p:nvSpPr>
            <p:spPr bwMode="auto">
              <a:xfrm>
                <a:off x="4919" y="3362"/>
                <a:ext cx="115" cy="9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115" y="54"/>
                  </a:cxn>
                  <a:cxn ang="0">
                    <a:pos x="55" y="90"/>
                  </a:cxn>
                  <a:cxn ang="0">
                    <a:pos x="0" y="44"/>
                  </a:cxn>
                  <a:cxn ang="0">
                    <a:pos x="38" y="0"/>
                  </a:cxn>
                </a:cxnLst>
                <a:rect l="0" t="0" r="r" b="b"/>
                <a:pathLst>
                  <a:path w="115" h="90">
                    <a:moveTo>
                      <a:pt x="38" y="0"/>
                    </a:moveTo>
                    <a:lnTo>
                      <a:pt x="115" y="54"/>
                    </a:lnTo>
                    <a:lnTo>
                      <a:pt x="55" y="90"/>
                    </a:lnTo>
                    <a:lnTo>
                      <a:pt x="0" y="4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67" name="Freeform 503"/>
              <p:cNvSpPr>
                <a:spLocks/>
              </p:cNvSpPr>
              <p:nvPr/>
            </p:nvSpPr>
            <p:spPr bwMode="auto">
              <a:xfrm>
                <a:off x="4919" y="3362"/>
                <a:ext cx="115" cy="9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115" y="54"/>
                  </a:cxn>
                  <a:cxn ang="0">
                    <a:pos x="55" y="90"/>
                  </a:cxn>
                  <a:cxn ang="0">
                    <a:pos x="0" y="44"/>
                  </a:cxn>
                  <a:cxn ang="0">
                    <a:pos x="38" y="0"/>
                  </a:cxn>
                </a:cxnLst>
                <a:rect l="0" t="0" r="r" b="b"/>
                <a:pathLst>
                  <a:path w="115" h="90">
                    <a:moveTo>
                      <a:pt x="38" y="0"/>
                    </a:moveTo>
                    <a:lnTo>
                      <a:pt x="115" y="54"/>
                    </a:lnTo>
                    <a:lnTo>
                      <a:pt x="55" y="90"/>
                    </a:lnTo>
                    <a:lnTo>
                      <a:pt x="0" y="44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68" name="Freeform 504"/>
              <p:cNvSpPr>
                <a:spLocks/>
              </p:cNvSpPr>
              <p:nvPr/>
            </p:nvSpPr>
            <p:spPr bwMode="auto">
              <a:xfrm>
                <a:off x="4621" y="1046"/>
                <a:ext cx="119" cy="3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17"/>
                  </a:cxn>
                  <a:cxn ang="0">
                    <a:pos x="52" y="30"/>
                  </a:cxn>
                  <a:cxn ang="0">
                    <a:pos x="119" y="16"/>
                  </a:cxn>
                  <a:cxn ang="0">
                    <a:pos x="55" y="0"/>
                  </a:cxn>
                </a:cxnLst>
                <a:rect l="0" t="0" r="r" b="b"/>
                <a:pathLst>
                  <a:path w="119" h="30">
                    <a:moveTo>
                      <a:pt x="55" y="0"/>
                    </a:moveTo>
                    <a:lnTo>
                      <a:pt x="0" y="17"/>
                    </a:lnTo>
                    <a:lnTo>
                      <a:pt x="52" y="30"/>
                    </a:lnTo>
                    <a:lnTo>
                      <a:pt x="119" y="1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69" name="Freeform 505"/>
              <p:cNvSpPr>
                <a:spLocks/>
              </p:cNvSpPr>
              <p:nvPr/>
            </p:nvSpPr>
            <p:spPr bwMode="auto">
              <a:xfrm>
                <a:off x="4621" y="1046"/>
                <a:ext cx="119" cy="3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17"/>
                  </a:cxn>
                  <a:cxn ang="0">
                    <a:pos x="52" y="30"/>
                  </a:cxn>
                  <a:cxn ang="0">
                    <a:pos x="119" y="16"/>
                  </a:cxn>
                  <a:cxn ang="0">
                    <a:pos x="55" y="0"/>
                  </a:cxn>
                </a:cxnLst>
                <a:rect l="0" t="0" r="r" b="b"/>
                <a:pathLst>
                  <a:path w="119" h="30">
                    <a:moveTo>
                      <a:pt x="55" y="0"/>
                    </a:moveTo>
                    <a:lnTo>
                      <a:pt x="0" y="17"/>
                    </a:lnTo>
                    <a:lnTo>
                      <a:pt x="52" y="30"/>
                    </a:lnTo>
                    <a:lnTo>
                      <a:pt x="119" y="16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70" name="Freeform 506"/>
              <p:cNvSpPr>
                <a:spLocks/>
              </p:cNvSpPr>
              <p:nvPr/>
            </p:nvSpPr>
            <p:spPr bwMode="auto">
              <a:xfrm>
                <a:off x="4042" y="1046"/>
                <a:ext cx="119" cy="30"/>
              </a:xfrm>
              <a:custGeom>
                <a:avLst/>
                <a:gdLst/>
                <a:ahLst/>
                <a:cxnLst>
                  <a:cxn ang="0">
                    <a:pos x="67" y="30"/>
                  </a:cxn>
                  <a:cxn ang="0">
                    <a:pos x="119" y="17"/>
                  </a:cxn>
                  <a:cxn ang="0">
                    <a:pos x="64" y="0"/>
                  </a:cxn>
                  <a:cxn ang="0">
                    <a:pos x="0" y="16"/>
                  </a:cxn>
                  <a:cxn ang="0">
                    <a:pos x="67" y="30"/>
                  </a:cxn>
                </a:cxnLst>
                <a:rect l="0" t="0" r="r" b="b"/>
                <a:pathLst>
                  <a:path w="119" h="30">
                    <a:moveTo>
                      <a:pt x="67" y="30"/>
                    </a:moveTo>
                    <a:lnTo>
                      <a:pt x="119" y="17"/>
                    </a:lnTo>
                    <a:lnTo>
                      <a:pt x="64" y="0"/>
                    </a:lnTo>
                    <a:lnTo>
                      <a:pt x="0" y="16"/>
                    </a:lnTo>
                    <a:lnTo>
                      <a:pt x="67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71" name="Freeform 507"/>
              <p:cNvSpPr>
                <a:spLocks/>
              </p:cNvSpPr>
              <p:nvPr/>
            </p:nvSpPr>
            <p:spPr bwMode="auto">
              <a:xfrm>
                <a:off x="4042" y="1046"/>
                <a:ext cx="119" cy="30"/>
              </a:xfrm>
              <a:custGeom>
                <a:avLst/>
                <a:gdLst/>
                <a:ahLst/>
                <a:cxnLst>
                  <a:cxn ang="0">
                    <a:pos x="67" y="30"/>
                  </a:cxn>
                  <a:cxn ang="0">
                    <a:pos x="119" y="17"/>
                  </a:cxn>
                  <a:cxn ang="0">
                    <a:pos x="64" y="0"/>
                  </a:cxn>
                  <a:cxn ang="0">
                    <a:pos x="0" y="16"/>
                  </a:cxn>
                  <a:cxn ang="0">
                    <a:pos x="67" y="30"/>
                  </a:cxn>
                </a:cxnLst>
                <a:rect l="0" t="0" r="r" b="b"/>
                <a:pathLst>
                  <a:path w="119" h="30">
                    <a:moveTo>
                      <a:pt x="67" y="30"/>
                    </a:moveTo>
                    <a:lnTo>
                      <a:pt x="119" y="17"/>
                    </a:lnTo>
                    <a:lnTo>
                      <a:pt x="64" y="0"/>
                    </a:lnTo>
                    <a:lnTo>
                      <a:pt x="0" y="16"/>
                    </a:lnTo>
                    <a:lnTo>
                      <a:pt x="67" y="3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72" name="Freeform 508"/>
              <p:cNvSpPr>
                <a:spLocks/>
              </p:cNvSpPr>
              <p:nvPr/>
            </p:nvSpPr>
            <p:spPr bwMode="auto">
              <a:xfrm>
                <a:off x="5456" y="2919"/>
                <a:ext cx="49" cy="155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49" y="89"/>
                  </a:cxn>
                  <a:cxn ang="0">
                    <a:pos x="49" y="0"/>
                  </a:cxn>
                  <a:cxn ang="0">
                    <a:pos x="0" y="65"/>
                  </a:cxn>
                  <a:cxn ang="0">
                    <a:pos x="0" y="155"/>
                  </a:cxn>
                </a:cxnLst>
                <a:rect l="0" t="0" r="r" b="b"/>
                <a:pathLst>
                  <a:path w="49" h="155">
                    <a:moveTo>
                      <a:pt x="0" y="155"/>
                    </a:moveTo>
                    <a:lnTo>
                      <a:pt x="49" y="89"/>
                    </a:lnTo>
                    <a:lnTo>
                      <a:pt x="49" y="0"/>
                    </a:lnTo>
                    <a:lnTo>
                      <a:pt x="0" y="65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73" name="Freeform 509"/>
              <p:cNvSpPr>
                <a:spLocks/>
              </p:cNvSpPr>
              <p:nvPr/>
            </p:nvSpPr>
            <p:spPr bwMode="auto">
              <a:xfrm>
                <a:off x="5456" y="2919"/>
                <a:ext cx="49" cy="155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49" y="89"/>
                  </a:cxn>
                  <a:cxn ang="0">
                    <a:pos x="49" y="0"/>
                  </a:cxn>
                  <a:cxn ang="0">
                    <a:pos x="0" y="65"/>
                  </a:cxn>
                  <a:cxn ang="0">
                    <a:pos x="0" y="155"/>
                  </a:cxn>
                </a:cxnLst>
                <a:rect l="0" t="0" r="r" b="b"/>
                <a:pathLst>
                  <a:path w="49" h="155">
                    <a:moveTo>
                      <a:pt x="0" y="155"/>
                    </a:moveTo>
                    <a:lnTo>
                      <a:pt x="49" y="89"/>
                    </a:lnTo>
                    <a:lnTo>
                      <a:pt x="49" y="0"/>
                    </a:lnTo>
                    <a:lnTo>
                      <a:pt x="0" y="65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74" name="Freeform 510"/>
              <p:cNvSpPr>
                <a:spLocks/>
              </p:cNvSpPr>
              <p:nvPr/>
            </p:nvSpPr>
            <p:spPr bwMode="auto">
              <a:xfrm>
                <a:off x="4411" y="2363"/>
                <a:ext cx="39" cy="60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60"/>
                  </a:cxn>
                  <a:cxn ang="0">
                    <a:pos x="39" y="52"/>
                  </a:cxn>
                </a:cxnLst>
                <a:rect l="0" t="0" r="r" b="b"/>
                <a:pathLst>
                  <a:path w="39" h="60">
                    <a:moveTo>
                      <a:pt x="39" y="52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60"/>
                    </a:lnTo>
                    <a:lnTo>
                      <a:pt x="3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75" name="Freeform 511"/>
              <p:cNvSpPr>
                <a:spLocks/>
              </p:cNvSpPr>
              <p:nvPr/>
            </p:nvSpPr>
            <p:spPr bwMode="auto">
              <a:xfrm>
                <a:off x="4411" y="2363"/>
                <a:ext cx="39" cy="60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60"/>
                  </a:cxn>
                  <a:cxn ang="0">
                    <a:pos x="39" y="52"/>
                  </a:cxn>
                </a:cxnLst>
                <a:rect l="0" t="0" r="r" b="b"/>
                <a:pathLst>
                  <a:path w="39" h="60">
                    <a:moveTo>
                      <a:pt x="39" y="52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60"/>
                    </a:lnTo>
                    <a:lnTo>
                      <a:pt x="39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76" name="Freeform 512"/>
              <p:cNvSpPr>
                <a:spLocks/>
              </p:cNvSpPr>
              <p:nvPr/>
            </p:nvSpPr>
            <p:spPr bwMode="auto">
              <a:xfrm>
                <a:off x="4332" y="2363"/>
                <a:ext cx="39" cy="60"/>
              </a:xfrm>
              <a:custGeom>
                <a:avLst/>
                <a:gdLst/>
                <a:ahLst/>
                <a:cxnLst>
                  <a:cxn ang="0">
                    <a:pos x="39" y="60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60"/>
                  </a:cxn>
                </a:cxnLst>
                <a:rect l="0" t="0" r="r" b="b"/>
                <a:pathLst>
                  <a:path w="39" h="60">
                    <a:moveTo>
                      <a:pt x="39" y="60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77" name="Freeform 513"/>
              <p:cNvSpPr>
                <a:spLocks/>
              </p:cNvSpPr>
              <p:nvPr/>
            </p:nvSpPr>
            <p:spPr bwMode="auto">
              <a:xfrm>
                <a:off x="4332" y="2363"/>
                <a:ext cx="39" cy="60"/>
              </a:xfrm>
              <a:custGeom>
                <a:avLst/>
                <a:gdLst/>
                <a:ahLst/>
                <a:cxnLst>
                  <a:cxn ang="0">
                    <a:pos x="39" y="60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60"/>
                  </a:cxn>
                </a:cxnLst>
                <a:rect l="0" t="0" r="r" b="b"/>
                <a:pathLst>
                  <a:path w="39" h="60">
                    <a:moveTo>
                      <a:pt x="39" y="60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78" name="Freeform 514"/>
              <p:cNvSpPr>
                <a:spLocks/>
              </p:cNvSpPr>
              <p:nvPr/>
            </p:nvSpPr>
            <p:spPr bwMode="auto">
              <a:xfrm>
                <a:off x="5254" y="3314"/>
                <a:ext cx="107" cy="8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60" y="34"/>
                  </a:cxn>
                  <a:cxn ang="0">
                    <a:pos x="107" y="0"/>
                  </a:cxn>
                  <a:cxn ang="0">
                    <a:pos x="42" y="48"/>
                  </a:cxn>
                  <a:cxn ang="0">
                    <a:pos x="0" y="80"/>
                  </a:cxn>
                </a:cxnLst>
                <a:rect l="0" t="0" r="r" b="b"/>
                <a:pathLst>
                  <a:path w="107" h="80">
                    <a:moveTo>
                      <a:pt x="0" y="80"/>
                    </a:moveTo>
                    <a:lnTo>
                      <a:pt x="60" y="34"/>
                    </a:lnTo>
                    <a:lnTo>
                      <a:pt x="107" y="0"/>
                    </a:lnTo>
                    <a:lnTo>
                      <a:pt x="42" y="4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79" name="Freeform 515"/>
              <p:cNvSpPr>
                <a:spLocks/>
              </p:cNvSpPr>
              <p:nvPr/>
            </p:nvSpPr>
            <p:spPr bwMode="auto">
              <a:xfrm>
                <a:off x="5254" y="3314"/>
                <a:ext cx="107" cy="8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60" y="34"/>
                  </a:cxn>
                  <a:cxn ang="0">
                    <a:pos x="107" y="0"/>
                  </a:cxn>
                  <a:cxn ang="0">
                    <a:pos x="42" y="48"/>
                  </a:cxn>
                  <a:cxn ang="0">
                    <a:pos x="0" y="80"/>
                  </a:cxn>
                </a:cxnLst>
                <a:rect l="0" t="0" r="r" b="b"/>
                <a:pathLst>
                  <a:path w="107" h="80">
                    <a:moveTo>
                      <a:pt x="0" y="80"/>
                    </a:moveTo>
                    <a:lnTo>
                      <a:pt x="60" y="34"/>
                    </a:lnTo>
                    <a:lnTo>
                      <a:pt x="107" y="0"/>
                    </a:lnTo>
                    <a:lnTo>
                      <a:pt x="42" y="48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80" name="Freeform 516"/>
              <p:cNvSpPr>
                <a:spLocks/>
              </p:cNvSpPr>
              <p:nvPr/>
            </p:nvSpPr>
            <p:spPr bwMode="auto">
              <a:xfrm>
                <a:off x="4481" y="2020"/>
                <a:ext cx="20" cy="7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70"/>
                  </a:cxn>
                  <a:cxn ang="0">
                    <a:pos x="0" y="51"/>
                  </a:cxn>
                </a:cxnLst>
                <a:rect l="0" t="0" r="r" b="b"/>
                <a:pathLst>
                  <a:path w="20" h="70">
                    <a:moveTo>
                      <a:pt x="0" y="51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7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81" name="Freeform 517"/>
              <p:cNvSpPr>
                <a:spLocks/>
              </p:cNvSpPr>
              <p:nvPr/>
            </p:nvSpPr>
            <p:spPr bwMode="auto">
              <a:xfrm>
                <a:off x="4481" y="2020"/>
                <a:ext cx="20" cy="7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70"/>
                  </a:cxn>
                  <a:cxn ang="0">
                    <a:pos x="0" y="51"/>
                  </a:cxn>
                </a:cxnLst>
                <a:rect l="0" t="0" r="r" b="b"/>
                <a:pathLst>
                  <a:path w="20" h="70">
                    <a:moveTo>
                      <a:pt x="0" y="51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70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82" name="Freeform 518"/>
              <p:cNvSpPr>
                <a:spLocks/>
              </p:cNvSpPr>
              <p:nvPr/>
            </p:nvSpPr>
            <p:spPr bwMode="auto">
              <a:xfrm>
                <a:off x="4281" y="2020"/>
                <a:ext cx="20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70"/>
                  </a:cxn>
                </a:cxnLst>
                <a:rect l="0" t="0" r="r" b="b"/>
                <a:pathLst>
                  <a:path w="20" h="70">
                    <a:moveTo>
                      <a:pt x="0" y="7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83" name="Freeform 519"/>
              <p:cNvSpPr>
                <a:spLocks/>
              </p:cNvSpPr>
              <p:nvPr/>
            </p:nvSpPr>
            <p:spPr bwMode="auto">
              <a:xfrm>
                <a:off x="4281" y="2020"/>
                <a:ext cx="20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70"/>
                  </a:cxn>
                </a:cxnLst>
                <a:rect l="0" t="0" r="r" b="b"/>
                <a:pathLst>
                  <a:path w="20" h="70">
                    <a:moveTo>
                      <a:pt x="0" y="7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84" name="Rectangle 520"/>
              <p:cNvSpPr>
                <a:spLocks noChangeArrowheads="1"/>
              </p:cNvSpPr>
              <p:nvPr/>
            </p:nvSpPr>
            <p:spPr bwMode="auto">
              <a:xfrm>
                <a:off x="4371" y="2371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85" name="Rectangle 521"/>
              <p:cNvSpPr>
                <a:spLocks noChangeArrowheads="1"/>
              </p:cNvSpPr>
              <p:nvPr/>
            </p:nvSpPr>
            <p:spPr bwMode="auto">
              <a:xfrm>
                <a:off x="4371" y="2371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86" name="Freeform 522"/>
              <p:cNvSpPr>
                <a:spLocks/>
              </p:cNvSpPr>
              <p:nvPr/>
            </p:nvSpPr>
            <p:spPr bwMode="auto">
              <a:xfrm>
                <a:off x="5060" y="1175"/>
                <a:ext cx="153" cy="64"/>
              </a:xfrm>
              <a:custGeom>
                <a:avLst/>
                <a:gdLst/>
                <a:ahLst/>
                <a:cxnLst>
                  <a:cxn ang="0">
                    <a:pos x="99" y="24"/>
                  </a:cxn>
                  <a:cxn ang="0">
                    <a:pos x="0" y="0"/>
                  </a:cxn>
                  <a:cxn ang="0">
                    <a:pos x="46" y="35"/>
                  </a:cxn>
                  <a:cxn ang="0">
                    <a:pos x="153" y="64"/>
                  </a:cxn>
                  <a:cxn ang="0">
                    <a:pos x="99" y="24"/>
                  </a:cxn>
                </a:cxnLst>
                <a:rect l="0" t="0" r="r" b="b"/>
                <a:pathLst>
                  <a:path w="153" h="64">
                    <a:moveTo>
                      <a:pt x="99" y="24"/>
                    </a:moveTo>
                    <a:lnTo>
                      <a:pt x="0" y="0"/>
                    </a:lnTo>
                    <a:lnTo>
                      <a:pt x="46" y="35"/>
                    </a:lnTo>
                    <a:lnTo>
                      <a:pt x="153" y="64"/>
                    </a:lnTo>
                    <a:lnTo>
                      <a:pt x="99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87" name="Freeform 523"/>
              <p:cNvSpPr>
                <a:spLocks/>
              </p:cNvSpPr>
              <p:nvPr/>
            </p:nvSpPr>
            <p:spPr bwMode="auto">
              <a:xfrm>
                <a:off x="5060" y="1175"/>
                <a:ext cx="153" cy="64"/>
              </a:xfrm>
              <a:custGeom>
                <a:avLst/>
                <a:gdLst/>
                <a:ahLst/>
                <a:cxnLst>
                  <a:cxn ang="0">
                    <a:pos x="99" y="24"/>
                  </a:cxn>
                  <a:cxn ang="0">
                    <a:pos x="0" y="0"/>
                  </a:cxn>
                  <a:cxn ang="0">
                    <a:pos x="46" y="35"/>
                  </a:cxn>
                  <a:cxn ang="0">
                    <a:pos x="153" y="64"/>
                  </a:cxn>
                  <a:cxn ang="0">
                    <a:pos x="99" y="24"/>
                  </a:cxn>
                </a:cxnLst>
                <a:rect l="0" t="0" r="r" b="b"/>
                <a:pathLst>
                  <a:path w="153" h="64">
                    <a:moveTo>
                      <a:pt x="99" y="24"/>
                    </a:moveTo>
                    <a:lnTo>
                      <a:pt x="0" y="0"/>
                    </a:lnTo>
                    <a:lnTo>
                      <a:pt x="46" y="35"/>
                    </a:lnTo>
                    <a:lnTo>
                      <a:pt x="153" y="64"/>
                    </a:lnTo>
                    <a:lnTo>
                      <a:pt x="99" y="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88" name="Freeform 524"/>
              <p:cNvSpPr>
                <a:spLocks/>
              </p:cNvSpPr>
              <p:nvPr/>
            </p:nvSpPr>
            <p:spPr bwMode="auto">
              <a:xfrm>
                <a:off x="5093" y="3394"/>
                <a:ext cx="161" cy="76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66" y="34"/>
                  </a:cxn>
                  <a:cxn ang="0">
                    <a:pos x="161" y="0"/>
                  </a:cxn>
                  <a:cxn ang="0">
                    <a:pos x="82" y="48"/>
                  </a:cxn>
                  <a:cxn ang="0">
                    <a:pos x="0" y="76"/>
                  </a:cxn>
                </a:cxnLst>
                <a:rect l="0" t="0" r="r" b="b"/>
                <a:pathLst>
                  <a:path w="161" h="76">
                    <a:moveTo>
                      <a:pt x="0" y="76"/>
                    </a:moveTo>
                    <a:lnTo>
                      <a:pt x="66" y="34"/>
                    </a:lnTo>
                    <a:lnTo>
                      <a:pt x="161" y="0"/>
                    </a:lnTo>
                    <a:lnTo>
                      <a:pt x="82" y="48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89" name="Freeform 525"/>
              <p:cNvSpPr>
                <a:spLocks/>
              </p:cNvSpPr>
              <p:nvPr/>
            </p:nvSpPr>
            <p:spPr bwMode="auto">
              <a:xfrm>
                <a:off x="5093" y="3394"/>
                <a:ext cx="161" cy="76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66" y="34"/>
                  </a:cxn>
                  <a:cxn ang="0">
                    <a:pos x="161" y="0"/>
                  </a:cxn>
                  <a:cxn ang="0">
                    <a:pos x="82" y="48"/>
                  </a:cxn>
                  <a:cxn ang="0">
                    <a:pos x="0" y="76"/>
                  </a:cxn>
                </a:cxnLst>
                <a:rect l="0" t="0" r="r" b="b"/>
                <a:pathLst>
                  <a:path w="161" h="76">
                    <a:moveTo>
                      <a:pt x="0" y="76"/>
                    </a:moveTo>
                    <a:lnTo>
                      <a:pt x="66" y="34"/>
                    </a:lnTo>
                    <a:lnTo>
                      <a:pt x="161" y="0"/>
                    </a:lnTo>
                    <a:lnTo>
                      <a:pt x="82" y="48"/>
                    </a:lnTo>
                    <a:lnTo>
                      <a:pt x="0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90" name="Freeform 526"/>
              <p:cNvSpPr>
                <a:spLocks/>
              </p:cNvSpPr>
              <p:nvPr/>
            </p:nvSpPr>
            <p:spPr bwMode="auto">
              <a:xfrm>
                <a:off x="4501" y="2090"/>
                <a:ext cx="6" cy="7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6" y="18"/>
                  </a:cxn>
                  <a:cxn ang="0">
                    <a:pos x="6" y="70"/>
                  </a:cxn>
                  <a:cxn ang="0">
                    <a:pos x="0" y="50"/>
                  </a:cxn>
                </a:cxnLst>
                <a:rect l="0" t="0" r="r" b="b"/>
                <a:pathLst>
                  <a:path w="6" h="70">
                    <a:moveTo>
                      <a:pt x="0" y="50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7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91" name="Freeform 527"/>
              <p:cNvSpPr>
                <a:spLocks/>
              </p:cNvSpPr>
              <p:nvPr/>
            </p:nvSpPr>
            <p:spPr bwMode="auto">
              <a:xfrm>
                <a:off x="4501" y="2090"/>
                <a:ext cx="6" cy="7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6" y="18"/>
                  </a:cxn>
                  <a:cxn ang="0">
                    <a:pos x="6" y="70"/>
                  </a:cxn>
                  <a:cxn ang="0">
                    <a:pos x="0" y="50"/>
                  </a:cxn>
                </a:cxnLst>
                <a:rect l="0" t="0" r="r" b="b"/>
                <a:pathLst>
                  <a:path w="6" h="70">
                    <a:moveTo>
                      <a:pt x="0" y="50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70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92" name="Freeform 528"/>
              <p:cNvSpPr>
                <a:spLocks/>
              </p:cNvSpPr>
              <p:nvPr/>
            </p:nvSpPr>
            <p:spPr bwMode="auto">
              <a:xfrm>
                <a:off x="4275" y="2090"/>
                <a:ext cx="6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8"/>
                  </a:cxn>
                  <a:cxn ang="0">
                    <a:pos x="6" y="0"/>
                  </a:cxn>
                  <a:cxn ang="0">
                    <a:pos x="6" y="50"/>
                  </a:cxn>
                  <a:cxn ang="0">
                    <a:pos x="0" y="70"/>
                  </a:cxn>
                </a:cxnLst>
                <a:rect l="0" t="0" r="r" b="b"/>
                <a:pathLst>
                  <a:path w="6" h="70">
                    <a:moveTo>
                      <a:pt x="0" y="7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5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93" name="Freeform 529"/>
              <p:cNvSpPr>
                <a:spLocks/>
              </p:cNvSpPr>
              <p:nvPr/>
            </p:nvSpPr>
            <p:spPr bwMode="auto">
              <a:xfrm>
                <a:off x="4275" y="2090"/>
                <a:ext cx="6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8"/>
                  </a:cxn>
                  <a:cxn ang="0">
                    <a:pos x="6" y="0"/>
                  </a:cxn>
                  <a:cxn ang="0">
                    <a:pos x="6" y="50"/>
                  </a:cxn>
                  <a:cxn ang="0">
                    <a:pos x="0" y="70"/>
                  </a:cxn>
                </a:cxnLst>
                <a:rect l="0" t="0" r="r" b="b"/>
                <a:pathLst>
                  <a:path w="6" h="70">
                    <a:moveTo>
                      <a:pt x="0" y="7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50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94" name="Freeform 530"/>
              <p:cNvSpPr>
                <a:spLocks/>
              </p:cNvSpPr>
              <p:nvPr/>
            </p:nvSpPr>
            <p:spPr bwMode="auto">
              <a:xfrm>
                <a:off x="4450" y="1956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4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4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95" name="Freeform 531"/>
              <p:cNvSpPr>
                <a:spLocks/>
              </p:cNvSpPr>
              <p:nvPr/>
            </p:nvSpPr>
            <p:spPr bwMode="auto">
              <a:xfrm>
                <a:off x="4450" y="1956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4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4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96" name="Freeform 532"/>
              <p:cNvSpPr>
                <a:spLocks/>
              </p:cNvSpPr>
              <p:nvPr/>
            </p:nvSpPr>
            <p:spPr bwMode="auto">
              <a:xfrm>
                <a:off x="4301" y="1956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4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4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97" name="Freeform 533"/>
              <p:cNvSpPr>
                <a:spLocks/>
              </p:cNvSpPr>
              <p:nvPr/>
            </p:nvSpPr>
            <p:spPr bwMode="auto">
              <a:xfrm>
                <a:off x="4301" y="1956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4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4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98" name="Freeform 534"/>
              <p:cNvSpPr>
                <a:spLocks/>
              </p:cNvSpPr>
              <p:nvPr/>
            </p:nvSpPr>
            <p:spPr bwMode="auto">
              <a:xfrm>
                <a:off x="5292" y="1552"/>
                <a:ext cx="115" cy="12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15" y="86"/>
                  </a:cxn>
                  <a:cxn ang="0">
                    <a:pos x="34" y="120"/>
                  </a:cxn>
                  <a:cxn ang="0">
                    <a:pos x="0" y="35"/>
                  </a:cxn>
                  <a:cxn ang="0">
                    <a:pos x="82" y="0"/>
                  </a:cxn>
                </a:cxnLst>
                <a:rect l="0" t="0" r="r" b="b"/>
                <a:pathLst>
                  <a:path w="115" h="120">
                    <a:moveTo>
                      <a:pt x="82" y="0"/>
                    </a:moveTo>
                    <a:lnTo>
                      <a:pt x="115" y="86"/>
                    </a:lnTo>
                    <a:lnTo>
                      <a:pt x="34" y="120"/>
                    </a:lnTo>
                    <a:lnTo>
                      <a:pt x="0" y="3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99" name="Freeform 535"/>
              <p:cNvSpPr>
                <a:spLocks/>
              </p:cNvSpPr>
              <p:nvPr/>
            </p:nvSpPr>
            <p:spPr bwMode="auto">
              <a:xfrm>
                <a:off x="5292" y="1552"/>
                <a:ext cx="115" cy="12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15" y="86"/>
                  </a:cxn>
                  <a:cxn ang="0">
                    <a:pos x="34" y="120"/>
                  </a:cxn>
                  <a:cxn ang="0">
                    <a:pos x="0" y="35"/>
                  </a:cxn>
                  <a:cxn ang="0">
                    <a:pos x="82" y="0"/>
                  </a:cxn>
                </a:cxnLst>
                <a:rect l="0" t="0" r="r" b="b"/>
                <a:pathLst>
                  <a:path w="115" h="120">
                    <a:moveTo>
                      <a:pt x="82" y="0"/>
                    </a:moveTo>
                    <a:lnTo>
                      <a:pt x="115" y="86"/>
                    </a:lnTo>
                    <a:lnTo>
                      <a:pt x="34" y="120"/>
                    </a:lnTo>
                    <a:lnTo>
                      <a:pt x="0" y="35"/>
                    </a:lnTo>
                    <a:lnTo>
                      <a:pt x="8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00" name="Freeform 536"/>
              <p:cNvSpPr>
                <a:spLocks/>
              </p:cNvSpPr>
              <p:nvPr/>
            </p:nvSpPr>
            <p:spPr bwMode="auto">
              <a:xfrm>
                <a:off x="3374" y="1552"/>
                <a:ext cx="115" cy="120"/>
              </a:xfrm>
              <a:custGeom>
                <a:avLst/>
                <a:gdLst/>
                <a:ahLst/>
                <a:cxnLst>
                  <a:cxn ang="0">
                    <a:pos x="82" y="120"/>
                  </a:cxn>
                  <a:cxn ang="0">
                    <a:pos x="115" y="35"/>
                  </a:cxn>
                  <a:cxn ang="0">
                    <a:pos x="34" y="0"/>
                  </a:cxn>
                  <a:cxn ang="0">
                    <a:pos x="0" y="86"/>
                  </a:cxn>
                  <a:cxn ang="0">
                    <a:pos x="82" y="120"/>
                  </a:cxn>
                </a:cxnLst>
                <a:rect l="0" t="0" r="r" b="b"/>
                <a:pathLst>
                  <a:path w="115" h="120">
                    <a:moveTo>
                      <a:pt x="82" y="120"/>
                    </a:moveTo>
                    <a:lnTo>
                      <a:pt x="115" y="35"/>
                    </a:lnTo>
                    <a:lnTo>
                      <a:pt x="34" y="0"/>
                    </a:lnTo>
                    <a:lnTo>
                      <a:pt x="0" y="86"/>
                    </a:lnTo>
                    <a:lnTo>
                      <a:pt x="82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01" name="Freeform 537"/>
              <p:cNvSpPr>
                <a:spLocks/>
              </p:cNvSpPr>
              <p:nvPr/>
            </p:nvSpPr>
            <p:spPr bwMode="auto">
              <a:xfrm>
                <a:off x="3374" y="1552"/>
                <a:ext cx="115" cy="120"/>
              </a:xfrm>
              <a:custGeom>
                <a:avLst/>
                <a:gdLst/>
                <a:ahLst/>
                <a:cxnLst>
                  <a:cxn ang="0">
                    <a:pos x="82" y="120"/>
                  </a:cxn>
                  <a:cxn ang="0">
                    <a:pos x="115" y="35"/>
                  </a:cxn>
                  <a:cxn ang="0">
                    <a:pos x="34" y="0"/>
                  </a:cxn>
                  <a:cxn ang="0">
                    <a:pos x="0" y="86"/>
                  </a:cxn>
                  <a:cxn ang="0">
                    <a:pos x="82" y="120"/>
                  </a:cxn>
                </a:cxnLst>
                <a:rect l="0" t="0" r="r" b="b"/>
                <a:pathLst>
                  <a:path w="115" h="120">
                    <a:moveTo>
                      <a:pt x="82" y="120"/>
                    </a:moveTo>
                    <a:lnTo>
                      <a:pt x="115" y="35"/>
                    </a:lnTo>
                    <a:lnTo>
                      <a:pt x="34" y="0"/>
                    </a:lnTo>
                    <a:lnTo>
                      <a:pt x="0" y="86"/>
                    </a:lnTo>
                    <a:lnTo>
                      <a:pt x="82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02" name="Freeform 538"/>
              <p:cNvSpPr>
                <a:spLocks/>
              </p:cNvSpPr>
              <p:nvPr/>
            </p:nvSpPr>
            <p:spPr bwMode="auto">
              <a:xfrm>
                <a:off x="4450" y="2299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03" name="Freeform 539"/>
              <p:cNvSpPr>
                <a:spLocks/>
              </p:cNvSpPr>
              <p:nvPr/>
            </p:nvSpPr>
            <p:spPr bwMode="auto">
              <a:xfrm>
                <a:off x="4450" y="2299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04" name="Freeform 540"/>
              <p:cNvSpPr>
                <a:spLocks/>
              </p:cNvSpPr>
              <p:nvPr/>
            </p:nvSpPr>
            <p:spPr bwMode="auto">
              <a:xfrm>
                <a:off x="4301" y="2299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05" name="Freeform 541"/>
              <p:cNvSpPr>
                <a:spLocks/>
              </p:cNvSpPr>
              <p:nvPr/>
            </p:nvSpPr>
            <p:spPr bwMode="auto">
              <a:xfrm>
                <a:off x="4301" y="2299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06" name="Freeform 542"/>
              <p:cNvSpPr>
                <a:spLocks/>
              </p:cNvSpPr>
              <p:nvPr/>
            </p:nvSpPr>
            <p:spPr bwMode="auto">
              <a:xfrm>
                <a:off x="4501" y="2160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07" name="Freeform 543"/>
              <p:cNvSpPr>
                <a:spLocks/>
              </p:cNvSpPr>
              <p:nvPr/>
            </p:nvSpPr>
            <p:spPr bwMode="auto">
              <a:xfrm>
                <a:off x="4501" y="2160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08" name="Freeform 544"/>
              <p:cNvSpPr>
                <a:spLocks/>
              </p:cNvSpPr>
              <p:nvPr/>
            </p:nvSpPr>
            <p:spPr bwMode="auto">
              <a:xfrm>
                <a:off x="4275" y="2160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09" name="Freeform 545"/>
              <p:cNvSpPr>
                <a:spLocks/>
              </p:cNvSpPr>
              <p:nvPr/>
            </p:nvSpPr>
            <p:spPr bwMode="auto">
              <a:xfrm>
                <a:off x="4275" y="2160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10" name="Freeform 546"/>
              <p:cNvSpPr>
                <a:spLocks/>
              </p:cNvSpPr>
              <p:nvPr/>
            </p:nvSpPr>
            <p:spPr bwMode="auto">
              <a:xfrm>
                <a:off x="5551" y="1932"/>
                <a:ext cx="6" cy="203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0" y="0"/>
                  </a:cxn>
                  <a:cxn ang="0">
                    <a:pos x="6" y="62"/>
                  </a:cxn>
                  <a:cxn ang="0">
                    <a:pos x="6" y="203"/>
                  </a:cxn>
                  <a:cxn ang="0">
                    <a:pos x="0" y="142"/>
                  </a:cxn>
                </a:cxnLst>
                <a:rect l="0" t="0" r="r" b="b"/>
                <a:pathLst>
                  <a:path w="6" h="203">
                    <a:moveTo>
                      <a:pt x="0" y="142"/>
                    </a:moveTo>
                    <a:lnTo>
                      <a:pt x="0" y="0"/>
                    </a:lnTo>
                    <a:lnTo>
                      <a:pt x="6" y="62"/>
                    </a:lnTo>
                    <a:lnTo>
                      <a:pt x="6" y="20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11" name="Freeform 547"/>
              <p:cNvSpPr>
                <a:spLocks/>
              </p:cNvSpPr>
              <p:nvPr/>
            </p:nvSpPr>
            <p:spPr bwMode="auto">
              <a:xfrm>
                <a:off x="5551" y="1932"/>
                <a:ext cx="6" cy="203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0" y="0"/>
                  </a:cxn>
                  <a:cxn ang="0">
                    <a:pos x="6" y="62"/>
                  </a:cxn>
                  <a:cxn ang="0">
                    <a:pos x="6" y="203"/>
                  </a:cxn>
                  <a:cxn ang="0">
                    <a:pos x="0" y="142"/>
                  </a:cxn>
                </a:cxnLst>
                <a:rect l="0" t="0" r="r" b="b"/>
                <a:pathLst>
                  <a:path w="6" h="203">
                    <a:moveTo>
                      <a:pt x="0" y="142"/>
                    </a:moveTo>
                    <a:lnTo>
                      <a:pt x="0" y="0"/>
                    </a:lnTo>
                    <a:lnTo>
                      <a:pt x="6" y="62"/>
                    </a:lnTo>
                    <a:lnTo>
                      <a:pt x="6" y="203"/>
                    </a:lnTo>
                    <a:lnTo>
                      <a:pt x="0" y="1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12" name="Freeform 548"/>
              <p:cNvSpPr>
                <a:spLocks/>
              </p:cNvSpPr>
              <p:nvPr/>
            </p:nvSpPr>
            <p:spPr bwMode="auto">
              <a:xfrm>
                <a:off x="5390" y="3146"/>
                <a:ext cx="66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56" y="62"/>
                  </a:cxn>
                  <a:cxn ang="0">
                    <a:pos x="66" y="0"/>
                  </a:cxn>
                  <a:cxn ang="0">
                    <a:pos x="11" y="53"/>
                  </a:cxn>
                  <a:cxn ang="0">
                    <a:pos x="0" y="116"/>
                  </a:cxn>
                </a:cxnLst>
                <a:rect l="0" t="0" r="r" b="b"/>
                <a:pathLst>
                  <a:path w="66" h="116">
                    <a:moveTo>
                      <a:pt x="0" y="116"/>
                    </a:moveTo>
                    <a:lnTo>
                      <a:pt x="56" y="62"/>
                    </a:lnTo>
                    <a:lnTo>
                      <a:pt x="66" y="0"/>
                    </a:lnTo>
                    <a:lnTo>
                      <a:pt x="11" y="53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13" name="Freeform 549"/>
              <p:cNvSpPr>
                <a:spLocks/>
              </p:cNvSpPr>
              <p:nvPr/>
            </p:nvSpPr>
            <p:spPr bwMode="auto">
              <a:xfrm>
                <a:off x="5390" y="3146"/>
                <a:ext cx="66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56" y="62"/>
                  </a:cxn>
                  <a:cxn ang="0">
                    <a:pos x="66" y="0"/>
                  </a:cxn>
                  <a:cxn ang="0">
                    <a:pos x="11" y="53"/>
                  </a:cxn>
                  <a:cxn ang="0">
                    <a:pos x="0" y="116"/>
                  </a:cxn>
                </a:cxnLst>
                <a:rect l="0" t="0" r="r" b="b"/>
                <a:pathLst>
                  <a:path w="66" h="116">
                    <a:moveTo>
                      <a:pt x="0" y="116"/>
                    </a:moveTo>
                    <a:lnTo>
                      <a:pt x="56" y="62"/>
                    </a:lnTo>
                    <a:lnTo>
                      <a:pt x="66" y="0"/>
                    </a:lnTo>
                    <a:lnTo>
                      <a:pt x="11" y="53"/>
                    </a:lnTo>
                    <a:lnTo>
                      <a:pt x="0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14" name="Freeform 550"/>
              <p:cNvSpPr>
                <a:spLocks/>
              </p:cNvSpPr>
              <p:nvPr/>
            </p:nvSpPr>
            <p:spPr bwMode="auto">
              <a:xfrm>
                <a:off x="4875" y="3500"/>
                <a:ext cx="155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68" y="18"/>
                  </a:cxn>
                  <a:cxn ang="0">
                    <a:pos x="155" y="0"/>
                  </a:cxn>
                  <a:cxn ang="0">
                    <a:pos x="74" y="34"/>
                  </a:cxn>
                  <a:cxn ang="0">
                    <a:pos x="0" y="44"/>
                  </a:cxn>
                </a:cxnLst>
                <a:rect l="0" t="0" r="r" b="b"/>
                <a:pathLst>
                  <a:path w="155" h="44">
                    <a:moveTo>
                      <a:pt x="0" y="44"/>
                    </a:moveTo>
                    <a:lnTo>
                      <a:pt x="68" y="18"/>
                    </a:lnTo>
                    <a:lnTo>
                      <a:pt x="155" y="0"/>
                    </a:lnTo>
                    <a:lnTo>
                      <a:pt x="74" y="3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15" name="Freeform 551"/>
              <p:cNvSpPr>
                <a:spLocks/>
              </p:cNvSpPr>
              <p:nvPr/>
            </p:nvSpPr>
            <p:spPr bwMode="auto">
              <a:xfrm>
                <a:off x="4875" y="3500"/>
                <a:ext cx="155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68" y="18"/>
                  </a:cxn>
                  <a:cxn ang="0">
                    <a:pos x="155" y="0"/>
                  </a:cxn>
                  <a:cxn ang="0">
                    <a:pos x="74" y="34"/>
                  </a:cxn>
                  <a:cxn ang="0">
                    <a:pos x="0" y="44"/>
                  </a:cxn>
                </a:cxnLst>
                <a:rect l="0" t="0" r="r" b="b"/>
                <a:pathLst>
                  <a:path w="155" h="44">
                    <a:moveTo>
                      <a:pt x="0" y="44"/>
                    </a:moveTo>
                    <a:lnTo>
                      <a:pt x="68" y="18"/>
                    </a:lnTo>
                    <a:lnTo>
                      <a:pt x="155" y="0"/>
                    </a:lnTo>
                    <a:lnTo>
                      <a:pt x="74" y="34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16" name="Rectangle 552"/>
              <p:cNvSpPr>
                <a:spLocks noChangeArrowheads="1"/>
              </p:cNvSpPr>
              <p:nvPr/>
            </p:nvSpPr>
            <p:spPr bwMode="auto">
              <a:xfrm>
                <a:off x="4371" y="1899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17" name="Rectangle 553"/>
              <p:cNvSpPr>
                <a:spLocks noChangeArrowheads="1"/>
              </p:cNvSpPr>
              <p:nvPr/>
            </p:nvSpPr>
            <p:spPr bwMode="auto">
              <a:xfrm>
                <a:off x="4371" y="1899"/>
                <a:ext cx="40" cy="51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18" name="Freeform 554"/>
              <p:cNvSpPr>
                <a:spLocks/>
              </p:cNvSpPr>
              <p:nvPr/>
            </p:nvSpPr>
            <p:spPr bwMode="auto">
              <a:xfrm>
                <a:off x="4481" y="2231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19" name="Freeform 555"/>
              <p:cNvSpPr>
                <a:spLocks/>
              </p:cNvSpPr>
              <p:nvPr/>
            </p:nvSpPr>
            <p:spPr bwMode="auto">
              <a:xfrm>
                <a:off x="4481" y="2231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20" name="Freeform 556"/>
              <p:cNvSpPr>
                <a:spLocks/>
              </p:cNvSpPr>
              <p:nvPr/>
            </p:nvSpPr>
            <p:spPr bwMode="auto">
              <a:xfrm>
                <a:off x="4281" y="2231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21" name="Freeform 557"/>
              <p:cNvSpPr>
                <a:spLocks/>
              </p:cNvSpPr>
              <p:nvPr/>
            </p:nvSpPr>
            <p:spPr bwMode="auto">
              <a:xfrm>
                <a:off x="4281" y="2231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22" name="Freeform 558"/>
              <p:cNvSpPr>
                <a:spLocks/>
              </p:cNvSpPr>
              <p:nvPr/>
            </p:nvSpPr>
            <p:spPr bwMode="auto">
              <a:xfrm>
                <a:off x="5098" y="1358"/>
                <a:ext cx="97" cy="100"/>
              </a:xfrm>
              <a:custGeom>
                <a:avLst/>
                <a:gdLst/>
                <a:ahLst/>
                <a:cxnLst>
                  <a:cxn ang="0">
                    <a:pos x="97" y="100"/>
                  </a:cxn>
                  <a:cxn ang="0">
                    <a:pos x="49" y="46"/>
                  </a:cxn>
                  <a:cxn ang="0">
                    <a:pos x="0" y="0"/>
                  </a:cxn>
                  <a:cxn ang="0">
                    <a:pos x="47" y="48"/>
                  </a:cxn>
                  <a:cxn ang="0">
                    <a:pos x="97" y="100"/>
                  </a:cxn>
                </a:cxnLst>
                <a:rect l="0" t="0" r="r" b="b"/>
                <a:pathLst>
                  <a:path w="97" h="100">
                    <a:moveTo>
                      <a:pt x="97" y="100"/>
                    </a:moveTo>
                    <a:lnTo>
                      <a:pt x="49" y="46"/>
                    </a:lnTo>
                    <a:lnTo>
                      <a:pt x="0" y="0"/>
                    </a:lnTo>
                    <a:lnTo>
                      <a:pt x="47" y="48"/>
                    </a:lnTo>
                    <a:lnTo>
                      <a:pt x="9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23" name="Freeform 559"/>
              <p:cNvSpPr>
                <a:spLocks/>
              </p:cNvSpPr>
              <p:nvPr/>
            </p:nvSpPr>
            <p:spPr bwMode="auto">
              <a:xfrm>
                <a:off x="5098" y="1358"/>
                <a:ext cx="97" cy="100"/>
              </a:xfrm>
              <a:custGeom>
                <a:avLst/>
                <a:gdLst/>
                <a:ahLst/>
                <a:cxnLst>
                  <a:cxn ang="0">
                    <a:pos x="97" y="100"/>
                  </a:cxn>
                  <a:cxn ang="0">
                    <a:pos x="49" y="46"/>
                  </a:cxn>
                  <a:cxn ang="0">
                    <a:pos x="0" y="0"/>
                  </a:cxn>
                  <a:cxn ang="0">
                    <a:pos x="47" y="48"/>
                  </a:cxn>
                  <a:cxn ang="0">
                    <a:pos x="97" y="100"/>
                  </a:cxn>
                </a:cxnLst>
                <a:rect l="0" t="0" r="r" b="b"/>
                <a:pathLst>
                  <a:path w="97" h="100">
                    <a:moveTo>
                      <a:pt x="97" y="100"/>
                    </a:moveTo>
                    <a:lnTo>
                      <a:pt x="49" y="46"/>
                    </a:lnTo>
                    <a:lnTo>
                      <a:pt x="0" y="0"/>
                    </a:lnTo>
                    <a:lnTo>
                      <a:pt x="47" y="48"/>
                    </a:lnTo>
                    <a:lnTo>
                      <a:pt x="97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24" name="Freeform 560"/>
              <p:cNvSpPr>
                <a:spLocks/>
              </p:cNvSpPr>
              <p:nvPr/>
            </p:nvSpPr>
            <p:spPr bwMode="auto">
              <a:xfrm>
                <a:off x="3586" y="1358"/>
                <a:ext cx="96" cy="100"/>
              </a:xfrm>
              <a:custGeom>
                <a:avLst/>
                <a:gdLst/>
                <a:ahLst/>
                <a:cxnLst>
                  <a:cxn ang="0">
                    <a:pos x="51" y="48"/>
                  </a:cxn>
                  <a:cxn ang="0">
                    <a:pos x="96" y="0"/>
                  </a:cxn>
                  <a:cxn ang="0">
                    <a:pos x="49" y="46"/>
                  </a:cxn>
                  <a:cxn ang="0">
                    <a:pos x="0" y="100"/>
                  </a:cxn>
                  <a:cxn ang="0">
                    <a:pos x="51" y="48"/>
                  </a:cxn>
                </a:cxnLst>
                <a:rect l="0" t="0" r="r" b="b"/>
                <a:pathLst>
                  <a:path w="96" h="100">
                    <a:moveTo>
                      <a:pt x="51" y="48"/>
                    </a:moveTo>
                    <a:lnTo>
                      <a:pt x="96" y="0"/>
                    </a:lnTo>
                    <a:lnTo>
                      <a:pt x="49" y="46"/>
                    </a:lnTo>
                    <a:lnTo>
                      <a:pt x="0" y="100"/>
                    </a:lnTo>
                    <a:lnTo>
                      <a:pt x="51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25" name="Freeform 561"/>
              <p:cNvSpPr>
                <a:spLocks/>
              </p:cNvSpPr>
              <p:nvPr/>
            </p:nvSpPr>
            <p:spPr bwMode="auto">
              <a:xfrm>
                <a:off x="3586" y="1358"/>
                <a:ext cx="96" cy="100"/>
              </a:xfrm>
              <a:custGeom>
                <a:avLst/>
                <a:gdLst/>
                <a:ahLst/>
                <a:cxnLst>
                  <a:cxn ang="0">
                    <a:pos x="51" y="48"/>
                  </a:cxn>
                  <a:cxn ang="0">
                    <a:pos x="96" y="0"/>
                  </a:cxn>
                  <a:cxn ang="0">
                    <a:pos x="49" y="46"/>
                  </a:cxn>
                  <a:cxn ang="0">
                    <a:pos x="0" y="100"/>
                  </a:cxn>
                  <a:cxn ang="0">
                    <a:pos x="51" y="48"/>
                  </a:cxn>
                </a:cxnLst>
                <a:rect l="0" t="0" r="r" b="b"/>
                <a:pathLst>
                  <a:path w="96" h="100">
                    <a:moveTo>
                      <a:pt x="51" y="48"/>
                    </a:moveTo>
                    <a:lnTo>
                      <a:pt x="96" y="0"/>
                    </a:lnTo>
                    <a:lnTo>
                      <a:pt x="49" y="46"/>
                    </a:lnTo>
                    <a:lnTo>
                      <a:pt x="0" y="100"/>
                    </a:lnTo>
                    <a:lnTo>
                      <a:pt x="51" y="4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26" name="Freeform 562"/>
              <p:cNvSpPr>
                <a:spLocks/>
              </p:cNvSpPr>
              <p:nvPr/>
            </p:nvSpPr>
            <p:spPr bwMode="auto">
              <a:xfrm>
                <a:off x="4982" y="3306"/>
                <a:ext cx="87" cy="113"/>
              </a:xfrm>
              <a:custGeom>
                <a:avLst/>
                <a:gdLst/>
                <a:ahLst/>
                <a:cxnLst>
                  <a:cxn ang="0">
                    <a:pos x="87" y="70"/>
                  </a:cxn>
                  <a:cxn ang="0">
                    <a:pos x="50" y="113"/>
                  </a:cxn>
                  <a:cxn ang="0">
                    <a:pos x="0" y="44"/>
                  </a:cxn>
                  <a:cxn ang="0">
                    <a:pos x="38" y="0"/>
                  </a:cxn>
                  <a:cxn ang="0">
                    <a:pos x="87" y="70"/>
                  </a:cxn>
                </a:cxnLst>
                <a:rect l="0" t="0" r="r" b="b"/>
                <a:pathLst>
                  <a:path w="87" h="113">
                    <a:moveTo>
                      <a:pt x="87" y="70"/>
                    </a:moveTo>
                    <a:lnTo>
                      <a:pt x="50" y="113"/>
                    </a:lnTo>
                    <a:lnTo>
                      <a:pt x="0" y="44"/>
                    </a:lnTo>
                    <a:lnTo>
                      <a:pt x="38" y="0"/>
                    </a:lnTo>
                    <a:lnTo>
                      <a:pt x="87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27" name="Freeform 563"/>
              <p:cNvSpPr>
                <a:spLocks/>
              </p:cNvSpPr>
              <p:nvPr/>
            </p:nvSpPr>
            <p:spPr bwMode="auto">
              <a:xfrm>
                <a:off x="4982" y="3306"/>
                <a:ext cx="87" cy="113"/>
              </a:xfrm>
              <a:custGeom>
                <a:avLst/>
                <a:gdLst/>
                <a:ahLst/>
                <a:cxnLst>
                  <a:cxn ang="0">
                    <a:pos x="87" y="70"/>
                  </a:cxn>
                  <a:cxn ang="0">
                    <a:pos x="50" y="113"/>
                  </a:cxn>
                  <a:cxn ang="0">
                    <a:pos x="0" y="44"/>
                  </a:cxn>
                  <a:cxn ang="0">
                    <a:pos x="38" y="0"/>
                  </a:cxn>
                  <a:cxn ang="0">
                    <a:pos x="87" y="70"/>
                  </a:cxn>
                </a:cxnLst>
                <a:rect l="0" t="0" r="r" b="b"/>
                <a:pathLst>
                  <a:path w="87" h="113">
                    <a:moveTo>
                      <a:pt x="87" y="70"/>
                    </a:moveTo>
                    <a:lnTo>
                      <a:pt x="50" y="113"/>
                    </a:lnTo>
                    <a:lnTo>
                      <a:pt x="0" y="44"/>
                    </a:lnTo>
                    <a:lnTo>
                      <a:pt x="38" y="0"/>
                    </a:lnTo>
                    <a:lnTo>
                      <a:pt x="87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28" name="Freeform 564"/>
              <p:cNvSpPr>
                <a:spLocks/>
              </p:cNvSpPr>
              <p:nvPr/>
            </p:nvSpPr>
            <p:spPr bwMode="auto">
              <a:xfrm>
                <a:off x="3713" y="3306"/>
                <a:ext cx="88" cy="113"/>
              </a:xfrm>
              <a:custGeom>
                <a:avLst/>
                <a:gdLst/>
                <a:ahLst/>
                <a:cxnLst>
                  <a:cxn ang="0">
                    <a:pos x="88" y="44"/>
                  </a:cxn>
                  <a:cxn ang="0">
                    <a:pos x="49" y="0"/>
                  </a:cxn>
                  <a:cxn ang="0">
                    <a:pos x="0" y="70"/>
                  </a:cxn>
                  <a:cxn ang="0">
                    <a:pos x="36" y="113"/>
                  </a:cxn>
                  <a:cxn ang="0">
                    <a:pos x="88" y="44"/>
                  </a:cxn>
                </a:cxnLst>
                <a:rect l="0" t="0" r="r" b="b"/>
                <a:pathLst>
                  <a:path w="88" h="113">
                    <a:moveTo>
                      <a:pt x="88" y="44"/>
                    </a:moveTo>
                    <a:lnTo>
                      <a:pt x="49" y="0"/>
                    </a:lnTo>
                    <a:lnTo>
                      <a:pt x="0" y="70"/>
                    </a:lnTo>
                    <a:lnTo>
                      <a:pt x="36" y="11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29" name="Freeform 565"/>
              <p:cNvSpPr>
                <a:spLocks/>
              </p:cNvSpPr>
              <p:nvPr/>
            </p:nvSpPr>
            <p:spPr bwMode="auto">
              <a:xfrm>
                <a:off x="3713" y="3306"/>
                <a:ext cx="88" cy="113"/>
              </a:xfrm>
              <a:custGeom>
                <a:avLst/>
                <a:gdLst/>
                <a:ahLst/>
                <a:cxnLst>
                  <a:cxn ang="0">
                    <a:pos x="88" y="44"/>
                  </a:cxn>
                  <a:cxn ang="0">
                    <a:pos x="49" y="0"/>
                  </a:cxn>
                  <a:cxn ang="0">
                    <a:pos x="0" y="70"/>
                  </a:cxn>
                  <a:cxn ang="0">
                    <a:pos x="36" y="113"/>
                  </a:cxn>
                  <a:cxn ang="0">
                    <a:pos x="88" y="44"/>
                  </a:cxn>
                </a:cxnLst>
                <a:rect l="0" t="0" r="r" b="b"/>
                <a:pathLst>
                  <a:path w="88" h="113">
                    <a:moveTo>
                      <a:pt x="88" y="44"/>
                    </a:moveTo>
                    <a:lnTo>
                      <a:pt x="49" y="0"/>
                    </a:lnTo>
                    <a:lnTo>
                      <a:pt x="0" y="70"/>
                    </a:lnTo>
                    <a:lnTo>
                      <a:pt x="36" y="113"/>
                    </a:lnTo>
                    <a:lnTo>
                      <a:pt x="88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566"/>
            <p:cNvGrpSpPr>
              <a:grpSpLocks/>
            </p:cNvGrpSpPr>
            <p:nvPr/>
          </p:nvGrpSpPr>
          <p:grpSpPr bwMode="auto">
            <a:xfrm>
              <a:off x="3178" y="1039"/>
              <a:ext cx="2426" cy="2531"/>
              <a:chOff x="3178" y="1039"/>
              <a:chExt cx="2426" cy="2531"/>
            </a:xfrm>
          </p:grpSpPr>
          <p:sp>
            <p:nvSpPr>
              <p:cNvPr id="88631" name="Freeform 567"/>
              <p:cNvSpPr>
                <a:spLocks/>
              </p:cNvSpPr>
              <p:nvPr/>
            </p:nvSpPr>
            <p:spPr bwMode="auto">
              <a:xfrm>
                <a:off x="5365" y="1330"/>
                <a:ext cx="95" cy="98"/>
              </a:xfrm>
              <a:custGeom>
                <a:avLst/>
                <a:gdLst/>
                <a:ahLst/>
                <a:cxnLst>
                  <a:cxn ang="0">
                    <a:pos x="49" y="37"/>
                  </a:cxn>
                  <a:cxn ang="0">
                    <a:pos x="0" y="0"/>
                  </a:cxn>
                  <a:cxn ang="0">
                    <a:pos x="44" y="58"/>
                  </a:cxn>
                  <a:cxn ang="0">
                    <a:pos x="95" y="98"/>
                  </a:cxn>
                  <a:cxn ang="0">
                    <a:pos x="49" y="37"/>
                  </a:cxn>
                </a:cxnLst>
                <a:rect l="0" t="0" r="r" b="b"/>
                <a:pathLst>
                  <a:path w="95" h="98">
                    <a:moveTo>
                      <a:pt x="49" y="37"/>
                    </a:moveTo>
                    <a:lnTo>
                      <a:pt x="0" y="0"/>
                    </a:lnTo>
                    <a:lnTo>
                      <a:pt x="44" y="58"/>
                    </a:lnTo>
                    <a:lnTo>
                      <a:pt x="95" y="98"/>
                    </a:lnTo>
                    <a:lnTo>
                      <a:pt x="49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32" name="Freeform 568"/>
              <p:cNvSpPr>
                <a:spLocks noEditPoints="1"/>
              </p:cNvSpPr>
              <p:nvPr/>
            </p:nvSpPr>
            <p:spPr bwMode="auto">
              <a:xfrm>
                <a:off x="5365" y="1330"/>
                <a:ext cx="95" cy="618"/>
              </a:xfrm>
              <a:custGeom>
                <a:avLst/>
                <a:gdLst/>
                <a:ahLst/>
                <a:cxnLst>
                  <a:cxn ang="0">
                    <a:pos x="49" y="37"/>
                  </a:cxn>
                  <a:cxn ang="0">
                    <a:pos x="0" y="0"/>
                  </a:cxn>
                  <a:cxn ang="0">
                    <a:pos x="44" y="58"/>
                  </a:cxn>
                  <a:cxn ang="0">
                    <a:pos x="95" y="98"/>
                  </a:cxn>
                  <a:cxn ang="0">
                    <a:pos x="49" y="37"/>
                  </a:cxn>
                  <a:cxn ang="0">
                    <a:pos x="76" y="618"/>
                  </a:cxn>
                  <a:cxn ang="0">
                    <a:pos x="93" y="618"/>
                  </a:cxn>
                </a:cxnLst>
                <a:rect l="0" t="0" r="r" b="b"/>
                <a:pathLst>
                  <a:path w="95" h="618">
                    <a:moveTo>
                      <a:pt x="49" y="37"/>
                    </a:moveTo>
                    <a:lnTo>
                      <a:pt x="0" y="0"/>
                    </a:lnTo>
                    <a:lnTo>
                      <a:pt x="44" y="58"/>
                    </a:lnTo>
                    <a:lnTo>
                      <a:pt x="95" y="98"/>
                    </a:lnTo>
                    <a:lnTo>
                      <a:pt x="49" y="37"/>
                    </a:lnTo>
                    <a:moveTo>
                      <a:pt x="76" y="618"/>
                    </a:moveTo>
                    <a:lnTo>
                      <a:pt x="93" y="61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33" name="Freeform 569"/>
              <p:cNvSpPr>
                <a:spLocks/>
              </p:cNvSpPr>
              <p:nvPr/>
            </p:nvSpPr>
            <p:spPr bwMode="auto">
              <a:xfrm>
                <a:off x="5018" y="3395"/>
                <a:ext cx="157" cy="75"/>
              </a:xfrm>
              <a:custGeom>
                <a:avLst/>
                <a:gdLst/>
                <a:ahLst/>
                <a:cxnLst>
                  <a:cxn ang="0">
                    <a:pos x="75" y="75"/>
                  </a:cxn>
                  <a:cxn ang="0">
                    <a:pos x="0" y="36"/>
                  </a:cxn>
                  <a:cxn ang="0">
                    <a:pos x="60" y="0"/>
                  </a:cxn>
                  <a:cxn ang="0">
                    <a:pos x="157" y="47"/>
                  </a:cxn>
                  <a:cxn ang="0">
                    <a:pos x="75" y="75"/>
                  </a:cxn>
                </a:cxnLst>
                <a:rect l="0" t="0" r="r" b="b"/>
                <a:pathLst>
                  <a:path w="157" h="75">
                    <a:moveTo>
                      <a:pt x="75" y="75"/>
                    </a:moveTo>
                    <a:lnTo>
                      <a:pt x="0" y="36"/>
                    </a:lnTo>
                    <a:lnTo>
                      <a:pt x="60" y="0"/>
                    </a:lnTo>
                    <a:lnTo>
                      <a:pt x="157" y="47"/>
                    </a:lnTo>
                    <a:lnTo>
                      <a:pt x="75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34" name="Freeform 570"/>
              <p:cNvSpPr>
                <a:spLocks/>
              </p:cNvSpPr>
              <p:nvPr/>
            </p:nvSpPr>
            <p:spPr bwMode="auto">
              <a:xfrm>
                <a:off x="5018" y="3395"/>
                <a:ext cx="157" cy="75"/>
              </a:xfrm>
              <a:custGeom>
                <a:avLst/>
                <a:gdLst/>
                <a:ahLst/>
                <a:cxnLst>
                  <a:cxn ang="0">
                    <a:pos x="75" y="75"/>
                  </a:cxn>
                  <a:cxn ang="0">
                    <a:pos x="0" y="36"/>
                  </a:cxn>
                  <a:cxn ang="0">
                    <a:pos x="60" y="0"/>
                  </a:cxn>
                  <a:cxn ang="0">
                    <a:pos x="157" y="47"/>
                  </a:cxn>
                  <a:cxn ang="0">
                    <a:pos x="75" y="75"/>
                  </a:cxn>
                </a:cxnLst>
                <a:rect l="0" t="0" r="r" b="b"/>
                <a:pathLst>
                  <a:path w="157" h="75">
                    <a:moveTo>
                      <a:pt x="75" y="75"/>
                    </a:moveTo>
                    <a:lnTo>
                      <a:pt x="0" y="36"/>
                    </a:lnTo>
                    <a:lnTo>
                      <a:pt x="60" y="0"/>
                    </a:lnTo>
                    <a:lnTo>
                      <a:pt x="157" y="47"/>
                    </a:lnTo>
                    <a:lnTo>
                      <a:pt x="75" y="7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35" name="Freeform 571"/>
              <p:cNvSpPr>
                <a:spLocks/>
              </p:cNvSpPr>
              <p:nvPr/>
            </p:nvSpPr>
            <p:spPr bwMode="auto">
              <a:xfrm>
                <a:off x="4411" y="1899"/>
                <a:ext cx="39" cy="5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7"/>
                  </a:cxn>
                  <a:cxn ang="0">
                    <a:pos x="0" y="51"/>
                  </a:cxn>
                </a:cxnLst>
                <a:rect l="0" t="0" r="r" b="b"/>
                <a:pathLst>
                  <a:path w="39" h="57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36" name="Freeform 572"/>
              <p:cNvSpPr>
                <a:spLocks/>
              </p:cNvSpPr>
              <p:nvPr/>
            </p:nvSpPr>
            <p:spPr bwMode="auto">
              <a:xfrm>
                <a:off x="4411" y="1899"/>
                <a:ext cx="39" cy="5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7"/>
                  </a:cxn>
                  <a:cxn ang="0">
                    <a:pos x="0" y="51"/>
                  </a:cxn>
                </a:cxnLst>
                <a:rect l="0" t="0" r="r" b="b"/>
                <a:pathLst>
                  <a:path w="39" h="57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7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37" name="Freeform 573"/>
              <p:cNvSpPr>
                <a:spLocks/>
              </p:cNvSpPr>
              <p:nvPr/>
            </p:nvSpPr>
            <p:spPr bwMode="auto">
              <a:xfrm>
                <a:off x="4332" y="1899"/>
                <a:ext cx="39" cy="5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0" y="57"/>
                  </a:cxn>
                  <a:cxn ang="0">
                    <a:pos x="0" y="7"/>
                  </a:cxn>
                </a:cxnLst>
                <a:rect l="0" t="0" r="r" b="b"/>
                <a:pathLst>
                  <a:path w="39" h="57">
                    <a:moveTo>
                      <a:pt x="0" y="7"/>
                    </a:moveTo>
                    <a:lnTo>
                      <a:pt x="39" y="0"/>
                    </a:lnTo>
                    <a:lnTo>
                      <a:pt x="39" y="51"/>
                    </a:lnTo>
                    <a:lnTo>
                      <a:pt x="0" y="5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38" name="Freeform 574"/>
              <p:cNvSpPr>
                <a:spLocks noEditPoints="1"/>
              </p:cNvSpPr>
              <p:nvPr/>
            </p:nvSpPr>
            <p:spPr bwMode="auto">
              <a:xfrm>
                <a:off x="3324" y="1899"/>
                <a:ext cx="1047" cy="57"/>
              </a:xfrm>
              <a:custGeom>
                <a:avLst/>
                <a:gdLst/>
                <a:ahLst/>
                <a:cxnLst>
                  <a:cxn ang="0">
                    <a:pos x="1008" y="7"/>
                  </a:cxn>
                  <a:cxn ang="0">
                    <a:pos x="1047" y="0"/>
                  </a:cxn>
                  <a:cxn ang="0">
                    <a:pos x="1047" y="51"/>
                  </a:cxn>
                  <a:cxn ang="0">
                    <a:pos x="1008" y="57"/>
                  </a:cxn>
                  <a:cxn ang="0">
                    <a:pos x="1008" y="7"/>
                  </a:cxn>
                  <a:cxn ang="0">
                    <a:pos x="0" y="52"/>
                  </a:cxn>
                  <a:cxn ang="0">
                    <a:pos x="17" y="52"/>
                  </a:cxn>
                </a:cxnLst>
                <a:rect l="0" t="0" r="r" b="b"/>
                <a:pathLst>
                  <a:path w="1047" h="57">
                    <a:moveTo>
                      <a:pt x="1008" y="7"/>
                    </a:moveTo>
                    <a:lnTo>
                      <a:pt x="1047" y="0"/>
                    </a:lnTo>
                    <a:lnTo>
                      <a:pt x="1047" y="51"/>
                    </a:lnTo>
                    <a:lnTo>
                      <a:pt x="1008" y="57"/>
                    </a:lnTo>
                    <a:lnTo>
                      <a:pt x="1008" y="7"/>
                    </a:lnTo>
                    <a:moveTo>
                      <a:pt x="0" y="52"/>
                    </a:moveTo>
                    <a:lnTo>
                      <a:pt x="17" y="5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39" name="Freeform 575"/>
              <p:cNvSpPr>
                <a:spLocks/>
              </p:cNvSpPr>
              <p:nvPr/>
            </p:nvSpPr>
            <p:spPr bwMode="auto">
              <a:xfrm>
                <a:off x="5494" y="1484"/>
                <a:ext cx="34" cy="106"/>
              </a:xfrm>
              <a:custGeom>
                <a:avLst/>
                <a:gdLst/>
                <a:ahLst/>
                <a:cxnLst>
                  <a:cxn ang="0">
                    <a:pos x="11" y="63"/>
                  </a:cxn>
                  <a:cxn ang="0">
                    <a:pos x="0" y="0"/>
                  </a:cxn>
                  <a:cxn ang="0">
                    <a:pos x="22" y="42"/>
                  </a:cxn>
                  <a:cxn ang="0">
                    <a:pos x="34" y="106"/>
                  </a:cxn>
                  <a:cxn ang="0">
                    <a:pos x="11" y="63"/>
                  </a:cxn>
                </a:cxnLst>
                <a:rect l="0" t="0" r="r" b="b"/>
                <a:pathLst>
                  <a:path w="34" h="106">
                    <a:moveTo>
                      <a:pt x="11" y="63"/>
                    </a:moveTo>
                    <a:lnTo>
                      <a:pt x="0" y="0"/>
                    </a:lnTo>
                    <a:lnTo>
                      <a:pt x="22" y="42"/>
                    </a:lnTo>
                    <a:lnTo>
                      <a:pt x="34" y="106"/>
                    </a:lnTo>
                    <a:lnTo>
                      <a:pt x="11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40" name="Freeform 576"/>
              <p:cNvSpPr>
                <a:spLocks/>
              </p:cNvSpPr>
              <p:nvPr/>
            </p:nvSpPr>
            <p:spPr bwMode="auto">
              <a:xfrm>
                <a:off x="5494" y="1484"/>
                <a:ext cx="34" cy="106"/>
              </a:xfrm>
              <a:custGeom>
                <a:avLst/>
                <a:gdLst/>
                <a:ahLst/>
                <a:cxnLst>
                  <a:cxn ang="0">
                    <a:pos x="11" y="63"/>
                  </a:cxn>
                  <a:cxn ang="0">
                    <a:pos x="0" y="0"/>
                  </a:cxn>
                  <a:cxn ang="0">
                    <a:pos x="22" y="42"/>
                  </a:cxn>
                  <a:cxn ang="0">
                    <a:pos x="34" y="106"/>
                  </a:cxn>
                  <a:cxn ang="0">
                    <a:pos x="11" y="63"/>
                  </a:cxn>
                </a:cxnLst>
                <a:rect l="0" t="0" r="r" b="b"/>
                <a:pathLst>
                  <a:path w="34" h="106">
                    <a:moveTo>
                      <a:pt x="11" y="63"/>
                    </a:moveTo>
                    <a:lnTo>
                      <a:pt x="0" y="0"/>
                    </a:lnTo>
                    <a:lnTo>
                      <a:pt x="22" y="42"/>
                    </a:lnTo>
                    <a:lnTo>
                      <a:pt x="34" y="106"/>
                    </a:lnTo>
                    <a:lnTo>
                      <a:pt x="11" y="6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41" name="Freeform 577"/>
              <p:cNvSpPr>
                <a:spLocks/>
              </p:cNvSpPr>
              <p:nvPr/>
            </p:nvSpPr>
            <p:spPr bwMode="auto">
              <a:xfrm>
                <a:off x="5551" y="2135"/>
                <a:ext cx="6" cy="239"/>
              </a:xfrm>
              <a:custGeom>
                <a:avLst/>
                <a:gdLst/>
                <a:ahLst/>
                <a:cxnLst>
                  <a:cxn ang="0">
                    <a:pos x="6" y="179"/>
                  </a:cxn>
                  <a:cxn ang="0">
                    <a:pos x="6" y="0"/>
                  </a:cxn>
                  <a:cxn ang="0">
                    <a:pos x="0" y="61"/>
                  </a:cxn>
                  <a:cxn ang="0">
                    <a:pos x="0" y="239"/>
                  </a:cxn>
                  <a:cxn ang="0">
                    <a:pos x="6" y="179"/>
                  </a:cxn>
                </a:cxnLst>
                <a:rect l="0" t="0" r="r" b="b"/>
                <a:pathLst>
                  <a:path w="6" h="239">
                    <a:moveTo>
                      <a:pt x="6" y="179"/>
                    </a:moveTo>
                    <a:lnTo>
                      <a:pt x="6" y="0"/>
                    </a:lnTo>
                    <a:lnTo>
                      <a:pt x="0" y="61"/>
                    </a:lnTo>
                    <a:lnTo>
                      <a:pt x="0" y="239"/>
                    </a:lnTo>
                    <a:lnTo>
                      <a:pt x="6" y="1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42" name="Freeform 578"/>
              <p:cNvSpPr>
                <a:spLocks/>
              </p:cNvSpPr>
              <p:nvPr/>
            </p:nvSpPr>
            <p:spPr bwMode="auto">
              <a:xfrm>
                <a:off x="5551" y="2135"/>
                <a:ext cx="6" cy="239"/>
              </a:xfrm>
              <a:custGeom>
                <a:avLst/>
                <a:gdLst/>
                <a:ahLst/>
                <a:cxnLst>
                  <a:cxn ang="0">
                    <a:pos x="6" y="179"/>
                  </a:cxn>
                  <a:cxn ang="0">
                    <a:pos x="6" y="0"/>
                  </a:cxn>
                  <a:cxn ang="0">
                    <a:pos x="0" y="61"/>
                  </a:cxn>
                  <a:cxn ang="0">
                    <a:pos x="0" y="239"/>
                  </a:cxn>
                  <a:cxn ang="0">
                    <a:pos x="6" y="179"/>
                  </a:cxn>
                </a:cxnLst>
                <a:rect l="0" t="0" r="r" b="b"/>
                <a:pathLst>
                  <a:path w="6" h="239">
                    <a:moveTo>
                      <a:pt x="6" y="179"/>
                    </a:moveTo>
                    <a:lnTo>
                      <a:pt x="6" y="0"/>
                    </a:lnTo>
                    <a:lnTo>
                      <a:pt x="0" y="61"/>
                    </a:lnTo>
                    <a:lnTo>
                      <a:pt x="0" y="239"/>
                    </a:lnTo>
                    <a:lnTo>
                      <a:pt x="6" y="17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43" name="Freeform 579"/>
              <p:cNvSpPr>
                <a:spLocks/>
              </p:cNvSpPr>
              <p:nvPr/>
            </p:nvSpPr>
            <p:spPr bwMode="auto">
              <a:xfrm>
                <a:off x="5415" y="1590"/>
                <a:ext cx="113" cy="85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6" y="85"/>
                  </a:cxn>
                  <a:cxn ang="0">
                    <a:pos x="0" y="6"/>
                  </a:cxn>
                  <a:cxn ang="0">
                    <a:pos x="113" y="0"/>
                  </a:cxn>
                  <a:cxn ang="0">
                    <a:pos x="113" y="70"/>
                  </a:cxn>
                </a:cxnLst>
                <a:rect l="0" t="0" r="r" b="b"/>
                <a:pathLst>
                  <a:path w="113" h="85">
                    <a:moveTo>
                      <a:pt x="113" y="70"/>
                    </a:moveTo>
                    <a:lnTo>
                      <a:pt x="16" y="85"/>
                    </a:lnTo>
                    <a:lnTo>
                      <a:pt x="0" y="6"/>
                    </a:lnTo>
                    <a:lnTo>
                      <a:pt x="113" y="0"/>
                    </a:lnTo>
                    <a:lnTo>
                      <a:pt x="113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44" name="Freeform 580"/>
              <p:cNvSpPr>
                <a:spLocks/>
              </p:cNvSpPr>
              <p:nvPr/>
            </p:nvSpPr>
            <p:spPr bwMode="auto">
              <a:xfrm>
                <a:off x="5415" y="1590"/>
                <a:ext cx="113" cy="85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6" y="85"/>
                  </a:cxn>
                  <a:cxn ang="0">
                    <a:pos x="0" y="6"/>
                  </a:cxn>
                  <a:cxn ang="0">
                    <a:pos x="113" y="0"/>
                  </a:cxn>
                  <a:cxn ang="0">
                    <a:pos x="113" y="70"/>
                  </a:cxn>
                </a:cxnLst>
                <a:rect l="0" t="0" r="r" b="b"/>
                <a:pathLst>
                  <a:path w="113" h="85">
                    <a:moveTo>
                      <a:pt x="113" y="70"/>
                    </a:moveTo>
                    <a:lnTo>
                      <a:pt x="16" y="85"/>
                    </a:lnTo>
                    <a:lnTo>
                      <a:pt x="0" y="6"/>
                    </a:lnTo>
                    <a:lnTo>
                      <a:pt x="113" y="0"/>
                    </a:lnTo>
                    <a:lnTo>
                      <a:pt x="113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45" name="Freeform 581"/>
              <p:cNvSpPr>
                <a:spLocks/>
              </p:cNvSpPr>
              <p:nvPr/>
            </p:nvSpPr>
            <p:spPr bwMode="auto">
              <a:xfrm>
                <a:off x="4673" y="1062"/>
                <a:ext cx="129" cy="3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14"/>
                  </a:cxn>
                  <a:cxn ang="0">
                    <a:pos x="50" y="30"/>
                  </a:cxn>
                  <a:cxn ang="0">
                    <a:pos x="129" y="20"/>
                  </a:cxn>
                  <a:cxn ang="0">
                    <a:pos x="67" y="0"/>
                  </a:cxn>
                </a:cxnLst>
                <a:rect l="0" t="0" r="r" b="b"/>
                <a:pathLst>
                  <a:path w="129" h="30">
                    <a:moveTo>
                      <a:pt x="67" y="0"/>
                    </a:moveTo>
                    <a:lnTo>
                      <a:pt x="0" y="14"/>
                    </a:lnTo>
                    <a:lnTo>
                      <a:pt x="50" y="30"/>
                    </a:lnTo>
                    <a:lnTo>
                      <a:pt x="129" y="2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46" name="Freeform 582"/>
              <p:cNvSpPr>
                <a:spLocks/>
              </p:cNvSpPr>
              <p:nvPr/>
            </p:nvSpPr>
            <p:spPr bwMode="auto">
              <a:xfrm>
                <a:off x="4673" y="1062"/>
                <a:ext cx="129" cy="3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14"/>
                  </a:cxn>
                  <a:cxn ang="0">
                    <a:pos x="50" y="30"/>
                  </a:cxn>
                  <a:cxn ang="0">
                    <a:pos x="129" y="20"/>
                  </a:cxn>
                  <a:cxn ang="0">
                    <a:pos x="67" y="0"/>
                  </a:cxn>
                </a:cxnLst>
                <a:rect l="0" t="0" r="r" b="b"/>
                <a:pathLst>
                  <a:path w="129" h="30">
                    <a:moveTo>
                      <a:pt x="67" y="0"/>
                    </a:moveTo>
                    <a:lnTo>
                      <a:pt x="0" y="14"/>
                    </a:lnTo>
                    <a:lnTo>
                      <a:pt x="50" y="30"/>
                    </a:lnTo>
                    <a:lnTo>
                      <a:pt x="129" y="20"/>
                    </a:lnTo>
                    <a:lnTo>
                      <a:pt x="6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47" name="Freeform 583"/>
              <p:cNvSpPr>
                <a:spLocks/>
              </p:cNvSpPr>
              <p:nvPr/>
            </p:nvSpPr>
            <p:spPr bwMode="auto">
              <a:xfrm>
                <a:off x="5532" y="2374"/>
                <a:ext cx="19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9" y="178"/>
                  </a:cxn>
                  <a:cxn ang="0">
                    <a:pos x="19" y="0"/>
                  </a:cxn>
                  <a:cxn ang="0">
                    <a:pos x="0" y="61"/>
                  </a:cxn>
                  <a:cxn ang="0">
                    <a:pos x="0" y="240"/>
                  </a:cxn>
                </a:cxnLst>
                <a:rect l="0" t="0" r="r" b="b"/>
                <a:pathLst>
                  <a:path w="19" h="240">
                    <a:moveTo>
                      <a:pt x="0" y="240"/>
                    </a:moveTo>
                    <a:lnTo>
                      <a:pt x="19" y="178"/>
                    </a:lnTo>
                    <a:lnTo>
                      <a:pt x="19" y="0"/>
                    </a:lnTo>
                    <a:lnTo>
                      <a:pt x="0" y="61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48" name="Freeform 584"/>
              <p:cNvSpPr>
                <a:spLocks/>
              </p:cNvSpPr>
              <p:nvPr/>
            </p:nvSpPr>
            <p:spPr bwMode="auto">
              <a:xfrm>
                <a:off x="5532" y="2374"/>
                <a:ext cx="19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9" y="178"/>
                  </a:cxn>
                  <a:cxn ang="0">
                    <a:pos x="19" y="0"/>
                  </a:cxn>
                  <a:cxn ang="0">
                    <a:pos x="0" y="61"/>
                  </a:cxn>
                  <a:cxn ang="0">
                    <a:pos x="0" y="240"/>
                  </a:cxn>
                </a:cxnLst>
                <a:rect l="0" t="0" r="r" b="b"/>
                <a:pathLst>
                  <a:path w="19" h="240">
                    <a:moveTo>
                      <a:pt x="0" y="240"/>
                    </a:moveTo>
                    <a:lnTo>
                      <a:pt x="19" y="178"/>
                    </a:lnTo>
                    <a:lnTo>
                      <a:pt x="19" y="0"/>
                    </a:lnTo>
                    <a:lnTo>
                      <a:pt x="0" y="61"/>
                    </a:lnTo>
                    <a:lnTo>
                      <a:pt x="0" y="2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49" name="Freeform 585"/>
              <p:cNvSpPr>
                <a:spLocks/>
              </p:cNvSpPr>
              <p:nvPr/>
            </p:nvSpPr>
            <p:spPr bwMode="auto">
              <a:xfrm>
                <a:off x="4411" y="2312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9"/>
                    </a:lnTo>
                    <a:lnTo>
                      <a:pt x="39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50" name="Freeform 586"/>
              <p:cNvSpPr>
                <a:spLocks/>
              </p:cNvSpPr>
              <p:nvPr/>
            </p:nvSpPr>
            <p:spPr bwMode="auto">
              <a:xfrm>
                <a:off x="4411" y="2312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9"/>
                    </a:lnTo>
                    <a:lnTo>
                      <a:pt x="39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51" name="Freeform 587"/>
              <p:cNvSpPr>
                <a:spLocks/>
              </p:cNvSpPr>
              <p:nvPr/>
            </p:nvSpPr>
            <p:spPr bwMode="auto">
              <a:xfrm>
                <a:off x="4332" y="2312"/>
                <a:ext cx="39" cy="59"/>
              </a:xfrm>
              <a:custGeom>
                <a:avLst/>
                <a:gdLst/>
                <a:ahLst/>
                <a:cxnLst>
                  <a:cxn ang="0">
                    <a:pos x="39" y="59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9" y="59"/>
                  </a:cxn>
                </a:cxnLst>
                <a:rect l="0" t="0" r="r" b="b"/>
                <a:pathLst>
                  <a:path w="39" h="59">
                    <a:moveTo>
                      <a:pt x="39" y="59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9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52" name="Freeform 588"/>
              <p:cNvSpPr>
                <a:spLocks/>
              </p:cNvSpPr>
              <p:nvPr/>
            </p:nvSpPr>
            <p:spPr bwMode="auto">
              <a:xfrm>
                <a:off x="4332" y="2312"/>
                <a:ext cx="39" cy="59"/>
              </a:xfrm>
              <a:custGeom>
                <a:avLst/>
                <a:gdLst/>
                <a:ahLst/>
                <a:cxnLst>
                  <a:cxn ang="0">
                    <a:pos x="39" y="59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9" y="59"/>
                  </a:cxn>
                </a:cxnLst>
                <a:rect l="0" t="0" r="r" b="b"/>
                <a:pathLst>
                  <a:path w="39" h="59">
                    <a:moveTo>
                      <a:pt x="39" y="59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9" y="5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53" name="Freeform 589"/>
              <p:cNvSpPr>
                <a:spLocks/>
              </p:cNvSpPr>
              <p:nvPr/>
            </p:nvSpPr>
            <p:spPr bwMode="auto">
              <a:xfrm>
                <a:off x="5335" y="1688"/>
                <a:ext cx="54" cy="142"/>
              </a:xfrm>
              <a:custGeom>
                <a:avLst/>
                <a:gdLst/>
                <a:ahLst/>
                <a:cxnLst>
                  <a:cxn ang="0">
                    <a:pos x="54" y="142"/>
                  </a:cxn>
                  <a:cxn ang="0">
                    <a:pos x="20" y="55"/>
                  </a:cxn>
                  <a:cxn ang="0">
                    <a:pos x="0" y="0"/>
                  </a:cxn>
                  <a:cxn ang="0">
                    <a:pos x="32" y="86"/>
                  </a:cxn>
                  <a:cxn ang="0">
                    <a:pos x="54" y="142"/>
                  </a:cxn>
                </a:cxnLst>
                <a:rect l="0" t="0" r="r" b="b"/>
                <a:pathLst>
                  <a:path w="54" h="142">
                    <a:moveTo>
                      <a:pt x="54" y="142"/>
                    </a:moveTo>
                    <a:lnTo>
                      <a:pt x="20" y="55"/>
                    </a:lnTo>
                    <a:lnTo>
                      <a:pt x="0" y="0"/>
                    </a:lnTo>
                    <a:lnTo>
                      <a:pt x="32" y="86"/>
                    </a:lnTo>
                    <a:lnTo>
                      <a:pt x="54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54" name="Freeform 590"/>
              <p:cNvSpPr>
                <a:spLocks/>
              </p:cNvSpPr>
              <p:nvPr/>
            </p:nvSpPr>
            <p:spPr bwMode="auto">
              <a:xfrm>
                <a:off x="5335" y="1688"/>
                <a:ext cx="54" cy="142"/>
              </a:xfrm>
              <a:custGeom>
                <a:avLst/>
                <a:gdLst/>
                <a:ahLst/>
                <a:cxnLst>
                  <a:cxn ang="0">
                    <a:pos x="54" y="142"/>
                  </a:cxn>
                  <a:cxn ang="0">
                    <a:pos x="20" y="55"/>
                  </a:cxn>
                  <a:cxn ang="0">
                    <a:pos x="0" y="0"/>
                  </a:cxn>
                  <a:cxn ang="0">
                    <a:pos x="32" y="86"/>
                  </a:cxn>
                  <a:cxn ang="0">
                    <a:pos x="54" y="142"/>
                  </a:cxn>
                </a:cxnLst>
                <a:rect l="0" t="0" r="r" b="b"/>
                <a:pathLst>
                  <a:path w="54" h="142">
                    <a:moveTo>
                      <a:pt x="54" y="142"/>
                    </a:moveTo>
                    <a:lnTo>
                      <a:pt x="20" y="55"/>
                    </a:lnTo>
                    <a:lnTo>
                      <a:pt x="0" y="0"/>
                    </a:lnTo>
                    <a:lnTo>
                      <a:pt x="32" y="86"/>
                    </a:lnTo>
                    <a:lnTo>
                      <a:pt x="54" y="1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55" name="Freeform 591"/>
              <p:cNvSpPr>
                <a:spLocks/>
              </p:cNvSpPr>
              <p:nvPr/>
            </p:nvSpPr>
            <p:spPr bwMode="auto">
              <a:xfrm>
                <a:off x="3393" y="1688"/>
                <a:ext cx="54" cy="142"/>
              </a:xfrm>
              <a:custGeom>
                <a:avLst/>
                <a:gdLst/>
                <a:ahLst/>
                <a:cxnLst>
                  <a:cxn ang="0">
                    <a:pos x="32" y="55"/>
                  </a:cxn>
                  <a:cxn ang="0">
                    <a:pos x="54" y="0"/>
                  </a:cxn>
                  <a:cxn ang="0">
                    <a:pos x="22" y="86"/>
                  </a:cxn>
                  <a:cxn ang="0">
                    <a:pos x="0" y="142"/>
                  </a:cxn>
                  <a:cxn ang="0">
                    <a:pos x="32" y="55"/>
                  </a:cxn>
                </a:cxnLst>
                <a:rect l="0" t="0" r="r" b="b"/>
                <a:pathLst>
                  <a:path w="54" h="142">
                    <a:moveTo>
                      <a:pt x="32" y="55"/>
                    </a:moveTo>
                    <a:lnTo>
                      <a:pt x="54" y="0"/>
                    </a:lnTo>
                    <a:lnTo>
                      <a:pt x="22" y="86"/>
                    </a:lnTo>
                    <a:lnTo>
                      <a:pt x="0" y="142"/>
                    </a:lnTo>
                    <a:lnTo>
                      <a:pt x="32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56" name="Freeform 592"/>
              <p:cNvSpPr>
                <a:spLocks/>
              </p:cNvSpPr>
              <p:nvPr/>
            </p:nvSpPr>
            <p:spPr bwMode="auto">
              <a:xfrm>
                <a:off x="3393" y="1688"/>
                <a:ext cx="54" cy="142"/>
              </a:xfrm>
              <a:custGeom>
                <a:avLst/>
                <a:gdLst/>
                <a:ahLst/>
                <a:cxnLst>
                  <a:cxn ang="0">
                    <a:pos x="32" y="55"/>
                  </a:cxn>
                  <a:cxn ang="0">
                    <a:pos x="54" y="0"/>
                  </a:cxn>
                  <a:cxn ang="0">
                    <a:pos x="22" y="86"/>
                  </a:cxn>
                  <a:cxn ang="0">
                    <a:pos x="0" y="142"/>
                  </a:cxn>
                  <a:cxn ang="0">
                    <a:pos x="32" y="55"/>
                  </a:cxn>
                </a:cxnLst>
                <a:rect l="0" t="0" r="r" b="b"/>
                <a:pathLst>
                  <a:path w="54" h="142">
                    <a:moveTo>
                      <a:pt x="32" y="55"/>
                    </a:moveTo>
                    <a:lnTo>
                      <a:pt x="54" y="0"/>
                    </a:lnTo>
                    <a:lnTo>
                      <a:pt x="22" y="86"/>
                    </a:lnTo>
                    <a:lnTo>
                      <a:pt x="0" y="142"/>
                    </a:lnTo>
                    <a:lnTo>
                      <a:pt x="32" y="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57" name="Freeform 593"/>
              <p:cNvSpPr>
                <a:spLocks/>
              </p:cNvSpPr>
              <p:nvPr/>
            </p:nvSpPr>
            <p:spPr bwMode="auto">
              <a:xfrm>
                <a:off x="5234" y="2924"/>
                <a:ext cx="86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29" y="59"/>
                  </a:cxn>
                  <a:cxn ang="0">
                    <a:pos x="86" y="0"/>
                  </a:cxn>
                  <a:cxn ang="0">
                    <a:pos x="54" y="83"/>
                  </a:cxn>
                  <a:cxn ang="0">
                    <a:pos x="0" y="140"/>
                  </a:cxn>
                </a:cxnLst>
                <a:rect l="0" t="0" r="r" b="b"/>
                <a:pathLst>
                  <a:path w="86" h="140">
                    <a:moveTo>
                      <a:pt x="0" y="140"/>
                    </a:moveTo>
                    <a:lnTo>
                      <a:pt x="29" y="59"/>
                    </a:lnTo>
                    <a:lnTo>
                      <a:pt x="86" y="0"/>
                    </a:lnTo>
                    <a:lnTo>
                      <a:pt x="54" y="8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58" name="Freeform 594"/>
              <p:cNvSpPr>
                <a:spLocks/>
              </p:cNvSpPr>
              <p:nvPr/>
            </p:nvSpPr>
            <p:spPr bwMode="auto">
              <a:xfrm>
                <a:off x="5234" y="2924"/>
                <a:ext cx="86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29" y="59"/>
                  </a:cxn>
                  <a:cxn ang="0">
                    <a:pos x="86" y="0"/>
                  </a:cxn>
                  <a:cxn ang="0">
                    <a:pos x="54" y="83"/>
                  </a:cxn>
                  <a:cxn ang="0">
                    <a:pos x="0" y="140"/>
                  </a:cxn>
                </a:cxnLst>
                <a:rect l="0" t="0" r="r" b="b"/>
                <a:pathLst>
                  <a:path w="86" h="140">
                    <a:moveTo>
                      <a:pt x="0" y="140"/>
                    </a:moveTo>
                    <a:lnTo>
                      <a:pt x="29" y="59"/>
                    </a:lnTo>
                    <a:lnTo>
                      <a:pt x="86" y="0"/>
                    </a:lnTo>
                    <a:lnTo>
                      <a:pt x="54" y="83"/>
                    </a:lnTo>
                    <a:lnTo>
                      <a:pt x="0" y="1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59" name="Freeform 595"/>
              <p:cNvSpPr>
                <a:spLocks/>
              </p:cNvSpPr>
              <p:nvPr/>
            </p:nvSpPr>
            <p:spPr bwMode="auto">
              <a:xfrm>
                <a:off x="3460" y="2924"/>
                <a:ext cx="88" cy="140"/>
              </a:xfrm>
              <a:custGeom>
                <a:avLst/>
                <a:gdLst/>
                <a:ahLst/>
                <a:cxnLst>
                  <a:cxn ang="0">
                    <a:pos x="32" y="83"/>
                  </a:cxn>
                  <a:cxn ang="0">
                    <a:pos x="0" y="0"/>
                  </a:cxn>
                  <a:cxn ang="0">
                    <a:pos x="59" y="59"/>
                  </a:cxn>
                  <a:cxn ang="0">
                    <a:pos x="88" y="140"/>
                  </a:cxn>
                  <a:cxn ang="0">
                    <a:pos x="32" y="83"/>
                  </a:cxn>
                </a:cxnLst>
                <a:rect l="0" t="0" r="r" b="b"/>
                <a:pathLst>
                  <a:path w="88" h="140">
                    <a:moveTo>
                      <a:pt x="32" y="83"/>
                    </a:moveTo>
                    <a:lnTo>
                      <a:pt x="0" y="0"/>
                    </a:lnTo>
                    <a:lnTo>
                      <a:pt x="59" y="59"/>
                    </a:lnTo>
                    <a:lnTo>
                      <a:pt x="88" y="140"/>
                    </a:lnTo>
                    <a:lnTo>
                      <a:pt x="32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60" name="Freeform 596"/>
              <p:cNvSpPr>
                <a:spLocks/>
              </p:cNvSpPr>
              <p:nvPr/>
            </p:nvSpPr>
            <p:spPr bwMode="auto">
              <a:xfrm>
                <a:off x="3460" y="2924"/>
                <a:ext cx="88" cy="140"/>
              </a:xfrm>
              <a:custGeom>
                <a:avLst/>
                <a:gdLst/>
                <a:ahLst/>
                <a:cxnLst>
                  <a:cxn ang="0">
                    <a:pos x="32" y="83"/>
                  </a:cxn>
                  <a:cxn ang="0">
                    <a:pos x="0" y="0"/>
                  </a:cxn>
                  <a:cxn ang="0">
                    <a:pos x="59" y="59"/>
                  </a:cxn>
                  <a:cxn ang="0">
                    <a:pos x="88" y="140"/>
                  </a:cxn>
                  <a:cxn ang="0">
                    <a:pos x="32" y="83"/>
                  </a:cxn>
                </a:cxnLst>
                <a:rect l="0" t="0" r="r" b="b"/>
                <a:pathLst>
                  <a:path w="88" h="140">
                    <a:moveTo>
                      <a:pt x="32" y="83"/>
                    </a:moveTo>
                    <a:lnTo>
                      <a:pt x="0" y="0"/>
                    </a:lnTo>
                    <a:lnTo>
                      <a:pt x="59" y="59"/>
                    </a:lnTo>
                    <a:lnTo>
                      <a:pt x="88" y="140"/>
                    </a:lnTo>
                    <a:lnTo>
                      <a:pt x="32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61" name="Freeform 597"/>
              <p:cNvSpPr>
                <a:spLocks/>
              </p:cNvSpPr>
              <p:nvPr/>
            </p:nvSpPr>
            <p:spPr bwMode="auto">
              <a:xfrm>
                <a:off x="5528" y="1660"/>
                <a:ext cx="23" cy="159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0"/>
                  </a:cxn>
                  <a:cxn ang="0">
                    <a:pos x="23" y="70"/>
                  </a:cxn>
                  <a:cxn ang="0">
                    <a:pos x="23" y="159"/>
                  </a:cxn>
                  <a:cxn ang="0">
                    <a:pos x="0" y="91"/>
                  </a:cxn>
                </a:cxnLst>
                <a:rect l="0" t="0" r="r" b="b"/>
                <a:pathLst>
                  <a:path w="23" h="159">
                    <a:moveTo>
                      <a:pt x="0" y="91"/>
                    </a:moveTo>
                    <a:lnTo>
                      <a:pt x="0" y="0"/>
                    </a:lnTo>
                    <a:lnTo>
                      <a:pt x="23" y="70"/>
                    </a:lnTo>
                    <a:lnTo>
                      <a:pt x="23" y="15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62" name="Freeform 598"/>
              <p:cNvSpPr>
                <a:spLocks/>
              </p:cNvSpPr>
              <p:nvPr/>
            </p:nvSpPr>
            <p:spPr bwMode="auto">
              <a:xfrm>
                <a:off x="5528" y="1660"/>
                <a:ext cx="23" cy="159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0"/>
                  </a:cxn>
                  <a:cxn ang="0">
                    <a:pos x="23" y="70"/>
                  </a:cxn>
                  <a:cxn ang="0">
                    <a:pos x="23" y="159"/>
                  </a:cxn>
                  <a:cxn ang="0">
                    <a:pos x="0" y="91"/>
                  </a:cxn>
                </a:cxnLst>
                <a:rect l="0" t="0" r="r" b="b"/>
                <a:pathLst>
                  <a:path w="23" h="159">
                    <a:moveTo>
                      <a:pt x="0" y="91"/>
                    </a:moveTo>
                    <a:lnTo>
                      <a:pt x="0" y="0"/>
                    </a:lnTo>
                    <a:lnTo>
                      <a:pt x="23" y="70"/>
                    </a:lnTo>
                    <a:lnTo>
                      <a:pt x="23" y="159"/>
                    </a:lnTo>
                    <a:lnTo>
                      <a:pt x="0" y="9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63" name="Freeform 599"/>
              <p:cNvSpPr>
                <a:spLocks/>
              </p:cNvSpPr>
              <p:nvPr/>
            </p:nvSpPr>
            <p:spPr bwMode="auto">
              <a:xfrm>
                <a:off x="4481" y="1970"/>
                <a:ext cx="20" cy="69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0"/>
                  </a:cxn>
                </a:cxnLst>
                <a:rect l="0" t="0" r="r" b="b"/>
                <a:pathLst>
                  <a:path w="20" h="69">
                    <a:moveTo>
                      <a:pt x="0" y="50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64" name="Freeform 600"/>
              <p:cNvSpPr>
                <a:spLocks/>
              </p:cNvSpPr>
              <p:nvPr/>
            </p:nvSpPr>
            <p:spPr bwMode="auto">
              <a:xfrm>
                <a:off x="4481" y="1970"/>
                <a:ext cx="20" cy="69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0"/>
                  </a:cxn>
                </a:cxnLst>
                <a:rect l="0" t="0" r="r" b="b"/>
                <a:pathLst>
                  <a:path w="20" h="69">
                    <a:moveTo>
                      <a:pt x="0" y="50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65" name="Freeform 601"/>
              <p:cNvSpPr>
                <a:spLocks/>
              </p:cNvSpPr>
              <p:nvPr/>
            </p:nvSpPr>
            <p:spPr bwMode="auto">
              <a:xfrm>
                <a:off x="4281" y="1970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0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66" name="Freeform 602"/>
              <p:cNvSpPr>
                <a:spLocks/>
              </p:cNvSpPr>
              <p:nvPr/>
            </p:nvSpPr>
            <p:spPr bwMode="auto">
              <a:xfrm>
                <a:off x="4281" y="1970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0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0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67" name="Rectangle 603"/>
              <p:cNvSpPr>
                <a:spLocks noChangeArrowheads="1"/>
              </p:cNvSpPr>
              <p:nvPr/>
            </p:nvSpPr>
            <p:spPr bwMode="auto">
              <a:xfrm>
                <a:off x="4371" y="2320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68" name="Rectangle 604"/>
              <p:cNvSpPr>
                <a:spLocks noChangeArrowheads="1"/>
              </p:cNvSpPr>
              <p:nvPr/>
            </p:nvSpPr>
            <p:spPr bwMode="auto">
              <a:xfrm>
                <a:off x="4371" y="2320"/>
                <a:ext cx="40" cy="51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69" name="Freeform 605"/>
              <p:cNvSpPr>
                <a:spLocks/>
              </p:cNvSpPr>
              <p:nvPr/>
            </p:nvSpPr>
            <p:spPr bwMode="auto">
              <a:xfrm>
                <a:off x="4773" y="3390"/>
                <a:ext cx="115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27" y="29"/>
                  </a:cxn>
                  <a:cxn ang="0">
                    <a:pos x="115" y="0"/>
                  </a:cxn>
                  <a:cxn ang="0">
                    <a:pos x="83" y="42"/>
                  </a:cxn>
                  <a:cxn ang="0">
                    <a:pos x="0" y="70"/>
                  </a:cxn>
                </a:cxnLst>
                <a:rect l="0" t="0" r="r" b="b"/>
                <a:pathLst>
                  <a:path w="115" h="70">
                    <a:moveTo>
                      <a:pt x="0" y="70"/>
                    </a:moveTo>
                    <a:lnTo>
                      <a:pt x="27" y="29"/>
                    </a:lnTo>
                    <a:lnTo>
                      <a:pt x="115" y="0"/>
                    </a:lnTo>
                    <a:lnTo>
                      <a:pt x="83" y="42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70" name="Freeform 606"/>
              <p:cNvSpPr>
                <a:spLocks/>
              </p:cNvSpPr>
              <p:nvPr/>
            </p:nvSpPr>
            <p:spPr bwMode="auto">
              <a:xfrm>
                <a:off x="4773" y="3390"/>
                <a:ext cx="115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27" y="29"/>
                  </a:cxn>
                  <a:cxn ang="0">
                    <a:pos x="115" y="0"/>
                  </a:cxn>
                  <a:cxn ang="0">
                    <a:pos x="83" y="42"/>
                  </a:cxn>
                  <a:cxn ang="0">
                    <a:pos x="0" y="70"/>
                  </a:cxn>
                </a:cxnLst>
                <a:rect l="0" t="0" r="r" b="b"/>
                <a:pathLst>
                  <a:path w="115" h="70">
                    <a:moveTo>
                      <a:pt x="0" y="70"/>
                    </a:moveTo>
                    <a:lnTo>
                      <a:pt x="27" y="29"/>
                    </a:lnTo>
                    <a:lnTo>
                      <a:pt x="115" y="0"/>
                    </a:lnTo>
                    <a:lnTo>
                      <a:pt x="83" y="42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71" name="Freeform 607"/>
              <p:cNvSpPr>
                <a:spLocks/>
              </p:cNvSpPr>
              <p:nvPr/>
            </p:nvSpPr>
            <p:spPr bwMode="auto">
              <a:xfrm>
                <a:off x="3893" y="3390"/>
                <a:ext cx="115" cy="70"/>
              </a:xfrm>
              <a:custGeom>
                <a:avLst/>
                <a:gdLst/>
                <a:ahLst/>
                <a:cxnLst>
                  <a:cxn ang="0">
                    <a:pos x="32" y="42"/>
                  </a:cxn>
                  <a:cxn ang="0">
                    <a:pos x="0" y="0"/>
                  </a:cxn>
                  <a:cxn ang="0">
                    <a:pos x="89" y="29"/>
                  </a:cxn>
                  <a:cxn ang="0">
                    <a:pos x="115" y="70"/>
                  </a:cxn>
                  <a:cxn ang="0">
                    <a:pos x="32" y="42"/>
                  </a:cxn>
                </a:cxnLst>
                <a:rect l="0" t="0" r="r" b="b"/>
                <a:pathLst>
                  <a:path w="115" h="70">
                    <a:moveTo>
                      <a:pt x="32" y="42"/>
                    </a:moveTo>
                    <a:lnTo>
                      <a:pt x="0" y="0"/>
                    </a:lnTo>
                    <a:lnTo>
                      <a:pt x="89" y="29"/>
                    </a:lnTo>
                    <a:lnTo>
                      <a:pt x="115" y="70"/>
                    </a:lnTo>
                    <a:lnTo>
                      <a:pt x="32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72" name="Freeform 608"/>
              <p:cNvSpPr>
                <a:spLocks/>
              </p:cNvSpPr>
              <p:nvPr/>
            </p:nvSpPr>
            <p:spPr bwMode="auto">
              <a:xfrm>
                <a:off x="3893" y="3390"/>
                <a:ext cx="115" cy="70"/>
              </a:xfrm>
              <a:custGeom>
                <a:avLst/>
                <a:gdLst/>
                <a:ahLst/>
                <a:cxnLst>
                  <a:cxn ang="0">
                    <a:pos x="32" y="42"/>
                  </a:cxn>
                  <a:cxn ang="0">
                    <a:pos x="0" y="0"/>
                  </a:cxn>
                  <a:cxn ang="0">
                    <a:pos x="89" y="29"/>
                  </a:cxn>
                  <a:cxn ang="0">
                    <a:pos x="115" y="70"/>
                  </a:cxn>
                  <a:cxn ang="0">
                    <a:pos x="32" y="42"/>
                  </a:cxn>
                </a:cxnLst>
                <a:rect l="0" t="0" r="r" b="b"/>
                <a:pathLst>
                  <a:path w="115" h="70">
                    <a:moveTo>
                      <a:pt x="32" y="42"/>
                    </a:moveTo>
                    <a:lnTo>
                      <a:pt x="0" y="0"/>
                    </a:lnTo>
                    <a:lnTo>
                      <a:pt x="89" y="29"/>
                    </a:lnTo>
                    <a:lnTo>
                      <a:pt x="115" y="70"/>
                    </a:lnTo>
                    <a:lnTo>
                      <a:pt x="32" y="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73" name="Freeform 609"/>
              <p:cNvSpPr>
                <a:spLocks/>
              </p:cNvSpPr>
              <p:nvPr/>
            </p:nvSpPr>
            <p:spPr bwMode="auto">
              <a:xfrm>
                <a:off x="5302" y="1596"/>
                <a:ext cx="129" cy="9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13" y="0"/>
                  </a:cxn>
                  <a:cxn ang="0">
                    <a:pos x="129" y="79"/>
                  </a:cxn>
                  <a:cxn ang="0">
                    <a:pos x="33" y="92"/>
                  </a:cxn>
                  <a:cxn ang="0">
                    <a:pos x="0" y="7"/>
                  </a:cxn>
                </a:cxnLst>
                <a:rect l="0" t="0" r="r" b="b"/>
                <a:pathLst>
                  <a:path w="129" h="92">
                    <a:moveTo>
                      <a:pt x="0" y="7"/>
                    </a:moveTo>
                    <a:lnTo>
                      <a:pt x="113" y="0"/>
                    </a:lnTo>
                    <a:lnTo>
                      <a:pt x="129" y="79"/>
                    </a:lnTo>
                    <a:lnTo>
                      <a:pt x="33" y="9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74" name="Freeform 610"/>
              <p:cNvSpPr>
                <a:spLocks/>
              </p:cNvSpPr>
              <p:nvPr/>
            </p:nvSpPr>
            <p:spPr bwMode="auto">
              <a:xfrm>
                <a:off x="5302" y="1596"/>
                <a:ext cx="129" cy="9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13" y="0"/>
                  </a:cxn>
                  <a:cxn ang="0">
                    <a:pos x="129" y="79"/>
                  </a:cxn>
                  <a:cxn ang="0">
                    <a:pos x="33" y="92"/>
                  </a:cxn>
                  <a:cxn ang="0">
                    <a:pos x="0" y="7"/>
                  </a:cxn>
                </a:cxnLst>
                <a:rect l="0" t="0" r="r" b="b"/>
                <a:pathLst>
                  <a:path w="129" h="92">
                    <a:moveTo>
                      <a:pt x="0" y="7"/>
                    </a:moveTo>
                    <a:lnTo>
                      <a:pt x="113" y="0"/>
                    </a:lnTo>
                    <a:lnTo>
                      <a:pt x="129" y="79"/>
                    </a:lnTo>
                    <a:lnTo>
                      <a:pt x="33" y="92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75" name="Freeform 611"/>
              <p:cNvSpPr>
                <a:spLocks/>
              </p:cNvSpPr>
              <p:nvPr/>
            </p:nvSpPr>
            <p:spPr bwMode="auto">
              <a:xfrm>
                <a:off x="4501" y="2039"/>
                <a:ext cx="6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69"/>
                  </a:cxn>
                  <a:cxn ang="0">
                    <a:pos x="0" y="51"/>
                  </a:cxn>
                </a:cxnLst>
                <a:rect l="0" t="0" r="r" b="b"/>
                <a:pathLst>
                  <a:path w="6" h="69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6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76" name="Freeform 612"/>
              <p:cNvSpPr>
                <a:spLocks/>
              </p:cNvSpPr>
              <p:nvPr/>
            </p:nvSpPr>
            <p:spPr bwMode="auto">
              <a:xfrm>
                <a:off x="4501" y="2039"/>
                <a:ext cx="6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69"/>
                  </a:cxn>
                  <a:cxn ang="0">
                    <a:pos x="0" y="51"/>
                  </a:cxn>
                </a:cxnLst>
                <a:rect l="0" t="0" r="r" b="b"/>
                <a:pathLst>
                  <a:path w="6" h="69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69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77" name="Freeform 613"/>
              <p:cNvSpPr>
                <a:spLocks/>
              </p:cNvSpPr>
              <p:nvPr/>
            </p:nvSpPr>
            <p:spPr bwMode="auto">
              <a:xfrm>
                <a:off x="4275" y="2039"/>
                <a:ext cx="6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69"/>
                  </a:cxn>
                </a:cxnLst>
                <a:rect l="0" t="0" r="r" b="b"/>
                <a:pathLst>
                  <a:path w="6" h="69">
                    <a:moveTo>
                      <a:pt x="0" y="69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78" name="Freeform 614"/>
              <p:cNvSpPr>
                <a:spLocks/>
              </p:cNvSpPr>
              <p:nvPr/>
            </p:nvSpPr>
            <p:spPr bwMode="auto">
              <a:xfrm>
                <a:off x="4275" y="2039"/>
                <a:ext cx="6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69"/>
                  </a:cxn>
                </a:cxnLst>
                <a:rect l="0" t="0" r="r" b="b"/>
                <a:pathLst>
                  <a:path w="6" h="69">
                    <a:moveTo>
                      <a:pt x="0" y="69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79" name="Freeform 615"/>
              <p:cNvSpPr>
                <a:spLocks/>
              </p:cNvSpPr>
              <p:nvPr/>
            </p:nvSpPr>
            <p:spPr bwMode="auto">
              <a:xfrm>
                <a:off x="5500" y="2614"/>
                <a:ext cx="32" cy="193"/>
              </a:xfrm>
              <a:custGeom>
                <a:avLst/>
                <a:gdLst/>
                <a:ahLst/>
                <a:cxnLst>
                  <a:cxn ang="0">
                    <a:pos x="5" y="193"/>
                  </a:cxn>
                  <a:cxn ang="0">
                    <a:pos x="28" y="150"/>
                  </a:cxn>
                  <a:cxn ang="0">
                    <a:pos x="32" y="0"/>
                  </a:cxn>
                  <a:cxn ang="0">
                    <a:pos x="0" y="58"/>
                  </a:cxn>
                  <a:cxn ang="0">
                    <a:pos x="5" y="193"/>
                  </a:cxn>
                </a:cxnLst>
                <a:rect l="0" t="0" r="r" b="b"/>
                <a:pathLst>
                  <a:path w="32" h="193">
                    <a:moveTo>
                      <a:pt x="5" y="193"/>
                    </a:moveTo>
                    <a:lnTo>
                      <a:pt x="28" y="150"/>
                    </a:lnTo>
                    <a:lnTo>
                      <a:pt x="32" y="0"/>
                    </a:lnTo>
                    <a:lnTo>
                      <a:pt x="0" y="58"/>
                    </a:lnTo>
                    <a:lnTo>
                      <a:pt x="5" y="1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80" name="Freeform 616"/>
              <p:cNvSpPr>
                <a:spLocks/>
              </p:cNvSpPr>
              <p:nvPr/>
            </p:nvSpPr>
            <p:spPr bwMode="auto">
              <a:xfrm>
                <a:off x="5500" y="2614"/>
                <a:ext cx="32" cy="193"/>
              </a:xfrm>
              <a:custGeom>
                <a:avLst/>
                <a:gdLst/>
                <a:ahLst/>
                <a:cxnLst>
                  <a:cxn ang="0">
                    <a:pos x="5" y="193"/>
                  </a:cxn>
                  <a:cxn ang="0">
                    <a:pos x="28" y="150"/>
                  </a:cxn>
                  <a:cxn ang="0">
                    <a:pos x="32" y="0"/>
                  </a:cxn>
                  <a:cxn ang="0">
                    <a:pos x="0" y="58"/>
                  </a:cxn>
                  <a:cxn ang="0">
                    <a:pos x="5" y="193"/>
                  </a:cxn>
                </a:cxnLst>
                <a:rect l="0" t="0" r="r" b="b"/>
                <a:pathLst>
                  <a:path w="32" h="193">
                    <a:moveTo>
                      <a:pt x="5" y="193"/>
                    </a:moveTo>
                    <a:lnTo>
                      <a:pt x="28" y="150"/>
                    </a:lnTo>
                    <a:lnTo>
                      <a:pt x="32" y="0"/>
                    </a:lnTo>
                    <a:lnTo>
                      <a:pt x="0" y="58"/>
                    </a:lnTo>
                    <a:lnTo>
                      <a:pt x="5" y="19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81" name="Freeform 617"/>
              <p:cNvSpPr>
                <a:spLocks/>
              </p:cNvSpPr>
              <p:nvPr/>
            </p:nvSpPr>
            <p:spPr bwMode="auto">
              <a:xfrm>
                <a:off x="4450" y="1906"/>
                <a:ext cx="31" cy="64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0"/>
                  </a:cxn>
                </a:cxnLst>
                <a:rect l="0" t="0" r="r" b="b"/>
                <a:pathLst>
                  <a:path w="31" h="64">
                    <a:moveTo>
                      <a:pt x="0" y="50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82" name="Freeform 618"/>
              <p:cNvSpPr>
                <a:spLocks/>
              </p:cNvSpPr>
              <p:nvPr/>
            </p:nvSpPr>
            <p:spPr bwMode="auto">
              <a:xfrm>
                <a:off x="4450" y="1906"/>
                <a:ext cx="31" cy="64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0"/>
                  </a:cxn>
                </a:cxnLst>
                <a:rect l="0" t="0" r="r" b="b"/>
                <a:pathLst>
                  <a:path w="31" h="64">
                    <a:moveTo>
                      <a:pt x="0" y="50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83" name="Freeform 619"/>
              <p:cNvSpPr>
                <a:spLocks/>
              </p:cNvSpPr>
              <p:nvPr/>
            </p:nvSpPr>
            <p:spPr bwMode="auto">
              <a:xfrm>
                <a:off x="4301" y="1906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0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84" name="Freeform 620"/>
              <p:cNvSpPr>
                <a:spLocks/>
              </p:cNvSpPr>
              <p:nvPr/>
            </p:nvSpPr>
            <p:spPr bwMode="auto">
              <a:xfrm>
                <a:off x="4301" y="1906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0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0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85" name="Freeform 621"/>
              <p:cNvSpPr>
                <a:spLocks/>
              </p:cNvSpPr>
              <p:nvPr/>
            </p:nvSpPr>
            <p:spPr bwMode="auto">
              <a:xfrm>
                <a:off x="5302" y="1568"/>
                <a:ext cx="113" cy="120"/>
              </a:xfrm>
              <a:custGeom>
                <a:avLst/>
                <a:gdLst/>
                <a:ahLst/>
                <a:cxnLst>
                  <a:cxn ang="0">
                    <a:pos x="33" y="120"/>
                  </a:cxn>
                  <a:cxn ang="0">
                    <a:pos x="0" y="35"/>
                  </a:cxn>
                  <a:cxn ang="0">
                    <a:pos x="81" y="0"/>
                  </a:cxn>
                  <a:cxn ang="0">
                    <a:pos x="113" y="87"/>
                  </a:cxn>
                  <a:cxn ang="0">
                    <a:pos x="33" y="120"/>
                  </a:cxn>
                </a:cxnLst>
                <a:rect l="0" t="0" r="r" b="b"/>
                <a:pathLst>
                  <a:path w="113" h="120">
                    <a:moveTo>
                      <a:pt x="33" y="120"/>
                    </a:moveTo>
                    <a:lnTo>
                      <a:pt x="0" y="35"/>
                    </a:lnTo>
                    <a:lnTo>
                      <a:pt x="81" y="0"/>
                    </a:lnTo>
                    <a:lnTo>
                      <a:pt x="113" y="87"/>
                    </a:lnTo>
                    <a:lnTo>
                      <a:pt x="33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86" name="Freeform 622"/>
              <p:cNvSpPr>
                <a:spLocks/>
              </p:cNvSpPr>
              <p:nvPr/>
            </p:nvSpPr>
            <p:spPr bwMode="auto">
              <a:xfrm>
                <a:off x="5302" y="1568"/>
                <a:ext cx="113" cy="120"/>
              </a:xfrm>
              <a:custGeom>
                <a:avLst/>
                <a:gdLst/>
                <a:ahLst/>
                <a:cxnLst>
                  <a:cxn ang="0">
                    <a:pos x="33" y="120"/>
                  </a:cxn>
                  <a:cxn ang="0">
                    <a:pos x="0" y="35"/>
                  </a:cxn>
                  <a:cxn ang="0">
                    <a:pos x="81" y="0"/>
                  </a:cxn>
                  <a:cxn ang="0">
                    <a:pos x="113" y="87"/>
                  </a:cxn>
                  <a:cxn ang="0">
                    <a:pos x="33" y="120"/>
                  </a:cxn>
                </a:cxnLst>
                <a:rect l="0" t="0" r="r" b="b"/>
                <a:pathLst>
                  <a:path w="113" h="120">
                    <a:moveTo>
                      <a:pt x="33" y="120"/>
                    </a:moveTo>
                    <a:lnTo>
                      <a:pt x="0" y="35"/>
                    </a:lnTo>
                    <a:lnTo>
                      <a:pt x="81" y="0"/>
                    </a:lnTo>
                    <a:lnTo>
                      <a:pt x="113" y="87"/>
                    </a:lnTo>
                    <a:lnTo>
                      <a:pt x="33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87" name="Freeform 623"/>
              <p:cNvSpPr>
                <a:spLocks/>
              </p:cNvSpPr>
              <p:nvPr/>
            </p:nvSpPr>
            <p:spPr bwMode="auto">
              <a:xfrm>
                <a:off x="3365" y="1568"/>
                <a:ext cx="115" cy="12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87"/>
                  </a:cxn>
                  <a:cxn ang="0">
                    <a:pos x="82" y="120"/>
                  </a:cxn>
                  <a:cxn ang="0">
                    <a:pos x="115" y="35"/>
                  </a:cxn>
                  <a:cxn ang="0">
                    <a:pos x="34" y="0"/>
                  </a:cxn>
                </a:cxnLst>
                <a:rect l="0" t="0" r="r" b="b"/>
                <a:pathLst>
                  <a:path w="115" h="120">
                    <a:moveTo>
                      <a:pt x="34" y="0"/>
                    </a:moveTo>
                    <a:lnTo>
                      <a:pt x="0" y="87"/>
                    </a:lnTo>
                    <a:lnTo>
                      <a:pt x="82" y="120"/>
                    </a:lnTo>
                    <a:lnTo>
                      <a:pt x="115" y="3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88" name="Freeform 624"/>
              <p:cNvSpPr>
                <a:spLocks/>
              </p:cNvSpPr>
              <p:nvPr/>
            </p:nvSpPr>
            <p:spPr bwMode="auto">
              <a:xfrm>
                <a:off x="3365" y="1568"/>
                <a:ext cx="115" cy="12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87"/>
                  </a:cxn>
                  <a:cxn ang="0">
                    <a:pos x="82" y="120"/>
                  </a:cxn>
                  <a:cxn ang="0">
                    <a:pos x="115" y="35"/>
                  </a:cxn>
                  <a:cxn ang="0">
                    <a:pos x="34" y="0"/>
                  </a:cxn>
                </a:cxnLst>
                <a:rect l="0" t="0" r="r" b="b"/>
                <a:pathLst>
                  <a:path w="115" h="120">
                    <a:moveTo>
                      <a:pt x="34" y="0"/>
                    </a:moveTo>
                    <a:lnTo>
                      <a:pt x="0" y="87"/>
                    </a:lnTo>
                    <a:lnTo>
                      <a:pt x="82" y="120"/>
                    </a:lnTo>
                    <a:lnTo>
                      <a:pt x="115" y="35"/>
                    </a:lnTo>
                    <a:lnTo>
                      <a:pt x="3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89" name="Freeform 625"/>
              <p:cNvSpPr>
                <a:spLocks/>
              </p:cNvSpPr>
              <p:nvPr/>
            </p:nvSpPr>
            <p:spPr bwMode="auto">
              <a:xfrm>
                <a:off x="4957" y="3318"/>
                <a:ext cx="88" cy="11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8" y="0"/>
                  </a:cxn>
                  <a:cxn ang="0">
                    <a:pos x="88" y="69"/>
                  </a:cxn>
                  <a:cxn ang="0">
                    <a:pos x="51" y="114"/>
                  </a:cxn>
                  <a:cxn ang="0">
                    <a:pos x="0" y="44"/>
                  </a:cxn>
                </a:cxnLst>
                <a:rect l="0" t="0" r="r" b="b"/>
                <a:pathLst>
                  <a:path w="88" h="114">
                    <a:moveTo>
                      <a:pt x="0" y="44"/>
                    </a:moveTo>
                    <a:lnTo>
                      <a:pt x="38" y="0"/>
                    </a:lnTo>
                    <a:lnTo>
                      <a:pt x="88" y="69"/>
                    </a:lnTo>
                    <a:lnTo>
                      <a:pt x="51" y="11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90" name="Freeform 626"/>
              <p:cNvSpPr>
                <a:spLocks/>
              </p:cNvSpPr>
              <p:nvPr/>
            </p:nvSpPr>
            <p:spPr bwMode="auto">
              <a:xfrm>
                <a:off x="4957" y="3318"/>
                <a:ext cx="88" cy="11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8" y="0"/>
                  </a:cxn>
                  <a:cxn ang="0">
                    <a:pos x="88" y="69"/>
                  </a:cxn>
                  <a:cxn ang="0">
                    <a:pos x="51" y="114"/>
                  </a:cxn>
                  <a:cxn ang="0">
                    <a:pos x="0" y="44"/>
                  </a:cxn>
                </a:cxnLst>
                <a:rect l="0" t="0" r="r" b="b"/>
                <a:pathLst>
                  <a:path w="88" h="114">
                    <a:moveTo>
                      <a:pt x="0" y="44"/>
                    </a:moveTo>
                    <a:lnTo>
                      <a:pt x="38" y="0"/>
                    </a:lnTo>
                    <a:lnTo>
                      <a:pt x="88" y="69"/>
                    </a:lnTo>
                    <a:lnTo>
                      <a:pt x="51" y="114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91" name="Freeform 627"/>
              <p:cNvSpPr>
                <a:spLocks/>
              </p:cNvSpPr>
              <p:nvPr/>
            </p:nvSpPr>
            <p:spPr bwMode="auto">
              <a:xfrm>
                <a:off x="3737" y="3318"/>
                <a:ext cx="88" cy="11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7" y="114"/>
                  </a:cxn>
                  <a:cxn ang="0">
                    <a:pos x="88" y="44"/>
                  </a:cxn>
                  <a:cxn ang="0">
                    <a:pos x="49" y="0"/>
                  </a:cxn>
                  <a:cxn ang="0">
                    <a:pos x="0" y="69"/>
                  </a:cxn>
                </a:cxnLst>
                <a:rect l="0" t="0" r="r" b="b"/>
                <a:pathLst>
                  <a:path w="88" h="114">
                    <a:moveTo>
                      <a:pt x="0" y="69"/>
                    </a:moveTo>
                    <a:lnTo>
                      <a:pt x="37" y="114"/>
                    </a:lnTo>
                    <a:lnTo>
                      <a:pt x="88" y="44"/>
                    </a:lnTo>
                    <a:lnTo>
                      <a:pt x="49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92" name="Freeform 628"/>
              <p:cNvSpPr>
                <a:spLocks/>
              </p:cNvSpPr>
              <p:nvPr/>
            </p:nvSpPr>
            <p:spPr bwMode="auto">
              <a:xfrm>
                <a:off x="3737" y="3318"/>
                <a:ext cx="88" cy="11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7" y="114"/>
                  </a:cxn>
                  <a:cxn ang="0">
                    <a:pos x="88" y="44"/>
                  </a:cxn>
                  <a:cxn ang="0">
                    <a:pos x="49" y="0"/>
                  </a:cxn>
                  <a:cxn ang="0">
                    <a:pos x="0" y="69"/>
                  </a:cxn>
                </a:cxnLst>
                <a:rect l="0" t="0" r="r" b="b"/>
                <a:pathLst>
                  <a:path w="88" h="114">
                    <a:moveTo>
                      <a:pt x="0" y="69"/>
                    </a:moveTo>
                    <a:lnTo>
                      <a:pt x="37" y="114"/>
                    </a:lnTo>
                    <a:lnTo>
                      <a:pt x="88" y="44"/>
                    </a:lnTo>
                    <a:lnTo>
                      <a:pt x="49" y="0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93" name="Freeform 629"/>
              <p:cNvSpPr>
                <a:spLocks/>
              </p:cNvSpPr>
              <p:nvPr/>
            </p:nvSpPr>
            <p:spPr bwMode="auto">
              <a:xfrm>
                <a:off x="4982" y="3306"/>
                <a:ext cx="134" cy="89"/>
              </a:xfrm>
              <a:custGeom>
                <a:avLst/>
                <a:gdLst/>
                <a:ahLst/>
                <a:cxnLst>
                  <a:cxn ang="0">
                    <a:pos x="134" y="53"/>
                  </a:cxn>
                  <a:cxn ang="0">
                    <a:pos x="96" y="89"/>
                  </a:cxn>
                  <a:cxn ang="0">
                    <a:pos x="0" y="44"/>
                  </a:cxn>
                  <a:cxn ang="0">
                    <a:pos x="38" y="0"/>
                  </a:cxn>
                  <a:cxn ang="0">
                    <a:pos x="134" y="53"/>
                  </a:cxn>
                </a:cxnLst>
                <a:rect l="0" t="0" r="r" b="b"/>
                <a:pathLst>
                  <a:path w="134" h="89">
                    <a:moveTo>
                      <a:pt x="134" y="53"/>
                    </a:moveTo>
                    <a:lnTo>
                      <a:pt x="96" y="89"/>
                    </a:lnTo>
                    <a:lnTo>
                      <a:pt x="0" y="44"/>
                    </a:lnTo>
                    <a:lnTo>
                      <a:pt x="38" y="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94" name="Freeform 630"/>
              <p:cNvSpPr>
                <a:spLocks/>
              </p:cNvSpPr>
              <p:nvPr/>
            </p:nvSpPr>
            <p:spPr bwMode="auto">
              <a:xfrm>
                <a:off x="4982" y="3306"/>
                <a:ext cx="134" cy="89"/>
              </a:xfrm>
              <a:custGeom>
                <a:avLst/>
                <a:gdLst/>
                <a:ahLst/>
                <a:cxnLst>
                  <a:cxn ang="0">
                    <a:pos x="134" y="53"/>
                  </a:cxn>
                  <a:cxn ang="0">
                    <a:pos x="96" y="89"/>
                  </a:cxn>
                  <a:cxn ang="0">
                    <a:pos x="0" y="44"/>
                  </a:cxn>
                  <a:cxn ang="0">
                    <a:pos x="38" y="0"/>
                  </a:cxn>
                  <a:cxn ang="0">
                    <a:pos x="134" y="53"/>
                  </a:cxn>
                </a:cxnLst>
                <a:rect l="0" t="0" r="r" b="b"/>
                <a:pathLst>
                  <a:path w="134" h="89">
                    <a:moveTo>
                      <a:pt x="134" y="53"/>
                    </a:moveTo>
                    <a:lnTo>
                      <a:pt x="96" y="89"/>
                    </a:lnTo>
                    <a:lnTo>
                      <a:pt x="0" y="44"/>
                    </a:lnTo>
                    <a:lnTo>
                      <a:pt x="38" y="0"/>
                    </a:lnTo>
                    <a:lnTo>
                      <a:pt x="134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95" name="Freeform 631"/>
              <p:cNvSpPr>
                <a:spLocks/>
              </p:cNvSpPr>
              <p:nvPr/>
            </p:nvSpPr>
            <p:spPr bwMode="auto">
              <a:xfrm>
                <a:off x="4450" y="2248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4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4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96" name="Freeform 632"/>
              <p:cNvSpPr>
                <a:spLocks/>
              </p:cNvSpPr>
              <p:nvPr/>
            </p:nvSpPr>
            <p:spPr bwMode="auto">
              <a:xfrm>
                <a:off x="4450" y="2248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4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4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97" name="Freeform 633"/>
              <p:cNvSpPr>
                <a:spLocks/>
              </p:cNvSpPr>
              <p:nvPr/>
            </p:nvSpPr>
            <p:spPr bwMode="auto">
              <a:xfrm>
                <a:off x="4301" y="2248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4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4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98" name="Freeform 634"/>
              <p:cNvSpPr>
                <a:spLocks/>
              </p:cNvSpPr>
              <p:nvPr/>
            </p:nvSpPr>
            <p:spPr bwMode="auto">
              <a:xfrm>
                <a:off x="4301" y="2248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4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4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99" name="Freeform 635"/>
              <p:cNvSpPr>
                <a:spLocks/>
              </p:cNvSpPr>
              <p:nvPr/>
            </p:nvSpPr>
            <p:spPr bwMode="auto">
              <a:xfrm>
                <a:off x="4501" y="2108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2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2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00" name="Freeform 636"/>
              <p:cNvSpPr>
                <a:spLocks/>
              </p:cNvSpPr>
              <p:nvPr/>
            </p:nvSpPr>
            <p:spPr bwMode="auto">
              <a:xfrm>
                <a:off x="4501" y="2108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2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2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01" name="Freeform 637"/>
              <p:cNvSpPr>
                <a:spLocks/>
              </p:cNvSpPr>
              <p:nvPr/>
            </p:nvSpPr>
            <p:spPr bwMode="auto">
              <a:xfrm>
                <a:off x="4275" y="2108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2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2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02" name="Freeform 638"/>
              <p:cNvSpPr>
                <a:spLocks/>
              </p:cNvSpPr>
              <p:nvPr/>
            </p:nvSpPr>
            <p:spPr bwMode="auto">
              <a:xfrm>
                <a:off x="4275" y="2108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2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2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03" name="Freeform 639"/>
              <p:cNvSpPr>
                <a:spLocks/>
              </p:cNvSpPr>
              <p:nvPr/>
            </p:nvSpPr>
            <p:spPr bwMode="auto">
              <a:xfrm>
                <a:off x="4909" y="1131"/>
                <a:ext cx="151" cy="44"/>
              </a:xfrm>
              <a:custGeom>
                <a:avLst/>
                <a:gdLst/>
                <a:ahLst/>
                <a:cxnLst>
                  <a:cxn ang="0">
                    <a:pos x="96" y="9"/>
                  </a:cxn>
                  <a:cxn ang="0">
                    <a:pos x="0" y="0"/>
                  </a:cxn>
                  <a:cxn ang="0">
                    <a:pos x="46" y="28"/>
                  </a:cxn>
                  <a:cxn ang="0">
                    <a:pos x="151" y="44"/>
                  </a:cxn>
                  <a:cxn ang="0">
                    <a:pos x="96" y="9"/>
                  </a:cxn>
                </a:cxnLst>
                <a:rect l="0" t="0" r="r" b="b"/>
                <a:pathLst>
                  <a:path w="151" h="44">
                    <a:moveTo>
                      <a:pt x="96" y="9"/>
                    </a:moveTo>
                    <a:lnTo>
                      <a:pt x="0" y="0"/>
                    </a:lnTo>
                    <a:lnTo>
                      <a:pt x="46" y="28"/>
                    </a:lnTo>
                    <a:lnTo>
                      <a:pt x="151" y="44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04" name="Freeform 640"/>
              <p:cNvSpPr>
                <a:spLocks/>
              </p:cNvSpPr>
              <p:nvPr/>
            </p:nvSpPr>
            <p:spPr bwMode="auto">
              <a:xfrm>
                <a:off x="4909" y="1131"/>
                <a:ext cx="151" cy="44"/>
              </a:xfrm>
              <a:custGeom>
                <a:avLst/>
                <a:gdLst/>
                <a:ahLst/>
                <a:cxnLst>
                  <a:cxn ang="0">
                    <a:pos x="96" y="9"/>
                  </a:cxn>
                  <a:cxn ang="0">
                    <a:pos x="0" y="0"/>
                  </a:cxn>
                  <a:cxn ang="0">
                    <a:pos x="46" y="28"/>
                  </a:cxn>
                  <a:cxn ang="0">
                    <a:pos x="151" y="44"/>
                  </a:cxn>
                  <a:cxn ang="0">
                    <a:pos x="96" y="9"/>
                  </a:cxn>
                </a:cxnLst>
                <a:rect l="0" t="0" r="r" b="b"/>
                <a:pathLst>
                  <a:path w="151" h="44">
                    <a:moveTo>
                      <a:pt x="96" y="9"/>
                    </a:moveTo>
                    <a:lnTo>
                      <a:pt x="0" y="0"/>
                    </a:lnTo>
                    <a:lnTo>
                      <a:pt x="46" y="28"/>
                    </a:lnTo>
                    <a:lnTo>
                      <a:pt x="151" y="44"/>
                    </a:lnTo>
                    <a:lnTo>
                      <a:pt x="96" y="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05" name="Freeform 641"/>
              <p:cNvSpPr>
                <a:spLocks/>
              </p:cNvSpPr>
              <p:nvPr/>
            </p:nvSpPr>
            <p:spPr bwMode="auto">
              <a:xfrm>
                <a:off x="5345" y="1428"/>
                <a:ext cx="149" cy="94"/>
              </a:xfrm>
              <a:custGeom>
                <a:avLst/>
                <a:gdLst/>
                <a:ahLst/>
                <a:cxnLst>
                  <a:cxn ang="0">
                    <a:pos x="41" y="94"/>
                  </a:cxn>
                  <a:cxn ang="0">
                    <a:pos x="0" y="36"/>
                  </a:cxn>
                  <a:cxn ang="0">
                    <a:pos x="115" y="0"/>
                  </a:cxn>
                  <a:cxn ang="0">
                    <a:pos x="149" y="56"/>
                  </a:cxn>
                  <a:cxn ang="0">
                    <a:pos x="41" y="94"/>
                  </a:cxn>
                </a:cxnLst>
                <a:rect l="0" t="0" r="r" b="b"/>
                <a:pathLst>
                  <a:path w="149" h="94">
                    <a:moveTo>
                      <a:pt x="41" y="94"/>
                    </a:moveTo>
                    <a:lnTo>
                      <a:pt x="0" y="36"/>
                    </a:lnTo>
                    <a:lnTo>
                      <a:pt x="115" y="0"/>
                    </a:lnTo>
                    <a:lnTo>
                      <a:pt x="149" y="56"/>
                    </a:lnTo>
                    <a:lnTo>
                      <a:pt x="41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06" name="Freeform 642"/>
              <p:cNvSpPr>
                <a:spLocks/>
              </p:cNvSpPr>
              <p:nvPr/>
            </p:nvSpPr>
            <p:spPr bwMode="auto">
              <a:xfrm>
                <a:off x="5345" y="1428"/>
                <a:ext cx="149" cy="94"/>
              </a:xfrm>
              <a:custGeom>
                <a:avLst/>
                <a:gdLst/>
                <a:ahLst/>
                <a:cxnLst>
                  <a:cxn ang="0">
                    <a:pos x="41" y="94"/>
                  </a:cxn>
                  <a:cxn ang="0">
                    <a:pos x="0" y="36"/>
                  </a:cxn>
                  <a:cxn ang="0">
                    <a:pos x="115" y="0"/>
                  </a:cxn>
                  <a:cxn ang="0">
                    <a:pos x="149" y="56"/>
                  </a:cxn>
                  <a:cxn ang="0">
                    <a:pos x="41" y="94"/>
                  </a:cxn>
                </a:cxnLst>
                <a:rect l="0" t="0" r="r" b="b"/>
                <a:pathLst>
                  <a:path w="149" h="94">
                    <a:moveTo>
                      <a:pt x="41" y="94"/>
                    </a:moveTo>
                    <a:lnTo>
                      <a:pt x="0" y="36"/>
                    </a:lnTo>
                    <a:lnTo>
                      <a:pt x="115" y="0"/>
                    </a:lnTo>
                    <a:lnTo>
                      <a:pt x="149" y="56"/>
                    </a:lnTo>
                    <a:lnTo>
                      <a:pt x="41" y="9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07" name="Rectangle 643"/>
              <p:cNvSpPr>
                <a:spLocks noChangeArrowheads="1"/>
              </p:cNvSpPr>
              <p:nvPr/>
            </p:nvSpPr>
            <p:spPr bwMode="auto">
              <a:xfrm>
                <a:off x="4371" y="1847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08" name="Freeform 644"/>
              <p:cNvSpPr>
                <a:spLocks noEditPoints="1"/>
              </p:cNvSpPr>
              <p:nvPr/>
            </p:nvSpPr>
            <p:spPr bwMode="auto">
              <a:xfrm>
                <a:off x="3178" y="1847"/>
                <a:ext cx="1233" cy="323"/>
              </a:xfrm>
              <a:custGeom>
                <a:avLst/>
                <a:gdLst/>
                <a:ahLst/>
                <a:cxnLst>
                  <a:cxn ang="0">
                    <a:pos x="1193" y="52"/>
                  </a:cxn>
                  <a:cxn ang="0">
                    <a:pos x="1193" y="0"/>
                  </a:cxn>
                  <a:cxn ang="0">
                    <a:pos x="1233" y="0"/>
                  </a:cxn>
                  <a:cxn ang="0">
                    <a:pos x="1233" y="52"/>
                  </a:cxn>
                  <a:cxn ang="0">
                    <a:pos x="1193" y="52"/>
                  </a:cxn>
                  <a:cxn ang="0">
                    <a:pos x="0" y="323"/>
                  </a:cxn>
                  <a:cxn ang="0">
                    <a:pos x="0" y="180"/>
                  </a:cxn>
                </a:cxnLst>
                <a:rect l="0" t="0" r="r" b="b"/>
                <a:pathLst>
                  <a:path w="1233" h="323">
                    <a:moveTo>
                      <a:pt x="1193" y="52"/>
                    </a:moveTo>
                    <a:lnTo>
                      <a:pt x="1193" y="0"/>
                    </a:lnTo>
                    <a:lnTo>
                      <a:pt x="1233" y="0"/>
                    </a:lnTo>
                    <a:lnTo>
                      <a:pt x="1233" y="52"/>
                    </a:lnTo>
                    <a:lnTo>
                      <a:pt x="1193" y="52"/>
                    </a:lnTo>
                    <a:moveTo>
                      <a:pt x="0" y="323"/>
                    </a:moveTo>
                    <a:lnTo>
                      <a:pt x="0" y="18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09" name="Freeform 645"/>
              <p:cNvSpPr>
                <a:spLocks/>
              </p:cNvSpPr>
              <p:nvPr/>
            </p:nvSpPr>
            <p:spPr bwMode="auto">
              <a:xfrm>
                <a:off x="4481" y="2180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8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8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10" name="Freeform 646"/>
              <p:cNvSpPr>
                <a:spLocks/>
              </p:cNvSpPr>
              <p:nvPr/>
            </p:nvSpPr>
            <p:spPr bwMode="auto">
              <a:xfrm>
                <a:off x="4481" y="2180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8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8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11" name="Freeform 647"/>
              <p:cNvSpPr>
                <a:spLocks/>
              </p:cNvSpPr>
              <p:nvPr/>
            </p:nvSpPr>
            <p:spPr bwMode="auto">
              <a:xfrm>
                <a:off x="4281" y="2180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12" name="Freeform 648"/>
              <p:cNvSpPr>
                <a:spLocks/>
              </p:cNvSpPr>
              <p:nvPr/>
            </p:nvSpPr>
            <p:spPr bwMode="auto">
              <a:xfrm>
                <a:off x="4281" y="2180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13" name="Freeform 649"/>
              <p:cNvSpPr>
                <a:spLocks/>
              </p:cNvSpPr>
              <p:nvPr/>
            </p:nvSpPr>
            <p:spPr bwMode="auto">
              <a:xfrm>
                <a:off x="4411" y="1847"/>
                <a:ext cx="39" cy="5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9"/>
                  </a:cxn>
                  <a:cxn ang="0">
                    <a:pos x="0" y="52"/>
                  </a:cxn>
                </a:cxnLst>
                <a:rect l="0" t="0" r="r" b="b"/>
                <a:pathLst>
                  <a:path w="39" h="59">
                    <a:moveTo>
                      <a:pt x="0" y="52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14" name="Freeform 650"/>
              <p:cNvSpPr>
                <a:spLocks/>
              </p:cNvSpPr>
              <p:nvPr/>
            </p:nvSpPr>
            <p:spPr bwMode="auto">
              <a:xfrm>
                <a:off x="4411" y="1847"/>
                <a:ext cx="39" cy="5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9"/>
                  </a:cxn>
                  <a:cxn ang="0">
                    <a:pos x="0" y="52"/>
                  </a:cxn>
                </a:cxnLst>
                <a:rect l="0" t="0" r="r" b="b"/>
                <a:pathLst>
                  <a:path w="39" h="59">
                    <a:moveTo>
                      <a:pt x="0" y="52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9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15" name="Freeform 651"/>
              <p:cNvSpPr>
                <a:spLocks/>
              </p:cNvSpPr>
              <p:nvPr/>
            </p:nvSpPr>
            <p:spPr bwMode="auto">
              <a:xfrm>
                <a:off x="4332" y="1847"/>
                <a:ext cx="39" cy="5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9"/>
                  </a:cxn>
                  <a:cxn ang="0">
                    <a:pos x="0" y="7"/>
                  </a:cxn>
                </a:cxnLst>
                <a:rect l="0" t="0" r="r" b="b"/>
                <a:pathLst>
                  <a:path w="39" h="59">
                    <a:moveTo>
                      <a:pt x="0" y="7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16" name="Freeform 652"/>
              <p:cNvSpPr>
                <a:spLocks/>
              </p:cNvSpPr>
              <p:nvPr/>
            </p:nvSpPr>
            <p:spPr bwMode="auto">
              <a:xfrm>
                <a:off x="4332" y="1847"/>
                <a:ext cx="39" cy="5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9"/>
                  </a:cxn>
                  <a:cxn ang="0">
                    <a:pos x="0" y="7"/>
                  </a:cxn>
                </a:cxnLst>
                <a:rect l="0" t="0" r="r" b="b"/>
                <a:pathLst>
                  <a:path w="39" h="59">
                    <a:moveTo>
                      <a:pt x="0" y="7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9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17" name="Freeform 653"/>
              <p:cNvSpPr>
                <a:spLocks/>
              </p:cNvSpPr>
              <p:nvPr/>
            </p:nvSpPr>
            <p:spPr bwMode="auto">
              <a:xfrm>
                <a:off x="5020" y="3235"/>
                <a:ext cx="81" cy="71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37" y="25"/>
                  </a:cxn>
                  <a:cxn ang="0">
                    <a:pos x="0" y="71"/>
                  </a:cxn>
                  <a:cxn ang="0">
                    <a:pos x="62" y="33"/>
                  </a:cxn>
                  <a:cxn ang="0">
                    <a:pos x="81" y="0"/>
                  </a:cxn>
                </a:cxnLst>
                <a:rect l="0" t="0" r="r" b="b"/>
                <a:pathLst>
                  <a:path w="81" h="71">
                    <a:moveTo>
                      <a:pt x="81" y="0"/>
                    </a:moveTo>
                    <a:lnTo>
                      <a:pt x="37" y="25"/>
                    </a:lnTo>
                    <a:lnTo>
                      <a:pt x="0" y="71"/>
                    </a:lnTo>
                    <a:lnTo>
                      <a:pt x="62" y="3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18" name="Freeform 654"/>
              <p:cNvSpPr>
                <a:spLocks/>
              </p:cNvSpPr>
              <p:nvPr/>
            </p:nvSpPr>
            <p:spPr bwMode="auto">
              <a:xfrm>
                <a:off x="5020" y="3235"/>
                <a:ext cx="81" cy="71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37" y="25"/>
                  </a:cxn>
                  <a:cxn ang="0">
                    <a:pos x="0" y="71"/>
                  </a:cxn>
                  <a:cxn ang="0">
                    <a:pos x="62" y="33"/>
                  </a:cxn>
                  <a:cxn ang="0">
                    <a:pos x="81" y="0"/>
                  </a:cxn>
                </a:cxnLst>
                <a:rect l="0" t="0" r="r" b="b"/>
                <a:pathLst>
                  <a:path w="81" h="71">
                    <a:moveTo>
                      <a:pt x="81" y="0"/>
                    </a:moveTo>
                    <a:lnTo>
                      <a:pt x="37" y="25"/>
                    </a:lnTo>
                    <a:lnTo>
                      <a:pt x="0" y="71"/>
                    </a:lnTo>
                    <a:lnTo>
                      <a:pt x="62" y="33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19" name="Freeform 655"/>
              <p:cNvSpPr>
                <a:spLocks/>
              </p:cNvSpPr>
              <p:nvPr/>
            </p:nvSpPr>
            <p:spPr bwMode="auto">
              <a:xfrm>
                <a:off x="3681" y="3235"/>
                <a:ext cx="81" cy="71"/>
              </a:xfrm>
              <a:custGeom>
                <a:avLst/>
                <a:gdLst/>
                <a:ahLst/>
                <a:cxnLst>
                  <a:cxn ang="0">
                    <a:pos x="18" y="33"/>
                  </a:cxn>
                  <a:cxn ang="0">
                    <a:pos x="0" y="0"/>
                  </a:cxn>
                  <a:cxn ang="0">
                    <a:pos x="44" y="25"/>
                  </a:cxn>
                  <a:cxn ang="0">
                    <a:pos x="81" y="71"/>
                  </a:cxn>
                  <a:cxn ang="0">
                    <a:pos x="18" y="33"/>
                  </a:cxn>
                </a:cxnLst>
                <a:rect l="0" t="0" r="r" b="b"/>
                <a:pathLst>
                  <a:path w="81" h="71">
                    <a:moveTo>
                      <a:pt x="18" y="33"/>
                    </a:moveTo>
                    <a:lnTo>
                      <a:pt x="0" y="0"/>
                    </a:lnTo>
                    <a:lnTo>
                      <a:pt x="44" y="25"/>
                    </a:lnTo>
                    <a:lnTo>
                      <a:pt x="81" y="71"/>
                    </a:lnTo>
                    <a:lnTo>
                      <a:pt x="18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20" name="Freeform 656"/>
              <p:cNvSpPr>
                <a:spLocks/>
              </p:cNvSpPr>
              <p:nvPr/>
            </p:nvSpPr>
            <p:spPr bwMode="auto">
              <a:xfrm>
                <a:off x="3681" y="3235"/>
                <a:ext cx="81" cy="71"/>
              </a:xfrm>
              <a:custGeom>
                <a:avLst/>
                <a:gdLst/>
                <a:ahLst/>
                <a:cxnLst>
                  <a:cxn ang="0">
                    <a:pos x="18" y="33"/>
                  </a:cxn>
                  <a:cxn ang="0">
                    <a:pos x="0" y="0"/>
                  </a:cxn>
                  <a:cxn ang="0">
                    <a:pos x="44" y="25"/>
                  </a:cxn>
                  <a:cxn ang="0">
                    <a:pos x="81" y="71"/>
                  </a:cxn>
                  <a:cxn ang="0">
                    <a:pos x="18" y="33"/>
                  </a:cxn>
                </a:cxnLst>
                <a:rect l="0" t="0" r="r" b="b"/>
                <a:pathLst>
                  <a:path w="81" h="71">
                    <a:moveTo>
                      <a:pt x="18" y="33"/>
                    </a:moveTo>
                    <a:lnTo>
                      <a:pt x="0" y="0"/>
                    </a:lnTo>
                    <a:lnTo>
                      <a:pt x="44" y="25"/>
                    </a:lnTo>
                    <a:lnTo>
                      <a:pt x="81" y="71"/>
                    </a:lnTo>
                    <a:lnTo>
                      <a:pt x="18" y="3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21" name="Freeform 657"/>
              <p:cNvSpPr>
                <a:spLocks/>
              </p:cNvSpPr>
              <p:nvPr/>
            </p:nvSpPr>
            <p:spPr bwMode="auto">
              <a:xfrm>
                <a:off x="5195" y="1458"/>
                <a:ext cx="84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45"/>
                  </a:cxn>
                  <a:cxn ang="0">
                    <a:pos x="84" y="101"/>
                  </a:cxn>
                  <a:cxn ang="0">
                    <a:pos x="60" y="69"/>
                  </a:cxn>
                  <a:cxn ang="0">
                    <a:pos x="0" y="0"/>
                  </a:cxn>
                </a:cxnLst>
                <a:rect l="0" t="0" r="r" b="b"/>
                <a:pathLst>
                  <a:path w="84" h="101">
                    <a:moveTo>
                      <a:pt x="0" y="0"/>
                    </a:moveTo>
                    <a:lnTo>
                      <a:pt x="32" y="45"/>
                    </a:lnTo>
                    <a:lnTo>
                      <a:pt x="84" y="101"/>
                    </a:lnTo>
                    <a:lnTo>
                      <a:pt x="6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22" name="Freeform 658"/>
              <p:cNvSpPr>
                <a:spLocks/>
              </p:cNvSpPr>
              <p:nvPr/>
            </p:nvSpPr>
            <p:spPr bwMode="auto">
              <a:xfrm>
                <a:off x="5195" y="1458"/>
                <a:ext cx="84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45"/>
                  </a:cxn>
                  <a:cxn ang="0">
                    <a:pos x="84" y="101"/>
                  </a:cxn>
                  <a:cxn ang="0">
                    <a:pos x="60" y="69"/>
                  </a:cxn>
                  <a:cxn ang="0">
                    <a:pos x="0" y="0"/>
                  </a:cxn>
                </a:cxnLst>
                <a:rect l="0" t="0" r="r" b="b"/>
                <a:pathLst>
                  <a:path w="84" h="101">
                    <a:moveTo>
                      <a:pt x="0" y="0"/>
                    </a:moveTo>
                    <a:lnTo>
                      <a:pt x="32" y="45"/>
                    </a:lnTo>
                    <a:lnTo>
                      <a:pt x="84" y="101"/>
                    </a:lnTo>
                    <a:lnTo>
                      <a:pt x="60" y="6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23" name="Freeform 659"/>
              <p:cNvSpPr>
                <a:spLocks/>
              </p:cNvSpPr>
              <p:nvPr/>
            </p:nvSpPr>
            <p:spPr bwMode="auto">
              <a:xfrm>
                <a:off x="3503" y="1458"/>
                <a:ext cx="83" cy="101"/>
              </a:xfrm>
              <a:custGeom>
                <a:avLst/>
                <a:gdLst/>
                <a:ahLst/>
                <a:cxnLst>
                  <a:cxn ang="0">
                    <a:pos x="23" y="69"/>
                  </a:cxn>
                  <a:cxn ang="0">
                    <a:pos x="83" y="0"/>
                  </a:cxn>
                  <a:cxn ang="0">
                    <a:pos x="51" y="45"/>
                  </a:cxn>
                  <a:cxn ang="0">
                    <a:pos x="0" y="101"/>
                  </a:cxn>
                  <a:cxn ang="0">
                    <a:pos x="23" y="69"/>
                  </a:cxn>
                </a:cxnLst>
                <a:rect l="0" t="0" r="r" b="b"/>
                <a:pathLst>
                  <a:path w="83" h="101">
                    <a:moveTo>
                      <a:pt x="23" y="69"/>
                    </a:moveTo>
                    <a:lnTo>
                      <a:pt x="83" y="0"/>
                    </a:lnTo>
                    <a:lnTo>
                      <a:pt x="51" y="45"/>
                    </a:lnTo>
                    <a:lnTo>
                      <a:pt x="0" y="101"/>
                    </a:lnTo>
                    <a:lnTo>
                      <a:pt x="23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24" name="Freeform 660"/>
              <p:cNvSpPr>
                <a:spLocks/>
              </p:cNvSpPr>
              <p:nvPr/>
            </p:nvSpPr>
            <p:spPr bwMode="auto">
              <a:xfrm>
                <a:off x="3503" y="1458"/>
                <a:ext cx="83" cy="101"/>
              </a:xfrm>
              <a:custGeom>
                <a:avLst/>
                <a:gdLst/>
                <a:ahLst/>
                <a:cxnLst>
                  <a:cxn ang="0">
                    <a:pos x="23" y="69"/>
                  </a:cxn>
                  <a:cxn ang="0">
                    <a:pos x="83" y="0"/>
                  </a:cxn>
                  <a:cxn ang="0">
                    <a:pos x="51" y="45"/>
                  </a:cxn>
                  <a:cxn ang="0">
                    <a:pos x="0" y="101"/>
                  </a:cxn>
                  <a:cxn ang="0">
                    <a:pos x="23" y="69"/>
                  </a:cxn>
                </a:cxnLst>
                <a:rect l="0" t="0" r="r" b="b"/>
                <a:pathLst>
                  <a:path w="83" h="101">
                    <a:moveTo>
                      <a:pt x="23" y="69"/>
                    </a:moveTo>
                    <a:lnTo>
                      <a:pt x="83" y="0"/>
                    </a:lnTo>
                    <a:lnTo>
                      <a:pt x="51" y="45"/>
                    </a:lnTo>
                    <a:lnTo>
                      <a:pt x="0" y="101"/>
                    </a:lnTo>
                    <a:lnTo>
                      <a:pt x="23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25" name="Freeform 661"/>
              <p:cNvSpPr>
                <a:spLocks/>
              </p:cNvSpPr>
              <p:nvPr/>
            </p:nvSpPr>
            <p:spPr bwMode="auto">
              <a:xfrm>
                <a:off x="5401" y="3074"/>
                <a:ext cx="55" cy="125"/>
              </a:xfrm>
              <a:custGeom>
                <a:avLst/>
                <a:gdLst/>
                <a:ahLst/>
                <a:cxnLst>
                  <a:cxn ang="0">
                    <a:pos x="55" y="72"/>
                  </a:cxn>
                  <a:cxn ang="0">
                    <a:pos x="55" y="0"/>
                  </a:cxn>
                  <a:cxn ang="0">
                    <a:pos x="0" y="53"/>
                  </a:cxn>
                  <a:cxn ang="0">
                    <a:pos x="0" y="125"/>
                  </a:cxn>
                  <a:cxn ang="0">
                    <a:pos x="55" y="72"/>
                  </a:cxn>
                </a:cxnLst>
                <a:rect l="0" t="0" r="r" b="b"/>
                <a:pathLst>
                  <a:path w="55" h="125">
                    <a:moveTo>
                      <a:pt x="55" y="72"/>
                    </a:moveTo>
                    <a:lnTo>
                      <a:pt x="55" y="0"/>
                    </a:lnTo>
                    <a:lnTo>
                      <a:pt x="0" y="53"/>
                    </a:lnTo>
                    <a:lnTo>
                      <a:pt x="0" y="125"/>
                    </a:lnTo>
                    <a:lnTo>
                      <a:pt x="55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26" name="Freeform 662"/>
              <p:cNvSpPr>
                <a:spLocks/>
              </p:cNvSpPr>
              <p:nvPr/>
            </p:nvSpPr>
            <p:spPr bwMode="auto">
              <a:xfrm>
                <a:off x="5401" y="3074"/>
                <a:ext cx="55" cy="125"/>
              </a:xfrm>
              <a:custGeom>
                <a:avLst/>
                <a:gdLst/>
                <a:ahLst/>
                <a:cxnLst>
                  <a:cxn ang="0">
                    <a:pos x="55" y="72"/>
                  </a:cxn>
                  <a:cxn ang="0">
                    <a:pos x="55" y="0"/>
                  </a:cxn>
                  <a:cxn ang="0">
                    <a:pos x="0" y="53"/>
                  </a:cxn>
                  <a:cxn ang="0">
                    <a:pos x="0" y="125"/>
                  </a:cxn>
                  <a:cxn ang="0">
                    <a:pos x="55" y="72"/>
                  </a:cxn>
                </a:cxnLst>
                <a:rect l="0" t="0" r="r" b="b"/>
                <a:pathLst>
                  <a:path w="55" h="125">
                    <a:moveTo>
                      <a:pt x="55" y="72"/>
                    </a:moveTo>
                    <a:lnTo>
                      <a:pt x="55" y="0"/>
                    </a:lnTo>
                    <a:lnTo>
                      <a:pt x="0" y="53"/>
                    </a:lnTo>
                    <a:lnTo>
                      <a:pt x="0" y="125"/>
                    </a:lnTo>
                    <a:lnTo>
                      <a:pt x="55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27" name="Freeform 663"/>
              <p:cNvSpPr>
                <a:spLocks/>
              </p:cNvSpPr>
              <p:nvPr/>
            </p:nvSpPr>
            <p:spPr bwMode="auto">
              <a:xfrm>
                <a:off x="5296" y="3262"/>
                <a:ext cx="94" cy="100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65" y="52"/>
                  </a:cxn>
                  <a:cxn ang="0">
                    <a:pos x="94" y="0"/>
                  </a:cxn>
                  <a:cxn ang="0">
                    <a:pos x="28" y="50"/>
                  </a:cxn>
                  <a:cxn ang="0">
                    <a:pos x="0" y="100"/>
                  </a:cxn>
                </a:cxnLst>
                <a:rect l="0" t="0" r="r" b="b"/>
                <a:pathLst>
                  <a:path w="94" h="100">
                    <a:moveTo>
                      <a:pt x="0" y="100"/>
                    </a:moveTo>
                    <a:lnTo>
                      <a:pt x="65" y="52"/>
                    </a:lnTo>
                    <a:lnTo>
                      <a:pt x="94" y="0"/>
                    </a:lnTo>
                    <a:lnTo>
                      <a:pt x="28" y="5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28" name="Freeform 664"/>
              <p:cNvSpPr>
                <a:spLocks/>
              </p:cNvSpPr>
              <p:nvPr/>
            </p:nvSpPr>
            <p:spPr bwMode="auto">
              <a:xfrm>
                <a:off x="5296" y="3262"/>
                <a:ext cx="94" cy="100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65" y="52"/>
                  </a:cxn>
                  <a:cxn ang="0">
                    <a:pos x="94" y="0"/>
                  </a:cxn>
                  <a:cxn ang="0">
                    <a:pos x="28" y="50"/>
                  </a:cxn>
                  <a:cxn ang="0">
                    <a:pos x="0" y="100"/>
                  </a:cxn>
                </a:cxnLst>
                <a:rect l="0" t="0" r="r" b="b"/>
                <a:pathLst>
                  <a:path w="94" h="100">
                    <a:moveTo>
                      <a:pt x="0" y="100"/>
                    </a:moveTo>
                    <a:lnTo>
                      <a:pt x="65" y="52"/>
                    </a:lnTo>
                    <a:lnTo>
                      <a:pt x="94" y="0"/>
                    </a:lnTo>
                    <a:lnTo>
                      <a:pt x="28" y="50"/>
                    </a:lnTo>
                    <a:lnTo>
                      <a:pt x="0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29" name="Freeform 665"/>
              <p:cNvSpPr>
                <a:spLocks/>
              </p:cNvSpPr>
              <p:nvPr/>
            </p:nvSpPr>
            <p:spPr bwMode="auto">
              <a:xfrm>
                <a:off x="5456" y="2807"/>
                <a:ext cx="49" cy="177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49" y="112"/>
                  </a:cxn>
                  <a:cxn ang="0">
                    <a:pos x="49" y="0"/>
                  </a:cxn>
                  <a:cxn ang="0">
                    <a:pos x="0" y="64"/>
                  </a:cxn>
                  <a:cxn ang="0">
                    <a:pos x="0" y="177"/>
                  </a:cxn>
                </a:cxnLst>
                <a:rect l="0" t="0" r="r" b="b"/>
                <a:pathLst>
                  <a:path w="49" h="177">
                    <a:moveTo>
                      <a:pt x="0" y="177"/>
                    </a:moveTo>
                    <a:lnTo>
                      <a:pt x="49" y="112"/>
                    </a:lnTo>
                    <a:lnTo>
                      <a:pt x="49" y="0"/>
                    </a:lnTo>
                    <a:lnTo>
                      <a:pt x="0" y="64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30" name="Freeform 666"/>
              <p:cNvSpPr>
                <a:spLocks/>
              </p:cNvSpPr>
              <p:nvPr/>
            </p:nvSpPr>
            <p:spPr bwMode="auto">
              <a:xfrm>
                <a:off x="5456" y="2807"/>
                <a:ext cx="49" cy="177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49" y="112"/>
                  </a:cxn>
                  <a:cxn ang="0">
                    <a:pos x="49" y="0"/>
                  </a:cxn>
                  <a:cxn ang="0">
                    <a:pos x="0" y="64"/>
                  </a:cxn>
                  <a:cxn ang="0">
                    <a:pos x="0" y="177"/>
                  </a:cxn>
                </a:cxnLst>
                <a:rect l="0" t="0" r="r" b="b"/>
                <a:pathLst>
                  <a:path w="49" h="177">
                    <a:moveTo>
                      <a:pt x="0" y="177"/>
                    </a:moveTo>
                    <a:lnTo>
                      <a:pt x="49" y="112"/>
                    </a:lnTo>
                    <a:lnTo>
                      <a:pt x="49" y="0"/>
                    </a:lnTo>
                    <a:lnTo>
                      <a:pt x="0" y="64"/>
                    </a:lnTo>
                    <a:lnTo>
                      <a:pt x="0" y="1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31" name="Freeform 667"/>
              <p:cNvSpPr>
                <a:spLocks/>
              </p:cNvSpPr>
              <p:nvPr/>
            </p:nvSpPr>
            <p:spPr bwMode="auto">
              <a:xfrm>
                <a:off x="4888" y="3318"/>
                <a:ext cx="107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4" y="32"/>
                  </a:cxn>
                  <a:cxn ang="0">
                    <a:pos x="107" y="0"/>
                  </a:cxn>
                  <a:cxn ang="0">
                    <a:pos x="69" y="44"/>
                  </a:cxn>
                  <a:cxn ang="0">
                    <a:pos x="0" y="72"/>
                  </a:cxn>
                </a:cxnLst>
                <a:rect l="0" t="0" r="r" b="b"/>
                <a:pathLst>
                  <a:path w="107" h="72">
                    <a:moveTo>
                      <a:pt x="0" y="72"/>
                    </a:moveTo>
                    <a:lnTo>
                      <a:pt x="34" y="32"/>
                    </a:lnTo>
                    <a:lnTo>
                      <a:pt x="107" y="0"/>
                    </a:lnTo>
                    <a:lnTo>
                      <a:pt x="69" y="44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32" name="Freeform 668"/>
              <p:cNvSpPr>
                <a:spLocks/>
              </p:cNvSpPr>
              <p:nvPr/>
            </p:nvSpPr>
            <p:spPr bwMode="auto">
              <a:xfrm>
                <a:off x="4888" y="3318"/>
                <a:ext cx="107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4" y="32"/>
                  </a:cxn>
                  <a:cxn ang="0">
                    <a:pos x="107" y="0"/>
                  </a:cxn>
                  <a:cxn ang="0">
                    <a:pos x="69" y="44"/>
                  </a:cxn>
                  <a:cxn ang="0">
                    <a:pos x="0" y="72"/>
                  </a:cxn>
                </a:cxnLst>
                <a:rect l="0" t="0" r="r" b="b"/>
                <a:pathLst>
                  <a:path w="107" h="72">
                    <a:moveTo>
                      <a:pt x="0" y="72"/>
                    </a:moveTo>
                    <a:lnTo>
                      <a:pt x="34" y="32"/>
                    </a:lnTo>
                    <a:lnTo>
                      <a:pt x="107" y="0"/>
                    </a:lnTo>
                    <a:lnTo>
                      <a:pt x="69" y="44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33" name="Freeform 669"/>
              <p:cNvSpPr>
                <a:spLocks/>
              </p:cNvSpPr>
              <p:nvPr/>
            </p:nvSpPr>
            <p:spPr bwMode="auto">
              <a:xfrm>
                <a:off x="3786" y="3318"/>
                <a:ext cx="107" cy="72"/>
              </a:xfrm>
              <a:custGeom>
                <a:avLst/>
                <a:gdLst/>
                <a:ahLst/>
                <a:cxnLst>
                  <a:cxn ang="0">
                    <a:pos x="74" y="32"/>
                  </a:cxn>
                  <a:cxn ang="0">
                    <a:pos x="0" y="0"/>
                  </a:cxn>
                  <a:cxn ang="0">
                    <a:pos x="39" y="44"/>
                  </a:cxn>
                  <a:cxn ang="0">
                    <a:pos x="107" y="72"/>
                  </a:cxn>
                  <a:cxn ang="0">
                    <a:pos x="74" y="32"/>
                  </a:cxn>
                </a:cxnLst>
                <a:rect l="0" t="0" r="r" b="b"/>
                <a:pathLst>
                  <a:path w="107" h="72">
                    <a:moveTo>
                      <a:pt x="74" y="32"/>
                    </a:moveTo>
                    <a:lnTo>
                      <a:pt x="0" y="0"/>
                    </a:lnTo>
                    <a:lnTo>
                      <a:pt x="39" y="44"/>
                    </a:lnTo>
                    <a:lnTo>
                      <a:pt x="107" y="72"/>
                    </a:lnTo>
                    <a:lnTo>
                      <a:pt x="74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34" name="Freeform 670"/>
              <p:cNvSpPr>
                <a:spLocks/>
              </p:cNvSpPr>
              <p:nvPr/>
            </p:nvSpPr>
            <p:spPr bwMode="auto">
              <a:xfrm>
                <a:off x="3786" y="3318"/>
                <a:ext cx="107" cy="72"/>
              </a:xfrm>
              <a:custGeom>
                <a:avLst/>
                <a:gdLst/>
                <a:ahLst/>
                <a:cxnLst>
                  <a:cxn ang="0">
                    <a:pos x="74" y="32"/>
                  </a:cxn>
                  <a:cxn ang="0">
                    <a:pos x="0" y="0"/>
                  </a:cxn>
                  <a:cxn ang="0">
                    <a:pos x="39" y="44"/>
                  </a:cxn>
                  <a:cxn ang="0">
                    <a:pos x="107" y="72"/>
                  </a:cxn>
                  <a:cxn ang="0">
                    <a:pos x="74" y="32"/>
                  </a:cxn>
                </a:cxnLst>
                <a:rect l="0" t="0" r="r" b="b"/>
                <a:pathLst>
                  <a:path w="107" h="72">
                    <a:moveTo>
                      <a:pt x="74" y="32"/>
                    </a:moveTo>
                    <a:lnTo>
                      <a:pt x="0" y="0"/>
                    </a:lnTo>
                    <a:lnTo>
                      <a:pt x="39" y="44"/>
                    </a:lnTo>
                    <a:lnTo>
                      <a:pt x="107" y="72"/>
                    </a:lnTo>
                    <a:lnTo>
                      <a:pt x="74" y="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35" name="Freeform 671"/>
              <p:cNvSpPr>
                <a:spLocks/>
              </p:cNvSpPr>
              <p:nvPr/>
            </p:nvSpPr>
            <p:spPr bwMode="auto">
              <a:xfrm>
                <a:off x="4411" y="2262"/>
                <a:ext cx="39" cy="58"/>
              </a:xfrm>
              <a:custGeom>
                <a:avLst/>
                <a:gdLst/>
                <a:ahLst/>
                <a:cxnLst>
                  <a:cxn ang="0">
                    <a:pos x="39" y="50"/>
                  </a:cxn>
                  <a:cxn ang="0">
                    <a:pos x="39" y="0"/>
                  </a:cxn>
                  <a:cxn ang="0">
                    <a:pos x="0" y="6"/>
                  </a:cxn>
                  <a:cxn ang="0">
                    <a:pos x="0" y="58"/>
                  </a:cxn>
                  <a:cxn ang="0">
                    <a:pos x="39" y="50"/>
                  </a:cxn>
                </a:cxnLst>
                <a:rect l="0" t="0" r="r" b="b"/>
                <a:pathLst>
                  <a:path w="39" h="58">
                    <a:moveTo>
                      <a:pt x="39" y="50"/>
                    </a:moveTo>
                    <a:lnTo>
                      <a:pt x="39" y="0"/>
                    </a:lnTo>
                    <a:lnTo>
                      <a:pt x="0" y="6"/>
                    </a:lnTo>
                    <a:lnTo>
                      <a:pt x="0" y="58"/>
                    </a:lnTo>
                    <a:lnTo>
                      <a:pt x="39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36" name="Freeform 672"/>
              <p:cNvSpPr>
                <a:spLocks/>
              </p:cNvSpPr>
              <p:nvPr/>
            </p:nvSpPr>
            <p:spPr bwMode="auto">
              <a:xfrm>
                <a:off x="4411" y="2262"/>
                <a:ext cx="39" cy="58"/>
              </a:xfrm>
              <a:custGeom>
                <a:avLst/>
                <a:gdLst/>
                <a:ahLst/>
                <a:cxnLst>
                  <a:cxn ang="0">
                    <a:pos x="39" y="50"/>
                  </a:cxn>
                  <a:cxn ang="0">
                    <a:pos x="39" y="0"/>
                  </a:cxn>
                  <a:cxn ang="0">
                    <a:pos x="0" y="6"/>
                  </a:cxn>
                  <a:cxn ang="0">
                    <a:pos x="0" y="58"/>
                  </a:cxn>
                  <a:cxn ang="0">
                    <a:pos x="39" y="50"/>
                  </a:cxn>
                </a:cxnLst>
                <a:rect l="0" t="0" r="r" b="b"/>
                <a:pathLst>
                  <a:path w="39" h="58">
                    <a:moveTo>
                      <a:pt x="39" y="50"/>
                    </a:moveTo>
                    <a:lnTo>
                      <a:pt x="39" y="0"/>
                    </a:lnTo>
                    <a:lnTo>
                      <a:pt x="0" y="6"/>
                    </a:lnTo>
                    <a:lnTo>
                      <a:pt x="0" y="58"/>
                    </a:lnTo>
                    <a:lnTo>
                      <a:pt x="39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37" name="Freeform 673"/>
              <p:cNvSpPr>
                <a:spLocks/>
              </p:cNvSpPr>
              <p:nvPr/>
            </p:nvSpPr>
            <p:spPr bwMode="auto">
              <a:xfrm>
                <a:off x="4332" y="2262"/>
                <a:ext cx="39" cy="58"/>
              </a:xfrm>
              <a:custGeom>
                <a:avLst/>
                <a:gdLst/>
                <a:ahLst/>
                <a:cxnLst>
                  <a:cxn ang="0">
                    <a:pos x="39" y="58"/>
                  </a:cxn>
                  <a:cxn ang="0">
                    <a:pos x="39" y="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9" y="58"/>
                  </a:cxn>
                </a:cxnLst>
                <a:rect l="0" t="0" r="r" b="b"/>
                <a:pathLst>
                  <a:path w="39" h="58">
                    <a:moveTo>
                      <a:pt x="39" y="58"/>
                    </a:moveTo>
                    <a:lnTo>
                      <a:pt x="39" y="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9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38" name="Freeform 674"/>
              <p:cNvSpPr>
                <a:spLocks/>
              </p:cNvSpPr>
              <p:nvPr/>
            </p:nvSpPr>
            <p:spPr bwMode="auto">
              <a:xfrm>
                <a:off x="4332" y="2262"/>
                <a:ext cx="39" cy="58"/>
              </a:xfrm>
              <a:custGeom>
                <a:avLst/>
                <a:gdLst/>
                <a:ahLst/>
                <a:cxnLst>
                  <a:cxn ang="0">
                    <a:pos x="39" y="58"/>
                  </a:cxn>
                  <a:cxn ang="0">
                    <a:pos x="39" y="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9" y="58"/>
                  </a:cxn>
                </a:cxnLst>
                <a:rect l="0" t="0" r="r" b="b"/>
                <a:pathLst>
                  <a:path w="39" h="58">
                    <a:moveTo>
                      <a:pt x="39" y="58"/>
                    </a:moveTo>
                    <a:lnTo>
                      <a:pt x="39" y="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9" y="5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39" name="Freeform 675"/>
              <p:cNvSpPr>
                <a:spLocks/>
              </p:cNvSpPr>
              <p:nvPr/>
            </p:nvSpPr>
            <p:spPr bwMode="auto">
              <a:xfrm>
                <a:off x="4723" y="1082"/>
                <a:ext cx="135" cy="29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10"/>
                  </a:cxn>
                  <a:cxn ang="0">
                    <a:pos x="46" y="29"/>
                  </a:cxn>
                  <a:cxn ang="0">
                    <a:pos x="135" y="24"/>
                  </a:cxn>
                  <a:cxn ang="0">
                    <a:pos x="79" y="0"/>
                  </a:cxn>
                </a:cxnLst>
                <a:rect l="0" t="0" r="r" b="b"/>
                <a:pathLst>
                  <a:path w="135" h="29">
                    <a:moveTo>
                      <a:pt x="79" y="0"/>
                    </a:moveTo>
                    <a:lnTo>
                      <a:pt x="0" y="10"/>
                    </a:lnTo>
                    <a:lnTo>
                      <a:pt x="46" y="29"/>
                    </a:lnTo>
                    <a:lnTo>
                      <a:pt x="135" y="24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40" name="Freeform 676"/>
              <p:cNvSpPr>
                <a:spLocks/>
              </p:cNvSpPr>
              <p:nvPr/>
            </p:nvSpPr>
            <p:spPr bwMode="auto">
              <a:xfrm>
                <a:off x="4723" y="1082"/>
                <a:ext cx="135" cy="29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10"/>
                  </a:cxn>
                  <a:cxn ang="0">
                    <a:pos x="46" y="29"/>
                  </a:cxn>
                  <a:cxn ang="0">
                    <a:pos x="135" y="24"/>
                  </a:cxn>
                  <a:cxn ang="0">
                    <a:pos x="79" y="0"/>
                  </a:cxn>
                </a:cxnLst>
                <a:rect l="0" t="0" r="r" b="b"/>
                <a:pathLst>
                  <a:path w="135" h="29">
                    <a:moveTo>
                      <a:pt x="79" y="0"/>
                    </a:moveTo>
                    <a:lnTo>
                      <a:pt x="0" y="10"/>
                    </a:lnTo>
                    <a:lnTo>
                      <a:pt x="46" y="29"/>
                    </a:lnTo>
                    <a:lnTo>
                      <a:pt x="135" y="24"/>
                    </a:ln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41" name="Freeform 677"/>
              <p:cNvSpPr>
                <a:spLocks/>
              </p:cNvSpPr>
              <p:nvPr/>
            </p:nvSpPr>
            <p:spPr bwMode="auto">
              <a:xfrm>
                <a:off x="4804" y="3534"/>
                <a:ext cx="145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1" y="10"/>
                  </a:cxn>
                  <a:cxn ang="0">
                    <a:pos x="145" y="0"/>
                  </a:cxn>
                  <a:cxn ang="0">
                    <a:pos x="62" y="26"/>
                  </a:cxn>
                  <a:cxn ang="0">
                    <a:pos x="0" y="36"/>
                  </a:cxn>
                </a:cxnLst>
                <a:rect l="0" t="0" r="r" b="b"/>
                <a:pathLst>
                  <a:path w="145" h="36">
                    <a:moveTo>
                      <a:pt x="0" y="36"/>
                    </a:moveTo>
                    <a:lnTo>
                      <a:pt x="71" y="10"/>
                    </a:lnTo>
                    <a:lnTo>
                      <a:pt x="145" y="0"/>
                    </a:lnTo>
                    <a:lnTo>
                      <a:pt x="62" y="2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42" name="Freeform 678"/>
              <p:cNvSpPr>
                <a:spLocks/>
              </p:cNvSpPr>
              <p:nvPr/>
            </p:nvSpPr>
            <p:spPr bwMode="auto">
              <a:xfrm>
                <a:off x="4804" y="3534"/>
                <a:ext cx="145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1" y="10"/>
                  </a:cxn>
                  <a:cxn ang="0">
                    <a:pos x="145" y="0"/>
                  </a:cxn>
                  <a:cxn ang="0">
                    <a:pos x="62" y="26"/>
                  </a:cxn>
                  <a:cxn ang="0">
                    <a:pos x="0" y="36"/>
                  </a:cxn>
                </a:cxnLst>
                <a:rect l="0" t="0" r="r" b="b"/>
                <a:pathLst>
                  <a:path w="145" h="36">
                    <a:moveTo>
                      <a:pt x="0" y="36"/>
                    </a:moveTo>
                    <a:lnTo>
                      <a:pt x="71" y="10"/>
                    </a:lnTo>
                    <a:lnTo>
                      <a:pt x="145" y="0"/>
                    </a:lnTo>
                    <a:lnTo>
                      <a:pt x="62" y="2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43" name="Freeform 679"/>
              <p:cNvSpPr>
                <a:spLocks/>
              </p:cNvSpPr>
              <p:nvPr/>
            </p:nvSpPr>
            <p:spPr bwMode="auto">
              <a:xfrm>
                <a:off x="4481" y="1918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8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8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44" name="Freeform 680"/>
              <p:cNvSpPr>
                <a:spLocks/>
              </p:cNvSpPr>
              <p:nvPr/>
            </p:nvSpPr>
            <p:spPr bwMode="auto">
              <a:xfrm>
                <a:off x="4481" y="1918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8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8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45" name="Freeform 681"/>
              <p:cNvSpPr>
                <a:spLocks/>
              </p:cNvSpPr>
              <p:nvPr/>
            </p:nvSpPr>
            <p:spPr bwMode="auto">
              <a:xfrm>
                <a:off x="4281" y="1918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46" name="Freeform 682"/>
              <p:cNvSpPr>
                <a:spLocks/>
              </p:cNvSpPr>
              <p:nvPr/>
            </p:nvSpPr>
            <p:spPr bwMode="auto">
              <a:xfrm>
                <a:off x="4281" y="1918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47" name="Rectangle 683"/>
              <p:cNvSpPr>
                <a:spLocks noChangeArrowheads="1"/>
              </p:cNvSpPr>
              <p:nvPr/>
            </p:nvSpPr>
            <p:spPr bwMode="auto">
              <a:xfrm>
                <a:off x="4371" y="2268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48" name="Rectangle 684"/>
              <p:cNvSpPr>
                <a:spLocks noChangeArrowheads="1"/>
              </p:cNvSpPr>
              <p:nvPr/>
            </p:nvSpPr>
            <p:spPr bwMode="auto">
              <a:xfrm>
                <a:off x="4371" y="2268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49" name="Freeform 685"/>
              <p:cNvSpPr>
                <a:spLocks/>
              </p:cNvSpPr>
              <p:nvPr/>
            </p:nvSpPr>
            <p:spPr bwMode="auto">
              <a:xfrm>
                <a:off x="4974" y="3416"/>
                <a:ext cx="139" cy="84"/>
              </a:xfrm>
              <a:custGeom>
                <a:avLst/>
                <a:gdLst/>
                <a:ahLst/>
                <a:cxnLst>
                  <a:cxn ang="0">
                    <a:pos x="56" y="84"/>
                  </a:cxn>
                  <a:cxn ang="0">
                    <a:pos x="0" y="36"/>
                  </a:cxn>
                  <a:cxn ang="0">
                    <a:pos x="60" y="0"/>
                  </a:cxn>
                  <a:cxn ang="0">
                    <a:pos x="139" y="56"/>
                  </a:cxn>
                  <a:cxn ang="0">
                    <a:pos x="56" y="84"/>
                  </a:cxn>
                </a:cxnLst>
                <a:rect l="0" t="0" r="r" b="b"/>
                <a:pathLst>
                  <a:path w="139" h="84">
                    <a:moveTo>
                      <a:pt x="56" y="84"/>
                    </a:moveTo>
                    <a:lnTo>
                      <a:pt x="0" y="36"/>
                    </a:lnTo>
                    <a:lnTo>
                      <a:pt x="60" y="0"/>
                    </a:lnTo>
                    <a:lnTo>
                      <a:pt x="139" y="56"/>
                    </a:lnTo>
                    <a:lnTo>
                      <a:pt x="56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50" name="Freeform 686"/>
              <p:cNvSpPr>
                <a:spLocks/>
              </p:cNvSpPr>
              <p:nvPr/>
            </p:nvSpPr>
            <p:spPr bwMode="auto">
              <a:xfrm>
                <a:off x="4974" y="3416"/>
                <a:ext cx="139" cy="84"/>
              </a:xfrm>
              <a:custGeom>
                <a:avLst/>
                <a:gdLst/>
                <a:ahLst/>
                <a:cxnLst>
                  <a:cxn ang="0">
                    <a:pos x="56" y="84"/>
                  </a:cxn>
                  <a:cxn ang="0">
                    <a:pos x="0" y="36"/>
                  </a:cxn>
                  <a:cxn ang="0">
                    <a:pos x="60" y="0"/>
                  </a:cxn>
                  <a:cxn ang="0">
                    <a:pos x="139" y="56"/>
                  </a:cxn>
                  <a:cxn ang="0">
                    <a:pos x="56" y="84"/>
                  </a:cxn>
                </a:cxnLst>
                <a:rect l="0" t="0" r="r" b="b"/>
                <a:pathLst>
                  <a:path w="139" h="84">
                    <a:moveTo>
                      <a:pt x="56" y="84"/>
                    </a:moveTo>
                    <a:lnTo>
                      <a:pt x="0" y="36"/>
                    </a:lnTo>
                    <a:lnTo>
                      <a:pt x="60" y="0"/>
                    </a:lnTo>
                    <a:lnTo>
                      <a:pt x="139" y="56"/>
                    </a:lnTo>
                    <a:lnTo>
                      <a:pt x="56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51" name="Freeform 687"/>
              <p:cNvSpPr>
                <a:spLocks/>
              </p:cNvSpPr>
              <p:nvPr/>
            </p:nvSpPr>
            <p:spPr bwMode="auto">
              <a:xfrm>
                <a:off x="5112" y="3064"/>
                <a:ext cx="122" cy="146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51" y="54"/>
                  </a:cxn>
                  <a:cxn ang="0">
                    <a:pos x="122" y="0"/>
                  </a:cxn>
                  <a:cxn ang="0">
                    <a:pos x="92" y="82"/>
                  </a:cxn>
                  <a:cxn ang="0">
                    <a:pos x="0" y="146"/>
                  </a:cxn>
                </a:cxnLst>
                <a:rect l="0" t="0" r="r" b="b"/>
                <a:pathLst>
                  <a:path w="122" h="146">
                    <a:moveTo>
                      <a:pt x="0" y="146"/>
                    </a:moveTo>
                    <a:lnTo>
                      <a:pt x="51" y="54"/>
                    </a:lnTo>
                    <a:lnTo>
                      <a:pt x="122" y="0"/>
                    </a:lnTo>
                    <a:lnTo>
                      <a:pt x="92" y="82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52" name="Freeform 688"/>
              <p:cNvSpPr>
                <a:spLocks/>
              </p:cNvSpPr>
              <p:nvPr/>
            </p:nvSpPr>
            <p:spPr bwMode="auto">
              <a:xfrm>
                <a:off x="5112" y="3064"/>
                <a:ext cx="122" cy="146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51" y="54"/>
                  </a:cxn>
                  <a:cxn ang="0">
                    <a:pos x="122" y="0"/>
                  </a:cxn>
                  <a:cxn ang="0">
                    <a:pos x="92" y="82"/>
                  </a:cxn>
                  <a:cxn ang="0">
                    <a:pos x="0" y="146"/>
                  </a:cxn>
                </a:cxnLst>
                <a:rect l="0" t="0" r="r" b="b"/>
                <a:pathLst>
                  <a:path w="122" h="146">
                    <a:moveTo>
                      <a:pt x="0" y="146"/>
                    </a:moveTo>
                    <a:lnTo>
                      <a:pt x="51" y="54"/>
                    </a:lnTo>
                    <a:lnTo>
                      <a:pt x="122" y="0"/>
                    </a:lnTo>
                    <a:lnTo>
                      <a:pt x="92" y="82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53" name="Freeform 689"/>
              <p:cNvSpPr>
                <a:spLocks/>
              </p:cNvSpPr>
              <p:nvPr/>
            </p:nvSpPr>
            <p:spPr bwMode="auto">
              <a:xfrm>
                <a:off x="3548" y="3064"/>
                <a:ext cx="122" cy="146"/>
              </a:xfrm>
              <a:custGeom>
                <a:avLst/>
                <a:gdLst/>
                <a:ahLst/>
                <a:cxnLst>
                  <a:cxn ang="0">
                    <a:pos x="30" y="82"/>
                  </a:cxn>
                  <a:cxn ang="0">
                    <a:pos x="0" y="0"/>
                  </a:cxn>
                  <a:cxn ang="0">
                    <a:pos x="70" y="54"/>
                  </a:cxn>
                  <a:cxn ang="0">
                    <a:pos x="122" y="146"/>
                  </a:cxn>
                  <a:cxn ang="0">
                    <a:pos x="30" y="82"/>
                  </a:cxn>
                </a:cxnLst>
                <a:rect l="0" t="0" r="r" b="b"/>
                <a:pathLst>
                  <a:path w="122" h="146">
                    <a:moveTo>
                      <a:pt x="30" y="82"/>
                    </a:moveTo>
                    <a:lnTo>
                      <a:pt x="0" y="0"/>
                    </a:lnTo>
                    <a:lnTo>
                      <a:pt x="70" y="54"/>
                    </a:lnTo>
                    <a:lnTo>
                      <a:pt x="122" y="146"/>
                    </a:lnTo>
                    <a:lnTo>
                      <a:pt x="30" y="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54" name="Freeform 690"/>
              <p:cNvSpPr>
                <a:spLocks/>
              </p:cNvSpPr>
              <p:nvPr/>
            </p:nvSpPr>
            <p:spPr bwMode="auto">
              <a:xfrm>
                <a:off x="3548" y="3064"/>
                <a:ext cx="122" cy="146"/>
              </a:xfrm>
              <a:custGeom>
                <a:avLst/>
                <a:gdLst/>
                <a:ahLst/>
                <a:cxnLst>
                  <a:cxn ang="0">
                    <a:pos x="30" y="82"/>
                  </a:cxn>
                  <a:cxn ang="0">
                    <a:pos x="0" y="0"/>
                  </a:cxn>
                  <a:cxn ang="0">
                    <a:pos x="70" y="54"/>
                  </a:cxn>
                  <a:cxn ang="0">
                    <a:pos x="122" y="146"/>
                  </a:cxn>
                  <a:cxn ang="0">
                    <a:pos x="30" y="82"/>
                  </a:cxn>
                </a:cxnLst>
                <a:rect l="0" t="0" r="r" b="b"/>
                <a:pathLst>
                  <a:path w="122" h="146">
                    <a:moveTo>
                      <a:pt x="30" y="82"/>
                    </a:moveTo>
                    <a:lnTo>
                      <a:pt x="0" y="0"/>
                    </a:lnTo>
                    <a:lnTo>
                      <a:pt x="70" y="54"/>
                    </a:lnTo>
                    <a:lnTo>
                      <a:pt x="122" y="146"/>
                    </a:lnTo>
                    <a:lnTo>
                      <a:pt x="30" y="8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55" name="Freeform 691"/>
              <p:cNvSpPr>
                <a:spLocks/>
              </p:cNvSpPr>
              <p:nvPr/>
            </p:nvSpPr>
            <p:spPr bwMode="auto">
              <a:xfrm>
                <a:off x="5460" y="1428"/>
                <a:ext cx="56" cy="98"/>
              </a:xfrm>
              <a:custGeom>
                <a:avLst/>
                <a:gdLst/>
                <a:ahLst/>
                <a:cxnLst>
                  <a:cxn ang="0">
                    <a:pos x="34" y="56"/>
                  </a:cxn>
                  <a:cxn ang="0">
                    <a:pos x="0" y="0"/>
                  </a:cxn>
                  <a:cxn ang="0">
                    <a:pos x="22" y="42"/>
                  </a:cxn>
                  <a:cxn ang="0">
                    <a:pos x="56" y="98"/>
                  </a:cxn>
                  <a:cxn ang="0">
                    <a:pos x="34" y="56"/>
                  </a:cxn>
                </a:cxnLst>
                <a:rect l="0" t="0" r="r" b="b"/>
                <a:pathLst>
                  <a:path w="56" h="98">
                    <a:moveTo>
                      <a:pt x="34" y="56"/>
                    </a:moveTo>
                    <a:lnTo>
                      <a:pt x="0" y="0"/>
                    </a:lnTo>
                    <a:lnTo>
                      <a:pt x="22" y="42"/>
                    </a:lnTo>
                    <a:lnTo>
                      <a:pt x="56" y="98"/>
                    </a:lnTo>
                    <a:lnTo>
                      <a:pt x="34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56" name="Freeform 692"/>
              <p:cNvSpPr>
                <a:spLocks/>
              </p:cNvSpPr>
              <p:nvPr/>
            </p:nvSpPr>
            <p:spPr bwMode="auto">
              <a:xfrm>
                <a:off x="5460" y="1428"/>
                <a:ext cx="56" cy="98"/>
              </a:xfrm>
              <a:custGeom>
                <a:avLst/>
                <a:gdLst/>
                <a:ahLst/>
                <a:cxnLst>
                  <a:cxn ang="0">
                    <a:pos x="34" y="56"/>
                  </a:cxn>
                  <a:cxn ang="0">
                    <a:pos x="0" y="0"/>
                  </a:cxn>
                  <a:cxn ang="0">
                    <a:pos x="22" y="42"/>
                  </a:cxn>
                  <a:cxn ang="0">
                    <a:pos x="56" y="98"/>
                  </a:cxn>
                  <a:cxn ang="0">
                    <a:pos x="34" y="56"/>
                  </a:cxn>
                </a:cxnLst>
                <a:rect l="0" t="0" r="r" b="b"/>
                <a:pathLst>
                  <a:path w="56" h="98">
                    <a:moveTo>
                      <a:pt x="34" y="56"/>
                    </a:moveTo>
                    <a:lnTo>
                      <a:pt x="0" y="0"/>
                    </a:lnTo>
                    <a:lnTo>
                      <a:pt x="22" y="42"/>
                    </a:lnTo>
                    <a:lnTo>
                      <a:pt x="56" y="98"/>
                    </a:lnTo>
                    <a:lnTo>
                      <a:pt x="34" y="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57" name="Freeform 693"/>
              <p:cNvSpPr>
                <a:spLocks/>
              </p:cNvSpPr>
              <p:nvPr/>
            </p:nvSpPr>
            <p:spPr bwMode="auto">
              <a:xfrm>
                <a:off x="4501" y="1987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58" name="Freeform 694"/>
              <p:cNvSpPr>
                <a:spLocks/>
              </p:cNvSpPr>
              <p:nvPr/>
            </p:nvSpPr>
            <p:spPr bwMode="auto">
              <a:xfrm>
                <a:off x="4501" y="1987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59" name="Freeform 695"/>
              <p:cNvSpPr>
                <a:spLocks/>
              </p:cNvSpPr>
              <p:nvPr/>
            </p:nvSpPr>
            <p:spPr bwMode="auto">
              <a:xfrm>
                <a:off x="4275" y="1987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60" name="Freeform 696"/>
              <p:cNvSpPr>
                <a:spLocks/>
              </p:cNvSpPr>
              <p:nvPr/>
            </p:nvSpPr>
            <p:spPr bwMode="auto">
              <a:xfrm>
                <a:off x="4275" y="1987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61" name="Freeform 697"/>
              <p:cNvSpPr>
                <a:spLocks/>
              </p:cNvSpPr>
              <p:nvPr/>
            </p:nvSpPr>
            <p:spPr bwMode="auto">
              <a:xfrm>
                <a:off x="4450" y="1854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62" name="Freeform 698"/>
              <p:cNvSpPr>
                <a:spLocks/>
              </p:cNvSpPr>
              <p:nvPr/>
            </p:nvSpPr>
            <p:spPr bwMode="auto">
              <a:xfrm>
                <a:off x="4450" y="1854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63" name="Freeform 699"/>
              <p:cNvSpPr>
                <a:spLocks/>
              </p:cNvSpPr>
              <p:nvPr/>
            </p:nvSpPr>
            <p:spPr bwMode="auto">
              <a:xfrm>
                <a:off x="4301" y="1854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64" name="Freeform 700"/>
              <p:cNvSpPr>
                <a:spLocks/>
              </p:cNvSpPr>
              <p:nvPr/>
            </p:nvSpPr>
            <p:spPr bwMode="auto">
              <a:xfrm>
                <a:off x="4301" y="1854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65" name="Freeform 701"/>
              <p:cNvSpPr>
                <a:spLocks/>
              </p:cNvSpPr>
              <p:nvPr/>
            </p:nvSpPr>
            <p:spPr bwMode="auto">
              <a:xfrm>
                <a:off x="4957" y="3318"/>
                <a:ext cx="116" cy="9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116" y="64"/>
                  </a:cxn>
                  <a:cxn ang="0">
                    <a:pos x="77" y="98"/>
                  </a:cxn>
                  <a:cxn ang="0">
                    <a:pos x="0" y="44"/>
                  </a:cxn>
                  <a:cxn ang="0">
                    <a:pos x="38" y="0"/>
                  </a:cxn>
                </a:cxnLst>
                <a:rect l="0" t="0" r="r" b="b"/>
                <a:pathLst>
                  <a:path w="116" h="98">
                    <a:moveTo>
                      <a:pt x="38" y="0"/>
                    </a:moveTo>
                    <a:lnTo>
                      <a:pt x="116" y="64"/>
                    </a:lnTo>
                    <a:lnTo>
                      <a:pt x="77" y="98"/>
                    </a:lnTo>
                    <a:lnTo>
                      <a:pt x="0" y="4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66" name="Freeform 702"/>
              <p:cNvSpPr>
                <a:spLocks noEditPoints="1"/>
              </p:cNvSpPr>
              <p:nvPr/>
            </p:nvSpPr>
            <p:spPr bwMode="auto">
              <a:xfrm>
                <a:off x="3571" y="3076"/>
                <a:ext cx="1640" cy="340"/>
              </a:xfrm>
              <a:custGeom>
                <a:avLst/>
                <a:gdLst/>
                <a:ahLst/>
                <a:cxnLst>
                  <a:cxn ang="0">
                    <a:pos x="1424" y="242"/>
                  </a:cxn>
                  <a:cxn ang="0">
                    <a:pos x="1502" y="306"/>
                  </a:cxn>
                  <a:cxn ang="0">
                    <a:pos x="1463" y="340"/>
                  </a:cxn>
                  <a:cxn ang="0">
                    <a:pos x="1386" y="286"/>
                  </a:cxn>
                  <a:cxn ang="0">
                    <a:pos x="1424" y="242"/>
                  </a:cxn>
                  <a:cxn ang="0">
                    <a:pos x="1640" y="0"/>
                  </a:cxn>
                  <a:cxn ang="0">
                    <a:pos x="1572" y="51"/>
                  </a:cxn>
                  <a:cxn ang="0">
                    <a:pos x="68" y="51"/>
                  </a:cxn>
                  <a:cxn ang="0">
                    <a:pos x="0" y="0"/>
                  </a:cxn>
                </a:cxnLst>
                <a:rect l="0" t="0" r="r" b="b"/>
                <a:pathLst>
                  <a:path w="1640" h="340">
                    <a:moveTo>
                      <a:pt x="1424" y="242"/>
                    </a:moveTo>
                    <a:lnTo>
                      <a:pt x="1502" y="306"/>
                    </a:lnTo>
                    <a:lnTo>
                      <a:pt x="1463" y="340"/>
                    </a:lnTo>
                    <a:lnTo>
                      <a:pt x="1386" y="286"/>
                    </a:lnTo>
                    <a:lnTo>
                      <a:pt x="1424" y="242"/>
                    </a:lnTo>
                    <a:moveTo>
                      <a:pt x="1640" y="0"/>
                    </a:moveTo>
                    <a:lnTo>
                      <a:pt x="1572" y="51"/>
                    </a:lnTo>
                    <a:moveTo>
                      <a:pt x="68" y="51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67" name="Freeform 703"/>
              <p:cNvSpPr>
                <a:spLocks/>
              </p:cNvSpPr>
              <p:nvPr/>
            </p:nvSpPr>
            <p:spPr bwMode="auto">
              <a:xfrm>
                <a:off x="4450" y="2198"/>
                <a:ext cx="31" cy="64"/>
              </a:xfrm>
              <a:custGeom>
                <a:avLst/>
                <a:gdLst/>
                <a:ahLst/>
                <a:cxnLst>
                  <a:cxn ang="0">
                    <a:pos x="31" y="50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0" y="64"/>
                  </a:cxn>
                  <a:cxn ang="0">
                    <a:pos x="31" y="50"/>
                  </a:cxn>
                </a:cxnLst>
                <a:rect l="0" t="0" r="r" b="b"/>
                <a:pathLst>
                  <a:path w="31" h="64">
                    <a:moveTo>
                      <a:pt x="31" y="50"/>
                    </a:moveTo>
                    <a:lnTo>
                      <a:pt x="31" y="0"/>
                    </a:lnTo>
                    <a:lnTo>
                      <a:pt x="0" y="12"/>
                    </a:lnTo>
                    <a:lnTo>
                      <a:pt x="0" y="64"/>
                    </a:lnTo>
                    <a:lnTo>
                      <a:pt x="31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68" name="Freeform 704"/>
              <p:cNvSpPr>
                <a:spLocks/>
              </p:cNvSpPr>
              <p:nvPr/>
            </p:nvSpPr>
            <p:spPr bwMode="auto">
              <a:xfrm>
                <a:off x="4450" y="2198"/>
                <a:ext cx="31" cy="64"/>
              </a:xfrm>
              <a:custGeom>
                <a:avLst/>
                <a:gdLst/>
                <a:ahLst/>
                <a:cxnLst>
                  <a:cxn ang="0">
                    <a:pos x="31" y="50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0" y="64"/>
                  </a:cxn>
                  <a:cxn ang="0">
                    <a:pos x="31" y="50"/>
                  </a:cxn>
                </a:cxnLst>
                <a:rect l="0" t="0" r="r" b="b"/>
                <a:pathLst>
                  <a:path w="31" h="64">
                    <a:moveTo>
                      <a:pt x="31" y="50"/>
                    </a:moveTo>
                    <a:lnTo>
                      <a:pt x="31" y="0"/>
                    </a:lnTo>
                    <a:lnTo>
                      <a:pt x="0" y="12"/>
                    </a:lnTo>
                    <a:lnTo>
                      <a:pt x="0" y="64"/>
                    </a:lnTo>
                    <a:lnTo>
                      <a:pt x="31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69" name="Freeform 705"/>
              <p:cNvSpPr>
                <a:spLocks/>
              </p:cNvSpPr>
              <p:nvPr/>
            </p:nvSpPr>
            <p:spPr bwMode="auto">
              <a:xfrm>
                <a:off x="4301" y="2198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2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2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70" name="Freeform 706"/>
              <p:cNvSpPr>
                <a:spLocks/>
              </p:cNvSpPr>
              <p:nvPr/>
            </p:nvSpPr>
            <p:spPr bwMode="auto">
              <a:xfrm>
                <a:off x="4301" y="2198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2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2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71" name="Freeform 707"/>
              <p:cNvSpPr>
                <a:spLocks/>
              </p:cNvSpPr>
              <p:nvPr/>
            </p:nvSpPr>
            <p:spPr bwMode="auto">
              <a:xfrm>
                <a:off x="4501" y="2058"/>
                <a:ext cx="6" cy="72"/>
              </a:xfrm>
              <a:custGeom>
                <a:avLst/>
                <a:gdLst/>
                <a:ahLst/>
                <a:cxnLst>
                  <a:cxn ang="0">
                    <a:pos x="6" y="50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0"/>
                  </a:cxn>
                </a:cxnLst>
                <a:rect l="0" t="0" r="r" b="b"/>
                <a:pathLst>
                  <a:path w="6" h="72">
                    <a:moveTo>
                      <a:pt x="6" y="50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72" name="Freeform 708"/>
              <p:cNvSpPr>
                <a:spLocks/>
              </p:cNvSpPr>
              <p:nvPr/>
            </p:nvSpPr>
            <p:spPr bwMode="auto">
              <a:xfrm>
                <a:off x="4501" y="2058"/>
                <a:ext cx="6" cy="72"/>
              </a:xfrm>
              <a:custGeom>
                <a:avLst/>
                <a:gdLst/>
                <a:ahLst/>
                <a:cxnLst>
                  <a:cxn ang="0">
                    <a:pos x="6" y="50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0"/>
                  </a:cxn>
                </a:cxnLst>
                <a:rect l="0" t="0" r="r" b="b"/>
                <a:pathLst>
                  <a:path w="6" h="72">
                    <a:moveTo>
                      <a:pt x="6" y="50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73" name="Freeform 709"/>
              <p:cNvSpPr>
                <a:spLocks/>
              </p:cNvSpPr>
              <p:nvPr/>
            </p:nvSpPr>
            <p:spPr bwMode="auto">
              <a:xfrm>
                <a:off x="4275" y="2058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74" name="Freeform 710"/>
              <p:cNvSpPr>
                <a:spLocks/>
              </p:cNvSpPr>
              <p:nvPr/>
            </p:nvSpPr>
            <p:spPr bwMode="auto">
              <a:xfrm>
                <a:off x="4275" y="2058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75" name="Freeform 711"/>
              <p:cNvSpPr>
                <a:spLocks/>
              </p:cNvSpPr>
              <p:nvPr/>
            </p:nvSpPr>
            <p:spPr bwMode="auto">
              <a:xfrm>
                <a:off x="5227" y="1464"/>
                <a:ext cx="159" cy="95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159" y="58"/>
                  </a:cxn>
                  <a:cxn ang="0">
                    <a:pos x="52" y="95"/>
                  </a:cxn>
                  <a:cxn ang="0">
                    <a:pos x="0" y="39"/>
                  </a:cxn>
                  <a:cxn ang="0">
                    <a:pos x="118" y="0"/>
                  </a:cxn>
                </a:cxnLst>
                <a:rect l="0" t="0" r="r" b="b"/>
                <a:pathLst>
                  <a:path w="159" h="95">
                    <a:moveTo>
                      <a:pt x="118" y="0"/>
                    </a:moveTo>
                    <a:lnTo>
                      <a:pt x="159" y="58"/>
                    </a:lnTo>
                    <a:lnTo>
                      <a:pt x="52" y="95"/>
                    </a:lnTo>
                    <a:lnTo>
                      <a:pt x="0" y="39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76" name="Freeform 712"/>
              <p:cNvSpPr>
                <a:spLocks/>
              </p:cNvSpPr>
              <p:nvPr/>
            </p:nvSpPr>
            <p:spPr bwMode="auto">
              <a:xfrm>
                <a:off x="5227" y="1464"/>
                <a:ext cx="159" cy="95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159" y="58"/>
                  </a:cxn>
                  <a:cxn ang="0">
                    <a:pos x="52" y="95"/>
                  </a:cxn>
                  <a:cxn ang="0">
                    <a:pos x="0" y="39"/>
                  </a:cxn>
                  <a:cxn ang="0">
                    <a:pos x="118" y="0"/>
                  </a:cxn>
                </a:cxnLst>
                <a:rect l="0" t="0" r="r" b="b"/>
                <a:pathLst>
                  <a:path w="159" h="95">
                    <a:moveTo>
                      <a:pt x="118" y="0"/>
                    </a:moveTo>
                    <a:lnTo>
                      <a:pt x="159" y="58"/>
                    </a:lnTo>
                    <a:lnTo>
                      <a:pt x="52" y="95"/>
                    </a:lnTo>
                    <a:lnTo>
                      <a:pt x="0" y="39"/>
                    </a:lnTo>
                    <a:lnTo>
                      <a:pt x="11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77" name="Freeform 713"/>
              <p:cNvSpPr>
                <a:spLocks/>
              </p:cNvSpPr>
              <p:nvPr/>
            </p:nvSpPr>
            <p:spPr bwMode="auto">
              <a:xfrm>
                <a:off x="5030" y="3442"/>
                <a:ext cx="145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63" y="28"/>
                  </a:cxn>
                  <a:cxn ang="0">
                    <a:pos x="145" y="0"/>
                  </a:cxn>
                  <a:cxn ang="0">
                    <a:pos x="83" y="30"/>
                  </a:cxn>
                  <a:cxn ang="0">
                    <a:pos x="0" y="58"/>
                  </a:cxn>
                </a:cxnLst>
                <a:rect l="0" t="0" r="r" b="b"/>
                <a:pathLst>
                  <a:path w="145" h="58">
                    <a:moveTo>
                      <a:pt x="0" y="58"/>
                    </a:moveTo>
                    <a:lnTo>
                      <a:pt x="63" y="28"/>
                    </a:lnTo>
                    <a:lnTo>
                      <a:pt x="145" y="0"/>
                    </a:lnTo>
                    <a:lnTo>
                      <a:pt x="83" y="3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78" name="Freeform 714"/>
              <p:cNvSpPr>
                <a:spLocks/>
              </p:cNvSpPr>
              <p:nvPr/>
            </p:nvSpPr>
            <p:spPr bwMode="auto">
              <a:xfrm>
                <a:off x="5030" y="3442"/>
                <a:ext cx="145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63" y="28"/>
                  </a:cxn>
                  <a:cxn ang="0">
                    <a:pos x="145" y="0"/>
                  </a:cxn>
                  <a:cxn ang="0">
                    <a:pos x="83" y="30"/>
                  </a:cxn>
                  <a:cxn ang="0">
                    <a:pos x="0" y="58"/>
                  </a:cxn>
                </a:cxnLst>
                <a:rect l="0" t="0" r="r" b="b"/>
                <a:pathLst>
                  <a:path w="145" h="58">
                    <a:moveTo>
                      <a:pt x="0" y="58"/>
                    </a:moveTo>
                    <a:lnTo>
                      <a:pt x="63" y="28"/>
                    </a:lnTo>
                    <a:lnTo>
                      <a:pt x="145" y="0"/>
                    </a:lnTo>
                    <a:lnTo>
                      <a:pt x="83" y="30"/>
                    </a:lnTo>
                    <a:lnTo>
                      <a:pt x="0" y="5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79" name="Freeform 715"/>
              <p:cNvSpPr>
                <a:spLocks/>
              </p:cNvSpPr>
              <p:nvPr/>
            </p:nvSpPr>
            <p:spPr bwMode="auto">
              <a:xfrm>
                <a:off x="5053" y="1307"/>
                <a:ext cx="94" cy="97"/>
              </a:xfrm>
              <a:custGeom>
                <a:avLst/>
                <a:gdLst/>
                <a:ahLst/>
                <a:cxnLst>
                  <a:cxn ang="0">
                    <a:pos x="94" y="97"/>
                  </a:cxn>
                  <a:cxn ang="0">
                    <a:pos x="44" y="45"/>
                  </a:cxn>
                  <a:cxn ang="0">
                    <a:pos x="0" y="0"/>
                  </a:cxn>
                  <a:cxn ang="0">
                    <a:pos x="45" y="51"/>
                  </a:cxn>
                  <a:cxn ang="0">
                    <a:pos x="94" y="97"/>
                  </a:cxn>
                </a:cxnLst>
                <a:rect l="0" t="0" r="r" b="b"/>
                <a:pathLst>
                  <a:path w="94" h="97">
                    <a:moveTo>
                      <a:pt x="94" y="97"/>
                    </a:moveTo>
                    <a:lnTo>
                      <a:pt x="44" y="45"/>
                    </a:lnTo>
                    <a:lnTo>
                      <a:pt x="0" y="0"/>
                    </a:lnTo>
                    <a:lnTo>
                      <a:pt x="45" y="51"/>
                    </a:lnTo>
                    <a:lnTo>
                      <a:pt x="94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80" name="Freeform 716"/>
              <p:cNvSpPr>
                <a:spLocks/>
              </p:cNvSpPr>
              <p:nvPr/>
            </p:nvSpPr>
            <p:spPr bwMode="auto">
              <a:xfrm>
                <a:off x="5053" y="1307"/>
                <a:ext cx="94" cy="97"/>
              </a:xfrm>
              <a:custGeom>
                <a:avLst/>
                <a:gdLst/>
                <a:ahLst/>
                <a:cxnLst>
                  <a:cxn ang="0">
                    <a:pos x="94" y="97"/>
                  </a:cxn>
                  <a:cxn ang="0">
                    <a:pos x="44" y="45"/>
                  </a:cxn>
                  <a:cxn ang="0">
                    <a:pos x="0" y="0"/>
                  </a:cxn>
                  <a:cxn ang="0">
                    <a:pos x="45" y="51"/>
                  </a:cxn>
                  <a:cxn ang="0">
                    <a:pos x="94" y="97"/>
                  </a:cxn>
                </a:cxnLst>
                <a:rect l="0" t="0" r="r" b="b"/>
                <a:pathLst>
                  <a:path w="94" h="97">
                    <a:moveTo>
                      <a:pt x="94" y="97"/>
                    </a:moveTo>
                    <a:lnTo>
                      <a:pt x="44" y="45"/>
                    </a:lnTo>
                    <a:lnTo>
                      <a:pt x="0" y="0"/>
                    </a:lnTo>
                    <a:lnTo>
                      <a:pt x="45" y="51"/>
                    </a:lnTo>
                    <a:lnTo>
                      <a:pt x="94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81" name="Freeform 717"/>
              <p:cNvSpPr>
                <a:spLocks/>
              </p:cNvSpPr>
              <p:nvPr/>
            </p:nvSpPr>
            <p:spPr bwMode="auto">
              <a:xfrm>
                <a:off x="3635" y="1307"/>
                <a:ext cx="94" cy="97"/>
              </a:xfrm>
              <a:custGeom>
                <a:avLst/>
                <a:gdLst/>
                <a:ahLst/>
                <a:cxnLst>
                  <a:cxn ang="0">
                    <a:pos x="47" y="51"/>
                  </a:cxn>
                  <a:cxn ang="0">
                    <a:pos x="94" y="0"/>
                  </a:cxn>
                  <a:cxn ang="0">
                    <a:pos x="48" y="45"/>
                  </a:cxn>
                  <a:cxn ang="0">
                    <a:pos x="0" y="97"/>
                  </a:cxn>
                  <a:cxn ang="0">
                    <a:pos x="47" y="51"/>
                  </a:cxn>
                </a:cxnLst>
                <a:rect l="0" t="0" r="r" b="b"/>
                <a:pathLst>
                  <a:path w="94" h="97">
                    <a:moveTo>
                      <a:pt x="47" y="51"/>
                    </a:moveTo>
                    <a:lnTo>
                      <a:pt x="94" y="0"/>
                    </a:lnTo>
                    <a:lnTo>
                      <a:pt x="48" y="45"/>
                    </a:lnTo>
                    <a:lnTo>
                      <a:pt x="0" y="97"/>
                    </a:lnTo>
                    <a:lnTo>
                      <a:pt x="47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82" name="Freeform 718"/>
              <p:cNvSpPr>
                <a:spLocks/>
              </p:cNvSpPr>
              <p:nvPr/>
            </p:nvSpPr>
            <p:spPr bwMode="auto">
              <a:xfrm>
                <a:off x="3635" y="1307"/>
                <a:ext cx="94" cy="97"/>
              </a:xfrm>
              <a:custGeom>
                <a:avLst/>
                <a:gdLst/>
                <a:ahLst/>
                <a:cxnLst>
                  <a:cxn ang="0">
                    <a:pos x="47" y="51"/>
                  </a:cxn>
                  <a:cxn ang="0">
                    <a:pos x="94" y="0"/>
                  </a:cxn>
                  <a:cxn ang="0">
                    <a:pos x="48" y="45"/>
                  </a:cxn>
                  <a:cxn ang="0">
                    <a:pos x="0" y="97"/>
                  </a:cxn>
                  <a:cxn ang="0">
                    <a:pos x="47" y="51"/>
                  </a:cxn>
                </a:cxnLst>
                <a:rect l="0" t="0" r="r" b="b"/>
                <a:pathLst>
                  <a:path w="94" h="97">
                    <a:moveTo>
                      <a:pt x="47" y="51"/>
                    </a:moveTo>
                    <a:lnTo>
                      <a:pt x="94" y="0"/>
                    </a:lnTo>
                    <a:lnTo>
                      <a:pt x="48" y="45"/>
                    </a:lnTo>
                    <a:lnTo>
                      <a:pt x="0" y="97"/>
                    </a:lnTo>
                    <a:lnTo>
                      <a:pt x="47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83" name="Rectangle 719"/>
              <p:cNvSpPr>
                <a:spLocks noChangeArrowheads="1"/>
              </p:cNvSpPr>
              <p:nvPr/>
            </p:nvSpPr>
            <p:spPr bwMode="auto">
              <a:xfrm>
                <a:off x="4371" y="1796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84" name="Rectangle 720"/>
              <p:cNvSpPr>
                <a:spLocks noChangeArrowheads="1"/>
              </p:cNvSpPr>
              <p:nvPr/>
            </p:nvSpPr>
            <p:spPr bwMode="auto">
              <a:xfrm>
                <a:off x="4371" y="1796"/>
                <a:ext cx="40" cy="51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85" name="Freeform 721"/>
              <p:cNvSpPr>
                <a:spLocks/>
              </p:cNvSpPr>
              <p:nvPr/>
            </p:nvSpPr>
            <p:spPr bwMode="auto">
              <a:xfrm>
                <a:off x="4481" y="2130"/>
                <a:ext cx="20" cy="6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0"/>
                  </a:cxn>
                </a:cxnLst>
                <a:rect l="0" t="0" r="r" b="b"/>
                <a:pathLst>
                  <a:path w="20" h="68">
                    <a:moveTo>
                      <a:pt x="20" y="50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86" name="Freeform 722"/>
              <p:cNvSpPr>
                <a:spLocks/>
              </p:cNvSpPr>
              <p:nvPr/>
            </p:nvSpPr>
            <p:spPr bwMode="auto">
              <a:xfrm>
                <a:off x="4481" y="2130"/>
                <a:ext cx="20" cy="6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0"/>
                  </a:cxn>
                </a:cxnLst>
                <a:rect l="0" t="0" r="r" b="b"/>
                <a:pathLst>
                  <a:path w="20" h="68">
                    <a:moveTo>
                      <a:pt x="20" y="50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87" name="Freeform 723"/>
              <p:cNvSpPr>
                <a:spLocks/>
              </p:cNvSpPr>
              <p:nvPr/>
            </p:nvSpPr>
            <p:spPr bwMode="auto">
              <a:xfrm>
                <a:off x="4281" y="2130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88" name="Freeform 724"/>
              <p:cNvSpPr>
                <a:spLocks noEditPoints="1"/>
              </p:cNvSpPr>
              <p:nvPr/>
            </p:nvSpPr>
            <p:spPr bwMode="auto">
              <a:xfrm>
                <a:off x="4281" y="2130"/>
                <a:ext cx="1033" cy="826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0" y="68"/>
                  </a:cxn>
                  <a:cxn ang="0">
                    <a:pos x="974" y="826"/>
                  </a:cxn>
                  <a:cxn ang="0">
                    <a:pos x="1033" y="768"/>
                  </a:cxn>
                </a:cxnLst>
                <a:rect l="0" t="0" r="r" b="b"/>
                <a:pathLst>
                  <a:path w="1033" h="826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0" y="68"/>
                    </a:lnTo>
                    <a:moveTo>
                      <a:pt x="974" y="826"/>
                    </a:moveTo>
                    <a:lnTo>
                      <a:pt x="1033" y="76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89" name="Freeform 725"/>
              <p:cNvSpPr>
                <a:spLocks/>
              </p:cNvSpPr>
              <p:nvPr/>
            </p:nvSpPr>
            <p:spPr bwMode="auto">
              <a:xfrm>
                <a:off x="5106" y="1210"/>
                <a:ext cx="152" cy="74"/>
              </a:xfrm>
              <a:custGeom>
                <a:avLst/>
                <a:gdLst/>
                <a:ahLst/>
                <a:cxnLst>
                  <a:cxn ang="0">
                    <a:pos x="107" y="29"/>
                  </a:cxn>
                  <a:cxn ang="0">
                    <a:pos x="0" y="0"/>
                  </a:cxn>
                  <a:cxn ang="0">
                    <a:pos x="39" y="37"/>
                  </a:cxn>
                  <a:cxn ang="0">
                    <a:pos x="152" y="74"/>
                  </a:cxn>
                  <a:cxn ang="0">
                    <a:pos x="107" y="29"/>
                  </a:cxn>
                </a:cxnLst>
                <a:rect l="0" t="0" r="r" b="b"/>
                <a:pathLst>
                  <a:path w="152" h="74">
                    <a:moveTo>
                      <a:pt x="107" y="29"/>
                    </a:moveTo>
                    <a:lnTo>
                      <a:pt x="0" y="0"/>
                    </a:lnTo>
                    <a:lnTo>
                      <a:pt x="39" y="37"/>
                    </a:lnTo>
                    <a:lnTo>
                      <a:pt x="152" y="74"/>
                    </a:lnTo>
                    <a:lnTo>
                      <a:pt x="107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90" name="Freeform 726"/>
              <p:cNvSpPr>
                <a:spLocks noEditPoints="1"/>
              </p:cNvSpPr>
              <p:nvPr/>
            </p:nvSpPr>
            <p:spPr bwMode="auto">
              <a:xfrm>
                <a:off x="3214" y="1210"/>
                <a:ext cx="2044" cy="1746"/>
              </a:xfrm>
              <a:custGeom>
                <a:avLst/>
                <a:gdLst/>
                <a:ahLst/>
                <a:cxnLst>
                  <a:cxn ang="0">
                    <a:pos x="1999" y="29"/>
                  </a:cxn>
                  <a:cxn ang="0">
                    <a:pos x="1892" y="0"/>
                  </a:cxn>
                  <a:cxn ang="0">
                    <a:pos x="1931" y="37"/>
                  </a:cxn>
                  <a:cxn ang="0">
                    <a:pos x="2044" y="74"/>
                  </a:cxn>
                  <a:cxn ang="0">
                    <a:pos x="1999" y="29"/>
                  </a:cxn>
                  <a:cxn ang="0">
                    <a:pos x="47" y="1610"/>
                  </a:cxn>
                  <a:cxn ang="0">
                    <a:pos x="0" y="1538"/>
                  </a:cxn>
                  <a:cxn ang="0">
                    <a:pos x="254" y="1689"/>
                  </a:cxn>
                  <a:cxn ang="0">
                    <a:pos x="312" y="1746"/>
                  </a:cxn>
                </a:cxnLst>
                <a:rect l="0" t="0" r="r" b="b"/>
                <a:pathLst>
                  <a:path w="2044" h="1746">
                    <a:moveTo>
                      <a:pt x="1999" y="29"/>
                    </a:moveTo>
                    <a:lnTo>
                      <a:pt x="1892" y="0"/>
                    </a:lnTo>
                    <a:lnTo>
                      <a:pt x="1931" y="37"/>
                    </a:lnTo>
                    <a:lnTo>
                      <a:pt x="2044" y="74"/>
                    </a:lnTo>
                    <a:lnTo>
                      <a:pt x="1999" y="29"/>
                    </a:lnTo>
                    <a:moveTo>
                      <a:pt x="47" y="1610"/>
                    </a:moveTo>
                    <a:lnTo>
                      <a:pt x="0" y="1538"/>
                    </a:lnTo>
                    <a:moveTo>
                      <a:pt x="254" y="1689"/>
                    </a:moveTo>
                    <a:lnTo>
                      <a:pt x="312" y="174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91" name="Freeform 727"/>
              <p:cNvSpPr>
                <a:spLocks/>
              </p:cNvSpPr>
              <p:nvPr/>
            </p:nvSpPr>
            <p:spPr bwMode="auto">
              <a:xfrm>
                <a:off x="5258" y="1284"/>
                <a:ext cx="151" cy="104"/>
              </a:xfrm>
              <a:custGeom>
                <a:avLst/>
                <a:gdLst/>
                <a:ahLst/>
                <a:cxnLst>
                  <a:cxn ang="0">
                    <a:pos x="107" y="46"/>
                  </a:cxn>
                  <a:cxn ang="0">
                    <a:pos x="0" y="0"/>
                  </a:cxn>
                  <a:cxn ang="0">
                    <a:pos x="37" y="50"/>
                  </a:cxn>
                  <a:cxn ang="0">
                    <a:pos x="151" y="104"/>
                  </a:cxn>
                  <a:cxn ang="0">
                    <a:pos x="107" y="46"/>
                  </a:cxn>
                </a:cxnLst>
                <a:rect l="0" t="0" r="r" b="b"/>
                <a:pathLst>
                  <a:path w="151" h="104">
                    <a:moveTo>
                      <a:pt x="107" y="46"/>
                    </a:moveTo>
                    <a:lnTo>
                      <a:pt x="0" y="0"/>
                    </a:lnTo>
                    <a:lnTo>
                      <a:pt x="37" y="50"/>
                    </a:lnTo>
                    <a:lnTo>
                      <a:pt x="151" y="104"/>
                    </a:lnTo>
                    <a:lnTo>
                      <a:pt x="107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92" name="Freeform 728"/>
              <p:cNvSpPr>
                <a:spLocks noEditPoints="1"/>
              </p:cNvSpPr>
              <p:nvPr/>
            </p:nvSpPr>
            <p:spPr bwMode="auto">
              <a:xfrm>
                <a:off x="5258" y="1284"/>
                <a:ext cx="151" cy="571"/>
              </a:xfrm>
              <a:custGeom>
                <a:avLst/>
                <a:gdLst/>
                <a:ahLst/>
                <a:cxnLst>
                  <a:cxn ang="0">
                    <a:pos x="107" y="46"/>
                  </a:cxn>
                  <a:cxn ang="0">
                    <a:pos x="0" y="0"/>
                  </a:cxn>
                  <a:cxn ang="0">
                    <a:pos x="37" y="50"/>
                  </a:cxn>
                  <a:cxn ang="0">
                    <a:pos x="151" y="104"/>
                  </a:cxn>
                  <a:cxn ang="0">
                    <a:pos x="107" y="46"/>
                  </a:cxn>
                  <a:cxn ang="0">
                    <a:pos x="72" y="440"/>
                  </a:cxn>
                  <a:cxn ang="0">
                    <a:pos x="123" y="571"/>
                  </a:cxn>
                </a:cxnLst>
                <a:rect l="0" t="0" r="r" b="b"/>
                <a:pathLst>
                  <a:path w="151" h="571">
                    <a:moveTo>
                      <a:pt x="107" y="46"/>
                    </a:moveTo>
                    <a:lnTo>
                      <a:pt x="0" y="0"/>
                    </a:lnTo>
                    <a:lnTo>
                      <a:pt x="37" y="50"/>
                    </a:lnTo>
                    <a:lnTo>
                      <a:pt x="151" y="104"/>
                    </a:lnTo>
                    <a:lnTo>
                      <a:pt x="107" y="46"/>
                    </a:lnTo>
                    <a:moveTo>
                      <a:pt x="72" y="440"/>
                    </a:moveTo>
                    <a:lnTo>
                      <a:pt x="123" y="57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93" name="Freeform 729"/>
              <p:cNvSpPr>
                <a:spLocks/>
              </p:cNvSpPr>
              <p:nvPr/>
            </p:nvSpPr>
            <p:spPr bwMode="auto">
              <a:xfrm>
                <a:off x="4390" y="1039"/>
                <a:ext cx="60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45" y="35"/>
                  </a:cxn>
                  <a:cxn ang="0">
                    <a:pos x="60" y="1"/>
                  </a:cxn>
                  <a:cxn ang="0">
                    <a:pos x="0" y="0"/>
                  </a:cxn>
                </a:cxnLst>
                <a:rect l="0" t="0" r="r" b="b"/>
                <a:pathLst>
                  <a:path w="60" h="35">
                    <a:moveTo>
                      <a:pt x="0" y="0"/>
                    </a:moveTo>
                    <a:lnTo>
                      <a:pt x="0" y="33"/>
                    </a:lnTo>
                    <a:lnTo>
                      <a:pt x="45" y="35"/>
                    </a:lnTo>
                    <a:lnTo>
                      <a:pt x="6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94" name="Freeform 730"/>
              <p:cNvSpPr>
                <a:spLocks/>
              </p:cNvSpPr>
              <p:nvPr/>
            </p:nvSpPr>
            <p:spPr bwMode="auto">
              <a:xfrm>
                <a:off x="4390" y="1039"/>
                <a:ext cx="60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45" y="35"/>
                  </a:cxn>
                  <a:cxn ang="0">
                    <a:pos x="60" y="1"/>
                  </a:cxn>
                  <a:cxn ang="0">
                    <a:pos x="0" y="0"/>
                  </a:cxn>
                </a:cxnLst>
                <a:rect l="0" t="0" r="r" b="b"/>
                <a:pathLst>
                  <a:path w="60" h="35">
                    <a:moveTo>
                      <a:pt x="0" y="0"/>
                    </a:moveTo>
                    <a:lnTo>
                      <a:pt x="0" y="33"/>
                    </a:lnTo>
                    <a:lnTo>
                      <a:pt x="45" y="35"/>
                    </a:lnTo>
                    <a:lnTo>
                      <a:pt x="60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95" name="Freeform 731"/>
              <p:cNvSpPr>
                <a:spLocks/>
              </p:cNvSpPr>
              <p:nvPr/>
            </p:nvSpPr>
            <p:spPr bwMode="auto">
              <a:xfrm>
                <a:off x="4332" y="1039"/>
                <a:ext cx="58" cy="3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5" y="35"/>
                  </a:cxn>
                  <a:cxn ang="0">
                    <a:pos x="58" y="33"/>
                  </a:cxn>
                  <a:cxn ang="0">
                    <a:pos x="58" y="0"/>
                  </a:cxn>
                  <a:cxn ang="0">
                    <a:pos x="0" y="1"/>
                  </a:cxn>
                </a:cxnLst>
                <a:rect l="0" t="0" r="r" b="b"/>
                <a:pathLst>
                  <a:path w="58" h="35">
                    <a:moveTo>
                      <a:pt x="0" y="1"/>
                    </a:moveTo>
                    <a:lnTo>
                      <a:pt x="15" y="35"/>
                    </a:lnTo>
                    <a:lnTo>
                      <a:pt x="58" y="33"/>
                    </a:lnTo>
                    <a:lnTo>
                      <a:pt x="5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96" name="Freeform 732"/>
              <p:cNvSpPr>
                <a:spLocks noEditPoints="1"/>
              </p:cNvSpPr>
              <p:nvPr/>
            </p:nvSpPr>
            <p:spPr bwMode="auto">
              <a:xfrm>
                <a:off x="3400" y="1039"/>
                <a:ext cx="990" cy="817"/>
              </a:xfrm>
              <a:custGeom>
                <a:avLst/>
                <a:gdLst/>
                <a:ahLst/>
                <a:cxnLst>
                  <a:cxn ang="0">
                    <a:pos x="932" y="1"/>
                  </a:cxn>
                  <a:cxn ang="0">
                    <a:pos x="947" y="35"/>
                  </a:cxn>
                  <a:cxn ang="0">
                    <a:pos x="990" y="33"/>
                  </a:cxn>
                  <a:cxn ang="0">
                    <a:pos x="990" y="0"/>
                  </a:cxn>
                  <a:cxn ang="0">
                    <a:pos x="932" y="1"/>
                  </a:cxn>
                  <a:cxn ang="0">
                    <a:pos x="0" y="817"/>
                  </a:cxn>
                  <a:cxn ang="0">
                    <a:pos x="52" y="687"/>
                  </a:cxn>
                </a:cxnLst>
                <a:rect l="0" t="0" r="r" b="b"/>
                <a:pathLst>
                  <a:path w="990" h="817">
                    <a:moveTo>
                      <a:pt x="932" y="1"/>
                    </a:moveTo>
                    <a:lnTo>
                      <a:pt x="947" y="35"/>
                    </a:lnTo>
                    <a:lnTo>
                      <a:pt x="990" y="33"/>
                    </a:lnTo>
                    <a:lnTo>
                      <a:pt x="990" y="0"/>
                    </a:lnTo>
                    <a:lnTo>
                      <a:pt x="932" y="1"/>
                    </a:lnTo>
                    <a:moveTo>
                      <a:pt x="0" y="817"/>
                    </a:moveTo>
                    <a:lnTo>
                      <a:pt x="52" y="68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97" name="Freeform 733"/>
              <p:cNvSpPr>
                <a:spLocks/>
              </p:cNvSpPr>
              <p:nvPr/>
            </p:nvSpPr>
            <p:spPr bwMode="auto">
              <a:xfrm>
                <a:off x="5389" y="1830"/>
                <a:ext cx="42" cy="154"/>
              </a:xfrm>
              <a:custGeom>
                <a:avLst/>
                <a:gdLst/>
                <a:ahLst/>
                <a:cxnLst>
                  <a:cxn ang="0">
                    <a:pos x="42" y="154"/>
                  </a:cxn>
                  <a:cxn ang="0">
                    <a:pos x="9" y="65"/>
                  </a:cxn>
                  <a:cxn ang="0">
                    <a:pos x="0" y="0"/>
                  </a:cxn>
                  <a:cxn ang="0">
                    <a:pos x="33" y="86"/>
                  </a:cxn>
                  <a:cxn ang="0">
                    <a:pos x="42" y="154"/>
                  </a:cxn>
                </a:cxnLst>
                <a:rect l="0" t="0" r="r" b="b"/>
                <a:pathLst>
                  <a:path w="42" h="154">
                    <a:moveTo>
                      <a:pt x="42" y="154"/>
                    </a:moveTo>
                    <a:lnTo>
                      <a:pt x="9" y="65"/>
                    </a:lnTo>
                    <a:lnTo>
                      <a:pt x="0" y="0"/>
                    </a:lnTo>
                    <a:lnTo>
                      <a:pt x="33" y="86"/>
                    </a:lnTo>
                    <a:lnTo>
                      <a:pt x="42" y="1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98" name="Freeform 734"/>
              <p:cNvSpPr>
                <a:spLocks/>
              </p:cNvSpPr>
              <p:nvPr/>
            </p:nvSpPr>
            <p:spPr bwMode="auto">
              <a:xfrm>
                <a:off x="5389" y="1830"/>
                <a:ext cx="42" cy="154"/>
              </a:xfrm>
              <a:custGeom>
                <a:avLst/>
                <a:gdLst/>
                <a:ahLst/>
                <a:cxnLst>
                  <a:cxn ang="0">
                    <a:pos x="42" y="154"/>
                  </a:cxn>
                  <a:cxn ang="0">
                    <a:pos x="9" y="65"/>
                  </a:cxn>
                  <a:cxn ang="0">
                    <a:pos x="0" y="0"/>
                  </a:cxn>
                  <a:cxn ang="0">
                    <a:pos x="33" y="86"/>
                  </a:cxn>
                  <a:cxn ang="0">
                    <a:pos x="42" y="154"/>
                  </a:cxn>
                </a:cxnLst>
                <a:rect l="0" t="0" r="r" b="b"/>
                <a:pathLst>
                  <a:path w="42" h="154">
                    <a:moveTo>
                      <a:pt x="42" y="154"/>
                    </a:moveTo>
                    <a:lnTo>
                      <a:pt x="9" y="65"/>
                    </a:lnTo>
                    <a:lnTo>
                      <a:pt x="0" y="0"/>
                    </a:lnTo>
                    <a:lnTo>
                      <a:pt x="33" y="86"/>
                    </a:lnTo>
                    <a:lnTo>
                      <a:pt x="42" y="1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99" name="Freeform 735"/>
              <p:cNvSpPr>
                <a:spLocks/>
              </p:cNvSpPr>
              <p:nvPr/>
            </p:nvSpPr>
            <p:spPr bwMode="auto">
              <a:xfrm>
                <a:off x="3350" y="1830"/>
                <a:ext cx="43" cy="154"/>
              </a:xfrm>
              <a:custGeom>
                <a:avLst/>
                <a:gdLst/>
                <a:ahLst/>
                <a:cxnLst>
                  <a:cxn ang="0">
                    <a:pos x="10" y="86"/>
                  </a:cxn>
                  <a:cxn ang="0">
                    <a:pos x="43" y="0"/>
                  </a:cxn>
                  <a:cxn ang="0">
                    <a:pos x="34" y="65"/>
                  </a:cxn>
                  <a:cxn ang="0">
                    <a:pos x="0" y="154"/>
                  </a:cxn>
                  <a:cxn ang="0">
                    <a:pos x="10" y="86"/>
                  </a:cxn>
                </a:cxnLst>
                <a:rect l="0" t="0" r="r" b="b"/>
                <a:pathLst>
                  <a:path w="43" h="154">
                    <a:moveTo>
                      <a:pt x="10" y="86"/>
                    </a:moveTo>
                    <a:lnTo>
                      <a:pt x="43" y="0"/>
                    </a:lnTo>
                    <a:lnTo>
                      <a:pt x="34" y="65"/>
                    </a:lnTo>
                    <a:lnTo>
                      <a:pt x="0" y="154"/>
                    </a:lnTo>
                    <a:lnTo>
                      <a:pt x="1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00" name="Freeform 736"/>
              <p:cNvSpPr>
                <a:spLocks/>
              </p:cNvSpPr>
              <p:nvPr/>
            </p:nvSpPr>
            <p:spPr bwMode="auto">
              <a:xfrm>
                <a:off x="3350" y="1830"/>
                <a:ext cx="43" cy="154"/>
              </a:xfrm>
              <a:custGeom>
                <a:avLst/>
                <a:gdLst/>
                <a:ahLst/>
                <a:cxnLst>
                  <a:cxn ang="0">
                    <a:pos x="10" y="86"/>
                  </a:cxn>
                  <a:cxn ang="0">
                    <a:pos x="43" y="0"/>
                  </a:cxn>
                  <a:cxn ang="0">
                    <a:pos x="34" y="65"/>
                  </a:cxn>
                  <a:cxn ang="0">
                    <a:pos x="0" y="154"/>
                  </a:cxn>
                  <a:cxn ang="0">
                    <a:pos x="10" y="86"/>
                  </a:cxn>
                </a:cxnLst>
                <a:rect l="0" t="0" r="r" b="b"/>
                <a:pathLst>
                  <a:path w="43" h="154">
                    <a:moveTo>
                      <a:pt x="10" y="86"/>
                    </a:moveTo>
                    <a:lnTo>
                      <a:pt x="43" y="0"/>
                    </a:lnTo>
                    <a:lnTo>
                      <a:pt x="34" y="65"/>
                    </a:lnTo>
                    <a:lnTo>
                      <a:pt x="0" y="154"/>
                    </a:lnTo>
                    <a:lnTo>
                      <a:pt x="10" y="8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01" name="Freeform 737"/>
              <p:cNvSpPr>
                <a:spLocks/>
              </p:cNvSpPr>
              <p:nvPr/>
            </p:nvSpPr>
            <p:spPr bwMode="auto">
              <a:xfrm>
                <a:off x="5302" y="1603"/>
                <a:ext cx="53" cy="140"/>
              </a:xfrm>
              <a:custGeom>
                <a:avLst/>
                <a:gdLst/>
                <a:ahLst/>
                <a:cxnLst>
                  <a:cxn ang="0">
                    <a:pos x="53" y="140"/>
                  </a:cxn>
                  <a:cxn ang="0">
                    <a:pos x="13" y="35"/>
                  </a:cxn>
                  <a:cxn ang="0">
                    <a:pos x="0" y="0"/>
                  </a:cxn>
                  <a:cxn ang="0">
                    <a:pos x="33" y="85"/>
                  </a:cxn>
                  <a:cxn ang="0">
                    <a:pos x="53" y="140"/>
                  </a:cxn>
                </a:cxnLst>
                <a:rect l="0" t="0" r="r" b="b"/>
                <a:pathLst>
                  <a:path w="53" h="140">
                    <a:moveTo>
                      <a:pt x="53" y="140"/>
                    </a:moveTo>
                    <a:lnTo>
                      <a:pt x="13" y="35"/>
                    </a:lnTo>
                    <a:lnTo>
                      <a:pt x="0" y="0"/>
                    </a:lnTo>
                    <a:lnTo>
                      <a:pt x="33" y="85"/>
                    </a:lnTo>
                    <a:lnTo>
                      <a:pt x="53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02" name="Freeform 738"/>
              <p:cNvSpPr>
                <a:spLocks/>
              </p:cNvSpPr>
              <p:nvPr/>
            </p:nvSpPr>
            <p:spPr bwMode="auto">
              <a:xfrm>
                <a:off x="5302" y="1603"/>
                <a:ext cx="53" cy="140"/>
              </a:xfrm>
              <a:custGeom>
                <a:avLst/>
                <a:gdLst/>
                <a:ahLst/>
                <a:cxnLst>
                  <a:cxn ang="0">
                    <a:pos x="53" y="140"/>
                  </a:cxn>
                  <a:cxn ang="0">
                    <a:pos x="13" y="35"/>
                  </a:cxn>
                  <a:cxn ang="0">
                    <a:pos x="0" y="0"/>
                  </a:cxn>
                  <a:cxn ang="0">
                    <a:pos x="33" y="85"/>
                  </a:cxn>
                  <a:cxn ang="0">
                    <a:pos x="53" y="140"/>
                  </a:cxn>
                </a:cxnLst>
                <a:rect l="0" t="0" r="r" b="b"/>
                <a:pathLst>
                  <a:path w="53" h="140">
                    <a:moveTo>
                      <a:pt x="53" y="140"/>
                    </a:moveTo>
                    <a:lnTo>
                      <a:pt x="13" y="35"/>
                    </a:lnTo>
                    <a:lnTo>
                      <a:pt x="0" y="0"/>
                    </a:lnTo>
                    <a:lnTo>
                      <a:pt x="33" y="85"/>
                    </a:lnTo>
                    <a:lnTo>
                      <a:pt x="53" y="1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03" name="Freeform 739"/>
              <p:cNvSpPr>
                <a:spLocks/>
              </p:cNvSpPr>
              <p:nvPr/>
            </p:nvSpPr>
            <p:spPr bwMode="auto">
              <a:xfrm>
                <a:off x="3425" y="1603"/>
                <a:ext cx="55" cy="140"/>
              </a:xfrm>
              <a:custGeom>
                <a:avLst/>
                <a:gdLst/>
                <a:ahLst/>
                <a:cxnLst>
                  <a:cxn ang="0">
                    <a:pos x="42" y="35"/>
                  </a:cxn>
                  <a:cxn ang="0">
                    <a:pos x="55" y="0"/>
                  </a:cxn>
                  <a:cxn ang="0">
                    <a:pos x="22" y="85"/>
                  </a:cxn>
                  <a:cxn ang="0">
                    <a:pos x="0" y="140"/>
                  </a:cxn>
                  <a:cxn ang="0">
                    <a:pos x="42" y="35"/>
                  </a:cxn>
                </a:cxnLst>
                <a:rect l="0" t="0" r="r" b="b"/>
                <a:pathLst>
                  <a:path w="55" h="140">
                    <a:moveTo>
                      <a:pt x="42" y="35"/>
                    </a:moveTo>
                    <a:lnTo>
                      <a:pt x="55" y="0"/>
                    </a:lnTo>
                    <a:lnTo>
                      <a:pt x="22" y="85"/>
                    </a:lnTo>
                    <a:lnTo>
                      <a:pt x="0" y="140"/>
                    </a:lnTo>
                    <a:lnTo>
                      <a:pt x="42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04" name="Freeform 740"/>
              <p:cNvSpPr>
                <a:spLocks/>
              </p:cNvSpPr>
              <p:nvPr/>
            </p:nvSpPr>
            <p:spPr bwMode="auto">
              <a:xfrm>
                <a:off x="3425" y="1603"/>
                <a:ext cx="55" cy="140"/>
              </a:xfrm>
              <a:custGeom>
                <a:avLst/>
                <a:gdLst/>
                <a:ahLst/>
                <a:cxnLst>
                  <a:cxn ang="0">
                    <a:pos x="42" y="35"/>
                  </a:cxn>
                  <a:cxn ang="0">
                    <a:pos x="55" y="0"/>
                  </a:cxn>
                  <a:cxn ang="0">
                    <a:pos x="22" y="85"/>
                  </a:cxn>
                  <a:cxn ang="0">
                    <a:pos x="0" y="140"/>
                  </a:cxn>
                  <a:cxn ang="0">
                    <a:pos x="42" y="35"/>
                  </a:cxn>
                </a:cxnLst>
                <a:rect l="0" t="0" r="r" b="b"/>
                <a:pathLst>
                  <a:path w="55" h="140">
                    <a:moveTo>
                      <a:pt x="42" y="35"/>
                    </a:moveTo>
                    <a:lnTo>
                      <a:pt x="55" y="0"/>
                    </a:lnTo>
                    <a:lnTo>
                      <a:pt x="22" y="85"/>
                    </a:lnTo>
                    <a:lnTo>
                      <a:pt x="0" y="140"/>
                    </a:lnTo>
                    <a:lnTo>
                      <a:pt x="42" y="3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05" name="Freeform 741"/>
              <p:cNvSpPr>
                <a:spLocks/>
              </p:cNvSpPr>
              <p:nvPr/>
            </p:nvSpPr>
            <p:spPr bwMode="auto">
              <a:xfrm>
                <a:off x="4411" y="1796"/>
                <a:ext cx="39" cy="5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8"/>
                  </a:cxn>
                  <a:cxn ang="0">
                    <a:pos x="0" y="51"/>
                  </a:cxn>
                </a:cxnLst>
                <a:rect l="0" t="0" r="r" b="b"/>
                <a:pathLst>
                  <a:path w="39" h="58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06" name="Freeform 742"/>
              <p:cNvSpPr>
                <a:spLocks/>
              </p:cNvSpPr>
              <p:nvPr/>
            </p:nvSpPr>
            <p:spPr bwMode="auto">
              <a:xfrm>
                <a:off x="4411" y="1796"/>
                <a:ext cx="39" cy="5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9" y="7"/>
                  </a:cxn>
                  <a:cxn ang="0">
                    <a:pos x="39" y="58"/>
                  </a:cxn>
                  <a:cxn ang="0">
                    <a:pos x="0" y="51"/>
                  </a:cxn>
                </a:cxnLst>
                <a:rect l="0" t="0" r="r" b="b"/>
                <a:pathLst>
                  <a:path w="39" h="58">
                    <a:moveTo>
                      <a:pt x="0" y="51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58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07" name="Freeform 743"/>
              <p:cNvSpPr>
                <a:spLocks/>
              </p:cNvSpPr>
              <p:nvPr/>
            </p:nvSpPr>
            <p:spPr bwMode="auto">
              <a:xfrm>
                <a:off x="4332" y="1796"/>
                <a:ext cx="39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39" h="58">
                    <a:moveTo>
                      <a:pt x="0" y="7"/>
                    </a:moveTo>
                    <a:lnTo>
                      <a:pt x="39" y="0"/>
                    </a:lnTo>
                    <a:lnTo>
                      <a:pt x="39" y="51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08" name="Freeform 744"/>
              <p:cNvSpPr>
                <a:spLocks/>
              </p:cNvSpPr>
              <p:nvPr/>
            </p:nvSpPr>
            <p:spPr bwMode="auto">
              <a:xfrm>
                <a:off x="4332" y="1796"/>
                <a:ext cx="39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39" h="58">
                    <a:moveTo>
                      <a:pt x="0" y="7"/>
                    </a:moveTo>
                    <a:lnTo>
                      <a:pt x="39" y="0"/>
                    </a:lnTo>
                    <a:lnTo>
                      <a:pt x="39" y="51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09" name="Freeform 745"/>
              <p:cNvSpPr>
                <a:spLocks/>
              </p:cNvSpPr>
              <p:nvPr/>
            </p:nvSpPr>
            <p:spPr bwMode="auto">
              <a:xfrm>
                <a:off x="4683" y="3419"/>
                <a:ext cx="117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1" y="25"/>
                  </a:cxn>
                  <a:cxn ang="0">
                    <a:pos x="117" y="0"/>
                  </a:cxn>
                  <a:cxn ang="0">
                    <a:pos x="90" y="41"/>
                  </a:cxn>
                  <a:cxn ang="0">
                    <a:pos x="0" y="63"/>
                  </a:cxn>
                </a:cxnLst>
                <a:rect l="0" t="0" r="r" b="b"/>
                <a:pathLst>
                  <a:path w="117" h="63">
                    <a:moveTo>
                      <a:pt x="0" y="63"/>
                    </a:moveTo>
                    <a:lnTo>
                      <a:pt x="21" y="25"/>
                    </a:lnTo>
                    <a:lnTo>
                      <a:pt x="117" y="0"/>
                    </a:lnTo>
                    <a:lnTo>
                      <a:pt x="90" y="41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10" name="Freeform 746"/>
              <p:cNvSpPr>
                <a:spLocks/>
              </p:cNvSpPr>
              <p:nvPr/>
            </p:nvSpPr>
            <p:spPr bwMode="auto">
              <a:xfrm>
                <a:off x="4683" y="3419"/>
                <a:ext cx="117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1" y="25"/>
                  </a:cxn>
                  <a:cxn ang="0">
                    <a:pos x="117" y="0"/>
                  </a:cxn>
                  <a:cxn ang="0">
                    <a:pos x="90" y="41"/>
                  </a:cxn>
                  <a:cxn ang="0">
                    <a:pos x="0" y="63"/>
                  </a:cxn>
                </a:cxnLst>
                <a:rect l="0" t="0" r="r" b="b"/>
                <a:pathLst>
                  <a:path w="117" h="63">
                    <a:moveTo>
                      <a:pt x="0" y="63"/>
                    </a:moveTo>
                    <a:lnTo>
                      <a:pt x="21" y="25"/>
                    </a:lnTo>
                    <a:lnTo>
                      <a:pt x="117" y="0"/>
                    </a:lnTo>
                    <a:lnTo>
                      <a:pt x="90" y="41"/>
                    </a:lnTo>
                    <a:lnTo>
                      <a:pt x="0" y="6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11" name="Freeform 747"/>
              <p:cNvSpPr>
                <a:spLocks/>
              </p:cNvSpPr>
              <p:nvPr/>
            </p:nvSpPr>
            <p:spPr bwMode="auto">
              <a:xfrm>
                <a:off x="3982" y="3419"/>
                <a:ext cx="117" cy="63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0" y="0"/>
                  </a:cxn>
                  <a:cxn ang="0">
                    <a:pos x="96" y="25"/>
                  </a:cxn>
                  <a:cxn ang="0">
                    <a:pos x="117" y="63"/>
                  </a:cxn>
                  <a:cxn ang="0">
                    <a:pos x="26" y="41"/>
                  </a:cxn>
                </a:cxnLst>
                <a:rect l="0" t="0" r="r" b="b"/>
                <a:pathLst>
                  <a:path w="117" h="63">
                    <a:moveTo>
                      <a:pt x="26" y="41"/>
                    </a:moveTo>
                    <a:lnTo>
                      <a:pt x="0" y="0"/>
                    </a:lnTo>
                    <a:lnTo>
                      <a:pt x="96" y="25"/>
                    </a:lnTo>
                    <a:lnTo>
                      <a:pt x="117" y="63"/>
                    </a:lnTo>
                    <a:lnTo>
                      <a:pt x="26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12" name="Freeform 748"/>
              <p:cNvSpPr>
                <a:spLocks/>
              </p:cNvSpPr>
              <p:nvPr/>
            </p:nvSpPr>
            <p:spPr bwMode="auto">
              <a:xfrm>
                <a:off x="3982" y="3419"/>
                <a:ext cx="117" cy="63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0" y="0"/>
                  </a:cxn>
                  <a:cxn ang="0">
                    <a:pos x="96" y="25"/>
                  </a:cxn>
                  <a:cxn ang="0">
                    <a:pos x="117" y="63"/>
                  </a:cxn>
                  <a:cxn ang="0">
                    <a:pos x="26" y="41"/>
                  </a:cxn>
                </a:cxnLst>
                <a:rect l="0" t="0" r="r" b="b"/>
                <a:pathLst>
                  <a:path w="117" h="63">
                    <a:moveTo>
                      <a:pt x="26" y="41"/>
                    </a:moveTo>
                    <a:lnTo>
                      <a:pt x="0" y="0"/>
                    </a:lnTo>
                    <a:lnTo>
                      <a:pt x="96" y="25"/>
                    </a:lnTo>
                    <a:lnTo>
                      <a:pt x="117" y="63"/>
                    </a:lnTo>
                    <a:lnTo>
                      <a:pt x="26" y="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13" name="Freeform 749"/>
              <p:cNvSpPr>
                <a:spLocks/>
              </p:cNvSpPr>
              <p:nvPr/>
            </p:nvSpPr>
            <p:spPr bwMode="auto">
              <a:xfrm>
                <a:off x="5528" y="1590"/>
                <a:ext cx="23" cy="140"/>
              </a:xfrm>
              <a:custGeom>
                <a:avLst/>
                <a:gdLst/>
                <a:ahLst/>
                <a:cxnLst>
                  <a:cxn ang="0">
                    <a:pos x="23" y="140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23" y="68"/>
                  </a:cxn>
                  <a:cxn ang="0">
                    <a:pos x="23" y="140"/>
                  </a:cxn>
                </a:cxnLst>
                <a:rect l="0" t="0" r="r" b="b"/>
                <a:pathLst>
                  <a:path w="23" h="140">
                    <a:moveTo>
                      <a:pt x="23" y="140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23" y="68"/>
                    </a:lnTo>
                    <a:lnTo>
                      <a:pt x="23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14" name="Freeform 750"/>
              <p:cNvSpPr>
                <a:spLocks noEditPoints="1"/>
              </p:cNvSpPr>
              <p:nvPr/>
            </p:nvSpPr>
            <p:spPr bwMode="auto">
              <a:xfrm>
                <a:off x="5514" y="1590"/>
                <a:ext cx="54" cy="1237"/>
              </a:xfrm>
              <a:custGeom>
                <a:avLst/>
                <a:gdLst/>
                <a:ahLst/>
                <a:cxnLst>
                  <a:cxn ang="0">
                    <a:pos x="37" y="140"/>
                  </a:cxn>
                  <a:cxn ang="0">
                    <a:pos x="14" y="70"/>
                  </a:cxn>
                  <a:cxn ang="0">
                    <a:pos x="14" y="0"/>
                  </a:cxn>
                  <a:cxn ang="0">
                    <a:pos x="37" y="68"/>
                  </a:cxn>
                  <a:cxn ang="0">
                    <a:pos x="37" y="140"/>
                  </a:cxn>
                  <a:cxn ang="0">
                    <a:pos x="0" y="1237"/>
                  </a:cxn>
                  <a:cxn ang="0">
                    <a:pos x="54" y="1157"/>
                  </a:cxn>
                </a:cxnLst>
                <a:rect l="0" t="0" r="r" b="b"/>
                <a:pathLst>
                  <a:path w="54" h="1237">
                    <a:moveTo>
                      <a:pt x="37" y="140"/>
                    </a:moveTo>
                    <a:lnTo>
                      <a:pt x="14" y="70"/>
                    </a:lnTo>
                    <a:lnTo>
                      <a:pt x="14" y="0"/>
                    </a:lnTo>
                    <a:lnTo>
                      <a:pt x="37" y="68"/>
                    </a:lnTo>
                    <a:lnTo>
                      <a:pt x="37" y="140"/>
                    </a:lnTo>
                    <a:moveTo>
                      <a:pt x="0" y="1237"/>
                    </a:moveTo>
                    <a:lnTo>
                      <a:pt x="54" y="115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15" name="Freeform 751"/>
              <p:cNvSpPr>
                <a:spLocks/>
              </p:cNvSpPr>
              <p:nvPr/>
            </p:nvSpPr>
            <p:spPr bwMode="auto">
              <a:xfrm>
                <a:off x="4435" y="1040"/>
                <a:ext cx="74" cy="3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34"/>
                  </a:cxn>
                  <a:cxn ang="0">
                    <a:pos x="46" y="38"/>
                  </a:cxn>
                  <a:cxn ang="0">
                    <a:pos x="74" y="6"/>
                  </a:cxn>
                  <a:cxn ang="0">
                    <a:pos x="15" y="0"/>
                  </a:cxn>
                </a:cxnLst>
                <a:rect l="0" t="0" r="r" b="b"/>
                <a:pathLst>
                  <a:path w="74" h="38">
                    <a:moveTo>
                      <a:pt x="15" y="0"/>
                    </a:moveTo>
                    <a:lnTo>
                      <a:pt x="0" y="34"/>
                    </a:lnTo>
                    <a:lnTo>
                      <a:pt x="46" y="38"/>
                    </a:lnTo>
                    <a:lnTo>
                      <a:pt x="74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16" name="Freeform 752"/>
              <p:cNvSpPr>
                <a:spLocks/>
              </p:cNvSpPr>
              <p:nvPr/>
            </p:nvSpPr>
            <p:spPr bwMode="auto">
              <a:xfrm>
                <a:off x="4435" y="1040"/>
                <a:ext cx="74" cy="3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34"/>
                  </a:cxn>
                  <a:cxn ang="0">
                    <a:pos x="46" y="38"/>
                  </a:cxn>
                  <a:cxn ang="0">
                    <a:pos x="74" y="6"/>
                  </a:cxn>
                  <a:cxn ang="0">
                    <a:pos x="15" y="0"/>
                  </a:cxn>
                </a:cxnLst>
                <a:rect l="0" t="0" r="r" b="b"/>
                <a:pathLst>
                  <a:path w="74" h="38">
                    <a:moveTo>
                      <a:pt x="15" y="0"/>
                    </a:moveTo>
                    <a:lnTo>
                      <a:pt x="0" y="34"/>
                    </a:lnTo>
                    <a:lnTo>
                      <a:pt x="46" y="38"/>
                    </a:lnTo>
                    <a:lnTo>
                      <a:pt x="74" y="6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17" name="Freeform 753"/>
              <p:cNvSpPr>
                <a:spLocks/>
              </p:cNvSpPr>
              <p:nvPr/>
            </p:nvSpPr>
            <p:spPr bwMode="auto">
              <a:xfrm>
                <a:off x="4273" y="1040"/>
                <a:ext cx="74" cy="3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8" y="38"/>
                  </a:cxn>
                  <a:cxn ang="0">
                    <a:pos x="74" y="34"/>
                  </a:cxn>
                  <a:cxn ang="0">
                    <a:pos x="59" y="0"/>
                  </a:cxn>
                  <a:cxn ang="0">
                    <a:pos x="0" y="6"/>
                  </a:cxn>
                </a:cxnLst>
                <a:rect l="0" t="0" r="r" b="b"/>
                <a:pathLst>
                  <a:path w="74" h="38">
                    <a:moveTo>
                      <a:pt x="0" y="6"/>
                    </a:moveTo>
                    <a:lnTo>
                      <a:pt x="28" y="38"/>
                    </a:lnTo>
                    <a:lnTo>
                      <a:pt x="74" y="34"/>
                    </a:lnTo>
                    <a:lnTo>
                      <a:pt x="5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18" name="Freeform 754"/>
              <p:cNvSpPr>
                <a:spLocks noEditPoints="1"/>
              </p:cNvSpPr>
              <p:nvPr/>
            </p:nvSpPr>
            <p:spPr bwMode="auto">
              <a:xfrm>
                <a:off x="4273" y="1040"/>
                <a:ext cx="1331" cy="117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8" y="38"/>
                  </a:cxn>
                  <a:cxn ang="0">
                    <a:pos x="74" y="34"/>
                  </a:cxn>
                  <a:cxn ang="0">
                    <a:pos x="59" y="0"/>
                  </a:cxn>
                  <a:cxn ang="0">
                    <a:pos x="0" y="6"/>
                  </a:cxn>
                  <a:cxn ang="0">
                    <a:pos x="1331" y="1122"/>
                  </a:cxn>
                  <a:cxn ang="0">
                    <a:pos x="1324" y="1174"/>
                  </a:cxn>
                </a:cxnLst>
                <a:rect l="0" t="0" r="r" b="b"/>
                <a:pathLst>
                  <a:path w="1331" h="1174">
                    <a:moveTo>
                      <a:pt x="0" y="6"/>
                    </a:moveTo>
                    <a:lnTo>
                      <a:pt x="28" y="38"/>
                    </a:lnTo>
                    <a:lnTo>
                      <a:pt x="74" y="34"/>
                    </a:lnTo>
                    <a:lnTo>
                      <a:pt x="59" y="0"/>
                    </a:lnTo>
                    <a:lnTo>
                      <a:pt x="0" y="6"/>
                    </a:lnTo>
                    <a:moveTo>
                      <a:pt x="1331" y="1122"/>
                    </a:moveTo>
                    <a:lnTo>
                      <a:pt x="1324" y="117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19" name="Freeform 755"/>
              <p:cNvSpPr>
                <a:spLocks/>
              </p:cNvSpPr>
              <p:nvPr/>
            </p:nvSpPr>
            <p:spPr bwMode="auto">
              <a:xfrm>
                <a:off x="5292" y="1388"/>
                <a:ext cx="168" cy="76"/>
              </a:xfrm>
              <a:custGeom>
                <a:avLst/>
                <a:gdLst/>
                <a:ahLst/>
                <a:cxnLst>
                  <a:cxn ang="0">
                    <a:pos x="53" y="76"/>
                  </a:cxn>
                  <a:cxn ang="0">
                    <a:pos x="0" y="30"/>
                  </a:cxn>
                  <a:cxn ang="0">
                    <a:pos x="117" y="0"/>
                  </a:cxn>
                  <a:cxn ang="0">
                    <a:pos x="168" y="40"/>
                  </a:cxn>
                  <a:cxn ang="0">
                    <a:pos x="53" y="76"/>
                  </a:cxn>
                </a:cxnLst>
                <a:rect l="0" t="0" r="r" b="b"/>
                <a:pathLst>
                  <a:path w="168" h="76">
                    <a:moveTo>
                      <a:pt x="53" y="76"/>
                    </a:moveTo>
                    <a:lnTo>
                      <a:pt x="0" y="30"/>
                    </a:lnTo>
                    <a:lnTo>
                      <a:pt x="117" y="0"/>
                    </a:lnTo>
                    <a:lnTo>
                      <a:pt x="168" y="40"/>
                    </a:lnTo>
                    <a:lnTo>
                      <a:pt x="53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20" name="Freeform 756"/>
              <p:cNvSpPr>
                <a:spLocks/>
              </p:cNvSpPr>
              <p:nvPr/>
            </p:nvSpPr>
            <p:spPr bwMode="auto">
              <a:xfrm>
                <a:off x="5292" y="1388"/>
                <a:ext cx="168" cy="76"/>
              </a:xfrm>
              <a:custGeom>
                <a:avLst/>
                <a:gdLst/>
                <a:ahLst/>
                <a:cxnLst>
                  <a:cxn ang="0">
                    <a:pos x="53" y="76"/>
                  </a:cxn>
                  <a:cxn ang="0">
                    <a:pos x="0" y="30"/>
                  </a:cxn>
                  <a:cxn ang="0">
                    <a:pos x="117" y="0"/>
                  </a:cxn>
                  <a:cxn ang="0">
                    <a:pos x="168" y="40"/>
                  </a:cxn>
                  <a:cxn ang="0">
                    <a:pos x="53" y="76"/>
                  </a:cxn>
                </a:cxnLst>
                <a:rect l="0" t="0" r="r" b="b"/>
                <a:pathLst>
                  <a:path w="168" h="76">
                    <a:moveTo>
                      <a:pt x="53" y="76"/>
                    </a:moveTo>
                    <a:lnTo>
                      <a:pt x="0" y="30"/>
                    </a:lnTo>
                    <a:lnTo>
                      <a:pt x="117" y="0"/>
                    </a:lnTo>
                    <a:lnTo>
                      <a:pt x="168" y="40"/>
                    </a:lnTo>
                    <a:lnTo>
                      <a:pt x="53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21" name="Freeform 757"/>
              <p:cNvSpPr>
                <a:spLocks/>
              </p:cNvSpPr>
              <p:nvPr/>
            </p:nvSpPr>
            <p:spPr bwMode="auto">
              <a:xfrm>
                <a:off x="5551" y="1819"/>
                <a:ext cx="6" cy="175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6" y="60"/>
                  </a:cxn>
                  <a:cxn ang="0">
                    <a:pos x="6" y="175"/>
                  </a:cxn>
                  <a:cxn ang="0">
                    <a:pos x="0" y="113"/>
                  </a:cxn>
                </a:cxnLst>
                <a:rect l="0" t="0" r="r" b="b"/>
                <a:pathLst>
                  <a:path w="6" h="175">
                    <a:moveTo>
                      <a:pt x="0" y="113"/>
                    </a:moveTo>
                    <a:lnTo>
                      <a:pt x="0" y="0"/>
                    </a:lnTo>
                    <a:lnTo>
                      <a:pt x="6" y="60"/>
                    </a:lnTo>
                    <a:lnTo>
                      <a:pt x="6" y="175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22" name="Freeform 758"/>
              <p:cNvSpPr>
                <a:spLocks/>
              </p:cNvSpPr>
              <p:nvPr/>
            </p:nvSpPr>
            <p:spPr bwMode="auto">
              <a:xfrm>
                <a:off x="5551" y="1819"/>
                <a:ext cx="6" cy="175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6" y="60"/>
                  </a:cxn>
                  <a:cxn ang="0">
                    <a:pos x="6" y="175"/>
                  </a:cxn>
                  <a:cxn ang="0">
                    <a:pos x="0" y="113"/>
                  </a:cxn>
                </a:cxnLst>
                <a:rect l="0" t="0" r="r" b="b"/>
                <a:pathLst>
                  <a:path w="6" h="175">
                    <a:moveTo>
                      <a:pt x="0" y="113"/>
                    </a:moveTo>
                    <a:lnTo>
                      <a:pt x="0" y="0"/>
                    </a:lnTo>
                    <a:lnTo>
                      <a:pt x="6" y="60"/>
                    </a:lnTo>
                    <a:lnTo>
                      <a:pt x="6" y="175"/>
                    </a:lnTo>
                    <a:lnTo>
                      <a:pt x="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23" name="Freeform 759"/>
              <p:cNvSpPr>
                <a:spLocks/>
              </p:cNvSpPr>
              <p:nvPr/>
            </p:nvSpPr>
            <p:spPr bwMode="auto">
              <a:xfrm>
                <a:off x="5020" y="3260"/>
                <a:ext cx="86" cy="116"/>
              </a:xfrm>
              <a:custGeom>
                <a:avLst/>
                <a:gdLst/>
                <a:ahLst/>
                <a:cxnLst>
                  <a:cxn ang="0">
                    <a:pos x="86" y="71"/>
                  </a:cxn>
                  <a:cxn ang="0">
                    <a:pos x="49" y="116"/>
                  </a:cxn>
                  <a:cxn ang="0">
                    <a:pos x="0" y="46"/>
                  </a:cxn>
                  <a:cxn ang="0">
                    <a:pos x="37" y="0"/>
                  </a:cxn>
                  <a:cxn ang="0">
                    <a:pos x="86" y="71"/>
                  </a:cxn>
                </a:cxnLst>
                <a:rect l="0" t="0" r="r" b="b"/>
                <a:pathLst>
                  <a:path w="86" h="116">
                    <a:moveTo>
                      <a:pt x="86" y="71"/>
                    </a:moveTo>
                    <a:lnTo>
                      <a:pt x="49" y="116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86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24" name="Freeform 760"/>
              <p:cNvSpPr>
                <a:spLocks/>
              </p:cNvSpPr>
              <p:nvPr/>
            </p:nvSpPr>
            <p:spPr bwMode="auto">
              <a:xfrm>
                <a:off x="5020" y="3260"/>
                <a:ext cx="86" cy="116"/>
              </a:xfrm>
              <a:custGeom>
                <a:avLst/>
                <a:gdLst/>
                <a:ahLst/>
                <a:cxnLst>
                  <a:cxn ang="0">
                    <a:pos x="86" y="71"/>
                  </a:cxn>
                  <a:cxn ang="0">
                    <a:pos x="49" y="116"/>
                  </a:cxn>
                  <a:cxn ang="0">
                    <a:pos x="0" y="46"/>
                  </a:cxn>
                  <a:cxn ang="0">
                    <a:pos x="37" y="0"/>
                  </a:cxn>
                  <a:cxn ang="0">
                    <a:pos x="86" y="71"/>
                  </a:cxn>
                </a:cxnLst>
                <a:rect l="0" t="0" r="r" b="b"/>
                <a:pathLst>
                  <a:path w="86" h="116">
                    <a:moveTo>
                      <a:pt x="86" y="71"/>
                    </a:moveTo>
                    <a:lnTo>
                      <a:pt x="49" y="116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86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25" name="Freeform 761"/>
              <p:cNvSpPr>
                <a:spLocks/>
              </p:cNvSpPr>
              <p:nvPr/>
            </p:nvSpPr>
            <p:spPr bwMode="auto">
              <a:xfrm>
                <a:off x="3675" y="3260"/>
                <a:ext cx="87" cy="116"/>
              </a:xfrm>
              <a:custGeom>
                <a:avLst/>
                <a:gdLst/>
                <a:ahLst/>
                <a:cxnLst>
                  <a:cxn ang="0">
                    <a:pos x="87" y="46"/>
                  </a:cxn>
                  <a:cxn ang="0">
                    <a:pos x="50" y="0"/>
                  </a:cxn>
                  <a:cxn ang="0">
                    <a:pos x="0" y="71"/>
                  </a:cxn>
                  <a:cxn ang="0">
                    <a:pos x="38" y="116"/>
                  </a:cxn>
                  <a:cxn ang="0">
                    <a:pos x="87" y="46"/>
                  </a:cxn>
                </a:cxnLst>
                <a:rect l="0" t="0" r="r" b="b"/>
                <a:pathLst>
                  <a:path w="87" h="116">
                    <a:moveTo>
                      <a:pt x="87" y="46"/>
                    </a:moveTo>
                    <a:lnTo>
                      <a:pt x="50" y="0"/>
                    </a:lnTo>
                    <a:lnTo>
                      <a:pt x="0" y="71"/>
                    </a:lnTo>
                    <a:lnTo>
                      <a:pt x="38" y="116"/>
                    </a:lnTo>
                    <a:lnTo>
                      <a:pt x="87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26" name="Freeform 762"/>
              <p:cNvSpPr>
                <a:spLocks/>
              </p:cNvSpPr>
              <p:nvPr/>
            </p:nvSpPr>
            <p:spPr bwMode="auto">
              <a:xfrm>
                <a:off x="3675" y="3260"/>
                <a:ext cx="87" cy="116"/>
              </a:xfrm>
              <a:custGeom>
                <a:avLst/>
                <a:gdLst/>
                <a:ahLst/>
                <a:cxnLst>
                  <a:cxn ang="0">
                    <a:pos x="87" y="46"/>
                  </a:cxn>
                  <a:cxn ang="0">
                    <a:pos x="50" y="0"/>
                  </a:cxn>
                  <a:cxn ang="0">
                    <a:pos x="0" y="71"/>
                  </a:cxn>
                  <a:cxn ang="0">
                    <a:pos x="38" y="116"/>
                  </a:cxn>
                  <a:cxn ang="0">
                    <a:pos x="87" y="46"/>
                  </a:cxn>
                </a:cxnLst>
                <a:rect l="0" t="0" r="r" b="b"/>
                <a:pathLst>
                  <a:path w="87" h="116">
                    <a:moveTo>
                      <a:pt x="87" y="46"/>
                    </a:moveTo>
                    <a:lnTo>
                      <a:pt x="50" y="0"/>
                    </a:lnTo>
                    <a:lnTo>
                      <a:pt x="0" y="71"/>
                    </a:lnTo>
                    <a:lnTo>
                      <a:pt x="38" y="116"/>
                    </a:lnTo>
                    <a:lnTo>
                      <a:pt x="87" y="4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27" name="Freeform 763"/>
              <p:cNvSpPr>
                <a:spLocks/>
              </p:cNvSpPr>
              <p:nvPr/>
            </p:nvSpPr>
            <p:spPr bwMode="auto">
              <a:xfrm>
                <a:off x="4411" y="2210"/>
                <a:ext cx="39" cy="58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39" y="52"/>
                  </a:cxn>
                </a:cxnLst>
                <a:rect l="0" t="0" r="r" b="b"/>
                <a:pathLst>
                  <a:path w="39" h="58">
                    <a:moveTo>
                      <a:pt x="39" y="52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8"/>
                    </a:lnTo>
                    <a:lnTo>
                      <a:pt x="3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28" name="Freeform 764"/>
              <p:cNvSpPr>
                <a:spLocks/>
              </p:cNvSpPr>
              <p:nvPr/>
            </p:nvSpPr>
            <p:spPr bwMode="auto">
              <a:xfrm>
                <a:off x="4411" y="2210"/>
                <a:ext cx="39" cy="58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39" y="52"/>
                  </a:cxn>
                </a:cxnLst>
                <a:rect l="0" t="0" r="r" b="b"/>
                <a:pathLst>
                  <a:path w="39" h="58">
                    <a:moveTo>
                      <a:pt x="39" y="52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8"/>
                    </a:lnTo>
                    <a:lnTo>
                      <a:pt x="39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29" name="Freeform 765"/>
              <p:cNvSpPr>
                <a:spLocks/>
              </p:cNvSpPr>
              <p:nvPr/>
            </p:nvSpPr>
            <p:spPr bwMode="auto">
              <a:xfrm>
                <a:off x="4332" y="2210"/>
                <a:ext cx="39" cy="58"/>
              </a:xfrm>
              <a:custGeom>
                <a:avLst/>
                <a:gdLst/>
                <a:ahLst/>
                <a:cxnLst>
                  <a:cxn ang="0">
                    <a:pos x="39" y="58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58"/>
                  </a:cxn>
                </a:cxnLst>
                <a:rect l="0" t="0" r="r" b="b"/>
                <a:pathLst>
                  <a:path w="39" h="58">
                    <a:moveTo>
                      <a:pt x="39" y="58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30" name="Freeform 766"/>
              <p:cNvSpPr>
                <a:spLocks/>
              </p:cNvSpPr>
              <p:nvPr/>
            </p:nvSpPr>
            <p:spPr bwMode="auto">
              <a:xfrm>
                <a:off x="4332" y="2210"/>
                <a:ext cx="39" cy="58"/>
              </a:xfrm>
              <a:custGeom>
                <a:avLst/>
                <a:gdLst/>
                <a:ahLst/>
                <a:cxnLst>
                  <a:cxn ang="0">
                    <a:pos x="39" y="58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58"/>
                  </a:cxn>
                </a:cxnLst>
                <a:rect l="0" t="0" r="r" b="b"/>
                <a:pathLst>
                  <a:path w="39" h="58">
                    <a:moveTo>
                      <a:pt x="39" y="58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5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767"/>
            <p:cNvGrpSpPr>
              <a:grpSpLocks/>
            </p:cNvGrpSpPr>
            <p:nvPr/>
          </p:nvGrpSpPr>
          <p:grpSpPr bwMode="auto">
            <a:xfrm>
              <a:off x="3324" y="1046"/>
              <a:ext cx="2233" cy="2529"/>
              <a:chOff x="3324" y="1046"/>
              <a:chExt cx="2233" cy="2529"/>
            </a:xfrm>
          </p:grpSpPr>
          <p:sp>
            <p:nvSpPr>
              <p:cNvPr id="88832" name="Freeform 768"/>
              <p:cNvSpPr>
                <a:spLocks/>
              </p:cNvSpPr>
              <p:nvPr/>
            </p:nvSpPr>
            <p:spPr bwMode="auto">
              <a:xfrm>
                <a:off x="5175" y="3362"/>
                <a:ext cx="121" cy="8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79" y="32"/>
                  </a:cxn>
                  <a:cxn ang="0">
                    <a:pos x="121" y="0"/>
                  </a:cxn>
                  <a:cxn ang="0">
                    <a:pos x="38" y="52"/>
                  </a:cxn>
                  <a:cxn ang="0">
                    <a:pos x="0" y="80"/>
                  </a:cxn>
                </a:cxnLst>
                <a:rect l="0" t="0" r="r" b="b"/>
                <a:pathLst>
                  <a:path w="121" h="80">
                    <a:moveTo>
                      <a:pt x="0" y="80"/>
                    </a:moveTo>
                    <a:lnTo>
                      <a:pt x="79" y="32"/>
                    </a:lnTo>
                    <a:lnTo>
                      <a:pt x="121" y="0"/>
                    </a:lnTo>
                    <a:lnTo>
                      <a:pt x="38" y="5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33" name="Freeform 769"/>
              <p:cNvSpPr>
                <a:spLocks/>
              </p:cNvSpPr>
              <p:nvPr/>
            </p:nvSpPr>
            <p:spPr bwMode="auto">
              <a:xfrm>
                <a:off x="5175" y="3362"/>
                <a:ext cx="121" cy="8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79" y="32"/>
                  </a:cxn>
                  <a:cxn ang="0">
                    <a:pos x="121" y="0"/>
                  </a:cxn>
                  <a:cxn ang="0">
                    <a:pos x="38" y="52"/>
                  </a:cxn>
                  <a:cxn ang="0">
                    <a:pos x="0" y="80"/>
                  </a:cxn>
                </a:cxnLst>
                <a:rect l="0" t="0" r="r" b="b"/>
                <a:pathLst>
                  <a:path w="121" h="80">
                    <a:moveTo>
                      <a:pt x="0" y="80"/>
                    </a:moveTo>
                    <a:lnTo>
                      <a:pt x="79" y="32"/>
                    </a:lnTo>
                    <a:lnTo>
                      <a:pt x="121" y="0"/>
                    </a:lnTo>
                    <a:lnTo>
                      <a:pt x="38" y="52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34" name="Freeform 770"/>
              <p:cNvSpPr>
                <a:spLocks/>
              </p:cNvSpPr>
              <p:nvPr/>
            </p:nvSpPr>
            <p:spPr bwMode="auto">
              <a:xfrm>
                <a:off x="4481" y="1046"/>
                <a:ext cx="84" cy="3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32"/>
                  </a:cxn>
                  <a:cxn ang="0">
                    <a:pos x="42" y="37"/>
                  </a:cxn>
                  <a:cxn ang="0">
                    <a:pos x="84" y="6"/>
                  </a:cxn>
                  <a:cxn ang="0">
                    <a:pos x="28" y="0"/>
                  </a:cxn>
                </a:cxnLst>
                <a:rect l="0" t="0" r="r" b="b"/>
                <a:pathLst>
                  <a:path w="84" h="37">
                    <a:moveTo>
                      <a:pt x="28" y="0"/>
                    </a:moveTo>
                    <a:lnTo>
                      <a:pt x="0" y="32"/>
                    </a:lnTo>
                    <a:lnTo>
                      <a:pt x="42" y="37"/>
                    </a:lnTo>
                    <a:lnTo>
                      <a:pt x="84" y="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35" name="Freeform 771"/>
              <p:cNvSpPr>
                <a:spLocks/>
              </p:cNvSpPr>
              <p:nvPr/>
            </p:nvSpPr>
            <p:spPr bwMode="auto">
              <a:xfrm>
                <a:off x="4481" y="1046"/>
                <a:ext cx="84" cy="3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32"/>
                  </a:cxn>
                  <a:cxn ang="0">
                    <a:pos x="42" y="37"/>
                  </a:cxn>
                  <a:cxn ang="0">
                    <a:pos x="84" y="6"/>
                  </a:cxn>
                  <a:cxn ang="0">
                    <a:pos x="28" y="0"/>
                  </a:cxn>
                </a:cxnLst>
                <a:rect l="0" t="0" r="r" b="b"/>
                <a:pathLst>
                  <a:path w="84" h="37">
                    <a:moveTo>
                      <a:pt x="28" y="0"/>
                    </a:moveTo>
                    <a:lnTo>
                      <a:pt x="0" y="32"/>
                    </a:lnTo>
                    <a:lnTo>
                      <a:pt x="42" y="37"/>
                    </a:lnTo>
                    <a:lnTo>
                      <a:pt x="84" y="6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36" name="Freeform 772"/>
              <p:cNvSpPr>
                <a:spLocks/>
              </p:cNvSpPr>
              <p:nvPr/>
            </p:nvSpPr>
            <p:spPr bwMode="auto">
              <a:xfrm>
                <a:off x="4217" y="1046"/>
                <a:ext cx="84" cy="3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2" y="37"/>
                  </a:cxn>
                  <a:cxn ang="0">
                    <a:pos x="84" y="32"/>
                  </a:cxn>
                  <a:cxn ang="0">
                    <a:pos x="56" y="0"/>
                  </a:cxn>
                  <a:cxn ang="0">
                    <a:pos x="0" y="6"/>
                  </a:cxn>
                </a:cxnLst>
                <a:rect l="0" t="0" r="r" b="b"/>
                <a:pathLst>
                  <a:path w="84" h="37">
                    <a:moveTo>
                      <a:pt x="0" y="6"/>
                    </a:moveTo>
                    <a:lnTo>
                      <a:pt x="42" y="37"/>
                    </a:lnTo>
                    <a:lnTo>
                      <a:pt x="84" y="32"/>
                    </a:lnTo>
                    <a:lnTo>
                      <a:pt x="5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37" name="Freeform 773"/>
              <p:cNvSpPr>
                <a:spLocks noEditPoints="1"/>
              </p:cNvSpPr>
              <p:nvPr/>
            </p:nvSpPr>
            <p:spPr bwMode="auto">
              <a:xfrm>
                <a:off x="4217" y="1046"/>
                <a:ext cx="1172" cy="87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2" y="37"/>
                  </a:cxn>
                  <a:cxn ang="0">
                    <a:pos x="84" y="32"/>
                  </a:cxn>
                  <a:cxn ang="0">
                    <a:pos x="56" y="0"/>
                  </a:cxn>
                  <a:cxn ang="0">
                    <a:pos x="0" y="6"/>
                  </a:cxn>
                  <a:cxn ang="0">
                    <a:pos x="1164" y="809"/>
                  </a:cxn>
                  <a:cxn ang="0">
                    <a:pos x="1172" y="874"/>
                  </a:cxn>
                </a:cxnLst>
                <a:rect l="0" t="0" r="r" b="b"/>
                <a:pathLst>
                  <a:path w="1172" h="874">
                    <a:moveTo>
                      <a:pt x="0" y="6"/>
                    </a:moveTo>
                    <a:lnTo>
                      <a:pt x="42" y="37"/>
                    </a:lnTo>
                    <a:lnTo>
                      <a:pt x="84" y="32"/>
                    </a:lnTo>
                    <a:lnTo>
                      <a:pt x="56" y="0"/>
                    </a:lnTo>
                    <a:lnTo>
                      <a:pt x="0" y="6"/>
                    </a:lnTo>
                    <a:moveTo>
                      <a:pt x="1164" y="809"/>
                    </a:moveTo>
                    <a:lnTo>
                      <a:pt x="1172" y="87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38" name="Freeform 774"/>
              <p:cNvSpPr>
                <a:spLocks/>
              </p:cNvSpPr>
              <p:nvPr/>
            </p:nvSpPr>
            <p:spPr bwMode="auto">
              <a:xfrm>
                <a:off x="5227" y="1448"/>
                <a:ext cx="122" cy="111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122" y="56"/>
                  </a:cxn>
                  <a:cxn ang="0">
                    <a:pos x="52" y="111"/>
                  </a:cxn>
                  <a:cxn ang="0">
                    <a:pos x="0" y="55"/>
                  </a:cxn>
                  <a:cxn ang="0">
                    <a:pos x="69" y="0"/>
                  </a:cxn>
                </a:cxnLst>
                <a:rect l="0" t="0" r="r" b="b"/>
                <a:pathLst>
                  <a:path w="122" h="111">
                    <a:moveTo>
                      <a:pt x="69" y="0"/>
                    </a:moveTo>
                    <a:lnTo>
                      <a:pt x="122" y="56"/>
                    </a:lnTo>
                    <a:lnTo>
                      <a:pt x="52" y="111"/>
                    </a:lnTo>
                    <a:lnTo>
                      <a:pt x="0" y="5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39" name="Freeform 775"/>
              <p:cNvSpPr>
                <a:spLocks/>
              </p:cNvSpPr>
              <p:nvPr/>
            </p:nvSpPr>
            <p:spPr bwMode="auto">
              <a:xfrm>
                <a:off x="5227" y="1448"/>
                <a:ext cx="122" cy="111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122" y="56"/>
                  </a:cxn>
                  <a:cxn ang="0">
                    <a:pos x="52" y="111"/>
                  </a:cxn>
                  <a:cxn ang="0">
                    <a:pos x="0" y="55"/>
                  </a:cxn>
                  <a:cxn ang="0">
                    <a:pos x="69" y="0"/>
                  </a:cxn>
                </a:cxnLst>
                <a:rect l="0" t="0" r="r" b="b"/>
                <a:pathLst>
                  <a:path w="122" h="111">
                    <a:moveTo>
                      <a:pt x="69" y="0"/>
                    </a:moveTo>
                    <a:lnTo>
                      <a:pt x="122" y="56"/>
                    </a:lnTo>
                    <a:lnTo>
                      <a:pt x="52" y="111"/>
                    </a:lnTo>
                    <a:lnTo>
                      <a:pt x="0" y="55"/>
                    </a:lnTo>
                    <a:lnTo>
                      <a:pt x="6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40" name="Freeform 776"/>
              <p:cNvSpPr>
                <a:spLocks/>
              </p:cNvSpPr>
              <p:nvPr/>
            </p:nvSpPr>
            <p:spPr bwMode="auto">
              <a:xfrm>
                <a:off x="3433" y="1448"/>
                <a:ext cx="121" cy="111"/>
              </a:xfrm>
              <a:custGeom>
                <a:avLst/>
                <a:gdLst/>
                <a:ahLst/>
                <a:cxnLst>
                  <a:cxn ang="0">
                    <a:pos x="70" y="111"/>
                  </a:cxn>
                  <a:cxn ang="0">
                    <a:pos x="121" y="55"/>
                  </a:cxn>
                  <a:cxn ang="0">
                    <a:pos x="52" y="0"/>
                  </a:cxn>
                  <a:cxn ang="0">
                    <a:pos x="0" y="56"/>
                  </a:cxn>
                  <a:cxn ang="0">
                    <a:pos x="70" y="111"/>
                  </a:cxn>
                </a:cxnLst>
                <a:rect l="0" t="0" r="r" b="b"/>
                <a:pathLst>
                  <a:path w="121" h="111">
                    <a:moveTo>
                      <a:pt x="70" y="111"/>
                    </a:moveTo>
                    <a:lnTo>
                      <a:pt x="121" y="55"/>
                    </a:lnTo>
                    <a:lnTo>
                      <a:pt x="52" y="0"/>
                    </a:lnTo>
                    <a:lnTo>
                      <a:pt x="0" y="56"/>
                    </a:lnTo>
                    <a:lnTo>
                      <a:pt x="70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41" name="Freeform 777"/>
              <p:cNvSpPr>
                <a:spLocks noEditPoints="1"/>
              </p:cNvSpPr>
              <p:nvPr/>
            </p:nvSpPr>
            <p:spPr bwMode="auto">
              <a:xfrm>
                <a:off x="3393" y="1448"/>
                <a:ext cx="161" cy="472"/>
              </a:xfrm>
              <a:custGeom>
                <a:avLst/>
                <a:gdLst/>
                <a:ahLst/>
                <a:cxnLst>
                  <a:cxn ang="0">
                    <a:pos x="110" y="111"/>
                  </a:cxn>
                  <a:cxn ang="0">
                    <a:pos x="161" y="55"/>
                  </a:cxn>
                  <a:cxn ang="0">
                    <a:pos x="92" y="0"/>
                  </a:cxn>
                  <a:cxn ang="0">
                    <a:pos x="40" y="56"/>
                  </a:cxn>
                  <a:cxn ang="0">
                    <a:pos x="110" y="111"/>
                  </a:cxn>
                  <a:cxn ang="0">
                    <a:pos x="0" y="472"/>
                  </a:cxn>
                  <a:cxn ang="0">
                    <a:pos x="7" y="408"/>
                  </a:cxn>
                </a:cxnLst>
                <a:rect l="0" t="0" r="r" b="b"/>
                <a:pathLst>
                  <a:path w="161" h="472">
                    <a:moveTo>
                      <a:pt x="110" y="111"/>
                    </a:moveTo>
                    <a:lnTo>
                      <a:pt x="161" y="55"/>
                    </a:lnTo>
                    <a:lnTo>
                      <a:pt x="92" y="0"/>
                    </a:lnTo>
                    <a:lnTo>
                      <a:pt x="40" y="56"/>
                    </a:lnTo>
                    <a:lnTo>
                      <a:pt x="110" y="111"/>
                    </a:lnTo>
                    <a:moveTo>
                      <a:pt x="0" y="472"/>
                    </a:moveTo>
                    <a:lnTo>
                      <a:pt x="7" y="40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42" name="Freeform 778"/>
              <p:cNvSpPr>
                <a:spLocks/>
              </p:cNvSpPr>
              <p:nvPr/>
            </p:nvSpPr>
            <p:spPr bwMode="auto">
              <a:xfrm>
                <a:off x="4481" y="1867"/>
                <a:ext cx="20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1"/>
                  </a:cxn>
                </a:cxnLst>
                <a:rect l="0" t="0" r="r" b="b"/>
                <a:pathLst>
                  <a:path w="20" h="69">
                    <a:moveTo>
                      <a:pt x="0" y="51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43" name="Freeform 779"/>
              <p:cNvSpPr>
                <a:spLocks/>
              </p:cNvSpPr>
              <p:nvPr/>
            </p:nvSpPr>
            <p:spPr bwMode="auto">
              <a:xfrm>
                <a:off x="4481" y="1867"/>
                <a:ext cx="20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1"/>
                  </a:cxn>
                </a:cxnLst>
                <a:rect l="0" t="0" r="r" b="b"/>
                <a:pathLst>
                  <a:path w="20" h="69">
                    <a:moveTo>
                      <a:pt x="0" y="51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44" name="Freeform 780"/>
              <p:cNvSpPr>
                <a:spLocks/>
              </p:cNvSpPr>
              <p:nvPr/>
            </p:nvSpPr>
            <p:spPr bwMode="auto">
              <a:xfrm>
                <a:off x="4281" y="1867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45" name="Freeform 781"/>
              <p:cNvSpPr>
                <a:spLocks/>
              </p:cNvSpPr>
              <p:nvPr/>
            </p:nvSpPr>
            <p:spPr bwMode="auto">
              <a:xfrm>
                <a:off x="4281" y="1867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46" name="Rectangle 782"/>
              <p:cNvSpPr>
                <a:spLocks noChangeArrowheads="1"/>
              </p:cNvSpPr>
              <p:nvPr/>
            </p:nvSpPr>
            <p:spPr bwMode="auto">
              <a:xfrm>
                <a:off x="4371" y="2218"/>
                <a:ext cx="40" cy="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47" name="Rectangle 783"/>
              <p:cNvSpPr>
                <a:spLocks noChangeArrowheads="1"/>
              </p:cNvSpPr>
              <p:nvPr/>
            </p:nvSpPr>
            <p:spPr bwMode="auto">
              <a:xfrm>
                <a:off x="4371" y="2218"/>
                <a:ext cx="40" cy="50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48" name="Freeform 784"/>
              <p:cNvSpPr>
                <a:spLocks/>
              </p:cNvSpPr>
              <p:nvPr/>
            </p:nvSpPr>
            <p:spPr bwMode="auto">
              <a:xfrm>
                <a:off x="5263" y="2842"/>
                <a:ext cx="90" cy="141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29" y="61"/>
                  </a:cxn>
                  <a:cxn ang="0">
                    <a:pos x="90" y="0"/>
                  </a:cxn>
                  <a:cxn ang="0">
                    <a:pos x="57" y="82"/>
                  </a:cxn>
                  <a:cxn ang="0">
                    <a:pos x="0" y="141"/>
                  </a:cxn>
                </a:cxnLst>
                <a:rect l="0" t="0" r="r" b="b"/>
                <a:pathLst>
                  <a:path w="90" h="141">
                    <a:moveTo>
                      <a:pt x="0" y="141"/>
                    </a:moveTo>
                    <a:lnTo>
                      <a:pt x="29" y="61"/>
                    </a:lnTo>
                    <a:lnTo>
                      <a:pt x="90" y="0"/>
                    </a:lnTo>
                    <a:lnTo>
                      <a:pt x="57" y="82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49" name="Freeform 785"/>
              <p:cNvSpPr>
                <a:spLocks/>
              </p:cNvSpPr>
              <p:nvPr/>
            </p:nvSpPr>
            <p:spPr bwMode="auto">
              <a:xfrm>
                <a:off x="5263" y="2842"/>
                <a:ext cx="90" cy="141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29" y="61"/>
                  </a:cxn>
                  <a:cxn ang="0">
                    <a:pos x="90" y="0"/>
                  </a:cxn>
                  <a:cxn ang="0">
                    <a:pos x="57" y="82"/>
                  </a:cxn>
                  <a:cxn ang="0">
                    <a:pos x="0" y="141"/>
                  </a:cxn>
                </a:cxnLst>
                <a:rect l="0" t="0" r="r" b="b"/>
                <a:pathLst>
                  <a:path w="90" h="141">
                    <a:moveTo>
                      <a:pt x="0" y="141"/>
                    </a:moveTo>
                    <a:lnTo>
                      <a:pt x="29" y="61"/>
                    </a:lnTo>
                    <a:lnTo>
                      <a:pt x="90" y="0"/>
                    </a:lnTo>
                    <a:lnTo>
                      <a:pt x="57" y="82"/>
                    </a:lnTo>
                    <a:lnTo>
                      <a:pt x="0" y="1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50" name="Freeform 786"/>
              <p:cNvSpPr>
                <a:spLocks/>
              </p:cNvSpPr>
              <p:nvPr/>
            </p:nvSpPr>
            <p:spPr bwMode="auto">
              <a:xfrm>
                <a:off x="3428" y="2842"/>
                <a:ext cx="91" cy="141"/>
              </a:xfrm>
              <a:custGeom>
                <a:avLst/>
                <a:gdLst/>
                <a:ahLst/>
                <a:cxnLst>
                  <a:cxn ang="0">
                    <a:pos x="32" y="82"/>
                  </a:cxn>
                  <a:cxn ang="0">
                    <a:pos x="0" y="0"/>
                  </a:cxn>
                  <a:cxn ang="0">
                    <a:pos x="61" y="61"/>
                  </a:cxn>
                  <a:cxn ang="0">
                    <a:pos x="91" y="141"/>
                  </a:cxn>
                  <a:cxn ang="0">
                    <a:pos x="32" y="82"/>
                  </a:cxn>
                </a:cxnLst>
                <a:rect l="0" t="0" r="r" b="b"/>
                <a:pathLst>
                  <a:path w="91" h="141">
                    <a:moveTo>
                      <a:pt x="32" y="82"/>
                    </a:moveTo>
                    <a:lnTo>
                      <a:pt x="0" y="0"/>
                    </a:lnTo>
                    <a:lnTo>
                      <a:pt x="61" y="61"/>
                    </a:lnTo>
                    <a:lnTo>
                      <a:pt x="91" y="141"/>
                    </a:lnTo>
                    <a:lnTo>
                      <a:pt x="32" y="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51" name="Freeform 787"/>
              <p:cNvSpPr>
                <a:spLocks/>
              </p:cNvSpPr>
              <p:nvPr/>
            </p:nvSpPr>
            <p:spPr bwMode="auto">
              <a:xfrm>
                <a:off x="3428" y="2842"/>
                <a:ext cx="91" cy="141"/>
              </a:xfrm>
              <a:custGeom>
                <a:avLst/>
                <a:gdLst/>
                <a:ahLst/>
                <a:cxnLst>
                  <a:cxn ang="0">
                    <a:pos x="32" y="82"/>
                  </a:cxn>
                  <a:cxn ang="0">
                    <a:pos x="0" y="0"/>
                  </a:cxn>
                  <a:cxn ang="0">
                    <a:pos x="61" y="61"/>
                  </a:cxn>
                  <a:cxn ang="0">
                    <a:pos x="91" y="141"/>
                  </a:cxn>
                  <a:cxn ang="0">
                    <a:pos x="32" y="82"/>
                  </a:cxn>
                </a:cxnLst>
                <a:rect l="0" t="0" r="r" b="b"/>
                <a:pathLst>
                  <a:path w="91" h="141">
                    <a:moveTo>
                      <a:pt x="32" y="82"/>
                    </a:moveTo>
                    <a:lnTo>
                      <a:pt x="0" y="0"/>
                    </a:lnTo>
                    <a:lnTo>
                      <a:pt x="61" y="61"/>
                    </a:lnTo>
                    <a:lnTo>
                      <a:pt x="91" y="141"/>
                    </a:lnTo>
                    <a:lnTo>
                      <a:pt x="32" y="8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52" name="Freeform 788"/>
              <p:cNvSpPr>
                <a:spLocks/>
              </p:cNvSpPr>
              <p:nvPr/>
            </p:nvSpPr>
            <p:spPr bwMode="auto">
              <a:xfrm>
                <a:off x="4501" y="1936"/>
                <a:ext cx="6" cy="7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71"/>
                  </a:cxn>
                  <a:cxn ang="0">
                    <a:pos x="0" y="51"/>
                  </a:cxn>
                </a:cxnLst>
                <a:rect l="0" t="0" r="r" b="b"/>
                <a:pathLst>
                  <a:path w="6" h="71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7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53" name="Freeform 789"/>
              <p:cNvSpPr>
                <a:spLocks/>
              </p:cNvSpPr>
              <p:nvPr/>
            </p:nvSpPr>
            <p:spPr bwMode="auto">
              <a:xfrm>
                <a:off x="4501" y="1936"/>
                <a:ext cx="6" cy="7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71"/>
                  </a:cxn>
                  <a:cxn ang="0">
                    <a:pos x="0" y="51"/>
                  </a:cxn>
                </a:cxnLst>
                <a:rect l="0" t="0" r="r" b="b"/>
                <a:pathLst>
                  <a:path w="6" h="71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71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54" name="Freeform 790"/>
              <p:cNvSpPr>
                <a:spLocks/>
              </p:cNvSpPr>
              <p:nvPr/>
            </p:nvSpPr>
            <p:spPr bwMode="auto">
              <a:xfrm>
                <a:off x="4275" y="1936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55" name="Freeform 791"/>
              <p:cNvSpPr>
                <a:spLocks/>
              </p:cNvSpPr>
              <p:nvPr/>
            </p:nvSpPr>
            <p:spPr bwMode="auto">
              <a:xfrm>
                <a:off x="4275" y="1936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56" name="Freeform 792"/>
              <p:cNvSpPr>
                <a:spLocks/>
              </p:cNvSpPr>
              <p:nvPr/>
            </p:nvSpPr>
            <p:spPr bwMode="auto">
              <a:xfrm>
                <a:off x="4450" y="1803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57" name="Freeform 793"/>
              <p:cNvSpPr>
                <a:spLocks/>
              </p:cNvSpPr>
              <p:nvPr/>
            </p:nvSpPr>
            <p:spPr bwMode="auto">
              <a:xfrm>
                <a:off x="4450" y="1803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58" name="Freeform 794"/>
              <p:cNvSpPr>
                <a:spLocks/>
              </p:cNvSpPr>
              <p:nvPr/>
            </p:nvSpPr>
            <p:spPr bwMode="auto">
              <a:xfrm>
                <a:off x="4301" y="1803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59" name="Freeform 795"/>
              <p:cNvSpPr>
                <a:spLocks/>
              </p:cNvSpPr>
              <p:nvPr/>
            </p:nvSpPr>
            <p:spPr bwMode="auto">
              <a:xfrm>
                <a:off x="4301" y="1803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60" name="Freeform 796"/>
              <p:cNvSpPr>
                <a:spLocks/>
              </p:cNvSpPr>
              <p:nvPr/>
            </p:nvSpPr>
            <p:spPr bwMode="auto">
              <a:xfrm>
                <a:off x="5147" y="1404"/>
                <a:ext cx="80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43"/>
                  </a:cxn>
                  <a:cxn ang="0">
                    <a:pos x="80" y="99"/>
                  </a:cxn>
                  <a:cxn ang="0">
                    <a:pos x="48" y="54"/>
                  </a:cxn>
                  <a:cxn ang="0">
                    <a:pos x="0" y="0"/>
                  </a:cxn>
                </a:cxnLst>
                <a:rect l="0" t="0" r="r" b="b"/>
                <a:pathLst>
                  <a:path w="80" h="99">
                    <a:moveTo>
                      <a:pt x="0" y="0"/>
                    </a:moveTo>
                    <a:lnTo>
                      <a:pt x="29" y="43"/>
                    </a:lnTo>
                    <a:lnTo>
                      <a:pt x="80" y="99"/>
                    </a:lnTo>
                    <a:lnTo>
                      <a:pt x="4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61" name="Freeform 797"/>
              <p:cNvSpPr>
                <a:spLocks/>
              </p:cNvSpPr>
              <p:nvPr/>
            </p:nvSpPr>
            <p:spPr bwMode="auto">
              <a:xfrm>
                <a:off x="5147" y="1404"/>
                <a:ext cx="80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43"/>
                  </a:cxn>
                  <a:cxn ang="0">
                    <a:pos x="80" y="99"/>
                  </a:cxn>
                  <a:cxn ang="0">
                    <a:pos x="48" y="54"/>
                  </a:cxn>
                  <a:cxn ang="0">
                    <a:pos x="0" y="0"/>
                  </a:cxn>
                </a:cxnLst>
                <a:rect l="0" t="0" r="r" b="b"/>
                <a:pathLst>
                  <a:path w="80" h="99">
                    <a:moveTo>
                      <a:pt x="0" y="0"/>
                    </a:moveTo>
                    <a:lnTo>
                      <a:pt x="29" y="43"/>
                    </a:lnTo>
                    <a:lnTo>
                      <a:pt x="80" y="99"/>
                    </a:lnTo>
                    <a:lnTo>
                      <a:pt x="48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62" name="Freeform 798"/>
              <p:cNvSpPr>
                <a:spLocks/>
              </p:cNvSpPr>
              <p:nvPr/>
            </p:nvSpPr>
            <p:spPr bwMode="auto">
              <a:xfrm>
                <a:off x="3554" y="1404"/>
                <a:ext cx="81" cy="99"/>
              </a:xfrm>
              <a:custGeom>
                <a:avLst/>
                <a:gdLst/>
                <a:ahLst/>
                <a:cxnLst>
                  <a:cxn ang="0">
                    <a:pos x="32" y="54"/>
                  </a:cxn>
                  <a:cxn ang="0">
                    <a:pos x="81" y="0"/>
                  </a:cxn>
                  <a:cxn ang="0">
                    <a:pos x="52" y="43"/>
                  </a:cxn>
                  <a:cxn ang="0">
                    <a:pos x="0" y="99"/>
                  </a:cxn>
                  <a:cxn ang="0">
                    <a:pos x="32" y="54"/>
                  </a:cxn>
                </a:cxnLst>
                <a:rect l="0" t="0" r="r" b="b"/>
                <a:pathLst>
                  <a:path w="81" h="99">
                    <a:moveTo>
                      <a:pt x="32" y="54"/>
                    </a:moveTo>
                    <a:lnTo>
                      <a:pt x="81" y="0"/>
                    </a:lnTo>
                    <a:lnTo>
                      <a:pt x="52" y="43"/>
                    </a:lnTo>
                    <a:lnTo>
                      <a:pt x="0" y="99"/>
                    </a:lnTo>
                    <a:lnTo>
                      <a:pt x="32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63" name="Freeform 799"/>
              <p:cNvSpPr>
                <a:spLocks/>
              </p:cNvSpPr>
              <p:nvPr/>
            </p:nvSpPr>
            <p:spPr bwMode="auto">
              <a:xfrm>
                <a:off x="3554" y="1404"/>
                <a:ext cx="81" cy="99"/>
              </a:xfrm>
              <a:custGeom>
                <a:avLst/>
                <a:gdLst/>
                <a:ahLst/>
                <a:cxnLst>
                  <a:cxn ang="0">
                    <a:pos x="32" y="54"/>
                  </a:cxn>
                  <a:cxn ang="0">
                    <a:pos x="81" y="0"/>
                  </a:cxn>
                  <a:cxn ang="0">
                    <a:pos x="52" y="43"/>
                  </a:cxn>
                  <a:cxn ang="0">
                    <a:pos x="0" y="99"/>
                  </a:cxn>
                  <a:cxn ang="0">
                    <a:pos x="32" y="54"/>
                  </a:cxn>
                </a:cxnLst>
                <a:rect l="0" t="0" r="r" b="b"/>
                <a:pathLst>
                  <a:path w="81" h="99">
                    <a:moveTo>
                      <a:pt x="32" y="54"/>
                    </a:moveTo>
                    <a:lnTo>
                      <a:pt x="81" y="0"/>
                    </a:lnTo>
                    <a:lnTo>
                      <a:pt x="52" y="43"/>
                    </a:lnTo>
                    <a:lnTo>
                      <a:pt x="0" y="99"/>
                    </a:lnTo>
                    <a:lnTo>
                      <a:pt x="32" y="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64" name="Freeform 800"/>
              <p:cNvSpPr>
                <a:spLocks/>
              </p:cNvSpPr>
              <p:nvPr/>
            </p:nvSpPr>
            <p:spPr bwMode="auto">
              <a:xfrm>
                <a:off x="4955" y="1159"/>
                <a:ext cx="151" cy="51"/>
              </a:xfrm>
              <a:custGeom>
                <a:avLst/>
                <a:gdLst/>
                <a:ahLst/>
                <a:cxnLst>
                  <a:cxn ang="0">
                    <a:pos x="105" y="16"/>
                  </a:cxn>
                  <a:cxn ang="0">
                    <a:pos x="0" y="0"/>
                  </a:cxn>
                  <a:cxn ang="0">
                    <a:pos x="40" y="31"/>
                  </a:cxn>
                  <a:cxn ang="0">
                    <a:pos x="151" y="51"/>
                  </a:cxn>
                  <a:cxn ang="0">
                    <a:pos x="105" y="16"/>
                  </a:cxn>
                </a:cxnLst>
                <a:rect l="0" t="0" r="r" b="b"/>
                <a:pathLst>
                  <a:path w="151" h="51">
                    <a:moveTo>
                      <a:pt x="105" y="16"/>
                    </a:moveTo>
                    <a:lnTo>
                      <a:pt x="0" y="0"/>
                    </a:lnTo>
                    <a:lnTo>
                      <a:pt x="40" y="31"/>
                    </a:lnTo>
                    <a:lnTo>
                      <a:pt x="151" y="51"/>
                    </a:lnTo>
                    <a:lnTo>
                      <a:pt x="105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65" name="Freeform 801"/>
              <p:cNvSpPr>
                <a:spLocks/>
              </p:cNvSpPr>
              <p:nvPr/>
            </p:nvSpPr>
            <p:spPr bwMode="auto">
              <a:xfrm>
                <a:off x="4955" y="1159"/>
                <a:ext cx="151" cy="51"/>
              </a:xfrm>
              <a:custGeom>
                <a:avLst/>
                <a:gdLst/>
                <a:ahLst/>
                <a:cxnLst>
                  <a:cxn ang="0">
                    <a:pos x="105" y="16"/>
                  </a:cxn>
                  <a:cxn ang="0">
                    <a:pos x="0" y="0"/>
                  </a:cxn>
                  <a:cxn ang="0">
                    <a:pos x="40" y="31"/>
                  </a:cxn>
                  <a:cxn ang="0">
                    <a:pos x="151" y="51"/>
                  </a:cxn>
                  <a:cxn ang="0">
                    <a:pos x="105" y="16"/>
                  </a:cxn>
                </a:cxnLst>
                <a:rect l="0" t="0" r="r" b="b"/>
                <a:pathLst>
                  <a:path w="151" h="51">
                    <a:moveTo>
                      <a:pt x="105" y="16"/>
                    </a:moveTo>
                    <a:lnTo>
                      <a:pt x="0" y="0"/>
                    </a:lnTo>
                    <a:lnTo>
                      <a:pt x="40" y="31"/>
                    </a:lnTo>
                    <a:lnTo>
                      <a:pt x="151" y="51"/>
                    </a:lnTo>
                    <a:lnTo>
                      <a:pt x="105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66" name="Freeform 802"/>
              <p:cNvSpPr>
                <a:spLocks/>
              </p:cNvSpPr>
              <p:nvPr/>
            </p:nvSpPr>
            <p:spPr bwMode="auto">
              <a:xfrm>
                <a:off x="4769" y="1106"/>
                <a:ext cx="140" cy="2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0" y="5"/>
                  </a:cxn>
                  <a:cxn ang="0">
                    <a:pos x="41" y="26"/>
                  </a:cxn>
                  <a:cxn ang="0">
                    <a:pos x="140" y="25"/>
                  </a:cxn>
                  <a:cxn ang="0">
                    <a:pos x="89" y="0"/>
                  </a:cxn>
                </a:cxnLst>
                <a:rect l="0" t="0" r="r" b="b"/>
                <a:pathLst>
                  <a:path w="140" h="26">
                    <a:moveTo>
                      <a:pt x="89" y="0"/>
                    </a:moveTo>
                    <a:lnTo>
                      <a:pt x="0" y="5"/>
                    </a:lnTo>
                    <a:lnTo>
                      <a:pt x="41" y="26"/>
                    </a:lnTo>
                    <a:lnTo>
                      <a:pt x="140" y="2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67" name="Freeform 803"/>
              <p:cNvSpPr>
                <a:spLocks/>
              </p:cNvSpPr>
              <p:nvPr/>
            </p:nvSpPr>
            <p:spPr bwMode="auto">
              <a:xfrm>
                <a:off x="4769" y="1106"/>
                <a:ext cx="140" cy="2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0" y="5"/>
                  </a:cxn>
                  <a:cxn ang="0">
                    <a:pos x="41" y="26"/>
                  </a:cxn>
                  <a:cxn ang="0">
                    <a:pos x="140" y="25"/>
                  </a:cxn>
                  <a:cxn ang="0">
                    <a:pos x="89" y="0"/>
                  </a:cxn>
                </a:cxnLst>
                <a:rect l="0" t="0" r="r" b="b"/>
                <a:pathLst>
                  <a:path w="140" h="26">
                    <a:moveTo>
                      <a:pt x="89" y="0"/>
                    </a:moveTo>
                    <a:lnTo>
                      <a:pt x="0" y="5"/>
                    </a:lnTo>
                    <a:lnTo>
                      <a:pt x="41" y="26"/>
                    </a:lnTo>
                    <a:lnTo>
                      <a:pt x="140" y="25"/>
                    </a:lnTo>
                    <a:lnTo>
                      <a:pt x="8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68" name="Freeform 804"/>
              <p:cNvSpPr>
                <a:spLocks/>
              </p:cNvSpPr>
              <p:nvPr/>
            </p:nvSpPr>
            <p:spPr bwMode="auto">
              <a:xfrm>
                <a:off x="4450" y="2146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69" name="Freeform 805"/>
              <p:cNvSpPr>
                <a:spLocks/>
              </p:cNvSpPr>
              <p:nvPr/>
            </p:nvSpPr>
            <p:spPr bwMode="auto">
              <a:xfrm>
                <a:off x="4450" y="2146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70" name="Freeform 806"/>
              <p:cNvSpPr>
                <a:spLocks/>
              </p:cNvSpPr>
              <p:nvPr/>
            </p:nvSpPr>
            <p:spPr bwMode="auto">
              <a:xfrm>
                <a:off x="4301" y="2146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71" name="Freeform 807"/>
              <p:cNvSpPr>
                <a:spLocks/>
              </p:cNvSpPr>
              <p:nvPr/>
            </p:nvSpPr>
            <p:spPr bwMode="auto">
              <a:xfrm>
                <a:off x="4301" y="2146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72" name="Freeform 808"/>
              <p:cNvSpPr>
                <a:spLocks/>
              </p:cNvSpPr>
              <p:nvPr/>
            </p:nvSpPr>
            <p:spPr bwMode="auto">
              <a:xfrm>
                <a:off x="5078" y="3359"/>
                <a:ext cx="135" cy="83"/>
              </a:xfrm>
              <a:custGeom>
                <a:avLst/>
                <a:gdLst/>
                <a:ahLst/>
                <a:cxnLst>
                  <a:cxn ang="0">
                    <a:pos x="97" y="83"/>
                  </a:cxn>
                  <a:cxn ang="0">
                    <a:pos x="0" y="36"/>
                  </a:cxn>
                  <a:cxn ang="0">
                    <a:pos x="38" y="0"/>
                  </a:cxn>
                  <a:cxn ang="0">
                    <a:pos x="135" y="55"/>
                  </a:cxn>
                  <a:cxn ang="0">
                    <a:pos x="97" y="83"/>
                  </a:cxn>
                </a:cxnLst>
                <a:rect l="0" t="0" r="r" b="b"/>
                <a:pathLst>
                  <a:path w="135" h="83">
                    <a:moveTo>
                      <a:pt x="97" y="83"/>
                    </a:moveTo>
                    <a:lnTo>
                      <a:pt x="0" y="36"/>
                    </a:lnTo>
                    <a:lnTo>
                      <a:pt x="38" y="0"/>
                    </a:lnTo>
                    <a:lnTo>
                      <a:pt x="135" y="55"/>
                    </a:lnTo>
                    <a:lnTo>
                      <a:pt x="97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73" name="Freeform 809"/>
              <p:cNvSpPr>
                <a:spLocks/>
              </p:cNvSpPr>
              <p:nvPr/>
            </p:nvSpPr>
            <p:spPr bwMode="auto">
              <a:xfrm>
                <a:off x="5078" y="3359"/>
                <a:ext cx="135" cy="83"/>
              </a:xfrm>
              <a:custGeom>
                <a:avLst/>
                <a:gdLst/>
                <a:ahLst/>
                <a:cxnLst>
                  <a:cxn ang="0">
                    <a:pos x="97" y="83"/>
                  </a:cxn>
                  <a:cxn ang="0">
                    <a:pos x="0" y="36"/>
                  </a:cxn>
                  <a:cxn ang="0">
                    <a:pos x="38" y="0"/>
                  </a:cxn>
                  <a:cxn ang="0">
                    <a:pos x="135" y="55"/>
                  </a:cxn>
                  <a:cxn ang="0">
                    <a:pos x="97" y="83"/>
                  </a:cxn>
                </a:cxnLst>
                <a:rect l="0" t="0" r="r" b="b"/>
                <a:pathLst>
                  <a:path w="135" h="83">
                    <a:moveTo>
                      <a:pt x="97" y="83"/>
                    </a:moveTo>
                    <a:lnTo>
                      <a:pt x="0" y="36"/>
                    </a:lnTo>
                    <a:lnTo>
                      <a:pt x="38" y="0"/>
                    </a:lnTo>
                    <a:lnTo>
                      <a:pt x="135" y="55"/>
                    </a:lnTo>
                    <a:lnTo>
                      <a:pt x="97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74" name="Freeform 810"/>
              <p:cNvSpPr>
                <a:spLocks/>
              </p:cNvSpPr>
              <p:nvPr/>
            </p:nvSpPr>
            <p:spPr bwMode="auto">
              <a:xfrm>
                <a:off x="4501" y="2007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75" name="Freeform 811"/>
              <p:cNvSpPr>
                <a:spLocks/>
              </p:cNvSpPr>
              <p:nvPr/>
            </p:nvSpPr>
            <p:spPr bwMode="auto">
              <a:xfrm>
                <a:off x="4501" y="2007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76" name="Freeform 812"/>
              <p:cNvSpPr>
                <a:spLocks/>
              </p:cNvSpPr>
              <p:nvPr/>
            </p:nvSpPr>
            <p:spPr bwMode="auto">
              <a:xfrm>
                <a:off x="4275" y="2007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77" name="Freeform 813"/>
              <p:cNvSpPr>
                <a:spLocks/>
              </p:cNvSpPr>
              <p:nvPr/>
            </p:nvSpPr>
            <p:spPr bwMode="auto">
              <a:xfrm>
                <a:off x="4275" y="2007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78" name="Freeform 814"/>
              <p:cNvSpPr>
                <a:spLocks/>
              </p:cNvSpPr>
              <p:nvPr/>
            </p:nvSpPr>
            <p:spPr bwMode="auto">
              <a:xfrm>
                <a:off x="5401" y="2984"/>
                <a:ext cx="5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55" y="90"/>
                  </a:cxn>
                  <a:cxn ang="0">
                    <a:pos x="55" y="0"/>
                  </a:cxn>
                  <a:cxn ang="0">
                    <a:pos x="0" y="54"/>
                  </a:cxn>
                  <a:cxn ang="0">
                    <a:pos x="0" y="143"/>
                  </a:cxn>
                </a:cxnLst>
                <a:rect l="0" t="0" r="r" b="b"/>
                <a:pathLst>
                  <a:path w="55" h="143">
                    <a:moveTo>
                      <a:pt x="0" y="143"/>
                    </a:moveTo>
                    <a:lnTo>
                      <a:pt x="55" y="90"/>
                    </a:lnTo>
                    <a:lnTo>
                      <a:pt x="55" y="0"/>
                    </a:lnTo>
                    <a:lnTo>
                      <a:pt x="0" y="54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79" name="Freeform 815"/>
              <p:cNvSpPr>
                <a:spLocks noEditPoints="1"/>
              </p:cNvSpPr>
              <p:nvPr/>
            </p:nvSpPr>
            <p:spPr bwMode="auto">
              <a:xfrm>
                <a:off x="5401" y="1948"/>
                <a:ext cx="57" cy="1179"/>
              </a:xfrm>
              <a:custGeom>
                <a:avLst/>
                <a:gdLst/>
                <a:ahLst/>
                <a:cxnLst>
                  <a:cxn ang="0">
                    <a:pos x="0" y="1179"/>
                  </a:cxn>
                  <a:cxn ang="0">
                    <a:pos x="55" y="1126"/>
                  </a:cxn>
                  <a:cxn ang="0">
                    <a:pos x="55" y="1036"/>
                  </a:cxn>
                  <a:cxn ang="0">
                    <a:pos x="0" y="1090"/>
                  </a:cxn>
                  <a:cxn ang="0">
                    <a:pos x="0" y="1179"/>
                  </a:cxn>
                  <a:cxn ang="0">
                    <a:pos x="40" y="96"/>
                  </a:cxn>
                  <a:cxn ang="0">
                    <a:pos x="40" y="0"/>
                  </a:cxn>
                  <a:cxn ang="0">
                    <a:pos x="57" y="0"/>
                  </a:cxn>
                  <a:cxn ang="0">
                    <a:pos x="57" y="96"/>
                  </a:cxn>
                </a:cxnLst>
                <a:rect l="0" t="0" r="r" b="b"/>
                <a:pathLst>
                  <a:path w="57" h="1179">
                    <a:moveTo>
                      <a:pt x="0" y="1179"/>
                    </a:moveTo>
                    <a:lnTo>
                      <a:pt x="55" y="1126"/>
                    </a:lnTo>
                    <a:lnTo>
                      <a:pt x="55" y="1036"/>
                    </a:lnTo>
                    <a:lnTo>
                      <a:pt x="0" y="1090"/>
                    </a:lnTo>
                    <a:lnTo>
                      <a:pt x="0" y="1179"/>
                    </a:lnTo>
                    <a:moveTo>
                      <a:pt x="40" y="96"/>
                    </a:moveTo>
                    <a:lnTo>
                      <a:pt x="40" y="0"/>
                    </a:lnTo>
                    <a:moveTo>
                      <a:pt x="57" y="0"/>
                    </a:moveTo>
                    <a:lnTo>
                      <a:pt x="57" y="9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80" name="Rectangle 816"/>
              <p:cNvSpPr>
                <a:spLocks noChangeArrowheads="1"/>
              </p:cNvSpPr>
              <p:nvPr/>
            </p:nvSpPr>
            <p:spPr bwMode="auto">
              <a:xfrm>
                <a:off x="4371" y="1746"/>
                <a:ext cx="40" cy="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81" name="Rectangle 817"/>
              <p:cNvSpPr>
                <a:spLocks noChangeArrowheads="1"/>
              </p:cNvSpPr>
              <p:nvPr/>
            </p:nvSpPr>
            <p:spPr bwMode="auto">
              <a:xfrm>
                <a:off x="4371" y="1746"/>
                <a:ext cx="40" cy="50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82" name="Freeform 818"/>
              <p:cNvSpPr>
                <a:spLocks/>
              </p:cNvSpPr>
              <p:nvPr/>
            </p:nvSpPr>
            <p:spPr bwMode="auto">
              <a:xfrm>
                <a:off x="5324" y="3199"/>
                <a:ext cx="77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66" y="63"/>
                  </a:cxn>
                  <a:cxn ang="0">
                    <a:pos x="77" y="0"/>
                  </a:cxn>
                  <a:cxn ang="0">
                    <a:pos x="11" y="52"/>
                  </a:cxn>
                  <a:cxn ang="0">
                    <a:pos x="0" y="113"/>
                  </a:cxn>
                </a:cxnLst>
                <a:rect l="0" t="0" r="r" b="b"/>
                <a:pathLst>
                  <a:path w="77" h="113">
                    <a:moveTo>
                      <a:pt x="0" y="113"/>
                    </a:moveTo>
                    <a:lnTo>
                      <a:pt x="66" y="63"/>
                    </a:lnTo>
                    <a:lnTo>
                      <a:pt x="77" y="0"/>
                    </a:lnTo>
                    <a:lnTo>
                      <a:pt x="11" y="52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83" name="Freeform 819"/>
              <p:cNvSpPr>
                <a:spLocks/>
              </p:cNvSpPr>
              <p:nvPr/>
            </p:nvSpPr>
            <p:spPr bwMode="auto">
              <a:xfrm>
                <a:off x="5324" y="3199"/>
                <a:ext cx="77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66" y="63"/>
                  </a:cxn>
                  <a:cxn ang="0">
                    <a:pos x="77" y="0"/>
                  </a:cxn>
                  <a:cxn ang="0">
                    <a:pos x="11" y="52"/>
                  </a:cxn>
                  <a:cxn ang="0">
                    <a:pos x="0" y="113"/>
                  </a:cxn>
                </a:cxnLst>
                <a:rect l="0" t="0" r="r" b="b"/>
                <a:pathLst>
                  <a:path w="77" h="113">
                    <a:moveTo>
                      <a:pt x="0" y="113"/>
                    </a:moveTo>
                    <a:lnTo>
                      <a:pt x="66" y="63"/>
                    </a:lnTo>
                    <a:lnTo>
                      <a:pt x="77" y="0"/>
                    </a:lnTo>
                    <a:lnTo>
                      <a:pt x="11" y="52"/>
                    </a:lnTo>
                    <a:lnTo>
                      <a:pt x="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84" name="Freeform 820"/>
              <p:cNvSpPr>
                <a:spLocks/>
              </p:cNvSpPr>
              <p:nvPr/>
            </p:nvSpPr>
            <p:spPr bwMode="auto">
              <a:xfrm>
                <a:off x="4481" y="2078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85" name="Freeform 821"/>
              <p:cNvSpPr>
                <a:spLocks/>
              </p:cNvSpPr>
              <p:nvPr/>
            </p:nvSpPr>
            <p:spPr bwMode="auto">
              <a:xfrm>
                <a:off x="4481" y="2078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86" name="Freeform 822"/>
              <p:cNvSpPr>
                <a:spLocks/>
              </p:cNvSpPr>
              <p:nvPr/>
            </p:nvSpPr>
            <p:spPr bwMode="auto">
              <a:xfrm>
                <a:off x="4281" y="2078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87" name="Freeform 823"/>
              <p:cNvSpPr>
                <a:spLocks noEditPoints="1"/>
              </p:cNvSpPr>
              <p:nvPr/>
            </p:nvSpPr>
            <p:spPr bwMode="auto">
              <a:xfrm>
                <a:off x="3324" y="1951"/>
                <a:ext cx="977" cy="195"/>
              </a:xfrm>
              <a:custGeom>
                <a:avLst/>
                <a:gdLst/>
                <a:ahLst/>
                <a:cxnLst>
                  <a:cxn ang="0">
                    <a:pos x="977" y="195"/>
                  </a:cxn>
                  <a:cxn ang="0">
                    <a:pos x="977" y="144"/>
                  </a:cxn>
                  <a:cxn ang="0">
                    <a:pos x="957" y="127"/>
                  </a:cxn>
                  <a:cxn ang="0">
                    <a:pos x="957" y="179"/>
                  </a:cxn>
                  <a:cxn ang="0">
                    <a:pos x="977" y="195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96"/>
                  </a:cxn>
                </a:cxnLst>
                <a:rect l="0" t="0" r="r" b="b"/>
                <a:pathLst>
                  <a:path w="977" h="195">
                    <a:moveTo>
                      <a:pt x="977" y="195"/>
                    </a:moveTo>
                    <a:lnTo>
                      <a:pt x="977" y="144"/>
                    </a:lnTo>
                    <a:lnTo>
                      <a:pt x="957" y="127"/>
                    </a:lnTo>
                    <a:lnTo>
                      <a:pt x="957" y="179"/>
                    </a:lnTo>
                    <a:lnTo>
                      <a:pt x="977" y="195"/>
                    </a:lnTo>
                    <a:moveTo>
                      <a:pt x="0" y="96"/>
                    </a:moveTo>
                    <a:lnTo>
                      <a:pt x="0" y="0"/>
                    </a:lnTo>
                    <a:moveTo>
                      <a:pt x="17" y="0"/>
                    </a:moveTo>
                    <a:lnTo>
                      <a:pt x="17" y="9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88" name="Freeform 824"/>
              <p:cNvSpPr>
                <a:spLocks/>
              </p:cNvSpPr>
              <p:nvPr/>
            </p:nvSpPr>
            <p:spPr bwMode="auto">
              <a:xfrm>
                <a:off x="4523" y="1052"/>
                <a:ext cx="98" cy="3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"/>
                  </a:cxn>
                  <a:cxn ang="0">
                    <a:pos x="42" y="39"/>
                  </a:cxn>
                  <a:cxn ang="0">
                    <a:pos x="98" y="11"/>
                  </a:cxn>
                  <a:cxn ang="0">
                    <a:pos x="42" y="0"/>
                  </a:cxn>
                </a:cxnLst>
                <a:rect l="0" t="0" r="r" b="b"/>
                <a:pathLst>
                  <a:path w="98" h="39">
                    <a:moveTo>
                      <a:pt x="42" y="0"/>
                    </a:moveTo>
                    <a:lnTo>
                      <a:pt x="0" y="31"/>
                    </a:lnTo>
                    <a:lnTo>
                      <a:pt x="42" y="39"/>
                    </a:lnTo>
                    <a:lnTo>
                      <a:pt x="98" y="1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89" name="Freeform 825"/>
              <p:cNvSpPr>
                <a:spLocks/>
              </p:cNvSpPr>
              <p:nvPr/>
            </p:nvSpPr>
            <p:spPr bwMode="auto">
              <a:xfrm>
                <a:off x="4523" y="1052"/>
                <a:ext cx="98" cy="3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"/>
                  </a:cxn>
                  <a:cxn ang="0">
                    <a:pos x="42" y="39"/>
                  </a:cxn>
                  <a:cxn ang="0">
                    <a:pos x="98" y="11"/>
                  </a:cxn>
                  <a:cxn ang="0">
                    <a:pos x="42" y="0"/>
                  </a:cxn>
                </a:cxnLst>
                <a:rect l="0" t="0" r="r" b="b"/>
                <a:pathLst>
                  <a:path w="98" h="39">
                    <a:moveTo>
                      <a:pt x="42" y="0"/>
                    </a:moveTo>
                    <a:lnTo>
                      <a:pt x="0" y="31"/>
                    </a:lnTo>
                    <a:lnTo>
                      <a:pt x="42" y="39"/>
                    </a:lnTo>
                    <a:lnTo>
                      <a:pt x="98" y="11"/>
                    </a:lnTo>
                    <a:lnTo>
                      <a:pt x="4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90" name="Freeform 826"/>
              <p:cNvSpPr>
                <a:spLocks/>
              </p:cNvSpPr>
              <p:nvPr/>
            </p:nvSpPr>
            <p:spPr bwMode="auto">
              <a:xfrm>
                <a:off x="4161" y="1052"/>
                <a:ext cx="98" cy="3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6" y="39"/>
                  </a:cxn>
                  <a:cxn ang="0">
                    <a:pos x="98" y="31"/>
                  </a:cxn>
                  <a:cxn ang="0">
                    <a:pos x="56" y="0"/>
                  </a:cxn>
                  <a:cxn ang="0">
                    <a:pos x="0" y="11"/>
                  </a:cxn>
                </a:cxnLst>
                <a:rect l="0" t="0" r="r" b="b"/>
                <a:pathLst>
                  <a:path w="98" h="39">
                    <a:moveTo>
                      <a:pt x="0" y="11"/>
                    </a:moveTo>
                    <a:lnTo>
                      <a:pt x="56" y="39"/>
                    </a:lnTo>
                    <a:lnTo>
                      <a:pt x="98" y="31"/>
                    </a:lnTo>
                    <a:lnTo>
                      <a:pt x="5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91" name="Freeform 827"/>
              <p:cNvSpPr>
                <a:spLocks/>
              </p:cNvSpPr>
              <p:nvPr/>
            </p:nvSpPr>
            <p:spPr bwMode="auto">
              <a:xfrm>
                <a:off x="4161" y="1052"/>
                <a:ext cx="98" cy="3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6" y="39"/>
                  </a:cxn>
                  <a:cxn ang="0">
                    <a:pos x="98" y="31"/>
                  </a:cxn>
                  <a:cxn ang="0">
                    <a:pos x="56" y="0"/>
                  </a:cxn>
                  <a:cxn ang="0">
                    <a:pos x="0" y="11"/>
                  </a:cxn>
                </a:cxnLst>
                <a:rect l="0" t="0" r="r" b="b"/>
                <a:pathLst>
                  <a:path w="98" h="39">
                    <a:moveTo>
                      <a:pt x="0" y="11"/>
                    </a:moveTo>
                    <a:lnTo>
                      <a:pt x="56" y="39"/>
                    </a:lnTo>
                    <a:lnTo>
                      <a:pt x="98" y="31"/>
                    </a:lnTo>
                    <a:lnTo>
                      <a:pt x="56" y="0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92" name="Freeform 828"/>
              <p:cNvSpPr>
                <a:spLocks/>
              </p:cNvSpPr>
              <p:nvPr/>
            </p:nvSpPr>
            <p:spPr bwMode="auto">
              <a:xfrm>
                <a:off x="5359" y="1470"/>
                <a:ext cx="157" cy="81"/>
              </a:xfrm>
              <a:custGeom>
                <a:avLst/>
                <a:gdLst/>
                <a:ahLst/>
                <a:cxnLst>
                  <a:cxn ang="0">
                    <a:pos x="43" y="81"/>
                  </a:cxn>
                  <a:cxn ang="0">
                    <a:pos x="0" y="25"/>
                  </a:cxn>
                  <a:cxn ang="0">
                    <a:pos x="123" y="0"/>
                  </a:cxn>
                  <a:cxn ang="0">
                    <a:pos x="157" y="56"/>
                  </a:cxn>
                  <a:cxn ang="0">
                    <a:pos x="43" y="81"/>
                  </a:cxn>
                </a:cxnLst>
                <a:rect l="0" t="0" r="r" b="b"/>
                <a:pathLst>
                  <a:path w="157" h="81">
                    <a:moveTo>
                      <a:pt x="43" y="81"/>
                    </a:moveTo>
                    <a:lnTo>
                      <a:pt x="0" y="25"/>
                    </a:lnTo>
                    <a:lnTo>
                      <a:pt x="123" y="0"/>
                    </a:lnTo>
                    <a:lnTo>
                      <a:pt x="157" y="56"/>
                    </a:lnTo>
                    <a:lnTo>
                      <a:pt x="43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93" name="Freeform 829"/>
              <p:cNvSpPr>
                <a:spLocks/>
              </p:cNvSpPr>
              <p:nvPr/>
            </p:nvSpPr>
            <p:spPr bwMode="auto">
              <a:xfrm>
                <a:off x="5359" y="1470"/>
                <a:ext cx="157" cy="81"/>
              </a:xfrm>
              <a:custGeom>
                <a:avLst/>
                <a:gdLst/>
                <a:ahLst/>
                <a:cxnLst>
                  <a:cxn ang="0">
                    <a:pos x="43" y="81"/>
                  </a:cxn>
                  <a:cxn ang="0">
                    <a:pos x="0" y="25"/>
                  </a:cxn>
                  <a:cxn ang="0">
                    <a:pos x="123" y="0"/>
                  </a:cxn>
                  <a:cxn ang="0">
                    <a:pos x="157" y="56"/>
                  </a:cxn>
                  <a:cxn ang="0">
                    <a:pos x="43" y="81"/>
                  </a:cxn>
                </a:cxnLst>
                <a:rect l="0" t="0" r="r" b="b"/>
                <a:pathLst>
                  <a:path w="157" h="81">
                    <a:moveTo>
                      <a:pt x="43" y="81"/>
                    </a:moveTo>
                    <a:lnTo>
                      <a:pt x="0" y="25"/>
                    </a:lnTo>
                    <a:lnTo>
                      <a:pt x="123" y="0"/>
                    </a:lnTo>
                    <a:lnTo>
                      <a:pt x="157" y="56"/>
                    </a:lnTo>
                    <a:lnTo>
                      <a:pt x="43" y="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94" name="Freeform 830"/>
              <p:cNvSpPr>
                <a:spLocks/>
              </p:cNvSpPr>
              <p:nvPr/>
            </p:nvSpPr>
            <p:spPr bwMode="auto">
              <a:xfrm>
                <a:off x="5020" y="3260"/>
                <a:ext cx="127" cy="99"/>
              </a:xfrm>
              <a:custGeom>
                <a:avLst/>
                <a:gdLst/>
                <a:ahLst/>
                <a:cxnLst>
                  <a:cxn ang="0">
                    <a:pos x="127" y="54"/>
                  </a:cxn>
                  <a:cxn ang="0">
                    <a:pos x="96" y="99"/>
                  </a:cxn>
                  <a:cxn ang="0">
                    <a:pos x="0" y="46"/>
                  </a:cxn>
                  <a:cxn ang="0">
                    <a:pos x="37" y="0"/>
                  </a:cxn>
                  <a:cxn ang="0">
                    <a:pos x="127" y="54"/>
                  </a:cxn>
                </a:cxnLst>
                <a:rect l="0" t="0" r="r" b="b"/>
                <a:pathLst>
                  <a:path w="127" h="99">
                    <a:moveTo>
                      <a:pt x="127" y="54"/>
                    </a:moveTo>
                    <a:lnTo>
                      <a:pt x="96" y="99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27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95" name="Freeform 831"/>
              <p:cNvSpPr>
                <a:spLocks/>
              </p:cNvSpPr>
              <p:nvPr/>
            </p:nvSpPr>
            <p:spPr bwMode="auto">
              <a:xfrm>
                <a:off x="5020" y="3260"/>
                <a:ext cx="127" cy="99"/>
              </a:xfrm>
              <a:custGeom>
                <a:avLst/>
                <a:gdLst/>
                <a:ahLst/>
                <a:cxnLst>
                  <a:cxn ang="0">
                    <a:pos x="127" y="54"/>
                  </a:cxn>
                  <a:cxn ang="0">
                    <a:pos x="96" y="99"/>
                  </a:cxn>
                  <a:cxn ang="0">
                    <a:pos x="0" y="46"/>
                  </a:cxn>
                  <a:cxn ang="0">
                    <a:pos x="37" y="0"/>
                  </a:cxn>
                  <a:cxn ang="0">
                    <a:pos x="127" y="54"/>
                  </a:cxn>
                </a:cxnLst>
                <a:rect l="0" t="0" r="r" b="b"/>
                <a:pathLst>
                  <a:path w="127" h="99">
                    <a:moveTo>
                      <a:pt x="127" y="54"/>
                    </a:moveTo>
                    <a:lnTo>
                      <a:pt x="96" y="99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27" y="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96" name="Freeform 832"/>
              <p:cNvSpPr>
                <a:spLocks/>
              </p:cNvSpPr>
              <p:nvPr/>
            </p:nvSpPr>
            <p:spPr bwMode="auto">
              <a:xfrm>
                <a:off x="5409" y="1388"/>
                <a:ext cx="73" cy="82"/>
              </a:xfrm>
              <a:custGeom>
                <a:avLst/>
                <a:gdLst/>
                <a:ahLst/>
                <a:cxnLst>
                  <a:cxn ang="0">
                    <a:pos x="51" y="40"/>
                  </a:cxn>
                  <a:cxn ang="0">
                    <a:pos x="0" y="0"/>
                  </a:cxn>
                  <a:cxn ang="0">
                    <a:pos x="22" y="42"/>
                  </a:cxn>
                  <a:cxn ang="0">
                    <a:pos x="73" y="82"/>
                  </a:cxn>
                  <a:cxn ang="0">
                    <a:pos x="51" y="40"/>
                  </a:cxn>
                </a:cxnLst>
                <a:rect l="0" t="0" r="r" b="b"/>
                <a:pathLst>
                  <a:path w="73" h="82">
                    <a:moveTo>
                      <a:pt x="51" y="40"/>
                    </a:moveTo>
                    <a:lnTo>
                      <a:pt x="0" y="0"/>
                    </a:lnTo>
                    <a:lnTo>
                      <a:pt x="22" y="42"/>
                    </a:lnTo>
                    <a:lnTo>
                      <a:pt x="73" y="82"/>
                    </a:lnTo>
                    <a:lnTo>
                      <a:pt x="51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97" name="Freeform 833"/>
              <p:cNvSpPr>
                <a:spLocks/>
              </p:cNvSpPr>
              <p:nvPr/>
            </p:nvSpPr>
            <p:spPr bwMode="auto">
              <a:xfrm>
                <a:off x="5409" y="1388"/>
                <a:ext cx="73" cy="82"/>
              </a:xfrm>
              <a:custGeom>
                <a:avLst/>
                <a:gdLst/>
                <a:ahLst/>
                <a:cxnLst>
                  <a:cxn ang="0">
                    <a:pos x="51" y="40"/>
                  </a:cxn>
                  <a:cxn ang="0">
                    <a:pos x="0" y="0"/>
                  </a:cxn>
                  <a:cxn ang="0">
                    <a:pos x="22" y="42"/>
                  </a:cxn>
                  <a:cxn ang="0">
                    <a:pos x="73" y="82"/>
                  </a:cxn>
                  <a:cxn ang="0">
                    <a:pos x="51" y="40"/>
                  </a:cxn>
                </a:cxnLst>
                <a:rect l="0" t="0" r="r" b="b"/>
                <a:pathLst>
                  <a:path w="73" h="82">
                    <a:moveTo>
                      <a:pt x="51" y="40"/>
                    </a:moveTo>
                    <a:lnTo>
                      <a:pt x="0" y="0"/>
                    </a:lnTo>
                    <a:lnTo>
                      <a:pt x="22" y="42"/>
                    </a:lnTo>
                    <a:lnTo>
                      <a:pt x="73" y="82"/>
                    </a:lnTo>
                    <a:lnTo>
                      <a:pt x="51" y="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98" name="Freeform 834"/>
              <p:cNvSpPr>
                <a:spLocks/>
              </p:cNvSpPr>
              <p:nvPr/>
            </p:nvSpPr>
            <p:spPr bwMode="auto">
              <a:xfrm>
                <a:off x="4995" y="3274"/>
                <a:ext cx="87" cy="11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7" y="0"/>
                  </a:cxn>
                  <a:cxn ang="0">
                    <a:pos x="87" y="70"/>
                  </a:cxn>
                  <a:cxn ang="0">
                    <a:pos x="50" y="113"/>
                  </a:cxn>
                  <a:cxn ang="0">
                    <a:pos x="0" y="44"/>
                  </a:cxn>
                </a:cxnLst>
                <a:rect l="0" t="0" r="r" b="b"/>
                <a:pathLst>
                  <a:path w="87" h="113">
                    <a:moveTo>
                      <a:pt x="0" y="44"/>
                    </a:moveTo>
                    <a:lnTo>
                      <a:pt x="37" y="0"/>
                    </a:lnTo>
                    <a:lnTo>
                      <a:pt x="87" y="70"/>
                    </a:lnTo>
                    <a:lnTo>
                      <a:pt x="50" y="113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99" name="Freeform 835"/>
              <p:cNvSpPr>
                <a:spLocks/>
              </p:cNvSpPr>
              <p:nvPr/>
            </p:nvSpPr>
            <p:spPr bwMode="auto">
              <a:xfrm>
                <a:off x="4995" y="3274"/>
                <a:ext cx="87" cy="11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7" y="0"/>
                  </a:cxn>
                  <a:cxn ang="0">
                    <a:pos x="87" y="70"/>
                  </a:cxn>
                  <a:cxn ang="0">
                    <a:pos x="50" y="113"/>
                  </a:cxn>
                  <a:cxn ang="0">
                    <a:pos x="0" y="44"/>
                  </a:cxn>
                </a:cxnLst>
                <a:rect l="0" t="0" r="r" b="b"/>
                <a:pathLst>
                  <a:path w="87" h="113">
                    <a:moveTo>
                      <a:pt x="0" y="44"/>
                    </a:moveTo>
                    <a:lnTo>
                      <a:pt x="37" y="0"/>
                    </a:lnTo>
                    <a:lnTo>
                      <a:pt x="87" y="70"/>
                    </a:lnTo>
                    <a:lnTo>
                      <a:pt x="50" y="113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00" name="Freeform 836"/>
              <p:cNvSpPr>
                <a:spLocks/>
              </p:cNvSpPr>
              <p:nvPr/>
            </p:nvSpPr>
            <p:spPr bwMode="auto">
              <a:xfrm>
                <a:off x="3699" y="3274"/>
                <a:ext cx="87" cy="113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38" y="113"/>
                  </a:cxn>
                  <a:cxn ang="0">
                    <a:pos x="87" y="44"/>
                  </a:cxn>
                  <a:cxn ang="0">
                    <a:pos x="50" y="0"/>
                  </a:cxn>
                  <a:cxn ang="0">
                    <a:pos x="0" y="70"/>
                  </a:cxn>
                </a:cxnLst>
                <a:rect l="0" t="0" r="r" b="b"/>
                <a:pathLst>
                  <a:path w="87" h="113">
                    <a:moveTo>
                      <a:pt x="0" y="70"/>
                    </a:moveTo>
                    <a:lnTo>
                      <a:pt x="38" y="113"/>
                    </a:lnTo>
                    <a:lnTo>
                      <a:pt x="87" y="44"/>
                    </a:lnTo>
                    <a:lnTo>
                      <a:pt x="50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01" name="Freeform 837"/>
              <p:cNvSpPr>
                <a:spLocks/>
              </p:cNvSpPr>
              <p:nvPr/>
            </p:nvSpPr>
            <p:spPr bwMode="auto">
              <a:xfrm>
                <a:off x="3699" y="3274"/>
                <a:ext cx="87" cy="113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38" y="113"/>
                  </a:cxn>
                  <a:cxn ang="0">
                    <a:pos x="87" y="44"/>
                  </a:cxn>
                  <a:cxn ang="0">
                    <a:pos x="50" y="0"/>
                  </a:cxn>
                  <a:cxn ang="0">
                    <a:pos x="0" y="70"/>
                  </a:cxn>
                </a:cxnLst>
                <a:rect l="0" t="0" r="r" b="b"/>
                <a:pathLst>
                  <a:path w="87" h="113">
                    <a:moveTo>
                      <a:pt x="0" y="70"/>
                    </a:moveTo>
                    <a:lnTo>
                      <a:pt x="38" y="113"/>
                    </a:lnTo>
                    <a:lnTo>
                      <a:pt x="87" y="44"/>
                    </a:lnTo>
                    <a:lnTo>
                      <a:pt x="50" y="0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02" name="Freeform 838"/>
              <p:cNvSpPr>
                <a:spLocks/>
              </p:cNvSpPr>
              <p:nvPr/>
            </p:nvSpPr>
            <p:spPr bwMode="auto">
              <a:xfrm>
                <a:off x="4411" y="1746"/>
                <a:ext cx="39" cy="5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9" y="5"/>
                  </a:cxn>
                  <a:cxn ang="0">
                    <a:pos x="39" y="57"/>
                  </a:cxn>
                  <a:cxn ang="0">
                    <a:pos x="0" y="50"/>
                  </a:cxn>
                </a:cxnLst>
                <a:rect l="0" t="0" r="r" b="b"/>
                <a:pathLst>
                  <a:path w="39" h="57">
                    <a:moveTo>
                      <a:pt x="0" y="50"/>
                    </a:moveTo>
                    <a:lnTo>
                      <a:pt x="0" y="0"/>
                    </a:lnTo>
                    <a:lnTo>
                      <a:pt x="39" y="5"/>
                    </a:lnTo>
                    <a:lnTo>
                      <a:pt x="39" y="5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03" name="Freeform 839"/>
              <p:cNvSpPr>
                <a:spLocks/>
              </p:cNvSpPr>
              <p:nvPr/>
            </p:nvSpPr>
            <p:spPr bwMode="auto">
              <a:xfrm>
                <a:off x="4411" y="1746"/>
                <a:ext cx="39" cy="5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39" y="5"/>
                  </a:cxn>
                  <a:cxn ang="0">
                    <a:pos x="39" y="57"/>
                  </a:cxn>
                  <a:cxn ang="0">
                    <a:pos x="0" y="50"/>
                  </a:cxn>
                </a:cxnLst>
                <a:rect l="0" t="0" r="r" b="b"/>
                <a:pathLst>
                  <a:path w="39" h="57">
                    <a:moveTo>
                      <a:pt x="0" y="50"/>
                    </a:moveTo>
                    <a:lnTo>
                      <a:pt x="0" y="0"/>
                    </a:lnTo>
                    <a:lnTo>
                      <a:pt x="39" y="5"/>
                    </a:lnTo>
                    <a:lnTo>
                      <a:pt x="39" y="57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04" name="Freeform 840"/>
              <p:cNvSpPr>
                <a:spLocks/>
              </p:cNvSpPr>
              <p:nvPr/>
            </p:nvSpPr>
            <p:spPr bwMode="auto">
              <a:xfrm>
                <a:off x="4332" y="1746"/>
                <a:ext cx="39" cy="5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9" y="0"/>
                  </a:cxn>
                  <a:cxn ang="0">
                    <a:pos x="39" y="50"/>
                  </a:cxn>
                  <a:cxn ang="0">
                    <a:pos x="0" y="57"/>
                  </a:cxn>
                  <a:cxn ang="0">
                    <a:pos x="0" y="5"/>
                  </a:cxn>
                </a:cxnLst>
                <a:rect l="0" t="0" r="r" b="b"/>
                <a:pathLst>
                  <a:path w="39" h="57">
                    <a:moveTo>
                      <a:pt x="0" y="5"/>
                    </a:moveTo>
                    <a:lnTo>
                      <a:pt x="39" y="0"/>
                    </a:lnTo>
                    <a:lnTo>
                      <a:pt x="39" y="50"/>
                    </a:lnTo>
                    <a:lnTo>
                      <a:pt x="0" y="5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05" name="Freeform 841"/>
              <p:cNvSpPr>
                <a:spLocks/>
              </p:cNvSpPr>
              <p:nvPr/>
            </p:nvSpPr>
            <p:spPr bwMode="auto">
              <a:xfrm>
                <a:off x="4332" y="1746"/>
                <a:ext cx="39" cy="5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9" y="0"/>
                  </a:cxn>
                  <a:cxn ang="0">
                    <a:pos x="39" y="50"/>
                  </a:cxn>
                  <a:cxn ang="0">
                    <a:pos x="0" y="57"/>
                  </a:cxn>
                  <a:cxn ang="0">
                    <a:pos x="0" y="5"/>
                  </a:cxn>
                </a:cxnLst>
                <a:rect l="0" t="0" r="r" b="b"/>
                <a:pathLst>
                  <a:path w="39" h="57">
                    <a:moveTo>
                      <a:pt x="0" y="5"/>
                    </a:moveTo>
                    <a:lnTo>
                      <a:pt x="39" y="0"/>
                    </a:lnTo>
                    <a:lnTo>
                      <a:pt x="39" y="50"/>
                    </a:lnTo>
                    <a:lnTo>
                      <a:pt x="0" y="57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06" name="Freeform 842"/>
              <p:cNvSpPr>
                <a:spLocks/>
              </p:cNvSpPr>
              <p:nvPr/>
            </p:nvSpPr>
            <p:spPr bwMode="auto">
              <a:xfrm>
                <a:off x="4800" y="3350"/>
                <a:ext cx="122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27" y="30"/>
                  </a:cxn>
                  <a:cxn ang="0">
                    <a:pos x="122" y="0"/>
                  </a:cxn>
                  <a:cxn ang="0">
                    <a:pos x="88" y="40"/>
                  </a:cxn>
                  <a:cxn ang="0">
                    <a:pos x="0" y="69"/>
                  </a:cxn>
                </a:cxnLst>
                <a:rect l="0" t="0" r="r" b="b"/>
                <a:pathLst>
                  <a:path w="122" h="69">
                    <a:moveTo>
                      <a:pt x="0" y="69"/>
                    </a:moveTo>
                    <a:lnTo>
                      <a:pt x="27" y="30"/>
                    </a:lnTo>
                    <a:lnTo>
                      <a:pt x="122" y="0"/>
                    </a:lnTo>
                    <a:lnTo>
                      <a:pt x="88" y="4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07" name="Freeform 843"/>
              <p:cNvSpPr>
                <a:spLocks/>
              </p:cNvSpPr>
              <p:nvPr/>
            </p:nvSpPr>
            <p:spPr bwMode="auto">
              <a:xfrm>
                <a:off x="4800" y="3350"/>
                <a:ext cx="122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27" y="30"/>
                  </a:cxn>
                  <a:cxn ang="0">
                    <a:pos x="122" y="0"/>
                  </a:cxn>
                  <a:cxn ang="0">
                    <a:pos x="88" y="40"/>
                  </a:cxn>
                  <a:cxn ang="0">
                    <a:pos x="0" y="69"/>
                  </a:cxn>
                </a:cxnLst>
                <a:rect l="0" t="0" r="r" b="b"/>
                <a:pathLst>
                  <a:path w="122" h="69">
                    <a:moveTo>
                      <a:pt x="0" y="69"/>
                    </a:moveTo>
                    <a:lnTo>
                      <a:pt x="27" y="30"/>
                    </a:lnTo>
                    <a:lnTo>
                      <a:pt x="122" y="0"/>
                    </a:lnTo>
                    <a:lnTo>
                      <a:pt x="88" y="40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08" name="Freeform 844"/>
              <p:cNvSpPr>
                <a:spLocks/>
              </p:cNvSpPr>
              <p:nvPr/>
            </p:nvSpPr>
            <p:spPr bwMode="auto">
              <a:xfrm>
                <a:off x="3860" y="3350"/>
                <a:ext cx="122" cy="69"/>
              </a:xfrm>
              <a:custGeom>
                <a:avLst/>
                <a:gdLst/>
                <a:ahLst/>
                <a:cxnLst>
                  <a:cxn ang="0">
                    <a:pos x="33" y="40"/>
                  </a:cxn>
                  <a:cxn ang="0">
                    <a:pos x="0" y="0"/>
                  </a:cxn>
                  <a:cxn ang="0">
                    <a:pos x="95" y="30"/>
                  </a:cxn>
                  <a:cxn ang="0">
                    <a:pos x="122" y="69"/>
                  </a:cxn>
                  <a:cxn ang="0">
                    <a:pos x="33" y="40"/>
                  </a:cxn>
                </a:cxnLst>
                <a:rect l="0" t="0" r="r" b="b"/>
                <a:pathLst>
                  <a:path w="122" h="69">
                    <a:moveTo>
                      <a:pt x="33" y="40"/>
                    </a:moveTo>
                    <a:lnTo>
                      <a:pt x="0" y="0"/>
                    </a:lnTo>
                    <a:lnTo>
                      <a:pt x="95" y="30"/>
                    </a:lnTo>
                    <a:lnTo>
                      <a:pt x="122" y="69"/>
                    </a:lnTo>
                    <a:lnTo>
                      <a:pt x="33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09" name="Freeform 845"/>
              <p:cNvSpPr>
                <a:spLocks/>
              </p:cNvSpPr>
              <p:nvPr/>
            </p:nvSpPr>
            <p:spPr bwMode="auto">
              <a:xfrm>
                <a:off x="3860" y="3350"/>
                <a:ext cx="122" cy="69"/>
              </a:xfrm>
              <a:custGeom>
                <a:avLst/>
                <a:gdLst/>
                <a:ahLst/>
                <a:cxnLst>
                  <a:cxn ang="0">
                    <a:pos x="33" y="40"/>
                  </a:cxn>
                  <a:cxn ang="0">
                    <a:pos x="0" y="0"/>
                  </a:cxn>
                  <a:cxn ang="0">
                    <a:pos x="95" y="30"/>
                  </a:cxn>
                  <a:cxn ang="0">
                    <a:pos x="122" y="69"/>
                  </a:cxn>
                  <a:cxn ang="0">
                    <a:pos x="33" y="40"/>
                  </a:cxn>
                </a:cxnLst>
                <a:rect l="0" t="0" r="r" b="b"/>
                <a:pathLst>
                  <a:path w="122" h="69">
                    <a:moveTo>
                      <a:pt x="33" y="40"/>
                    </a:moveTo>
                    <a:lnTo>
                      <a:pt x="0" y="0"/>
                    </a:lnTo>
                    <a:lnTo>
                      <a:pt x="95" y="30"/>
                    </a:lnTo>
                    <a:lnTo>
                      <a:pt x="122" y="69"/>
                    </a:lnTo>
                    <a:lnTo>
                      <a:pt x="33" y="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10" name="Freeform 846"/>
              <p:cNvSpPr>
                <a:spLocks/>
              </p:cNvSpPr>
              <p:nvPr/>
            </p:nvSpPr>
            <p:spPr bwMode="auto">
              <a:xfrm>
                <a:off x="4606" y="3444"/>
                <a:ext cx="98" cy="51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12" y="14"/>
                  </a:cxn>
                  <a:cxn ang="0">
                    <a:pos x="0" y="51"/>
                  </a:cxn>
                  <a:cxn ang="0">
                    <a:pos x="77" y="38"/>
                  </a:cxn>
                  <a:cxn ang="0">
                    <a:pos x="98" y="0"/>
                  </a:cxn>
                </a:cxnLst>
                <a:rect l="0" t="0" r="r" b="b"/>
                <a:pathLst>
                  <a:path w="98" h="51">
                    <a:moveTo>
                      <a:pt x="98" y="0"/>
                    </a:moveTo>
                    <a:lnTo>
                      <a:pt x="12" y="14"/>
                    </a:lnTo>
                    <a:lnTo>
                      <a:pt x="0" y="51"/>
                    </a:lnTo>
                    <a:lnTo>
                      <a:pt x="77" y="3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11" name="Freeform 847"/>
              <p:cNvSpPr>
                <a:spLocks/>
              </p:cNvSpPr>
              <p:nvPr/>
            </p:nvSpPr>
            <p:spPr bwMode="auto">
              <a:xfrm>
                <a:off x="4606" y="3444"/>
                <a:ext cx="98" cy="51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12" y="14"/>
                  </a:cxn>
                  <a:cxn ang="0">
                    <a:pos x="0" y="51"/>
                  </a:cxn>
                  <a:cxn ang="0">
                    <a:pos x="77" y="38"/>
                  </a:cxn>
                  <a:cxn ang="0">
                    <a:pos x="98" y="0"/>
                  </a:cxn>
                </a:cxnLst>
                <a:rect l="0" t="0" r="r" b="b"/>
                <a:pathLst>
                  <a:path w="98" h="51">
                    <a:moveTo>
                      <a:pt x="98" y="0"/>
                    </a:moveTo>
                    <a:lnTo>
                      <a:pt x="12" y="14"/>
                    </a:lnTo>
                    <a:lnTo>
                      <a:pt x="0" y="51"/>
                    </a:lnTo>
                    <a:lnTo>
                      <a:pt x="77" y="38"/>
                    </a:lnTo>
                    <a:lnTo>
                      <a:pt x="9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12" name="Freeform 848"/>
              <p:cNvSpPr>
                <a:spLocks/>
              </p:cNvSpPr>
              <p:nvPr/>
            </p:nvSpPr>
            <p:spPr bwMode="auto">
              <a:xfrm>
                <a:off x="4078" y="3444"/>
                <a:ext cx="98" cy="51"/>
              </a:xfrm>
              <a:custGeom>
                <a:avLst/>
                <a:gdLst/>
                <a:ahLst/>
                <a:cxnLst>
                  <a:cxn ang="0">
                    <a:pos x="21" y="38"/>
                  </a:cxn>
                  <a:cxn ang="0">
                    <a:pos x="0" y="0"/>
                  </a:cxn>
                  <a:cxn ang="0">
                    <a:pos x="86" y="14"/>
                  </a:cxn>
                  <a:cxn ang="0">
                    <a:pos x="98" y="51"/>
                  </a:cxn>
                  <a:cxn ang="0">
                    <a:pos x="21" y="38"/>
                  </a:cxn>
                </a:cxnLst>
                <a:rect l="0" t="0" r="r" b="b"/>
                <a:pathLst>
                  <a:path w="98" h="51">
                    <a:moveTo>
                      <a:pt x="21" y="38"/>
                    </a:moveTo>
                    <a:lnTo>
                      <a:pt x="0" y="0"/>
                    </a:lnTo>
                    <a:lnTo>
                      <a:pt x="86" y="14"/>
                    </a:lnTo>
                    <a:lnTo>
                      <a:pt x="98" y="51"/>
                    </a:lnTo>
                    <a:lnTo>
                      <a:pt x="21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13" name="Freeform 849"/>
              <p:cNvSpPr>
                <a:spLocks/>
              </p:cNvSpPr>
              <p:nvPr/>
            </p:nvSpPr>
            <p:spPr bwMode="auto">
              <a:xfrm>
                <a:off x="4078" y="3444"/>
                <a:ext cx="98" cy="51"/>
              </a:xfrm>
              <a:custGeom>
                <a:avLst/>
                <a:gdLst/>
                <a:ahLst/>
                <a:cxnLst>
                  <a:cxn ang="0">
                    <a:pos x="21" y="38"/>
                  </a:cxn>
                  <a:cxn ang="0">
                    <a:pos x="0" y="0"/>
                  </a:cxn>
                  <a:cxn ang="0">
                    <a:pos x="86" y="14"/>
                  </a:cxn>
                  <a:cxn ang="0">
                    <a:pos x="98" y="51"/>
                  </a:cxn>
                  <a:cxn ang="0">
                    <a:pos x="21" y="38"/>
                  </a:cxn>
                </a:cxnLst>
                <a:rect l="0" t="0" r="r" b="b"/>
                <a:pathLst>
                  <a:path w="98" h="51">
                    <a:moveTo>
                      <a:pt x="21" y="38"/>
                    </a:moveTo>
                    <a:lnTo>
                      <a:pt x="0" y="0"/>
                    </a:lnTo>
                    <a:lnTo>
                      <a:pt x="86" y="14"/>
                    </a:lnTo>
                    <a:lnTo>
                      <a:pt x="98" y="51"/>
                    </a:lnTo>
                    <a:lnTo>
                      <a:pt x="21" y="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14" name="Freeform 850"/>
              <p:cNvSpPr>
                <a:spLocks/>
              </p:cNvSpPr>
              <p:nvPr/>
            </p:nvSpPr>
            <p:spPr bwMode="auto">
              <a:xfrm>
                <a:off x="5236" y="1495"/>
                <a:ext cx="166" cy="8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23" y="0"/>
                  </a:cxn>
                  <a:cxn ang="0">
                    <a:pos x="166" y="56"/>
                  </a:cxn>
                  <a:cxn ang="0">
                    <a:pos x="51" y="80"/>
                  </a:cxn>
                  <a:cxn ang="0">
                    <a:pos x="0" y="25"/>
                  </a:cxn>
                </a:cxnLst>
                <a:rect l="0" t="0" r="r" b="b"/>
                <a:pathLst>
                  <a:path w="166" h="80">
                    <a:moveTo>
                      <a:pt x="0" y="25"/>
                    </a:moveTo>
                    <a:lnTo>
                      <a:pt x="123" y="0"/>
                    </a:lnTo>
                    <a:lnTo>
                      <a:pt x="166" y="56"/>
                    </a:lnTo>
                    <a:lnTo>
                      <a:pt x="51" y="8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15" name="Freeform 851"/>
              <p:cNvSpPr>
                <a:spLocks/>
              </p:cNvSpPr>
              <p:nvPr/>
            </p:nvSpPr>
            <p:spPr bwMode="auto">
              <a:xfrm>
                <a:off x="5236" y="1495"/>
                <a:ext cx="166" cy="8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23" y="0"/>
                  </a:cxn>
                  <a:cxn ang="0">
                    <a:pos x="166" y="56"/>
                  </a:cxn>
                  <a:cxn ang="0">
                    <a:pos x="51" y="80"/>
                  </a:cxn>
                  <a:cxn ang="0">
                    <a:pos x="0" y="25"/>
                  </a:cxn>
                </a:cxnLst>
                <a:rect l="0" t="0" r="r" b="b"/>
                <a:pathLst>
                  <a:path w="166" h="80">
                    <a:moveTo>
                      <a:pt x="0" y="25"/>
                    </a:moveTo>
                    <a:lnTo>
                      <a:pt x="123" y="0"/>
                    </a:lnTo>
                    <a:lnTo>
                      <a:pt x="166" y="56"/>
                    </a:lnTo>
                    <a:lnTo>
                      <a:pt x="51" y="80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16" name="Freeform 852"/>
              <p:cNvSpPr>
                <a:spLocks/>
              </p:cNvSpPr>
              <p:nvPr/>
            </p:nvSpPr>
            <p:spPr bwMode="auto">
              <a:xfrm>
                <a:off x="4411" y="2159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9"/>
                    </a:lnTo>
                    <a:lnTo>
                      <a:pt x="39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17" name="Freeform 853"/>
              <p:cNvSpPr>
                <a:spLocks/>
              </p:cNvSpPr>
              <p:nvPr/>
            </p:nvSpPr>
            <p:spPr bwMode="auto">
              <a:xfrm>
                <a:off x="4411" y="2159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9"/>
                    </a:lnTo>
                    <a:lnTo>
                      <a:pt x="39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18" name="Freeform 854"/>
              <p:cNvSpPr>
                <a:spLocks/>
              </p:cNvSpPr>
              <p:nvPr/>
            </p:nvSpPr>
            <p:spPr bwMode="auto">
              <a:xfrm>
                <a:off x="4332" y="2159"/>
                <a:ext cx="39" cy="59"/>
              </a:xfrm>
              <a:custGeom>
                <a:avLst/>
                <a:gdLst/>
                <a:ahLst/>
                <a:cxnLst>
                  <a:cxn ang="0">
                    <a:pos x="39" y="59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9" y="59"/>
                  </a:cxn>
                </a:cxnLst>
                <a:rect l="0" t="0" r="r" b="b"/>
                <a:pathLst>
                  <a:path w="39" h="59">
                    <a:moveTo>
                      <a:pt x="39" y="59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9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19" name="Freeform 855"/>
              <p:cNvSpPr>
                <a:spLocks/>
              </p:cNvSpPr>
              <p:nvPr/>
            </p:nvSpPr>
            <p:spPr bwMode="auto">
              <a:xfrm>
                <a:off x="4332" y="2159"/>
                <a:ext cx="39" cy="59"/>
              </a:xfrm>
              <a:custGeom>
                <a:avLst/>
                <a:gdLst/>
                <a:ahLst/>
                <a:cxnLst>
                  <a:cxn ang="0">
                    <a:pos x="39" y="59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9" y="59"/>
                  </a:cxn>
                </a:cxnLst>
                <a:rect l="0" t="0" r="r" b="b"/>
                <a:pathLst>
                  <a:path w="39" h="59">
                    <a:moveTo>
                      <a:pt x="39" y="59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9" y="5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20" name="Freeform 856"/>
              <p:cNvSpPr>
                <a:spLocks/>
              </p:cNvSpPr>
              <p:nvPr/>
            </p:nvSpPr>
            <p:spPr bwMode="auto">
              <a:xfrm>
                <a:off x="5551" y="1994"/>
                <a:ext cx="6" cy="202"/>
              </a:xfrm>
              <a:custGeom>
                <a:avLst/>
                <a:gdLst/>
                <a:ahLst/>
                <a:cxnLst>
                  <a:cxn ang="0">
                    <a:pos x="6" y="141"/>
                  </a:cxn>
                  <a:cxn ang="0">
                    <a:pos x="6" y="0"/>
                  </a:cxn>
                  <a:cxn ang="0">
                    <a:pos x="0" y="60"/>
                  </a:cxn>
                  <a:cxn ang="0">
                    <a:pos x="0" y="202"/>
                  </a:cxn>
                  <a:cxn ang="0">
                    <a:pos x="6" y="141"/>
                  </a:cxn>
                </a:cxnLst>
                <a:rect l="0" t="0" r="r" b="b"/>
                <a:pathLst>
                  <a:path w="6" h="202">
                    <a:moveTo>
                      <a:pt x="6" y="141"/>
                    </a:moveTo>
                    <a:lnTo>
                      <a:pt x="6" y="0"/>
                    </a:lnTo>
                    <a:lnTo>
                      <a:pt x="0" y="60"/>
                    </a:lnTo>
                    <a:lnTo>
                      <a:pt x="0" y="202"/>
                    </a:lnTo>
                    <a:lnTo>
                      <a:pt x="6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21" name="Freeform 857"/>
              <p:cNvSpPr>
                <a:spLocks/>
              </p:cNvSpPr>
              <p:nvPr/>
            </p:nvSpPr>
            <p:spPr bwMode="auto">
              <a:xfrm>
                <a:off x="5551" y="1994"/>
                <a:ext cx="6" cy="202"/>
              </a:xfrm>
              <a:custGeom>
                <a:avLst/>
                <a:gdLst/>
                <a:ahLst/>
                <a:cxnLst>
                  <a:cxn ang="0">
                    <a:pos x="6" y="141"/>
                  </a:cxn>
                  <a:cxn ang="0">
                    <a:pos x="6" y="0"/>
                  </a:cxn>
                  <a:cxn ang="0">
                    <a:pos x="0" y="60"/>
                  </a:cxn>
                  <a:cxn ang="0">
                    <a:pos x="0" y="202"/>
                  </a:cxn>
                  <a:cxn ang="0">
                    <a:pos x="6" y="141"/>
                  </a:cxn>
                </a:cxnLst>
                <a:rect l="0" t="0" r="r" b="b"/>
                <a:pathLst>
                  <a:path w="6" h="202">
                    <a:moveTo>
                      <a:pt x="6" y="141"/>
                    </a:moveTo>
                    <a:lnTo>
                      <a:pt x="6" y="0"/>
                    </a:lnTo>
                    <a:lnTo>
                      <a:pt x="0" y="60"/>
                    </a:lnTo>
                    <a:lnTo>
                      <a:pt x="0" y="202"/>
                    </a:lnTo>
                    <a:lnTo>
                      <a:pt x="6" y="1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22" name="Freeform 858"/>
              <p:cNvSpPr>
                <a:spLocks/>
              </p:cNvSpPr>
              <p:nvPr/>
            </p:nvSpPr>
            <p:spPr bwMode="auto">
              <a:xfrm>
                <a:off x="5176" y="1418"/>
                <a:ext cx="169" cy="85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69" y="46"/>
                  </a:cxn>
                  <a:cxn ang="0">
                    <a:pos x="51" y="85"/>
                  </a:cxn>
                  <a:cxn ang="0">
                    <a:pos x="0" y="29"/>
                  </a:cxn>
                  <a:cxn ang="0">
                    <a:pos x="116" y="0"/>
                  </a:cxn>
                </a:cxnLst>
                <a:rect l="0" t="0" r="r" b="b"/>
                <a:pathLst>
                  <a:path w="169" h="85">
                    <a:moveTo>
                      <a:pt x="116" y="0"/>
                    </a:moveTo>
                    <a:lnTo>
                      <a:pt x="169" y="46"/>
                    </a:lnTo>
                    <a:lnTo>
                      <a:pt x="51" y="85"/>
                    </a:lnTo>
                    <a:lnTo>
                      <a:pt x="0" y="2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23" name="Freeform 859"/>
              <p:cNvSpPr>
                <a:spLocks/>
              </p:cNvSpPr>
              <p:nvPr/>
            </p:nvSpPr>
            <p:spPr bwMode="auto">
              <a:xfrm>
                <a:off x="5176" y="1418"/>
                <a:ext cx="169" cy="85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69" y="46"/>
                  </a:cxn>
                  <a:cxn ang="0">
                    <a:pos x="51" y="85"/>
                  </a:cxn>
                  <a:cxn ang="0">
                    <a:pos x="0" y="29"/>
                  </a:cxn>
                  <a:cxn ang="0">
                    <a:pos x="116" y="0"/>
                  </a:cxn>
                </a:cxnLst>
                <a:rect l="0" t="0" r="r" b="b"/>
                <a:pathLst>
                  <a:path w="169" h="85">
                    <a:moveTo>
                      <a:pt x="116" y="0"/>
                    </a:moveTo>
                    <a:lnTo>
                      <a:pt x="169" y="46"/>
                    </a:lnTo>
                    <a:lnTo>
                      <a:pt x="51" y="85"/>
                    </a:lnTo>
                    <a:lnTo>
                      <a:pt x="0" y="29"/>
                    </a:lnTo>
                    <a:lnTo>
                      <a:pt x="11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24" name="Freeform 860"/>
              <p:cNvSpPr>
                <a:spLocks/>
              </p:cNvSpPr>
              <p:nvPr/>
            </p:nvSpPr>
            <p:spPr bwMode="auto">
              <a:xfrm>
                <a:off x="5516" y="1526"/>
                <a:ext cx="35" cy="132"/>
              </a:xfrm>
              <a:custGeom>
                <a:avLst/>
                <a:gdLst/>
                <a:ahLst/>
                <a:cxnLst>
                  <a:cxn ang="0">
                    <a:pos x="12" y="64"/>
                  </a:cxn>
                  <a:cxn ang="0">
                    <a:pos x="0" y="0"/>
                  </a:cxn>
                  <a:cxn ang="0">
                    <a:pos x="24" y="68"/>
                  </a:cxn>
                  <a:cxn ang="0">
                    <a:pos x="35" y="132"/>
                  </a:cxn>
                  <a:cxn ang="0">
                    <a:pos x="12" y="64"/>
                  </a:cxn>
                </a:cxnLst>
                <a:rect l="0" t="0" r="r" b="b"/>
                <a:pathLst>
                  <a:path w="35" h="132">
                    <a:moveTo>
                      <a:pt x="12" y="64"/>
                    </a:moveTo>
                    <a:lnTo>
                      <a:pt x="0" y="0"/>
                    </a:lnTo>
                    <a:lnTo>
                      <a:pt x="24" y="68"/>
                    </a:lnTo>
                    <a:lnTo>
                      <a:pt x="35" y="132"/>
                    </a:lnTo>
                    <a:lnTo>
                      <a:pt x="12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25" name="Freeform 861"/>
              <p:cNvSpPr>
                <a:spLocks/>
              </p:cNvSpPr>
              <p:nvPr/>
            </p:nvSpPr>
            <p:spPr bwMode="auto">
              <a:xfrm>
                <a:off x="5516" y="1526"/>
                <a:ext cx="35" cy="132"/>
              </a:xfrm>
              <a:custGeom>
                <a:avLst/>
                <a:gdLst/>
                <a:ahLst/>
                <a:cxnLst>
                  <a:cxn ang="0">
                    <a:pos x="12" y="64"/>
                  </a:cxn>
                  <a:cxn ang="0">
                    <a:pos x="0" y="0"/>
                  </a:cxn>
                  <a:cxn ang="0">
                    <a:pos x="24" y="68"/>
                  </a:cxn>
                  <a:cxn ang="0">
                    <a:pos x="35" y="132"/>
                  </a:cxn>
                  <a:cxn ang="0">
                    <a:pos x="12" y="64"/>
                  </a:cxn>
                </a:cxnLst>
                <a:rect l="0" t="0" r="r" b="b"/>
                <a:pathLst>
                  <a:path w="35" h="132">
                    <a:moveTo>
                      <a:pt x="12" y="64"/>
                    </a:moveTo>
                    <a:lnTo>
                      <a:pt x="0" y="0"/>
                    </a:lnTo>
                    <a:lnTo>
                      <a:pt x="24" y="68"/>
                    </a:lnTo>
                    <a:lnTo>
                      <a:pt x="35" y="132"/>
                    </a:lnTo>
                    <a:lnTo>
                      <a:pt x="12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26" name="Freeform 862"/>
              <p:cNvSpPr>
                <a:spLocks/>
              </p:cNvSpPr>
              <p:nvPr/>
            </p:nvSpPr>
            <p:spPr bwMode="auto">
              <a:xfrm>
                <a:off x="5236" y="1464"/>
                <a:ext cx="121" cy="111"/>
              </a:xfrm>
              <a:custGeom>
                <a:avLst/>
                <a:gdLst/>
                <a:ahLst/>
                <a:cxnLst>
                  <a:cxn ang="0">
                    <a:pos x="51" y="111"/>
                  </a:cxn>
                  <a:cxn ang="0">
                    <a:pos x="0" y="56"/>
                  </a:cxn>
                  <a:cxn ang="0">
                    <a:pos x="70" y="0"/>
                  </a:cxn>
                  <a:cxn ang="0">
                    <a:pos x="121" y="58"/>
                  </a:cxn>
                  <a:cxn ang="0">
                    <a:pos x="51" y="111"/>
                  </a:cxn>
                </a:cxnLst>
                <a:rect l="0" t="0" r="r" b="b"/>
                <a:pathLst>
                  <a:path w="121" h="111">
                    <a:moveTo>
                      <a:pt x="51" y="111"/>
                    </a:moveTo>
                    <a:lnTo>
                      <a:pt x="0" y="56"/>
                    </a:lnTo>
                    <a:lnTo>
                      <a:pt x="70" y="0"/>
                    </a:lnTo>
                    <a:lnTo>
                      <a:pt x="121" y="58"/>
                    </a:lnTo>
                    <a:lnTo>
                      <a:pt x="51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27" name="Freeform 863"/>
              <p:cNvSpPr>
                <a:spLocks/>
              </p:cNvSpPr>
              <p:nvPr/>
            </p:nvSpPr>
            <p:spPr bwMode="auto">
              <a:xfrm>
                <a:off x="5236" y="1464"/>
                <a:ext cx="121" cy="111"/>
              </a:xfrm>
              <a:custGeom>
                <a:avLst/>
                <a:gdLst/>
                <a:ahLst/>
                <a:cxnLst>
                  <a:cxn ang="0">
                    <a:pos x="51" y="111"/>
                  </a:cxn>
                  <a:cxn ang="0">
                    <a:pos x="0" y="56"/>
                  </a:cxn>
                  <a:cxn ang="0">
                    <a:pos x="70" y="0"/>
                  </a:cxn>
                  <a:cxn ang="0">
                    <a:pos x="121" y="58"/>
                  </a:cxn>
                  <a:cxn ang="0">
                    <a:pos x="51" y="111"/>
                  </a:cxn>
                </a:cxnLst>
                <a:rect l="0" t="0" r="r" b="b"/>
                <a:pathLst>
                  <a:path w="121" h="111">
                    <a:moveTo>
                      <a:pt x="51" y="111"/>
                    </a:moveTo>
                    <a:lnTo>
                      <a:pt x="0" y="56"/>
                    </a:lnTo>
                    <a:lnTo>
                      <a:pt x="70" y="0"/>
                    </a:lnTo>
                    <a:lnTo>
                      <a:pt x="121" y="58"/>
                    </a:lnTo>
                    <a:lnTo>
                      <a:pt x="51" y="1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28" name="Freeform 864"/>
              <p:cNvSpPr>
                <a:spLocks/>
              </p:cNvSpPr>
              <p:nvPr/>
            </p:nvSpPr>
            <p:spPr bwMode="auto">
              <a:xfrm>
                <a:off x="3425" y="1464"/>
                <a:ext cx="121" cy="11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8"/>
                  </a:cxn>
                  <a:cxn ang="0">
                    <a:pos x="68" y="111"/>
                  </a:cxn>
                  <a:cxn ang="0">
                    <a:pos x="121" y="56"/>
                  </a:cxn>
                  <a:cxn ang="0">
                    <a:pos x="51" y="0"/>
                  </a:cxn>
                </a:cxnLst>
                <a:rect l="0" t="0" r="r" b="b"/>
                <a:pathLst>
                  <a:path w="121" h="111">
                    <a:moveTo>
                      <a:pt x="51" y="0"/>
                    </a:moveTo>
                    <a:lnTo>
                      <a:pt x="0" y="58"/>
                    </a:lnTo>
                    <a:lnTo>
                      <a:pt x="68" y="111"/>
                    </a:lnTo>
                    <a:lnTo>
                      <a:pt x="121" y="56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29" name="Freeform 865"/>
              <p:cNvSpPr>
                <a:spLocks/>
              </p:cNvSpPr>
              <p:nvPr/>
            </p:nvSpPr>
            <p:spPr bwMode="auto">
              <a:xfrm>
                <a:off x="3425" y="1464"/>
                <a:ext cx="121" cy="11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8"/>
                  </a:cxn>
                  <a:cxn ang="0">
                    <a:pos x="68" y="111"/>
                  </a:cxn>
                  <a:cxn ang="0">
                    <a:pos x="121" y="56"/>
                  </a:cxn>
                  <a:cxn ang="0">
                    <a:pos x="51" y="0"/>
                  </a:cxn>
                </a:cxnLst>
                <a:rect l="0" t="0" r="r" b="b"/>
                <a:pathLst>
                  <a:path w="121" h="111">
                    <a:moveTo>
                      <a:pt x="51" y="0"/>
                    </a:moveTo>
                    <a:lnTo>
                      <a:pt x="0" y="58"/>
                    </a:lnTo>
                    <a:lnTo>
                      <a:pt x="68" y="111"/>
                    </a:lnTo>
                    <a:lnTo>
                      <a:pt x="121" y="56"/>
                    </a:lnTo>
                    <a:lnTo>
                      <a:pt x="5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30" name="Freeform 866"/>
              <p:cNvSpPr>
                <a:spLocks/>
              </p:cNvSpPr>
              <p:nvPr/>
            </p:nvSpPr>
            <p:spPr bwMode="auto">
              <a:xfrm>
                <a:off x="4922" y="3274"/>
                <a:ext cx="110" cy="76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57" y="22"/>
                  </a:cxn>
                  <a:cxn ang="0">
                    <a:pos x="110" y="0"/>
                  </a:cxn>
                  <a:cxn ang="0">
                    <a:pos x="73" y="44"/>
                  </a:cxn>
                  <a:cxn ang="0">
                    <a:pos x="0" y="76"/>
                  </a:cxn>
                </a:cxnLst>
                <a:rect l="0" t="0" r="r" b="b"/>
                <a:pathLst>
                  <a:path w="110" h="76">
                    <a:moveTo>
                      <a:pt x="0" y="76"/>
                    </a:moveTo>
                    <a:lnTo>
                      <a:pt x="57" y="22"/>
                    </a:lnTo>
                    <a:lnTo>
                      <a:pt x="110" y="0"/>
                    </a:lnTo>
                    <a:lnTo>
                      <a:pt x="73" y="4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31" name="Freeform 867"/>
              <p:cNvSpPr>
                <a:spLocks noEditPoints="1"/>
              </p:cNvSpPr>
              <p:nvPr/>
            </p:nvSpPr>
            <p:spPr bwMode="auto">
              <a:xfrm>
                <a:off x="4922" y="2848"/>
                <a:ext cx="443" cy="502"/>
              </a:xfrm>
              <a:custGeom>
                <a:avLst/>
                <a:gdLst/>
                <a:ahLst/>
                <a:cxnLst>
                  <a:cxn ang="0">
                    <a:pos x="0" y="502"/>
                  </a:cxn>
                  <a:cxn ang="0">
                    <a:pos x="57" y="448"/>
                  </a:cxn>
                  <a:cxn ang="0">
                    <a:pos x="110" y="426"/>
                  </a:cxn>
                  <a:cxn ang="0">
                    <a:pos x="73" y="470"/>
                  </a:cxn>
                  <a:cxn ang="0">
                    <a:pos x="0" y="502"/>
                  </a:cxn>
                  <a:cxn ang="0">
                    <a:pos x="428" y="0"/>
                  </a:cxn>
                  <a:cxn ang="0">
                    <a:pos x="443" y="6"/>
                  </a:cxn>
                </a:cxnLst>
                <a:rect l="0" t="0" r="r" b="b"/>
                <a:pathLst>
                  <a:path w="443" h="502">
                    <a:moveTo>
                      <a:pt x="0" y="502"/>
                    </a:moveTo>
                    <a:lnTo>
                      <a:pt x="57" y="448"/>
                    </a:lnTo>
                    <a:lnTo>
                      <a:pt x="110" y="426"/>
                    </a:lnTo>
                    <a:lnTo>
                      <a:pt x="73" y="470"/>
                    </a:lnTo>
                    <a:lnTo>
                      <a:pt x="0" y="502"/>
                    </a:lnTo>
                    <a:moveTo>
                      <a:pt x="428" y="0"/>
                    </a:moveTo>
                    <a:lnTo>
                      <a:pt x="443" y="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32" name="Freeform 868"/>
              <p:cNvSpPr>
                <a:spLocks/>
              </p:cNvSpPr>
              <p:nvPr/>
            </p:nvSpPr>
            <p:spPr bwMode="auto">
              <a:xfrm>
                <a:off x="3749" y="3274"/>
                <a:ext cx="111" cy="76"/>
              </a:xfrm>
              <a:custGeom>
                <a:avLst/>
                <a:gdLst/>
                <a:ahLst/>
                <a:cxnLst>
                  <a:cxn ang="0">
                    <a:pos x="53" y="22"/>
                  </a:cxn>
                  <a:cxn ang="0">
                    <a:pos x="0" y="0"/>
                  </a:cxn>
                  <a:cxn ang="0">
                    <a:pos x="37" y="44"/>
                  </a:cxn>
                  <a:cxn ang="0">
                    <a:pos x="111" y="76"/>
                  </a:cxn>
                  <a:cxn ang="0">
                    <a:pos x="53" y="22"/>
                  </a:cxn>
                </a:cxnLst>
                <a:rect l="0" t="0" r="r" b="b"/>
                <a:pathLst>
                  <a:path w="111" h="76">
                    <a:moveTo>
                      <a:pt x="53" y="22"/>
                    </a:moveTo>
                    <a:lnTo>
                      <a:pt x="0" y="0"/>
                    </a:lnTo>
                    <a:lnTo>
                      <a:pt x="37" y="44"/>
                    </a:lnTo>
                    <a:lnTo>
                      <a:pt x="111" y="76"/>
                    </a:lnTo>
                    <a:lnTo>
                      <a:pt x="53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33" name="Freeform 869"/>
              <p:cNvSpPr>
                <a:spLocks/>
              </p:cNvSpPr>
              <p:nvPr/>
            </p:nvSpPr>
            <p:spPr bwMode="auto">
              <a:xfrm>
                <a:off x="3749" y="3274"/>
                <a:ext cx="111" cy="76"/>
              </a:xfrm>
              <a:custGeom>
                <a:avLst/>
                <a:gdLst/>
                <a:ahLst/>
                <a:cxnLst>
                  <a:cxn ang="0">
                    <a:pos x="53" y="22"/>
                  </a:cxn>
                  <a:cxn ang="0">
                    <a:pos x="0" y="0"/>
                  </a:cxn>
                  <a:cxn ang="0">
                    <a:pos x="37" y="44"/>
                  </a:cxn>
                  <a:cxn ang="0">
                    <a:pos x="111" y="76"/>
                  </a:cxn>
                  <a:cxn ang="0">
                    <a:pos x="53" y="22"/>
                  </a:cxn>
                </a:cxnLst>
                <a:rect l="0" t="0" r="r" b="b"/>
                <a:pathLst>
                  <a:path w="111" h="76">
                    <a:moveTo>
                      <a:pt x="53" y="22"/>
                    </a:moveTo>
                    <a:lnTo>
                      <a:pt x="0" y="0"/>
                    </a:lnTo>
                    <a:lnTo>
                      <a:pt x="37" y="44"/>
                    </a:lnTo>
                    <a:lnTo>
                      <a:pt x="111" y="76"/>
                    </a:lnTo>
                    <a:lnTo>
                      <a:pt x="53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34" name="Freeform 870"/>
              <p:cNvSpPr>
                <a:spLocks/>
              </p:cNvSpPr>
              <p:nvPr/>
            </p:nvSpPr>
            <p:spPr bwMode="auto">
              <a:xfrm>
                <a:off x="4481" y="1815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35" name="Freeform 871"/>
              <p:cNvSpPr>
                <a:spLocks/>
              </p:cNvSpPr>
              <p:nvPr/>
            </p:nvSpPr>
            <p:spPr bwMode="auto">
              <a:xfrm>
                <a:off x="4481" y="1815"/>
                <a:ext cx="20" cy="6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69"/>
                  </a:cxn>
                  <a:cxn ang="0">
                    <a:pos x="0" y="52"/>
                  </a:cxn>
                </a:cxnLst>
                <a:rect l="0" t="0" r="r" b="b"/>
                <a:pathLst>
                  <a:path w="20" h="69">
                    <a:moveTo>
                      <a:pt x="0" y="52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69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36" name="Freeform 872"/>
              <p:cNvSpPr>
                <a:spLocks/>
              </p:cNvSpPr>
              <p:nvPr/>
            </p:nvSpPr>
            <p:spPr bwMode="auto">
              <a:xfrm>
                <a:off x="4281" y="1815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37" name="Freeform 873"/>
              <p:cNvSpPr>
                <a:spLocks/>
              </p:cNvSpPr>
              <p:nvPr/>
            </p:nvSpPr>
            <p:spPr bwMode="auto">
              <a:xfrm>
                <a:off x="4281" y="1815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2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2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38" name="Rectangle 874"/>
              <p:cNvSpPr>
                <a:spLocks noChangeArrowheads="1"/>
              </p:cNvSpPr>
              <p:nvPr/>
            </p:nvSpPr>
            <p:spPr bwMode="auto">
              <a:xfrm>
                <a:off x="4371" y="2167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39" name="Rectangle 875"/>
              <p:cNvSpPr>
                <a:spLocks noChangeArrowheads="1"/>
              </p:cNvSpPr>
              <p:nvPr/>
            </p:nvSpPr>
            <p:spPr bwMode="auto">
              <a:xfrm>
                <a:off x="4371" y="2167"/>
                <a:ext cx="40" cy="51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40" name="Freeform 876"/>
              <p:cNvSpPr>
                <a:spLocks/>
              </p:cNvSpPr>
              <p:nvPr/>
            </p:nvSpPr>
            <p:spPr bwMode="auto">
              <a:xfrm>
                <a:off x="4565" y="1063"/>
                <a:ext cx="108" cy="3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28"/>
                  </a:cxn>
                  <a:cxn ang="0">
                    <a:pos x="40" y="39"/>
                  </a:cxn>
                  <a:cxn ang="0">
                    <a:pos x="108" y="13"/>
                  </a:cxn>
                  <a:cxn ang="0">
                    <a:pos x="56" y="0"/>
                  </a:cxn>
                </a:cxnLst>
                <a:rect l="0" t="0" r="r" b="b"/>
                <a:pathLst>
                  <a:path w="108" h="39">
                    <a:moveTo>
                      <a:pt x="56" y="0"/>
                    </a:moveTo>
                    <a:lnTo>
                      <a:pt x="0" y="28"/>
                    </a:lnTo>
                    <a:lnTo>
                      <a:pt x="40" y="39"/>
                    </a:lnTo>
                    <a:lnTo>
                      <a:pt x="108" y="1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41" name="Freeform 877"/>
              <p:cNvSpPr>
                <a:spLocks/>
              </p:cNvSpPr>
              <p:nvPr/>
            </p:nvSpPr>
            <p:spPr bwMode="auto">
              <a:xfrm>
                <a:off x="4565" y="1063"/>
                <a:ext cx="108" cy="3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28"/>
                  </a:cxn>
                  <a:cxn ang="0">
                    <a:pos x="40" y="39"/>
                  </a:cxn>
                  <a:cxn ang="0">
                    <a:pos x="108" y="13"/>
                  </a:cxn>
                  <a:cxn ang="0">
                    <a:pos x="56" y="0"/>
                  </a:cxn>
                </a:cxnLst>
                <a:rect l="0" t="0" r="r" b="b"/>
                <a:pathLst>
                  <a:path w="108" h="39">
                    <a:moveTo>
                      <a:pt x="56" y="0"/>
                    </a:moveTo>
                    <a:lnTo>
                      <a:pt x="0" y="28"/>
                    </a:lnTo>
                    <a:lnTo>
                      <a:pt x="40" y="39"/>
                    </a:lnTo>
                    <a:lnTo>
                      <a:pt x="108" y="13"/>
                    </a:lnTo>
                    <a:lnTo>
                      <a:pt x="5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42" name="Freeform 878"/>
              <p:cNvSpPr>
                <a:spLocks/>
              </p:cNvSpPr>
              <p:nvPr/>
            </p:nvSpPr>
            <p:spPr bwMode="auto">
              <a:xfrm>
                <a:off x="4109" y="1063"/>
                <a:ext cx="108" cy="39"/>
              </a:xfrm>
              <a:custGeom>
                <a:avLst/>
                <a:gdLst/>
                <a:ahLst/>
                <a:cxnLst>
                  <a:cxn ang="0">
                    <a:pos x="68" y="39"/>
                  </a:cxn>
                  <a:cxn ang="0">
                    <a:pos x="108" y="28"/>
                  </a:cxn>
                  <a:cxn ang="0">
                    <a:pos x="52" y="0"/>
                  </a:cxn>
                  <a:cxn ang="0">
                    <a:pos x="0" y="13"/>
                  </a:cxn>
                  <a:cxn ang="0">
                    <a:pos x="68" y="39"/>
                  </a:cxn>
                </a:cxnLst>
                <a:rect l="0" t="0" r="r" b="b"/>
                <a:pathLst>
                  <a:path w="108" h="39">
                    <a:moveTo>
                      <a:pt x="68" y="39"/>
                    </a:moveTo>
                    <a:lnTo>
                      <a:pt x="108" y="28"/>
                    </a:lnTo>
                    <a:lnTo>
                      <a:pt x="52" y="0"/>
                    </a:lnTo>
                    <a:lnTo>
                      <a:pt x="0" y="13"/>
                    </a:lnTo>
                    <a:lnTo>
                      <a:pt x="68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43" name="Freeform 879"/>
              <p:cNvSpPr>
                <a:spLocks/>
              </p:cNvSpPr>
              <p:nvPr/>
            </p:nvSpPr>
            <p:spPr bwMode="auto">
              <a:xfrm>
                <a:off x="4109" y="1063"/>
                <a:ext cx="108" cy="39"/>
              </a:xfrm>
              <a:custGeom>
                <a:avLst/>
                <a:gdLst/>
                <a:ahLst/>
                <a:cxnLst>
                  <a:cxn ang="0">
                    <a:pos x="68" y="39"/>
                  </a:cxn>
                  <a:cxn ang="0">
                    <a:pos x="108" y="28"/>
                  </a:cxn>
                  <a:cxn ang="0">
                    <a:pos x="52" y="0"/>
                  </a:cxn>
                  <a:cxn ang="0">
                    <a:pos x="0" y="13"/>
                  </a:cxn>
                  <a:cxn ang="0">
                    <a:pos x="68" y="39"/>
                  </a:cxn>
                </a:cxnLst>
                <a:rect l="0" t="0" r="r" b="b"/>
                <a:pathLst>
                  <a:path w="108" h="39">
                    <a:moveTo>
                      <a:pt x="68" y="39"/>
                    </a:moveTo>
                    <a:lnTo>
                      <a:pt x="108" y="28"/>
                    </a:lnTo>
                    <a:lnTo>
                      <a:pt x="52" y="0"/>
                    </a:lnTo>
                    <a:lnTo>
                      <a:pt x="0" y="13"/>
                    </a:lnTo>
                    <a:lnTo>
                      <a:pt x="68" y="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44" name="Freeform 880"/>
              <p:cNvSpPr>
                <a:spLocks/>
              </p:cNvSpPr>
              <p:nvPr/>
            </p:nvSpPr>
            <p:spPr bwMode="auto">
              <a:xfrm>
                <a:off x="4501" y="1884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45" name="Freeform 881"/>
              <p:cNvSpPr>
                <a:spLocks/>
              </p:cNvSpPr>
              <p:nvPr/>
            </p:nvSpPr>
            <p:spPr bwMode="auto">
              <a:xfrm>
                <a:off x="4501" y="1884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46" name="Freeform 882"/>
              <p:cNvSpPr>
                <a:spLocks/>
              </p:cNvSpPr>
              <p:nvPr/>
            </p:nvSpPr>
            <p:spPr bwMode="auto">
              <a:xfrm>
                <a:off x="4275" y="1884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47" name="Freeform 883"/>
              <p:cNvSpPr>
                <a:spLocks noEditPoints="1"/>
              </p:cNvSpPr>
              <p:nvPr/>
            </p:nvSpPr>
            <p:spPr bwMode="auto">
              <a:xfrm>
                <a:off x="3420" y="1884"/>
                <a:ext cx="861" cy="971"/>
              </a:xfrm>
              <a:custGeom>
                <a:avLst/>
                <a:gdLst/>
                <a:ahLst/>
                <a:cxnLst>
                  <a:cxn ang="0">
                    <a:pos x="855" y="71"/>
                  </a:cxn>
                  <a:cxn ang="0">
                    <a:pos x="855" y="20"/>
                  </a:cxn>
                  <a:cxn ang="0">
                    <a:pos x="861" y="0"/>
                  </a:cxn>
                  <a:cxn ang="0">
                    <a:pos x="861" y="52"/>
                  </a:cxn>
                  <a:cxn ang="0">
                    <a:pos x="855" y="71"/>
                  </a:cxn>
                  <a:cxn ang="0">
                    <a:pos x="0" y="971"/>
                  </a:cxn>
                  <a:cxn ang="0">
                    <a:pos x="15" y="967"/>
                  </a:cxn>
                </a:cxnLst>
                <a:rect l="0" t="0" r="r" b="b"/>
                <a:pathLst>
                  <a:path w="861" h="971">
                    <a:moveTo>
                      <a:pt x="855" y="71"/>
                    </a:moveTo>
                    <a:lnTo>
                      <a:pt x="855" y="20"/>
                    </a:lnTo>
                    <a:lnTo>
                      <a:pt x="861" y="0"/>
                    </a:lnTo>
                    <a:lnTo>
                      <a:pt x="861" y="52"/>
                    </a:lnTo>
                    <a:lnTo>
                      <a:pt x="855" y="71"/>
                    </a:lnTo>
                    <a:moveTo>
                      <a:pt x="0" y="971"/>
                    </a:moveTo>
                    <a:lnTo>
                      <a:pt x="15" y="96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48" name="Freeform 884"/>
              <p:cNvSpPr>
                <a:spLocks/>
              </p:cNvSpPr>
              <p:nvPr/>
            </p:nvSpPr>
            <p:spPr bwMode="auto">
              <a:xfrm>
                <a:off x="4450" y="1751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49" name="Freeform 885"/>
              <p:cNvSpPr>
                <a:spLocks/>
              </p:cNvSpPr>
              <p:nvPr/>
            </p:nvSpPr>
            <p:spPr bwMode="auto">
              <a:xfrm>
                <a:off x="4450" y="1751"/>
                <a:ext cx="31" cy="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31" y="64"/>
                  </a:cxn>
                  <a:cxn ang="0">
                    <a:pos x="0" y="52"/>
                  </a:cxn>
                </a:cxnLst>
                <a:rect l="0" t="0" r="r" b="b"/>
                <a:pathLst>
                  <a:path w="31" h="64">
                    <a:moveTo>
                      <a:pt x="0" y="52"/>
                    </a:moveTo>
                    <a:lnTo>
                      <a:pt x="0" y="0"/>
                    </a:lnTo>
                    <a:lnTo>
                      <a:pt x="31" y="13"/>
                    </a:lnTo>
                    <a:lnTo>
                      <a:pt x="31" y="64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50" name="Freeform 886"/>
              <p:cNvSpPr>
                <a:spLocks/>
              </p:cNvSpPr>
              <p:nvPr/>
            </p:nvSpPr>
            <p:spPr bwMode="auto">
              <a:xfrm>
                <a:off x="4301" y="1751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51" name="Freeform 887"/>
              <p:cNvSpPr>
                <a:spLocks/>
              </p:cNvSpPr>
              <p:nvPr/>
            </p:nvSpPr>
            <p:spPr bwMode="auto">
              <a:xfrm>
                <a:off x="4301" y="1751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31" y="5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31" y="52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52" name="Freeform 888"/>
              <p:cNvSpPr>
                <a:spLocks/>
              </p:cNvSpPr>
              <p:nvPr/>
            </p:nvSpPr>
            <p:spPr bwMode="auto">
              <a:xfrm>
                <a:off x="5163" y="2983"/>
                <a:ext cx="100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28" y="55"/>
                  </a:cxn>
                  <a:cxn ang="0">
                    <a:pos x="100" y="0"/>
                  </a:cxn>
                  <a:cxn ang="0">
                    <a:pos x="71" y="81"/>
                  </a:cxn>
                  <a:cxn ang="0">
                    <a:pos x="0" y="135"/>
                  </a:cxn>
                </a:cxnLst>
                <a:rect l="0" t="0" r="r" b="b"/>
                <a:pathLst>
                  <a:path w="100" h="135">
                    <a:moveTo>
                      <a:pt x="0" y="135"/>
                    </a:moveTo>
                    <a:lnTo>
                      <a:pt x="28" y="55"/>
                    </a:lnTo>
                    <a:lnTo>
                      <a:pt x="100" y="0"/>
                    </a:lnTo>
                    <a:lnTo>
                      <a:pt x="71" y="81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53" name="Freeform 889"/>
              <p:cNvSpPr>
                <a:spLocks/>
              </p:cNvSpPr>
              <p:nvPr/>
            </p:nvSpPr>
            <p:spPr bwMode="auto">
              <a:xfrm>
                <a:off x="5163" y="2983"/>
                <a:ext cx="100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28" y="55"/>
                  </a:cxn>
                  <a:cxn ang="0">
                    <a:pos x="100" y="0"/>
                  </a:cxn>
                  <a:cxn ang="0">
                    <a:pos x="71" y="81"/>
                  </a:cxn>
                  <a:cxn ang="0">
                    <a:pos x="0" y="135"/>
                  </a:cxn>
                </a:cxnLst>
                <a:rect l="0" t="0" r="r" b="b"/>
                <a:pathLst>
                  <a:path w="100" h="135">
                    <a:moveTo>
                      <a:pt x="0" y="135"/>
                    </a:moveTo>
                    <a:lnTo>
                      <a:pt x="28" y="55"/>
                    </a:lnTo>
                    <a:lnTo>
                      <a:pt x="100" y="0"/>
                    </a:lnTo>
                    <a:lnTo>
                      <a:pt x="71" y="81"/>
                    </a:lnTo>
                    <a:lnTo>
                      <a:pt x="0" y="13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54" name="Freeform 890"/>
              <p:cNvSpPr>
                <a:spLocks/>
              </p:cNvSpPr>
              <p:nvPr/>
            </p:nvSpPr>
            <p:spPr bwMode="auto">
              <a:xfrm>
                <a:off x="3519" y="2983"/>
                <a:ext cx="99" cy="135"/>
              </a:xfrm>
              <a:custGeom>
                <a:avLst/>
                <a:gdLst/>
                <a:ahLst/>
                <a:cxnLst>
                  <a:cxn ang="0">
                    <a:pos x="29" y="81"/>
                  </a:cxn>
                  <a:cxn ang="0">
                    <a:pos x="0" y="0"/>
                  </a:cxn>
                  <a:cxn ang="0">
                    <a:pos x="72" y="55"/>
                  </a:cxn>
                  <a:cxn ang="0">
                    <a:pos x="99" y="135"/>
                  </a:cxn>
                  <a:cxn ang="0">
                    <a:pos x="29" y="81"/>
                  </a:cxn>
                </a:cxnLst>
                <a:rect l="0" t="0" r="r" b="b"/>
                <a:pathLst>
                  <a:path w="99" h="135">
                    <a:moveTo>
                      <a:pt x="29" y="81"/>
                    </a:moveTo>
                    <a:lnTo>
                      <a:pt x="0" y="0"/>
                    </a:lnTo>
                    <a:lnTo>
                      <a:pt x="72" y="55"/>
                    </a:lnTo>
                    <a:lnTo>
                      <a:pt x="99" y="135"/>
                    </a:lnTo>
                    <a:lnTo>
                      <a:pt x="29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55" name="Freeform 891"/>
              <p:cNvSpPr>
                <a:spLocks/>
              </p:cNvSpPr>
              <p:nvPr/>
            </p:nvSpPr>
            <p:spPr bwMode="auto">
              <a:xfrm>
                <a:off x="3519" y="2983"/>
                <a:ext cx="99" cy="135"/>
              </a:xfrm>
              <a:custGeom>
                <a:avLst/>
                <a:gdLst/>
                <a:ahLst/>
                <a:cxnLst>
                  <a:cxn ang="0">
                    <a:pos x="29" y="81"/>
                  </a:cxn>
                  <a:cxn ang="0">
                    <a:pos x="0" y="0"/>
                  </a:cxn>
                  <a:cxn ang="0">
                    <a:pos x="72" y="55"/>
                  </a:cxn>
                  <a:cxn ang="0">
                    <a:pos x="99" y="135"/>
                  </a:cxn>
                  <a:cxn ang="0">
                    <a:pos x="29" y="81"/>
                  </a:cxn>
                </a:cxnLst>
                <a:rect l="0" t="0" r="r" b="b"/>
                <a:pathLst>
                  <a:path w="99" h="135">
                    <a:moveTo>
                      <a:pt x="29" y="81"/>
                    </a:moveTo>
                    <a:lnTo>
                      <a:pt x="0" y="0"/>
                    </a:lnTo>
                    <a:lnTo>
                      <a:pt x="72" y="55"/>
                    </a:lnTo>
                    <a:lnTo>
                      <a:pt x="99" y="135"/>
                    </a:lnTo>
                    <a:lnTo>
                      <a:pt x="29" y="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56" name="Freeform 892"/>
              <p:cNvSpPr>
                <a:spLocks/>
              </p:cNvSpPr>
              <p:nvPr/>
            </p:nvSpPr>
            <p:spPr bwMode="auto">
              <a:xfrm>
                <a:off x="5532" y="2196"/>
                <a:ext cx="19" cy="239"/>
              </a:xfrm>
              <a:custGeom>
                <a:avLst/>
                <a:gdLst/>
                <a:ahLst/>
                <a:cxnLst>
                  <a:cxn ang="0">
                    <a:pos x="19" y="178"/>
                  </a:cxn>
                  <a:cxn ang="0">
                    <a:pos x="19" y="0"/>
                  </a:cxn>
                  <a:cxn ang="0">
                    <a:pos x="0" y="60"/>
                  </a:cxn>
                  <a:cxn ang="0">
                    <a:pos x="0" y="239"/>
                  </a:cxn>
                  <a:cxn ang="0">
                    <a:pos x="19" y="178"/>
                  </a:cxn>
                </a:cxnLst>
                <a:rect l="0" t="0" r="r" b="b"/>
                <a:pathLst>
                  <a:path w="19" h="239">
                    <a:moveTo>
                      <a:pt x="19" y="178"/>
                    </a:moveTo>
                    <a:lnTo>
                      <a:pt x="19" y="0"/>
                    </a:lnTo>
                    <a:lnTo>
                      <a:pt x="0" y="60"/>
                    </a:lnTo>
                    <a:lnTo>
                      <a:pt x="0" y="239"/>
                    </a:lnTo>
                    <a:lnTo>
                      <a:pt x="19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57" name="Freeform 893"/>
              <p:cNvSpPr>
                <a:spLocks/>
              </p:cNvSpPr>
              <p:nvPr/>
            </p:nvSpPr>
            <p:spPr bwMode="auto">
              <a:xfrm>
                <a:off x="5532" y="2196"/>
                <a:ext cx="19" cy="239"/>
              </a:xfrm>
              <a:custGeom>
                <a:avLst/>
                <a:gdLst/>
                <a:ahLst/>
                <a:cxnLst>
                  <a:cxn ang="0">
                    <a:pos x="19" y="178"/>
                  </a:cxn>
                  <a:cxn ang="0">
                    <a:pos x="19" y="0"/>
                  </a:cxn>
                  <a:cxn ang="0">
                    <a:pos x="0" y="60"/>
                  </a:cxn>
                  <a:cxn ang="0">
                    <a:pos x="0" y="239"/>
                  </a:cxn>
                  <a:cxn ang="0">
                    <a:pos x="19" y="178"/>
                  </a:cxn>
                </a:cxnLst>
                <a:rect l="0" t="0" r="r" b="b"/>
                <a:pathLst>
                  <a:path w="19" h="239">
                    <a:moveTo>
                      <a:pt x="19" y="178"/>
                    </a:moveTo>
                    <a:lnTo>
                      <a:pt x="19" y="0"/>
                    </a:lnTo>
                    <a:lnTo>
                      <a:pt x="0" y="60"/>
                    </a:lnTo>
                    <a:lnTo>
                      <a:pt x="0" y="239"/>
                    </a:lnTo>
                    <a:lnTo>
                      <a:pt x="19" y="1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58" name="Freeform 894"/>
              <p:cNvSpPr>
                <a:spLocks/>
              </p:cNvSpPr>
              <p:nvPr/>
            </p:nvSpPr>
            <p:spPr bwMode="auto">
              <a:xfrm>
                <a:off x="5500" y="2435"/>
                <a:ext cx="32" cy="237"/>
              </a:xfrm>
              <a:custGeom>
                <a:avLst/>
                <a:gdLst/>
                <a:ahLst/>
                <a:cxnLst>
                  <a:cxn ang="0">
                    <a:pos x="0" y="237"/>
                  </a:cxn>
                  <a:cxn ang="0">
                    <a:pos x="32" y="179"/>
                  </a:cxn>
                  <a:cxn ang="0">
                    <a:pos x="32" y="0"/>
                  </a:cxn>
                  <a:cxn ang="0">
                    <a:pos x="0" y="59"/>
                  </a:cxn>
                  <a:cxn ang="0">
                    <a:pos x="0" y="237"/>
                  </a:cxn>
                </a:cxnLst>
                <a:rect l="0" t="0" r="r" b="b"/>
                <a:pathLst>
                  <a:path w="32" h="237">
                    <a:moveTo>
                      <a:pt x="0" y="237"/>
                    </a:moveTo>
                    <a:lnTo>
                      <a:pt x="32" y="179"/>
                    </a:lnTo>
                    <a:lnTo>
                      <a:pt x="32" y="0"/>
                    </a:lnTo>
                    <a:lnTo>
                      <a:pt x="0" y="59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59" name="Freeform 895"/>
              <p:cNvSpPr>
                <a:spLocks/>
              </p:cNvSpPr>
              <p:nvPr/>
            </p:nvSpPr>
            <p:spPr bwMode="auto">
              <a:xfrm>
                <a:off x="5500" y="2435"/>
                <a:ext cx="32" cy="237"/>
              </a:xfrm>
              <a:custGeom>
                <a:avLst/>
                <a:gdLst/>
                <a:ahLst/>
                <a:cxnLst>
                  <a:cxn ang="0">
                    <a:pos x="0" y="237"/>
                  </a:cxn>
                  <a:cxn ang="0">
                    <a:pos x="32" y="179"/>
                  </a:cxn>
                  <a:cxn ang="0">
                    <a:pos x="32" y="0"/>
                  </a:cxn>
                  <a:cxn ang="0">
                    <a:pos x="0" y="59"/>
                  </a:cxn>
                  <a:cxn ang="0">
                    <a:pos x="0" y="237"/>
                  </a:cxn>
                </a:cxnLst>
                <a:rect l="0" t="0" r="r" b="b"/>
                <a:pathLst>
                  <a:path w="32" h="237">
                    <a:moveTo>
                      <a:pt x="0" y="237"/>
                    </a:moveTo>
                    <a:lnTo>
                      <a:pt x="32" y="179"/>
                    </a:lnTo>
                    <a:lnTo>
                      <a:pt x="32" y="0"/>
                    </a:lnTo>
                    <a:lnTo>
                      <a:pt x="0" y="59"/>
                    </a:lnTo>
                    <a:lnTo>
                      <a:pt x="0" y="2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60" name="Freeform 896"/>
              <p:cNvSpPr>
                <a:spLocks/>
              </p:cNvSpPr>
              <p:nvPr/>
            </p:nvSpPr>
            <p:spPr bwMode="auto">
              <a:xfrm>
                <a:off x="4450" y="2095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2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61" name="Freeform 897"/>
              <p:cNvSpPr>
                <a:spLocks/>
              </p:cNvSpPr>
              <p:nvPr/>
            </p:nvSpPr>
            <p:spPr bwMode="auto">
              <a:xfrm>
                <a:off x="4450" y="2095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2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2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62" name="Freeform 898"/>
              <p:cNvSpPr>
                <a:spLocks/>
              </p:cNvSpPr>
              <p:nvPr/>
            </p:nvSpPr>
            <p:spPr bwMode="auto">
              <a:xfrm>
                <a:off x="4301" y="2095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2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2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63" name="Freeform 899"/>
              <p:cNvSpPr>
                <a:spLocks/>
              </p:cNvSpPr>
              <p:nvPr/>
            </p:nvSpPr>
            <p:spPr bwMode="auto">
              <a:xfrm>
                <a:off x="4301" y="2095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2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2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64" name="Freeform 900"/>
              <p:cNvSpPr>
                <a:spLocks/>
              </p:cNvSpPr>
              <p:nvPr/>
            </p:nvSpPr>
            <p:spPr bwMode="auto">
              <a:xfrm>
                <a:off x="4501" y="1955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65" name="Freeform 901"/>
              <p:cNvSpPr>
                <a:spLocks/>
              </p:cNvSpPr>
              <p:nvPr/>
            </p:nvSpPr>
            <p:spPr bwMode="auto">
              <a:xfrm>
                <a:off x="4501" y="1955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66" name="Freeform 902"/>
              <p:cNvSpPr>
                <a:spLocks/>
              </p:cNvSpPr>
              <p:nvPr/>
            </p:nvSpPr>
            <p:spPr bwMode="auto">
              <a:xfrm>
                <a:off x="4275" y="1955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67" name="Freeform 903"/>
              <p:cNvSpPr>
                <a:spLocks/>
              </p:cNvSpPr>
              <p:nvPr/>
            </p:nvSpPr>
            <p:spPr bwMode="auto">
              <a:xfrm>
                <a:off x="4275" y="1955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68" name="Freeform 904"/>
              <p:cNvSpPr>
                <a:spLocks/>
              </p:cNvSpPr>
              <p:nvPr/>
            </p:nvSpPr>
            <p:spPr bwMode="auto">
              <a:xfrm>
                <a:off x="4949" y="3472"/>
                <a:ext cx="164" cy="6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1" y="28"/>
                  </a:cxn>
                  <a:cxn ang="0">
                    <a:pos x="164" y="0"/>
                  </a:cxn>
                  <a:cxn ang="0">
                    <a:pos x="68" y="39"/>
                  </a:cxn>
                  <a:cxn ang="0">
                    <a:pos x="0" y="62"/>
                  </a:cxn>
                </a:cxnLst>
                <a:rect l="0" t="0" r="r" b="b"/>
                <a:pathLst>
                  <a:path w="164" h="62">
                    <a:moveTo>
                      <a:pt x="0" y="62"/>
                    </a:moveTo>
                    <a:lnTo>
                      <a:pt x="81" y="28"/>
                    </a:lnTo>
                    <a:lnTo>
                      <a:pt x="164" y="0"/>
                    </a:lnTo>
                    <a:lnTo>
                      <a:pt x="68" y="3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69" name="Freeform 905"/>
              <p:cNvSpPr>
                <a:spLocks/>
              </p:cNvSpPr>
              <p:nvPr/>
            </p:nvSpPr>
            <p:spPr bwMode="auto">
              <a:xfrm>
                <a:off x="4949" y="3472"/>
                <a:ext cx="164" cy="6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1" y="28"/>
                  </a:cxn>
                  <a:cxn ang="0">
                    <a:pos x="164" y="0"/>
                  </a:cxn>
                  <a:cxn ang="0">
                    <a:pos x="68" y="39"/>
                  </a:cxn>
                  <a:cxn ang="0">
                    <a:pos x="0" y="62"/>
                  </a:cxn>
                </a:cxnLst>
                <a:rect l="0" t="0" r="r" b="b"/>
                <a:pathLst>
                  <a:path w="164" h="62">
                    <a:moveTo>
                      <a:pt x="0" y="62"/>
                    </a:moveTo>
                    <a:lnTo>
                      <a:pt x="81" y="28"/>
                    </a:lnTo>
                    <a:lnTo>
                      <a:pt x="164" y="0"/>
                    </a:lnTo>
                    <a:lnTo>
                      <a:pt x="68" y="39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70" name="Freeform 906"/>
              <p:cNvSpPr>
                <a:spLocks/>
              </p:cNvSpPr>
              <p:nvPr/>
            </p:nvSpPr>
            <p:spPr bwMode="auto">
              <a:xfrm>
                <a:off x="4606" y="3458"/>
                <a:ext cx="23" cy="78"/>
              </a:xfrm>
              <a:custGeom>
                <a:avLst/>
                <a:gdLst/>
                <a:ahLst/>
                <a:cxnLst>
                  <a:cxn ang="0">
                    <a:pos x="23" y="41"/>
                  </a:cxn>
                  <a:cxn ang="0">
                    <a:pos x="8" y="78"/>
                  </a:cxn>
                  <a:cxn ang="0">
                    <a:pos x="0" y="37"/>
                  </a:cxn>
                  <a:cxn ang="0">
                    <a:pos x="12" y="0"/>
                  </a:cxn>
                  <a:cxn ang="0">
                    <a:pos x="23" y="41"/>
                  </a:cxn>
                </a:cxnLst>
                <a:rect l="0" t="0" r="r" b="b"/>
                <a:pathLst>
                  <a:path w="23" h="78">
                    <a:moveTo>
                      <a:pt x="23" y="41"/>
                    </a:moveTo>
                    <a:lnTo>
                      <a:pt x="8" y="78"/>
                    </a:lnTo>
                    <a:lnTo>
                      <a:pt x="0" y="37"/>
                    </a:lnTo>
                    <a:lnTo>
                      <a:pt x="12" y="0"/>
                    </a:lnTo>
                    <a:lnTo>
                      <a:pt x="2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71" name="Freeform 907"/>
              <p:cNvSpPr>
                <a:spLocks/>
              </p:cNvSpPr>
              <p:nvPr/>
            </p:nvSpPr>
            <p:spPr bwMode="auto">
              <a:xfrm>
                <a:off x="4606" y="3458"/>
                <a:ext cx="23" cy="78"/>
              </a:xfrm>
              <a:custGeom>
                <a:avLst/>
                <a:gdLst/>
                <a:ahLst/>
                <a:cxnLst>
                  <a:cxn ang="0">
                    <a:pos x="23" y="41"/>
                  </a:cxn>
                  <a:cxn ang="0">
                    <a:pos x="8" y="78"/>
                  </a:cxn>
                  <a:cxn ang="0">
                    <a:pos x="0" y="37"/>
                  </a:cxn>
                  <a:cxn ang="0">
                    <a:pos x="12" y="0"/>
                  </a:cxn>
                  <a:cxn ang="0">
                    <a:pos x="23" y="41"/>
                  </a:cxn>
                </a:cxnLst>
                <a:rect l="0" t="0" r="r" b="b"/>
                <a:pathLst>
                  <a:path w="23" h="78">
                    <a:moveTo>
                      <a:pt x="23" y="41"/>
                    </a:moveTo>
                    <a:lnTo>
                      <a:pt x="8" y="78"/>
                    </a:lnTo>
                    <a:lnTo>
                      <a:pt x="0" y="37"/>
                    </a:lnTo>
                    <a:lnTo>
                      <a:pt x="12" y="0"/>
                    </a:lnTo>
                    <a:lnTo>
                      <a:pt x="23" y="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72" name="Rectangle 908"/>
              <p:cNvSpPr>
                <a:spLocks noChangeArrowheads="1"/>
              </p:cNvSpPr>
              <p:nvPr/>
            </p:nvSpPr>
            <p:spPr bwMode="auto">
              <a:xfrm>
                <a:off x="4371" y="1694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73" name="Rectangle 909"/>
              <p:cNvSpPr>
                <a:spLocks noChangeArrowheads="1"/>
              </p:cNvSpPr>
              <p:nvPr/>
            </p:nvSpPr>
            <p:spPr bwMode="auto">
              <a:xfrm>
                <a:off x="4371" y="1694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74" name="Freeform 910"/>
              <p:cNvSpPr>
                <a:spLocks/>
              </p:cNvSpPr>
              <p:nvPr/>
            </p:nvSpPr>
            <p:spPr bwMode="auto">
              <a:xfrm>
                <a:off x="5355" y="1743"/>
                <a:ext cx="43" cy="152"/>
              </a:xfrm>
              <a:custGeom>
                <a:avLst/>
                <a:gdLst/>
                <a:ahLst/>
                <a:cxnLst>
                  <a:cxn ang="0">
                    <a:pos x="43" y="152"/>
                  </a:cxn>
                  <a:cxn ang="0">
                    <a:pos x="8" y="63"/>
                  </a:cxn>
                  <a:cxn ang="0">
                    <a:pos x="0" y="0"/>
                  </a:cxn>
                  <a:cxn ang="0">
                    <a:pos x="34" y="87"/>
                  </a:cxn>
                  <a:cxn ang="0">
                    <a:pos x="43" y="152"/>
                  </a:cxn>
                </a:cxnLst>
                <a:rect l="0" t="0" r="r" b="b"/>
                <a:pathLst>
                  <a:path w="43" h="152">
                    <a:moveTo>
                      <a:pt x="43" y="152"/>
                    </a:moveTo>
                    <a:lnTo>
                      <a:pt x="8" y="63"/>
                    </a:lnTo>
                    <a:lnTo>
                      <a:pt x="0" y="0"/>
                    </a:lnTo>
                    <a:lnTo>
                      <a:pt x="34" y="87"/>
                    </a:lnTo>
                    <a:lnTo>
                      <a:pt x="43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75" name="Freeform 911"/>
              <p:cNvSpPr>
                <a:spLocks/>
              </p:cNvSpPr>
              <p:nvPr/>
            </p:nvSpPr>
            <p:spPr bwMode="auto">
              <a:xfrm>
                <a:off x="5355" y="1743"/>
                <a:ext cx="43" cy="152"/>
              </a:xfrm>
              <a:custGeom>
                <a:avLst/>
                <a:gdLst/>
                <a:ahLst/>
                <a:cxnLst>
                  <a:cxn ang="0">
                    <a:pos x="43" y="152"/>
                  </a:cxn>
                  <a:cxn ang="0">
                    <a:pos x="8" y="63"/>
                  </a:cxn>
                  <a:cxn ang="0">
                    <a:pos x="0" y="0"/>
                  </a:cxn>
                  <a:cxn ang="0">
                    <a:pos x="34" y="87"/>
                  </a:cxn>
                  <a:cxn ang="0">
                    <a:pos x="43" y="152"/>
                  </a:cxn>
                </a:cxnLst>
                <a:rect l="0" t="0" r="r" b="b"/>
                <a:pathLst>
                  <a:path w="43" h="152">
                    <a:moveTo>
                      <a:pt x="43" y="152"/>
                    </a:moveTo>
                    <a:lnTo>
                      <a:pt x="8" y="63"/>
                    </a:lnTo>
                    <a:lnTo>
                      <a:pt x="0" y="0"/>
                    </a:lnTo>
                    <a:lnTo>
                      <a:pt x="34" y="87"/>
                    </a:lnTo>
                    <a:lnTo>
                      <a:pt x="43" y="1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76" name="Freeform 912"/>
              <p:cNvSpPr>
                <a:spLocks/>
              </p:cNvSpPr>
              <p:nvPr/>
            </p:nvSpPr>
            <p:spPr bwMode="auto">
              <a:xfrm>
                <a:off x="3384" y="1743"/>
                <a:ext cx="41" cy="152"/>
              </a:xfrm>
              <a:custGeom>
                <a:avLst/>
                <a:gdLst/>
                <a:ahLst/>
                <a:cxnLst>
                  <a:cxn ang="0">
                    <a:pos x="9" y="87"/>
                  </a:cxn>
                  <a:cxn ang="0">
                    <a:pos x="41" y="0"/>
                  </a:cxn>
                  <a:cxn ang="0">
                    <a:pos x="35" y="63"/>
                  </a:cxn>
                  <a:cxn ang="0">
                    <a:pos x="0" y="152"/>
                  </a:cxn>
                  <a:cxn ang="0">
                    <a:pos x="9" y="87"/>
                  </a:cxn>
                </a:cxnLst>
                <a:rect l="0" t="0" r="r" b="b"/>
                <a:pathLst>
                  <a:path w="41" h="152">
                    <a:moveTo>
                      <a:pt x="9" y="87"/>
                    </a:moveTo>
                    <a:lnTo>
                      <a:pt x="41" y="0"/>
                    </a:lnTo>
                    <a:lnTo>
                      <a:pt x="35" y="63"/>
                    </a:lnTo>
                    <a:lnTo>
                      <a:pt x="0" y="152"/>
                    </a:lnTo>
                    <a:lnTo>
                      <a:pt x="9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77" name="Freeform 913"/>
              <p:cNvSpPr>
                <a:spLocks/>
              </p:cNvSpPr>
              <p:nvPr/>
            </p:nvSpPr>
            <p:spPr bwMode="auto">
              <a:xfrm>
                <a:off x="3384" y="1743"/>
                <a:ext cx="41" cy="152"/>
              </a:xfrm>
              <a:custGeom>
                <a:avLst/>
                <a:gdLst/>
                <a:ahLst/>
                <a:cxnLst>
                  <a:cxn ang="0">
                    <a:pos x="9" y="87"/>
                  </a:cxn>
                  <a:cxn ang="0">
                    <a:pos x="41" y="0"/>
                  </a:cxn>
                  <a:cxn ang="0">
                    <a:pos x="35" y="63"/>
                  </a:cxn>
                  <a:cxn ang="0">
                    <a:pos x="0" y="152"/>
                  </a:cxn>
                  <a:cxn ang="0">
                    <a:pos x="9" y="87"/>
                  </a:cxn>
                </a:cxnLst>
                <a:rect l="0" t="0" r="r" b="b"/>
                <a:pathLst>
                  <a:path w="41" h="152">
                    <a:moveTo>
                      <a:pt x="9" y="87"/>
                    </a:moveTo>
                    <a:lnTo>
                      <a:pt x="41" y="0"/>
                    </a:lnTo>
                    <a:lnTo>
                      <a:pt x="35" y="63"/>
                    </a:lnTo>
                    <a:lnTo>
                      <a:pt x="0" y="152"/>
                    </a:lnTo>
                    <a:lnTo>
                      <a:pt x="9" y="8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78" name="Freeform 914"/>
              <p:cNvSpPr>
                <a:spLocks/>
              </p:cNvSpPr>
              <p:nvPr/>
            </p:nvSpPr>
            <p:spPr bwMode="auto">
              <a:xfrm>
                <a:off x="4481" y="2027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79" name="Freeform 915"/>
              <p:cNvSpPr>
                <a:spLocks/>
              </p:cNvSpPr>
              <p:nvPr/>
            </p:nvSpPr>
            <p:spPr bwMode="auto">
              <a:xfrm>
                <a:off x="4481" y="2027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80" name="Freeform 916"/>
              <p:cNvSpPr>
                <a:spLocks/>
              </p:cNvSpPr>
              <p:nvPr/>
            </p:nvSpPr>
            <p:spPr bwMode="auto">
              <a:xfrm>
                <a:off x="4281" y="2027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81" name="Freeform 917"/>
              <p:cNvSpPr>
                <a:spLocks/>
              </p:cNvSpPr>
              <p:nvPr/>
            </p:nvSpPr>
            <p:spPr bwMode="auto">
              <a:xfrm>
                <a:off x="4281" y="2027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82" name="Freeform 918"/>
              <p:cNvSpPr>
                <a:spLocks/>
              </p:cNvSpPr>
              <p:nvPr/>
            </p:nvSpPr>
            <p:spPr bwMode="auto">
              <a:xfrm>
                <a:off x="5456" y="2672"/>
                <a:ext cx="49" cy="199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49" y="135"/>
                  </a:cxn>
                  <a:cxn ang="0">
                    <a:pos x="44" y="0"/>
                  </a:cxn>
                  <a:cxn ang="0">
                    <a:pos x="0" y="58"/>
                  </a:cxn>
                  <a:cxn ang="0">
                    <a:pos x="0" y="199"/>
                  </a:cxn>
                </a:cxnLst>
                <a:rect l="0" t="0" r="r" b="b"/>
                <a:pathLst>
                  <a:path w="49" h="199">
                    <a:moveTo>
                      <a:pt x="0" y="199"/>
                    </a:moveTo>
                    <a:lnTo>
                      <a:pt x="49" y="135"/>
                    </a:lnTo>
                    <a:lnTo>
                      <a:pt x="44" y="0"/>
                    </a:lnTo>
                    <a:lnTo>
                      <a:pt x="0" y="5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83" name="Freeform 919"/>
              <p:cNvSpPr>
                <a:spLocks/>
              </p:cNvSpPr>
              <p:nvPr/>
            </p:nvSpPr>
            <p:spPr bwMode="auto">
              <a:xfrm>
                <a:off x="5456" y="2672"/>
                <a:ext cx="49" cy="199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49" y="135"/>
                  </a:cxn>
                  <a:cxn ang="0">
                    <a:pos x="44" y="0"/>
                  </a:cxn>
                  <a:cxn ang="0">
                    <a:pos x="0" y="58"/>
                  </a:cxn>
                  <a:cxn ang="0">
                    <a:pos x="0" y="199"/>
                  </a:cxn>
                </a:cxnLst>
                <a:rect l="0" t="0" r="r" b="b"/>
                <a:pathLst>
                  <a:path w="49" h="199">
                    <a:moveTo>
                      <a:pt x="0" y="199"/>
                    </a:moveTo>
                    <a:lnTo>
                      <a:pt x="49" y="135"/>
                    </a:lnTo>
                    <a:lnTo>
                      <a:pt x="44" y="0"/>
                    </a:lnTo>
                    <a:lnTo>
                      <a:pt x="0" y="58"/>
                    </a:lnTo>
                    <a:lnTo>
                      <a:pt x="0" y="19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84" name="Freeform 920"/>
              <p:cNvSpPr>
                <a:spLocks/>
              </p:cNvSpPr>
              <p:nvPr/>
            </p:nvSpPr>
            <p:spPr bwMode="auto">
              <a:xfrm>
                <a:off x="4995" y="3274"/>
                <a:ext cx="109" cy="10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09" y="61"/>
                  </a:cxn>
                  <a:cxn ang="0">
                    <a:pos x="78" y="108"/>
                  </a:cxn>
                  <a:cxn ang="0">
                    <a:pos x="0" y="44"/>
                  </a:cxn>
                  <a:cxn ang="0">
                    <a:pos x="37" y="0"/>
                  </a:cxn>
                </a:cxnLst>
                <a:rect l="0" t="0" r="r" b="b"/>
                <a:pathLst>
                  <a:path w="109" h="108">
                    <a:moveTo>
                      <a:pt x="37" y="0"/>
                    </a:moveTo>
                    <a:lnTo>
                      <a:pt x="109" y="61"/>
                    </a:lnTo>
                    <a:lnTo>
                      <a:pt x="78" y="108"/>
                    </a:lnTo>
                    <a:lnTo>
                      <a:pt x="0" y="4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85" name="Freeform 921"/>
              <p:cNvSpPr>
                <a:spLocks/>
              </p:cNvSpPr>
              <p:nvPr/>
            </p:nvSpPr>
            <p:spPr bwMode="auto">
              <a:xfrm>
                <a:off x="4995" y="3274"/>
                <a:ext cx="109" cy="10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09" y="61"/>
                  </a:cxn>
                  <a:cxn ang="0">
                    <a:pos x="78" y="108"/>
                  </a:cxn>
                  <a:cxn ang="0">
                    <a:pos x="0" y="44"/>
                  </a:cxn>
                  <a:cxn ang="0">
                    <a:pos x="37" y="0"/>
                  </a:cxn>
                </a:cxnLst>
                <a:rect l="0" t="0" r="r" b="b"/>
                <a:pathLst>
                  <a:path w="109" h="108">
                    <a:moveTo>
                      <a:pt x="37" y="0"/>
                    </a:moveTo>
                    <a:lnTo>
                      <a:pt x="109" y="61"/>
                    </a:lnTo>
                    <a:lnTo>
                      <a:pt x="78" y="108"/>
                    </a:lnTo>
                    <a:lnTo>
                      <a:pt x="0" y="44"/>
                    </a:lnTo>
                    <a:lnTo>
                      <a:pt x="3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86" name="Freeform 922"/>
              <p:cNvSpPr>
                <a:spLocks/>
              </p:cNvSpPr>
              <p:nvPr/>
            </p:nvSpPr>
            <p:spPr bwMode="auto">
              <a:xfrm>
                <a:off x="5211" y="1334"/>
                <a:ext cx="198" cy="84"/>
              </a:xfrm>
              <a:custGeom>
                <a:avLst/>
                <a:gdLst/>
                <a:ahLst/>
                <a:cxnLst>
                  <a:cxn ang="0">
                    <a:pos x="81" y="84"/>
                  </a:cxn>
                  <a:cxn ang="0">
                    <a:pos x="0" y="29"/>
                  </a:cxn>
                  <a:cxn ang="0">
                    <a:pos x="84" y="0"/>
                  </a:cxn>
                  <a:cxn ang="0">
                    <a:pos x="198" y="54"/>
                  </a:cxn>
                  <a:cxn ang="0">
                    <a:pos x="81" y="84"/>
                  </a:cxn>
                </a:cxnLst>
                <a:rect l="0" t="0" r="r" b="b"/>
                <a:pathLst>
                  <a:path w="198" h="84">
                    <a:moveTo>
                      <a:pt x="81" y="84"/>
                    </a:moveTo>
                    <a:lnTo>
                      <a:pt x="0" y="29"/>
                    </a:lnTo>
                    <a:lnTo>
                      <a:pt x="84" y="0"/>
                    </a:lnTo>
                    <a:lnTo>
                      <a:pt x="198" y="54"/>
                    </a:lnTo>
                    <a:lnTo>
                      <a:pt x="81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87" name="Freeform 923"/>
              <p:cNvSpPr>
                <a:spLocks/>
              </p:cNvSpPr>
              <p:nvPr/>
            </p:nvSpPr>
            <p:spPr bwMode="auto">
              <a:xfrm>
                <a:off x="5211" y="1334"/>
                <a:ext cx="198" cy="84"/>
              </a:xfrm>
              <a:custGeom>
                <a:avLst/>
                <a:gdLst/>
                <a:ahLst/>
                <a:cxnLst>
                  <a:cxn ang="0">
                    <a:pos x="81" y="84"/>
                  </a:cxn>
                  <a:cxn ang="0">
                    <a:pos x="0" y="29"/>
                  </a:cxn>
                  <a:cxn ang="0">
                    <a:pos x="84" y="0"/>
                  </a:cxn>
                  <a:cxn ang="0">
                    <a:pos x="198" y="54"/>
                  </a:cxn>
                  <a:cxn ang="0">
                    <a:pos x="81" y="84"/>
                  </a:cxn>
                </a:cxnLst>
                <a:rect l="0" t="0" r="r" b="b"/>
                <a:pathLst>
                  <a:path w="198" h="84">
                    <a:moveTo>
                      <a:pt x="81" y="84"/>
                    </a:moveTo>
                    <a:lnTo>
                      <a:pt x="0" y="29"/>
                    </a:lnTo>
                    <a:lnTo>
                      <a:pt x="84" y="0"/>
                    </a:lnTo>
                    <a:lnTo>
                      <a:pt x="198" y="54"/>
                    </a:lnTo>
                    <a:lnTo>
                      <a:pt x="81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88" name="Freeform 924"/>
              <p:cNvSpPr>
                <a:spLocks/>
              </p:cNvSpPr>
              <p:nvPr/>
            </p:nvSpPr>
            <p:spPr bwMode="auto">
              <a:xfrm>
                <a:off x="4411" y="1694"/>
                <a:ext cx="39" cy="5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6"/>
                  </a:cxn>
                  <a:cxn ang="0">
                    <a:pos x="39" y="57"/>
                  </a:cxn>
                  <a:cxn ang="0">
                    <a:pos x="0" y="52"/>
                  </a:cxn>
                </a:cxnLst>
                <a:rect l="0" t="0" r="r" b="b"/>
                <a:pathLst>
                  <a:path w="39" h="57">
                    <a:moveTo>
                      <a:pt x="0" y="52"/>
                    </a:moveTo>
                    <a:lnTo>
                      <a:pt x="0" y="0"/>
                    </a:lnTo>
                    <a:lnTo>
                      <a:pt x="39" y="6"/>
                    </a:lnTo>
                    <a:lnTo>
                      <a:pt x="39" y="5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89" name="Freeform 925"/>
              <p:cNvSpPr>
                <a:spLocks/>
              </p:cNvSpPr>
              <p:nvPr/>
            </p:nvSpPr>
            <p:spPr bwMode="auto">
              <a:xfrm>
                <a:off x="4411" y="1694"/>
                <a:ext cx="39" cy="5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39" y="6"/>
                  </a:cxn>
                  <a:cxn ang="0">
                    <a:pos x="39" y="57"/>
                  </a:cxn>
                  <a:cxn ang="0">
                    <a:pos x="0" y="52"/>
                  </a:cxn>
                </a:cxnLst>
                <a:rect l="0" t="0" r="r" b="b"/>
                <a:pathLst>
                  <a:path w="39" h="57">
                    <a:moveTo>
                      <a:pt x="0" y="52"/>
                    </a:moveTo>
                    <a:lnTo>
                      <a:pt x="0" y="0"/>
                    </a:lnTo>
                    <a:lnTo>
                      <a:pt x="39" y="6"/>
                    </a:lnTo>
                    <a:lnTo>
                      <a:pt x="39" y="57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90" name="Freeform 926"/>
              <p:cNvSpPr>
                <a:spLocks/>
              </p:cNvSpPr>
              <p:nvPr/>
            </p:nvSpPr>
            <p:spPr bwMode="auto">
              <a:xfrm>
                <a:off x="4332" y="1694"/>
                <a:ext cx="39" cy="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7"/>
                  </a:cxn>
                  <a:cxn ang="0">
                    <a:pos x="0" y="6"/>
                  </a:cxn>
                </a:cxnLst>
                <a:rect l="0" t="0" r="r" b="b"/>
                <a:pathLst>
                  <a:path w="39" h="57">
                    <a:moveTo>
                      <a:pt x="0" y="6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91" name="Freeform 927"/>
              <p:cNvSpPr>
                <a:spLocks/>
              </p:cNvSpPr>
              <p:nvPr/>
            </p:nvSpPr>
            <p:spPr bwMode="auto">
              <a:xfrm>
                <a:off x="4332" y="1694"/>
                <a:ext cx="39" cy="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9" y="0"/>
                  </a:cxn>
                  <a:cxn ang="0">
                    <a:pos x="39" y="52"/>
                  </a:cxn>
                  <a:cxn ang="0">
                    <a:pos x="0" y="57"/>
                  </a:cxn>
                  <a:cxn ang="0">
                    <a:pos x="0" y="6"/>
                  </a:cxn>
                </a:cxnLst>
                <a:rect l="0" t="0" r="r" b="b"/>
                <a:pathLst>
                  <a:path w="39" h="57">
                    <a:moveTo>
                      <a:pt x="0" y="6"/>
                    </a:moveTo>
                    <a:lnTo>
                      <a:pt x="39" y="0"/>
                    </a:lnTo>
                    <a:lnTo>
                      <a:pt x="39" y="52"/>
                    </a:lnTo>
                    <a:lnTo>
                      <a:pt x="0" y="57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92" name="Freeform 928"/>
              <p:cNvSpPr>
                <a:spLocks/>
              </p:cNvSpPr>
              <p:nvPr/>
            </p:nvSpPr>
            <p:spPr bwMode="auto">
              <a:xfrm>
                <a:off x="4490" y="3463"/>
                <a:ext cx="95" cy="4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8" y="8"/>
                  </a:cxn>
                  <a:cxn ang="0">
                    <a:pos x="95" y="0"/>
                  </a:cxn>
                  <a:cxn ang="0">
                    <a:pos x="83" y="37"/>
                  </a:cxn>
                  <a:cxn ang="0">
                    <a:pos x="0" y="45"/>
                  </a:cxn>
                </a:cxnLst>
                <a:rect l="0" t="0" r="r" b="b"/>
                <a:pathLst>
                  <a:path w="95" h="45">
                    <a:moveTo>
                      <a:pt x="0" y="45"/>
                    </a:moveTo>
                    <a:lnTo>
                      <a:pt x="8" y="8"/>
                    </a:lnTo>
                    <a:lnTo>
                      <a:pt x="95" y="0"/>
                    </a:lnTo>
                    <a:lnTo>
                      <a:pt x="83" y="3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93" name="Freeform 929"/>
              <p:cNvSpPr>
                <a:spLocks/>
              </p:cNvSpPr>
              <p:nvPr/>
            </p:nvSpPr>
            <p:spPr bwMode="auto">
              <a:xfrm>
                <a:off x="4490" y="3463"/>
                <a:ext cx="95" cy="4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8" y="8"/>
                  </a:cxn>
                  <a:cxn ang="0">
                    <a:pos x="95" y="0"/>
                  </a:cxn>
                  <a:cxn ang="0">
                    <a:pos x="83" y="37"/>
                  </a:cxn>
                  <a:cxn ang="0">
                    <a:pos x="0" y="45"/>
                  </a:cxn>
                </a:cxnLst>
                <a:rect l="0" t="0" r="r" b="b"/>
                <a:pathLst>
                  <a:path w="95" h="45">
                    <a:moveTo>
                      <a:pt x="0" y="45"/>
                    </a:moveTo>
                    <a:lnTo>
                      <a:pt x="8" y="8"/>
                    </a:lnTo>
                    <a:lnTo>
                      <a:pt x="95" y="0"/>
                    </a:lnTo>
                    <a:lnTo>
                      <a:pt x="83" y="37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94" name="Freeform 930"/>
              <p:cNvSpPr>
                <a:spLocks/>
              </p:cNvSpPr>
              <p:nvPr/>
            </p:nvSpPr>
            <p:spPr bwMode="auto">
              <a:xfrm>
                <a:off x="4196" y="3463"/>
                <a:ext cx="96" cy="45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0" y="0"/>
                  </a:cxn>
                  <a:cxn ang="0">
                    <a:pos x="13" y="37"/>
                  </a:cxn>
                  <a:cxn ang="0">
                    <a:pos x="96" y="45"/>
                  </a:cxn>
                  <a:cxn ang="0">
                    <a:pos x="88" y="8"/>
                  </a:cxn>
                </a:cxnLst>
                <a:rect l="0" t="0" r="r" b="b"/>
                <a:pathLst>
                  <a:path w="96" h="45">
                    <a:moveTo>
                      <a:pt x="88" y="8"/>
                    </a:moveTo>
                    <a:lnTo>
                      <a:pt x="0" y="0"/>
                    </a:lnTo>
                    <a:lnTo>
                      <a:pt x="13" y="37"/>
                    </a:lnTo>
                    <a:lnTo>
                      <a:pt x="96" y="45"/>
                    </a:lnTo>
                    <a:lnTo>
                      <a:pt x="8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95" name="Freeform 931"/>
              <p:cNvSpPr>
                <a:spLocks/>
              </p:cNvSpPr>
              <p:nvPr/>
            </p:nvSpPr>
            <p:spPr bwMode="auto">
              <a:xfrm>
                <a:off x="4196" y="3463"/>
                <a:ext cx="96" cy="45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0" y="0"/>
                  </a:cxn>
                  <a:cxn ang="0">
                    <a:pos x="13" y="37"/>
                  </a:cxn>
                  <a:cxn ang="0">
                    <a:pos x="96" y="45"/>
                  </a:cxn>
                  <a:cxn ang="0">
                    <a:pos x="88" y="8"/>
                  </a:cxn>
                </a:cxnLst>
                <a:rect l="0" t="0" r="r" b="b"/>
                <a:pathLst>
                  <a:path w="96" h="45">
                    <a:moveTo>
                      <a:pt x="88" y="8"/>
                    </a:moveTo>
                    <a:lnTo>
                      <a:pt x="0" y="0"/>
                    </a:lnTo>
                    <a:lnTo>
                      <a:pt x="13" y="37"/>
                    </a:lnTo>
                    <a:lnTo>
                      <a:pt x="96" y="45"/>
                    </a:lnTo>
                    <a:lnTo>
                      <a:pt x="88" y="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96" name="Freeform 932"/>
              <p:cNvSpPr>
                <a:spLocks/>
              </p:cNvSpPr>
              <p:nvPr/>
            </p:nvSpPr>
            <p:spPr bwMode="auto">
              <a:xfrm>
                <a:off x="5176" y="1392"/>
                <a:ext cx="120" cy="111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120" y="56"/>
                  </a:cxn>
                  <a:cxn ang="0">
                    <a:pos x="51" y="111"/>
                  </a:cxn>
                  <a:cxn ang="0">
                    <a:pos x="0" y="55"/>
                  </a:cxn>
                  <a:cxn ang="0">
                    <a:pos x="70" y="0"/>
                  </a:cxn>
                </a:cxnLst>
                <a:rect l="0" t="0" r="r" b="b"/>
                <a:pathLst>
                  <a:path w="120" h="111">
                    <a:moveTo>
                      <a:pt x="70" y="0"/>
                    </a:moveTo>
                    <a:lnTo>
                      <a:pt x="120" y="56"/>
                    </a:lnTo>
                    <a:lnTo>
                      <a:pt x="51" y="111"/>
                    </a:lnTo>
                    <a:lnTo>
                      <a:pt x="0" y="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97" name="Freeform 933"/>
              <p:cNvSpPr>
                <a:spLocks/>
              </p:cNvSpPr>
              <p:nvPr/>
            </p:nvSpPr>
            <p:spPr bwMode="auto">
              <a:xfrm>
                <a:off x="5176" y="1392"/>
                <a:ext cx="120" cy="111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120" y="56"/>
                  </a:cxn>
                  <a:cxn ang="0">
                    <a:pos x="51" y="111"/>
                  </a:cxn>
                  <a:cxn ang="0">
                    <a:pos x="0" y="55"/>
                  </a:cxn>
                  <a:cxn ang="0">
                    <a:pos x="70" y="0"/>
                  </a:cxn>
                </a:cxnLst>
                <a:rect l="0" t="0" r="r" b="b"/>
                <a:pathLst>
                  <a:path w="120" h="111">
                    <a:moveTo>
                      <a:pt x="70" y="0"/>
                    </a:moveTo>
                    <a:lnTo>
                      <a:pt x="120" y="56"/>
                    </a:lnTo>
                    <a:lnTo>
                      <a:pt x="51" y="111"/>
                    </a:lnTo>
                    <a:lnTo>
                      <a:pt x="0" y="55"/>
                    </a:lnTo>
                    <a:lnTo>
                      <a:pt x="7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98" name="Freeform 934"/>
              <p:cNvSpPr>
                <a:spLocks/>
              </p:cNvSpPr>
              <p:nvPr/>
            </p:nvSpPr>
            <p:spPr bwMode="auto">
              <a:xfrm>
                <a:off x="3485" y="1392"/>
                <a:ext cx="121" cy="111"/>
              </a:xfrm>
              <a:custGeom>
                <a:avLst/>
                <a:gdLst/>
                <a:ahLst/>
                <a:cxnLst>
                  <a:cxn ang="0">
                    <a:pos x="69" y="111"/>
                  </a:cxn>
                  <a:cxn ang="0">
                    <a:pos x="121" y="55"/>
                  </a:cxn>
                  <a:cxn ang="0">
                    <a:pos x="51" y="0"/>
                  </a:cxn>
                  <a:cxn ang="0">
                    <a:pos x="0" y="56"/>
                  </a:cxn>
                  <a:cxn ang="0">
                    <a:pos x="69" y="111"/>
                  </a:cxn>
                </a:cxnLst>
                <a:rect l="0" t="0" r="r" b="b"/>
                <a:pathLst>
                  <a:path w="121" h="111">
                    <a:moveTo>
                      <a:pt x="69" y="111"/>
                    </a:moveTo>
                    <a:lnTo>
                      <a:pt x="121" y="55"/>
                    </a:lnTo>
                    <a:lnTo>
                      <a:pt x="51" y="0"/>
                    </a:lnTo>
                    <a:lnTo>
                      <a:pt x="0" y="56"/>
                    </a:lnTo>
                    <a:lnTo>
                      <a:pt x="69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99" name="Freeform 935"/>
              <p:cNvSpPr>
                <a:spLocks/>
              </p:cNvSpPr>
              <p:nvPr/>
            </p:nvSpPr>
            <p:spPr bwMode="auto">
              <a:xfrm>
                <a:off x="3485" y="1392"/>
                <a:ext cx="121" cy="111"/>
              </a:xfrm>
              <a:custGeom>
                <a:avLst/>
                <a:gdLst/>
                <a:ahLst/>
                <a:cxnLst>
                  <a:cxn ang="0">
                    <a:pos x="69" y="111"/>
                  </a:cxn>
                  <a:cxn ang="0">
                    <a:pos x="121" y="55"/>
                  </a:cxn>
                  <a:cxn ang="0">
                    <a:pos x="51" y="0"/>
                  </a:cxn>
                  <a:cxn ang="0">
                    <a:pos x="0" y="56"/>
                  </a:cxn>
                  <a:cxn ang="0">
                    <a:pos x="69" y="111"/>
                  </a:cxn>
                </a:cxnLst>
                <a:rect l="0" t="0" r="r" b="b"/>
                <a:pathLst>
                  <a:path w="121" h="111">
                    <a:moveTo>
                      <a:pt x="69" y="111"/>
                    </a:moveTo>
                    <a:lnTo>
                      <a:pt x="121" y="55"/>
                    </a:lnTo>
                    <a:lnTo>
                      <a:pt x="51" y="0"/>
                    </a:lnTo>
                    <a:lnTo>
                      <a:pt x="0" y="56"/>
                    </a:lnTo>
                    <a:lnTo>
                      <a:pt x="69" y="1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00" name="Freeform 936"/>
              <p:cNvSpPr>
                <a:spLocks/>
              </p:cNvSpPr>
              <p:nvPr/>
            </p:nvSpPr>
            <p:spPr bwMode="auto">
              <a:xfrm>
                <a:off x="4573" y="3463"/>
                <a:ext cx="21" cy="7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1" y="40"/>
                  </a:cxn>
                  <a:cxn ang="0">
                    <a:pos x="8" y="77"/>
                  </a:cxn>
                  <a:cxn ang="0">
                    <a:pos x="0" y="37"/>
                  </a:cxn>
                  <a:cxn ang="0">
                    <a:pos x="12" y="0"/>
                  </a:cxn>
                </a:cxnLst>
                <a:rect l="0" t="0" r="r" b="b"/>
                <a:pathLst>
                  <a:path w="21" h="77">
                    <a:moveTo>
                      <a:pt x="12" y="0"/>
                    </a:moveTo>
                    <a:lnTo>
                      <a:pt x="21" y="40"/>
                    </a:lnTo>
                    <a:lnTo>
                      <a:pt x="8" y="77"/>
                    </a:lnTo>
                    <a:lnTo>
                      <a:pt x="0" y="3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01" name="Freeform 937"/>
              <p:cNvSpPr>
                <a:spLocks/>
              </p:cNvSpPr>
              <p:nvPr/>
            </p:nvSpPr>
            <p:spPr bwMode="auto">
              <a:xfrm>
                <a:off x="4573" y="3463"/>
                <a:ext cx="21" cy="7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1" y="40"/>
                  </a:cxn>
                  <a:cxn ang="0">
                    <a:pos x="8" y="77"/>
                  </a:cxn>
                  <a:cxn ang="0">
                    <a:pos x="0" y="37"/>
                  </a:cxn>
                  <a:cxn ang="0">
                    <a:pos x="12" y="0"/>
                  </a:cxn>
                </a:cxnLst>
                <a:rect l="0" t="0" r="r" b="b"/>
                <a:pathLst>
                  <a:path w="21" h="77">
                    <a:moveTo>
                      <a:pt x="12" y="0"/>
                    </a:moveTo>
                    <a:lnTo>
                      <a:pt x="21" y="40"/>
                    </a:lnTo>
                    <a:lnTo>
                      <a:pt x="8" y="77"/>
                    </a:lnTo>
                    <a:lnTo>
                      <a:pt x="0" y="37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02" name="Freeform 938"/>
              <p:cNvSpPr>
                <a:spLocks/>
              </p:cNvSpPr>
              <p:nvPr/>
            </p:nvSpPr>
            <p:spPr bwMode="auto">
              <a:xfrm>
                <a:off x="4810" y="1131"/>
                <a:ext cx="145" cy="28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1"/>
                  </a:cxn>
                  <a:cxn ang="0">
                    <a:pos x="37" y="24"/>
                  </a:cxn>
                  <a:cxn ang="0">
                    <a:pos x="145" y="28"/>
                  </a:cxn>
                  <a:cxn ang="0">
                    <a:pos x="99" y="0"/>
                  </a:cxn>
                </a:cxnLst>
                <a:rect l="0" t="0" r="r" b="b"/>
                <a:pathLst>
                  <a:path w="145" h="28">
                    <a:moveTo>
                      <a:pt x="99" y="0"/>
                    </a:moveTo>
                    <a:lnTo>
                      <a:pt x="0" y="1"/>
                    </a:lnTo>
                    <a:lnTo>
                      <a:pt x="37" y="24"/>
                    </a:lnTo>
                    <a:lnTo>
                      <a:pt x="145" y="28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03" name="Freeform 939"/>
              <p:cNvSpPr>
                <a:spLocks/>
              </p:cNvSpPr>
              <p:nvPr/>
            </p:nvSpPr>
            <p:spPr bwMode="auto">
              <a:xfrm>
                <a:off x="4810" y="1131"/>
                <a:ext cx="145" cy="28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1"/>
                  </a:cxn>
                  <a:cxn ang="0">
                    <a:pos x="37" y="24"/>
                  </a:cxn>
                  <a:cxn ang="0">
                    <a:pos x="145" y="28"/>
                  </a:cxn>
                  <a:cxn ang="0">
                    <a:pos x="99" y="0"/>
                  </a:cxn>
                </a:cxnLst>
                <a:rect l="0" t="0" r="r" b="b"/>
                <a:pathLst>
                  <a:path w="145" h="28">
                    <a:moveTo>
                      <a:pt x="99" y="0"/>
                    </a:moveTo>
                    <a:lnTo>
                      <a:pt x="0" y="1"/>
                    </a:lnTo>
                    <a:lnTo>
                      <a:pt x="37" y="24"/>
                    </a:lnTo>
                    <a:lnTo>
                      <a:pt x="145" y="28"/>
                    </a:lnTo>
                    <a:lnTo>
                      <a:pt x="9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04" name="Freeform 940"/>
              <p:cNvSpPr>
                <a:spLocks/>
              </p:cNvSpPr>
              <p:nvPr/>
            </p:nvSpPr>
            <p:spPr bwMode="auto">
              <a:xfrm>
                <a:off x="4143" y="3458"/>
                <a:ext cx="33" cy="117"/>
              </a:xfrm>
              <a:custGeom>
                <a:avLst/>
                <a:gdLst/>
                <a:ahLst/>
                <a:cxnLst>
                  <a:cxn ang="0">
                    <a:pos x="33" y="37"/>
                  </a:cxn>
                  <a:cxn ang="0">
                    <a:pos x="21" y="0"/>
                  </a:cxn>
                  <a:cxn ang="0">
                    <a:pos x="0" y="81"/>
                  </a:cxn>
                  <a:cxn ang="0">
                    <a:pos x="15" y="117"/>
                  </a:cxn>
                  <a:cxn ang="0">
                    <a:pos x="33" y="37"/>
                  </a:cxn>
                </a:cxnLst>
                <a:rect l="0" t="0" r="r" b="b"/>
                <a:pathLst>
                  <a:path w="33" h="117">
                    <a:moveTo>
                      <a:pt x="33" y="37"/>
                    </a:moveTo>
                    <a:lnTo>
                      <a:pt x="21" y="0"/>
                    </a:lnTo>
                    <a:lnTo>
                      <a:pt x="0" y="81"/>
                    </a:lnTo>
                    <a:lnTo>
                      <a:pt x="15" y="117"/>
                    </a:lnTo>
                    <a:lnTo>
                      <a:pt x="33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05" name="Freeform 941"/>
              <p:cNvSpPr>
                <a:spLocks/>
              </p:cNvSpPr>
              <p:nvPr/>
            </p:nvSpPr>
            <p:spPr bwMode="auto">
              <a:xfrm>
                <a:off x="4143" y="3458"/>
                <a:ext cx="33" cy="117"/>
              </a:xfrm>
              <a:custGeom>
                <a:avLst/>
                <a:gdLst/>
                <a:ahLst/>
                <a:cxnLst>
                  <a:cxn ang="0">
                    <a:pos x="33" y="37"/>
                  </a:cxn>
                  <a:cxn ang="0">
                    <a:pos x="21" y="0"/>
                  </a:cxn>
                  <a:cxn ang="0">
                    <a:pos x="0" y="81"/>
                  </a:cxn>
                  <a:cxn ang="0">
                    <a:pos x="15" y="117"/>
                  </a:cxn>
                  <a:cxn ang="0">
                    <a:pos x="33" y="37"/>
                  </a:cxn>
                </a:cxnLst>
                <a:rect l="0" t="0" r="r" b="b"/>
                <a:pathLst>
                  <a:path w="33" h="117">
                    <a:moveTo>
                      <a:pt x="33" y="37"/>
                    </a:moveTo>
                    <a:lnTo>
                      <a:pt x="21" y="0"/>
                    </a:lnTo>
                    <a:lnTo>
                      <a:pt x="0" y="81"/>
                    </a:lnTo>
                    <a:lnTo>
                      <a:pt x="15" y="117"/>
                    </a:lnTo>
                    <a:lnTo>
                      <a:pt x="33" y="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06" name="Freeform 942"/>
              <p:cNvSpPr>
                <a:spLocks/>
              </p:cNvSpPr>
              <p:nvPr/>
            </p:nvSpPr>
            <p:spPr bwMode="auto">
              <a:xfrm>
                <a:off x="5213" y="3312"/>
                <a:ext cx="111" cy="102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83" y="50"/>
                  </a:cxn>
                  <a:cxn ang="0">
                    <a:pos x="111" y="0"/>
                  </a:cxn>
                  <a:cxn ang="0">
                    <a:pos x="25" y="54"/>
                  </a:cxn>
                  <a:cxn ang="0">
                    <a:pos x="0" y="102"/>
                  </a:cxn>
                </a:cxnLst>
                <a:rect l="0" t="0" r="r" b="b"/>
                <a:pathLst>
                  <a:path w="111" h="102">
                    <a:moveTo>
                      <a:pt x="0" y="102"/>
                    </a:moveTo>
                    <a:lnTo>
                      <a:pt x="83" y="50"/>
                    </a:lnTo>
                    <a:lnTo>
                      <a:pt x="111" y="0"/>
                    </a:lnTo>
                    <a:lnTo>
                      <a:pt x="25" y="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07" name="Freeform 943"/>
              <p:cNvSpPr>
                <a:spLocks/>
              </p:cNvSpPr>
              <p:nvPr/>
            </p:nvSpPr>
            <p:spPr bwMode="auto">
              <a:xfrm>
                <a:off x="5213" y="3312"/>
                <a:ext cx="111" cy="102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83" y="50"/>
                  </a:cxn>
                  <a:cxn ang="0">
                    <a:pos x="111" y="0"/>
                  </a:cxn>
                  <a:cxn ang="0">
                    <a:pos x="25" y="54"/>
                  </a:cxn>
                  <a:cxn ang="0">
                    <a:pos x="0" y="102"/>
                  </a:cxn>
                </a:cxnLst>
                <a:rect l="0" t="0" r="r" b="b"/>
                <a:pathLst>
                  <a:path w="111" h="102">
                    <a:moveTo>
                      <a:pt x="0" y="102"/>
                    </a:moveTo>
                    <a:lnTo>
                      <a:pt x="83" y="50"/>
                    </a:lnTo>
                    <a:lnTo>
                      <a:pt x="111" y="0"/>
                    </a:lnTo>
                    <a:lnTo>
                      <a:pt x="25" y="54"/>
                    </a:lnTo>
                    <a:lnTo>
                      <a:pt x="0" y="10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08" name="Freeform 944"/>
              <p:cNvSpPr>
                <a:spLocks/>
              </p:cNvSpPr>
              <p:nvPr/>
            </p:nvSpPr>
            <p:spPr bwMode="auto">
              <a:xfrm>
                <a:off x="5551" y="1730"/>
                <a:ext cx="6" cy="149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0" y="0"/>
                  </a:cxn>
                  <a:cxn ang="0">
                    <a:pos x="6" y="60"/>
                  </a:cxn>
                  <a:cxn ang="0">
                    <a:pos x="6" y="149"/>
                  </a:cxn>
                  <a:cxn ang="0">
                    <a:pos x="0" y="89"/>
                  </a:cxn>
                </a:cxnLst>
                <a:rect l="0" t="0" r="r" b="b"/>
                <a:pathLst>
                  <a:path w="6" h="149">
                    <a:moveTo>
                      <a:pt x="0" y="89"/>
                    </a:moveTo>
                    <a:lnTo>
                      <a:pt x="0" y="0"/>
                    </a:lnTo>
                    <a:lnTo>
                      <a:pt x="6" y="60"/>
                    </a:lnTo>
                    <a:lnTo>
                      <a:pt x="6" y="14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09" name="Freeform 945"/>
              <p:cNvSpPr>
                <a:spLocks/>
              </p:cNvSpPr>
              <p:nvPr/>
            </p:nvSpPr>
            <p:spPr bwMode="auto">
              <a:xfrm>
                <a:off x="5551" y="1730"/>
                <a:ext cx="6" cy="149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0" y="0"/>
                  </a:cxn>
                  <a:cxn ang="0">
                    <a:pos x="6" y="60"/>
                  </a:cxn>
                  <a:cxn ang="0">
                    <a:pos x="6" y="149"/>
                  </a:cxn>
                  <a:cxn ang="0">
                    <a:pos x="0" y="89"/>
                  </a:cxn>
                </a:cxnLst>
                <a:rect l="0" t="0" r="r" b="b"/>
                <a:pathLst>
                  <a:path w="6" h="149">
                    <a:moveTo>
                      <a:pt x="0" y="89"/>
                    </a:moveTo>
                    <a:lnTo>
                      <a:pt x="0" y="0"/>
                    </a:lnTo>
                    <a:lnTo>
                      <a:pt x="6" y="60"/>
                    </a:lnTo>
                    <a:lnTo>
                      <a:pt x="6" y="149"/>
                    </a:lnTo>
                    <a:lnTo>
                      <a:pt x="0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10" name="Freeform 946"/>
              <p:cNvSpPr>
                <a:spLocks/>
              </p:cNvSpPr>
              <p:nvPr/>
            </p:nvSpPr>
            <p:spPr bwMode="auto">
              <a:xfrm>
                <a:off x="5066" y="3118"/>
                <a:ext cx="97" cy="11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26" y="41"/>
                  </a:cxn>
                  <a:cxn ang="0">
                    <a:pos x="0" y="118"/>
                  </a:cxn>
                  <a:cxn ang="0">
                    <a:pos x="46" y="92"/>
                  </a:cxn>
                  <a:cxn ang="0">
                    <a:pos x="97" y="0"/>
                  </a:cxn>
                </a:cxnLst>
                <a:rect l="0" t="0" r="r" b="b"/>
                <a:pathLst>
                  <a:path w="97" h="118">
                    <a:moveTo>
                      <a:pt x="97" y="0"/>
                    </a:moveTo>
                    <a:lnTo>
                      <a:pt x="26" y="41"/>
                    </a:lnTo>
                    <a:lnTo>
                      <a:pt x="0" y="118"/>
                    </a:lnTo>
                    <a:lnTo>
                      <a:pt x="46" y="92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11" name="Freeform 947"/>
              <p:cNvSpPr>
                <a:spLocks/>
              </p:cNvSpPr>
              <p:nvPr/>
            </p:nvSpPr>
            <p:spPr bwMode="auto">
              <a:xfrm>
                <a:off x="5066" y="3118"/>
                <a:ext cx="97" cy="11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26" y="41"/>
                  </a:cxn>
                  <a:cxn ang="0">
                    <a:pos x="0" y="118"/>
                  </a:cxn>
                  <a:cxn ang="0">
                    <a:pos x="46" y="92"/>
                  </a:cxn>
                  <a:cxn ang="0">
                    <a:pos x="97" y="0"/>
                  </a:cxn>
                </a:cxnLst>
                <a:rect l="0" t="0" r="r" b="b"/>
                <a:pathLst>
                  <a:path w="97" h="118">
                    <a:moveTo>
                      <a:pt x="97" y="0"/>
                    </a:moveTo>
                    <a:lnTo>
                      <a:pt x="26" y="41"/>
                    </a:lnTo>
                    <a:lnTo>
                      <a:pt x="0" y="118"/>
                    </a:lnTo>
                    <a:lnTo>
                      <a:pt x="46" y="92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12" name="Freeform 948"/>
              <p:cNvSpPr>
                <a:spLocks/>
              </p:cNvSpPr>
              <p:nvPr/>
            </p:nvSpPr>
            <p:spPr bwMode="auto">
              <a:xfrm>
                <a:off x="3618" y="3118"/>
                <a:ext cx="96" cy="118"/>
              </a:xfrm>
              <a:custGeom>
                <a:avLst/>
                <a:gdLst/>
                <a:ahLst/>
                <a:cxnLst>
                  <a:cxn ang="0">
                    <a:pos x="52" y="92"/>
                  </a:cxn>
                  <a:cxn ang="0">
                    <a:pos x="0" y="0"/>
                  </a:cxn>
                  <a:cxn ang="0">
                    <a:pos x="72" y="41"/>
                  </a:cxn>
                  <a:cxn ang="0">
                    <a:pos x="96" y="118"/>
                  </a:cxn>
                  <a:cxn ang="0">
                    <a:pos x="52" y="92"/>
                  </a:cxn>
                </a:cxnLst>
                <a:rect l="0" t="0" r="r" b="b"/>
                <a:pathLst>
                  <a:path w="96" h="118">
                    <a:moveTo>
                      <a:pt x="52" y="92"/>
                    </a:moveTo>
                    <a:lnTo>
                      <a:pt x="0" y="0"/>
                    </a:lnTo>
                    <a:lnTo>
                      <a:pt x="72" y="41"/>
                    </a:lnTo>
                    <a:lnTo>
                      <a:pt x="96" y="118"/>
                    </a:lnTo>
                    <a:lnTo>
                      <a:pt x="52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13" name="Freeform 949"/>
              <p:cNvSpPr>
                <a:spLocks/>
              </p:cNvSpPr>
              <p:nvPr/>
            </p:nvSpPr>
            <p:spPr bwMode="auto">
              <a:xfrm>
                <a:off x="3618" y="3118"/>
                <a:ext cx="96" cy="118"/>
              </a:xfrm>
              <a:custGeom>
                <a:avLst/>
                <a:gdLst/>
                <a:ahLst/>
                <a:cxnLst>
                  <a:cxn ang="0">
                    <a:pos x="52" y="92"/>
                  </a:cxn>
                  <a:cxn ang="0">
                    <a:pos x="0" y="0"/>
                  </a:cxn>
                  <a:cxn ang="0">
                    <a:pos x="72" y="41"/>
                  </a:cxn>
                  <a:cxn ang="0">
                    <a:pos x="96" y="118"/>
                  </a:cxn>
                  <a:cxn ang="0">
                    <a:pos x="52" y="92"/>
                  </a:cxn>
                </a:cxnLst>
                <a:rect l="0" t="0" r="r" b="b"/>
                <a:pathLst>
                  <a:path w="96" h="118">
                    <a:moveTo>
                      <a:pt x="52" y="92"/>
                    </a:moveTo>
                    <a:lnTo>
                      <a:pt x="0" y="0"/>
                    </a:lnTo>
                    <a:lnTo>
                      <a:pt x="72" y="41"/>
                    </a:lnTo>
                    <a:lnTo>
                      <a:pt x="96" y="118"/>
                    </a:lnTo>
                    <a:lnTo>
                      <a:pt x="52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14" name="Freeform 950"/>
              <p:cNvSpPr>
                <a:spLocks/>
              </p:cNvSpPr>
              <p:nvPr/>
            </p:nvSpPr>
            <p:spPr bwMode="auto">
              <a:xfrm>
                <a:off x="5335" y="3127"/>
                <a:ext cx="66" cy="124"/>
              </a:xfrm>
              <a:custGeom>
                <a:avLst/>
                <a:gdLst/>
                <a:ahLst/>
                <a:cxnLst>
                  <a:cxn ang="0">
                    <a:pos x="66" y="72"/>
                  </a:cxn>
                  <a:cxn ang="0">
                    <a:pos x="66" y="0"/>
                  </a:cxn>
                  <a:cxn ang="0">
                    <a:pos x="0" y="52"/>
                  </a:cxn>
                  <a:cxn ang="0">
                    <a:pos x="0" y="124"/>
                  </a:cxn>
                  <a:cxn ang="0">
                    <a:pos x="66" y="72"/>
                  </a:cxn>
                </a:cxnLst>
                <a:rect l="0" t="0" r="r" b="b"/>
                <a:pathLst>
                  <a:path w="66" h="124">
                    <a:moveTo>
                      <a:pt x="66" y="72"/>
                    </a:moveTo>
                    <a:lnTo>
                      <a:pt x="66" y="0"/>
                    </a:lnTo>
                    <a:lnTo>
                      <a:pt x="0" y="52"/>
                    </a:lnTo>
                    <a:lnTo>
                      <a:pt x="0" y="124"/>
                    </a:lnTo>
                    <a:lnTo>
                      <a:pt x="6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15" name="Freeform 951"/>
              <p:cNvSpPr>
                <a:spLocks/>
              </p:cNvSpPr>
              <p:nvPr/>
            </p:nvSpPr>
            <p:spPr bwMode="auto">
              <a:xfrm>
                <a:off x="5335" y="3127"/>
                <a:ext cx="66" cy="124"/>
              </a:xfrm>
              <a:custGeom>
                <a:avLst/>
                <a:gdLst/>
                <a:ahLst/>
                <a:cxnLst>
                  <a:cxn ang="0">
                    <a:pos x="66" y="72"/>
                  </a:cxn>
                  <a:cxn ang="0">
                    <a:pos x="66" y="0"/>
                  </a:cxn>
                  <a:cxn ang="0">
                    <a:pos x="0" y="52"/>
                  </a:cxn>
                  <a:cxn ang="0">
                    <a:pos x="0" y="124"/>
                  </a:cxn>
                  <a:cxn ang="0">
                    <a:pos x="66" y="72"/>
                  </a:cxn>
                </a:cxnLst>
                <a:rect l="0" t="0" r="r" b="b"/>
                <a:pathLst>
                  <a:path w="66" h="124">
                    <a:moveTo>
                      <a:pt x="66" y="72"/>
                    </a:moveTo>
                    <a:lnTo>
                      <a:pt x="66" y="0"/>
                    </a:lnTo>
                    <a:lnTo>
                      <a:pt x="0" y="52"/>
                    </a:lnTo>
                    <a:lnTo>
                      <a:pt x="0" y="124"/>
                    </a:lnTo>
                    <a:lnTo>
                      <a:pt x="66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16" name="Freeform 952"/>
              <p:cNvSpPr>
                <a:spLocks/>
              </p:cNvSpPr>
              <p:nvPr/>
            </p:nvSpPr>
            <p:spPr bwMode="auto">
              <a:xfrm>
                <a:off x="4605" y="1076"/>
                <a:ext cx="118" cy="36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26"/>
                  </a:cxn>
                  <a:cxn ang="0">
                    <a:pos x="37" y="36"/>
                  </a:cxn>
                  <a:cxn ang="0">
                    <a:pos x="118" y="16"/>
                  </a:cxn>
                  <a:cxn ang="0">
                    <a:pos x="68" y="0"/>
                  </a:cxn>
                </a:cxnLst>
                <a:rect l="0" t="0" r="r" b="b"/>
                <a:pathLst>
                  <a:path w="118" h="36">
                    <a:moveTo>
                      <a:pt x="68" y="0"/>
                    </a:moveTo>
                    <a:lnTo>
                      <a:pt x="0" y="26"/>
                    </a:lnTo>
                    <a:lnTo>
                      <a:pt x="37" y="36"/>
                    </a:lnTo>
                    <a:lnTo>
                      <a:pt x="118" y="1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17" name="Freeform 953"/>
              <p:cNvSpPr>
                <a:spLocks/>
              </p:cNvSpPr>
              <p:nvPr/>
            </p:nvSpPr>
            <p:spPr bwMode="auto">
              <a:xfrm>
                <a:off x="4605" y="1076"/>
                <a:ext cx="118" cy="36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26"/>
                  </a:cxn>
                  <a:cxn ang="0">
                    <a:pos x="37" y="36"/>
                  </a:cxn>
                  <a:cxn ang="0">
                    <a:pos x="118" y="16"/>
                  </a:cxn>
                  <a:cxn ang="0">
                    <a:pos x="68" y="0"/>
                  </a:cxn>
                </a:cxnLst>
                <a:rect l="0" t="0" r="r" b="b"/>
                <a:pathLst>
                  <a:path w="118" h="36">
                    <a:moveTo>
                      <a:pt x="68" y="0"/>
                    </a:moveTo>
                    <a:lnTo>
                      <a:pt x="0" y="26"/>
                    </a:lnTo>
                    <a:lnTo>
                      <a:pt x="37" y="36"/>
                    </a:lnTo>
                    <a:lnTo>
                      <a:pt x="118" y="16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18" name="Freeform 954"/>
              <p:cNvSpPr>
                <a:spLocks/>
              </p:cNvSpPr>
              <p:nvPr/>
            </p:nvSpPr>
            <p:spPr bwMode="auto">
              <a:xfrm>
                <a:off x="5034" y="3382"/>
                <a:ext cx="117" cy="90"/>
              </a:xfrm>
              <a:custGeom>
                <a:avLst/>
                <a:gdLst/>
                <a:ahLst/>
                <a:cxnLst>
                  <a:cxn ang="0">
                    <a:pos x="79" y="90"/>
                  </a:cxn>
                  <a:cxn ang="0">
                    <a:pos x="0" y="34"/>
                  </a:cxn>
                  <a:cxn ang="0">
                    <a:pos x="39" y="0"/>
                  </a:cxn>
                  <a:cxn ang="0">
                    <a:pos x="117" y="62"/>
                  </a:cxn>
                  <a:cxn ang="0">
                    <a:pos x="79" y="90"/>
                  </a:cxn>
                </a:cxnLst>
                <a:rect l="0" t="0" r="r" b="b"/>
                <a:pathLst>
                  <a:path w="117" h="90">
                    <a:moveTo>
                      <a:pt x="79" y="90"/>
                    </a:moveTo>
                    <a:lnTo>
                      <a:pt x="0" y="34"/>
                    </a:lnTo>
                    <a:lnTo>
                      <a:pt x="39" y="0"/>
                    </a:lnTo>
                    <a:lnTo>
                      <a:pt x="117" y="62"/>
                    </a:lnTo>
                    <a:lnTo>
                      <a:pt x="79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19" name="Freeform 955"/>
              <p:cNvSpPr>
                <a:spLocks/>
              </p:cNvSpPr>
              <p:nvPr/>
            </p:nvSpPr>
            <p:spPr bwMode="auto">
              <a:xfrm>
                <a:off x="5034" y="3382"/>
                <a:ext cx="117" cy="90"/>
              </a:xfrm>
              <a:custGeom>
                <a:avLst/>
                <a:gdLst/>
                <a:ahLst/>
                <a:cxnLst>
                  <a:cxn ang="0">
                    <a:pos x="79" y="90"/>
                  </a:cxn>
                  <a:cxn ang="0">
                    <a:pos x="0" y="34"/>
                  </a:cxn>
                  <a:cxn ang="0">
                    <a:pos x="39" y="0"/>
                  </a:cxn>
                  <a:cxn ang="0">
                    <a:pos x="117" y="62"/>
                  </a:cxn>
                  <a:cxn ang="0">
                    <a:pos x="79" y="90"/>
                  </a:cxn>
                </a:cxnLst>
                <a:rect l="0" t="0" r="r" b="b"/>
                <a:pathLst>
                  <a:path w="117" h="90">
                    <a:moveTo>
                      <a:pt x="79" y="90"/>
                    </a:moveTo>
                    <a:lnTo>
                      <a:pt x="0" y="34"/>
                    </a:lnTo>
                    <a:lnTo>
                      <a:pt x="39" y="0"/>
                    </a:lnTo>
                    <a:lnTo>
                      <a:pt x="117" y="62"/>
                    </a:lnTo>
                    <a:lnTo>
                      <a:pt x="79" y="9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20" name="Freeform 956"/>
              <p:cNvSpPr>
                <a:spLocks/>
              </p:cNvSpPr>
              <p:nvPr/>
            </p:nvSpPr>
            <p:spPr bwMode="auto">
              <a:xfrm>
                <a:off x="4411" y="2107"/>
                <a:ext cx="39" cy="60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60"/>
                  </a:cxn>
                  <a:cxn ang="0">
                    <a:pos x="39" y="52"/>
                  </a:cxn>
                </a:cxnLst>
                <a:rect l="0" t="0" r="r" b="b"/>
                <a:pathLst>
                  <a:path w="39" h="60">
                    <a:moveTo>
                      <a:pt x="39" y="52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60"/>
                    </a:lnTo>
                    <a:lnTo>
                      <a:pt x="3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21" name="Freeform 957"/>
              <p:cNvSpPr>
                <a:spLocks/>
              </p:cNvSpPr>
              <p:nvPr/>
            </p:nvSpPr>
            <p:spPr bwMode="auto">
              <a:xfrm>
                <a:off x="4411" y="2107"/>
                <a:ext cx="39" cy="60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60"/>
                  </a:cxn>
                  <a:cxn ang="0">
                    <a:pos x="39" y="52"/>
                  </a:cxn>
                </a:cxnLst>
                <a:rect l="0" t="0" r="r" b="b"/>
                <a:pathLst>
                  <a:path w="39" h="60">
                    <a:moveTo>
                      <a:pt x="39" y="52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60"/>
                    </a:lnTo>
                    <a:lnTo>
                      <a:pt x="39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22" name="Freeform 958"/>
              <p:cNvSpPr>
                <a:spLocks/>
              </p:cNvSpPr>
              <p:nvPr/>
            </p:nvSpPr>
            <p:spPr bwMode="auto">
              <a:xfrm>
                <a:off x="4332" y="2107"/>
                <a:ext cx="39" cy="60"/>
              </a:xfrm>
              <a:custGeom>
                <a:avLst/>
                <a:gdLst/>
                <a:ahLst/>
                <a:cxnLst>
                  <a:cxn ang="0">
                    <a:pos x="39" y="60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60"/>
                  </a:cxn>
                </a:cxnLst>
                <a:rect l="0" t="0" r="r" b="b"/>
                <a:pathLst>
                  <a:path w="39" h="60">
                    <a:moveTo>
                      <a:pt x="39" y="60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23" name="Freeform 959"/>
              <p:cNvSpPr>
                <a:spLocks/>
              </p:cNvSpPr>
              <p:nvPr/>
            </p:nvSpPr>
            <p:spPr bwMode="auto">
              <a:xfrm>
                <a:off x="4332" y="2107"/>
                <a:ext cx="39" cy="60"/>
              </a:xfrm>
              <a:custGeom>
                <a:avLst/>
                <a:gdLst/>
                <a:ahLst/>
                <a:cxnLst>
                  <a:cxn ang="0">
                    <a:pos x="39" y="60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60"/>
                  </a:cxn>
                </a:cxnLst>
                <a:rect l="0" t="0" r="r" b="b"/>
                <a:pathLst>
                  <a:path w="39" h="60">
                    <a:moveTo>
                      <a:pt x="39" y="60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24" name="Freeform 960"/>
              <p:cNvSpPr>
                <a:spLocks/>
              </p:cNvSpPr>
              <p:nvPr/>
            </p:nvSpPr>
            <p:spPr bwMode="auto">
              <a:xfrm>
                <a:off x="5097" y="1352"/>
                <a:ext cx="79" cy="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39"/>
                  </a:cxn>
                  <a:cxn ang="0">
                    <a:pos x="79" y="95"/>
                  </a:cxn>
                  <a:cxn ang="0">
                    <a:pos x="50" y="52"/>
                  </a:cxn>
                  <a:cxn ang="0">
                    <a:pos x="0" y="0"/>
                  </a:cxn>
                </a:cxnLst>
                <a:rect l="0" t="0" r="r" b="b"/>
                <a:pathLst>
                  <a:path w="79" h="95">
                    <a:moveTo>
                      <a:pt x="0" y="0"/>
                    </a:moveTo>
                    <a:lnTo>
                      <a:pt x="28" y="39"/>
                    </a:lnTo>
                    <a:lnTo>
                      <a:pt x="79" y="95"/>
                    </a:lnTo>
                    <a:lnTo>
                      <a:pt x="5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25" name="Freeform 961"/>
              <p:cNvSpPr>
                <a:spLocks/>
              </p:cNvSpPr>
              <p:nvPr/>
            </p:nvSpPr>
            <p:spPr bwMode="auto">
              <a:xfrm>
                <a:off x="5097" y="1352"/>
                <a:ext cx="79" cy="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39"/>
                  </a:cxn>
                  <a:cxn ang="0">
                    <a:pos x="79" y="95"/>
                  </a:cxn>
                  <a:cxn ang="0">
                    <a:pos x="50" y="52"/>
                  </a:cxn>
                  <a:cxn ang="0">
                    <a:pos x="0" y="0"/>
                  </a:cxn>
                </a:cxnLst>
                <a:rect l="0" t="0" r="r" b="b"/>
                <a:pathLst>
                  <a:path w="79" h="95">
                    <a:moveTo>
                      <a:pt x="0" y="0"/>
                    </a:moveTo>
                    <a:lnTo>
                      <a:pt x="28" y="39"/>
                    </a:lnTo>
                    <a:lnTo>
                      <a:pt x="79" y="95"/>
                    </a:lnTo>
                    <a:lnTo>
                      <a:pt x="50" y="5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26" name="Freeform 962"/>
              <p:cNvSpPr>
                <a:spLocks/>
              </p:cNvSpPr>
              <p:nvPr/>
            </p:nvSpPr>
            <p:spPr bwMode="auto">
              <a:xfrm>
                <a:off x="3606" y="1352"/>
                <a:ext cx="77" cy="95"/>
              </a:xfrm>
              <a:custGeom>
                <a:avLst/>
                <a:gdLst/>
                <a:ahLst/>
                <a:cxnLst>
                  <a:cxn ang="0">
                    <a:pos x="29" y="52"/>
                  </a:cxn>
                  <a:cxn ang="0">
                    <a:pos x="77" y="0"/>
                  </a:cxn>
                  <a:cxn ang="0">
                    <a:pos x="51" y="39"/>
                  </a:cxn>
                  <a:cxn ang="0">
                    <a:pos x="0" y="95"/>
                  </a:cxn>
                  <a:cxn ang="0">
                    <a:pos x="29" y="52"/>
                  </a:cxn>
                </a:cxnLst>
                <a:rect l="0" t="0" r="r" b="b"/>
                <a:pathLst>
                  <a:path w="77" h="95">
                    <a:moveTo>
                      <a:pt x="29" y="52"/>
                    </a:moveTo>
                    <a:lnTo>
                      <a:pt x="77" y="0"/>
                    </a:lnTo>
                    <a:lnTo>
                      <a:pt x="51" y="39"/>
                    </a:lnTo>
                    <a:lnTo>
                      <a:pt x="0" y="95"/>
                    </a:lnTo>
                    <a:lnTo>
                      <a:pt x="2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27" name="Freeform 963"/>
              <p:cNvSpPr>
                <a:spLocks/>
              </p:cNvSpPr>
              <p:nvPr/>
            </p:nvSpPr>
            <p:spPr bwMode="auto">
              <a:xfrm>
                <a:off x="3606" y="1352"/>
                <a:ext cx="77" cy="95"/>
              </a:xfrm>
              <a:custGeom>
                <a:avLst/>
                <a:gdLst/>
                <a:ahLst/>
                <a:cxnLst>
                  <a:cxn ang="0">
                    <a:pos x="29" y="52"/>
                  </a:cxn>
                  <a:cxn ang="0">
                    <a:pos x="77" y="0"/>
                  </a:cxn>
                  <a:cxn ang="0">
                    <a:pos x="51" y="39"/>
                  </a:cxn>
                  <a:cxn ang="0">
                    <a:pos x="0" y="95"/>
                  </a:cxn>
                  <a:cxn ang="0">
                    <a:pos x="29" y="52"/>
                  </a:cxn>
                </a:cxnLst>
                <a:rect l="0" t="0" r="r" b="b"/>
                <a:pathLst>
                  <a:path w="77" h="95">
                    <a:moveTo>
                      <a:pt x="29" y="52"/>
                    </a:moveTo>
                    <a:lnTo>
                      <a:pt x="77" y="0"/>
                    </a:lnTo>
                    <a:lnTo>
                      <a:pt x="51" y="39"/>
                    </a:lnTo>
                    <a:lnTo>
                      <a:pt x="0" y="95"/>
                    </a:lnTo>
                    <a:lnTo>
                      <a:pt x="29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28" name="Freeform 964"/>
              <p:cNvSpPr>
                <a:spLocks/>
              </p:cNvSpPr>
              <p:nvPr/>
            </p:nvSpPr>
            <p:spPr bwMode="auto">
              <a:xfrm>
                <a:off x="5308" y="1430"/>
                <a:ext cx="174" cy="65"/>
              </a:xfrm>
              <a:custGeom>
                <a:avLst/>
                <a:gdLst/>
                <a:ahLst/>
                <a:cxnLst>
                  <a:cxn ang="0">
                    <a:pos x="51" y="65"/>
                  </a:cxn>
                  <a:cxn ang="0">
                    <a:pos x="0" y="17"/>
                  </a:cxn>
                  <a:cxn ang="0">
                    <a:pos x="123" y="0"/>
                  </a:cxn>
                  <a:cxn ang="0">
                    <a:pos x="174" y="40"/>
                  </a:cxn>
                  <a:cxn ang="0">
                    <a:pos x="51" y="65"/>
                  </a:cxn>
                </a:cxnLst>
                <a:rect l="0" t="0" r="r" b="b"/>
                <a:pathLst>
                  <a:path w="174" h="65">
                    <a:moveTo>
                      <a:pt x="51" y="65"/>
                    </a:moveTo>
                    <a:lnTo>
                      <a:pt x="0" y="17"/>
                    </a:lnTo>
                    <a:lnTo>
                      <a:pt x="123" y="0"/>
                    </a:lnTo>
                    <a:lnTo>
                      <a:pt x="174" y="40"/>
                    </a:lnTo>
                    <a:lnTo>
                      <a:pt x="51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29" name="Freeform 965"/>
              <p:cNvSpPr>
                <a:spLocks/>
              </p:cNvSpPr>
              <p:nvPr/>
            </p:nvSpPr>
            <p:spPr bwMode="auto">
              <a:xfrm>
                <a:off x="5308" y="1430"/>
                <a:ext cx="174" cy="65"/>
              </a:xfrm>
              <a:custGeom>
                <a:avLst/>
                <a:gdLst/>
                <a:ahLst/>
                <a:cxnLst>
                  <a:cxn ang="0">
                    <a:pos x="51" y="65"/>
                  </a:cxn>
                  <a:cxn ang="0">
                    <a:pos x="0" y="17"/>
                  </a:cxn>
                  <a:cxn ang="0">
                    <a:pos x="123" y="0"/>
                  </a:cxn>
                  <a:cxn ang="0">
                    <a:pos x="174" y="40"/>
                  </a:cxn>
                  <a:cxn ang="0">
                    <a:pos x="51" y="65"/>
                  </a:cxn>
                </a:cxnLst>
                <a:rect l="0" t="0" r="r" b="b"/>
                <a:pathLst>
                  <a:path w="174" h="65">
                    <a:moveTo>
                      <a:pt x="51" y="65"/>
                    </a:moveTo>
                    <a:lnTo>
                      <a:pt x="0" y="17"/>
                    </a:lnTo>
                    <a:lnTo>
                      <a:pt x="123" y="0"/>
                    </a:lnTo>
                    <a:lnTo>
                      <a:pt x="174" y="40"/>
                    </a:lnTo>
                    <a:lnTo>
                      <a:pt x="51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30" name="Freeform 966"/>
              <p:cNvSpPr>
                <a:spLocks/>
              </p:cNvSpPr>
              <p:nvPr/>
            </p:nvSpPr>
            <p:spPr bwMode="auto">
              <a:xfrm>
                <a:off x="4391" y="3471"/>
                <a:ext cx="10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"/>
                  </a:cxn>
                  <a:cxn ang="0">
                    <a:pos x="107" y="0"/>
                  </a:cxn>
                  <a:cxn ang="0">
                    <a:pos x="99" y="37"/>
                  </a:cxn>
                  <a:cxn ang="0">
                    <a:pos x="0" y="40"/>
                  </a:cxn>
                </a:cxnLst>
                <a:rect l="0" t="0" r="r" b="b"/>
                <a:pathLst>
                  <a:path w="107" h="40">
                    <a:moveTo>
                      <a:pt x="0" y="40"/>
                    </a:moveTo>
                    <a:lnTo>
                      <a:pt x="0" y="4"/>
                    </a:lnTo>
                    <a:lnTo>
                      <a:pt x="107" y="0"/>
                    </a:lnTo>
                    <a:lnTo>
                      <a:pt x="99" y="3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31" name="Freeform 967"/>
              <p:cNvSpPr>
                <a:spLocks/>
              </p:cNvSpPr>
              <p:nvPr/>
            </p:nvSpPr>
            <p:spPr bwMode="auto">
              <a:xfrm>
                <a:off x="4391" y="3471"/>
                <a:ext cx="107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"/>
                  </a:cxn>
                  <a:cxn ang="0">
                    <a:pos x="107" y="0"/>
                  </a:cxn>
                  <a:cxn ang="0">
                    <a:pos x="99" y="37"/>
                  </a:cxn>
                  <a:cxn ang="0">
                    <a:pos x="0" y="40"/>
                  </a:cxn>
                </a:cxnLst>
                <a:rect l="0" t="0" r="r" b="b"/>
                <a:pathLst>
                  <a:path w="107" h="40">
                    <a:moveTo>
                      <a:pt x="0" y="40"/>
                    </a:moveTo>
                    <a:lnTo>
                      <a:pt x="0" y="4"/>
                    </a:lnTo>
                    <a:lnTo>
                      <a:pt x="107" y="0"/>
                    </a:lnTo>
                    <a:lnTo>
                      <a:pt x="99" y="37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968"/>
            <p:cNvGrpSpPr>
              <a:grpSpLocks/>
            </p:cNvGrpSpPr>
            <p:nvPr/>
          </p:nvGrpSpPr>
          <p:grpSpPr bwMode="auto">
            <a:xfrm>
              <a:off x="3178" y="1007"/>
              <a:ext cx="2419" cy="2572"/>
              <a:chOff x="3178" y="1007"/>
              <a:chExt cx="2419" cy="2572"/>
            </a:xfrm>
          </p:grpSpPr>
          <p:sp>
            <p:nvSpPr>
              <p:cNvPr id="89033" name="Freeform 969"/>
              <p:cNvSpPr>
                <a:spLocks/>
              </p:cNvSpPr>
              <p:nvPr/>
            </p:nvSpPr>
            <p:spPr bwMode="auto">
              <a:xfrm>
                <a:off x="4284" y="3471"/>
                <a:ext cx="107" cy="40"/>
              </a:xfrm>
              <a:custGeom>
                <a:avLst/>
                <a:gdLst/>
                <a:ahLst/>
                <a:cxnLst>
                  <a:cxn ang="0">
                    <a:pos x="8" y="37"/>
                  </a:cxn>
                  <a:cxn ang="0">
                    <a:pos x="0" y="0"/>
                  </a:cxn>
                  <a:cxn ang="0">
                    <a:pos x="107" y="4"/>
                  </a:cxn>
                  <a:cxn ang="0">
                    <a:pos x="107" y="40"/>
                  </a:cxn>
                  <a:cxn ang="0">
                    <a:pos x="8" y="37"/>
                  </a:cxn>
                </a:cxnLst>
                <a:rect l="0" t="0" r="r" b="b"/>
                <a:pathLst>
                  <a:path w="107" h="40">
                    <a:moveTo>
                      <a:pt x="8" y="37"/>
                    </a:moveTo>
                    <a:lnTo>
                      <a:pt x="0" y="0"/>
                    </a:lnTo>
                    <a:lnTo>
                      <a:pt x="107" y="4"/>
                    </a:lnTo>
                    <a:lnTo>
                      <a:pt x="107" y="40"/>
                    </a:lnTo>
                    <a:lnTo>
                      <a:pt x="8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34" name="Freeform 970"/>
              <p:cNvSpPr>
                <a:spLocks/>
              </p:cNvSpPr>
              <p:nvPr/>
            </p:nvSpPr>
            <p:spPr bwMode="auto">
              <a:xfrm>
                <a:off x="4284" y="3471"/>
                <a:ext cx="107" cy="40"/>
              </a:xfrm>
              <a:custGeom>
                <a:avLst/>
                <a:gdLst/>
                <a:ahLst/>
                <a:cxnLst>
                  <a:cxn ang="0">
                    <a:pos x="8" y="37"/>
                  </a:cxn>
                  <a:cxn ang="0">
                    <a:pos x="0" y="0"/>
                  </a:cxn>
                  <a:cxn ang="0">
                    <a:pos x="107" y="4"/>
                  </a:cxn>
                  <a:cxn ang="0">
                    <a:pos x="107" y="40"/>
                  </a:cxn>
                  <a:cxn ang="0">
                    <a:pos x="8" y="37"/>
                  </a:cxn>
                </a:cxnLst>
                <a:rect l="0" t="0" r="r" b="b"/>
                <a:pathLst>
                  <a:path w="107" h="40">
                    <a:moveTo>
                      <a:pt x="8" y="37"/>
                    </a:moveTo>
                    <a:lnTo>
                      <a:pt x="0" y="0"/>
                    </a:lnTo>
                    <a:lnTo>
                      <a:pt x="107" y="4"/>
                    </a:lnTo>
                    <a:lnTo>
                      <a:pt x="107" y="40"/>
                    </a:lnTo>
                    <a:lnTo>
                      <a:pt x="8" y="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35" name="Freeform 971"/>
              <p:cNvSpPr>
                <a:spLocks/>
              </p:cNvSpPr>
              <p:nvPr/>
            </p:nvSpPr>
            <p:spPr bwMode="auto">
              <a:xfrm>
                <a:off x="4177" y="3463"/>
                <a:ext cx="32" cy="116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15" y="116"/>
                  </a:cxn>
                  <a:cxn ang="0">
                    <a:pos x="32" y="37"/>
                  </a:cxn>
                  <a:cxn ang="0">
                    <a:pos x="19" y="0"/>
                  </a:cxn>
                  <a:cxn ang="0">
                    <a:pos x="0" y="80"/>
                  </a:cxn>
                </a:cxnLst>
                <a:rect l="0" t="0" r="r" b="b"/>
                <a:pathLst>
                  <a:path w="32" h="116">
                    <a:moveTo>
                      <a:pt x="0" y="80"/>
                    </a:moveTo>
                    <a:lnTo>
                      <a:pt x="15" y="116"/>
                    </a:lnTo>
                    <a:lnTo>
                      <a:pt x="32" y="37"/>
                    </a:lnTo>
                    <a:lnTo>
                      <a:pt x="19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36" name="Freeform 972"/>
              <p:cNvSpPr>
                <a:spLocks/>
              </p:cNvSpPr>
              <p:nvPr/>
            </p:nvSpPr>
            <p:spPr bwMode="auto">
              <a:xfrm>
                <a:off x="4177" y="3463"/>
                <a:ext cx="32" cy="116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15" y="116"/>
                  </a:cxn>
                  <a:cxn ang="0">
                    <a:pos x="32" y="37"/>
                  </a:cxn>
                  <a:cxn ang="0">
                    <a:pos x="19" y="0"/>
                  </a:cxn>
                  <a:cxn ang="0">
                    <a:pos x="0" y="80"/>
                  </a:cxn>
                </a:cxnLst>
                <a:rect l="0" t="0" r="r" b="b"/>
                <a:pathLst>
                  <a:path w="32" h="116">
                    <a:moveTo>
                      <a:pt x="0" y="80"/>
                    </a:moveTo>
                    <a:lnTo>
                      <a:pt x="15" y="116"/>
                    </a:lnTo>
                    <a:lnTo>
                      <a:pt x="32" y="37"/>
                    </a:lnTo>
                    <a:lnTo>
                      <a:pt x="19" y="0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37" name="Freeform 973"/>
              <p:cNvSpPr>
                <a:spLocks/>
              </p:cNvSpPr>
              <p:nvPr/>
            </p:nvSpPr>
            <p:spPr bwMode="auto">
              <a:xfrm>
                <a:off x="5145" y="1247"/>
                <a:ext cx="150" cy="87"/>
              </a:xfrm>
              <a:custGeom>
                <a:avLst/>
                <a:gdLst/>
                <a:ahLst/>
                <a:cxnLst>
                  <a:cxn ang="0">
                    <a:pos x="113" y="37"/>
                  </a:cxn>
                  <a:cxn ang="0">
                    <a:pos x="0" y="0"/>
                  </a:cxn>
                  <a:cxn ang="0">
                    <a:pos x="31" y="41"/>
                  </a:cxn>
                  <a:cxn ang="0">
                    <a:pos x="150" y="87"/>
                  </a:cxn>
                  <a:cxn ang="0">
                    <a:pos x="113" y="37"/>
                  </a:cxn>
                </a:cxnLst>
                <a:rect l="0" t="0" r="r" b="b"/>
                <a:pathLst>
                  <a:path w="150" h="87">
                    <a:moveTo>
                      <a:pt x="113" y="37"/>
                    </a:moveTo>
                    <a:lnTo>
                      <a:pt x="0" y="0"/>
                    </a:lnTo>
                    <a:lnTo>
                      <a:pt x="31" y="41"/>
                    </a:lnTo>
                    <a:lnTo>
                      <a:pt x="150" y="87"/>
                    </a:lnTo>
                    <a:lnTo>
                      <a:pt x="113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38" name="Freeform 974"/>
              <p:cNvSpPr>
                <a:spLocks/>
              </p:cNvSpPr>
              <p:nvPr/>
            </p:nvSpPr>
            <p:spPr bwMode="auto">
              <a:xfrm>
                <a:off x="5145" y="1247"/>
                <a:ext cx="150" cy="87"/>
              </a:xfrm>
              <a:custGeom>
                <a:avLst/>
                <a:gdLst/>
                <a:ahLst/>
                <a:cxnLst>
                  <a:cxn ang="0">
                    <a:pos x="113" y="37"/>
                  </a:cxn>
                  <a:cxn ang="0">
                    <a:pos x="0" y="0"/>
                  </a:cxn>
                  <a:cxn ang="0">
                    <a:pos x="31" y="41"/>
                  </a:cxn>
                  <a:cxn ang="0">
                    <a:pos x="150" y="87"/>
                  </a:cxn>
                  <a:cxn ang="0">
                    <a:pos x="113" y="37"/>
                  </a:cxn>
                </a:cxnLst>
                <a:rect l="0" t="0" r="r" b="b"/>
                <a:pathLst>
                  <a:path w="150" h="87">
                    <a:moveTo>
                      <a:pt x="113" y="37"/>
                    </a:moveTo>
                    <a:lnTo>
                      <a:pt x="0" y="0"/>
                    </a:lnTo>
                    <a:lnTo>
                      <a:pt x="31" y="41"/>
                    </a:lnTo>
                    <a:lnTo>
                      <a:pt x="150" y="87"/>
                    </a:lnTo>
                    <a:lnTo>
                      <a:pt x="113" y="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39" name="Freeform 975"/>
              <p:cNvSpPr>
                <a:spLocks/>
              </p:cNvSpPr>
              <p:nvPr/>
            </p:nvSpPr>
            <p:spPr bwMode="auto">
              <a:xfrm>
                <a:off x="4614" y="3499"/>
                <a:ext cx="24" cy="76"/>
              </a:xfrm>
              <a:custGeom>
                <a:avLst/>
                <a:gdLst/>
                <a:ahLst/>
                <a:cxnLst>
                  <a:cxn ang="0">
                    <a:pos x="24" y="40"/>
                  </a:cxn>
                  <a:cxn ang="0">
                    <a:pos x="10" y="76"/>
                  </a:cxn>
                  <a:cxn ang="0">
                    <a:pos x="0" y="37"/>
                  </a:cxn>
                  <a:cxn ang="0">
                    <a:pos x="15" y="0"/>
                  </a:cxn>
                  <a:cxn ang="0">
                    <a:pos x="24" y="40"/>
                  </a:cxn>
                </a:cxnLst>
                <a:rect l="0" t="0" r="r" b="b"/>
                <a:pathLst>
                  <a:path w="24" h="76">
                    <a:moveTo>
                      <a:pt x="24" y="40"/>
                    </a:moveTo>
                    <a:lnTo>
                      <a:pt x="10" y="76"/>
                    </a:lnTo>
                    <a:lnTo>
                      <a:pt x="0" y="37"/>
                    </a:lnTo>
                    <a:lnTo>
                      <a:pt x="15" y="0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40" name="Freeform 976"/>
              <p:cNvSpPr>
                <a:spLocks noEditPoints="1"/>
              </p:cNvSpPr>
              <p:nvPr/>
            </p:nvSpPr>
            <p:spPr bwMode="auto">
              <a:xfrm>
                <a:off x="3178" y="2027"/>
                <a:ext cx="1460" cy="1548"/>
              </a:xfrm>
              <a:custGeom>
                <a:avLst/>
                <a:gdLst/>
                <a:ahLst/>
                <a:cxnLst>
                  <a:cxn ang="0">
                    <a:pos x="1460" y="1512"/>
                  </a:cxn>
                  <a:cxn ang="0">
                    <a:pos x="1446" y="1548"/>
                  </a:cxn>
                  <a:cxn ang="0">
                    <a:pos x="1436" y="1509"/>
                  </a:cxn>
                  <a:cxn ang="0">
                    <a:pos x="1451" y="1472"/>
                  </a:cxn>
                  <a:cxn ang="0">
                    <a:pos x="1460" y="1512"/>
                  </a:cxn>
                  <a:cxn ang="0">
                    <a:pos x="0" y="0"/>
                  </a:cxn>
                  <a:cxn ang="0">
                    <a:pos x="9" y="76"/>
                  </a:cxn>
                </a:cxnLst>
                <a:rect l="0" t="0" r="r" b="b"/>
                <a:pathLst>
                  <a:path w="1460" h="1548">
                    <a:moveTo>
                      <a:pt x="1460" y="1512"/>
                    </a:moveTo>
                    <a:lnTo>
                      <a:pt x="1446" y="1548"/>
                    </a:lnTo>
                    <a:lnTo>
                      <a:pt x="1436" y="1509"/>
                    </a:lnTo>
                    <a:lnTo>
                      <a:pt x="1451" y="1472"/>
                    </a:lnTo>
                    <a:lnTo>
                      <a:pt x="1460" y="1512"/>
                    </a:lnTo>
                    <a:moveTo>
                      <a:pt x="0" y="0"/>
                    </a:moveTo>
                    <a:lnTo>
                      <a:pt x="9" y="7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41" name="Freeform 977"/>
              <p:cNvSpPr>
                <a:spLocks/>
              </p:cNvSpPr>
              <p:nvPr/>
            </p:nvSpPr>
            <p:spPr bwMode="auto">
              <a:xfrm>
                <a:off x="5236" y="1520"/>
                <a:ext cx="64" cy="90"/>
              </a:xfrm>
              <a:custGeom>
                <a:avLst/>
                <a:gdLst/>
                <a:ahLst/>
                <a:cxnLst>
                  <a:cxn ang="0">
                    <a:pos x="64" y="90"/>
                  </a:cxn>
                  <a:cxn ang="0">
                    <a:pos x="19" y="47"/>
                  </a:cxn>
                  <a:cxn ang="0">
                    <a:pos x="0" y="0"/>
                  </a:cxn>
                  <a:cxn ang="0">
                    <a:pos x="51" y="55"/>
                  </a:cxn>
                  <a:cxn ang="0">
                    <a:pos x="64" y="90"/>
                  </a:cxn>
                </a:cxnLst>
                <a:rect l="0" t="0" r="r" b="b"/>
                <a:pathLst>
                  <a:path w="64" h="90">
                    <a:moveTo>
                      <a:pt x="64" y="90"/>
                    </a:moveTo>
                    <a:lnTo>
                      <a:pt x="19" y="47"/>
                    </a:lnTo>
                    <a:lnTo>
                      <a:pt x="0" y="0"/>
                    </a:lnTo>
                    <a:lnTo>
                      <a:pt x="51" y="55"/>
                    </a:lnTo>
                    <a:lnTo>
                      <a:pt x="64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42" name="Freeform 978"/>
              <p:cNvSpPr>
                <a:spLocks/>
              </p:cNvSpPr>
              <p:nvPr/>
            </p:nvSpPr>
            <p:spPr bwMode="auto">
              <a:xfrm>
                <a:off x="5236" y="1520"/>
                <a:ext cx="64" cy="90"/>
              </a:xfrm>
              <a:custGeom>
                <a:avLst/>
                <a:gdLst/>
                <a:ahLst/>
                <a:cxnLst>
                  <a:cxn ang="0">
                    <a:pos x="64" y="90"/>
                  </a:cxn>
                  <a:cxn ang="0">
                    <a:pos x="19" y="47"/>
                  </a:cxn>
                  <a:cxn ang="0">
                    <a:pos x="0" y="0"/>
                  </a:cxn>
                  <a:cxn ang="0">
                    <a:pos x="51" y="55"/>
                  </a:cxn>
                  <a:cxn ang="0">
                    <a:pos x="64" y="90"/>
                  </a:cxn>
                </a:cxnLst>
                <a:rect l="0" t="0" r="r" b="b"/>
                <a:pathLst>
                  <a:path w="64" h="90">
                    <a:moveTo>
                      <a:pt x="64" y="90"/>
                    </a:moveTo>
                    <a:lnTo>
                      <a:pt x="19" y="47"/>
                    </a:lnTo>
                    <a:lnTo>
                      <a:pt x="0" y="0"/>
                    </a:lnTo>
                    <a:lnTo>
                      <a:pt x="51" y="55"/>
                    </a:lnTo>
                    <a:lnTo>
                      <a:pt x="64" y="9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43" name="Freeform 979"/>
              <p:cNvSpPr>
                <a:spLocks/>
              </p:cNvSpPr>
              <p:nvPr/>
            </p:nvSpPr>
            <p:spPr bwMode="auto">
              <a:xfrm>
                <a:off x="3481" y="1520"/>
                <a:ext cx="65" cy="90"/>
              </a:xfrm>
              <a:custGeom>
                <a:avLst/>
                <a:gdLst/>
                <a:ahLst/>
                <a:cxnLst>
                  <a:cxn ang="0">
                    <a:pos x="46" y="47"/>
                  </a:cxn>
                  <a:cxn ang="0">
                    <a:pos x="65" y="0"/>
                  </a:cxn>
                  <a:cxn ang="0">
                    <a:pos x="12" y="55"/>
                  </a:cxn>
                  <a:cxn ang="0">
                    <a:pos x="0" y="90"/>
                  </a:cxn>
                  <a:cxn ang="0">
                    <a:pos x="46" y="47"/>
                  </a:cxn>
                </a:cxnLst>
                <a:rect l="0" t="0" r="r" b="b"/>
                <a:pathLst>
                  <a:path w="65" h="90">
                    <a:moveTo>
                      <a:pt x="46" y="47"/>
                    </a:moveTo>
                    <a:lnTo>
                      <a:pt x="65" y="0"/>
                    </a:lnTo>
                    <a:lnTo>
                      <a:pt x="12" y="55"/>
                    </a:lnTo>
                    <a:lnTo>
                      <a:pt x="0" y="90"/>
                    </a:lnTo>
                    <a:lnTo>
                      <a:pt x="4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44" name="Freeform 980"/>
              <p:cNvSpPr>
                <a:spLocks/>
              </p:cNvSpPr>
              <p:nvPr/>
            </p:nvSpPr>
            <p:spPr bwMode="auto">
              <a:xfrm>
                <a:off x="3481" y="1520"/>
                <a:ext cx="65" cy="90"/>
              </a:xfrm>
              <a:custGeom>
                <a:avLst/>
                <a:gdLst/>
                <a:ahLst/>
                <a:cxnLst>
                  <a:cxn ang="0">
                    <a:pos x="46" y="47"/>
                  </a:cxn>
                  <a:cxn ang="0">
                    <a:pos x="65" y="0"/>
                  </a:cxn>
                  <a:cxn ang="0">
                    <a:pos x="12" y="55"/>
                  </a:cxn>
                  <a:cxn ang="0">
                    <a:pos x="0" y="90"/>
                  </a:cxn>
                  <a:cxn ang="0">
                    <a:pos x="46" y="47"/>
                  </a:cxn>
                </a:cxnLst>
                <a:rect l="0" t="0" r="r" b="b"/>
                <a:pathLst>
                  <a:path w="65" h="90">
                    <a:moveTo>
                      <a:pt x="46" y="47"/>
                    </a:moveTo>
                    <a:lnTo>
                      <a:pt x="65" y="0"/>
                    </a:lnTo>
                    <a:lnTo>
                      <a:pt x="12" y="55"/>
                    </a:lnTo>
                    <a:lnTo>
                      <a:pt x="0" y="90"/>
                    </a:lnTo>
                    <a:lnTo>
                      <a:pt x="46" y="4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45" name="Freeform 981"/>
              <p:cNvSpPr>
                <a:spLocks/>
              </p:cNvSpPr>
              <p:nvPr/>
            </p:nvSpPr>
            <p:spPr bwMode="auto">
              <a:xfrm>
                <a:off x="4481" y="1764"/>
                <a:ext cx="20" cy="7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70"/>
                  </a:cxn>
                  <a:cxn ang="0">
                    <a:pos x="0" y="51"/>
                  </a:cxn>
                </a:cxnLst>
                <a:rect l="0" t="0" r="r" b="b"/>
                <a:pathLst>
                  <a:path w="20" h="70">
                    <a:moveTo>
                      <a:pt x="0" y="51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7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46" name="Freeform 982"/>
              <p:cNvSpPr>
                <a:spLocks/>
              </p:cNvSpPr>
              <p:nvPr/>
            </p:nvSpPr>
            <p:spPr bwMode="auto">
              <a:xfrm>
                <a:off x="4481" y="1764"/>
                <a:ext cx="20" cy="7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0" y="19"/>
                  </a:cxn>
                  <a:cxn ang="0">
                    <a:pos x="20" y="70"/>
                  </a:cxn>
                  <a:cxn ang="0">
                    <a:pos x="0" y="51"/>
                  </a:cxn>
                </a:cxnLst>
                <a:rect l="0" t="0" r="r" b="b"/>
                <a:pathLst>
                  <a:path w="20" h="70">
                    <a:moveTo>
                      <a:pt x="0" y="51"/>
                    </a:moveTo>
                    <a:lnTo>
                      <a:pt x="0" y="0"/>
                    </a:lnTo>
                    <a:lnTo>
                      <a:pt x="20" y="19"/>
                    </a:lnTo>
                    <a:lnTo>
                      <a:pt x="20" y="70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47" name="Freeform 983"/>
              <p:cNvSpPr>
                <a:spLocks/>
              </p:cNvSpPr>
              <p:nvPr/>
            </p:nvSpPr>
            <p:spPr bwMode="auto">
              <a:xfrm>
                <a:off x="4281" y="1764"/>
                <a:ext cx="20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70"/>
                  </a:cxn>
                </a:cxnLst>
                <a:rect l="0" t="0" r="r" b="b"/>
                <a:pathLst>
                  <a:path w="20" h="70">
                    <a:moveTo>
                      <a:pt x="0" y="7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48" name="Freeform 984"/>
              <p:cNvSpPr>
                <a:spLocks/>
              </p:cNvSpPr>
              <p:nvPr/>
            </p:nvSpPr>
            <p:spPr bwMode="auto">
              <a:xfrm>
                <a:off x="4281" y="1764"/>
                <a:ext cx="20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20" y="51"/>
                  </a:cxn>
                  <a:cxn ang="0">
                    <a:pos x="0" y="70"/>
                  </a:cxn>
                </a:cxnLst>
                <a:rect l="0" t="0" r="r" b="b"/>
                <a:pathLst>
                  <a:path w="20" h="70">
                    <a:moveTo>
                      <a:pt x="0" y="7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51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49" name="Rectangle 985"/>
              <p:cNvSpPr>
                <a:spLocks noChangeArrowheads="1"/>
              </p:cNvSpPr>
              <p:nvPr/>
            </p:nvSpPr>
            <p:spPr bwMode="auto">
              <a:xfrm>
                <a:off x="4371" y="2115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50" name="Rectangle 986"/>
              <p:cNvSpPr>
                <a:spLocks noChangeArrowheads="1"/>
              </p:cNvSpPr>
              <p:nvPr/>
            </p:nvSpPr>
            <p:spPr bwMode="auto">
              <a:xfrm>
                <a:off x="4371" y="2115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51" name="Freeform 987"/>
              <p:cNvSpPr>
                <a:spLocks/>
              </p:cNvSpPr>
              <p:nvPr/>
            </p:nvSpPr>
            <p:spPr bwMode="auto">
              <a:xfrm>
                <a:off x="4501" y="1834"/>
                <a:ext cx="6" cy="7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6" y="18"/>
                  </a:cxn>
                  <a:cxn ang="0">
                    <a:pos x="6" y="70"/>
                  </a:cxn>
                  <a:cxn ang="0">
                    <a:pos x="0" y="50"/>
                  </a:cxn>
                </a:cxnLst>
                <a:rect l="0" t="0" r="r" b="b"/>
                <a:pathLst>
                  <a:path w="6" h="70">
                    <a:moveTo>
                      <a:pt x="0" y="50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7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52" name="Freeform 988"/>
              <p:cNvSpPr>
                <a:spLocks/>
              </p:cNvSpPr>
              <p:nvPr/>
            </p:nvSpPr>
            <p:spPr bwMode="auto">
              <a:xfrm>
                <a:off x="4501" y="1834"/>
                <a:ext cx="6" cy="7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6" y="18"/>
                  </a:cxn>
                  <a:cxn ang="0">
                    <a:pos x="6" y="70"/>
                  </a:cxn>
                  <a:cxn ang="0">
                    <a:pos x="0" y="50"/>
                  </a:cxn>
                </a:cxnLst>
                <a:rect l="0" t="0" r="r" b="b"/>
                <a:pathLst>
                  <a:path w="6" h="70">
                    <a:moveTo>
                      <a:pt x="0" y="50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70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53" name="Freeform 989"/>
              <p:cNvSpPr>
                <a:spLocks/>
              </p:cNvSpPr>
              <p:nvPr/>
            </p:nvSpPr>
            <p:spPr bwMode="auto">
              <a:xfrm>
                <a:off x="4275" y="1834"/>
                <a:ext cx="6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8"/>
                  </a:cxn>
                  <a:cxn ang="0">
                    <a:pos x="6" y="0"/>
                  </a:cxn>
                  <a:cxn ang="0">
                    <a:pos x="6" y="50"/>
                  </a:cxn>
                  <a:cxn ang="0">
                    <a:pos x="0" y="70"/>
                  </a:cxn>
                </a:cxnLst>
                <a:rect l="0" t="0" r="r" b="b"/>
                <a:pathLst>
                  <a:path w="6" h="70">
                    <a:moveTo>
                      <a:pt x="0" y="7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5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54" name="Freeform 990"/>
              <p:cNvSpPr>
                <a:spLocks/>
              </p:cNvSpPr>
              <p:nvPr/>
            </p:nvSpPr>
            <p:spPr bwMode="auto">
              <a:xfrm>
                <a:off x="4275" y="1834"/>
                <a:ext cx="6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18"/>
                  </a:cxn>
                  <a:cxn ang="0">
                    <a:pos x="6" y="0"/>
                  </a:cxn>
                  <a:cxn ang="0">
                    <a:pos x="6" y="50"/>
                  </a:cxn>
                  <a:cxn ang="0">
                    <a:pos x="0" y="70"/>
                  </a:cxn>
                </a:cxnLst>
                <a:rect l="0" t="0" r="r" b="b"/>
                <a:pathLst>
                  <a:path w="6" h="70">
                    <a:moveTo>
                      <a:pt x="0" y="7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50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55" name="Freeform 991"/>
              <p:cNvSpPr>
                <a:spLocks/>
              </p:cNvSpPr>
              <p:nvPr/>
            </p:nvSpPr>
            <p:spPr bwMode="auto">
              <a:xfrm>
                <a:off x="4450" y="1700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4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4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56" name="Freeform 992"/>
              <p:cNvSpPr>
                <a:spLocks/>
              </p:cNvSpPr>
              <p:nvPr/>
            </p:nvSpPr>
            <p:spPr bwMode="auto">
              <a:xfrm>
                <a:off x="4450" y="1700"/>
                <a:ext cx="31" cy="6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1" y="14"/>
                  </a:cxn>
                  <a:cxn ang="0">
                    <a:pos x="31" y="64"/>
                  </a:cxn>
                  <a:cxn ang="0">
                    <a:pos x="0" y="51"/>
                  </a:cxn>
                </a:cxnLst>
                <a:rect l="0" t="0" r="r" b="b"/>
                <a:pathLst>
                  <a:path w="31" h="64">
                    <a:moveTo>
                      <a:pt x="0" y="51"/>
                    </a:moveTo>
                    <a:lnTo>
                      <a:pt x="0" y="0"/>
                    </a:lnTo>
                    <a:lnTo>
                      <a:pt x="31" y="14"/>
                    </a:lnTo>
                    <a:lnTo>
                      <a:pt x="31" y="64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57" name="Freeform 993"/>
              <p:cNvSpPr>
                <a:spLocks/>
              </p:cNvSpPr>
              <p:nvPr/>
            </p:nvSpPr>
            <p:spPr bwMode="auto">
              <a:xfrm>
                <a:off x="4301" y="1700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4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4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58" name="Freeform 994"/>
              <p:cNvSpPr>
                <a:spLocks/>
              </p:cNvSpPr>
              <p:nvPr/>
            </p:nvSpPr>
            <p:spPr bwMode="auto">
              <a:xfrm>
                <a:off x="4301" y="1700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4"/>
                  </a:cxn>
                  <a:cxn ang="0">
                    <a:pos x="31" y="0"/>
                  </a:cxn>
                  <a:cxn ang="0">
                    <a:pos x="31" y="51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0" y="14"/>
                    </a:lnTo>
                    <a:lnTo>
                      <a:pt x="31" y="0"/>
                    </a:lnTo>
                    <a:lnTo>
                      <a:pt x="31" y="51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59" name="Freeform 995"/>
              <p:cNvSpPr>
                <a:spLocks/>
              </p:cNvSpPr>
              <p:nvPr/>
            </p:nvSpPr>
            <p:spPr bwMode="auto">
              <a:xfrm>
                <a:off x="4995" y="1190"/>
                <a:ext cx="150" cy="57"/>
              </a:xfrm>
              <a:custGeom>
                <a:avLst/>
                <a:gdLst/>
                <a:ahLst/>
                <a:cxnLst>
                  <a:cxn ang="0">
                    <a:pos x="111" y="20"/>
                  </a:cxn>
                  <a:cxn ang="0">
                    <a:pos x="0" y="0"/>
                  </a:cxn>
                  <a:cxn ang="0">
                    <a:pos x="34" y="32"/>
                  </a:cxn>
                  <a:cxn ang="0">
                    <a:pos x="150" y="57"/>
                  </a:cxn>
                  <a:cxn ang="0">
                    <a:pos x="111" y="20"/>
                  </a:cxn>
                </a:cxnLst>
                <a:rect l="0" t="0" r="r" b="b"/>
                <a:pathLst>
                  <a:path w="150" h="57">
                    <a:moveTo>
                      <a:pt x="111" y="20"/>
                    </a:moveTo>
                    <a:lnTo>
                      <a:pt x="0" y="0"/>
                    </a:lnTo>
                    <a:lnTo>
                      <a:pt x="34" y="32"/>
                    </a:lnTo>
                    <a:lnTo>
                      <a:pt x="150" y="57"/>
                    </a:lnTo>
                    <a:lnTo>
                      <a:pt x="111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60" name="Freeform 996"/>
              <p:cNvSpPr>
                <a:spLocks/>
              </p:cNvSpPr>
              <p:nvPr/>
            </p:nvSpPr>
            <p:spPr bwMode="auto">
              <a:xfrm>
                <a:off x="4995" y="1190"/>
                <a:ext cx="150" cy="57"/>
              </a:xfrm>
              <a:custGeom>
                <a:avLst/>
                <a:gdLst/>
                <a:ahLst/>
                <a:cxnLst>
                  <a:cxn ang="0">
                    <a:pos x="111" y="20"/>
                  </a:cxn>
                  <a:cxn ang="0">
                    <a:pos x="0" y="0"/>
                  </a:cxn>
                  <a:cxn ang="0">
                    <a:pos x="34" y="32"/>
                  </a:cxn>
                  <a:cxn ang="0">
                    <a:pos x="150" y="57"/>
                  </a:cxn>
                  <a:cxn ang="0">
                    <a:pos x="111" y="20"/>
                  </a:cxn>
                </a:cxnLst>
                <a:rect l="0" t="0" r="r" b="b"/>
                <a:pathLst>
                  <a:path w="150" h="57">
                    <a:moveTo>
                      <a:pt x="111" y="20"/>
                    </a:moveTo>
                    <a:lnTo>
                      <a:pt x="0" y="0"/>
                    </a:lnTo>
                    <a:lnTo>
                      <a:pt x="34" y="32"/>
                    </a:lnTo>
                    <a:lnTo>
                      <a:pt x="150" y="57"/>
                    </a:lnTo>
                    <a:lnTo>
                      <a:pt x="111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61" name="Freeform 997"/>
              <p:cNvSpPr>
                <a:spLocks/>
              </p:cNvSpPr>
              <p:nvPr/>
            </p:nvSpPr>
            <p:spPr bwMode="auto">
              <a:xfrm>
                <a:off x="4704" y="3380"/>
                <a:ext cx="123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0" y="26"/>
                  </a:cxn>
                  <a:cxn ang="0">
                    <a:pos x="123" y="0"/>
                  </a:cxn>
                  <a:cxn ang="0">
                    <a:pos x="96" y="39"/>
                  </a:cxn>
                  <a:cxn ang="0">
                    <a:pos x="0" y="64"/>
                  </a:cxn>
                </a:cxnLst>
                <a:rect l="0" t="0" r="r" b="b"/>
                <a:pathLst>
                  <a:path w="123" h="64">
                    <a:moveTo>
                      <a:pt x="0" y="64"/>
                    </a:moveTo>
                    <a:lnTo>
                      <a:pt x="20" y="26"/>
                    </a:lnTo>
                    <a:lnTo>
                      <a:pt x="123" y="0"/>
                    </a:lnTo>
                    <a:lnTo>
                      <a:pt x="96" y="3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62" name="Freeform 998"/>
              <p:cNvSpPr>
                <a:spLocks/>
              </p:cNvSpPr>
              <p:nvPr/>
            </p:nvSpPr>
            <p:spPr bwMode="auto">
              <a:xfrm>
                <a:off x="4704" y="3380"/>
                <a:ext cx="123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0" y="26"/>
                  </a:cxn>
                  <a:cxn ang="0">
                    <a:pos x="123" y="0"/>
                  </a:cxn>
                  <a:cxn ang="0">
                    <a:pos x="96" y="39"/>
                  </a:cxn>
                  <a:cxn ang="0">
                    <a:pos x="0" y="64"/>
                  </a:cxn>
                </a:cxnLst>
                <a:rect l="0" t="0" r="r" b="b"/>
                <a:pathLst>
                  <a:path w="123" h="64">
                    <a:moveTo>
                      <a:pt x="0" y="64"/>
                    </a:moveTo>
                    <a:lnTo>
                      <a:pt x="20" y="26"/>
                    </a:lnTo>
                    <a:lnTo>
                      <a:pt x="123" y="0"/>
                    </a:lnTo>
                    <a:lnTo>
                      <a:pt x="96" y="39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63" name="Freeform 999"/>
              <p:cNvSpPr>
                <a:spLocks/>
              </p:cNvSpPr>
              <p:nvPr/>
            </p:nvSpPr>
            <p:spPr bwMode="auto">
              <a:xfrm>
                <a:off x="3955" y="3380"/>
                <a:ext cx="123" cy="64"/>
              </a:xfrm>
              <a:custGeom>
                <a:avLst/>
                <a:gdLst/>
                <a:ahLst/>
                <a:cxnLst>
                  <a:cxn ang="0">
                    <a:pos x="27" y="39"/>
                  </a:cxn>
                  <a:cxn ang="0">
                    <a:pos x="0" y="0"/>
                  </a:cxn>
                  <a:cxn ang="0">
                    <a:pos x="103" y="26"/>
                  </a:cxn>
                  <a:cxn ang="0">
                    <a:pos x="123" y="64"/>
                  </a:cxn>
                  <a:cxn ang="0">
                    <a:pos x="27" y="39"/>
                  </a:cxn>
                </a:cxnLst>
                <a:rect l="0" t="0" r="r" b="b"/>
                <a:pathLst>
                  <a:path w="123" h="64">
                    <a:moveTo>
                      <a:pt x="27" y="39"/>
                    </a:moveTo>
                    <a:lnTo>
                      <a:pt x="0" y="0"/>
                    </a:lnTo>
                    <a:lnTo>
                      <a:pt x="103" y="26"/>
                    </a:lnTo>
                    <a:lnTo>
                      <a:pt x="123" y="64"/>
                    </a:lnTo>
                    <a:lnTo>
                      <a:pt x="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64" name="Freeform 1000"/>
              <p:cNvSpPr>
                <a:spLocks/>
              </p:cNvSpPr>
              <p:nvPr/>
            </p:nvSpPr>
            <p:spPr bwMode="auto">
              <a:xfrm>
                <a:off x="3955" y="3380"/>
                <a:ext cx="123" cy="64"/>
              </a:xfrm>
              <a:custGeom>
                <a:avLst/>
                <a:gdLst/>
                <a:ahLst/>
                <a:cxnLst>
                  <a:cxn ang="0">
                    <a:pos x="27" y="39"/>
                  </a:cxn>
                  <a:cxn ang="0">
                    <a:pos x="0" y="0"/>
                  </a:cxn>
                  <a:cxn ang="0">
                    <a:pos x="103" y="26"/>
                  </a:cxn>
                  <a:cxn ang="0">
                    <a:pos x="123" y="64"/>
                  </a:cxn>
                  <a:cxn ang="0">
                    <a:pos x="27" y="39"/>
                  </a:cxn>
                </a:cxnLst>
                <a:rect l="0" t="0" r="r" b="b"/>
                <a:pathLst>
                  <a:path w="123" h="64">
                    <a:moveTo>
                      <a:pt x="27" y="39"/>
                    </a:moveTo>
                    <a:lnTo>
                      <a:pt x="0" y="0"/>
                    </a:lnTo>
                    <a:lnTo>
                      <a:pt x="103" y="26"/>
                    </a:lnTo>
                    <a:lnTo>
                      <a:pt x="123" y="64"/>
                    </a:lnTo>
                    <a:lnTo>
                      <a:pt x="27" y="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65" name="Freeform 1001"/>
              <p:cNvSpPr>
                <a:spLocks/>
              </p:cNvSpPr>
              <p:nvPr/>
            </p:nvSpPr>
            <p:spPr bwMode="auto">
              <a:xfrm>
                <a:off x="4581" y="3503"/>
                <a:ext cx="24" cy="76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3" y="0"/>
                  </a:cxn>
                  <a:cxn ang="0">
                    <a:pos x="24" y="40"/>
                  </a:cxn>
                  <a:cxn ang="0">
                    <a:pos x="9" y="76"/>
                  </a:cxn>
                  <a:cxn ang="0">
                    <a:pos x="0" y="37"/>
                  </a:cxn>
                </a:cxnLst>
                <a:rect l="0" t="0" r="r" b="b"/>
                <a:pathLst>
                  <a:path w="24" h="76">
                    <a:moveTo>
                      <a:pt x="0" y="37"/>
                    </a:moveTo>
                    <a:lnTo>
                      <a:pt x="13" y="0"/>
                    </a:lnTo>
                    <a:lnTo>
                      <a:pt x="24" y="40"/>
                    </a:lnTo>
                    <a:lnTo>
                      <a:pt x="9" y="7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66" name="Freeform 1002"/>
              <p:cNvSpPr>
                <a:spLocks/>
              </p:cNvSpPr>
              <p:nvPr/>
            </p:nvSpPr>
            <p:spPr bwMode="auto">
              <a:xfrm>
                <a:off x="4581" y="3503"/>
                <a:ext cx="24" cy="76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3" y="0"/>
                  </a:cxn>
                  <a:cxn ang="0">
                    <a:pos x="24" y="40"/>
                  </a:cxn>
                  <a:cxn ang="0">
                    <a:pos x="9" y="76"/>
                  </a:cxn>
                  <a:cxn ang="0">
                    <a:pos x="0" y="37"/>
                  </a:cxn>
                </a:cxnLst>
                <a:rect l="0" t="0" r="r" b="b"/>
                <a:pathLst>
                  <a:path w="24" h="76">
                    <a:moveTo>
                      <a:pt x="0" y="37"/>
                    </a:moveTo>
                    <a:lnTo>
                      <a:pt x="13" y="0"/>
                    </a:lnTo>
                    <a:lnTo>
                      <a:pt x="24" y="40"/>
                    </a:lnTo>
                    <a:lnTo>
                      <a:pt x="9" y="76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67" name="Freeform 1003"/>
              <p:cNvSpPr>
                <a:spLocks/>
              </p:cNvSpPr>
              <p:nvPr/>
            </p:nvSpPr>
            <p:spPr bwMode="auto">
              <a:xfrm>
                <a:off x="5113" y="3414"/>
                <a:ext cx="100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62" y="28"/>
                  </a:cxn>
                  <a:cxn ang="0">
                    <a:pos x="100" y="0"/>
                  </a:cxn>
                  <a:cxn ang="0">
                    <a:pos x="38" y="30"/>
                  </a:cxn>
                  <a:cxn ang="0">
                    <a:pos x="0" y="58"/>
                  </a:cxn>
                </a:cxnLst>
                <a:rect l="0" t="0" r="r" b="b"/>
                <a:pathLst>
                  <a:path w="100" h="58">
                    <a:moveTo>
                      <a:pt x="0" y="58"/>
                    </a:moveTo>
                    <a:lnTo>
                      <a:pt x="62" y="28"/>
                    </a:lnTo>
                    <a:lnTo>
                      <a:pt x="100" y="0"/>
                    </a:lnTo>
                    <a:lnTo>
                      <a:pt x="38" y="3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68" name="Freeform 1004"/>
              <p:cNvSpPr>
                <a:spLocks/>
              </p:cNvSpPr>
              <p:nvPr/>
            </p:nvSpPr>
            <p:spPr bwMode="auto">
              <a:xfrm>
                <a:off x="5113" y="3414"/>
                <a:ext cx="100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62" y="28"/>
                  </a:cxn>
                  <a:cxn ang="0">
                    <a:pos x="100" y="0"/>
                  </a:cxn>
                  <a:cxn ang="0">
                    <a:pos x="38" y="30"/>
                  </a:cxn>
                  <a:cxn ang="0">
                    <a:pos x="0" y="58"/>
                  </a:cxn>
                </a:cxnLst>
                <a:rect l="0" t="0" r="r" b="b"/>
                <a:pathLst>
                  <a:path w="100" h="58">
                    <a:moveTo>
                      <a:pt x="0" y="58"/>
                    </a:moveTo>
                    <a:lnTo>
                      <a:pt x="62" y="28"/>
                    </a:lnTo>
                    <a:lnTo>
                      <a:pt x="100" y="0"/>
                    </a:lnTo>
                    <a:lnTo>
                      <a:pt x="38" y="30"/>
                    </a:lnTo>
                    <a:lnTo>
                      <a:pt x="0" y="5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69" name="Freeform 1005"/>
              <p:cNvSpPr>
                <a:spLocks/>
              </p:cNvSpPr>
              <p:nvPr/>
            </p:nvSpPr>
            <p:spPr bwMode="auto">
              <a:xfrm>
                <a:off x="5185" y="1447"/>
                <a:ext cx="174" cy="7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23" y="0"/>
                  </a:cxn>
                  <a:cxn ang="0">
                    <a:pos x="174" y="48"/>
                  </a:cxn>
                  <a:cxn ang="0">
                    <a:pos x="51" y="73"/>
                  </a:cxn>
                  <a:cxn ang="0">
                    <a:pos x="0" y="16"/>
                  </a:cxn>
                </a:cxnLst>
                <a:rect l="0" t="0" r="r" b="b"/>
                <a:pathLst>
                  <a:path w="174" h="73">
                    <a:moveTo>
                      <a:pt x="0" y="16"/>
                    </a:moveTo>
                    <a:lnTo>
                      <a:pt x="123" y="0"/>
                    </a:lnTo>
                    <a:lnTo>
                      <a:pt x="174" y="48"/>
                    </a:lnTo>
                    <a:lnTo>
                      <a:pt x="51" y="7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70" name="Freeform 1006"/>
              <p:cNvSpPr>
                <a:spLocks/>
              </p:cNvSpPr>
              <p:nvPr/>
            </p:nvSpPr>
            <p:spPr bwMode="auto">
              <a:xfrm>
                <a:off x="5185" y="1447"/>
                <a:ext cx="174" cy="7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23" y="0"/>
                  </a:cxn>
                  <a:cxn ang="0">
                    <a:pos x="174" y="48"/>
                  </a:cxn>
                  <a:cxn ang="0">
                    <a:pos x="51" y="73"/>
                  </a:cxn>
                  <a:cxn ang="0">
                    <a:pos x="0" y="16"/>
                  </a:cxn>
                </a:cxnLst>
                <a:rect l="0" t="0" r="r" b="b"/>
                <a:pathLst>
                  <a:path w="174" h="73">
                    <a:moveTo>
                      <a:pt x="0" y="16"/>
                    </a:moveTo>
                    <a:lnTo>
                      <a:pt x="123" y="0"/>
                    </a:lnTo>
                    <a:lnTo>
                      <a:pt x="174" y="48"/>
                    </a:lnTo>
                    <a:lnTo>
                      <a:pt x="51" y="73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71" name="Freeform 1007"/>
              <p:cNvSpPr>
                <a:spLocks/>
              </p:cNvSpPr>
              <p:nvPr/>
            </p:nvSpPr>
            <p:spPr bwMode="auto">
              <a:xfrm>
                <a:off x="4450" y="2043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72" name="Freeform 1008"/>
              <p:cNvSpPr>
                <a:spLocks/>
              </p:cNvSpPr>
              <p:nvPr/>
            </p:nvSpPr>
            <p:spPr bwMode="auto">
              <a:xfrm>
                <a:off x="4450" y="2043"/>
                <a:ext cx="31" cy="6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  <a:cxn ang="0">
                    <a:pos x="31" y="52"/>
                  </a:cxn>
                </a:cxnLst>
                <a:rect l="0" t="0" r="r" b="b"/>
                <a:pathLst>
                  <a:path w="31" h="64">
                    <a:moveTo>
                      <a:pt x="31" y="52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lnTo>
                      <a:pt x="31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73" name="Freeform 1009"/>
              <p:cNvSpPr>
                <a:spLocks/>
              </p:cNvSpPr>
              <p:nvPr/>
            </p:nvSpPr>
            <p:spPr bwMode="auto">
              <a:xfrm>
                <a:off x="4301" y="2043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74" name="Freeform 1010"/>
              <p:cNvSpPr>
                <a:spLocks/>
              </p:cNvSpPr>
              <p:nvPr/>
            </p:nvSpPr>
            <p:spPr bwMode="auto">
              <a:xfrm>
                <a:off x="4301" y="2043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75" name="Freeform 1011"/>
              <p:cNvSpPr>
                <a:spLocks/>
              </p:cNvSpPr>
              <p:nvPr/>
            </p:nvSpPr>
            <p:spPr bwMode="auto">
              <a:xfrm>
                <a:off x="5295" y="1334"/>
                <a:ext cx="136" cy="96"/>
              </a:xfrm>
              <a:custGeom>
                <a:avLst/>
                <a:gdLst/>
                <a:ahLst/>
                <a:cxnLst>
                  <a:cxn ang="0">
                    <a:pos x="114" y="54"/>
                  </a:cxn>
                  <a:cxn ang="0">
                    <a:pos x="0" y="0"/>
                  </a:cxn>
                  <a:cxn ang="0">
                    <a:pos x="24" y="41"/>
                  </a:cxn>
                  <a:cxn ang="0">
                    <a:pos x="136" y="96"/>
                  </a:cxn>
                  <a:cxn ang="0">
                    <a:pos x="114" y="54"/>
                  </a:cxn>
                </a:cxnLst>
                <a:rect l="0" t="0" r="r" b="b"/>
                <a:pathLst>
                  <a:path w="136" h="96">
                    <a:moveTo>
                      <a:pt x="114" y="54"/>
                    </a:moveTo>
                    <a:lnTo>
                      <a:pt x="0" y="0"/>
                    </a:lnTo>
                    <a:lnTo>
                      <a:pt x="24" y="41"/>
                    </a:lnTo>
                    <a:lnTo>
                      <a:pt x="136" y="96"/>
                    </a:lnTo>
                    <a:lnTo>
                      <a:pt x="114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76" name="Freeform 1012"/>
              <p:cNvSpPr>
                <a:spLocks/>
              </p:cNvSpPr>
              <p:nvPr/>
            </p:nvSpPr>
            <p:spPr bwMode="auto">
              <a:xfrm>
                <a:off x="5295" y="1334"/>
                <a:ext cx="136" cy="96"/>
              </a:xfrm>
              <a:custGeom>
                <a:avLst/>
                <a:gdLst/>
                <a:ahLst/>
                <a:cxnLst>
                  <a:cxn ang="0">
                    <a:pos x="114" y="54"/>
                  </a:cxn>
                  <a:cxn ang="0">
                    <a:pos x="0" y="0"/>
                  </a:cxn>
                  <a:cxn ang="0">
                    <a:pos x="24" y="41"/>
                  </a:cxn>
                  <a:cxn ang="0">
                    <a:pos x="136" y="96"/>
                  </a:cxn>
                  <a:cxn ang="0">
                    <a:pos x="114" y="54"/>
                  </a:cxn>
                </a:cxnLst>
                <a:rect l="0" t="0" r="r" b="b"/>
                <a:pathLst>
                  <a:path w="136" h="96">
                    <a:moveTo>
                      <a:pt x="114" y="54"/>
                    </a:moveTo>
                    <a:lnTo>
                      <a:pt x="0" y="0"/>
                    </a:lnTo>
                    <a:lnTo>
                      <a:pt x="24" y="41"/>
                    </a:lnTo>
                    <a:lnTo>
                      <a:pt x="136" y="96"/>
                    </a:lnTo>
                    <a:lnTo>
                      <a:pt x="114" y="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77" name="Freeform 1013"/>
              <p:cNvSpPr>
                <a:spLocks/>
              </p:cNvSpPr>
              <p:nvPr/>
            </p:nvSpPr>
            <p:spPr bwMode="auto">
              <a:xfrm>
                <a:off x="4501" y="1904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78" name="Freeform 1014"/>
              <p:cNvSpPr>
                <a:spLocks/>
              </p:cNvSpPr>
              <p:nvPr/>
            </p:nvSpPr>
            <p:spPr bwMode="auto">
              <a:xfrm>
                <a:off x="4501" y="1904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79" name="Freeform 1015"/>
              <p:cNvSpPr>
                <a:spLocks/>
              </p:cNvSpPr>
              <p:nvPr/>
            </p:nvSpPr>
            <p:spPr bwMode="auto">
              <a:xfrm>
                <a:off x="4275" y="1904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80" name="Freeform 1016"/>
              <p:cNvSpPr>
                <a:spLocks/>
              </p:cNvSpPr>
              <p:nvPr/>
            </p:nvSpPr>
            <p:spPr bwMode="auto">
              <a:xfrm>
                <a:off x="4275" y="1904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81" name="Freeform 1017"/>
              <p:cNvSpPr>
                <a:spLocks/>
              </p:cNvSpPr>
              <p:nvPr/>
            </p:nvSpPr>
            <p:spPr bwMode="auto">
              <a:xfrm>
                <a:off x="5401" y="2871"/>
                <a:ext cx="55" cy="167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55" y="113"/>
                  </a:cxn>
                  <a:cxn ang="0">
                    <a:pos x="55" y="0"/>
                  </a:cxn>
                  <a:cxn ang="0">
                    <a:pos x="0" y="55"/>
                  </a:cxn>
                  <a:cxn ang="0">
                    <a:pos x="0" y="167"/>
                  </a:cxn>
                </a:cxnLst>
                <a:rect l="0" t="0" r="r" b="b"/>
                <a:pathLst>
                  <a:path w="55" h="167">
                    <a:moveTo>
                      <a:pt x="0" y="167"/>
                    </a:moveTo>
                    <a:lnTo>
                      <a:pt x="55" y="113"/>
                    </a:lnTo>
                    <a:lnTo>
                      <a:pt x="55" y="0"/>
                    </a:lnTo>
                    <a:lnTo>
                      <a:pt x="0" y="55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82" name="Freeform 1018"/>
              <p:cNvSpPr>
                <a:spLocks/>
              </p:cNvSpPr>
              <p:nvPr/>
            </p:nvSpPr>
            <p:spPr bwMode="auto">
              <a:xfrm>
                <a:off x="5401" y="2871"/>
                <a:ext cx="55" cy="167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55" y="113"/>
                  </a:cxn>
                  <a:cxn ang="0">
                    <a:pos x="55" y="0"/>
                  </a:cxn>
                  <a:cxn ang="0">
                    <a:pos x="0" y="55"/>
                  </a:cxn>
                  <a:cxn ang="0">
                    <a:pos x="0" y="167"/>
                  </a:cxn>
                </a:cxnLst>
                <a:rect l="0" t="0" r="r" b="b"/>
                <a:pathLst>
                  <a:path w="55" h="167">
                    <a:moveTo>
                      <a:pt x="0" y="167"/>
                    </a:moveTo>
                    <a:lnTo>
                      <a:pt x="55" y="113"/>
                    </a:lnTo>
                    <a:lnTo>
                      <a:pt x="55" y="0"/>
                    </a:lnTo>
                    <a:lnTo>
                      <a:pt x="0" y="55"/>
                    </a:lnTo>
                    <a:lnTo>
                      <a:pt x="0" y="1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83" name="Freeform 1019"/>
              <p:cNvSpPr>
                <a:spLocks/>
              </p:cNvSpPr>
              <p:nvPr/>
            </p:nvSpPr>
            <p:spPr bwMode="auto">
              <a:xfrm>
                <a:off x="5482" y="1470"/>
                <a:ext cx="58" cy="124"/>
              </a:xfrm>
              <a:custGeom>
                <a:avLst/>
                <a:gdLst/>
                <a:ahLst/>
                <a:cxnLst>
                  <a:cxn ang="0">
                    <a:pos x="34" y="56"/>
                  </a:cxn>
                  <a:cxn ang="0">
                    <a:pos x="0" y="0"/>
                  </a:cxn>
                  <a:cxn ang="0">
                    <a:pos x="23" y="65"/>
                  </a:cxn>
                  <a:cxn ang="0">
                    <a:pos x="58" y="124"/>
                  </a:cxn>
                  <a:cxn ang="0">
                    <a:pos x="34" y="56"/>
                  </a:cxn>
                </a:cxnLst>
                <a:rect l="0" t="0" r="r" b="b"/>
                <a:pathLst>
                  <a:path w="58" h="124">
                    <a:moveTo>
                      <a:pt x="34" y="56"/>
                    </a:moveTo>
                    <a:lnTo>
                      <a:pt x="0" y="0"/>
                    </a:lnTo>
                    <a:lnTo>
                      <a:pt x="23" y="65"/>
                    </a:lnTo>
                    <a:lnTo>
                      <a:pt x="58" y="124"/>
                    </a:lnTo>
                    <a:lnTo>
                      <a:pt x="34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84" name="Freeform 1020"/>
              <p:cNvSpPr>
                <a:spLocks/>
              </p:cNvSpPr>
              <p:nvPr/>
            </p:nvSpPr>
            <p:spPr bwMode="auto">
              <a:xfrm>
                <a:off x="5482" y="1470"/>
                <a:ext cx="58" cy="124"/>
              </a:xfrm>
              <a:custGeom>
                <a:avLst/>
                <a:gdLst/>
                <a:ahLst/>
                <a:cxnLst>
                  <a:cxn ang="0">
                    <a:pos x="34" y="56"/>
                  </a:cxn>
                  <a:cxn ang="0">
                    <a:pos x="0" y="0"/>
                  </a:cxn>
                  <a:cxn ang="0">
                    <a:pos x="23" y="65"/>
                  </a:cxn>
                  <a:cxn ang="0">
                    <a:pos x="58" y="124"/>
                  </a:cxn>
                  <a:cxn ang="0">
                    <a:pos x="34" y="56"/>
                  </a:cxn>
                </a:cxnLst>
                <a:rect l="0" t="0" r="r" b="b"/>
                <a:pathLst>
                  <a:path w="58" h="124">
                    <a:moveTo>
                      <a:pt x="34" y="56"/>
                    </a:moveTo>
                    <a:lnTo>
                      <a:pt x="0" y="0"/>
                    </a:lnTo>
                    <a:lnTo>
                      <a:pt x="23" y="65"/>
                    </a:lnTo>
                    <a:lnTo>
                      <a:pt x="58" y="124"/>
                    </a:lnTo>
                    <a:lnTo>
                      <a:pt x="34" y="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85" name="Freeform 1021"/>
              <p:cNvSpPr>
                <a:spLocks/>
              </p:cNvSpPr>
              <p:nvPr/>
            </p:nvSpPr>
            <p:spPr bwMode="auto">
              <a:xfrm>
                <a:off x="5116" y="3314"/>
                <a:ext cx="122" cy="100"/>
              </a:xfrm>
              <a:custGeom>
                <a:avLst/>
                <a:gdLst/>
                <a:ahLst/>
                <a:cxnLst>
                  <a:cxn ang="0">
                    <a:pos x="97" y="100"/>
                  </a:cxn>
                  <a:cxn ang="0">
                    <a:pos x="0" y="45"/>
                  </a:cxn>
                  <a:cxn ang="0">
                    <a:pos x="31" y="0"/>
                  </a:cxn>
                  <a:cxn ang="0">
                    <a:pos x="122" y="52"/>
                  </a:cxn>
                  <a:cxn ang="0">
                    <a:pos x="97" y="100"/>
                  </a:cxn>
                </a:cxnLst>
                <a:rect l="0" t="0" r="r" b="b"/>
                <a:pathLst>
                  <a:path w="122" h="100">
                    <a:moveTo>
                      <a:pt x="97" y="100"/>
                    </a:moveTo>
                    <a:lnTo>
                      <a:pt x="0" y="45"/>
                    </a:lnTo>
                    <a:lnTo>
                      <a:pt x="31" y="0"/>
                    </a:lnTo>
                    <a:lnTo>
                      <a:pt x="122" y="52"/>
                    </a:lnTo>
                    <a:lnTo>
                      <a:pt x="9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86" name="Freeform 1022"/>
              <p:cNvSpPr>
                <a:spLocks/>
              </p:cNvSpPr>
              <p:nvPr/>
            </p:nvSpPr>
            <p:spPr bwMode="auto">
              <a:xfrm>
                <a:off x="5116" y="3314"/>
                <a:ext cx="122" cy="100"/>
              </a:xfrm>
              <a:custGeom>
                <a:avLst/>
                <a:gdLst/>
                <a:ahLst/>
                <a:cxnLst>
                  <a:cxn ang="0">
                    <a:pos x="97" y="100"/>
                  </a:cxn>
                  <a:cxn ang="0">
                    <a:pos x="0" y="45"/>
                  </a:cxn>
                  <a:cxn ang="0">
                    <a:pos x="31" y="0"/>
                  </a:cxn>
                  <a:cxn ang="0">
                    <a:pos x="122" y="52"/>
                  </a:cxn>
                  <a:cxn ang="0">
                    <a:pos x="97" y="100"/>
                  </a:cxn>
                </a:cxnLst>
                <a:rect l="0" t="0" r="r" b="b"/>
                <a:pathLst>
                  <a:path w="122" h="100">
                    <a:moveTo>
                      <a:pt x="97" y="100"/>
                    </a:moveTo>
                    <a:lnTo>
                      <a:pt x="0" y="45"/>
                    </a:lnTo>
                    <a:lnTo>
                      <a:pt x="31" y="0"/>
                    </a:lnTo>
                    <a:lnTo>
                      <a:pt x="122" y="52"/>
                    </a:lnTo>
                    <a:lnTo>
                      <a:pt x="97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87" name="Freeform 1023"/>
              <p:cNvSpPr>
                <a:spLocks/>
              </p:cNvSpPr>
              <p:nvPr/>
            </p:nvSpPr>
            <p:spPr bwMode="auto">
              <a:xfrm>
                <a:off x="4370" y="1643"/>
                <a:ext cx="42" cy="51"/>
              </a:xfrm>
              <a:custGeom>
                <a:avLst/>
                <a:gdLst/>
                <a:ahLst/>
                <a:cxnLst>
                  <a:cxn ang="0">
                    <a:pos x="41" y="51"/>
                  </a:cxn>
                  <a:cxn ang="0">
                    <a:pos x="1" y="51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1" y="51"/>
                  </a:cxn>
                </a:cxnLst>
                <a:rect l="0" t="0" r="r" b="b"/>
                <a:pathLst>
                  <a:path w="42" h="51">
                    <a:moveTo>
                      <a:pt x="41" y="51"/>
                    </a:moveTo>
                    <a:lnTo>
                      <a:pt x="1" y="51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88" name="Freeform 0"/>
              <p:cNvSpPr>
                <a:spLocks/>
              </p:cNvSpPr>
              <p:nvPr/>
            </p:nvSpPr>
            <p:spPr bwMode="auto">
              <a:xfrm>
                <a:off x="4370" y="1643"/>
                <a:ext cx="42" cy="51"/>
              </a:xfrm>
              <a:custGeom>
                <a:avLst/>
                <a:gdLst/>
                <a:ahLst/>
                <a:cxnLst>
                  <a:cxn ang="0">
                    <a:pos x="41" y="51"/>
                  </a:cxn>
                  <a:cxn ang="0">
                    <a:pos x="1" y="51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1" y="51"/>
                  </a:cxn>
                </a:cxnLst>
                <a:rect l="0" t="0" r="r" b="b"/>
                <a:pathLst>
                  <a:path w="42" h="51">
                    <a:moveTo>
                      <a:pt x="41" y="51"/>
                    </a:moveTo>
                    <a:lnTo>
                      <a:pt x="1" y="51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1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89" name="Freeform 1"/>
              <p:cNvSpPr>
                <a:spLocks/>
              </p:cNvSpPr>
              <p:nvPr/>
            </p:nvSpPr>
            <p:spPr bwMode="auto">
              <a:xfrm>
                <a:off x="4481" y="1975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90" name="Freeform 2"/>
              <p:cNvSpPr>
                <a:spLocks/>
              </p:cNvSpPr>
              <p:nvPr/>
            </p:nvSpPr>
            <p:spPr bwMode="auto">
              <a:xfrm>
                <a:off x="4481" y="1975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91" name="Freeform 3"/>
              <p:cNvSpPr>
                <a:spLocks/>
              </p:cNvSpPr>
              <p:nvPr/>
            </p:nvSpPr>
            <p:spPr bwMode="auto">
              <a:xfrm>
                <a:off x="4281" y="1975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92" name="Freeform 4"/>
              <p:cNvSpPr>
                <a:spLocks/>
              </p:cNvSpPr>
              <p:nvPr/>
            </p:nvSpPr>
            <p:spPr bwMode="auto">
              <a:xfrm>
                <a:off x="4281" y="1975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93" name="Freeform 5"/>
              <p:cNvSpPr>
                <a:spLocks/>
              </p:cNvSpPr>
              <p:nvPr/>
            </p:nvSpPr>
            <p:spPr bwMode="auto">
              <a:xfrm>
                <a:off x="4390" y="1007"/>
                <a:ext cx="45" cy="67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45" y="1"/>
                  </a:cxn>
                  <a:cxn ang="0">
                    <a:pos x="45" y="67"/>
                  </a:cxn>
                  <a:cxn ang="0">
                    <a:pos x="0" y="65"/>
                  </a:cxn>
                </a:cxnLst>
                <a:rect l="0" t="0" r="r" b="b"/>
                <a:pathLst>
                  <a:path w="45" h="67">
                    <a:moveTo>
                      <a:pt x="0" y="65"/>
                    </a:moveTo>
                    <a:lnTo>
                      <a:pt x="0" y="0"/>
                    </a:lnTo>
                    <a:lnTo>
                      <a:pt x="45" y="1"/>
                    </a:lnTo>
                    <a:lnTo>
                      <a:pt x="45" y="67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94" name="Freeform 6"/>
              <p:cNvSpPr>
                <a:spLocks/>
              </p:cNvSpPr>
              <p:nvPr/>
            </p:nvSpPr>
            <p:spPr bwMode="auto">
              <a:xfrm>
                <a:off x="4390" y="1007"/>
                <a:ext cx="45" cy="67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45" y="1"/>
                  </a:cxn>
                  <a:cxn ang="0">
                    <a:pos x="45" y="67"/>
                  </a:cxn>
                  <a:cxn ang="0">
                    <a:pos x="0" y="65"/>
                  </a:cxn>
                </a:cxnLst>
                <a:rect l="0" t="0" r="r" b="b"/>
                <a:pathLst>
                  <a:path w="45" h="67">
                    <a:moveTo>
                      <a:pt x="0" y="65"/>
                    </a:moveTo>
                    <a:lnTo>
                      <a:pt x="0" y="0"/>
                    </a:lnTo>
                    <a:lnTo>
                      <a:pt x="45" y="1"/>
                    </a:lnTo>
                    <a:lnTo>
                      <a:pt x="45" y="67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95" name="Freeform 7"/>
              <p:cNvSpPr>
                <a:spLocks/>
              </p:cNvSpPr>
              <p:nvPr/>
            </p:nvSpPr>
            <p:spPr bwMode="auto">
              <a:xfrm>
                <a:off x="4347" y="1007"/>
                <a:ext cx="43" cy="6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1"/>
                  </a:cxn>
                  <a:cxn ang="0">
                    <a:pos x="43" y="0"/>
                  </a:cxn>
                  <a:cxn ang="0">
                    <a:pos x="43" y="65"/>
                  </a:cxn>
                  <a:cxn ang="0">
                    <a:pos x="0" y="67"/>
                  </a:cxn>
                </a:cxnLst>
                <a:rect l="0" t="0" r="r" b="b"/>
                <a:pathLst>
                  <a:path w="43" h="67">
                    <a:moveTo>
                      <a:pt x="0" y="67"/>
                    </a:moveTo>
                    <a:lnTo>
                      <a:pt x="0" y="1"/>
                    </a:lnTo>
                    <a:lnTo>
                      <a:pt x="43" y="0"/>
                    </a:lnTo>
                    <a:lnTo>
                      <a:pt x="43" y="65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96" name="Freeform 8"/>
              <p:cNvSpPr>
                <a:spLocks noEditPoints="1"/>
              </p:cNvSpPr>
              <p:nvPr/>
            </p:nvSpPr>
            <p:spPr bwMode="auto">
              <a:xfrm>
                <a:off x="3599" y="1007"/>
                <a:ext cx="1998" cy="2120"/>
              </a:xfrm>
              <a:custGeom>
                <a:avLst/>
                <a:gdLst/>
                <a:ahLst/>
                <a:cxnLst>
                  <a:cxn ang="0">
                    <a:pos x="748" y="67"/>
                  </a:cxn>
                  <a:cxn ang="0">
                    <a:pos x="748" y="1"/>
                  </a:cxn>
                  <a:cxn ang="0">
                    <a:pos x="791" y="0"/>
                  </a:cxn>
                  <a:cxn ang="0">
                    <a:pos x="791" y="65"/>
                  </a:cxn>
                  <a:cxn ang="0">
                    <a:pos x="748" y="67"/>
                  </a:cxn>
                  <a:cxn ang="0">
                    <a:pos x="1998" y="1207"/>
                  </a:cxn>
                  <a:cxn ang="0">
                    <a:pos x="1998" y="1087"/>
                  </a:cxn>
                  <a:cxn ang="0">
                    <a:pos x="1544" y="2120"/>
                  </a:cxn>
                  <a:cxn ang="0">
                    <a:pos x="1585" y="2003"/>
                  </a:cxn>
                  <a:cxn ang="0">
                    <a:pos x="0" y="2003"/>
                  </a:cxn>
                  <a:cxn ang="0">
                    <a:pos x="40" y="2120"/>
                  </a:cxn>
                </a:cxnLst>
                <a:rect l="0" t="0" r="r" b="b"/>
                <a:pathLst>
                  <a:path w="1998" h="2120">
                    <a:moveTo>
                      <a:pt x="748" y="67"/>
                    </a:moveTo>
                    <a:lnTo>
                      <a:pt x="748" y="1"/>
                    </a:lnTo>
                    <a:lnTo>
                      <a:pt x="791" y="0"/>
                    </a:lnTo>
                    <a:lnTo>
                      <a:pt x="791" y="65"/>
                    </a:lnTo>
                    <a:lnTo>
                      <a:pt x="748" y="67"/>
                    </a:lnTo>
                    <a:moveTo>
                      <a:pt x="1998" y="1207"/>
                    </a:moveTo>
                    <a:lnTo>
                      <a:pt x="1998" y="1087"/>
                    </a:lnTo>
                    <a:moveTo>
                      <a:pt x="1544" y="2120"/>
                    </a:moveTo>
                    <a:lnTo>
                      <a:pt x="1585" y="2003"/>
                    </a:lnTo>
                    <a:moveTo>
                      <a:pt x="0" y="2003"/>
                    </a:moveTo>
                    <a:lnTo>
                      <a:pt x="40" y="212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97" name="Freeform 9"/>
              <p:cNvSpPr>
                <a:spLocks/>
              </p:cNvSpPr>
              <p:nvPr/>
            </p:nvSpPr>
            <p:spPr bwMode="auto">
              <a:xfrm>
                <a:off x="5125" y="1363"/>
                <a:ext cx="167" cy="84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67" y="55"/>
                  </a:cxn>
                  <a:cxn ang="0">
                    <a:pos x="51" y="84"/>
                  </a:cxn>
                  <a:cxn ang="0">
                    <a:pos x="0" y="28"/>
                  </a:cxn>
                  <a:cxn ang="0">
                    <a:pos x="86" y="0"/>
                  </a:cxn>
                </a:cxnLst>
                <a:rect l="0" t="0" r="r" b="b"/>
                <a:pathLst>
                  <a:path w="167" h="84">
                    <a:moveTo>
                      <a:pt x="86" y="0"/>
                    </a:moveTo>
                    <a:lnTo>
                      <a:pt x="167" y="55"/>
                    </a:lnTo>
                    <a:lnTo>
                      <a:pt x="51" y="84"/>
                    </a:lnTo>
                    <a:lnTo>
                      <a:pt x="0" y="28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98" name="Freeform 10"/>
              <p:cNvSpPr>
                <a:spLocks/>
              </p:cNvSpPr>
              <p:nvPr/>
            </p:nvSpPr>
            <p:spPr bwMode="auto">
              <a:xfrm>
                <a:off x="5125" y="1363"/>
                <a:ext cx="167" cy="84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67" y="55"/>
                  </a:cxn>
                  <a:cxn ang="0">
                    <a:pos x="51" y="84"/>
                  </a:cxn>
                  <a:cxn ang="0">
                    <a:pos x="0" y="28"/>
                  </a:cxn>
                  <a:cxn ang="0">
                    <a:pos x="86" y="0"/>
                  </a:cxn>
                </a:cxnLst>
                <a:rect l="0" t="0" r="r" b="b"/>
                <a:pathLst>
                  <a:path w="167" h="84">
                    <a:moveTo>
                      <a:pt x="86" y="0"/>
                    </a:moveTo>
                    <a:lnTo>
                      <a:pt x="167" y="55"/>
                    </a:lnTo>
                    <a:lnTo>
                      <a:pt x="51" y="84"/>
                    </a:lnTo>
                    <a:lnTo>
                      <a:pt x="0" y="28"/>
                    </a:lnTo>
                    <a:lnTo>
                      <a:pt x="8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99" name="Freeform 11"/>
              <p:cNvSpPr>
                <a:spLocks/>
              </p:cNvSpPr>
              <p:nvPr/>
            </p:nvSpPr>
            <p:spPr bwMode="auto">
              <a:xfrm>
                <a:off x="4411" y="1643"/>
                <a:ext cx="39" cy="57"/>
              </a:xfrm>
              <a:custGeom>
                <a:avLst/>
                <a:gdLst/>
                <a:ahLst/>
                <a:cxnLst>
                  <a:cxn ang="0">
                    <a:pos x="39" y="57"/>
                  </a:cxn>
                  <a:cxn ang="0">
                    <a:pos x="0" y="51"/>
                  </a:cxn>
                  <a:cxn ang="0">
                    <a:pos x="1" y="0"/>
                  </a:cxn>
                  <a:cxn ang="0">
                    <a:pos x="39" y="7"/>
                  </a:cxn>
                  <a:cxn ang="0">
                    <a:pos x="39" y="57"/>
                  </a:cxn>
                </a:cxnLst>
                <a:rect l="0" t="0" r="r" b="b"/>
                <a:pathLst>
                  <a:path w="39" h="57">
                    <a:moveTo>
                      <a:pt x="39" y="57"/>
                    </a:moveTo>
                    <a:lnTo>
                      <a:pt x="0" y="51"/>
                    </a:lnTo>
                    <a:lnTo>
                      <a:pt x="1" y="0"/>
                    </a:lnTo>
                    <a:lnTo>
                      <a:pt x="39" y="7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00" name="Freeform 12"/>
              <p:cNvSpPr>
                <a:spLocks/>
              </p:cNvSpPr>
              <p:nvPr/>
            </p:nvSpPr>
            <p:spPr bwMode="auto">
              <a:xfrm>
                <a:off x="4411" y="1643"/>
                <a:ext cx="39" cy="57"/>
              </a:xfrm>
              <a:custGeom>
                <a:avLst/>
                <a:gdLst/>
                <a:ahLst/>
                <a:cxnLst>
                  <a:cxn ang="0">
                    <a:pos x="39" y="57"/>
                  </a:cxn>
                  <a:cxn ang="0">
                    <a:pos x="0" y="51"/>
                  </a:cxn>
                  <a:cxn ang="0">
                    <a:pos x="1" y="0"/>
                  </a:cxn>
                  <a:cxn ang="0">
                    <a:pos x="39" y="7"/>
                  </a:cxn>
                  <a:cxn ang="0">
                    <a:pos x="39" y="57"/>
                  </a:cxn>
                </a:cxnLst>
                <a:rect l="0" t="0" r="r" b="b"/>
                <a:pathLst>
                  <a:path w="39" h="57">
                    <a:moveTo>
                      <a:pt x="39" y="57"/>
                    </a:moveTo>
                    <a:lnTo>
                      <a:pt x="0" y="51"/>
                    </a:lnTo>
                    <a:lnTo>
                      <a:pt x="1" y="0"/>
                    </a:lnTo>
                    <a:lnTo>
                      <a:pt x="39" y="7"/>
                    </a:lnTo>
                    <a:lnTo>
                      <a:pt x="39" y="5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01" name="Freeform 13"/>
              <p:cNvSpPr>
                <a:spLocks/>
              </p:cNvSpPr>
              <p:nvPr/>
            </p:nvSpPr>
            <p:spPr bwMode="auto">
              <a:xfrm>
                <a:off x="4332" y="1643"/>
                <a:ext cx="39" cy="57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9" y="51"/>
                  </a:cxn>
                  <a:cxn ang="0">
                    <a:pos x="0" y="57"/>
                  </a:cxn>
                  <a:cxn ang="0">
                    <a:pos x="0" y="7"/>
                  </a:cxn>
                  <a:cxn ang="0">
                    <a:pos x="38" y="0"/>
                  </a:cxn>
                </a:cxnLst>
                <a:rect l="0" t="0" r="r" b="b"/>
                <a:pathLst>
                  <a:path w="39" h="57">
                    <a:moveTo>
                      <a:pt x="38" y="0"/>
                    </a:moveTo>
                    <a:lnTo>
                      <a:pt x="39" y="51"/>
                    </a:lnTo>
                    <a:lnTo>
                      <a:pt x="0" y="57"/>
                    </a:lnTo>
                    <a:lnTo>
                      <a:pt x="0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02" name="Freeform 14"/>
              <p:cNvSpPr>
                <a:spLocks/>
              </p:cNvSpPr>
              <p:nvPr/>
            </p:nvSpPr>
            <p:spPr bwMode="auto">
              <a:xfrm>
                <a:off x="4332" y="1643"/>
                <a:ext cx="39" cy="57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9" y="51"/>
                  </a:cxn>
                  <a:cxn ang="0">
                    <a:pos x="0" y="57"/>
                  </a:cxn>
                  <a:cxn ang="0">
                    <a:pos x="0" y="7"/>
                  </a:cxn>
                  <a:cxn ang="0">
                    <a:pos x="38" y="0"/>
                  </a:cxn>
                </a:cxnLst>
                <a:rect l="0" t="0" r="r" b="b"/>
                <a:pathLst>
                  <a:path w="39" h="57">
                    <a:moveTo>
                      <a:pt x="38" y="0"/>
                    </a:moveTo>
                    <a:lnTo>
                      <a:pt x="39" y="51"/>
                    </a:lnTo>
                    <a:lnTo>
                      <a:pt x="0" y="57"/>
                    </a:lnTo>
                    <a:lnTo>
                      <a:pt x="0" y="7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03" name="Freeform 15"/>
              <p:cNvSpPr>
                <a:spLocks/>
              </p:cNvSpPr>
              <p:nvPr/>
            </p:nvSpPr>
            <p:spPr bwMode="auto">
              <a:xfrm>
                <a:off x="4435" y="1008"/>
                <a:ext cx="46" cy="70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0"/>
                  </a:cxn>
                  <a:cxn ang="0">
                    <a:pos x="46" y="3"/>
                  </a:cxn>
                  <a:cxn ang="0">
                    <a:pos x="46" y="70"/>
                  </a:cxn>
                  <a:cxn ang="0">
                    <a:pos x="0" y="66"/>
                  </a:cxn>
                </a:cxnLst>
                <a:rect l="0" t="0" r="r" b="b"/>
                <a:pathLst>
                  <a:path w="46" h="70">
                    <a:moveTo>
                      <a:pt x="0" y="66"/>
                    </a:moveTo>
                    <a:lnTo>
                      <a:pt x="0" y="0"/>
                    </a:lnTo>
                    <a:lnTo>
                      <a:pt x="46" y="3"/>
                    </a:lnTo>
                    <a:lnTo>
                      <a:pt x="46" y="7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04" name="Freeform 16"/>
              <p:cNvSpPr>
                <a:spLocks/>
              </p:cNvSpPr>
              <p:nvPr/>
            </p:nvSpPr>
            <p:spPr bwMode="auto">
              <a:xfrm>
                <a:off x="4435" y="1008"/>
                <a:ext cx="46" cy="70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0"/>
                  </a:cxn>
                  <a:cxn ang="0">
                    <a:pos x="46" y="3"/>
                  </a:cxn>
                  <a:cxn ang="0">
                    <a:pos x="46" y="70"/>
                  </a:cxn>
                  <a:cxn ang="0">
                    <a:pos x="0" y="66"/>
                  </a:cxn>
                </a:cxnLst>
                <a:rect l="0" t="0" r="r" b="b"/>
                <a:pathLst>
                  <a:path w="46" h="70">
                    <a:moveTo>
                      <a:pt x="0" y="66"/>
                    </a:moveTo>
                    <a:lnTo>
                      <a:pt x="0" y="0"/>
                    </a:lnTo>
                    <a:lnTo>
                      <a:pt x="46" y="3"/>
                    </a:lnTo>
                    <a:lnTo>
                      <a:pt x="46" y="70"/>
                    </a:lnTo>
                    <a:lnTo>
                      <a:pt x="0" y="6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05" name="Freeform 17"/>
              <p:cNvSpPr>
                <a:spLocks/>
              </p:cNvSpPr>
              <p:nvPr/>
            </p:nvSpPr>
            <p:spPr bwMode="auto">
              <a:xfrm>
                <a:off x="4301" y="1008"/>
                <a:ext cx="46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3"/>
                  </a:cxn>
                  <a:cxn ang="0">
                    <a:pos x="46" y="0"/>
                  </a:cxn>
                  <a:cxn ang="0">
                    <a:pos x="46" y="66"/>
                  </a:cxn>
                  <a:cxn ang="0">
                    <a:pos x="0" y="70"/>
                  </a:cxn>
                </a:cxnLst>
                <a:rect l="0" t="0" r="r" b="b"/>
                <a:pathLst>
                  <a:path w="46" h="70">
                    <a:moveTo>
                      <a:pt x="0" y="70"/>
                    </a:moveTo>
                    <a:lnTo>
                      <a:pt x="0" y="3"/>
                    </a:lnTo>
                    <a:lnTo>
                      <a:pt x="46" y="0"/>
                    </a:lnTo>
                    <a:lnTo>
                      <a:pt x="46" y="6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06" name="Freeform 18"/>
              <p:cNvSpPr>
                <a:spLocks/>
              </p:cNvSpPr>
              <p:nvPr/>
            </p:nvSpPr>
            <p:spPr bwMode="auto">
              <a:xfrm>
                <a:off x="4301" y="1008"/>
                <a:ext cx="46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3"/>
                  </a:cxn>
                  <a:cxn ang="0">
                    <a:pos x="46" y="0"/>
                  </a:cxn>
                  <a:cxn ang="0">
                    <a:pos x="46" y="66"/>
                  </a:cxn>
                  <a:cxn ang="0">
                    <a:pos x="0" y="70"/>
                  </a:cxn>
                </a:cxnLst>
                <a:rect l="0" t="0" r="r" b="b"/>
                <a:pathLst>
                  <a:path w="46" h="70">
                    <a:moveTo>
                      <a:pt x="0" y="70"/>
                    </a:moveTo>
                    <a:lnTo>
                      <a:pt x="0" y="3"/>
                    </a:lnTo>
                    <a:lnTo>
                      <a:pt x="46" y="0"/>
                    </a:lnTo>
                    <a:lnTo>
                      <a:pt x="46" y="66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07" name="Freeform 19"/>
              <p:cNvSpPr>
                <a:spLocks/>
              </p:cNvSpPr>
              <p:nvPr/>
            </p:nvSpPr>
            <p:spPr bwMode="auto">
              <a:xfrm>
                <a:off x="5185" y="1410"/>
                <a:ext cx="121" cy="110"/>
              </a:xfrm>
              <a:custGeom>
                <a:avLst/>
                <a:gdLst/>
                <a:ahLst/>
                <a:cxnLst>
                  <a:cxn ang="0">
                    <a:pos x="51" y="110"/>
                  </a:cxn>
                  <a:cxn ang="0">
                    <a:pos x="0" y="53"/>
                  </a:cxn>
                  <a:cxn ang="0">
                    <a:pos x="70" y="0"/>
                  </a:cxn>
                  <a:cxn ang="0">
                    <a:pos x="121" y="54"/>
                  </a:cxn>
                  <a:cxn ang="0">
                    <a:pos x="51" y="110"/>
                  </a:cxn>
                </a:cxnLst>
                <a:rect l="0" t="0" r="r" b="b"/>
                <a:pathLst>
                  <a:path w="121" h="110">
                    <a:moveTo>
                      <a:pt x="51" y="110"/>
                    </a:moveTo>
                    <a:lnTo>
                      <a:pt x="0" y="53"/>
                    </a:lnTo>
                    <a:lnTo>
                      <a:pt x="70" y="0"/>
                    </a:lnTo>
                    <a:lnTo>
                      <a:pt x="121" y="54"/>
                    </a:lnTo>
                    <a:lnTo>
                      <a:pt x="51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08" name="Freeform 20"/>
              <p:cNvSpPr>
                <a:spLocks/>
              </p:cNvSpPr>
              <p:nvPr/>
            </p:nvSpPr>
            <p:spPr bwMode="auto">
              <a:xfrm>
                <a:off x="5185" y="1410"/>
                <a:ext cx="121" cy="110"/>
              </a:xfrm>
              <a:custGeom>
                <a:avLst/>
                <a:gdLst/>
                <a:ahLst/>
                <a:cxnLst>
                  <a:cxn ang="0">
                    <a:pos x="51" y="110"/>
                  </a:cxn>
                  <a:cxn ang="0">
                    <a:pos x="0" y="53"/>
                  </a:cxn>
                  <a:cxn ang="0">
                    <a:pos x="70" y="0"/>
                  </a:cxn>
                  <a:cxn ang="0">
                    <a:pos x="121" y="54"/>
                  </a:cxn>
                  <a:cxn ang="0">
                    <a:pos x="51" y="110"/>
                  </a:cxn>
                </a:cxnLst>
                <a:rect l="0" t="0" r="r" b="b"/>
                <a:pathLst>
                  <a:path w="121" h="110">
                    <a:moveTo>
                      <a:pt x="51" y="110"/>
                    </a:moveTo>
                    <a:lnTo>
                      <a:pt x="0" y="53"/>
                    </a:lnTo>
                    <a:lnTo>
                      <a:pt x="70" y="0"/>
                    </a:lnTo>
                    <a:lnTo>
                      <a:pt x="121" y="54"/>
                    </a:lnTo>
                    <a:lnTo>
                      <a:pt x="51" y="1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09" name="Freeform 21"/>
              <p:cNvSpPr>
                <a:spLocks/>
              </p:cNvSpPr>
              <p:nvPr/>
            </p:nvSpPr>
            <p:spPr bwMode="auto">
              <a:xfrm>
                <a:off x="3476" y="1410"/>
                <a:ext cx="120" cy="110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4"/>
                  </a:cxn>
                  <a:cxn ang="0">
                    <a:pos x="70" y="110"/>
                  </a:cxn>
                  <a:cxn ang="0">
                    <a:pos x="120" y="53"/>
                  </a:cxn>
                  <a:cxn ang="0">
                    <a:pos x="51" y="0"/>
                  </a:cxn>
                </a:cxnLst>
                <a:rect l="0" t="0" r="r" b="b"/>
                <a:pathLst>
                  <a:path w="120" h="110">
                    <a:moveTo>
                      <a:pt x="51" y="0"/>
                    </a:moveTo>
                    <a:lnTo>
                      <a:pt x="0" y="54"/>
                    </a:lnTo>
                    <a:lnTo>
                      <a:pt x="70" y="110"/>
                    </a:lnTo>
                    <a:lnTo>
                      <a:pt x="120" y="5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0" name="Freeform 22"/>
              <p:cNvSpPr>
                <a:spLocks noEditPoints="1"/>
              </p:cNvSpPr>
              <p:nvPr/>
            </p:nvSpPr>
            <p:spPr bwMode="auto">
              <a:xfrm>
                <a:off x="3476" y="1410"/>
                <a:ext cx="1779" cy="1600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4"/>
                  </a:cxn>
                  <a:cxn ang="0">
                    <a:pos x="70" y="110"/>
                  </a:cxn>
                  <a:cxn ang="0">
                    <a:pos x="120" y="53"/>
                  </a:cxn>
                  <a:cxn ang="0">
                    <a:pos x="51" y="0"/>
                  </a:cxn>
                  <a:cxn ang="0">
                    <a:pos x="1708" y="1600"/>
                  </a:cxn>
                  <a:cxn ang="0">
                    <a:pos x="1779" y="1546"/>
                  </a:cxn>
                </a:cxnLst>
                <a:rect l="0" t="0" r="r" b="b"/>
                <a:pathLst>
                  <a:path w="1779" h="1600">
                    <a:moveTo>
                      <a:pt x="51" y="0"/>
                    </a:moveTo>
                    <a:lnTo>
                      <a:pt x="0" y="54"/>
                    </a:lnTo>
                    <a:lnTo>
                      <a:pt x="70" y="110"/>
                    </a:lnTo>
                    <a:lnTo>
                      <a:pt x="120" y="53"/>
                    </a:lnTo>
                    <a:lnTo>
                      <a:pt x="51" y="0"/>
                    </a:lnTo>
                    <a:moveTo>
                      <a:pt x="1708" y="1600"/>
                    </a:moveTo>
                    <a:lnTo>
                      <a:pt x="1779" y="154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1" name="Freeform 23"/>
              <p:cNvSpPr>
                <a:spLocks/>
              </p:cNvSpPr>
              <p:nvPr/>
            </p:nvSpPr>
            <p:spPr bwMode="auto">
              <a:xfrm>
                <a:off x="4642" y="1092"/>
                <a:ext cx="127" cy="35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0" y="20"/>
                  </a:cxn>
                  <a:cxn ang="0">
                    <a:pos x="35" y="35"/>
                  </a:cxn>
                  <a:cxn ang="0">
                    <a:pos x="127" y="19"/>
                  </a:cxn>
                  <a:cxn ang="0">
                    <a:pos x="81" y="0"/>
                  </a:cxn>
                </a:cxnLst>
                <a:rect l="0" t="0" r="r" b="b"/>
                <a:pathLst>
                  <a:path w="127" h="35">
                    <a:moveTo>
                      <a:pt x="81" y="0"/>
                    </a:moveTo>
                    <a:lnTo>
                      <a:pt x="0" y="20"/>
                    </a:lnTo>
                    <a:lnTo>
                      <a:pt x="35" y="35"/>
                    </a:lnTo>
                    <a:lnTo>
                      <a:pt x="127" y="1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2" name="Freeform 24"/>
              <p:cNvSpPr>
                <a:spLocks noEditPoints="1"/>
              </p:cNvSpPr>
              <p:nvPr/>
            </p:nvSpPr>
            <p:spPr bwMode="auto">
              <a:xfrm>
                <a:off x="3444" y="1092"/>
                <a:ext cx="1894" cy="1918"/>
              </a:xfrm>
              <a:custGeom>
                <a:avLst/>
                <a:gdLst/>
                <a:ahLst/>
                <a:cxnLst>
                  <a:cxn ang="0">
                    <a:pos x="1279" y="0"/>
                  </a:cxn>
                  <a:cxn ang="0">
                    <a:pos x="1198" y="20"/>
                  </a:cxn>
                  <a:cxn ang="0">
                    <a:pos x="1233" y="35"/>
                  </a:cxn>
                  <a:cxn ang="0">
                    <a:pos x="1325" y="19"/>
                  </a:cxn>
                  <a:cxn ang="0">
                    <a:pos x="1279" y="0"/>
                  </a:cxn>
                  <a:cxn ang="0">
                    <a:pos x="1894" y="694"/>
                  </a:cxn>
                  <a:cxn ang="0">
                    <a:pos x="1886" y="632"/>
                  </a:cxn>
                  <a:cxn ang="0">
                    <a:pos x="82" y="1864"/>
                  </a:cxn>
                  <a:cxn ang="0">
                    <a:pos x="155" y="1918"/>
                  </a:cxn>
                  <a:cxn ang="0">
                    <a:pos x="8" y="634"/>
                  </a:cxn>
                  <a:cxn ang="0">
                    <a:pos x="0" y="695"/>
                  </a:cxn>
                </a:cxnLst>
                <a:rect l="0" t="0" r="r" b="b"/>
                <a:pathLst>
                  <a:path w="1894" h="1918">
                    <a:moveTo>
                      <a:pt x="1279" y="0"/>
                    </a:moveTo>
                    <a:lnTo>
                      <a:pt x="1198" y="20"/>
                    </a:lnTo>
                    <a:lnTo>
                      <a:pt x="1233" y="35"/>
                    </a:lnTo>
                    <a:lnTo>
                      <a:pt x="1325" y="19"/>
                    </a:lnTo>
                    <a:lnTo>
                      <a:pt x="1279" y="0"/>
                    </a:lnTo>
                    <a:moveTo>
                      <a:pt x="1894" y="694"/>
                    </a:moveTo>
                    <a:lnTo>
                      <a:pt x="1886" y="632"/>
                    </a:lnTo>
                    <a:moveTo>
                      <a:pt x="82" y="1864"/>
                    </a:moveTo>
                    <a:lnTo>
                      <a:pt x="155" y="1918"/>
                    </a:lnTo>
                    <a:moveTo>
                      <a:pt x="8" y="634"/>
                    </a:moveTo>
                    <a:lnTo>
                      <a:pt x="0" y="69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3" name="Freeform 25"/>
              <p:cNvSpPr>
                <a:spLocks/>
              </p:cNvSpPr>
              <p:nvPr/>
            </p:nvSpPr>
            <p:spPr bwMode="auto">
              <a:xfrm>
                <a:off x="4321" y="1132"/>
                <a:ext cx="139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0" y="0"/>
                  </a:cxn>
                  <a:cxn ang="0">
                    <a:pos x="139" y="0"/>
                  </a:cxn>
                  <a:cxn ang="0">
                    <a:pos x="133" y="18"/>
                  </a:cxn>
                  <a:cxn ang="0">
                    <a:pos x="6" y="18"/>
                  </a:cxn>
                </a:cxnLst>
                <a:rect l="0" t="0" r="r" b="b"/>
                <a:pathLst>
                  <a:path w="139" h="18">
                    <a:moveTo>
                      <a:pt x="6" y="18"/>
                    </a:moveTo>
                    <a:lnTo>
                      <a:pt x="0" y="0"/>
                    </a:lnTo>
                    <a:lnTo>
                      <a:pt x="139" y="0"/>
                    </a:lnTo>
                    <a:lnTo>
                      <a:pt x="133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4" name="Freeform 26"/>
              <p:cNvSpPr>
                <a:spLocks/>
              </p:cNvSpPr>
              <p:nvPr/>
            </p:nvSpPr>
            <p:spPr bwMode="auto">
              <a:xfrm>
                <a:off x="4321" y="1132"/>
                <a:ext cx="139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0" y="0"/>
                  </a:cxn>
                  <a:cxn ang="0">
                    <a:pos x="139" y="0"/>
                  </a:cxn>
                  <a:cxn ang="0">
                    <a:pos x="133" y="18"/>
                  </a:cxn>
                  <a:cxn ang="0">
                    <a:pos x="6" y="18"/>
                  </a:cxn>
                </a:cxnLst>
                <a:rect l="0" t="0" r="r" b="b"/>
                <a:pathLst>
                  <a:path w="139" h="18">
                    <a:moveTo>
                      <a:pt x="6" y="18"/>
                    </a:moveTo>
                    <a:lnTo>
                      <a:pt x="0" y="0"/>
                    </a:lnTo>
                    <a:lnTo>
                      <a:pt x="139" y="0"/>
                    </a:lnTo>
                    <a:lnTo>
                      <a:pt x="133" y="18"/>
                    </a:lnTo>
                    <a:lnTo>
                      <a:pt x="6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5" name="Freeform 27"/>
              <p:cNvSpPr>
                <a:spLocks/>
              </p:cNvSpPr>
              <p:nvPr/>
            </p:nvSpPr>
            <p:spPr bwMode="auto">
              <a:xfrm>
                <a:off x="4411" y="2056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9"/>
                    </a:lnTo>
                    <a:lnTo>
                      <a:pt x="39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6" name="Freeform 28"/>
              <p:cNvSpPr>
                <a:spLocks/>
              </p:cNvSpPr>
              <p:nvPr/>
            </p:nvSpPr>
            <p:spPr bwMode="auto">
              <a:xfrm>
                <a:off x="4411" y="2056"/>
                <a:ext cx="39" cy="59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8"/>
                  </a:cxn>
                  <a:cxn ang="0">
                    <a:pos x="0" y="59"/>
                  </a:cxn>
                  <a:cxn ang="0">
                    <a:pos x="39" y="51"/>
                  </a:cxn>
                </a:cxnLst>
                <a:rect l="0" t="0" r="r" b="b"/>
                <a:pathLst>
                  <a:path w="39" h="59">
                    <a:moveTo>
                      <a:pt x="39" y="51"/>
                    </a:moveTo>
                    <a:lnTo>
                      <a:pt x="39" y="0"/>
                    </a:lnTo>
                    <a:lnTo>
                      <a:pt x="0" y="8"/>
                    </a:lnTo>
                    <a:lnTo>
                      <a:pt x="0" y="59"/>
                    </a:lnTo>
                    <a:lnTo>
                      <a:pt x="39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7" name="Freeform 29"/>
              <p:cNvSpPr>
                <a:spLocks/>
              </p:cNvSpPr>
              <p:nvPr/>
            </p:nvSpPr>
            <p:spPr bwMode="auto">
              <a:xfrm>
                <a:off x="4332" y="2056"/>
                <a:ext cx="39" cy="59"/>
              </a:xfrm>
              <a:custGeom>
                <a:avLst/>
                <a:gdLst/>
                <a:ahLst/>
                <a:cxnLst>
                  <a:cxn ang="0">
                    <a:pos x="39" y="59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9" y="59"/>
                  </a:cxn>
                </a:cxnLst>
                <a:rect l="0" t="0" r="r" b="b"/>
                <a:pathLst>
                  <a:path w="39" h="59">
                    <a:moveTo>
                      <a:pt x="39" y="59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9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8" name="Freeform 30"/>
              <p:cNvSpPr>
                <a:spLocks/>
              </p:cNvSpPr>
              <p:nvPr/>
            </p:nvSpPr>
            <p:spPr bwMode="auto">
              <a:xfrm>
                <a:off x="4332" y="2056"/>
                <a:ext cx="39" cy="59"/>
              </a:xfrm>
              <a:custGeom>
                <a:avLst/>
                <a:gdLst/>
                <a:ahLst/>
                <a:cxnLst>
                  <a:cxn ang="0">
                    <a:pos x="39" y="59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9" y="59"/>
                  </a:cxn>
                </a:cxnLst>
                <a:rect l="0" t="0" r="r" b="b"/>
                <a:pathLst>
                  <a:path w="39" h="59">
                    <a:moveTo>
                      <a:pt x="39" y="59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9" y="5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9" name="Freeform 31"/>
              <p:cNvSpPr>
                <a:spLocks/>
              </p:cNvSpPr>
              <p:nvPr/>
            </p:nvSpPr>
            <p:spPr bwMode="auto">
              <a:xfrm>
                <a:off x="4481" y="1011"/>
                <a:ext cx="42" cy="72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42" y="5"/>
                  </a:cxn>
                  <a:cxn ang="0">
                    <a:pos x="42" y="72"/>
                  </a:cxn>
                  <a:cxn ang="0">
                    <a:pos x="0" y="67"/>
                  </a:cxn>
                </a:cxnLst>
                <a:rect l="0" t="0" r="r" b="b"/>
                <a:pathLst>
                  <a:path w="42" h="72">
                    <a:moveTo>
                      <a:pt x="0" y="67"/>
                    </a:moveTo>
                    <a:lnTo>
                      <a:pt x="0" y="0"/>
                    </a:lnTo>
                    <a:lnTo>
                      <a:pt x="42" y="5"/>
                    </a:lnTo>
                    <a:lnTo>
                      <a:pt x="42" y="72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0" name="Freeform 32"/>
              <p:cNvSpPr>
                <a:spLocks/>
              </p:cNvSpPr>
              <p:nvPr/>
            </p:nvSpPr>
            <p:spPr bwMode="auto">
              <a:xfrm>
                <a:off x="4481" y="1011"/>
                <a:ext cx="42" cy="72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42" y="5"/>
                  </a:cxn>
                  <a:cxn ang="0">
                    <a:pos x="42" y="72"/>
                  </a:cxn>
                  <a:cxn ang="0">
                    <a:pos x="0" y="67"/>
                  </a:cxn>
                </a:cxnLst>
                <a:rect l="0" t="0" r="r" b="b"/>
                <a:pathLst>
                  <a:path w="42" h="72">
                    <a:moveTo>
                      <a:pt x="0" y="67"/>
                    </a:moveTo>
                    <a:lnTo>
                      <a:pt x="0" y="0"/>
                    </a:lnTo>
                    <a:lnTo>
                      <a:pt x="42" y="5"/>
                    </a:lnTo>
                    <a:lnTo>
                      <a:pt x="42" y="72"/>
                    </a:lnTo>
                    <a:lnTo>
                      <a:pt x="0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1" name="Freeform 33"/>
              <p:cNvSpPr>
                <a:spLocks/>
              </p:cNvSpPr>
              <p:nvPr/>
            </p:nvSpPr>
            <p:spPr bwMode="auto">
              <a:xfrm>
                <a:off x="4259" y="1011"/>
                <a:ext cx="42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5"/>
                  </a:cxn>
                  <a:cxn ang="0">
                    <a:pos x="42" y="0"/>
                  </a:cxn>
                  <a:cxn ang="0">
                    <a:pos x="42" y="67"/>
                  </a:cxn>
                  <a:cxn ang="0">
                    <a:pos x="0" y="72"/>
                  </a:cxn>
                </a:cxnLst>
                <a:rect l="0" t="0" r="r" b="b"/>
                <a:pathLst>
                  <a:path w="42" h="72">
                    <a:moveTo>
                      <a:pt x="0" y="72"/>
                    </a:moveTo>
                    <a:lnTo>
                      <a:pt x="0" y="5"/>
                    </a:lnTo>
                    <a:lnTo>
                      <a:pt x="42" y="0"/>
                    </a:lnTo>
                    <a:lnTo>
                      <a:pt x="42" y="6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2" name="Freeform 34"/>
              <p:cNvSpPr>
                <a:spLocks/>
              </p:cNvSpPr>
              <p:nvPr/>
            </p:nvSpPr>
            <p:spPr bwMode="auto">
              <a:xfrm>
                <a:off x="4259" y="1011"/>
                <a:ext cx="42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5"/>
                  </a:cxn>
                  <a:cxn ang="0">
                    <a:pos x="42" y="0"/>
                  </a:cxn>
                  <a:cxn ang="0">
                    <a:pos x="42" y="67"/>
                  </a:cxn>
                  <a:cxn ang="0">
                    <a:pos x="0" y="72"/>
                  </a:cxn>
                </a:cxnLst>
                <a:rect l="0" t="0" r="r" b="b"/>
                <a:pathLst>
                  <a:path w="42" h="72">
                    <a:moveTo>
                      <a:pt x="0" y="72"/>
                    </a:moveTo>
                    <a:lnTo>
                      <a:pt x="0" y="5"/>
                    </a:lnTo>
                    <a:lnTo>
                      <a:pt x="42" y="0"/>
                    </a:lnTo>
                    <a:lnTo>
                      <a:pt x="42" y="6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3" name="Freeform 35"/>
              <p:cNvSpPr>
                <a:spLocks/>
              </p:cNvSpPr>
              <p:nvPr/>
            </p:nvSpPr>
            <p:spPr bwMode="auto">
              <a:xfrm>
                <a:off x="4360" y="1530"/>
                <a:ext cx="60" cy="113"/>
              </a:xfrm>
              <a:custGeom>
                <a:avLst/>
                <a:gdLst/>
                <a:ahLst/>
                <a:cxnLst>
                  <a:cxn ang="0">
                    <a:pos x="10" y="11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52" y="113"/>
                  </a:cxn>
                  <a:cxn ang="0">
                    <a:pos x="10" y="113"/>
                  </a:cxn>
                </a:cxnLst>
                <a:rect l="0" t="0" r="r" b="b"/>
                <a:pathLst>
                  <a:path w="60" h="113">
                    <a:moveTo>
                      <a:pt x="10" y="113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52" y="113"/>
                    </a:lnTo>
                    <a:lnTo>
                      <a:pt x="1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4" name="Freeform 36"/>
              <p:cNvSpPr>
                <a:spLocks/>
              </p:cNvSpPr>
              <p:nvPr/>
            </p:nvSpPr>
            <p:spPr bwMode="auto">
              <a:xfrm>
                <a:off x="4360" y="1530"/>
                <a:ext cx="60" cy="113"/>
              </a:xfrm>
              <a:custGeom>
                <a:avLst/>
                <a:gdLst/>
                <a:ahLst/>
                <a:cxnLst>
                  <a:cxn ang="0">
                    <a:pos x="10" y="11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52" y="113"/>
                  </a:cxn>
                  <a:cxn ang="0">
                    <a:pos x="10" y="113"/>
                  </a:cxn>
                </a:cxnLst>
                <a:rect l="0" t="0" r="r" b="b"/>
                <a:pathLst>
                  <a:path w="60" h="113">
                    <a:moveTo>
                      <a:pt x="10" y="113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52" y="113"/>
                    </a:lnTo>
                    <a:lnTo>
                      <a:pt x="1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5" name="Freeform 37"/>
              <p:cNvSpPr>
                <a:spLocks/>
              </p:cNvSpPr>
              <p:nvPr/>
            </p:nvSpPr>
            <p:spPr bwMode="auto">
              <a:xfrm>
                <a:off x="5315" y="1638"/>
                <a:ext cx="48" cy="168"/>
              </a:xfrm>
              <a:custGeom>
                <a:avLst/>
                <a:gdLst/>
                <a:ahLst/>
                <a:cxnLst>
                  <a:cxn ang="0">
                    <a:pos x="48" y="168"/>
                  </a:cxn>
                  <a:cxn ang="0">
                    <a:pos x="15" y="78"/>
                  </a:cxn>
                  <a:cxn ang="0">
                    <a:pos x="0" y="0"/>
                  </a:cxn>
                  <a:cxn ang="0">
                    <a:pos x="40" y="105"/>
                  </a:cxn>
                  <a:cxn ang="0">
                    <a:pos x="48" y="168"/>
                  </a:cxn>
                </a:cxnLst>
                <a:rect l="0" t="0" r="r" b="b"/>
                <a:pathLst>
                  <a:path w="48" h="168">
                    <a:moveTo>
                      <a:pt x="48" y="168"/>
                    </a:moveTo>
                    <a:lnTo>
                      <a:pt x="15" y="78"/>
                    </a:lnTo>
                    <a:lnTo>
                      <a:pt x="0" y="0"/>
                    </a:lnTo>
                    <a:lnTo>
                      <a:pt x="40" y="105"/>
                    </a:lnTo>
                    <a:lnTo>
                      <a:pt x="48" y="1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6" name="Freeform 38"/>
              <p:cNvSpPr>
                <a:spLocks/>
              </p:cNvSpPr>
              <p:nvPr/>
            </p:nvSpPr>
            <p:spPr bwMode="auto">
              <a:xfrm>
                <a:off x="5315" y="1638"/>
                <a:ext cx="48" cy="168"/>
              </a:xfrm>
              <a:custGeom>
                <a:avLst/>
                <a:gdLst/>
                <a:ahLst/>
                <a:cxnLst>
                  <a:cxn ang="0">
                    <a:pos x="48" y="168"/>
                  </a:cxn>
                  <a:cxn ang="0">
                    <a:pos x="15" y="78"/>
                  </a:cxn>
                  <a:cxn ang="0">
                    <a:pos x="0" y="0"/>
                  </a:cxn>
                  <a:cxn ang="0">
                    <a:pos x="40" y="105"/>
                  </a:cxn>
                  <a:cxn ang="0">
                    <a:pos x="48" y="168"/>
                  </a:cxn>
                </a:cxnLst>
                <a:rect l="0" t="0" r="r" b="b"/>
                <a:pathLst>
                  <a:path w="48" h="168">
                    <a:moveTo>
                      <a:pt x="48" y="168"/>
                    </a:moveTo>
                    <a:lnTo>
                      <a:pt x="15" y="78"/>
                    </a:lnTo>
                    <a:lnTo>
                      <a:pt x="0" y="0"/>
                    </a:lnTo>
                    <a:lnTo>
                      <a:pt x="40" y="105"/>
                    </a:lnTo>
                    <a:lnTo>
                      <a:pt x="48" y="1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7" name="Freeform 39"/>
              <p:cNvSpPr>
                <a:spLocks/>
              </p:cNvSpPr>
              <p:nvPr/>
            </p:nvSpPr>
            <p:spPr bwMode="auto">
              <a:xfrm>
                <a:off x="3419" y="1638"/>
                <a:ext cx="48" cy="168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48" y="0"/>
                  </a:cxn>
                  <a:cxn ang="0">
                    <a:pos x="33" y="78"/>
                  </a:cxn>
                  <a:cxn ang="0">
                    <a:pos x="0" y="168"/>
                  </a:cxn>
                  <a:cxn ang="0">
                    <a:pos x="6" y="105"/>
                  </a:cxn>
                </a:cxnLst>
                <a:rect l="0" t="0" r="r" b="b"/>
                <a:pathLst>
                  <a:path w="48" h="168">
                    <a:moveTo>
                      <a:pt x="6" y="105"/>
                    </a:moveTo>
                    <a:lnTo>
                      <a:pt x="48" y="0"/>
                    </a:lnTo>
                    <a:lnTo>
                      <a:pt x="33" y="78"/>
                    </a:lnTo>
                    <a:lnTo>
                      <a:pt x="0" y="168"/>
                    </a:lnTo>
                    <a:lnTo>
                      <a:pt x="6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8" name="Freeform 40"/>
              <p:cNvSpPr>
                <a:spLocks/>
              </p:cNvSpPr>
              <p:nvPr/>
            </p:nvSpPr>
            <p:spPr bwMode="auto">
              <a:xfrm>
                <a:off x="3419" y="1638"/>
                <a:ext cx="48" cy="168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48" y="0"/>
                  </a:cxn>
                  <a:cxn ang="0">
                    <a:pos x="33" y="78"/>
                  </a:cxn>
                  <a:cxn ang="0">
                    <a:pos x="0" y="168"/>
                  </a:cxn>
                  <a:cxn ang="0">
                    <a:pos x="6" y="105"/>
                  </a:cxn>
                </a:cxnLst>
                <a:rect l="0" t="0" r="r" b="b"/>
                <a:pathLst>
                  <a:path w="48" h="168">
                    <a:moveTo>
                      <a:pt x="6" y="105"/>
                    </a:moveTo>
                    <a:lnTo>
                      <a:pt x="48" y="0"/>
                    </a:lnTo>
                    <a:lnTo>
                      <a:pt x="33" y="78"/>
                    </a:lnTo>
                    <a:lnTo>
                      <a:pt x="0" y="168"/>
                    </a:lnTo>
                    <a:lnTo>
                      <a:pt x="6" y="10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9" name="Freeform 41"/>
              <p:cNvSpPr>
                <a:spLocks/>
              </p:cNvSpPr>
              <p:nvPr/>
            </p:nvSpPr>
            <p:spPr bwMode="auto">
              <a:xfrm>
                <a:off x="4827" y="3296"/>
                <a:ext cx="152" cy="8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25" y="44"/>
                  </a:cxn>
                  <a:cxn ang="0">
                    <a:pos x="152" y="0"/>
                  </a:cxn>
                  <a:cxn ang="0">
                    <a:pos x="95" y="54"/>
                  </a:cxn>
                  <a:cxn ang="0">
                    <a:pos x="0" y="84"/>
                  </a:cxn>
                </a:cxnLst>
                <a:rect l="0" t="0" r="r" b="b"/>
                <a:pathLst>
                  <a:path w="152" h="84">
                    <a:moveTo>
                      <a:pt x="0" y="84"/>
                    </a:moveTo>
                    <a:lnTo>
                      <a:pt x="25" y="44"/>
                    </a:lnTo>
                    <a:lnTo>
                      <a:pt x="152" y="0"/>
                    </a:lnTo>
                    <a:lnTo>
                      <a:pt x="95" y="5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30" name="Freeform 42"/>
              <p:cNvSpPr>
                <a:spLocks/>
              </p:cNvSpPr>
              <p:nvPr/>
            </p:nvSpPr>
            <p:spPr bwMode="auto">
              <a:xfrm>
                <a:off x="4827" y="3296"/>
                <a:ext cx="152" cy="8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25" y="44"/>
                  </a:cxn>
                  <a:cxn ang="0">
                    <a:pos x="152" y="0"/>
                  </a:cxn>
                  <a:cxn ang="0">
                    <a:pos x="95" y="54"/>
                  </a:cxn>
                  <a:cxn ang="0">
                    <a:pos x="0" y="84"/>
                  </a:cxn>
                </a:cxnLst>
                <a:rect l="0" t="0" r="r" b="b"/>
                <a:pathLst>
                  <a:path w="152" h="84">
                    <a:moveTo>
                      <a:pt x="0" y="84"/>
                    </a:moveTo>
                    <a:lnTo>
                      <a:pt x="25" y="44"/>
                    </a:lnTo>
                    <a:lnTo>
                      <a:pt x="152" y="0"/>
                    </a:lnTo>
                    <a:lnTo>
                      <a:pt x="95" y="54"/>
                    </a:lnTo>
                    <a:lnTo>
                      <a:pt x="0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31" name="Freeform 43"/>
              <p:cNvSpPr>
                <a:spLocks/>
              </p:cNvSpPr>
              <p:nvPr/>
            </p:nvSpPr>
            <p:spPr bwMode="auto">
              <a:xfrm>
                <a:off x="3802" y="3296"/>
                <a:ext cx="153" cy="84"/>
              </a:xfrm>
              <a:custGeom>
                <a:avLst/>
                <a:gdLst/>
                <a:ahLst/>
                <a:cxnLst>
                  <a:cxn ang="0">
                    <a:pos x="58" y="54"/>
                  </a:cxn>
                  <a:cxn ang="0">
                    <a:pos x="0" y="0"/>
                  </a:cxn>
                  <a:cxn ang="0">
                    <a:pos x="127" y="44"/>
                  </a:cxn>
                  <a:cxn ang="0">
                    <a:pos x="153" y="84"/>
                  </a:cxn>
                  <a:cxn ang="0">
                    <a:pos x="58" y="54"/>
                  </a:cxn>
                </a:cxnLst>
                <a:rect l="0" t="0" r="r" b="b"/>
                <a:pathLst>
                  <a:path w="153" h="84">
                    <a:moveTo>
                      <a:pt x="58" y="54"/>
                    </a:moveTo>
                    <a:lnTo>
                      <a:pt x="0" y="0"/>
                    </a:lnTo>
                    <a:lnTo>
                      <a:pt x="127" y="44"/>
                    </a:lnTo>
                    <a:lnTo>
                      <a:pt x="153" y="84"/>
                    </a:lnTo>
                    <a:lnTo>
                      <a:pt x="58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32" name="Freeform 44"/>
              <p:cNvSpPr>
                <a:spLocks/>
              </p:cNvSpPr>
              <p:nvPr/>
            </p:nvSpPr>
            <p:spPr bwMode="auto">
              <a:xfrm>
                <a:off x="3802" y="3296"/>
                <a:ext cx="153" cy="84"/>
              </a:xfrm>
              <a:custGeom>
                <a:avLst/>
                <a:gdLst/>
                <a:ahLst/>
                <a:cxnLst>
                  <a:cxn ang="0">
                    <a:pos x="58" y="54"/>
                  </a:cxn>
                  <a:cxn ang="0">
                    <a:pos x="0" y="0"/>
                  </a:cxn>
                  <a:cxn ang="0">
                    <a:pos x="127" y="44"/>
                  </a:cxn>
                  <a:cxn ang="0">
                    <a:pos x="153" y="84"/>
                  </a:cxn>
                  <a:cxn ang="0">
                    <a:pos x="58" y="54"/>
                  </a:cxn>
                </a:cxnLst>
                <a:rect l="0" t="0" r="r" b="b"/>
                <a:pathLst>
                  <a:path w="153" h="84">
                    <a:moveTo>
                      <a:pt x="58" y="54"/>
                    </a:moveTo>
                    <a:lnTo>
                      <a:pt x="0" y="0"/>
                    </a:lnTo>
                    <a:lnTo>
                      <a:pt x="127" y="44"/>
                    </a:lnTo>
                    <a:lnTo>
                      <a:pt x="153" y="84"/>
                    </a:lnTo>
                    <a:lnTo>
                      <a:pt x="58" y="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33" name="Freeform 45"/>
              <p:cNvSpPr>
                <a:spLocks/>
              </p:cNvSpPr>
              <p:nvPr/>
            </p:nvSpPr>
            <p:spPr bwMode="auto">
              <a:xfrm>
                <a:off x="4481" y="1714"/>
                <a:ext cx="20" cy="69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0"/>
                  </a:cxn>
                </a:cxnLst>
                <a:rect l="0" t="0" r="r" b="b"/>
                <a:pathLst>
                  <a:path w="20" h="69">
                    <a:moveTo>
                      <a:pt x="0" y="50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34" name="Freeform 46"/>
              <p:cNvSpPr>
                <a:spLocks/>
              </p:cNvSpPr>
              <p:nvPr/>
            </p:nvSpPr>
            <p:spPr bwMode="auto">
              <a:xfrm>
                <a:off x="4481" y="1714"/>
                <a:ext cx="20" cy="69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20" y="69"/>
                  </a:cxn>
                  <a:cxn ang="0">
                    <a:pos x="0" y="50"/>
                  </a:cxn>
                </a:cxnLst>
                <a:rect l="0" t="0" r="r" b="b"/>
                <a:pathLst>
                  <a:path w="20" h="69">
                    <a:moveTo>
                      <a:pt x="0" y="50"/>
                    </a:moveTo>
                    <a:lnTo>
                      <a:pt x="0" y="0"/>
                    </a:lnTo>
                    <a:lnTo>
                      <a:pt x="20" y="17"/>
                    </a:lnTo>
                    <a:lnTo>
                      <a:pt x="20" y="69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35" name="Freeform 47"/>
              <p:cNvSpPr>
                <a:spLocks/>
              </p:cNvSpPr>
              <p:nvPr/>
            </p:nvSpPr>
            <p:spPr bwMode="auto">
              <a:xfrm>
                <a:off x="4281" y="1714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0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36" name="Freeform 48"/>
              <p:cNvSpPr>
                <a:spLocks/>
              </p:cNvSpPr>
              <p:nvPr/>
            </p:nvSpPr>
            <p:spPr bwMode="auto">
              <a:xfrm>
                <a:off x="4281" y="1714"/>
                <a:ext cx="20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20" y="50"/>
                  </a:cxn>
                  <a:cxn ang="0">
                    <a:pos x="0" y="69"/>
                  </a:cxn>
                </a:cxnLst>
                <a:rect l="0" t="0" r="r" b="b"/>
                <a:pathLst>
                  <a:path w="20" h="69">
                    <a:moveTo>
                      <a:pt x="0" y="6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50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37" name="Rectangle 49"/>
              <p:cNvSpPr>
                <a:spLocks noChangeArrowheads="1"/>
              </p:cNvSpPr>
              <p:nvPr/>
            </p:nvSpPr>
            <p:spPr bwMode="auto">
              <a:xfrm>
                <a:off x="4371" y="2064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38" name="Freeform 50"/>
              <p:cNvSpPr>
                <a:spLocks noEditPoints="1"/>
              </p:cNvSpPr>
              <p:nvPr/>
            </p:nvSpPr>
            <p:spPr bwMode="auto">
              <a:xfrm>
                <a:off x="4371" y="2044"/>
                <a:ext cx="1087" cy="71"/>
              </a:xfrm>
              <a:custGeom>
                <a:avLst/>
                <a:gdLst/>
                <a:ahLst/>
                <a:cxnLst>
                  <a:cxn ang="0">
                    <a:pos x="40" y="71"/>
                  </a:cxn>
                  <a:cxn ang="0">
                    <a:pos x="40" y="2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40" y="71"/>
                  </a:cxn>
                  <a:cxn ang="0">
                    <a:pos x="1087" y="0"/>
                  </a:cxn>
                  <a:cxn ang="0">
                    <a:pos x="1070" y="0"/>
                  </a:cxn>
                </a:cxnLst>
                <a:rect l="0" t="0" r="r" b="b"/>
                <a:pathLst>
                  <a:path w="1087" h="71">
                    <a:moveTo>
                      <a:pt x="40" y="71"/>
                    </a:moveTo>
                    <a:lnTo>
                      <a:pt x="40" y="2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40" y="71"/>
                    </a:lnTo>
                    <a:moveTo>
                      <a:pt x="1087" y="0"/>
                    </a:moveTo>
                    <a:lnTo>
                      <a:pt x="107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39" name="Freeform 51"/>
              <p:cNvSpPr>
                <a:spLocks/>
              </p:cNvSpPr>
              <p:nvPr/>
            </p:nvSpPr>
            <p:spPr bwMode="auto">
              <a:xfrm>
                <a:off x="4501" y="1783"/>
                <a:ext cx="6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69"/>
                  </a:cxn>
                  <a:cxn ang="0">
                    <a:pos x="0" y="51"/>
                  </a:cxn>
                </a:cxnLst>
                <a:rect l="0" t="0" r="r" b="b"/>
                <a:pathLst>
                  <a:path w="6" h="69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6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40" name="Freeform 52"/>
              <p:cNvSpPr>
                <a:spLocks/>
              </p:cNvSpPr>
              <p:nvPr/>
            </p:nvSpPr>
            <p:spPr bwMode="auto">
              <a:xfrm>
                <a:off x="4501" y="1783"/>
                <a:ext cx="6" cy="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69"/>
                  </a:cxn>
                  <a:cxn ang="0">
                    <a:pos x="0" y="51"/>
                  </a:cxn>
                </a:cxnLst>
                <a:rect l="0" t="0" r="r" b="b"/>
                <a:pathLst>
                  <a:path w="6" h="69">
                    <a:moveTo>
                      <a:pt x="0" y="51"/>
                    </a:moveTo>
                    <a:lnTo>
                      <a:pt x="0" y="0"/>
                    </a:lnTo>
                    <a:lnTo>
                      <a:pt x="6" y="19"/>
                    </a:lnTo>
                    <a:lnTo>
                      <a:pt x="6" y="69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41" name="Freeform 53"/>
              <p:cNvSpPr>
                <a:spLocks/>
              </p:cNvSpPr>
              <p:nvPr/>
            </p:nvSpPr>
            <p:spPr bwMode="auto">
              <a:xfrm>
                <a:off x="4275" y="1783"/>
                <a:ext cx="6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69"/>
                  </a:cxn>
                </a:cxnLst>
                <a:rect l="0" t="0" r="r" b="b"/>
                <a:pathLst>
                  <a:path w="6" h="69">
                    <a:moveTo>
                      <a:pt x="0" y="69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42" name="Freeform 54"/>
              <p:cNvSpPr>
                <a:spLocks/>
              </p:cNvSpPr>
              <p:nvPr/>
            </p:nvSpPr>
            <p:spPr bwMode="auto">
              <a:xfrm>
                <a:off x="4275" y="1783"/>
                <a:ext cx="6" cy="6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  <a:cxn ang="0">
                    <a:pos x="0" y="69"/>
                  </a:cxn>
                </a:cxnLst>
                <a:rect l="0" t="0" r="r" b="b"/>
                <a:pathLst>
                  <a:path w="6" h="69">
                    <a:moveTo>
                      <a:pt x="0" y="69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43" name="Freeform 55"/>
              <p:cNvSpPr>
                <a:spLocks/>
              </p:cNvSpPr>
              <p:nvPr/>
            </p:nvSpPr>
            <p:spPr bwMode="auto">
              <a:xfrm>
                <a:off x="4412" y="1530"/>
                <a:ext cx="66" cy="120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8" y="0"/>
                  </a:cxn>
                  <a:cxn ang="0">
                    <a:pos x="66" y="10"/>
                  </a:cxn>
                  <a:cxn ang="0">
                    <a:pos x="38" y="120"/>
                  </a:cxn>
                  <a:cxn ang="0">
                    <a:pos x="0" y="113"/>
                  </a:cxn>
                </a:cxnLst>
                <a:rect l="0" t="0" r="r" b="b"/>
                <a:pathLst>
                  <a:path w="66" h="120">
                    <a:moveTo>
                      <a:pt x="0" y="113"/>
                    </a:moveTo>
                    <a:lnTo>
                      <a:pt x="8" y="0"/>
                    </a:lnTo>
                    <a:lnTo>
                      <a:pt x="66" y="10"/>
                    </a:lnTo>
                    <a:lnTo>
                      <a:pt x="38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44" name="Freeform 56"/>
              <p:cNvSpPr>
                <a:spLocks/>
              </p:cNvSpPr>
              <p:nvPr/>
            </p:nvSpPr>
            <p:spPr bwMode="auto">
              <a:xfrm>
                <a:off x="4412" y="1530"/>
                <a:ext cx="66" cy="120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8" y="0"/>
                  </a:cxn>
                  <a:cxn ang="0">
                    <a:pos x="66" y="10"/>
                  </a:cxn>
                  <a:cxn ang="0">
                    <a:pos x="38" y="120"/>
                  </a:cxn>
                  <a:cxn ang="0">
                    <a:pos x="0" y="113"/>
                  </a:cxn>
                </a:cxnLst>
                <a:rect l="0" t="0" r="r" b="b"/>
                <a:pathLst>
                  <a:path w="66" h="120">
                    <a:moveTo>
                      <a:pt x="0" y="113"/>
                    </a:moveTo>
                    <a:lnTo>
                      <a:pt x="8" y="0"/>
                    </a:lnTo>
                    <a:lnTo>
                      <a:pt x="66" y="10"/>
                    </a:lnTo>
                    <a:lnTo>
                      <a:pt x="38" y="120"/>
                    </a:lnTo>
                    <a:lnTo>
                      <a:pt x="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45" name="Freeform 57"/>
              <p:cNvSpPr>
                <a:spLocks/>
              </p:cNvSpPr>
              <p:nvPr/>
            </p:nvSpPr>
            <p:spPr bwMode="auto">
              <a:xfrm>
                <a:off x="4304" y="1530"/>
                <a:ext cx="66" cy="1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6" y="0"/>
                  </a:cxn>
                  <a:cxn ang="0">
                    <a:pos x="66" y="113"/>
                  </a:cxn>
                  <a:cxn ang="0">
                    <a:pos x="28" y="120"/>
                  </a:cxn>
                  <a:cxn ang="0">
                    <a:pos x="0" y="10"/>
                  </a:cxn>
                </a:cxnLst>
                <a:rect l="0" t="0" r="r" b="b"/>
                <a:pathLst>
                  <a:path w="66" h="120">
                    <a:moveTo>
                      <a:pt x="0" y="10"/>
                    </a:moveTo>
                    <a:lnTo>
                      <a:pt x="56" y="0"/>
                    </a:lnTo>
                    <a:lnTo>
                      <a:pt x="66" y="113"/>
                    </a:lnTo>
                    <a:lnTo>
                      <a:pt x="28" y="1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46" name="Freeform 58"/>
              <p:cNvSpPr>
                <a:spLocks/>
              </p:cNvSpPr>
              <p:nvPr/>
            </p:nvSpPr>
            <p:spPr bwMode="auto">
              <a:xfrm>
                <a:off x="4304" y="1530"/>
                <a:ext cx="66" cy="1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6" y="0"/>
                  </a:cxn>
                  <a:cxn ang="0">
                    <a:pos x="66" y="113"/>
                  </a:cxn>
                  <a:cxn ang="0">
                    <a:pos x="28" y="120"/>
                  </a:cxn>
                  <a:cxn ang="0">
                    <a:pos x="0" y="10"/>
                  </a:cxn>
                </a:cxnLst>
                <a:rect l="0" t="0" r="r" b="b"/>
                <a:pathLst>
                  <a:path w="66" h="120">
                    <a:moveTo>
                      <a:pt x="0" y="10"/>
                    </a:moveTo>
                    <a:lnTo>
                      <a:pt x="56" y="0"/>
                    </a:lnTo>
                    <a:lnTo>
                      <a:pt x="66" y="113"/>
                    </a:lnTo>
                    <a:lnTo>
                      <a:pt x="28" y="12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47" name="Freeform 59"/>
              <p:cNvSpPr>
                <a:spLocks/>
              </p:cNvSpPr>
              <p:nvPr/>
            </p:nvSpPr>
            <p:spPr bwMode="auto">
              <a:xfrm>
                <a:off x="4450" y="1650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0" y="50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48" name="Freeform 60"/>
              <p:cNvSpPr>
                <a:spLocks/>
              </p:cNvSpPr>
              <p:nvPr/>
            </p:nvSpPr>
            <p:spPr bwMode="auto">
              <a:xfrm>
                <a:off x="4450" y="1650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0" y="50"/>
                  </a:cxn>
                  <a:cxn ang="0">
                    <a:pos x="0" y="0"/>
                  </a:cxn>
                  <a:cxn ang="0">
                    <a:pos x="31" y="12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31" y="12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49" name="Freeform 61"/>
              <p:cNvSpPr>
                <a:spLocks/>
              </p:cNvSpPr>
              <p:nvPr/>
            </p:nvSpPr>
            <p:spPr bwMode="auto">
              <a:xfrm>
                <a:off x="4301" y="1650"/>
                <a:ext cx="31" cy="64"/>
              </a:xfrm>
              <a:custGeom>
                <a:avLst/>
                <a:gdLst/>
                <a:ahLst/>
                <a:cxnLst>
                  <a:cxn ang="0">
                    <a:pos x="31" y="50"/>
                  </a:cxn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0"/>
                  </a:cxn>
                </a:cxnLst>
                <a:rect l="0" t="0" r="r" b="b"/>
                <a:pathLst>
                  <a:path w="31" h="64">
                    <a:moveTo>
                      <a:pt x="31" y="50"/>
                    </a:moveTo>
                    <a:lnTo>
                      <a:pt x="0" y="64"/>
                    </a:lnTo>
                    <a:lnTo>
                      <a:pt x="0" y="12"/>
                    </a:lnTo>
                    <a:lnTo>
                      <a:pt x="31" y="0"/>
                    </a:lnTo>
                    <a:lnTo>
                      <a:pt x="31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50" name="Freeform 62"/>
              <p:cNvSpPr>
                <a:spLocks/>
              </p:cNvSpPr>
              <p:nvPr/>
            </p:nvSpPr>
            <p:spPr bwMode="auto">
              <a:xfrm>
                <a:off x="4301" y="1650"/>
                <a:ext cx="31" cy="64"/>
              </a:xfrm>
              <a:custGeom>
                <a:avLst/>
                <a:gdLst/>
                <a:ahLst/>
                <a:cxnLst>
                  <a:cxn ang="0">
                    <a:pos x="31" y="50"/>
                  </a:cxn>
                  <a:cxn ang="0">
                    <a:pos x="0" y="64"/>
                  </a:cxn>
                  <a:cxn ang="0">
                    <a:pos x="0" y="12"/>
                  </a:cxn>
                  <a:cxn ang="0">
                    <a:pos x="31" y="0"/>
                  </a:cxn>
                  <a:cxn ang="0">
                    <a:pos x="31" y="50"/>
                  </a:cxn>
                </a:cxnLst>
                <a:rect l="0" t="0" r="r" b="b"/>
                <a:pathLst>
                  <a:path w="31" h="64">
                    <a:moveTo>
                      <a:pt x="31" y="50"/>
                    </a:moveTo>
                    <a:lnTo>
                      <a:pt x="0" y="64"/>
                    </a:lnTo>
                    <a:lnTo>
                      <a:pt x="0" y="12"/>
                    </a:lnTo>
                    <a:lnTo>
                      <a:pt x="31" y="0"/>
                    </a:lnTo>
                    <a:lnTo>
                      <a:pt x="31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51" name="Freeform 63"/>
              <p:cNvSpPr>
                <a:spLocks/>
              </p:cNvSpPr>
              <p:nvPr/>
            </p:nvSpPr>
            <p:spPr bwMode="auto">
              <a:xfrm>
                <a:off x="4847" y="1155"/>
                <a:ext cx="148" cy="35"/>
              </a:xfrm>
              <a:custGeom>
                <a:avLst/>
                <a:gdLst/>
                <a:ahLst/>
                <a:cxnLst>
                  <a:cxn ang="0">
                    <a:pos x="108" y="4"/>
                  </a:cxn>
                  <a:cxn ang="0">
                    <a:pos x="0" y="0"/>
                  </a:cxn>
                  <a:cxn ang="0">
                    <a:pos x="32" y="24"/>
                  </a:cxn>
                  <a:cxn ang="0">
                    <a:pos x="148" y="35"/>
                  </a:cxn>
                  <a:cxn ang="0">
                    <a:pos x="108" y="4"/>
                  </a:cxn>
                </a:cxnLst>
                <a:rect l="0" t="0" r="r" b="b"/>
                <a:pathLst>
                  <a:path w="148" h="35">
                    <a:moveTo>
                      <a:pt x="108" y="4"/>
                    </a:moveTo>
                    <a:lnTo>
                      <a:pt x="0" y="0"/>
                    </a:lnTo>
                    <a:lnTo>
                      <a:pt x="32" y="24"/>
                    </a:lnTo>
                    <a:lnTo>
                      <a:pt x="148" y="35"/>
                    </a:lnTo>
                    <a:lnTo>
                      <a:pt x="108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52" name="Freeform 64"/>
              <p:cNvSpPr>
                <a:spLocks/>
              </p:cNvSpPr>
              <p:nvPr/>
            </p:nvSpPr>
            <p:spPr bwMode="auto">
              <a:xfrm>
                <a:off x="4847" y="1155"/>
                <a:ext cx="148" cy="35"/>
              </a:xfrm>
              <a:custGeom>
                <a:avLst/>
                <a:gdLst/>
                <a:ahLst/>
                <a:cxnLst>
                  <a:cxn ang="0">
                    <a:pos x="108" y="4"/>
                  </a:cxn>
                  <a:cxn ang="0">
                    <a:pos x="0" y="0"/>
                  </a:cxn>
                  <a:cxn ang="0">
                    <a:pos x="32" y="24"/>
                  </a:cxn>
                  <a:cxn ang="0">
                    <a:pos x="148" y="35"/>
                  </a:cxn>
                  <a:cxn ang="0">
                    <a:pos x="108" y="4"/>
                  </a:cxn>
                </a:cxnLst>
                <a:rect l="0" t="0" r="r" b="b"/>
                <a:pathLst>
                  <a:path w="148" h="35">
                    <a:moveTo>
                      <a:pt x="108" y="4"/>
                    </a:moveTo>
                    <a:lnTo>
                      <a:pt x="0" y="0"/>
                    </a:lnTo>
                    <a:lnTo>
                      <a:pt x="32" y="24"/>
                    </a:lnTo>
                    <a:lnTo>
                      <a:pt x="148" y="35"/>
                    </a:lnTo>
                    <a:lnTo>
                      <a:pt x="108" y="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53" name="Freeform 65"/>
              <p:cNvSpPr>
                <a:spLocks/>
              </p:cNvSpPr>
              <p:nvPr/>
            </p:nvSpPr>
            <p:spPr bwMode="auto">
              <a:xfrm>
                <a:off x="4866" y="3511"/>
                <a:ext cx="15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83" y="23"/>
                  </a:cxn>
                  <a:cxn ang="0">
                    <a:pos x="151" y="0"/>
                  </a:cxn>
                  <a:cxn ang="0">
                    <a:pos x="59" y="32"/>
                  </a:cxn>
                  <a:cxn ang="0">
                    <a:pos x="0" y="49"/>
                  </a:cxn>
                </a:cxnLst>
                <a:rect l="0" t="0" r="r" b="b"/>
                <a:pathLst>
                  <a:path w="151" h="49">
                    <a:moveTo>
                      <a:pt x="0" y="49"/>
                    </a:moveTo>
                    <a:lnTo>
                      <a:pt x="83" y="23"/>
                    </a:lnTo>
                    <a:lnTo>
                      <a:pt x="151" y="0"/>
                    </a:lnTo>
                    <a:lnTo>
                      <a:pt x="59" y="32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54" name="Freeform 66"/>
              <p:cNvSpPr>
                <a:spLocks/>
              </p:cNvSpPr>
              <p:nvPr/>
            </p:nvSpPr>
            <p:spPr bwMode="auto">
              <a:xfrm>
                <a:off x="4866" y="3511"/>
                <a:ext cx="15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83" y="23"/>
                  </a:cxn>
                  <a:cxn ang="0">
                    <a:pos x="151" y="0"/>
                  </a:cxn>
                  <a:cxn ang="0">
                    <a:pos x="59" y="32"/>
                  </a:cxn>
                  <a:cxn ang="0">
                    <a:pos x="0" y="49"/>
                  </a:cxn>
                </a:cxnLst>
                <a:rect l="0" t="0" r="r" b="b"/>
                <a:pathLst>
                  <a:path w="151" h="49">
                    <a:moveTo>
                      <a:pt x="0" y="49"/>
                    </a:moveTo>
                    <a:lnTo>
                      <a:pt x="83" y="23"/>
                    </a:lnTo>
                    <a:lnTo>
                      <a:pt x="151" y="0"/>
                    </a:lnTo>
                    <a:lnTo>
                      <a:pt x="59" y="32"/>
                    </a:lnTo>
                    <a:lnTo>
                      <a:pt x="0" y="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55" name="Freeform 67"/>
              <p:cNvSpPr>
                <a:spLocks/>
              </p:cNvSpPr>
              <p:nvPr/>
            </p:nvSpPr>
            <p:spPr bwMode="auto">
              <a:xfrm>
                <a:off x="5125" y="1336"/>
                <a:ext cx="121" cy="111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121" y="56"/>
                  </a:cxn>
                  <a:cxn ang="0">
                    <a:pos x="51" y="111"/>
                  </a:cxn>
                  <a:cxn ang="0">
                    <a:pos x="0" y="55"/>
                  </a:cxn>
                  <a:cxn ang="0">
                    <a:pos x="68" y="0"/>
                  </a:cxn>
                </a:cxnLst>
                <a:rect l="0" t="0" r="r" b="b"/>
                <a:pathLst>
                  <a:path w="121" h="111">
                    <a:moveTo>
                      <a:pt x="68" y="0"/>
                    </a:moveTo>
                    <a:lnTo>
                      <a:pt x="121" y="56"/>
                    </a:lnTo>
                    <a:lnTo>
                      <a:pt x="51" y="111"/>
                    </a:lnTo>
                    <a:lnTo>
                      <a:pt x="0" y="5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56" name="Freeform 68"/>
              <p:cNvSpPr>
                <a:spLocks/>
              </p:cNvSpPr>
              <p:nvPr/>
            </p:nvSpPr>
            <p:spPr bwMode="auto">
              <a:xfrm>
                <a:off x="5125" y="1336"/>
                <a:ext cx="121" cy="111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121" y="56"/>
                  </a:cxn>
                  <a:cxn ang="0">
                    <a:pos x="51" y="111"/>
                  </a:cxn>
                  <a:cxn ang="0">
                    <a:pos x="0" y="55"/>
                  </a:cxn>
                  <a:cxn ang="0">
                    <a:pos x="68" y="0"/>
                  </a:cxn>
                </a:cxnLst>
                <a:rect l="0" t="0" r="r" b="b"/>
                <a:pathLst>
                  <a:path w="121" h="111">
                    <a:moveTo>
                      <a:pt x="68" y="0"/>
                    </a:moveTo>
                    <a:lnTo>
                      <a:pt x="121" y="56"/>
                    </a:lnTo>
                    <a:lnTo>
                      <a:pt x="51" y="111"/>
                    </a:lnTo>
                    <a:lnTo>
                      <a:pt x="0" y="55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57" name="Freeform 69"/>
              <p:cNvSpPr>
                <a:spLocks/>
              </p:cNvSpPr>
              <p:nvPr/>
            </p:nvSpPr>
            <p:spPr bwMode="auto">
              <a:xfrm>
                <a:off x="3536" y="1336"/>
                <a:ext cx="121" cy="111"/>
              </a:xfrm>
              <a:custGeom>
                <a:avLst/>
                <a:gdLst/>
                <a:ahLst/>
                <a:cxnLst>
                  <a:cxn ang="0">
                    <a:pos x="70" y="111"/>
                  </a:cxn>
                  <a:cxn ang="0">
                    <a:pos x="121" y="55"/>
                  </a:cxn>
                  <a:cxn ang="0">
                    <a:pos x="51" y="0"/>
                  </a:cxn>
                  <a:cxn ang="0">
                    <a:pos x="0" y="56"/>
                  </a:cxn>
                  <a:cxn ang="0">
                    <a:pos x="70" y="111"/>
                  </a:cxn>
                </a:cxnLst>
                <a:rect l="0" t="0" r="r" b="b"/>
                <a:pathLst>
                  <a:path w="121" h="111">
                    <a:moveTo>
                      <a:pt x="70" y="111"/>
                    </a:moveTo>
                    <a:lnTo>
                      <a:pt x="121" y="55"/>
                    </a:lnTo>
                    <a:lnTo>
                      <a:pt x="51" y="0"/>
                    </a:lnTo>
                    <a:lnTo>
                      <a:pt x="0" y="56"/>
                    </a:lnTo>
                    <a:lnTo>
                      <a:pt x="70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58" name="Freeform 70"/>
              <p:cNvSpPr>
                <a:spLocks noEditPoints="1"/>
              </p:cNvSpPr>
              <p:nvPr/>
            </p:nvSpPr>
            <p:spPr bwMode="auto">
              <a:xfrm>
                <a:off x="3324" y="1336"/>
                <a:ext cx="333" cy="711"/>
              </a:xfrm>
              <a:custGeom>
                <a:avLst/>
                <a:gdLst/>
                <a:ahLst/>
                <a:cxnLst>
                  <a:cxn ang="0">
                    <a:pos x="282" y="111"/>
                  </a:cxn>
                  <a:cxn ang="0">
                    <a:pos x="333" y="55"/>
                  </a:cxn>
                  <a:cxn ang="0">
                    <a:pos x="263" y="0"/>
                  </a:cxn>
                  <a:cxn ang="0">
                    <a:pos x="212" y="56"/>
                  </a:cxn>
                  <a:cxn ang="0">
                    <a:pos x="282" y="111"/>
                  </a:cxn>
                  <a:cxn ang="0">
                    <a:pos x="17" y="711"/>
                  </a:cxn>
                  <a:cxn ang="0">
                    <a:pos x="0" y="711"/>
                  </a:cxn>
                </a:cxnLst>
                <a:rect l="0" t="0" r="r" b="b"/>
                <a:pathLst>
                  <a:path w="333" h="711">
                    <a:moveTo>
                      <a:pt x="282" y="111"/>
                    </a:moveTo>
                    <a:lnTo>
                      <a:pt x="333" y="55"/>
                    </a:lnTo>
                    <a:lnTo>
                      <a:pt x="263" y="0"/>
                    </a:lnTo>
                    <a:lnTo>
                      <a:pt x="212" y="56"/>
                    </a:lnTo>
                    <a:lnTo>
                      <a:pt x="282" y="111"/>
                    </a:lnTo>
                    <a:moveTo>
                      <a:pt x="17" y="711"/>
                    </a:moveTo>
                    <a:lnTo>
                      <a:pt x="0" y="71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59" name="Freeform 71"/>
              <p:cNvSpPr>
                <a:spLocks/>
              </p:cNvSpPr>
              <p:nvPr/>
            </p:nvSpPr>
            <p:spPr bwMode="auto">
              <a:xfrm>
                <a:off x="4523" y="1016"/>
                <a:ext cx="42" cy="75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42" y="8"/>
                  </a:cxn>
                  <a:cxn ang="0">
                    <a:pos x="42" y="75"/>
                  </a:cxn>
                  <a:cxn ang="0">
                    <a:pos x="0" y="67"/>
                  </a:cxn>
                </a:cxnLst>
                <a:rect l="0" t="0" r="r" b="b"/>
                <a:pathLst>
                  <a:path w="42" h="75">
                    <a:moveTo>
                      <a:pt x="0" y="67"/>
                    </a:moveTo>
                    <a:lnTo>
                      <a:pt x="0" y="0"/>
                    </a:lnTo>
                    <a:lnTo>
                      <a:pt x="42" y="8"/>
                    </a:lnTo>
                    <a:lnTo>
                      <a:pt x="42" y="75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60" name="Freeform 72"/>
              <p:cNvSpPr>
                <a:spLocks/>
              </p:cNvSpPr>
              <p:nvPr/>
            </p:nvSpPr>
            <p:spPr bwMode="auto">
              <a:xfrm>
                <a:off x="4523" y="1016"/>
                <a:ext cx="42" cy="75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42" y="8"/>
                  </a:cxn>
                  <a:cxn ang="0">
                    <a:pos x="42" y="75"/>
                  </a:cxn>
                  <a:cxn ang="0">
                    <a:pos x="0" y="67"/>
                  </a:cxn>
                </a:cxnLst>
                <a:rect l="0" t="0" r="r" b="b"/>
                <a:pathLst>
                  <a:path w="42" h="75">
                    <a:moveTo>
                      <a:pt x="0" y="67"/>
                    </a:moveTo>
                    <a:lnTo>
                      <a:pt x="0" y="0"/>
                    </a:lnTo>
                    <a:lnTo>
                      <a:pt x="42" y="8"/>
                    </a:lnTo>
                    <a:lnTo>
                      <a:pt x="42" y="75"/>
                    </a:lnTo>
                    <a:lnTo>
                      <a:pt x="0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61" name="Freeform 73"/>
              <p:cNvSpPr>
                <a:spLocks/>
              </p:cNvSpPr>
              <p:nvPr/>
            </p:nvSpPr>
            <p:spPr bwMode="auto">
              <a:xfrm>
                <a:off x="4217" y="1016"/>
                <a:ext cx="42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8"/>
                  </a:cxn>
                  <a:cxn ang="0">
                    <a:pos x="42" y="0"/>
                  </a:cxn>
                  <a:cxn ang="0">
                    <a:pos x="42" y="67"/>
                  </a:cxn>
                  <a:cxn ang="0">
                    <a:pos x="0" y="75"/>
                  </a:cxn>
                </a:cxnLst>
                <a:rect l="0" t="0" r="r" b="b"/>
                <a:pathLst>
                  <a:path w="42" h="75">
                    <a:moveTo>
                      <a:pt x="0" y="75"/>
                    </a:moveTo>
                    <a:lnTo>
                      <a:pt x="0" y="8"/>
                    </a:lnTo>
                    <a:lnTo>
                      <a:pt x="42" y="0"/>
                    </a:lnTo>
                    <a:lnTo>
                      <a:pt x="42" y="67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62" name="Freeform 74"/>
              <p:cNvSpPr>
                <a:spLocks/>
              </p:cNvSpPr>
              <p:nvPr/>
            </p:nvSpPr>
            <p:spPr bwMode="auto">
              <a:xfrm>
                <a:off x="4217" y="1016"/>
                <a:ext cx="42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8"/>
                  </a:cxn>
                  <a:cxn ang="0">
                    <a:pos x="42" y="0"/>
                  </a:cxn>
                  <a:cxn ang="0">
                    <a:pos x="42" y="67"/>
                  </a:cxn>
                  <a:cxn ang="0">
                    <a:pos x="0" y="75"/>
                  </a:cxn>
                </a:cxnLst>
                <a:rect l="0" t="0" r="r" b="b"/>
                <a:pathLst>
                  <a:path w="42" h="75">
                    <a:moveTo>
                      <a:pt x="0" y="75"/>
                    </a:moveTo>
                    <a:lnTo>
                      <a:pt x="0" y="8"/>
                    </a:lnTo>
                    <a:lnTo>
                      <a:pt x="42" y="0"/>
                    </a:lnTo>
                    <a:lnTo>
                      <a:pt x="42" y="67"/>
                    </a:lnTo>
                    <a:lnTo>
                      <a:pt x="0" y="7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63" name="Freeform 75"/>
              <p:cNvSpPr>
                <a:spLocks/>
              </p:cNvSpPr>
              <p:nvPr/>
            </p:nvSpPr>
            <p:spPr bwMode="auto">
              <a:xfrm>
                <a:off x="4450" y="1992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5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5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64" name="Freeform 76"/>
              <p:cNvSpPr>
                <a:spLocks/>
              </p:cNvSpPr>
              <p:nvPr/>
            </p:nvSpPr>
            <p:spPr bwMode="auto">
              <a:xfrm>
                <a:off x="4450" y="1992"/>
                <a:ext cx="31" cy="64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5"/>
                  </a:cxn>
                  <a:cxn ang="0">
                    <a:pos x="0" y="64"/>
                  </a:cxn>
                  <a:cxn ang="0">
                    <a:pos x="31" y="51"/>
                  </a:cxn>
                </a:cxnLst>
                <a:rect l="0" t="0" r="r" b="b"/>
                <a:pathLst>
                  <a:path w="31" h="64">
                    <a:moveTo>
                      <a:pt x="31" y="51"/>
                    </a:moveTo>
                    <a:lnTo>
                      <a:pt x="31" y="0"/>
                    </a:lnTo>
                    <a:lnTo>
                      <a:pt x="0" y="15"/>
                    </a:lnTo>
                    <a:lnTo>
                      <a:pt x="0" y="64"/>
                    </a:lnTo>
                    <a:lnTo>
                      <a:pt x="31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65" name="Freeform 77"/>
              <p:cNvSpPr>
                <a:spLocks/>
              </p:cNvSpPr>
              <p:nvPr/>
            </p:nvSpPr>
            <p:spPr bwMode="auto">
              <a:xfrm>
                <a:off x="4301" y="1992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5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5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66" name="Freeform 78"/>
              <p:cNvSpPr>
                <a:spLocks/>
              </p:cNvSpPr>
              <p:nvPr/>
            </p:nvSpPr>
            <p:spPr bwMode="auto">
              <a:xfrm>
                <a:off x="4301" y="1992"/>
                <a:ext cx="31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31" y="15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4"/>
                  </a:cxn>
                </a:cxnLst>
                <a:rect l="0" t="0" r="r" b="b"/>
                <a:pathLst>
                  <a:path w="31" h="64">
                    <a:moveTo>
                      <a:pt x="31" y="64"/>
                    </a:moveTo>
                    <a:lnTo>
                      <a:pt x="31" y="15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67" name="Freeform 79"/>
              <p:cNvSpPr>
                <a:spLocks/>
              </p:cNvSpPr>
              <p:nvPr/>
            </p:nvSpPr>
            <p:spPr bwMode="auto">
              <a:xfrm>
                <a:off x="4501" y="1852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2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2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68" name="Freeform 80"/>
              <p:cNvSpPr>
                <a:spLocks/>
              </p:cNvSpPr>
              <p:nvPr/>
            </p:nvSpPr>
            <p:spPr bwMode="auto">
              <a:xfrm>
                <a:off x="4501" y="1852"/>
                <a:ext cx="6" cy="7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6" y="0"/>
                  </a:cxn>
                  <a:cxn ang="0">
                    <a:pos x="0" y="22"/>
                  </a:cxn>
                  <a:cxn ang="0">
                    <a:pos x="0" y="72"/>
                  </a:cxn>
                  <a:cxn ang="0">
                    <a:pos x="6" y="52"/>
                  </a:cxn>
                </a:cxnLst>
                <a:rect l="0" t="0" r="r" b="b"/>
                <a:pathLst>
                  <a:path w="6" h="72">
                    <a:moveTo>
                      <a:pt x="6" y="52"/>
                    </a:moveTo>
                    <a:lnTo>
                      <a:pt x="6" y="0"/>
                    </a:lnTo>
                    <a:lnTo>
                      <a:pt x="0" y="22"/>
                    </a:lnTo>
                    <a:lnTo>
                      <a:pt x="0" y="72"/>
                    </a:lnTo>
                    <a:lnTo>
                      <a:pt x="6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69" name="Freeform 81"/>
              <p:cNvSpPr>
                <a:spLocks/>
              </p:cNvSpPr>
              <p:nvPr/>
            </p:nvSpPr>
            <p:spPr bwMode="auto">
              <a:xfrm>
                <a:off x="4275" y="1852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2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2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70" name="Freeform 82"/>
              <p:cNvSpPr>
                <a:spLocks noEditPoints="1"/>
              </p:cNvSpPr>
              <p:nvPr/>
            </p:nvSpPr>
            <p:spPr bwMode="auto">
              <a:xfrm>
                <a:off x="4275" y="1852"/>
                <a:ext cx="1075" cy="1080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2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6" y="72"/>
                  </a:cxn>
                  <a:cxn ang="0">
                    <a:pos x="979" y="1080"/>
                  </a:cxn>
                  <a:cxn ang="0">
                    <a:pos x="1075" y="996"/>
                  </a:cxn>
                </a:cxnLst>
                <a:rect l="0" t="0" r="r" b="b"/>
                <a:pathLst>
                  <a:path w="1075" h="1080">
                    <a:moveTo>
                      <a:pt x="6" y="72"/>
                    </a:moveTo>
                    <a:lnTo>
                      <a:pt x="6" y="22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6" y="72"/>
                    </a:lnTo>
                    <a:moveTo>
                      <a:pt x="979" y="1080"/>
                    </a:moveTo>
                    <a:lnTo>
                      <a:pt x="1075" y="99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71" name="Freeform 83"/>
              <p:cNvSpPr>
                <a:spLocks/>
              </p:cNvSpPr>
              <p:nvPr/>
            </p:nvSpPr>
            <p:spPr bwMode="auto">
              <a:xfrm>
                <a:off x="5551" y="1879"/>
                <a:ext cx="6" cy="175"/>
              </a:xfrm>
              <a:custGeom>
                <a:avLst/>
                <a:gdLst/>
                <a:ahLst/>
                <a:cxnLst>
                  <a:cxn ang="0">
                    <a:pos x="6" y="115"/>
                  </a:cxn>
                  <a:cxn ang="0">
                    <a:pos x="6" y="0"/>
                  </a:cxn>
                  <a:cxn ang="0">
                    <a:pos x="0" y="63"/>
                  </a:cxn>
                  <a:cxn ang="0">
                    <a:pos x="0" y="175"/>
                  </a:cxn>
                  <a:cxn ang="0">
                    <a:pos x="6" y="115"/>
                  </a:cxn>
                </a:cxnLst>
                <a:rect l="0" t="0" r="r" b="b"/>
                <a:pathLst>
                  <a:path w="6" h="175">
                    <a:moveTo>
                      <a:pt x="6" y="115"/>
                    </a:moveTo>
                    <a:lnTo>
                      <a:pt x="6" y="0"/>
                    </a:lnTo>
                    <a:lnTo>
                      <a:pt x="0" y="63"/>
                    </a:lnTo>
                    <a:lnTo>
                      <a:pt x="0" y="175"/>
                    </a:lnTo>
                    <a:lnTo>
                      <a:pt x="6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72" name="Freeform 84"/>
              <p:cNvSpPr>
                <a:spLocks/>
              </p:cNvSpPr>
              <p:nvPr/>
            </p:nvSpPr>
            <p:spPr bwMode="auto">
              <a:xfrm>
                <a:off x="5551" y="1879"/>
                <a:ext cx="6" cy="175"/>
              </a:xfrm>
              <a:custGeom>
                <a:avLst/>
                <a:gdLst/>
                <a:ahLst/>
                <a:cxnLst>
                  <a:cxn ang="0">
                    <a:pos x="6" y="115"/>
                  </a:cxn>
                  <a:cxn ang="0">
                    <a:pos x="6" y="0"/>
                  </a:cxn>
                  <a:cxn ang="0">
                    <a:pos x="0" y="63"/>
                  </a:cxn>
                  <a:cxn ang="0">
                    <a:pos x="0" y="175"/>
                  </a:cxn>
                  <a:cxn ang="0">
                    <a:pos x="6" y="115"/>
                  </a:cxn>
                </a:cxnLst>
                <a:rect l="0" t="0" r="r" b="b"/>
                <a:pathLst>
                  <a:path w="6" h="175">
                    <a:moveTo>
                      <a:pt x="6" y="115"/>
                    </a:moveTo>
                    <a:lnTo>
                      <a:pt x="6" y="0"/>
                    </a:lnTo>
                    <a:lnTo>
                      <a:pt x="0" y="63"/>
                    </a:lnTo>
                    <a:lnTo>
                      <a:pt x="0" y="175"/>
                    </a:lnTo>
                    <a:lnTo>
                      <a:pt x="6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73" name="Freeform 85"/>
              <p:cNvSpPr>
                <a:spLocks/>
              </p:cNvSpPr>
              <p:nvPr/>
            </p:nvSpPr>
            <p:spPr bwMode="auto">
              <a:xfrm>
                <a:off x="4618" y="3406"/>
                <a:ext cx="106" cy="52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5" y="14"/>
                  </a:cxn>
                  <a:cxn ang="0">
                    <a:pos x="0" y="52"/>
                  </a:cxn>
                  <a:cxn ang="0">
                    <a:pos x="86" y="38"/>
                  </a:cxn>
                  <a:cxn ang="0">
                    <a:pos x="106" y="0"/>
                  </a:cxn>
                </a:cxnLst>
                <a:rect l="0" t="0" r="r" b="b"/>
                <a:pathLst>
                  <a:path w="106" h="52">
                    <a:moveTo>
                      <a:pt x="106" y="0"/>
                    </a:moveTo>
                    <a:lnTo>
                      <a:pt x="15" y="14"/>
                    </a:lnTo>
                    <a:lnTo>
                      <a:pt x="0" y="52"/>
                    </a:lnTo>
                    <a:lnTo>
                      <a:pt x="86" y="38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74" name="Freeform 86"/>
              <p:cNvSpPr>
                <a:spLocks/>
              </p:cNvSpPr>
              <p:nvPr/>
            </p:nvSpPr>
            <p:spPr bwMode="auto">
              <a:xfrm>
                <a:off x="4618" y="3406"/>
                <a:ext cx="106" cy="52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5" y="14"/>
                  </a:cxn>
                  <a:cxn ang="0">
                    <a:pos x="0" y="52"/>
                  </a:cxn>
                  <a:cxn ang="0">
                    <a:pos x="86" y="38"/>
                  </a:cxn>
                  <a:cxn ang="0">
                    <a:pos x="106" y="0"/>
                  </a:cxn>
                </a:cxnLst>
                <a:rect l="0" t="0" r="r" b="b"/>
                <a:pathLst>
                  <a:path w="106" h="52">
                    <a:moveTo>
                      <a:pt x="106" y="0"/>
                    </a:moveTo>
                    <a:lnTo>
                      <a:pt x="15" y="14"/>
                    </a:lnTo>
                    <a:lnTo>
                      <a:pt x="0" y="52"/>
                    </a:lnTo>
                    <a:lnTo>
                      <a:pt x="86" y="38"/>
                    </a:lnTo>
                    <a:lnTo>
                      <a:pt x="10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75" name="Freeform 87"/>
              <p:cNvSpPr>
                <a:spLocks/>
              </p:cNvSpPr>
              <p:nvPr/>
            </p:nvSpPr>
            <p:spPr bwMode="auto">
              <a:xfrm>
                <a:off x="4058" y="3406"/>
                <a:ext cx="106" cy="52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0" y="0"/>
                  </a:cxn>
                  <a:cxn ang="0">
                    <a:pos x="91" y="14"/>
                  </a:cxn>
                  <a:cxn ang="0">
                    <a:pos x="106" y="52"/>
                  </a:cxn>
                  <a:cxn ang="0">
                    <a:pos x="20" y="38"/>
                  </a:cxn>
                </a:cxnLst>
                <a:rect l="0" t="0" r="r" b="b"/>
                <a:pathLst>
                  <a:path w="106" h="52">
                    <a:moveTo>
                      <a:pt x="20" y="38"/>
                    </a:moveTo>
                    <a:lnTo>
                      <a:pt x="0" y="0"/>
                    </a:lnTo>
                    <a:lnTo>
                      <a:pt x="91" y="14"/>
                    </a:lnTo>
                    <a:lnTo>
                      <a:pt x="106" y="52"/>
                    </a:lnTo>
                    <a:lnTo>
                      <a:pt x="2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76" name="Freeform 88"/>
              <p:cNvSpPr>
                <a:spLocks/>
              </p:cNvSpPr>
              <p:nvPr/>
            </p:nvSpPr>
            <p:spPr bwMode="auto">
              <a:xfrm>
                <a:off x="4058" y="3406"/>
                <a:ext cx="106" cy="52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0" y="0"/>
                  </a:cxn>
                  <a:cxn ang="0">
                    <a:pos x="91" y="14"/>
                  </a:cxn>
                  <a:cxn ang="0">
                    <a:pos x="106" y="52"/>
                  </a:cxn>
                  <a:cxn ang="0">
                    <a:pos x="20" y="38"/>
                  </a:cxn>
                </a:cxnLst>
                <a:rect l="0" t="0" r="r" b="b"/>
                <a:pathLst>
                  <a:path w="106" h="52">
                    <a:moveTo>
                      <a:pt x="20" y="38"/>
                    </a:moveTo>
                    <a:lnTo>
                      <a:pt x="0" y="0"/>
                    </a:lnTo>
                    <a:lnTo>
                      <a:pt x="91" y="14"/>
                    </a:lnTo>
                    <a:lnTo>
                      <a:pt x="106" y="52"/>
                    </a:lnTo>
                    <a:lnTo>
                      <a:pt x="20" y="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77" name="Freeform 89"/>
              <p:cNvSpPr>
                <a:spLocks/>
              </p:cNvSpPr>
              <p:nvPr/>
            </p:nvSpPr>
            <p:spPr bwMode="auto">
              <a:xfrm>
                <a:off x="5551" y="1658"/>
                <a:ext cx="6" cy="132"/>
              </a:xfrm>
              <a:custGeom>
                <a:avLst/>
                <a:gdLst/>
                <a:ahLst/>
                <a:cxnLst>
                  <a:cxn ang="0">
                    <a:pos x="6" y="132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6" y="61"/>
                  </a:cxn>
                  <a:cxn ang="0">
                    <a:pos x="6" y="132"/>
                  </a:cxn>
                </a:cxnLst>
                <a:rect l="0" t="0" r="r" b="b"/>
                <a:pathLst>
                  <a:path w="6" h="132">
                    <a:moveTo>
                      <a:pt x="6" y="13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6" y="61"/>
                    </a:lnTo>
                    <a:lnTo>
                      <a:pt x="6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78" name="Freeform 90"/>
              <p:cNvSpPr>
                <a:spLocks/>
              </p:cNvSpPr>
              <p:nvPr/>
            </p:nvSpPr>
            <p:spPr bwMode="auto">
              <a:xfrm>
                <a:off x="5551" y="1658"/>
                <a:ext cx="6" cy="132"/>
              </a:xfrm>
              <a:custGeom>
                <a:avLst/>
                <a:gdLst/>
                <a:ahLst/>
                <a:cxnLst>
                  <a:cxn ang="0">
                    <a:pos x="6" y="132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6" y="61"/>
                  </a:cxn>
                  <a:cxn ang="0">
                    <a:pos x="6" y="132"/>
                  </a:cxn>
                </a:cxnLst>
                <a:rect l="0" t="0" r="r" b="b"/>
                <a:pathLst>
                  <a:path w="6" h="132">
                    <a:moveTo>
                      <a:pt x="6" y="13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6" y="61"/>
                    </a:lnTo>
                    <a:lnTo>
                      <a:pt x="6" y="1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79" name="Freeform 91"/>
              <p:cNvSpPr>
                <a:spLocks/>
              </p:cNvSpPr>
              <p:nvPr/>
            </p:nvSpPr>
            <p:spPr bwMode="auto">
              <a:xfrm>
                <a:off x="5335" y="3038"/>
                <a:ext cx="66" cy="141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66" y="89"/>
                  </a:cxn>
                  <a:cxn ang="0">
                    <a:pos x="66" y="0"/>
                  </a:cxn>
                  <a:cxn ang="0">
                    <a:pos x="0" y="52"/>
                  </a:cxn>
                  <a:cxn ang="0">
                    <a:pos x="0" y="141"/>
                  </a:cxn>
                </a:cxnLst>
                <a:rect l="0" t="0" r="r" b="b"/>
                <a:pathLst>
                  <a:path w="66" h="141">
                    <a:moveTo>
                      <a:pt x="0" y="141"/>
                    </a:moveTo>
                    <a:lnTo>
                      <a:pt x="66" y="89"/>
                    </a:lnTo>
                    <a:lnTo>
                      <a:pt x="66" y="0"/>
                    </a:lnTo>
                    <a:lnTo>
                      <a:pt x="0" y="52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80" name="Freeform 92"/>
              <p:cNvSpPr>
                <a:spLocks/>
              </p:cNvSpPr>
              <p:nvPr/>
            </p:nvSpPr>
            <p:spPr bwMode="auto">
              <a:xfrm>
                <a:off x="5335" y="3038"/>
                <a:ext cx="66" cy="141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66" y="89"/>
                  </a:cxn>
                  <a:cxn ang="0">
                    <a:pos x="66" y="0"/>
                  </a:cxn>
                  <a:cxn ang="0">
                    <a:pos x="0" y="52"/>
                  </a:cxn>
                  <a:cxn ang="0">
                    <a:pos x="0" y="141"/>
                  </a:cxn>
                </a:cxnLst>
                <a:rect l="0" t="0" r="r" b="b"/>
                <a:pathLst>
                  <a:path w="66" h="141">
                    <a:moveTo>
                      <a:pt x="0" y="141"/>
                    </a:moveTo>
                    <a:lnTo>
                      <a:pt x="66" y="89"/>
                    </a:lnTo>
                    <a:lnTo>
                      <a:pt x="66" y="0"/>
                    </a:lnTo>
                    <a:lnTo>
                      <a:pt x="0" y="52"/>
                    </a:lnTo>
                    <a:lnTo>
                      <a:pt x="0" y="1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81" name="Freeform 93"/>
              <p:cNvSpPr>
                <a:spLocks/>
              </p:cNvSpPr>
              <p:nvPr/>
            </p:nvSpPr>
            <p:spPr bwMode="auto">
              <a:xfrm>
                <a:off x="4481" y="1924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8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8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82" name="Freeform 94"/>
              <p:cNvSpPr>
                <a:spLocks/>
              </p:cNvSpPr>
              <p:nvPr/>
            </p:nvSpPr>
            <p:spPr bwMode="auto">
              <a:xfrm>
                <a:off x="4481" y="1924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8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8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83" name="Freeform 95"/>
              <p:cNvSpPr>
                <a:spLocks/>
              </p:cNvSpPr>
              <p:nvPr/>
            </p:nvSpPr>
            <p:spPr bwMode="auto">
              <a:xfrm>
                <a:off x="4281" y="1924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84" name="Freeform 96"/>
              <p:cNvSpPr>
                <a:spLocks/>
              </p:cNvSpPr>
              <p:nvPr/>
            </p:nvSpPr>
            <p:spPr bwMode="auto">
              <a:xfrm>
                <a:off x="4281" y="1924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8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8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85" name="Freeform 97"/>
              <p:cNvSpPr>
                <a:spLocks/>
              </p:cNvSpPr>
              <p:nvPr/>
            </p:nvSpPr>
            <p:spPr bwMode="auto">
              <a:xfrm>
                <a:off x="4454" y="1132"/>
                <a:ext cx="132" cy="39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0"/>
                  </a:cxn>
                  <a:cxn ang="0">
                    <a:pos x="132" y="23"/>
                  </a:cxn>
                  <a:cxn ang="0">
                    <a:pos x="116" y="39"/>
                  </a:cxn>
                  <a:cxn ang="0">
                    <a:pos x="0" y="18"/>
                  </a:cxn>
                </a:cxnLst>
                <a:rect l="0" t="0" r="r" b="b"/>
                <a:pathLst>
                  <a:path w="132" h="39">
                    <a:moveTo>
                      <a:pt x="0" y="18"/>
                    </a:moveTo>
                    <a:lnTo>
                      <a:pt x="6" y="0"/>
                    </a:lnTo>
                    <a:lnTo>
                      <a:pt x="132" y="23"/>
                    </a:lnTo>
                    <a:lnTo>
                      <a:pt x="116" y="3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86" name="Freeform 98"/>
              <p:cNvSpPr>
                <a:spLocks/>
              </p:cNvSpPr>
              <p:nvPr/>
            </p:nvSpPr>
            <p:spPr bwMode="auto">
              <a:xfrm>
                <a:off x="4454" y="1132"/>
                <a:ext cx="132" cy="39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0"/>
                  </a:cxn>
                  <a:cxn ang="0">
                    <a:pos x="132" y="23"/>
                  </a:cxn>
                  <a:cxn ang="0">
                    <a:pos x="116" y="39"/>
                  </a:cxn>
                  <a:cxn ang="0">
                    <a:pos x="0" y="18"/>
                  </a:cxn>
                </a:cxnLst>
                <a:rect l="0" t="0" r="r" b="b"/>
                <a:pathLst>
                  <a:path w="132" h="39">
                    <a:moveTo>
                      <a:pt x="0" y="18"/>
                    </a:moveTo>
                    <a:lnTo>
                      <a:pt x="6" y="0"/>
                    </a:lnTo>
                    <a:lnTo>
                      <a:pt x="132" y="23"/>
                    </a:lnTo>
                    <a:lnTo>
                      <a:pt x="116" y="39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87" name="Freeform 99"/>
              <p:cNvSpPr>
                <a:spLocks/>
              </p:cNvSpPr>
              <p:nvPr/>
            </p:nvSpPr>
            <p:spPr bwMode="auto">
              <a:xfrm>
                <a:off x="4196" y="1132"/>
                <a:ext cx="131" cy="3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25" y="0"/>
                  </a:cxn>
                  <a:cxn ang="0">
                    <a:pos x="131" y="18"/>
                  </a:cxn>
                  <a:cxn ang="0">
                    <a:pos x="16" y="39"/>
                  </a:cxn>
                  <a:cxn ang="0">
                    <a:pos x="0" y="23"/>
                  </a:cxn>
                </a:cxnLst>
                <a:rect l="0" t="0" r="r" b="b"/>
                <a:pathLst>
                  <a:path w="131" h="39">
                    <a:moveTo>
                      <a:pt x="0" y="23"/>
                    </a:moveTo>
                    <a:lnTo>
                      <a:pt x="125" y="0"/>
                    </a:lnTo>
                    <a:lnTo>
                      <a:pt x="131" y="18"/>
                    </a:lnTo>
                    <a:lnTo>
                      <a:pt x="16" y="3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88" name="Freeform 100"/>
              <p:cNvSpPr>
                <a:spLocks/>
              </p:cNvSpPr>
              <p:nvPr/>
            </p:nvSpPr>
            <p:spPr bwMode="auto">
              <a:xfrm>
                <a:off x="4196" y="1132"/>
                <a:ext cx="131" cy="3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25" y="0"/>
                  </a:cxn>
                  <a:cxn ang="0">
                    <a:pos x="131" y="18"/>
                  </a:cxn>
                  <a:cxn ang="0">
                    <a:pos x="16" y="39"/>
                  </a:cxn>
                  <a:cxn ang="0">
                    <a:pos x="0" y="23"/>
                  </a:cxn>
                </a:cxnLst>
                <a:rect l="0" t="0" r="r" b="b"/>
                <a:pathLst>
                  <a:path w="131" h="39">
                    <a:moveTo>
                      <a:pt x="0" y="23"/>
                    </a:moveTo>
                    <a:lnTo>
                      <a:pt x="125" y="0"/>
                    </a:lnTo>
                    <a:lnTo>
                      <a:pt x="131" y="18"/>
                    </a:lnTo>
                    <a:lnTo>
                      <a:pt x="16" y="39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89" name="Freeform 101"/>
              <p:cNvSpPr>
                <a:spLocks/>
              </p:cNvSpPr>
              <p:nvPr/>
            </p:nvSpPr>
            <p:spPr bwMode="auto">
              <a:xfrm>
                <a:off x="5066" y="3159"/>
                <a:ext cx="85" cy="129"/>
              </a:xfrm>
              <a:custGeom>
                <a:avLst/>
                <a:gdLst/>
                <a:ahLst/>
                <a:cxnLst>
                  <a:cxn ang="0">
                    <a:pos x="85" y="53"/>
                  </a:cxn>
                  <a:cxn ang="0">
                    <a:pos x="61" y="129"/>
                  </a:cxn>
                  <a:cxn ang="0">
                    <a:pos x="0" y="77"/>
                  </a:cxn>
                  <a:cxn ang="0">
                    <a:pos x="26" y="0"/>
                  </a:cxn>
                  <a:cxn ang="0">
                    <a:pos x="85" y="53"/>
                  </a:cxn>
                </a:cxnLst>
                <a:rect l="0" t="0" r="r" b="b"/>
                <a:pathLst>
                  <a:path w="85" h="129">
                    <a:moveTo>
                      <a:pt x="85" y="53"/>
                    </a:moveTo>
                    <a:lnTo>
                      <a:pt x="61" y="129"/>
                    </a:lnTo>
                    <a:lnTo>
                      <a:pt x="0" y="77"/>
                    </a:lnTo>
                    <a:lnTo>
                      <a:pt x="26" y="0"/>
                    </a:lnTo>
                    <a:lnTo>
                      <a:pt x="8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90" name="Freeform 102"/>
              <p:cNvSpPr>
                <a:spLocks/>
              </p:cNvSpPr>
              <p:nvPr/>
            </p:nvSpPr>
            <p:spPr bwMode="auto">
              <a:xfrm>
                <a:off x="5066" y="3159"/>
                <a:ext cx="85" cy="129"/>
              </a:xfrm>
              <a:custGeom>
                <a:avLst/>
                <a:gdLst/>
                <a:ahLst/>
                <a:cxnLst>
                  <a:cxn ang="0">
                    <a:pos x="85" y="53"/>
                  </a:cxn>
                  <a:cxn ang="0">
                    <a:pos x="61" y="129"/>
                  </a:cxn>
                  <a:cxn ang="0">
                    <a:pos x="0" y="77"/>
                  </a:cxn>
                  <a:cxn ang="0">
                    <a:pos x="26" y="0"/>
                  </a:cxn>
                  <a:cxn ang="0">
                    <a:pos x="85" y="53"/>
                  </a:cxn>
                </a:cxnLst>
                <a:rect l="0" t="0" r="r" b="b"/>
                <a:pathLst>
                  <a:path w="85" h="129">
                    <a:moveTo>
                      <a:pt x="85" y="53"/>
                    </a:moveTo>
                    <a:lnTo>
                      <a:pt x="61" y="129"/>
                    </a:lnTo>
                    <a:lnTo>
                      <a:pt x="0" y="77"/>
                    </a:lnTo>
                    <a:lnTo>
                      <a:pt x="26" y="0"/>
                    </a:lnTo>
                    <a:lnTo>
                      <a:pt x="85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91" name="Freeform 103"/>
              <p:cNvSpPr>
                <a:spLocks/>
              </p:cNvSpPr>
              <p:nvPr/>
            </p:nvSpPr>
            <p:spPr bwMode="auto">
              <a:xfrm>
                <a:off x="3631" y="3159"/>
                <a:ext cx="83" cy="131"/>
              </a:xfrm>
              <a:custGeom>
                <a:avLst/>
                <a:gdLst/>
                <a:ahLst/>
                <a:cxnLst>
                  <a:cxn ang="0">
                    <a:pos x="83" y="77"/>
                  </a:cxn>
                  <a:cxn ang="0">
                    <a:pos x="59" y="0"/>
                  </a:cxn>
                  <a:cxn ang="0">
                    <a:pos x="0" y="53"/>
                  </a:cxn>
                  <a:cxn ang="0">
                    <a:pos x="24" y="131"/>
                  </a:cxn>
                  <a:cxn ang="0">
                    <a:pos x="83" y="77"/>
                  </a:cxn>
                </a:cxnLst>
                <a:rect l="0" t="0" r="r" b="b"/>
                <a:pathLst>
                  <a:path w="83" h="131">
                    <a:moveTo>
                      <a:pt x="83" y="77"/>
                    </a:moveTo>
                    <a:lnTo>
                      <a:pt x="59" y="0"/>
                    </a:lnTo>
                    <a:lnTo>
                      <a:pt x="0" y="53"/>
                    </a:lnTo>
                    <a:lnTo>
                      <a:pt x="24" y="131"/>
                    </a:lnTo>
                    <a:lnTo>
                      <a:pt x="83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92" name="Freeform 104"/>
              <p:cNvSpPr>
                <a:spLocks/>
              </p:cNvSpPr>
              <p:nvPr/>
            </p:nvSpPr>
            <p:spPr bwMode="auto">
              <a:xfrm>
                <a:off x="3631" y="3159"/>
                <a:ext cx="83" cy="131"/>
              </a:xfrm>
              <a:custGeom>
                <a:avLst/>
                <a:gdLst/>
                <a:ahLst/>
                <a:cxnLst>
                  <a:cxn ang="0">
                    <a:pos x="83" y="77"/>
                  </a:cxn>
                  <a:cxn ang="0">
                    <a:pos x="59" y="0"/>
                  </a:cxn>
                  <a:cxn ang="0">
                    <a:pos x="0" y="53"/>
                  </a:cxn>
                  <a:cxn ang="0">
                    <a:pos x="24" y="131"/>
                  </a:cxn>
                  <a:cxn ang="0">
                    <a:pos x="83" y="77"/>
                  </a:cxn>
                </a:cxnLst>
                <a:rect l="0" t="0" r="r" b="b"/>
                <a:pathLst>
                  <a:path w="83" h="131">
                    <a:moveTo>
                      <a:pt x="83" y="77"/>
                    </a:moveTo>
                    <a:lnTo>
                      <a:pt x="59" y="0"/>
                    </a:lnTo>
                    <a:lnTo>
                      <a:pt x="0" y="53"/>
                    </a:lnTo>
                    <a:lnTo>
                      <a:pt x="24" y="131"/>
                    </a:lnTo>
                    <a:lnTo>
                      <a:pt x="83" y="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93" name="Freeform 105"/>
              <p:cNvSpPr>
                <a:spLocks/>
              </p:cNvSpPr>
              <p:nvPr/>
            </p:nvSpPr>
            <p:spPr bwMode="auto">
              <a:xfrm>
                <a:off x="5238" y="3251"/>
                <a:ext cx="97" cy="11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86" y="61"/>
                  </a:cxn>
                  <a:cxn ang="0">
                    <a:pos x="97" y="0"/>
                  </a:cxn>
                  <a:cxn ang="0">
                    <a:pos x="8" y="53"/>
                  </a:cxn>
                  <a:cxn ang="0">
                    <a:pos x="0" y="115"/>
                  </a:cxn>
                </a:cxnLst>
                <a:rect l="0" t="0" r="r" b="b"/>
                <a:pathLst>
                  <a:path w="97" h="115">
                    <a:moveTo>
                      <a:pt x="0" y="115"/>
                    </a:moveTo>
                    <a:lnTo>
                      <a:pt x="86" y="61"/>
                    </a:lnTo>
                    <a:lnTo>
                      <a:pt x="97" y="0"/>
                    </a:lnTo>
                    <a:lnTo>
                      <a:pt x="8" y="53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94" name="Freeform 106"/>
              <p:cNvSpPr>
                <a:spLocks noEditPoints="1"/>
              </p:cNvSpPr>
              <p:nvPr/>
            </p:nvSpPr>
            <p:spPr bwMode="auto">
              <a:xfrm>
                <a:off x="3435" y="2851"/>
                <a:ext cx="1900" cy="515"/>
              </a:xfrm>
              <a:custGeom>
                <a:avLst/>
                <a:gdLst/>
                <a:ahLst/>
                <a:cxnLst>
                  <a:cxn ang="0">
                    <a:pos x="1803" y="515"/>
                  </a:cxn>
                  <a:cxn ang="0">
                    <a:pos x="1889" y="461"/>
                  </a:cxn>
                  <a:cxn ang="0">
                    <a:pos x="1900" y="400"/>
                  </a:cxn>
                  <a:cxn ang="0">
                    <a:pos x="1811" y="453"/>
                  </a:cxn>
                  <a:cxn ang="0">
                    <a:pos x="1803" y="515"/>
                  </a:cxn>
                  <a:cxn ang="0">
                    <a:pos x="0" y="0"/>
                  </a:cxn>
                  <a:cxn ang="0">
                    <a:pos x="95" y="83"/>
                  </a:cxn>
                </a:cxnLst>
                <a:rect l="0" t="0" r="r" b="b"/>
                <a:pathLst>
                  <a:path w="1900" h="515">
                    <a:moveTo>
                      <a:pt x="1803" y="515"/>
                    </a:moveTo>
                    <a:lnTo>
                      <a:pt x="1889" y="461"/>
                    </a:lnTo>
                    <a:lnTo>
                      <a:pt x="1900" y="400"/>
                    </a:lnTo>
                    <a:lnTo>
                      <a:pt x="1811" y="453"/>
                    </a:lnTo>
                    <a:lnTo>
                      <a:pt x="1803" y="515"/>
                    </a:lnTo>
                    <a:moveTo>
                      <a:pt x="0" y="0"/>
                    </a:moveTo>
                    <a:lnTo>
                      <a:pt x="95" y="83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95" name="Freeform 107"/>
              <p:cNvSpPr>
                <a:spLocks/>
              </p:cNvSpPr>
              <p:nvPr/>
            </p:nvSpPr>
            <p:spPr bwMode="auto">
              <a:xfrm>
                <a:off x="5389" y="1895"/>
                <a:ext cx="42" cy="157"/>
              </a:xfrm>
              <a:custGeom>
                <a:avLst/>
                <a:gdLst/>
                <a:ahLst/>
                <a:cxnLst>
                  <a:cxn ang="0">
                    <a:pos x="33" y="157"/>
                  </a:cxn>
                  <a:cxn ang="0">
                    <a:pos x="0" y="65"/>
                  </a:cxn>
                  <a:cxn ang="0">
                    <a:pos x="9" y="0"/>
                  </a:cxn>
                  <a:cxn ang="0">
                    <a:pos x="42" y="89"/>
                  </a:cxn>
                  <a:cxn ang="0">
                    <a:pos x="33" y="157"/>
                  </a:cxn>
                </a:cxnLst>
                <a:rect l="0" t="0" r="r" b="b"/>
                <a:pathLst>
                  <a:path w="42" h="157">
                    <a:moveTo>
                      <a:pt x="33" y="157"/>
                    </a:moveTo>
                    <a:lnTo>
                      <a:pt x="0" y="65"/>
                    </a:lnTo>
                    <a:lnTo>
                      <a:pt x="9" y="0"/>
                    </a:lnTo>
                    <a:lnTo>
                      <a:pt x="42" y="89"/>
                    </a:lnTo>
                    <a:lnTo>
                      <a:pt x="33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96" name="Freeform 108"/>
              <p:cNvSpPr>
                <a:spLocks/>
              </p:cNvSpPr>
              <p:nvPr/>
            </p:nvSpPr>
            <p:spPr bwMode="auto">
              <a:xfrm>
                <a:off x="5389" y="1895"/>
                <a:ext cx="42" cy="157"/>
              </a:xfrm>
              <a:custGeom>
                <a:avLst/>
                <a:gdLst/>
                <a:ahLst/>
                <a:cxnLst>
                  <a:cxn ang="0">
                    <a:pos x="33" y="157"/>
                  </a:cxn>
                  <a:cxn ang="0">
                    <a:pos x="0" y="65"/>
                  </a:cxn>
                  <a:cxn ang="0">
                    <a:pos x="9" y="0"/>
                  </a:cxn>
                  <a:cxn ang="0">
                    <a:pos x="42" y="89"/>
                  </a:cxn>
                  <a:cxn ang="0">
                    <a:pos x="33" y="157"/>
                  </a:cxn>
                </a:cxnLst>
                <a:rect l="0" t="0" r="r" b="b"/>
                <a:pathLst>
                  <a:path w="42" h="157">
                    <a:moveTo>
                      <a:pt x="33" y="157"/>
                    </a:moveTo>
                    <a:lnTo>
                      <a:pt x="0" y="65"/>
                    </a:lnTo>
                    <a:lnTo>
                      <a:pt x="9" y="0"/>
                    </a:lnTo>
                    <a:lnTo>
                      <a:pt x="42" y="89"/>
                    </a:lnTo>
                    <a:lnTo>
                      <a:pt x="33" y="15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97" name="Freeform 109"/>
              <p:cNvSpPr>
                <a:spLocks/>
              </p:cNvSpPr>
              <p:nvPr/>
            </p:nvSpPr>
            <p:spPr bwMode="auto">
              <a:xfrm>
                <a:off x="3350" y="1895"/>
                <a:ext cx="43" cy="157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34" y="0"/>
                  </a:cxn>
                  <a:cxn ang="0">
                    <a:pos x="43" y="65"/>
                  </a:cxn>
                  <a:cxn ang="0">
                    <a:pos x="10" y="157"/>
                  </a:cxn>
                  <a:cxn ang="0">
                    <a:pos x="0" y="89"/>
                  </a:cxn>
                </a:cxnLst>
                <a:rect l="0" t="0" r="r" b="b"/>
                <a:pathLst>
                  <a:path w="43" h="157">
                    <a:moveTo>
                      <a:pt x="0" y="89"/>
                    </a:moveTo>
                    <a:lnTo>
                      <a:pt x="34" y="0"/>
                    </a:lnTo>
                    <a:lnTo>
                      <a:pt x="43" y="65"/>
                    </a:lnTo>
                    <a:lnTo>
                      <a:pt x="10" y="15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98" name="Freeform 110"/>
              <p:cNvSpPr>
                <a:spLocks/>
              </p:cNvSpPr>
              <p:nvPr/>
            </p:nvSpPr>
            <p:spPr bwMode="auto">
              <a:xfrm>
                <a:off x="3350" y="1895"/>
                <a:ext cx="43" cy="157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34" y="0"/>
                  </a:cxn>
                  <a:cxn ang="0">
                    <a:pos x="43" y="65"/>
                  </a:cxn>
                  <a:cxn ang="0">
                    <a:pos x="10" y="157"/>
                  </a:cxn>
                  <a:cxn ang="0">
                    <a:pos x="0" y="89"/>
                  </a:cxn>
                </a:cxnLst>
                <a:rect l="0" t="0" r="r" b="b"/>
                <a:pathLst>
                  <a:path w="43" h="157">
                    <a:moveTo>
                      <a:pt x="0" y="89"/>
                    </a:moveTo>
                    <a:lnTo>
                      <a:pt x="34" y="0"/>
                    </a:lnTo>
                    <a:lnTo>
                      <a:pt x="43" y="65"/>
                    </a:lnTo>
                    <a:lnTo>
                      <a:pt x="10" y="157"/>
                    </a:lnTo>
                    <a:lnTo>
                      <a:pt x="0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99" name="Freeform 111"/>
              <p:cNvSpPr>
                <a:spLocks/>
              </p:cNvSpPr>
              <p:nvPr/>
            </p:nvSpPr>
            <p:spPr bwMode="auto">
              <a:xfrm>
                <a:off x="5191" y="2903"/>
                <a:ext cx="101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26" y="56"/>
                  </a:cxn>
                  <a:cxn ang="0">
                    <a:pos x="101" y="0"/>
                  </a:cxn>
                  <a:cxn ang="0">
                    <a:pos x="72" y="80"/>
                  </a:cxn>
                  <a:cxn ang="0">
                    <a:pos x="0" y="135"/>
                  </a:cxn>
                </a:cxnLst>
                <a:rect l="0" t="0" r="r" b="b"/>
                <a:pathLst>
                  <a:path w="101" h="135">
                    <a:moveTo>
                      <a:pt x="0" y="135"/>
                    </a:moveTo>
                    <a:lnTo>
                      <a:pt x="26" y="56"/>
                    </a:lnTo>
                    <a:lnTo>
                      <a:pt x="101" y="0"/>
                    </a:lnTo>
                    <a:lnTo>
                      <a:pt x="72" y="8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00" name="Freeform 112"/>
              <p:cNvSpPr>
                <a:spLocks/>
              </p:cNvSpPr>
              <p:nvPr/>
            </p:nvSpPr>
            <p:spPr bwMode="auto">
              <a:xfrm>
                <a:off x="5191" y="2903"/>
                <a:ext cx="101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26" y="56"/>
                  </a:cxn>
                  <a:cxn ang="0">
                    <a:pos x="101" y="0"/>
                  </a:cxn>
                  <a:cxn ang="0">
                    <a:pos x="72" y="80"/>
                  </a:cxn>
                  <a:cxn ang="0">
                    <a:pos x="0" y="135"/>
                  </a:cxn>
                </a:cxnLst>
                <a:rect l="0" t="0" r="r" b="b"/>
                <a:pathLst>
                  <a:path w="101" h="135">
                    <a:moveTo>
                      <a:pt x="0" y="135"/>
                    </a:moveTo>
                    <a:lnTo>
                      <a:pt x="26" y="56"/>
                    </a:lnTo>
                    <a:lnTo>
                      <a:pt x="101" y="0"/>
                    </a:lnTo>
                    <a:lnTo>
                      <a:pt x="72" y="80"/>
                    </a:lnTo>
                    <a:lnTo>
                      <a:pt x="0" y="13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01" name="Freeform 113"/>
              <p:cNvSpPr>
                <a:spLocks/>
              </p:cNvSpPr>
              <p:nvPr/>
            </p:nvSpPr>
            <p:spPr bwMode="auto">
              <a:xfrm>
                <a:off x="3489" y="2903"/>
                <a:ext cx="102" cy="135"/>
              </a:xfrm>
              <a:custGeom>
                <a:avLst/>
                <a:gdLst/>
                <a:ahLst/>
                <a:cxnLst>
                  <a:cxn ang="0">
                    <a:pos x="30" y="80"/>
                  </a:cxn>
                  <a:cxn ang="0">
                    <a:pos x="0" y="0"/>
                  </a:cxn>
                  <a:cxn ang="0">
                    <a:pos x="75" y="56"/>
                  </a:cxn>
                  <a:cxn ang="0">
                    <a:pos x="102" y="135"/>
                  </a:cxn>
                  <a:cxn ang="0">
                    <a:pos x="30" y="80"/>
                  </a:cxn>
                </a:cxnLst>
                <a:rect l="0" t="0" r="r" b="b"/>
                <a:pathLst>
                  <a:path w="102" h="135">
                    <a:moveTo>
                      <a:pt x="30" y="8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102" y="135"/>
                    </a:lnTo>
                    <a:lnTo>
                      <a:pt x="3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02" name="Freeform 114"/>
              <p:cNvSpPr>
                <a:spLocks noEditPoints="1"/>
              </p:cNvSpPr>
              <p:nvPr/>
            </p:nvSpPr>
            <p:spPr bwMode="auto">
              <a:xfrm>
                <a:off x="3261" y="2820"/>
                <a:ext cx="330" cy="218"/>
              </a:xfrm>
              <a:custGeom>
                <a:avLst/>
                <a:gdLst/>
                <a:ahLst/>
                <a:cxnLst>
                  <a:cxn ang="0">
                    <a:pos x="258" y="163"/>
                  </a:cxn>
                  <a:cxn ang="0">
                    <a:pos x="228" y="83"/>
                  </a:cxn>
                  <a:cxn ang="0">
                    <a:pos x="303" y="139"/>
                  </a:cxn>
                  <a:cxn ang="0">
                    <a:pos x="330" y="218"/>
                  </a:cxn>
                  <a:cxn ang="0">
                    <a:pos x="258" y="163"/>
                  </a:cxn>
                  <a:cxn ang="0">
                    <a:pos x="63" y="68"/>
                  </a:cxn>
                  <a:cxn ang="0">
                    <a:pos x="0" y="0"/>
                  </a:cxn>
                </a:cxnLst>
                <a:rect l="0" t="0" r="r" b="b"/>
                <a:pathLst>
                  <a:path w="330" h="218">
                    <a:moveTo>
                      <a:pt x="258" y="163"/>
                    </a:moveTo>
                    <a:lnTo>
                      <a:pt x="228" y="83"/>
                    </a:lnTo>
                    <a:lnTo>
                      <a:pt x="303" y="139"/>
                    </a:lnTo>
                    <a:lnTo>
                      <a:pt x="330" y="218"/>
                    </a:lnTo>
                    <a:lnTo>
                      <a:pt x="258" y="163"/>
                    </a:lnTo>
                    <a:moveTo>
                      <a:pt x="63" y="68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03" name="Freeform 115"/>
              <p:cNvSpPr>
                <a:spLocks/>
              </p:cNvSpPr>
              <p:nvPr/>
            </p:nvSpPr>
            <p:spPr bwMode="auto">
              <a:xfrm>
                <a:off x="5431" y="1430"/>
                <a:ext cx="74" cy="105"/>
              </a:xfrm>
              <a:custGeom>
                <a:avLst/>
                <a:gdLst/>
                <a:ahLst/>
                <a:cxnLst>
                  <a:cxn ang="0">
                    <a:pos x="51" y="40"/>
                  </a:cxn>
                  <a:cxn ang="0">
                    <a:pos x="0" y="0"/>
                  </a:cxn>
                  <a:cxn ang="0">
                    <a:pos x="19" y="61"/>
                  </a:cxn>
                  <a:cxn ang="0">
                    <a:pos x="74" y="105"/>
                  </a:cxn>
                  <a:cxn ang="0">
                    <a:pos x="51" y="40"/>
                  </a:cxn>
                </a:cxnLst>
                <a:rect l="0" t="0" r="r" b="b"/>
                <a:pathLst>
                  <a:path w="74" h="105">
                    <a:moveTo>
                      <a:pt x="51" y="40"/>
                    </a:moveTo>
                    <a:lnTo>
                      <a:pt x="0" y="0"/>
                    </a:lnTo>
                    <a:lnTo>
                      <a:pt x="19" y="61"/>
                    </a:lnTo>
                    <a:lnTo>
                      <a:pt x="74" y="105"/>
                    </a:lnTo>
                    <a:lnTo>
                      <a:pt x="51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04" name="Freeform 116"/>
              <p:cNvSpPr>
                <a:spLocks noEditPoints="1"/>
              </p:cNvSpPr>
              <p:nvPr/>
            </p:nvSpPr>
            <p:spPr bwMode="auto">
              <a:xfrm>
                <a:off x="5268" y="1430"/>
                <a:ext cx="237" cy="1505"/>
              </a:xfrm>
              <a:custGeom>
                <a:avLst/>
                <a:gdLst/>
                <a:ahLst/>
                <a:cxnLst>
                  <a:cxn ang="0">
                    <a:pos x="214" y="40"/>
                  </a:cxn>
                  <a:cxn ang="0">
                    <a:pos x="163" y="0"/>
                  </a:cxn>
                  <a:cxn ang="0">
                    <a:pos x="182" y="61"/>
                  </a:cxn>
                  <a:cxn ang="0">
                    <a:pos x="237" y="105"/>
                  </a:cxn>
                  <a:cxn ang="0">
                    <a:pos x="214" y="40"/>
                  </a:cxn>
                  <a:cxn ang="0">
                    <a:pos x="97" y="1424"/>
                  </a:cxn>
                  <a:cxn ang="0">
                    <a:pos x="0" y="1505"/>
                  </a:cxn>
                </a:cxnLst>
                <a:rect l="0" t="0" r="r" b="b"/>
                <a:pathLst>
                  <a:path w="237" h="1505">
                    <a:moveTo>
                      <a:pt x="214" y="40"/>
                    </a:moveTo>
                    <a:lnTo>
                      <a:pt x="163" y="0"/>
                    </a:lnTo>
                    <a:lnTo>
                      <a:pt x="182" y="61"/>
                    </a:lnTo>
                    <a:lnTo>
                      <a:pt x="237" y="105"/>
                    </a:lnTo>
                    <a:lnTo>
                      <a:pt x="214" y="40"/>
                    </a:lnTo>
                    <a:moveTo>
                      <a:pt x="97" y="1424"/>
                    </a:moveTo>
                    <a:lnTo>
                      <a:pt x="0" y="150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05" name="Freeform 117"/>
              <p:cNvSpPr>
                <a:spLocks/>
              </p:cNvSpPr>
              <p:nvPr/>
            </p:nvSpPr>
            <p:spPr bwMode="auto">
              <a:xfrm>
                <a:off x="5226" y="1375"/>
                <a:ext cx="205" cy="72"/>
              </a:xfrm>
              <a:custGeom>
                <a:avLst/>
                <a:gdLst/>
                <a:ahLst/>
                <a:cxnLst>
                  <a:cxn ang="0">
                    <a:pos x="82" y="72"/>
                  </a:cxn>
                  <a:cxn ang="0">
                    <a:pos x="0" y="17"/>
                  </a:cxn>
                  <a:cxn ang="0">
                    <a:pos x="93" y="0"/>
                  </a:cxn>
                  <a:cxn ang="0">
                    <a:pos x="205" y="55"/>
                  </a:cxn>
                  <a:cxn ang="0">
                    <a:pos x="82" y="72"/>
                  </a:cxn>
                </a:cxnLst>
                <a:rect l="0" t="0" r="r" b="b"/>
                <a:pathLst>
                  <a:path w="205" h="72">
                    <a:moveTo>
                      <a:pt x="82" y="72"/>
                    </a:moveTo>
                    <a:lnTo>
                      <a:pt x="0" y="17"/>
                    </a:lnTo>
                    <a:lnTo>
                      <a:pt x="93" y="0"/>
                    </a:lnTo>
                    <a:lnTo>
                      <a:pt x="205" y="55"/>
                    </a:lnTo>
                    <a:lnTo>
                      <a:pt x="82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06" name="Freeform 118"/>
              <p:cNvSpPr>
                <a:spLocks noEditPoints="1"/>
              </p:cNvSpPr>
              <p:nvPr/>
            </p:nvSpPr>
            <p:spPr bwMode="auto">
              <a:xfrm>
                <a:off x="3420" y="1375"/>
                <a:ext cx="2011" cy="1563"/>
              </a:xfrm>
              <a:custGeom>
                <a:avLst/>
                <a:gdLst/>
                <a:ahLst/>
                <a:cxnLst>
                  <a:cxn ang="0">
                    <a:pos x="1888" y="72"/>
                  </a:cxn>
                  <a:cxn ang="0">
                    <a:pos x="1806" y="17"/>
                  </a:cxn>
                  <a:cxn ang="0">
                    <a:pos x="1899" y="0"/>
                  </a:cxn>
                  <a:cxn ang="0">
                    <a:pos x="2011" y="55"/>
                  </a:cxn>
                  <a:cxn ang="0">
                    <a:pos x="1888" y="72"/>
                  </a:cxn>
                  <a:cxn ang="0">
                    <a:pos x="96" y="1563"/>
                  </a:cxn>
                  <a:cxn ang="0">
                    <a:pos x="0" y="1480"/>
                  </a:cxn>
                </a:cxnLst>
                <a:rect l="0" t="0" r="r" b="b"/>
                <a:pathLst>
                  <a:path w="2011" h="1563">
                    <a:moveTo>
                      <a:pt x="1888" y="72"/>
                    </a:moveTo>
                    <a:lnTo>
                      <a:pt x="1806" y="17"/>
                    </a:lnTo>
                    <a:lnTo>
                      <a:pt x="1899" y="0"/>
                    </a:lnTo>
                    <a:lnTo>
                      <a:pt x="2011" y="55"/>
                    </a:lnTo>
                    <a:lnTo>
                      <a:pt x="1888" y="72"/>
                    </a:lnTo>
                    <a:moveTo>
                      <a:pt x="96" y="1563"/>
                    </a:moveTo>
                    <a:lnTo>
                      <a:pt x="0" y="148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07" name="Freeform 119"/>
              <p:cNvSpPr>
                <a:spLocks/>
              </p:cNvSpPr>
              <p:nvPr/>
            </p:nvSpPr>
            <p:spPr bwMode="auto">
              <a:xfrm>
                <a:off x="5066" y="3159"/>
                <a:ext cx="102" cy="111"/>
              </a:xfrm>
              <a:custGeom>
                <a:avLst/>
                <a:gdLst/>
                <a:ahLst/>
                <a:cxnLst>
                  <a:cxn ang="0">
                    <a:pos x="102" y="36"/>
                  </a:cxn>
                  <a:cxn ang="0">
                    <a:pos x="91" y="111"/>
                  </a:cxn>
                  <a:cxn ang="0">
                    <a:pos x="0" y="77"/>
                  </a:cxn>
                  <a:cxn ang="0">
                    <a:pos x="26" y="0"/>
                  </a:cxn>
                  <a:cxn ang="0">
                    <a:pos x="102" y="36"/>
                  </a:cxn>
                </a:cxnLst>
                <a:rect l="0" t="0" r="r" b="b"/>
                <a:pathLst>
                  <a:path w="102" h="111">
                    <a:moveTo>
                      <a:pt x="102" y="36"/>
                    </a:moveTo>
                    <a:lnTo>
                      <a:pt x="91" y="111"/>
                    </a:lnTo>
                    <a:lnTo>
                      <a:pt x="0" y="77"/>
                    </a:lnTo>
                    <a:lnTo>
                      <a:pt x="26" y="0"/>
                    </a:lnTo>
                    <a:lnTo>
                      <a:pt x="102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08" name="Freeform 120"/>
              <p:cNvSpPr>
                <a:spLocks/>
              </p:cNvSpPr>
              <p:nvPr/>
            </p:nvSpPr>
            <p:spPr bwMode="auto">
              <a:xfrm>
                <a:off x="5066" y="3159"/>
                <a:ext cx="102" cy="111"/>
              </a:xfrm>
              <a:custGeom>
                <a:avLst/>
                <a:gdLst/>
                <a:ahLst/>
                <a:cxnLst>
                  <a:cxn ang="0">
                    <a:pos x="102" y="36"/>
                  </a:cxn>
                  <a:cxn ang="0">
                    <a:pos x="91" y="111"/>
                  </a:cxn>
                  <a:cxn ang="0">
                    <a:pos x="0" y="77"/>
                  </a:cxn>
                  <a:cxn ang="0">
                    <a:pos x="26" y="0"/>
                  </a:cxn>
                  <a:cxn ang="0">
                    <a:pos x="102" y="36"/>
                  </a:cxn>
                </a:cxnLst>
                <a:rect l="0" t="0" r="r" b="b"/>
                <a:pathLst>
                  <a:path w="102" h="111">
                    <a:moveTo>
                      <a:pt x="102" y="36"/>
                    </a:moveTo>
                    <a:lnTo>
                      <a:pt x="91" y="111"/>
                    </a:lnTo>
                    <a:lnTo>
                      <a:pt x="0" y="77"/>
                    </a:lnTo>
                    <a:lnTo>
                      <a:pt x="26" y="0"/>
                    </a:lnTo>
                    <a:lnTo>
                      <a:pt x="102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09" name="Freeform 121"/>
              <p:cNvSpPr>
                <a:spLocks/>
              </p:cNvSpPr>
              <p:nvPr/>
            </p:nvSpPr>
            <p:spPr bwMode="auto">
              <a:xfrm>
                <a:off x="4677" y="1111"/>
                <a:ext cx="133" cy="3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0" y="16"/>
                  </a:cxn>
                  <a:cxn ang="0">
                    <a:pos x="32" y="32"/>
                  </a:cxn>
                  <a:cxn ang="0">
                    <a:pos x="133" y="21"/>
                  </a:cxn>
                  <a:cxn ang="0">
                    <a:pos x="92" y="0"/>
                  </a:cxn>
                </a:cxnLst>
                <a:rect l="0" t="0" r="r" b="b"/>
                <a:pathLst>
                  <a:path w="133" h="32">
                    <a:moveTo>
                      <a:pt x="92" y="0"/>
                    </a:moveTo>
                    <a:lnTo>
                      <a:pt x="0" y="16"/>
                    </a:lnTo>
                    <a:lnTo>
                      <a:pt x="32" y="32"/>
                    </a:lnTo>
                    <a:lnTo>
                      <a:pt x="133" y="2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10" name="Freeform 122"/>
              <p:cNvSpPr>
                <a:spLocks/>
              </p:cNvSpPr>
              <p:nvPr/>
            </p:nvSpPr>
            <p:spPr bwMode="auto">
              <a:xfrm>
                <a:off x="4677" y="1111"/>
                <a:ext cx="133" cy="3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0" y="16"/>
                  </a:cxn>
                  <a:cxn ang="0">
                    <a:pos x="32" y="32"/>
                  </a:cxn>
                  <a:cxn ang="0">
                    <a:pos x="133" y="21"/>
                  </a:cxn>
                  <a:cxn ang="0">
                    <a:pos x="92" y="0"/>
                  </a:cxn>
                </a:cxnLst>
                <a:rect l="0" t="0" r="r" b="b"/>
                <a:pathLst>
                  <a:path w="133" h="32">
                    <a:moveTo>
                      <a:pt x="92" y="0"/>
                    </a:moveTo>
                    <a:lnTo>
                      <a:pt x="0" y="16"/>
                    </a:lnTo>
                    <a:lnTo>
                      <a:pt x="32" y="32"/>
                    </a:lnTo>
                    <a:lnTo>
                      <a:pt x="133" y="21"/>
                    </a:lnTo>
                    <a:lnTo>
                      <a:pt x="9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11" name="Freeform 123"/>
              <p:cNvSpPr>
                <a:spLocks/>
              </p:cNvSpPr>
              <p:nvPr/>
            </p:nvSpPr>
            <p:spPr bwMode="auto">
              <a:xfrm>
                <a:off x="5185" y="1463"/>
                <a:ext cx="70" cy="104"/>
              </a:xfrm>
              <a:custGeom>
                <a:avLst/>
                <a:gdLst/>
                <a:ahLst/>
                <a:cxnLst>
                  <a:cxn ang="0">
                    <a:pos x="70" y="104"/>
                  </a:cxn>
                  <a:cxn ang="0">
                    <a:pos x="16" y="44"/>
                  </a:cxn>
                  <a:cxn ang="0">
                    <a:pos x="0" y="0"/>
                  </a:cxn>
                  <a:cxn ang="0">
                    <a:pos x="51" y="57"/>
                  </a:cxn>
                  <a:cxn ang="0">
                    <a:pos x="70" y="104"/>
                  </a:cxn>
                </a:cxnLst>
                <a:rect l="0" t="0" r="r" b="b"/>
                <a:pathLst>
                  <a:path w="70" h="104">
                    <a:moveTo>
                      <a:pt x="70" y="104"/>
                    </a:moveTo>
                    <a:lnTo>
                      <a:pt x="16" y="44"/>
                    </a:lnTo>
                    <a:lnTo>
                      <a:pt x="0" y="0"/>
                    </a:lnTo>
                    <a:lnTo>
                      <a:pt x="51" y="57"/>
                    </a:lnTo>
                    <a:lnTo>
                      <a:pt x="70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12" name="Freeform 124"/>
              <p:cNvSpPr>
                <a:spLocks/>
              </p:cNvSpPr>
              <p:nvPr/>
            </p:nvSpPr>
            <p:spPr bwMode="auto">
              <a:xfrm>
                <a:off x="5185" y="1463"/>
                <a:ext cx="70" cy="104"/>
              </a:xfrm>
              <a:custGeom>
                <a:avLst/>
                <a:gdLst/>
                <a:ahLst/>
                <a:cxnLst>
                  <a:cxn ang="0">
                    <a:pos x="70" y="104"/>
                  </a:cxn>
                  <a:cxn ang="0">
                    <a:pos x="16" y="44"/>
                  </a:cxn>
                  <a:cxn ang="0">
                    <a:pos x="0" y="0"/>
                  </a:cxn>
                  <a:cxn ang="0">
                    <a:pos x="51" y="57"/>
                  </a:cxn>
                  <a:cxn ang="0">
                    <a:pos x="70" y="104"/>
                  </a:cxn>
                </a:cxnLst>
                <a:rect l="0" t="0" r="r" b="b"/>
                <a:pathLst>
                  <a:path w="70" h="104">
                    <a:moveTo>
                      <a:pt x="70" y="104"/>
                    </a:moveTo>
                    <a:lnTo>
                      <a:pt x="16" y="44"/>
                    </a:lnTo>
                    <a:lnTo>
                      <a:pt x="0" y="0"/>
                    </a:lnTo>
                    <a:lnTo>
                      <a:pt x="51" y="57"/>
                    </a:lnTo>
                    <a:lnTo>
                      <a:pt x="70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13" name="Freeform 125"/>
              <p:cNvSpPr>
                <a:spLocks/>
              </p:cNvSpPr>
              <p:nvPr/>
            </p:nvSpPr>
            <p:spPr bwMode="auto">
              <a:xfrm>
                <a:off x="3527" y="1463"/>
                <a:ext cx="69" cy="104"/>
              </a:xfrm>
              <a:custGeom>
                <a:avLst/>
                <a:gdLst/>
                <a:ahLst/>
                <a:cxnLst>
                  <a:cxn ang="0">
                    <a:pos x="53" y="44"/>
                  </a:cxn>
                  <a:cxn ang="0">
                    <a:pos x="69" y="0"/>
                  </a:cxn>
                  <a:cxn ang="0">
                    <a:pos x="19" y="57"/>
                  </a:cxn>
                  <a:cxn ang="0">
                    <a:pos x="0" y="104"/>
                  </a:cxn>
                  <a:cxn ang="0">
                    <a:pos x="53" y="44"/>
                  </a:cxn>
                </a:cxnLst>
                <a:rect l="0" t="0" r="r" b="b"/>
                <a:pathLst>
                  <a:path w="69" h="104">
                    <a:moveTo>
                      <a:pt x="53" y="44"/>
                    </a:moveTo>
                    <a:lnTo>
                      <a:pt x="69" y="0"/>
                    </a:lnTo>
                    <a:lnTo>
                      <a:pt x="19" y="57"/>
                    </a:lnTo>
                    <a:lnTo>
                      <a:pt x="0" y="104"/>
                    </a:lnTo>
                    <a:lnTo>
                      <a:pt x="53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14" name="Freeform 126"/>
              <p:cNvSpPr>
                <a:spLocks noEditPoints="1"/>
              </p:cNvSpPr>
              <p:nvPr/>
            </p:nvSpPr>
            <p:spPr bwMode="auto">
              <a:xfrm>
                <a:off x="3527" y="1463"/>
                <a:ext cx="1862" cy="521"/>
              </a:xfrm>
              <a:custGeom>
                <a:avLst/>
                <a:gdLst/>
                <a:ahLst/>
                <a:cxnLst>
                  <a:cxn ang="0">
                    <a:pos x="53" y="44"/>
                  </a:cxn>
                  <a:cxn ang="0">
                    <a:pos x="69" y="0"/>
                  </a:cxn>
                  <a:cxn ang="0">
                    <a:pos x="19" y="57"/>
                  </a:cxn>
                  <a:cxn ang="0">
                    <a:pos x="0" y="104"/>
                  </a:cxn>
                  <a:cxn ang="0">
                    <a:pos x="53" y="44"/>
                  </a:cxn>
                  <a:cxn ang="0">
                    <a:pos x="1862" y="457"/>
                  </a:cxn>
                  <a:cxn ang="0">
                    <a:pos x="1855" y="521"/>
                  </a:cxn>
                </a:cxnLst>
                <a:rect l="0" t="0" r="r" b="b"/>
                <a:pathLst>
                  <a:path w="1862" h="521">
                    <a:moveTo>
                      <a:pt x="53" y="44"/>
                    </a:moveTo>
                    <a:lnTo>
                      <a:pt x="69" y="0"/>
                    </a:lnTo>
                    <a:lnTo>
                      <a:pt x="19" y="57"/>
                    </a:lnTo>
                    <a:lnTo>
                      <a:pt x="0" y="104"/>
                    </a:lnTo>
                    <a:lnTo>
                      <a:pt x="53" y="44"/>
                    </a:lnTo>
                    <a:moveTo>
                      <a:pt x="1862" y="457"/>
                    </a:moveTo>
                    <a:lnTo>
                      <a:pt x="1855" y="52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15" name="Freeform 127"/>
              <p:cNvSpPr>
                <a:spLocks/>
              </p:cNvSpPr>
              <p:nvPr/>
            </p:nvSpPr>
            <p:spPr bwMode="auto">
              <a:xfrm>
                <a:off x="4327" y="1150"/>
                <a:ext cx="127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0" y="0"/>
                  </a:cxn>
                  <a:cxn ang="0">
                    <a:pos x="127" y="0"/>
                  </a:cxn>
                  <a:cxn ang="0">
                    <a:pos x="121" y="18"/>
                  </a:cxn>
                  <a:cxn ang="0">
                    <a:pos x="6" y="18"/>
                  </a:cxn>
                </a:cxnLst>
                <a:rect l="0" t="0" r="r" b="b"/>
                <a:pathLst>
                  <a:path w="127" h="18">
                    <a:moveTo>
                      <a:pt x="6" y="18"/>
                    </a:moveTo>
                    <a:lnTo>
                      <a:pt x="0" y="0"/>
                    </a:lnTo>
                    <a:lnTo>
                      <a:pt x="127" y="0"/>
                    </a:lnTo>
                    <a:lnTo>
                      <a:pt x="121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16" name="Freeform 128"/>
              <p:cNvSpPr>
                <a:spLocks/>
              </p:cNvSpPr>
              <p:nvPr/>
            </p:nvSpPr>
            <p:spPr bwMode="auto">
              <a:xfrm>
                <a:off x="4327" y="1150"/>
                <a:ext cx="127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0" y="0"/>
                  </a:cxn>
                  <a:cxn ang="0">
                    <a:pos x="127" y="0"/>
                  </a:cxn>
                  <a:cxn ang="0">
                    <a:pos x="121" y="18"/>
                  </a:cxn>
                  <a:cxn ang="0">
                    <a:pos x="6" y="18"/>
                  </a:cxn>
                </a:cxnLst>
                <a:rect l="0" t="0" r="r" b="b"/>
                <a:pathLst>
                  <a:path w="127" h="18">
                    <a:moveTo>
                      <a:pt x="6" y="18"/>
                    </a:moveTo>
                    <a:lnTo>
                      <a:pt x="0" y="0"/>
                    </a:lnTo>
                    <a:lnTo>
                      <a:pt x="127" y="0"/>
                    </a:lnTo>
                    <a:lnTo>
                      <a:pt x="121" y="18"/>
                    </a:lnTo>
                    <a:lnTo>
                      <a:pt x="6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17" name="Freeform 129"/>
              <p:cNvSpPr>
                <a:spLocks/>
              </p:cNvSpPr>
              <p:nvPr/>
            </p:nvSpPr>
            <p:spPr bwMode="auto">
              <a:xfrm>
                <a:off x="4565" y="1024"/>
                <a:ext cx="40" cy="78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40" y="11"/>
                  </a:cxn>
                  <a:cxn ang="0">
                    <a:pos x="40" y="78"/>
                  </a:cxn>
                  <a:cxn ang="0">
                    <a:pos x="0" y="67"/>
                  </a:cxn>
                </a:cxnLst>
                <a:rect l="0" t="0" r="r" b="b"/>
                <a:pathLst>
                  <a:path w="40" h="78">
                    <a:moveTo>
                      <a:pt x="0" y="67"/>
                    </a:moveTo>
                    <a:lnTo>
                      <a:pt x="0" y="0"/>
                    </a:lnTo>
                    <a:lnTo>
                      <a:pt x="40" y="11"/>
                    </a:lnTo>
                    <a:lnTo>
                      <a:pt x="40" y="7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18" name="Freeform 130"/>
              <p:cNvSpPr>
                <a:spLocks/>
              </p:cNvSpPr>
              <p:nvPr/>
            </p:nvSpPr>
            <p:spPr bwMode="auto">
              <a:xfrm>
                <a:off x="4565" y="1024"/>
                <a:ext cx="40" cy="78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40" y="11"/>
                  </a:cxn>
                  <a:cxn ang="0">
                    <a:pos x="40" y="78"/>
                  </a:cxn>
                  <a:cxn ang="0">
                    <a:pos x="0" y="67"/>
                  </a:cxn>
                </a:cxnLst>
                <a:rect l="0" t="0" r="r" b="b"/>
                <a:pathLst>
                  <a:path w="40" h="78">
                    <a:moveTo>
                      <a:pt x="0" y="67"/>
                    </a:moveTo>
                    <a:lnTo>
                      <a:pt x="0" y="0"/>
                    </a:lnTo>
                    <a:lnTo>
                      <a:pt x="40" y="11"/>
                    </a:lnTo>
                    <a:lnTo>
                      <a:pt x="40" y="78"/>
                    </a:lnTo>
                    <a:lnTo>
                      <a:pt x="0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19" name="Freeform 131"/>
              <p:cNvSpPr>
                <a:spLocks/>
              </p:cNvSpPr>
              <p:nvPr/>
            </p:nvSpPr>
            <p:spPr bwMode="auto">
              <a:xfrm>
                <a:off x="4177" y="1024"/>
                <a:ext cx="40" cy="7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40" y="0"/>
                  </a:cxn>
                  <a:cxn ang="0">
                    <a:pos x="40" y="67"/>
                  </a:cxn>
                  <a:cxn ang="0">
                    <a:pos x="0" y="78"/>
                  </a:cxn>
                  <a:cxn ang="0">
                    <a:pos x="0" y="11"/>
                  </a:cxn>
                </a:cxnLst>
                <a:rect l="0" t="0" r="r" b="b"/>
                <a:pathLst>
                  <a:path w="40" h="78">
                    <a:moveTo>
                      <a:pt x="0" y="11"/>
                    </a:moveTo>
                    <a:lnTo>
                      <a:pt x="40" y="0"/>
                    </a:lnTo>
                    <a:lnTo>
                      <a:pt x="40" y="67"/>
                    </a:lnTo>
                    <a:lnTo>
                      <a:pt x="0" y="7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0" name="Freeform 132"/>
              <p:cNvSpPr>
                <a:spLocks noEditPoints="1"/>
              </p:cNvSpPr>
              <p:nvPr/>
            </p:nvSpPr>
            <p:spPr bwMode="auto">
              <a:xfrm>
                <a:off x="3393" y="1024"/>
                <a:ext cx="824" cy="962"/>
              </a:xfrm>
              <a:custGeom>
                <a:avLst/>
                <a:gdLst/>
                <a:ahLst/>
                <a:cxnLst>
                  <a:cxn ang="0">
                    <a:pos x="784" y="11"/>
                  </a:cxn>
                  <a:cxn ang="0">
                    <a:pos x="824" y="0"/>
                  </a:cxn>
                  <a:cxn ang="0">
                    <a:pos x="824" y="67"/>
                  </a:cxn>
                  <a:cxn ang="0">
                    <a:pos x="784" y="78"/>
                  </a:cxn>
                  <a:cxn ang="0">
                    <a:pos x="784" y="11"/>
                  </a:cxn>
                  <a:cxn ang="0">
                    <a:pos x="8" y="962"/>
                  </a:cxn>
                  <a:cxn ang="0">
                    <a:pos x="0" y="896"/>
                  </a:cxn>
                </a:cxnLst>
                <a:rect l="0" t="0" r="r" b="b"/>
                <a:pathLst>
                  <a:path w="824" h="962">
                    <a:moveTo>
                      <a:pt x="784" y="11"/>
                    </a:moveTo>
                    <a:lnTo>
                      <a:pt x="824" y="0"/>
                    </a:lnTo>
                    <a:lnTo>
                      <a:pt x="824" y="67"/>
                    </a:lnTo>
                    <a:lnTo>
                      <a:pt x="784" y="78"/>
                    </a:lnTo>
                    <a:lnTo>
                      <a:pt x="784" y="11"/>
                    </a:lnTo>
                    <a:moveTo>
                      <a:pt x="8" y="962"/>
                    </a:moveTo>
                    <a:lnTo>
                      <a:pt x="0" y="89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1" name="Freeform 133"/>
              <p:cNvSpPr>
                <a:spLocks/>
              </p:cNvSpPr>
              <p:nvPr/>
            </p:nvSpPr>
            <p:spPr bwMode="auto">
              <a:xfrm>
                <a:off x="4450" y="1540"/>
                <a:ext cx="72" cy="122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28" y="0"/>
                  </a:cxn>
                  <a:cxn ang="0">
                    <a:pos x="72" y="19"/>
                  </a:cxn>
                  <a:cxn ang="0">
                    <a:pos x="31" y="122"/>
                  </a:cxn>
                  <a:cxn ang="0">
                    <a:pos x="0" y="110"/>
                  </a:cxn>
                </a:cxnLst>
                <a:rect l="0" t="0" r="r" b="b"/>
                <a:pathLst>
                  <a:path w="72" h="122">
                    <a:moveTo>
                      <a:pt x="0" y="110"/>
                    </a:moveTo>
                    <a:lnTo>
                      <a:pt x="28" y="0"/>
                    </a:lnTo>
                    <a:lnTo>
                      <a:pt x="72" y="19"/>
                    </a:lnTo>
                    <a:lnTo>
                      <a:pt x="31" y="122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2" name="Freeform 134"/>
              <p:cNvSpPr>
                <a:spLocks/>
              </p:cNvSpPr>
              <p:nvPr/>
            </p:nvSpPr>
            <p:spPr bwMode="auto">
              <a:xfrm>
                <a:off x="4450" y="1540"/>
                <a:ext cx="72" cy="122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28" y="0"/>
                  </a:cxn>
                  <a:cxn ang="0">
                    <a:pos x="72" y="19"/>
                  </a:cxn>
                  <a:cxn ang="0">
                    <a:pos x="31" y="122"/>
                  </a:cxn>
                  <a:cxn ang="0">
                    <a:pos x="0" y="110"/>
                  </a:cxn>
                </a:cxnLst>
                <a:rect l="0" t="0" r="r" b="b"/>
                <a:pathLst>
                  <a:path w="72" h="122">
                    <a:moveTo>
                      <a:pt x="0" y="110"/>
                    </a:moveTo>
                    <a:lnTo>
                      <a:pt x="28" y="0"/>
                    </a:lnTo>
                    <a:lnTo>
                      <a:pt x="72" y="19"/>
                    </a:lnTo>
                    <a:lnTo>
                      <a:pt x="31" y="122"/>
                    </a:lnTo>
                    <a:lnTo>
                      <a:pt x="0" y="1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3" name="Freeform 135"/>
              <p:cNvSpPr>
                <a:spLocks/>
              </p:cNvSpPr>
              <p:nvPr/>
            </p:nvSpPr>
            <p:spPr bwMode="auto">
              <a:xfrm>
                <a:off x="4260" y="1540"/>
                <a:ext cx="72" cy="122"/>
              </a:xfrm>
              <a:custGeom>
                <a:avLst/>
                <a:gdLst/>
                <a:ahLst/>
                <a:cxnLst>
                  <a:cxn ang="0">
                    <a:pos x="41" y="122"/>
                  </a:cxn>
                  <a:cxn ang="0">
                    <a:pos x="0" y="19"/>
                  </a:cxn>
                  <a:cxn ang="0">
                    <a:pos x="44" y="0"/>
                  </a:cxn>
                  <a:cxn ang="0">
                    <a:pos x="72" y="110"/>
                  </a:cxn>
                  <a:cxn ang="0">
                    <a:pos x="41" y="122"/>
                  </a:cxn>
                </a:cxnLst>
                <a:rect l="0" t="0" r="r" b="b"/>
                <a:pathLst>
                  <a:path w="72" h="122">
                    <a:moveTo>
                      <a:pt x="41" y="122"/>
                    </a:moveTo>
                    <a:lnTo>
                      <a:pt x="0" y="19"/>
                    </a:lnTo>
                    <a:lnTo>
                      <a:pt x="44" y="0"/>
                    </a:lnTo>
                    <a:lnTo>
                      <a:pt x="72" y="110"/>
                    </a:lnTo>
                    <a:lnTo>
                      <a:pt x="41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4" name="Freeform 136"/>
              <p:cNvSpPr>
                <a:spLocks/>
              </p:cNvSpPr>
              <p:nvPr/>
            </p:nvSpPr>
            <p:spPr bwMode="auto">
              <a:xfrm>
                <a:off x="4260" y="1540"/>
                <a:ext cx="72" cy="122"/>
              </a:xfrm>
              <a:custGeom>
                <a:avLst/>
                <a:gdLst/>
                <a:ahLst/>
                <a:cxnLst>
                  <a:cxn ang="0">
                    <a:pos x="41" y="122"/>
                  </a:cxn>
                  <a:cxn ang="0">
                    <a:pos x="0" y="19"/>
                  </a:cxn>
                  <a:cxn ang="0">
                    <a:pos x="44" y="0"/>
                  </a:cxn>
                  <a:cxn ang="0">
                    <a:pos x="72" y="110"/>
                  </a:cxn>
                  <a:cxn ang="0">
                    <a:pos x="41" y="122"/>
                  </a:cxn>
                </a:cxnLst>
                <a:rect l="0" t="0" r="r" b="b"/>
                <a:pathLst>
                  <a:path w="72" h="122">
                    <a:moveTo>
                      <a:pt x="41" y="122"/>
                    </a:moveTo>
                    <a:lnTo>
                      <a:pt x="0" y="19"/>
                    </a:lnTo>
                    <a:lnTo>
                      <a:pt x="44" y="0"/>
                    </a:lnTo>
                    <a:lnTo>
                      <a:pt x="72" y="110"/>
                    </a:lnTo>
                    <a:lnTo>
                      <a:pt x="41" y="1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5" name="Freeform 137"/>
              <p:cNvSpPr>
                <a:spLocks/>
              </p:cNvSpPr>
              <p:nvPr/>
            </p:nvSpPr>
            <p:spPr bwMode="auto">
              <a:xfrm>
                <a:off x="4411" y="2007"/>
                <a:ext cx="39" cy="57"/>
              </a:xfrm>
              <a:custGeom>
                <a:avLst/>
                <a:gdLst/>
                <a:ahLst/>
                <a:cxnLst>
                  <a:cxn ang="0">
                    <a:pos x="39" y="49"/>
                  </a:cxn>
                  <a:cxn ang="0">
                    <a:pos x="39" y="0"/>
                  </a:cxn>
                  <a:cxn ang="0">
                    <a:pos x="0" y="5"/>
                  </a:cxn>
                  <a:cxn ang="0">
                    <a:pos x="0" y="57"/>
                  </a:cxn>
                  <a:cxn ang="0">
                    <a:pos x="39" y="49"/>
                  </a:cxn>
                </a:cxnLst>
                <a:rect l="0" t="0" r="r" b="b"/>
                <a:pathLst>
                  <a:path w="39" h="57">
                    <a:moveTo>
                      <a:pt x="39" y="49"/>
                    </a:moveTo>
                    <a:lnTo>
                      <a:pt x="39" y="0"/>
                    </a:lnTo>
                    <a:lnTo>
                      <a:pt x="0" y="5"/>
                    </a:lnTo>
                    <a:lnTo>
                      <a:pt x="0" y="57"/>
                    </a:lnTo>
                    <a:lnTo>
                      <a:pt x="39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6" name="Freeform 138"/>
              <p:cNvSpPr>
                <a:spLocks/>
              </p:cNvSpPr>
              <p:nvPr/>
            </p:nvSpPr>
            <p:spPr bwMode="auto">
              <a:xfrm>
                <a:off x="4411" y="2007"/>
                <a:ext cx="39" cy="57"/>
              </a:xfrm>
              <a:custGeom>
                <a:avLst/>
                <a:gdLst/>
                <a:ahLst/>
                <a:cxnLst>
                  <a:cxn ang="0">
                    <a:pos x="39" y="49"/>
                  </a:cxn>
                  <a:cxn ang="0">
                    <a:pos x="39" y="0"/>
                  </a:cxn>
                  <a:cxn ang="0">
                    <a:pos x="0" y="5"/>
                  </a:cxn>
                  <a:cxn ang="0">
                    <a:pos x="0" y="57"/>
                  </a:cxn>
                  <a:cxn ang="0">
                    <a:pos x="39" y="49"/>
                  </a:cxn>
                </a:cxnLst>
                <a:rect l="0" t="0" r="r" b="b"/>
                <a:pathLst>
                  <a:path w="39" h="57">
                    <a:moveTo>
                      <a:pt x="39" y="49"/>
                    </a:moveTo>
                    <a:lnTo>
                      <a:pt x="39" y="0"/>
                    </a:lnTo>
                    <a:lnTo>
                      <a:pt x="0" y="5"/>
                    </a:lnTo>
                    <a:lnTo>
                      <a:pt x="0" y="57"/>
                    </a:lnTo>
                    <a:lnTo>
                      <a:pt x="39" y="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7" name="Freeform 139"/>
              <p:cNvSpPr>
                <a:spLocks/>
              </p:cNvSpPr>
              <p:nvPr/>
            </p:nvSpPr>
            <p:spPr bwMode="auto">
              <a:xfrm>
                <a:off x="4332" y="2007"/>
                <a:ext cx="39" cy="57"/>
              </a:xfrm>
              <a:custGeom>
                <a:avLst/>
                <a:gdLst/>
                <a:ahLst/>
                <a:cxnLst>
                  <a:cxn ang="0">
                    <a:pos x="39" y="57"/>
                  </a:cxn>
                  <a:cxn ang="0">
                    <a:pos x="39" y="5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39" y="57"/>
                  </a:cxn>
                </a:cxnLst>
                <a:rect l="0" t="0" r="r" b="b"/>
                <a:pathLst>
                  <a:path w="39" h="57">
                    <a:moveTo>
                      <a:pt x="39" y="57"/>
                    </a:moveTo>
                    <a:lnTo>
                      <a:pt x="39" y="5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8" name="Freeform 140"/>
              <p:cNvSpPr>
                <a:spLocks/>
              </p:cNvSpPr>
              <p:nvPr/>
            </p:nvSpPr>
            <p:spPr bwMode="auto">
              <a:xfrm>
                <a:off x="4332" y="2007"/>
                <a:ext cx="39" cy="57"/>
              </a:xfrm>
              <a:custGeom>
                <a:avLst/>
                <a:gdLst/>
                <a:ahLst/>
                <a:cxnLst>
                  <a:cxn ang="0">
                    <a:pos x="39" y="57"/>
                  </a:cxn>
                  <a:cxn ang="0">
                    <a:pos x="39" y="5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39" y="57"/>
                  </a:cxn>
                </a:cxnLst>
                <a:rect l="0" t="0" r="r" b="b"/>
                <a:pathLst>
                  <a:path w="39" h="57">
                    <a:moveTo>
                      <a:pt x="39" y="57"/>
                    </a:moveTo>
                    <a:lnTo>
                      <a:pt x="39" y="5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9" y="5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9" name="Rectangle 141"/>
              <p:cNvSpPr>
                <a:spLocks noChangeArrowheads="1"/>
              </p:cNvSpPr>
              <p:nvPr/>
            </p:nvSpPr>
            <p:spPr bwMode="auto">
              <a:xfrm>
                <a:off x="4360" y="1434"/>
                <a:ext cx="60" cy="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0" name="Rectangle 142"/>
              <p:cNvSpPr>
                <a:spLocks noChangeArrowheads="1"/>
              </p:cNvSpPr>
              <p:nvPr/>
            </p:nvSpPr>
            <p:spPr bwMode="auto">
              <a:xfrm>
                <a:off x="4360" y="1434"/>
                <a:ext cx="60" cy="9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1" name="Freeform 143"/>
              <p:cNvSpPr>
                <a:spLocks/>
              </p:cNvSpPr>
              <p:nvPr/>
            </p:nvSpPr>
            <p:spPr bwMode="auto">
              <a:xfrm>
                <a:off x="5073" y="3335"/>
                <a:ext cx="103" cy="109"/>
              </a:xfrm>
              <a:custGeom>
                <a:avLst/>
                <a:gdLst/>
                <a:ahLst/>
                <a:cxnLst>
                  <a:cxn ang="0">
                    <a:pos x="78" y="109"/>
                  </a:cxn>
                  <a:cxn ang="0">
                    <a:pos x="0" y="47"/>
                  </a:cxn>
                  <a:cxn ang="0">
                    <a:pos x="31" y="0"/>
                  </a:cxn>
                  <a:cxn ang="0">
                    <a:pos x="103" y="61"/>
                  </a:cxn>
                  <a:cxn ang="0">
                    <a:pos x="78" y="109"/>
                  </a:cxn>
                </a:cxnLst>
                <a:rect l="0" t="0" r="r" b="b"/>
                <a:pathLst>
                  <a:path w="103" h="109">
                    <a:moveTo>
                      <a:pt x="78" y="109"/>
                    </a:moveTo>
                    <a:lnTo>
                      <a:pt x="0" y="47"/>
                    </a:lnTo>
                    <a:lnTo>
                      <a:pt x="31" y="0"/>
                    </a:lnTo>
                    <a:lnTo>
                      <a:pt x="103" y="61"/>
                    </a:lnTo>
                    <a:lnTo>
                      <a:pt x="78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2" name="Freeform 144"/>
              <p:cNvSpPr>
                <a:spLocks/>
              </p:cNvSpPr>
              <p:nvPr/>
            </p:nvSpPr>
            <p:spPr bwMode="auto">
              <a:xfrm>
                <a:off x="5073" y="3335"/>
                <a:ext cx="103" cy="109"/>
              </a:xfrm>
              <a:custGeom>
                <a:avLst/>
                <a:gdLst/>
                <a:ahLst/>
                <a:cxnLst>
                  <a:cxn ang="0">
                    <a:pos x="78" y="109"/>
                  </a:cxn>
                  <a:cxn ang="0">
                    <a:pos x="0" y="47"/>
                  </a:cxn>
                  <a:cxn ang="0">
                    <a:pos x="31" y="0"/>
                  </a:cxn>
                  <a:cxn ang="0">
                    <a:pos x="103" y="61"/>
                  </a:cxn>
                  <a:cxn ang="0">
                    <a:pos x="78" y="109"/>
                  </a:cxn>
                </a:cxnLst>
                <a:rect l="0" t="0" r="r" b="b"/>
                <a:pathLst>
                  <a:path w="103" h="109">
                    <a:moveTo>
                      <a:pt x="78" y="109"/>
                    </a:moveTo>
                    <a:lnTo>
                      <a:pt x="0" y="47"/>
                    </a:lnTo>
                    <a:lnTo>
                      <a:pt x="31" y="0"/>
                    </a:lnTo>
                    <a:lnTo>
                      <a:pt x="103" y="61"/>
                    </a:lnTo>
                    <a:lnTo>
                      <a:pt x="78" y="10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145"/>
            <p:cNvGrpSpPr>
              <a:grpSpLocks/>
            </p:cNvGrpSpPr>
            <p:nvPr/>
          </p:nvGrpSpPr>
          <p:grpSpPr bwMode="auto">
            <a:xfrm>
              <a:off x="3384" y="1035"/>
              <a:ext cx="2213" cy="2508"/>
              <a:chOff x="3384" y="1035"/>
              <a:chExt cx="2213" cy="2508"/>
            </a:xfrm>
          </p:grpSpPr>
          <p:sp>
            <p:nvSpPr>
              <p:cNvPr id="89234" name="Freeform 146"/>
              <p:cNvSpPr>
                <a:spLocks/>
              </p:cNvSpPr>
              <p:nvPr/>
            </p:nvSpPr>
            <p:spPr bwMode="auto">
              <a:xfrm>
                <a:off x="5133" y="1392"/>
                <a:ext cx="175" cy="7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3" y="0"/>
                  </a:cxn>
                  <a:cxn ang="0">
                    <a:pos x="175" y="55"/>
                  </a:cxn>
                  <a:cxn ang="0">
                    <a:pos x="52" y="71"/>
                  </a:cxn>
                  <a:cxn ang="0">
                    <a:pos x="0" y="15"/>
                  </a:cxn>
                </a:cxnLst>
                <a:rect l="0" t="0" r="r" b="b"/>
                <a:pathLst>
                  <a:path w="175" h="71">
                    <a:moveTo>
                      <a:pt x="0" y="15"/>
                    </a:moveTo>
                    <a:lnTo>
                      <a:pt x="93" y="0"/>
                    </a:lnTo>
                    <a:lnTo>
                      <a:pt x="175" y="55"/>
                    </a:lnTo>
                    <a:lnTo>
                      <a:pt x="52" y="7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5" name="Freeform 147"/>
              <p:cNvSpPr>
                <a:spLocks/>
              </p:cNvSpPr>
              <p:nvPr/>
            </p:nvSpPr>
            <p:spPr bwMode="auto">
              <a:xfrm>
                <a:off x="5133" y="1392"/>
                <a:ext cx="175" cy="7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3" y="0"/>
                  </a:cxn>
                  <a:cxn ang="0">
                    <a:pos x="175" y="55"/>
                  </a:cxn>
                  <a:cxn ang="0">
                    <a:pos x="52" y="71"/>
                  </a:cxn>
                  <a:cxn ang="0">
                    <a:pos x="0" y="15"/>
                  </a:cxn>
                </a:cxnLst>
                <a:rect l="0" t="0" r="r" b="b"/>
                <a:pathLst>
                  <a:path w="175" h="71">
                    <a:moveTo>
                      <a:pt x="0" y="15"/>
                    </a:moveTo>
                    <a:lnTo>
                      <a:pt x="93" y="0"/>
                    </a:lnTo>
                    <a:lnTo>
                      <a:pt x="175" y="55"/>
                    </a:lnTo>
                    <a:lnTo>
                      <a:pt x="52" y="71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6" name="Freeform 148"/>
              <p:cNvSpPr>
                <a:spLocks/>
              </p:cNvSpPr>
              <p:nvPr/>
            </p:nvSpPr>
            <p:spPr bwMode="auto">
              <a:xfrm>
                <a:off x="5092" y="3038"/>
                <a:ext cx="99" cy="121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24" y="44"/>
                  </a:cxn>
                  <a:cxn ang="0">
                    <a:pos x="0" y="121"/>
                  </a:cxn>
                  <a:cxn ang="0">
                    <a:pos x="71" y="80"/>
                  </a:cxn>
                  <a:cxn ang="0">
                    <a:pos x="99" y="0"/>
                  </a:cxn>
                </a:cxnLst>
                <a:rect l="0" t="0" r="r" b="b"/>
                <a:pathLst>
                  <a:path w="99" h="121">
                    <a:moveTo>
                      <a:pt x="99" y="0"/>
                    </a:moveTo>
                    <a:lnTo>
                      <a:pt x="24" y="44"/>
                    </a:lnTo>
                    <a:lnTo>
                      <a:pt x="0" y="121"/>
                    </a:lnTo>
                    <a:lnTo>
                      <a:pt x="71" y="80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7" name="Freeform 149"/>
              <p:cNvSpPr>
                <a:spLocks/>
              </p:cNvSpPr>
              <p:nvPr/>
            </p:nvSpPr>
            <p:spPr bwMode="auto">
              <a:xfrm>
                <a:off x="5092" y="3038"/>
                <a:ext cx="99" cy="121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24" y="44"/>
                  </a:cxn>
                  <a:cxn ang="0">
                    <a:pos x="0" y="121"/>
                  </a:cxn>
                  <a:cxn ang="0">
                    <a:pos x="71" y="80"/>
                  </a:cxn>
                  <a:cxn ang="0">
                    <a:pos x="99" y="0"/>
                  </a:cxn>
                </a:cxnLst>
                <a:rect l="0" t="0" r="r" b="b"/>
                <a:pathLst>
                  <a:path w="99" h="121">
                    <a:moveTo>
                      <a:pt x="99" y="0"/>
                    </a:moveTo>
                    <a:lnTo>
                      <a:pt x="24" y="44"/>
                    </a:lnTo>
                    <a:lnTo>
                      <a:pt x="0" y="121"/>
                    </a:lnTo>
                    <a:lnTo>
                      <a:pt x="71" y="80"/>
                    </a:lnTo>
                    <a:lnTo>
                      <a:pt x="9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8" name="Freeform 150"/>
              <p:cNvSpPr>
                <a:spLocks/>
              </p:cNvSpPr>
              <p:nvPr/>
            </p:nvSpPr>
            <p:spPr bwMode="auto">
              <a:xfrm>
                <a:off x="3591" y="3038"/>
                <a:ext cx="99" cy="121"/>
              </a:xfrm>
              <a:custGeom>
                <a:avLst/>
                <a:gdLst/>
                <a:ahLst/>
                <a:cxnLst>
                  <a:cxn ang="0">
                    <a:pos x="27" y="80"/>
                  </a:cxn>
                  <a:cxn ang="0">
                    <a:pos x="0" y="0"/>
                  </a:cxn>
                  <a:cxn ang="0">
                    <a:pos x="75" y="44"/>
                  </a:cxn>
                  <a:cxn ang="0">
                    <a:pos x="99" y="121"/>
                  </a:cxn>
                  <a:cxn ang="0">
                    <a:pos x="27" y="80"/>
                  </a:cxn>
                </a:cxnLst>
                <a:rect l="0" t="0" r="r" b="b"/>
                <a:pathLst>
                  <a:path w="99" h="121">
                    <a:moveTo>
                      <a:pt x="27" y="80"/>
                    </a:moveTo>
                    <a:lnTo>
                      <a:pt x="0" y="0"/>
                    </a:lnTo>
                    <a:lnTo>
                      <a:pt x="75" y="44"/>
                    </a:lnTo>
                    <a:lnTo>
                      <a:pt x="99" y="121"/>
                    </a:lnTo>
                    <a:lnTo>
                      <a:pt x="27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9" name="Freeform 151"/>
              <p:cNvSpPr>
                <a:spLocks/>
              </p:cNvSpPr>
              <p:nvPr/>
            </p:nvSpPr>
            <p:spPr bwMode="auto">
              <a:xfrm>
                <a:off x="3591" y="3038"/>
                <a:ext cx="99" cy="121"/>
              </a:xfrm>
              <a:custGeom>
                <a:avLst/>
                <a:gdLst/>
                <a:ahLst/>
                <a:cxnLst>
                  <a:cxn ang="0">
                    <a:pos x="27" y="80"/>
                  </a:cxn>
                  <a:cxn ang="0">
                    <a:pos x="0" y="0"/>
                  </a:cxn>
                  <a:cxn ang="0">
                    <a:pos x="75" y="44"/>
                  </a:cxn>
                  <a:cxn ang="0">
                    <a:pos x="99" y="121"/>
                  </a:cxn>
                  <a:cxn ang="0">
                    <a:pos x="27" y="80"/>
                  </a:cxn>
                </a:cxnLst>
                <a:rect l="0" t="0" r="r" b="b"/>
                <a:pathLst>
                  <a:path w="99" h="121">
                    <a:moveTo>
                      <a:pt x="27" y="80"/>
                    </a:moveTo>
                    <a:lnTo>
                      <a:pt x="0" y="0"/>
                    </a:lnTo>
                    <a:lnTo>
                      <a:pt x="75" y="44"/>
                    </a:lnTo>
                    <a:lnTo>
                      <a:pt x="99" y="121"/>
                    </a:lnTo>
                    <a:lnTo>
                      <a:pt x="27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0" name="Freeform 152"/>
              <p:cNvSpPr>
                <a:spLocks/>
              </p:cNvSpPr>
              <p:nvPr/>
            </p:nvSpPr>
            <p:spPr bwMode="auto">
              <a:xfrm>
                <a:off x="4481" y="1662"/>
                <a:ext cx="20" cy="69"/>
              </a:xfrm>
              <a:custGeom>
                <a:avLst/>
                <a:gdLst/>
                <a:ahLst/>
                <a:cxnLst>
                  <a:cxn ang="0">
                    <a:pos x="20" y="69"/>
                  </a:cxn>
                  <a:cxn ang="0">
                    <a:pos x="0" y="52"/>
                  </a:cxn>
                  <a:cxn ang="0">
                    <a:pos x="0" y="0"/>
                  </a:cxn>
                  <a:cxn ang="0">
                    <a:pos x="20" y="18"/>
                  </a:cxn>
                  <a:cxn ang="0">
                    <a:pos x="20" y="69"/>
                  </a:cxn>
                </a:cxnLst>
                <a:rect l="0" t="0" r="r" b="b"/>
                <a:pathLst>
                  <a:path w="20" h="69">
                    <a:moveTo>
                      <a:pt x="20" y="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0" y="18"/>
                    </a:lnTo>
                    <a:lnTo>
                      <a:pt x="2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1" name="Freeform 153"/>
              <p:cNvSpPr>
                <a:spLocks/>
              </p:cNvSpPr>
              <p:nvPr/>
            </p:nvSpPr>
            <p:spPr bwMode="auto">
              <a:xfrm>
                <a:off x="4481" y="1662"/>
                <a:ext cx="20" cy="69"/>
              </a:xfrm>
              <a:custGeom>
                <a:avLst/>
                <a:gdLst/>
                <a:ahLst/>
                <a:cxnLst>
                  <a:cxn ang="0">
                    <a:pos x="20" y="69"/>
                  </a:cxn>
                  <a:cxn ang="0">
                    <a:pos x="0" y="52"/>
                  </a:cxn>
                  <a:cxn ang="0">
                    <a:pos x="0" y="0"/>
                  </a:cxn>
                  <a:cxn ang="0">
                    <a:pos x="20" y="18"/>
                  </a:cxn>
                  <a:cxn ang="0">
                    <a:pos x="20" y="69"/>
                  </a:cxn>
                </a:cxnLst>
                <a:rect l="0" t="0" r="r" b="b"/>
                <a:pathLst>
                  <a:path w="20" h="69">
                    <a:moveTo>
                      <a:pt x="20" y="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0" y="18"/>
                    </a:lnTo>
                    <a:lnTo>
                      <a:pt x="2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2" name="Freeform 154"/>
              <p:cNvSpPr>
                <a:spLocks/>
              </p:cNvSpPr>
              <p:nvPr/>
            </p:nvSpPr>
            <p:spPr bwMode="auto">
              <a:xfrm>
                <a:off x="4281" y="1662"/>
                <a:ext cx="20" cy="69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0" y="69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20" y="52"/>
                  </a:cxn>
                </a:cxnLst>
                <a:rect l="0" t="0" r="r" b="b"/>
                <a:pathLst>
                  <a:path w="20" h="69">
                    <a:moveTo>
                      <a:pt x="20" y="52"/>
                    </a:moveTo>
                    <a:lnTo>
                      <a:pt x="0" y="69"/>
                    </a:lnTo>
                    <a:lnTo>
                      <a:pt x="0" y="18"/>
                    </a:lnTo>
                    <a:lnTo>
                      <a:pt x="20" y="0"/>
                    </a:lnTo>
                    <a:lnTo>
                      <a:pt x="2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3" name="Freeform 155"/>
              <p:cNvSpPr>
                <a:spLocks/>
              </p:cNvSpPr>
              <p:nvPr/>
            </p:nvSpPr>
            <p:spPr bwMode="auto">
              <a:xfrm>
                <a:off x="4281" y="1662"/>
                <a:ext cx="20" cy="69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0" y="69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20" y="52"/>
                  </a:cxn>
                </a:cxnLst>
                <a:rect l="0" t="0" r="r" b="b"/>
                <a:pathLst>
                  <a:path w="20" h="69">
                    <a:moveTo>
                      <a:pt x="20" y="52"/>
                    </a:moveTo>
                    <a:lnTo>
                      <a:pt x="0" y="69"/>
                    </a:lnTo>
                    <a:lnTo>
                      <a:pt x="0" y="18"/>
                    </a:lnTo>
                    <a:lnTo>
                      <a:pt x="20" y="0"/>
                    </a:lnTo>
                    <a:lnTo>
                      <a:pt x="2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4" name="Rectangle 156"/>
              <p:cNvSpPr>
                <a:spLocks noChangeArrowheads="1"/>
              </p:cNvSpPr>
              <p:nvPr/>
            </p:nvSpPr>
            <p:spPr bwMode="auto">
              <a:xfrm>
                <a:off x="4371" y="2012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5" name="Rectangle 157"/>
              <p:cNvSpPr>
                <a:spLocks noChangeArrowheads="1"/>
              </p:cNvSpPr>
              <p:nvPr/>
            </p:nvSpPr>
            <p:spPr bwMode="auto">
              <a:xfrm>
                <a:off x="4371" y="2012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6" name="Freeform 158"/>
              <p:cNvSpPr>
                <a:spLocks/>
              </p:cNvSpPr>
              <p:nvPr/>
            </p:nvSpPr>
            <p:spPr bwMode="auto">
              <a:xfrm>
                <a:off x="4618" y="3420"/>
                <a:ext cx="24" cy="79"/>
              </a:xfrm>
              <a:custGeom>
                <a:avLst/>
                <a:gdLst/>
                <a:ahLst/>
                <a:cxnLst>
                  <a:cxn ang="0">
                    <a:pos x="24" y="40"/>
                  </a:cxn>
                  <a:cxn ang="0">
                    <a:pos x="11" y="79"/>
                  </a:cxn>
                  <a:cxn ang="0">
                    <a:pos x="0" y="38"/>
                  </a:cxn>
                  <a:cxn ang="0">
                    <a:pos x="15" y="0"/>
                  </a:cxn>
                  <a:cxn ang="0">
                    <a:pos x="24" y="40"/>
                  </a:cxn>
                </a:cxnLst>
                <a:rect l="0" t="0" r="r" b="b"/>
                <a:pathLst>
                  <a:path w="24" h="79">
                    <a:moveTo>
                      <a:pt x="24" y="40"/>
                    </a:moveTo>
                    <a:lnTo>
                      <a:pt x="11" y="79"/>
                    </a:lnTo>
                    <a:lnTo>
                      <a:pt x="0" y="38"/>
                    </a:lnTo>
                    <a:lnTo>
                      <a:pt x="15" y="0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7" name="Freeform 159"/>
              <p:cNvSpPr>
                <a:spLocks/>
              </p:cNvSpPr>
              <p:nvPr/>
            </p:nvSpPr>
            <p:spPr bwMode="auto">
              <a:xfrm>
                <a:off x="4618" y="3420"/>
                <a:ext cx="24" cy="79"/>
              </a:xfrm>
              <a:custGeom>
                <a:avLst/>
                <a:gdLst/>
                <a:ahLst/>
                <a:cxnLst>
                  <a:cxn ang="0">
                    <a:pos x="24" y="40"/>
                  </a:cxn>
                  <a:cxn ang="0">
                    <a:pos x="11" y="79"/>
                  </a:cxn>
                  <a:cxn ang="0">
                    <a:pos x="0" y="38"/>
                  </a:cxn>
                  <a:cxn ang="0">
                    <a:pos x="15" y="0"/>
                  </a:cxn>
                  <a:cxn ang="0">
                    <a:pos x="24" y="40"/>
                  </a:cxn>
                </a:cxnLst>
                <a:rect l="0" t="0" r="r" b="b"/>
                <a:pathLst>
                  <a:path w="24" h="79">
                    <a:moveTo>
                      <a:pt x="24" y="40"/>
                    </a:moveTo>
                    <a:lnTo>
                      <a:pt x="11" y="79"/>
                    </a:lnTo>
                    <a:lnTo>
                      <a:pt x="0" y="38"/>
                    </a:lnTo>
                    <a:lnTo>
                      <a:pt x="15" y="0"/>
                    </a:lnTo>
                    <a:lnTo>
                      <a:pt x="24" y="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8" name="Freeform 160"/>
              <p:cNvSpPr>
                <a:spLocks/>
              </p:cNvSpPr>
              <p:nvPr/>
            </p:nvSpPr>
            <p:spPr bwMode="auto">
              <a:xfrm>
                <a:off x="4501" y="1731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9" name="Freeform 161"/>
              <p:cNvSpPr>
                <a:spLocks/>
              </p:cNvSpPr>
              <p:nvPr/>
            </p:nvSpPr>
            <p:spPr bwMode="auto">
              <a:xfrm>
                <a:off x="4501" y="1731"/>
                <a:ext cx="6" cy="7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71"/>
                  </a:cxn>
                  <a:cxn ang="0">
                    <a:pos x="0" y="52"/>
                  </a:cxn>
                </a:cxnLst>
                <a:rect l="0" t="0" r="r" b="b"/>
                <a:pathLst>
                  <a:path w="6" h="71">
                    <a:moveTo>
                      <a:pt x="0" y="52"/>
                    </a:moveTo>
                    <a:lnTo>
                      <a:pt x="0" y="0"/>
                    </a:lnTo>
                    <a:lnTo>
                      <a:pt x="6" y="20"/>
                    </a:lnTo>
                    <a:lnTo>
                      <a:pt x="6" y="71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0" name="Freeform 162"/>
              <p:cNvSpPr>
                <a:spLocks/>
              </p:cNvSpPr>
              <p:nvPr/>
            </p:nvSpPr>
            <p:spPr bwMode="auto">
              <a:xfrm>
                <a:off x="4275" y="1731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1" name="Freeform 163"/>
              <p:cNvSpPr>
                <a:spLocks noEditPoints="1"/>
              </p:cNvSpPr>
              <p:nvPr/>
            </p:nvSpPr>
            <p:spPr bwMode="auto">
              <a:xfrm>
                <a:off x="4275" y="1731"/>
                <a:ext cx="1239" cy="1172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20"/>
                  </a:cxn>
                  <a:cxn ang="0">
                    <a:pos x="6" y="0"/>
                  </a:cxn>
                  <a:cxn ang="0">
                    <a:pos x="6" y="52"/>
                  </a:cxn>
                  <a:cxn ang="0">
                    <a:pos x="0" y="71"/>
                  </a:cxn>
                  <a:cxn ang="0">
                    <a:pos x="1167" y="1172"/>
                  </a:cxn>
                  <a:cxn ang="0">
                    <a:pos x="1239" y="1096"/>
                  </a:cxn>
                </a:cxnLst>
                <a:rect l="0" t="0" r="r" b="b"/>
                <a:pathLst>
                  <a:path w="1239" h="1172">
                    <a:moveTo>
                      <a:pt x="0" y="71"/>
                    </a:moveTo>
                    <a:lnTo>
                      <a:pt x="0" y="20"/>
                    </a:lnTo>
                    <a:lnTo>
                      <a:pt x="6" y="0"/>
                    </a:lnTo>
                    <a:lnTo>
                      <a:pt x="6" y="52"/>
                    </a:lnTo>
                    <a:lnTo>
                      <a:pt x="0" y="71"/>
                    </a:lnTo>
                    <a:moveTo>
                      <a:pt x="1167" y="1172"/>
                    </a:moveTo>
                    <a:lnTo>
                      <a:pt x="1239" y="109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2" name="Freeform 164"/>
              <p:cNvSpPr>
                <a:spLocks/>
              </p:cNvSpPr>
              <p:nvPr/>
            </p:nvSpPr>
            <p:spPr bwMode="auto">
              <a:xfrm>
                <a:off x="5042" y="3171"/>
                <a:ext cx="85" cy="13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85" y="53"/>
                  </a:cxn>
                  <a:cxn ang="0">
                    <a:pos x="59" y="131"/>
                  </a:cxn>
                  <a:cxn ang="0">
                    <a:pos x="0" y="77"/>
                  </a:cxn>
                  <a:cxn ang="0">
                    <a:pos x="24" y="0"/>
                  </a:cxn>
                </a:cxnLst>
                <a:rect l="0" t="0" r="r" b="b"/>
                <a:pathLst>
                  <a:path w="85" h="131">
                    <a:moveTo>
                      <a:pt x="24" y="0"/>
                    </a:moveTo>
                    <a:lnTo>
                      <a:pt x="85" y="53"/>
                    </a:lnTo>
                    <a:lnTo>
                      <a:pt x="59" y="131"/>
                    </a:lnTo>
                    <a:lnTo>
                      <a:pt x="0" y="7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3" name="Freeform 165"/>
              <p:cNvSpPr>
                <a:spLocks/>
              </p:cNvSpPr>
              <p:nvPr/>
            </p:nvSpPr>
            <p:spPr bwMode="auto">
              <a:xfrm>
                <a:off x="5042" y="3171"/>
                <a:ext cx="85" cy="13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85" y="53"/>
                  </a:cxn>
                  <a:cxn ang="0">
                    <a:pos x="59" y="131"/>
                  </a:cxn>
                  <a:cxn ang="0">
                    <a:pos x="0" y="77"/>
                  </a:cxn>
                  <a:cxn ang="0">
                    <a:pos x="24" y="0"/>
                  </a:cxn>
                </a:cxnLst>
                <a:rect l="0" t="0" r="r" b="b"/>
                <a:pathLst>
                  <a:path w="85" h="131">
                    <a:moveTo>
                      <a:pt x="24" y="0"/>
                    </a:moveTo>
                    <a:lnTo>
                      <a:pt x="85" y="53"/>
                    </a:lnTo>
                    <a:lnTo>
                      <a:pt x="59" y="131"/>
                    </a:lnTo>
                    <a:lnTo>
                      <a:pt x="0" y="77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4" name="Freeform 166"/>
              <p:cNvSpPr>
                <a:spLocks/>
              </p:cNvSpPr>
              <p:nvPr/>
            </p:nvSpPr>
            <p:spPr bwMode="auto">
              <a:xfrm>
                <a:off x="3655" y="3171"/>
                <a:ext cx="85" cy="131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26" y="131"/>
                  </a:cxn>
                  <a:cxn ang="0">
                    <a:pos x="85" y="77"/>
                  </a:cxn>
                  <a:cxn ang="0">
                    <a:pos x="59" y="0"/>
                  </a:cxn>
                  <a:cxn ang="0">
                    <a:pos x="0" y="53"/>
                  </a:cxn>
                </a:cxnLst>
                <a:rect l="0" t="0" r="r" b="b"/>
                <a:pathLst>
                  <a:path w="85" h="131">
                    <a:moveTo>
                      <a:pt x="0" y="53"/>
                    </a:moveTo>
                    <a:lnTo>
                      <a:pt x="26" y="131"/>
                    </a:lnTo>
                    <a:lnTo>
                      <a:pt x="85" y="77"/>
                    </a:lnTo>
                    <a:lnTo>
                      <a:pt x="59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5" name="Freeform 167"/>
              <p:cNvSpPr>
                <a:spLocks/>
              </p:cNvSpPr>
              <p:nvPr/>
            </p:nvSpPr>
            <p:spPr bwMode="auto">
              <a:xfrm>
                <a:off x="3655" y="3171"/>
                <a:ext cx="85" cy="131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26" y="131"/>
                  </a:cxn>
                  <a:cxn ang="0">
                    <a:pos x="85" y="77"/>
                  </a:cxn>
                  <a:cxn ang="0">
                    <a:pos x="59" y="0"/>
                  </a:cxn>
                  <a:cxn ang="0">
                    <a:pos x="0" y="53"/>
                  </a:cxn>
                </a:cxnLst>
                <a:rect l="0" t="0" r="r" b="b"/>
                <a:pathLst>
                  <a:path w="85" h="131">
                    <a:moveTo>
                      <a:pt x="0" y="53"/>
                    </a:moveTo>
                    <a:lnTo>
                      <a:pt x="26" y="131"/>
                    </a:lnTo>
                    <a:lnTo>
                      <a:pt x="85" y="77"/>
                    </a:lnTo>
                    <a:lnTo>
                      <a:pt x="59" y="0"/>
                    </a:lnTo>
                    <a:lnTo>
                      <a:pt x="0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6" name="Freeform 168"/>
              <p:cNvSpPr>
                <a:spLocks/>
              </p:cNvSpPr>
              <p:nvPr/>
            </p:nvSpPr>
            <p:spPr bwMode="auto">
              <a:xfrm>
                <a:off x="4420" y="1434"/>
                <a:ext cx="58" cy="10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58" y="10"/>
                  </a:cxn>
                  <a:cxn ang="0">
                    <a:pos x="58" y="106"/>
                  </a:cxn>
                  <a:cxn ang="0">
                    <a:pos x="0" y="96"/>
                  </a:cxn>
                </a:cxnLst>
                <a:rect l="0" t="0" r="r" b="b"/>
                <a:pathLst>
                  <a:path w="58" h="106">
                    <a:moveTo>
                      <a:pt x="0" y="96"/>
                    </a:moveTo>
                    <a:lnTo>
                      <a:pt x="0" y="0"/>
                    </a:lnTo>
                    <a:lnTo>
                      <a:pt x="58" y="10"/>
                    </a:lnTo>
                    <a:lnTo>
                      <a:pt x="58" y="10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7" name="Freeform 169"/>
              <p:cNvSpPr>
                <a:spLocks/>
              </p:cNvSpPr>
              <p:nvPr/>
            </p:nvSpPr>
            <p:spPr bwMode="auto">
              <a:xfrm>
                <a:off x="4420" y="1434"/>
                <a:ext cx="58" cy="10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58" y="10"/>
                  </a:cxn>
                  <a:cxn ang="0">
                    <a:pos x="58" y="106"/>
                  </a:cxn>
                  <a:cxn ang="0">
                    <a:pos x="0" y="96"/>
                  </a:cxn>
                </a:cxnLst>
                <a:rect l="0" t="0" r="r" b="b"/>
                <a:pathLst>
                  <a:path w="58" h="106">
                    <a:moveTo>
                      <a:pt x="0" y="96"/>
                    </a:moveTo>
                    <a:lnTo>
                      <a:pt x="0" y="0"/>
                    </a:lnTo>
                    <a:lnTo>
                      <a:pt x="58" y="10"/>
                    </a:lnTo>
                    <a:lnTo>
                      <a:pt x="58" y="10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8" name="Freeform 170"/>
              <p:cNvSpPr>
                <a:spLocks/>
              </p:cNvSpPr>
              <p:nvPr/>
            </p:nvSpPr>
            <p:spPr bwMode="auto">
              <a:xfrm>
                <a:off x="4304" y="1434"/>
                <a:ext cx="56" cy="10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6" y="0"/>
                  </a:cxn>
                  <a:cxn ang="0">
                    <a:pos x="56" y="96"/>
                  </a:cxn>
                  <a:cxn ang="0">
                    <a:pos x="0" y="106"/>
                  </a:cxn>
                  <a:cxn ang="0">
                    <a:pos x="0" y="10"/>
                  </a:cxn>
                </a:cxnLst>
                <a:rect l="0" t="0" r="r" b="b"/>
                <a:pathLst>
                  <a:path w="56" h="106">
                    <a:moveTo>
                      <a:pt x="0" y="10"/>
                    </a:moveTo>
                    <a:lnTo>
                      <a:pt x="56" y="0"/>
                    </a:lnTo>
                    <a:lnTo>
                      <a:pt x="56" y="96"/>
                    </a:lnTo>
                    <a:lnTo>
                      <a:pt x="0" y="10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9" name="Freeform 171"/>
              <p:cNvSpPr>
                <a:spLocks/>
              </p:cNvSpPr>
              <p:nvPr/>
            </p:nvSpPr>
            <p:spPr bwMode="auto">
              <a:xfrm>
                <a:off x="4304" y="1434"/>
                <a:ext cx="56" cy="10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6" y="0"/>
                  </a:cxn>
                  <a:cxn ang="0">
                    <a:pos x="56" y="96"/>
                  </a:cxn>
                  <a:cxn ang="0">
                    <a:pos x="0" y="106"/>
                  </a:cxn>
                  <a:cxn ang="0">
                    <a:pos x="0" y="10"/>
                  </a:cxn>
                </a:cxnLst>
                <a:rect l="0" t="0" r="r" b="b"/>
                <a:pathLst>
                  <a:path w="56" h="106">
                    <a:moveTo>
                      <a:pt x="0" y="10"/>
                    </a:moveTo>
                    <a:lnTo>
                      <a:pt x="56" y="0"/>
                    </a:lnTo>
                    <a:lnTo>
                      <a:pt x="56" y="96"/>
                    </a:lnTo>
                    <a:lnTo>
                      <a:pt x="0" y="106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0" name="Freeform 172"/>
              <p:cNvSpPr>
                <a:spLocks/>
              </p:cNvSpPr>
              <p:nvPr/>
            </p:nvSpPr>
            <p:spPr bwMode="auto">
              <a:xfrm>
                <a:off x="5151" y="3366"/>
                <a:ext cx="87" cy="78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62" y="48"/>
                  </a:cxn>
                  <a:cxn ang="0">
                    <a:pos x="87" y="0"/>
                  </a:cxn>
                  <a:cxn ang="0">
                    <a:pos x="25" y="30"/>
                  </a:cxn>
                  <a:cxn ang="0">
                    <a:pos x="0" y="78"/>
                  </a:cxn>
                </a:cxnLst>
                <a:rect l="0" t="0" r="r" b="b"/>
                <a:pathLst>
                  <a:path w="87" h="78">
                    <a:moveTo>
                      <a:pt x="0" y="78"/>
                    </a:moveTo>
                    <a:lnTo>
                      <a:pt x="62" y="48"/>
                    </a:lnTo>
                    <a:lnTo>
                      <a:pt x="87" y="0"/>
                    </a:lnTo>
                    <a:lnTo>
                      <a:pt x="25" y="3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1" name="Freeform 173"/>
              <p:cNvSpPr>
                <a:spLocks/>
              </p:cNvSpPr>
              <p:nvPr/>
            </p:nvSpPr>
            <p:spPr bwMode="auto">
              <a:xfrm>
                <a:off x="5151" y="3366"/>
                <a:ext cx="87" cy="78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62" y="48"/>
                  </a:cxn>
                  <a:cxn ang="0">
                    <a:pos x="87" y="0"/>
                  </a:cxn>
                  <a:cxn ang="0">
                    <a:pos x="25" y="30"/>
                  </a:cxn>
                  <a:cxn ang="0">
                    <a:pos x="0" y="78"/>
                  </a:cxn>
                </a:cxnLst>
                <a:rect l="0" t="0" r="r" b="b"/>
                <a:pathLst>
                  <a:path w="87" h="78">
                    <a:moveTo>
                      <a:pt x="0" y="78"/>
                    </a:moveTo>
                    <a:lnTo>
                      <a:pt x="62" y="48"/>
                    </a:lnTo>
                    <a:lnTo>
                      <a:pt x="87" y="0"/>
                    </a:lnTo>
                    <a:lnTo>
                      <a:pt x="25" y="30"/>
                    </a:lnTo>
                    <a:lnTo>
                      <a:pt x="0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2" name="Freeform 174"/>
              <p:cNvSpPr>
                <a:spLocks/>
              </p:cNvSpPr>
              <p:nvPr/>
            </p:nvSpPr>
            <p:spPr bwMode="auto">
              <a:xfrm>
                <a:off x="5133" y="1354"/>
                <a:ext cx="122" cy="109"/>
              </a:xfrm>
              <a:custGeom>
                <a:avLst/>
                <a:gdLst/>
                <a:ahLst/>
                <a:cxnLst>
                  <a:cxn ang="0">
                    <a:pos x="52" y="109"/>
                  </a:cxn>
                  <a:cxn ang="0">
                    <a:pos x="0" y="53"/>
                  </a:cxn>
                  <a:cxn ang="0">
                    <a:pos x="70" y="0"/>
                  </a:cxn>
                  <a:cxn ang="0">
                    <a:pos x="122" y="56"/>
                  </a:cxn>
                  <a:cxn ang="0">
                    <a:pos x="52" y="109"/>
                  </a:cxn>
                </a:cxnLst>
                <a:rect l="0" t="0" r="r" b="b"/>
                <a:pathLst>
                  <a:path w="122" h="109">
                    <a:moveTo>
                      <a:pt x="52" y="109"/>
                    </a:moveTo>
                    <a:lnTo>
                      <a:pt x="0" y="53"/>
                    </a:lnTo>
                    <a:lnTo>
                      <a:pt x="70" y="0"/>
                    </a:lnTo>
                    <a:lnTo>
                      <a:pt x="122" y="56"/>
                    </a:lnTo>
                    <a:lnTo>
                      <a:pt x="52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3" name="Freeform 175"/>
              <p:cNvSpPr>
                <a:spLocks/>
              </p:cNvSpPr>
              <p:nvPr/>
            </p:nvSpPr>
            <p:spPr bwMode="auto">
              <a:xfrm>
                <a:off x="5133" y="1354"/>
                <a:ext cx="122" cy="109"/>
              </a:xfrm>
              <a:custGeom>
                <a:avLst/>
                <a:gdLst/>
                <a:ahLst/>
                <a:cxnLst>
                  <a:cxn ang="0">
                    <a:pos x="52" y="109"/>
                  </a:cxn>
                  <a:cxn ang="0">
                    <a:pos x="0" y="53"/>
                  </a:cxn>
                  <a:cxn ang="0">
                    <a:pos x="70" y="0"/>
                  </a:cxn>
                  <a:cxn ang="0">
                    <a:pos x="122" y="56"/>
                  </a:cxn>
                  <a:cxn ang="0">
                    <a:pos x="52" y="109"/>
                  </a:cxn>
                </a:cxnLst>
                <a:rect l="0" t="0" r="r" b="b"/>
                <a:pathLst>
                  <a:path w="122" h="109">
                    <a:moveTo>
                      <a:pt x="52" y="109"/>
                    </a:moveTo>
                    <a:lnTo>
                      <a:pt x="0" y="53"/>
                    </a:lnTo>
                    <a:lnTo>
                      <a:pt x="70" y="0"/>
                    </a:lnTo>
                    <a:lnTo>
                      <a:pt x="122" y="56"/>
                    </a:lnTo>
                    <a:lnTo>
                      <a:pt x="52" y="10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4" name="Freeform 176"/>
              <p:cNvSpPr>
                <a:spLocks/>
              </p:cNvSpPr>
              <p:nvPr/>
            </p:nvSpPr>
            <p:spPr bwMode="auto">
              <a:xfrm>
                <a:off x="3527" y="1354"/>
                <a:ext cx="122" cy="109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0" y="56"/>
                  </a:cxn>
                  <a:cxn ang="0">
                    <a:pos x="69" y="109"/>
                  </a:cxn>
                  <a:cxn ang="0">
                    <a:pos x="122" y="53"/>
                  </a:cxn>
                  <a:cxn ang="0">
                    <a:pos x="52" y="0"/>
                  </a:cxn>
                </a:cxnLst>
                <a:rect l="0" t="0" r="r" b="b"/>
                <a:pathLst>
                  <a:path w="122" h="109">
                    <a:moveTo>
                      <a:pt x="52" y="0"/>
                    </a:moveTo>
                    <a:lnTo>
                      <a:pt x="0" y="56"/>
                    </a:lnTo>
                    <a:lnTo>
                      <a:pt x="69" y="109"/>
                    </a:lnTo>
                    <a:lnTo>
                      <a:pt x="122" y="5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5" name="Freeform 177"/>
              <p:cNvSpPr>
                <a:spLocks/>
              </p:cNvSpPr>
              <p:nvPr/>
            </p:nvSpPr>
            <p:spPr bwMode="auto">
              <a:xfrm>
                <a:off x="3527" y="1354"/>
                <a:ext cx="122" cy="109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0" y="56"/>
                  </a:cxn>
                  <a:cxn ang="0">
                    <a:pos x="69" y="109"/>
                  </a:cxn>
                  <a:cxn ang="0">
                    <a:pos x="122" y="53"/>
                  </a:cxn>
                  <a:cxn ang="0">
                    <a:pos x="52" y="0"/>
                  </a:cxn>
                </a:cxnLst>
                <a:rect l="0" t="0" r="r" b="b"/>
                <a:pathLst>
                  <a:path w="122" h="109">
                    <a:moveTo>
                      <a:pt x="52" y="0"/>
                    </a:moveTo>
                    <a:lnTo>
                      <a:pt x="0" y="56"/>
                    </a:lnTo>
                    <a:lnTo>
                      <a:pt x="69" y="109"/>
                    </a:lnTo>
                    <a:lnTo>
                      <a:pt x="122" y="53"/>
                    </a:lnTo>
                    <a:lnTo>
                      <a:pt x="5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6" name="Freeform 178"/>
              <p:cNvSpPr>
                <a:spLocks/>
              </p:cNvSpPr>
              <p:nvPr/>
            </p:nvSpPr>
            <p:spPr bwMode="auto">
              <a:xfrm>
                <a:off x="4450" y="1942"/>
                <a:ext cx="31" cy="65"/>
              </a:xfrm>
              <a:custGeom>
                <a:avLst/>
                <a:gdLst/>
                <a:ahLst/>
                <a:cxnLst>
                  <a:cxn ang="0">
                    <a:pos x="31" y="50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5"/>
                  </a:cxn>
                  <a:cxn ang="0">
                    <a:pos x="31" y="50"/>
                  </a:cxn>
                </a:cxnLst>
                <a:rect l="0" t="0" r="r" b="b"/>
                <a:pathLst>
                  <a:path w="31" h="65">
                    <a:moveTo>
                      <a:pt x="31" y="50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5"/>
                    </a:lnTo>
                    <a:lnTo>
                      <a:pt x="31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7" name="Freeform 179"/>
              <p:cNvSpPr>
                <a:spLocks/>
              </p:cNvSpPr>
              <p:nvPr/>
            </p:nvSpPr>
            <p:spPr bwMode="auto">
              <a:xfrm>
                <a:off x="4450" y="1942"/>
                <a:ext cx="31" cy="65"/>
              </a:xfrm>
              <a:custGeom>
                <a:avLst/>
                <a:gdLst/>
                <a:ahLst/>
                <a:cxnLst>
                  <a:cxn ang="0">
                    <a:pos x="31" y="50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5"/>
                  </a:cxn>
                  <a:cxn ang="0">
                    <a:pos x="31" y="50"/>
                  </a:cxn>
                </a:cxnLst>
                <a:rect l="0" t="0" r="r" b="b"/>
                <a:pathLst>
                  <a:path w="31" h="65">
                    <a:moveTo>
                      <a:pt x="31" y="50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5"/>
                    </a:lnTo>
                    <a:lnTo>
                      <a:pt x="31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8" name="Freeform 180"/>
              <p:cNvSpPr>
                <a:spLocks/>
              </p:cNvSpPr>
              <p:nvPr/>
            </p:nvSpPr>
            <p:spPr bwMode="auto">
              <a:xfrm>
                <a:off x="4301" y="1942"/>
                <a:ext cx="31" cy="65"/>
              </a:xfrm>
              <a:custGeom>
                <a:avLst/>
                <a:gdLst/>
                <a:ahLst/>
                <a:cxnLst>
                  <a:cxn ang="0">
                    <a:pos x="31" y="65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1" y="65"/>
                  </a:cxn>
                </a:cxnLst>
                <a:rect l="0" t="0" r="r" b="b"/>
                <a:pathLst>
                  <a:path w="31" h="65">
                    <a:moveTo>
                      <a:pt x="31" y="65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1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9" name="Freeform 181"/>
              <p:cNvSpPr>
                <a:spLocks/>
              </p:cNvSpPr>
              <p:nvPr/>
            </p:nvSpPr>
            <p:spPr bwMode="auto">
              <a:xfrm>
                <a:off x="4301" y="1942"/>
                <a:ext cx="31" cy="65"/>
              </a:xfrm>
              <a:custGeom>
                <a:avLst/>
                <a:gdLst/>
                <a:ahLst/>
                <a:cxnLst>
                  <a:cxn ang="0">
                    <a:pos x="31" y="65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1" y="65"/>
                  </a:cxn>
                </a:cxnLst>
                <a:rect l="0" t="0" r="r" b="b"/>
                <a:pathLst>
                  <a:path w="31" h="65">
                    <a:moveTo>
                      <a:pt x="31" y="65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1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0" name="Freeform 182"/>
              <p:cNvSpPr>
                <a:spLocks/>
              </p:cNvSpPr>
              <p:nvPr/>
            </p:nvSpPr>
            <p:spPr bwMode="auto">
              <a:xfrm>
                <a:off x="4501" y="1802"/>
                <a:ext cx="6" cy="72"/>
              </a:xfrm>
              <a:custGeom>
                <a:avLst/>
                <a:gdLst/>
                <a:ahLst/>
                <a:cxnLst>
                  <a:cxn ang="0">
                    <a:pos x="6" y="50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0"/>
                  </a:cxn>
                </a:cxnLst>
                <a:rect l="0" t="0" r="r" b="b"/>
                <a:pathLst>
                  <a:path w="6" h="72">
                    <a:moveTo>
                      <a:pt x="6" y="50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1" name="Freeform 183"/>
              <p:cNvSpPr>
                <a:spLocks/>
              </p:cNvSpPr>
              <p:nvPr/>
            </p:nvSpPr>
            <p:spPr bwMode="auto">
              <a:xfrm>
                <a:off x="4501" y="1802"/>
                <a:ext cx="6" cy="72"/>
              </a:xfrm>
              <a:custGeom>
                <a:avLst/>
                <a:gdLst/>
                <a:ahLst/>
                <a:cxnLst>
                  <a:cxn ang="0">
                    <a:pos x="6" y="50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  <a:cxn ang="0">
                    <a:pos x="6" y="50"/>
                  </a:cxn>
                </a:cxnLst>
                <a:rect l="0" t="0" r="r" b="b"/>
                <a:pathLst>
                  <a:path w="6" h="72">
                    <a:moveTo>
                      <a:pt x="6" y="50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lnTo>
                      <a:pt x="6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2" name="Freeform 184"/>
              <p:cNvSpPr>
                <a:spLocks/>
              </p:cNvSpPr>
              <p:nvPr/>
            </p:nvSpPr>
            <p:spPr bwMode="auto">
              <a:xfrm>
                <a:off x="4275" y="1802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3" name="Freeform 185"/>
              <p:cNvSpPr>
                <a:spLocks/>
              </p:cNvSpPr>
              <p:nvPr/>
            </p:nvSpPr>
            <p:spPr bwMode="auto">
              <a:xfrm>
                <a:off x="4275" y="1802"/>
                <a:ext cx="6" cy="7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" y="72"/>
                  </a:cxn>
                </a:cxnLst>
                <a:rect l="0" t="0" r="r" b="b"/>
                <a:pathLst>
                  <a:path w="6" h="72">
                    <a:moveTo>
                      <a:pt x="6" y="72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4" name="Freeform 186"/>
              <p:cNvSpPr>
                <a:spLocks/>
              </p:cNvSpPr>
              <p:nvPr/>
            </p:nvSpPr>
            <p:spPr bwMode="auto">
              <a:xfrm>
                <a:off x="5029" y="1222"/>
                <a:ext cx="147" cy="66"/>
              </a:xfrm>
              <a:custGeom>
                <a:avLst/>
                <a:gdLst/>
                <a:ahLst/>
                <a:cxnLst>
                  <a:cxn ang="0">
                    <a:pos x="116" y="25"/>
                  </a:cxn>
                  <a:cxn ang="0">
                    <a:pos x="0" y="0"/>
                  </a:cxn>
                  <a:cxn ang="0">
                    <a:pos x="25" y="34"/>
                  </a:cxn>
                  <a:cxn ang="0">
                    <a:pos x="147" y="66"/>
                  </a:cxn>
                  <a:cxn ang="0">
                    <a:pos x="116" y="25"/>
                  </a:cxn>
                </a:cxnLst>
                <a:rect l="0" t="0" r="r" b="b"/>
                <a:pathLst>
                  <a:path w="147" h="66">
                    <a:moveTo>
                      <a:pt x="116" y="25"/>
                    </a:moveTo>
                    <a:lnTo>
                      <a:pt x="0" y="0"/>
                    </a:lnTo>
                    <a:lnTo>
                      <a:pt x="25" y="34"/>
                    </a:lnTo>
                    <a:lnTo>
                      <a:pt x="147" y="66"/>
                    </a:lnTo>
                    <a:lnTo>
                      <a:pt x="116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5" name="Freeform 187"/>
              <p:cNvSpPr>
                <a:spLocks/>
              </p:cNvSpPr>
              <p:nvPr/>
            </p:nvSpPr>
            <p:spPr bwMode="auto">
              <a:xfrm>
                <a:off x="5029" y="1222"/>
                <a:ext cx="147" cy="66"/>
              </a:xfrm>
              <a:custGeom>
                <a:avLst/>
                <a:gdLst/>
                <a:ahLst/>
                <a:cxnLst>
                  <a:cxn ang="0">
                    <a:pos x="116" y="25"/>
                  </a:cxn>
                  <a:cxn ang="0">
                    <a:pos x="0" y="0"/>
                  </a:cxn>
                  <a:cxn ang="0">
                    <a:pos x="25" y="34"/>
                  </a:cxn>
                  <a:cxn ang="0">
                    <a:pos x="147" y="66"/>
                  </a:cxn>
                  <a:cxn ang="0">
                    <a:pos x="116" y="25"/>
                  </a:cxn>
                </a:cxnLst>
                <a:rect l="0" t="0" r="r" b="b"/>
                <a:pathLst>
                  <a:path w="147" h="66">
                    <a:moveTo>
                      <a:pt x="116" y="25"/>
                    </a:moveTo>
                    <a:lnTo>
                      <a:pt x="0" y="0"/>
                    </a:lnTo>
                    <a:lnTo>
                      <a:pt x="25" y="34"/>
                    </a:lnTo>
                    <a:lnTo>
                      <a:pt x="147" y="66"/>
                    </a:lnTo>
                    <a:lnTo>
                      <a:pt x="116" y="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6" name="Freeform 188"/>
              <p:cNvSpPr>
                <a:spLocks/>
              </p:cNvSpPr>
              <p:nvPr/>
            </p:nvSpPr>
            <p:spPr bwMode="auto">
              <a:xfrm>
                <a:off x="5017" y="3444"/>
                <a:ext cx="134" cy="6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96" y="28"/>
                  </a:cxn>
                  <a:cxn ang="0">
                    <a:pos x="134" y="0"/>
                  </a:cxn>
                  <a:cxn ang="0">
                    <a:pos x="32" y="42"/>
                  </a:cxn>
                  <a:cxn ang="0">
                    <a:pos x="0" y="67"/>
                  </a:cxn>
                </a:cxnLst>
                <a:rect l="0" t="0" r="r" b="b"/>
                <a:pathLst>
                  <a:path w="134" h="67">
                    <a:moveTo>
                      <a:pt x="0" y="67"/>
                    </a:moveTo>
                    <a:lnTo>
                      <a:pt x="96" y="28"/>
                    </a:lnTo>
                    <a:lnTo>
                      <a:pt x="134" y="0"/>
                    </a:lnTo>
                    <a:lnTo>
                      <a:pt x="32" y="42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7" name="Freeform 189"/>
              <p:cNvSpPr>
                <a:spLocks/>
              </p:cNvSpPr>
              <p:nvPr/>
            </p:nvSpPr>
            <p:spPr bwMode="auto">
              <a:xfrm>
                <a:off x="5017" y="3444"/>
                <a:ext cx="134" cy="6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96" y="28"/>
                  </a:cxn>
                  <a:cxn ang="0">
                    <a:pos x="134" y="0"/>
                  </a:cxn>
                  <a:cxn ang="0">
                    <a:pos x="32" y="42"/>
                  </a:cxn>
                  <a:cxn ang="0">
                    <a:pos x="0" y="67"/>
                  </a:cxn>
                </a:cxnLst>
                <a:rect l="0" t="0" r="r" b="b"/>
                <a:pathLst>
                  <a:path w="134" h="67">
                    <a:moveTo>
                      <a:pt x="0" y="67"/>
                    </a:moveTo>
                    <a:lnTo>
                      <a:pt x="96" y="28"/>
                    </a:lnTo>
                    <a:lnTo>
                      <a:pt x="134" y="0"/>
                    </a:lnTo>
                    <a:lnTo>
                      <a:pt x="32" y="42"/>
                    </a:lnTo>
                    <a:lnTo>
                      <a:pt x="0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8" name="Freeform 190"/>
              <p:cNvSpPr>
                <a:spLocks/>
              </p:cNvSpPr>
              <p:nvPr/>
            </p:nvSpPr>
            <p:spPr bwMode="auto">
              <a:xfrm>
                <a:off x="4498" y="3426"/>
                <a:ext cx="102" cy="4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7" y="9"/>
                  </a:cxn>
                  <a:cxn ang="0">
                    <a:pos x="102" y="0"/>
                  </a:cxn>
                  <a:cxn ang="0">
                    <a:pos x="87" y="37"/>
                  </a:cxn>
                  <a:cxn ang="0">
                    <a:pos x="0" y="45"/>
                  </a:cxn>
                </a:cxnLst>
                <a:rect l="0" t="0" r="r" b="b"/>
                <a:pathLst>
                  <a:path w="102" h="45">
                    <a:moveTo>
                      <a:pt x="0" y="45"/>
                    </a:moveTo>
                    <a:lnTo>
                      <a:pt x="7" y="9"/>
                    </a:lnTo>
                    <a:lnTo>
                      <a:pt x="102" y="0"/>
                    </a:lnTo>
                    <a:lnTo>
                      <a:pt x="87" y="3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9" name="Freeform 191"/>
              <p:cNvSpPr>
                <a:spLocks/>
              </p:cNvSpPr>
              <p:nvPr/>
            </p:nvSpPr>
            <p:spPr bwMode="auto">
              <a:xfrm>
                <a:off x="4498" y="3426"/>
                <a:ext cx="102" cy="4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7" y="9"/>
                  </a:cxn>
                  <a:cxn ang="0">
                    <a:pos x="102" y="0"/>
                  </a:cxn>
                  <a:cxn ang="0">
                    <a:pos x="87" y="37"/>
                  </a:cxn>
                  <a:cxn ang="0">
                    <a:pos x="0" y="45"/>
                  </a:cxn>
                </a:cxnLst>
                <a:rect l="0" t="0" r="r" b="b"/>
                <a:pathLst>
                  <a:path w="102" h="45">
                    <a:moveTo>
                      <a:pt x="0" y="45"/>
                    </a:moveTo>
                    <a:lnTo>
                      <a:pt x="7" y="9"/>
                    </a:lnTo>
                    <a:lnTo>
                      <a:pt x="102" y="0"/>
                    </a:lnTo>
                    <a:lnTo>
                      <a:pt x="87" y="37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0" name="Freeform 192"/>
              <p:cNvSpPr>
                <a:spLocks/>
              </p:cNvSpPr>
              <p:nvPr/>
            </p:nvSpPr>
            <p:spPr bwMode="auto">
              <a:xfrm>
                <a:off x="4182" y="3426"/>
                <a:ext cx="102" cy="45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0" y="0"/>
                  </a:cxn>
                  <a:cxn ang="0">
                    <a:pos x="14" y="37"/>
                  </a:cxn>
                  <a:cxn ang="0">
                    <a:pos x="102" y="45"/>
                  </a:cxn>
                  <a:cxn ang="0">
                    <a:pos x="95" y="9"/>
                  </a:cxn>
                </a:cxnLst>
                <a:rect l="0" t="0" r="r" b="b"/>
                <a:pathLst>
                  <a:path w="102" h="45">
                    <a:moveTo>
                      <a:pt x="95" y="9"/>
                    </a:moveTo>
                    <a:lnTo>
                      <a:pt x="0" y="0"/>
                    </a:lnTo>
                    <a:lnTo>
                      <a:pt x="14" y="37"/>
                    </a:lnTo>
                    <a:lnTo>
                      <a:pt x="102" y="45"/>
                    </a:lnTo>
                    <a:lnTo>
                      <a:pt x="95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1" name="Freeform 193"/>
              <p:cNvSpPr>
                <a:spLocks/>
              </p:cNvSpPr>
              <p:nvPr/>
            </p:nvSpPr>
            <p:spPr bwMode="auto">
              <a:xfrm>
                <a:off x="4182" y="3426"/>
                <a:ext cx="102" cy="45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0" y="0"/>
                  </a:cxn>
                  <a:cxn ang="0">
                    <a:pos x="14" y="37"/>
                  </a:cxn>
                  <a:cxn ang="0">
                    <a:pos x="102" y="45"/>
                  </a:cxn>
                  <a:cxn ang="0">
                    <a:pos x="95" y="9"/>
                  </a:cxn>
                </a:cxnLst>
                <a:rect l="0" t="0" r="r" b="b"/>
                <a:pathLst>
                  <a:path w="102" h="45">
                    <a:moveTo>
                      <a:pt x="95" y="9"/>
                    </a:moveTo>
                    <a:lnTo>
                      <a:pt x="0" y="0"/>
                    </a:lnTo>
                    <a:lnTo>
                      <a:pt x="14" y="37"/>
                    </a:lnTo>
                    <a:lnTo>
                      <a:pt x="102" y="45"/>
                    </a:lnTo>
                    <a:lnTo>
                      <a:pt x="95" y="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2" name="Freeform 194"/>
              <p:cNvSpPr>
                <a:spLocks/>
              </p:cNvSpPr>
              <p:nvPr/>
            </p:nvSpPr>
            <p:spPr bwMode="auto">
              <a:xfrm>
                <a:off x="4585" y="3426"/>
                <a:ext cx="24" cy="7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4" y="40"/>
                  </a:cxn>
                  <a:cxn ang="0">
                    <a:pos x="9" y="77"/>
                  </a:cxn>
                  <a:cxn ang="0">
                    <a:pos x="0" y="37"/>
                  </a:cxn>
                  <a:cxn ang="0">
                    <a:pos x="15" y="0"/>
                  </a:cxn>
                </a:cxnLst>
                <a:rect l="0" t="0" r="r" b="b"/>
                <a:pathLst>
                  <a:path w="24" h="77">
                    <a:moveTo>
                      <a:pt x="15" y="0"/>
                    </a:moveTo>
                    <a:lnTo>
                      <a:pt x="24" y="40"/>
                    </a:lnTo>
                    <a:lnTo>
                      <a:pt x="9" y="77"/>
                    </a:lnTo>
                    <a:lnTo>
                      <a:pt x="0" y="3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3" name="Freeform 195"/>
              <p:cNvSpPr>
                <a:spLocks/>
              </p:cNvSpPr>
              <p:nvPr/>
            </p:nvSpPr>
            <p:spPr bwMode="auto">
              <a:xfrm>
                <a:off x="4585" y="3426"/>
                <a:ext cx="24" cy="7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4" y="40"/>
                  </a:cxn>
                  <a:cxn ang="0">
                    <a:pos x="9" y="77"/>
                  </a:cxn>
                  <a:cxn ang="0">
                    <a:pos x="0" y="37"/>
                  </a:cxn>
                  <a:cxn ang="0">
                    <a:pos x="15" y="0"/>
                  </a:cxn>
                </a:cxnLst>
                <a:rect l="0" t="0" r="r" b="b"/>
                <a:pathLst>
                  <a:path w="24" h="77">
                    <a:moveTo>
                      <a:pt x="15" y="0"/>
                    </a:moveTo>
                    <a:lnTo>
                      <a:pt x="24" y="40"/>
                    </a:lnTo>
                    <a:lnTo>
                      <a:pt x="9" y="77"/>
                    </a:lnTo>
                    <a:lnTo>
                      <a:pt x="0" y="37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4" name="Freeform 196"/>
              <p:cNvSpPr>
                <a:spLocks/>
              </p:cNvSpPr>
              <p:nvPr/>
            </p:nvSpPr>
            <p:spPr bwMode="auto">
              <a:xfrm>
                <a:off x="4448" y="1150"/>
                <a:ext cx="122" cy="3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0"/>
                  </a:cxn>
                  <a:cxn ang="0">
                    <a:pos x="122" y="21"/>
                  </a:cxn>
                  <a:cxn ang="0">
                    <a:pos x="103" y="36"/>
                  </a:cxn>
                  <a:cxn ang="0">
                    <a:pos x="0" y="18"/>
                  </a:cxn>
                </a:cxnLst>
                <a:rect l="0" t="0" r="r" b="b"/>
                <a:pathLst>
                  <a:path w="122" h="36">
                    <a:moveTo>
                      <a:pt x="0" y="18"/>
                    </a:moveTo>
                    <a:lnTo>
                      <a:pt x="6" y="0"/>
                    </a:lnTo>
                    <a:lnTo>
                      <a:pt x="122" y="21"/>
                    </a:lnTo>
                    <a:lnTo>
                      <a:pt x="103" y="3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5" name="Freeform 197"/>
              <p:cNvSpPr>
                <a:spLocks/>
              </p:cNvSpPr>
              <p:nvPr/>
            </p:nvSpPr>
            <p:spPr bwMode="auto">
              <a:xfrm>
                <a:off x="4448" y="1150"/>
                <a:ext cx="122" cy="3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0"/>
                  </a:cxn>
                  <a:cxn ang="0">
                    <a:pos x="122" y="21"/>
                  </a:cxn>
                  <a:cxn ang="0">
                    <a:pos x="103" y="36"/>
                  </a:cxn>
                  <a:cxn ang="0">
                    <a:pos x="0" y="18"/>
                  </a:cxn>
                </a:cxnLst>
                <a:rect l="0" t="0" r="r" b="b"/>
                <a:pathLst>
                  <a:path w="122" h="36">
                    <a:moveTo>
                      <a:pt x="0" y="18"/>
                    </a:moveTo>
                    <a:lnTo>
                      <a:pt x="6" y="0"/>
                    </a:lnTo>
                    <a:lnTo>
                      <a:pt x="122" y="21"/>
                    </a:lnTo>
                    <a:lnTo>
                      <a:pt x="103" y="36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6" name="Freeform 198"/>
              <p:cNvSpPr>
                <a:spLocks/>
              </p:cNvSpPr>
              <p:nvPr/>
            </p:nvSpPr>
            <p:spPr bwMode="auto">
              <a:xfrm>
                <a:off x="4212" y="1150"/>
                <a:ext cx="121" cy="36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15" y="0"/>
                  </a:cxn>
                  <a:cxn ang="0">
                    <a:pos x="121" y="18"/>
                  </a:cxn>
                  <a:cxn ang="0">
                    <a:pos x="17" y="36"/>
                  </a:cxn>
                  <a:cxn ang="0">
                    <a:pos x="0" y="21"/>
                  </a:cxn>
                </a:cxnLst>
                <a:rect l="0" t="0" r="r" b="b"/>
                <a:pathLst>
                  <a:path w="121" h="36">
                    <a:moveTo>
                      <a:pt x="0" y="21"/>
                    </a:moveTo>
                    <a:lnTo>
                      <a:pt x="115" y="0"/>
                    </a:lnTo>
                    <a:lnTo>
                      <a:pt x="121" y="18"/>
                    </a:lnTo>
                    <a:lnTo>
                      <a:pt x="17" y="3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7" name="Freeform 199"/>
              <p:cNvSpPr>
                <a:spLocks/>
              </p:cNvSpPr>
              <p:nvPr/>
            </p:nvSpPr>
            <p:spPr bwMode="auto">
              <a:xfrm>
                <a:off x="4212" y="1150"/>
                <a:ext cx="121" cy="36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15" y="0"/>
                  </a:cxn>
                  <a:cxn ang="0">
                    <a:pos x="121" y="18"/>
                  </a:cxn>
                  <a:cxn ang="0">
                    <a:pos x="17" y="36"/>
                  </a:cxn>
                  <a:cxn ang="0">
                    <a:pos x="0" y="21"/>
                  </a:cxn>
                </a:cxnLst>
                <a:rect l="0" t="0" r="r" b="b"/>
                <a:pathLst>
                  <a:path w="121" h="36">
                    <a:moveTo>
                      <a:pt x="0" y="21"/>
                    </a:moveTo>
                    <a:lnTo>
                      <a:pt x="115" y="0"/>
                    </a:lnTo>
                    <a:lnTo>
                      <a:pt x="121" y="18"/>
                    </a:lnTo>
                    <a:lnTo>
                      <a:pt x="17" y="36"/>
                    </a:lnTo>
                    <a:lnTo>
                      <a:pt x="0" y="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8" name="Freeform 200"/>
              <p:cNvSpPr>
                <a:spLocks/>
              </p:cNvSpPr>
              <p:nvPr/>
            </p:nvSpPr>
            <p:spPr bwMode="auto">
              <a:xfrm>
                <a:off x="4983" y="3171"/>
                <a:ext cx="83" cy="100"/>
              </a:xfrm>
              <a:custGeom>
                <a:avLst/>
                <a:gdLst/>
                <a:ahLst/>
                <a:cxnLst>
                  <a:cxn ang="0">
                    <a:pos x="6" y="100"/>
                  </a:cxn>
                  <a:cxn ang="0">
                    <a:pos x="0" y="36"/>
                  </a:cxn>
                  <a:cxn ang="0">
                    <a:pos x="83" y="0"/>
                  </a:cxn>
                  <a:cxn ang="0">
                    <a:pos x="59" y="77"/>
                  </a:cxn>
                  <a:cxn ang="0">
                    <a:pos x="6" y="100"/>
                  </a:cxn>
                </a:cxnLst>
                <a:rect l="0" t="0" r="r" b="b"/>
                <a:pathLst>
                  <a:path w="83" h="100">
                    <a:moveTo>
                      <a:pt x="6" y="100"/>
                    </a:moveTo>
                    <a:lnTo>
                      <a:pt x="0" y="36"/>
                    </a:lnTo>
                    <a:lnTo>
                      <a:pt x="83" y="0"/>
                    </a:lnTo>
                    <a:lnTo>
                      <a:pt x="59" y="77"/>
                    </a:lnTo>
                    <a:lnTo>
                      <a:pt x="6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9" name="Freeform 201"/>
              <p:cNvSpPr>
                <a:spLocks/>
              </p:cNvSpPr>
              <p:nvPr/>
            </p:nvSpPr>
            <p:spPr bwMode="auto">
              <a:xfrm>
                <a:off x="4983" y="3171"/>
                <a:ext cx="83" cy="100"/>
              </a:xfrm>
              <a:custGeom>
                <a:avLst/>
                <a:gdLst/>
                <a:ahLst/>
                <a:cxnLst>
                  <a:cxn ang="0">
                    <a:pos x="6" y="100"/>
                  </a:cxn>
                  <a:cxn ang="0">
                    <a:pos x="0" y="36"/>
                  </a:cxn>
                  <a:cxn ang="0">
                    <a:pos x="83" y="0"/>
                  </a:cxn>
                  <a:cxn ang="0">
                    <a:pos x="59" y="77"/>
                  </a:cxn>
                  <a:cxn ang="0">
                    <a:pos x="6" y="100"/>
                  </a:cxn>
                </a:cxnLst>
                <a:rect l="0" t="0" r="r" b="b"/>
                <a:pathLst>
                  <a:path w="83" h="100">
                    <a:moveTo>
                      <a:pt x="6" y="100"/>
                    </a:moveTo>
                    <a:lnTo>
                      <a:pt x="0" y="36"/>
                    </a:lnTo>
                    <a:lnTo>
                      <a:pt x="83" y="0"/>
                    </a:lnTo>
                    <a:lnTo>
                      <a:pt x="59" y="77"/>
                    </a:lnTo>
                    <a:lnTo>
                      <a:pt x="6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0" name="Freeform 202"/>
              <p:cNvSpPr>
                <a:spLocks/>
              </p:cNvSpPr>
              <p:nvPr/>
            </p:nvSpPr>
            <p:spPr bwMode="auto">
              <a:xfrm>
                <a:off x="3714" y="3171"/>
                <a:ext cx="84" cy="100"/>
              </a:xfrm>
              <a:custGeom>
                <a:avLst/>
                <a:gdLst/>
                <a:ahLst/>
                <a:cxnLst>
                  <a:cxn ang="0">
                    <a:pos x="84" y="36"/>
                  </a:cxn>
                  <a:cxn ang="0">
                    <a:pos x="0" y="0"/>
                  </a:cxn>
                  <a:cxn ang="0">
                    <a:pos x="26" y="77"/>
                  </a:cxn>
                  <a:cxn ang="0">
                    <a:pos x="79" y="100"/>
                  </a:cxn>
                  <a:cxn ang="0">
                    <a:pos x="84" y="36"/>
                  </a:cxn>
                </a:cxnLst>
                <a:rect l="0" t="0" r="r" b="b"/>
                <a:pathLst>
                  <a:path w="84" h="100">
                    <a:moveTo>
                      <a:pt x="84" y="36"/>
                    </a:moveTo>
                    <a:lnTo>
                      <a:pt x="0" y="0"/>
                    </a:lnTo>
                    <a:lnTo>
                      <a:pt x="26" y="77"/>
                    </a:lnTo>
                    <a:lnTo>
                      <a:pt x="79" y="100"/>
                    </a:lnTo>
                    <a:lnTo>
                      <a:pt x="84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1" name="Freeform 203"/>
              <p:cNvSpPr>
                <a:spLocks/>
              </p:cNvSpPr>
              <p:nvPr/>
            </p:nvSpPr>
            <p:spPr bwMode="auto">
              <a:xfrm>
                <a:off x="3714" y="3171"/>
                <a:ext cx="84" cy="100"/>
              </a:xfrm>
              <a:custGeom>
                <a:avLst/>
                <a:gdLst/>
                <a:ahLst/>
                <a:cxnLst>
                  <a:cxn ang="0">
                    <a:pos x="84" y="36"/>
                  </a:cxn>
                  <a:cxn ang="0">
                    <a:pos x="0" y="0"/>
                  </a:cxn>
                  <a:cxn ang="0">
                    <a:pos x="26" y="77"/>
                  </a:cxn>
                  <a:cxn ang="0">
                    <a:pos x="79" y="100"/>
                  </a:cxn>
                  <a:cxn ang="0">
                    <a:pos x="84" y="36"/>
                  </a:cxn>
                </a:cxnLst>
                <a:rect l="0" t="0" r="r" b="b"/>
                <a:pathLst>
                  <a:path w="84" h="100">
                    <a:moveTo>
                      <a:pt x="84" y="36"/>
                    </a:moveTo>
                    <a:lnTo>
                      <a:pt x="0" y="0"/>
                    </a:lnTo>
                    <a:lnTo>
                      <a:pt x="26" y="77"/>
                    </a:lnTo>
                    <a:lnTo>
                      <a:pt x="79" y="100"/>
                    </a:lnTo>
                    <a:lnTo>
                      <a:pt x="84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2" name="Freeform 204"/>
              <p:cNvSpPr>
                <a:spLocks/>
              </p:cNvSpPr>
              <p:nvPr/>
            </p:nvSpPr>
            <p:spPr bwMode="auto">
              <a:xfrm>
                <a:off x="4130" y="3420"/>
                <a:ext cx="34" cy="119"/>
              </a:xfrm>
              <a:custGeom>
                <a:avLst/>
                <a:gdLst/>
                <a:ahLst/>
                <a:cxnLst>
                  <a:cxn ang="0">
                    <a:pos x="34" y="38"/>
                  </a:cxn>
                  <a:cxn ang="0">
                    <a:pos x="19" y="0"/>
                  </a:cxn>
                  <a:cxn ang="0">
                    <a:pos x="0" y="82"/>
                  </a:cxn>
                  <a:cxn ang="0">
                    <a:pos x="13" y="119"/>
                  </a:cxn>
                  <a:cxn ang="0">
                    <a:pos x="34" y="38"/>
                  </a:cxn>
                </a:cxnLst>
                <a:rect l="0" t="0" r="r" b="b"/>
                <a:pathLst>
                  <a:path w="34" h="119">
                    <a:moveTo>
                      <a:pt x="34" y="38"/>
                    </a:moveTo>
                    <a:lnTo>
                      <a:pt x="19" y="0"/>
                    </a:lnTo>
                    <a:lnTo>
                      <a:pt x="0" y="82"/>
                    </a:lnTo>
                    <a:lnTo>
                      <a:pt x="13" y="119"/>
                    </a:lnTo>
                    <a:lnTo>
                      <a:pt x="34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3" name="Freeform 205"/>
              <p:cNvSpPr>
                <a:spLocks/>
              </p:cNvSpPr>
              <p:nvPr/>
            </p:nvSpPr>
            <p:spPr bwMode="auto">
              <a:xfrm>
                <a:off x="4130" y="3420"/>
                <a:ext cx="34" cy="119"/>
              </a:xfrm>
              <a:custGeom>
                <a:avLst/>
                <a:gdLst/>
                <a:ahLst/>
                <a:cxnLst>
                  <a:cxn ang="0">
                    <a:pos x="34" y="38"/>
                  </a:cxn>
                  <a:cxn ang="0">
                    <a:pos x="19" y="0"/>
                  </a:cxn>
                  <a:cxn ang="0">
                    <a:pos x="0" y="82"/>
                  </a:cxn>
                  <a:cxn ang="0">
                    <a:pos x="13" y="119"/>
                  </a:cxn>
                  <a:cxn ang="0">
                    <a:pos x="34" y="38"/>
                  </a:cxn>
                </a:cxnLst>
                <a:rect l="0" t="0" r="r" b="b"/>
                <a:pathLst>
                  <a:path w="34" h="119">
                    <a:moveTo>
                      <a:pt x="34" y="38"/>
                    </a:moveTo>
                    <a:lnTo>
                      <a:pt x="19" y="0"/>
                    </a:lnTo>
                    <a:lnTo>
                      <a:pt x="0" y="82"/>
                    </a:lnTo>
                    <a:lnTo>
                      <a:pt x="13" y="119"/>
                    </a:lnTo>
                    <a:lnTo>
                      <a:pt x="34" y="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4" name="Freeform 206"/>
              <p:cNvSpPr>
                <a:spLocks/>
              </p:cNvSpPr>
              <p:nvPr/>
            </p:nvSpPr>
            <p:spPr bwMode="auto">
              <a:xfrm>
                <a:off x="4481" y="1874"/>
                <a:ext cx="20" cy="6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0"/>
                  </a:cxn>
                </a:cxnLst>
                <a:rect l="0" t="0" r="r" b="b"/>
                <a:pathLst>
                  <a:path w="20" h="68">
                    <a:moveTo>
                      <a:pt x="20" y="50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5" name="Freeform 207"/>
              <p:cNvSpPr>
                <a:spLocks/>
              </p:cNvSpPr>
              <p:nvPr/>
            </p:nvSpPr>
            <p:spPr bwMode="auto">
              <a:xfrm>
                <a:off x="4481" y="1874"/>
                <a:ext cx="20" cy="6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0"/>
                  </a:cxn>
                </a:cxnLst>
                <a:rect l="0" t="0" r="r" b="b"/>
                <a:pathLst>
                  <a:path w="20" h="68">
                    <a:moveTo>
                      <a:pt x="20" y="50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6" name="Freeform 208"/>
              <p:cNvSpPr>
                <a:spLocks/>
              </p:cNvSpPr>
              <p:nvPr/>
            </p:nvSpPr>
            <p:spPr bwMode="auto">
              <a:xfrm>
                <a:off x="4281" y="1874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7" name="Freeform 209"/>
              <p:cNvSpPr>
                <a:spLocks/>
              </p:cNvSpPr>
              <p:nvPr/>
            </p:nvSpPr>
            <p:spPr bwMode="auto">
              <a:xfrm>
                <a:off x="4281" y="1874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8" name="Freeform 210"/>
              <p:cNvSpPr>
                <a:spLocks/>
              </p:cNvSpPr>
              <p:nvPr/>
            </p:nvSpPr>
            <p:spPr bwMode="auto">
              <a:xfrm>
                <a:off x="4605" y="1035"/>
                <a:ext cx="37" cy="7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37" y="12"/>
                  </a:cxn>
                  <a:cxn ang="0">
                    <a:pos x="37" y="77"/>
                  </a:cxn>
                  <a:cxn ang="0">
                    <a:pos x="0" y="67"/>
                  </a:cxn>
                </a:cxnLst>
                <a:rect l="0" t="0" r="r" b="b"/>
                <a:pathLst>
                  <a:path w="37" h="77">
                    <a:moveTo>
                      <a:pt x="0" y="67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37" y="7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9" name="Freeform 211"/>
              <p:cNvSpPr>
                <a:spLocks/>
              </p:cNvSpPr>
              <p:nvPr/>
            </p:nvSpPr>
            <p:spPr bwMode="auto">
              <a:xfrm>
                <a:off x="4605" y="1035"/>
                <a:ext cx="37" cy="7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37" y="12"/>
                  </a:cxn>
                  <a:cxn ang="0">
                    <a:pos x="37" y="77"/>
                  </a:cxn>
                  <a:cxn ang="0">
                    <a:pos x="0" y="67"/>
                  </a:cxn>
                </a:cxnLst>
                <a:rect l="0" t="0" r="r" b="b"/>
                <a:pathLst>
                  <a:path w="37" h="77">
                    <a:moveTo>
                      <a:pt x="0" y="67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37" y="77"/>
                    </a:lnTo>
                    <a:lnTo>
                      <a:pt x="0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0" name="Freeform 212"/>
              <p:cNvSpPr>
                <a:spLocks/>
              </p:cNvSpPr>
              <p:nvPr/>
            </p:nvSpPr>
            <p:spPr bwMode="auto">
              <a:xfrm>
                <a:off x="5176" y="1288"/>
                <a:ext cx="143" cy="87"/>
              </a:xfrm>
              <a:custGeom>
                <a:avLst/>
                <a:gdLst/>
                <a:ahLst/>
                <a:cxnLst>
                  <a:cxn ang="0">
                    <a:pos x="119" y="46"/>
                  </a:cxn>
                  <a:cxn ang="0">
                    <a:pos x="0" y="0"/>
                  </a:cxn>
                  <a:cxn ang="0">
                    <a:pos x="23" y="43"/>
                  </a:cxn>
                  <a:cxn ang="0">
                    <a:pos x="143" y="87"/>
                  </a:cxn>
                  <a:cxn ang="0">
                    <a:pos x="119" y="46"/>
                  </a:cxn>
                </a:cxnLst>
                <a:rect l="0" t="0" r="r" b="b"/>
                <a:pathLst>
                  <a:path w="143" h="87">
                    <a:moveTo>
                      <a:pt x="119" y="46"/>
                    </a:moveTo>
                    <a:lnTo>
                      <a:pt x="0" y="0"/>
                    </a:lnTo>
                    <a:lnTo>
                      <a:pt x="23" y="43"/>
                    </a:lnTo>
                    <a:lnTo>
                      <a:pt x="143" y="87"/>
                    </a:lnTo>
                    <a:lnTo>
                      <a:pt x="11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1" name="Freeform 213"/>
              <p:cNvSpPr>
                <a:spLocks/>
              </p:cNvSpPr>
              <p:nvPr/>
            </p:nvSpPr>
            <p:spPr bwMode="auto">
              <a:xfrm>
                <a:off x="5176" y="1288"/>
                <a:ext cx="143" cy="87"/>
              </a:xfrm>
              <a:custGeom>
                <a:avLst/>
                <a:gdLst/>
                <a:ahLst/>
                <a:cxnLst>
                  <a:cxn ang="0">
                    <a:pos x="119" y="46"/>
                  </a:cxn>
                  <a:cxn ang="0">
                    <a:pos x="0" y="0"/>
                  </a:cxn>
                  <a:cxn ang="0">
                    <a:pos x="23" y="43"/>
                  </a:cxn>
                  <a:cxn ang="0">
                    <a:pos x="143" y="87"/>
                  </a:cxn>
                  <a:cxn ang="0">
                    <a:pos x="119" y="46"/>
                  </a:cxn>
                </a:cxnLst>
                <a:rect l="0" t="0" r="r" b="b"/>
                <a:pathLst>
                  <a:path w="143" h="87">
                    <a:moveTo>
                      <a:pt x="119" y="46"/>
                    </a:moveTo>
                    <a:lnTo>
                      <a:pt x="0" y="0"/>
                    </a:lnTo>
                    <a:lnTo>
                      <a:pt x="23" y="43"/>
                    </a:lnTo>
                    <a:lnTo>
                      <a:pt x="143" y="87"/>
                    </a:lnTo>
                    <a:lnTo>
                      <a:pt x="119" y="4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2" name="Freeform 214"/>
              <p:cNvSpPr>
                <a:spLocks/>
              </p:cNvSpPr>
              <p:nvPr/>
            </p:nvSpPr>
            <p:spPr bwMode="auto">
              <a:xfrm>
                <a:off x="5528" y="2054"/>
                <a:ext cx="23" cy="202"/>
              </a:xfrm>
              <a:custGeom>
                <a:avLst/>
                <a:gdLst/>
                <a:ahLst/>
                <a:cxnLst>
                  <a:cxn ang="0">
                    <a:pos x="23" y="142"/>
                  </a:cxn>
                  <a:cxn ang="0">
                    <a:pos x="23" y="0"/>
                  </a:cxn>
                  <a:cxn ang="0">
                    <a:pos x="0" y="69"/>
                  </a:cxn>
                  <a:cxn ang="0">
                    <a:pos x="4" y="202"/>
                  </a:cxn>
                  <a:cxn ang="0">
                    <a:pos x="23" y="142"/>
                  </a:cxn>
                </a:cxnLst>
                <a:rect l="0" t="0" r="r" b="b"/>
                <a:pathLst>
                  <a:path w="23" h="202">
                    <a:moveTo>
                      <a:pt x="23" y="142"/>
                    </a:moveTo>
                    <a:lnTo>
                      <a:pt x="23" y="0"/>
                    </a:lnTo>
                    <a:lnTo>
                      <a:pt x="0" y="69"/>
                    </a:lnTo>
                    <a:lnTo>
                      <a:pt x="4" y="202"/>
                    </a:lnTo>
                    <a:lnTo>
                      <a:pt x="23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3" name="Freeform 215"/>
              <p:cNvSpPr>
                <a:spLocks/>
              </p:cNvSpPr>
              <p:nvPr/>
            </p:nvSpPr>
            <p:spPr bwMode="auto">
              <a:xfrm>
                <a:off x="5528" y="2054"/>
                <a:ext cx="23" cy="202"/>
              </a:xfrm>
              <a:custGeom>
                <a:avLst/>
                <a:gdLst/>
                <a:ahLst/>
                <a:cxnLst>
                  <a:cxn ang="0">
                    <a:pos x="23" y="142"/>
                  </a:cxn>
                  <a:cxn ang="0">
                    <a:pos x="23" y="0"/>
                  </a:cxn>
                  <a:cxn ang="0">
                    <a:pos x="0" y="69"/>
                  </a:cxn>
                  <a:cxn ang="0">
                    <a:pos x="4" y="202"/>
                  </a:cxn>
                  <a:cxn ang="0">
                    <a:pos x="23" y="142"/>
                  </a:cxn>
                </a:cxnLst>
                <a:rect l="0" t="0" r="r" b="b"/>
                <a:pathLst>
                  <a:path w="23" h="202">
                    <a:moveTo>
                      <a:pt x="23" y="142"/>
                    </a:moveTo>
                    <a:lnTo>
                      <a:pt x="23" y="0"/>
                    </a:lnTo>
                    <a:lnTo>
                      <a:pt x="0" y="69"/>
                    </a:lnTo>
                    <a:lnTo>
                      <a:pt x="4" y="202"/>
                    </a:lnTo>
                    <a:lnTo>
                      <a:pt x="23" y="1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4" name="Freeform 216"/>
              <p:cNvSpPr>
                <a:spLocks/>
              </p:cNvSpPr>
              <p:nvPr/>
            </p:nvSpPr>
            <p:spPr bwMode="auto">
              <a:xfrm>
                <a:off x="4164" y="3426"/>
                <a:ext cx="32" cy="117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13" y="117"/>
                  </a:cxn>
                  <a:cxn ang="0">
                    <a:pos x="32" y="37"/>
                  </a:cxn>
                  <a:cxn ang="0">
                    <a:pos x="18" y="0"/>
                  </a:cxn>
                  <a:cxn ang="0">
                    <a:pos x="0" y="80"/>
                  </a:cxn>
                </a:cxnLst>
                <a:rect l="0" t="0" r="r" b="b"/>
                <a:pathLst>
                  <a:path w="32" h="117">
                    <a:moveTo>
                      <a:pt x="0" y="80"/>
                    </a:moveTo>
                    <a:lnTo>
                      <a:pt x="13" y="117"/>
                    </a:lnTo>
                    <a:lnTo>
                      <a:pt x="32" y="37"/>
                    </a:lnTo>
                    <a:lnTo>
                      <a:pt x="18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5" name="Freeform 217"/>
              <p:cNvSpPr>
                <a:spLocks/>
              </p:cNvSpPr>
              <p:nvPr/>
            </p:nvSpPr>
            <p:spPr bwMode="auto">
              <a:xfrm>
                <a:off x="4164" y="3426"/>
                <a:ext cx="32" cy="117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13" y="117"/>
                  </a:cxn>
                  <a:cxn ang="0">
                    <a:pos x="32" y="37"/>
                  </a:cxn>
                  <a:cxn ang="0">
                    <a:pos x="18" y="0"/>
                  </a:cxn>
                  <a:cxn ang="0">
                    <a:pos x="0" y="80"/>
                  </a:cxn>
                </a:cxnLst>
                <a:rect l="0" t="0" r="r" b="b"/>
                <a:pathLst>
                  <a:path w="32" h="117">
                    <a:moveTo>
                      <a:pt x="0" y="80"/>
                    </a:moveTo>
                    <a:lnTo>
                      <a:pt x="13" y="117"/>
                    </a:lnTo>
                    <a:lnTo>
                      <a:pt x="32" y="37"/>
                    </a:lnTo>
                    <a:lnTo>
                      <a:pt x="18" y="0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6" name="Freeform 218"/>
              <p:cNvSpPr>
                <a:spLocks/>
              </p:cNvSpPr>
              <p:nvPr/>
            </p:nvSpPr>
            <p:spPr bwMode="auto">
              <a:xfrm>
                <a:off x="4629" y="3460"/>
                <a:ext cx="23" cy="79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9" y="79"/>
                  </a:cxn>
                  <a:cxn ang="0">
                    <a:pos x="0" y="39"/>
                  </a:cxn>
                  <a:cxn ang="0">
                    <a:pos x="13" y="0"/>
                  </a:cxn>
                  <a:cxn ang="0">
                    <a:pos x="23" y="42"/>
                  </a:cxn>
                </a:cxnLst>
                <a:rect l="0" t="0" r="r" b="b"/>
                <a:pathLst>
                  <a:path w="23" h="79">
                    <a:moveTo>
                      <a:pt x="23" y="42"/>
                    </a:moveTo>
                    <a:lnTo>
                      <a:pt x="9" y="79"/>
                    </a:lnTo>
                    <a:lnTo>
                      <a:pt x="0" y="39"/>
                    </a:lnTo>
                    <a:lnTo>
                      <a:pt x="13" y="0"/>
                    </a:ln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7" name="Freeform 219"/>
              <p:cNvSpPr>
                <a:spLocks/>
              </p:cNvSpPr>
              <p:nvPr/>
            </p:nvSpPr>
            <p:spPr bwMode="auto">
              <a:xfrm>
                <a:off x="4629" y="3460"/>
                <a:ext cx="23" cy="79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9" y="79"/>
                  </a:cxn>
                  <a:cxn ang="0">
                    <a:pos x="0" y="39"/>
                  </a:cxn>
                  <a:cxn ang="0">
                    <a:pos x="13" y="0"/>
                  </a:cxn>
                  <a:cxn ang="0">
                    <a:pos x="23" y="42"/>
                  </a:cxn>
                </a:cxnLst>
                <a:rect l="0" t="0" r="r" b="b"/>
                <a:pathLst>
                  <a:path w="23" h="79">
                    <a:moveTo>
                      <a:pt x="23" y="42"/>
                    </a:moveTo>
                    <a:lnTo>
                      <a:pt x="9" y="79"/>
                    </a:lnTo>
                    <a:lnTo>
                      <a:pt x="0" y="39"/>
                    </a:lnTo>
                    <a:lnTo>
                      <a:pt x="13" y="0"/>
                    </a:lnTo>
                    <a:lnTo>
                      <a:pt x="23" y="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8" name="Freeform 220"/>
              <p:cNvSpPr>
                <a:spLocks/>
              </p:cNvSpPr>
              <p:nvPr/>
            </p:nvSpPr>
            <p:spPr bwMode="auto">
              <a:xfrm>
                <a:off x="5456" y="2494"/>
                <a:ext cx="44" cy="236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44" y="178"/>
                  </a:cxn>
                  <a:cxn ang="0">
                    <a:pos x="44" y="0"/>
                  </a:cxn>
                  <a:cxn ang="0">
                    <a:pos x="0" y="57"/>
                  </a:cxn>
                  <a:cxn ang="0">
                    <a:pos x="0" y="236"/>
                  </a:cxn>
                </a:cxnLst>
                <a:rect l="0" t="0" r="r" b="b"/>
                <a:pathLst>
                  <a:path w="44" h="236">
                    <a:moveTo>
                      <a:pt x="0" y="236"/>
                    </a:moveTo>
                    <a:lnTo>
                      <a:pt x="44" y="178"/>
                    </a:lnTo>
                    <a:lnTo>
                      <a:pt x="44" y="0"/>
                    </a:lnTo>
                    <a:lnTo>
                      <a:pt x="0" y="57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9" name="Freeform 221"/>
              <p:cNvSpPr>
                <a:spLocks/>
              </p:cNvSpPr>
              <p:nvPr/>
            </p:nvSpPr>
            <p:spPr bwMode="auto">
              <a:xfrm>
                <a:off x="5456" y="2494"/>
                <a:ext cx="44" cy="236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44" y="178"/>
                  </a:cxn>
                  <a:cxn ang="0">
                    <a:pos x="44" y="0"/>
                  </a:cxn>
                  <a:cxn ang="0">
                    <a:pos x="0" y="57"/>
                  </a:cxn>
                  <a:cxn ang="0">
                    <a:pos x="0" y="236"/>
                  </a:cxn>
                </a:cxnLst>
                <a:rect l="0" t="0" r="r" b="b"/>
                <a:pathLst>
                  <a:path w="44" h="236">
                    <a:moveTo>
                      <a:pt x="0" y="236"/>
                    </a:moveTo>
                    <a:lnTo>
                      <a:pt x="44" y="178"/>
                    </a:lnTo>
                    <a:lnTo>
                      <a:pt x="44" y="0"/>
                    </a:lnTo>
                    <a:lnTo>
                      <a:pt x="0" y="57"/>
                    </a:lnTo>
                    <a:lnTo>
                      <a:pt x="0" y="2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0" name="Freeform 222"/>
              <p:cNvSpPr>
                <a:spLocks/>
              </p:cNvSpPr>
              <p:nvPr/>
            </p:nvSpPr>
            <p:spPr bwMode="auto">
              <a:xfrm>
                <a:off x="4391" y="3435"/>
                <a:ext cx="114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"/>
                  </a:cxn>
                  <a:cxn ang="0">
                    <a:pos x="114" y="0"/>
                  </a:cxn>
                  <a:cxn ang="0">
                    <a:pos x="107" y="36"/>
                  </a:cxn>
                  <a:cxn ang="0">
                    <a:pos x="0" y="40"/>
                  </a:cxn>
                </a:cxnLst>
                <a:rect l="0" t="0" r="r" b="b"/>
                <a:pathLst>
                  <a:path w="114" h="40">
                    <a:moveTo>
                      <a:pt x="0" y="40"/>
                    </a:moveTo>
                    <a:lnTo>
                      <a:pt x="0" y="4"/>
                    </a:lnTo>
                    <a:lnTo>
                      <a:pt x="114" y="0"/>
                    </a:lnTo>
                    <a:lnTo>
                      <a:pt x="10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1" name="Freeform 223"/>
              <p:cNvSpPr>
                <a:spLocks/>
              </p:cNvSpPr>
              <p:nvPr/>
            </p:nvSpPr>
            <p:spPr bwMode="auto">
              <a:xfrm>
                <a:off x="4391" y="3435"/>
                <a:ext cx="114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"/>
                  </a:cxn>
                  <a:cxn ang="0">
                    <a:pos x="114" y="0"/>
                  </a:cxn>
                  <a:cxn ang="0">
                    <a:pos x="107" y="36"/>
                  </a:cxn>
                  <a:cxn ang="0">
                    <a:pos x="0" y="40"/>
                  </a:cxn>
                </a:cxnLst>
                <a:rect l="0" t="0" r="r" b="b"/>
                <a:pathLst>
                  <a:path w="114" h="40">
                    <a:moveTo>
                      <a:pt x="0" y="40"/>
                    </a:moveTo>
                    <a:lnTo>
                      <a:pt x="0" y="4"/>
                    </a:lnTo>
                    <a:lnTo>
                      <a:pt x="114" y="0"/>
                    </a:lnTo>
                    <a:lnTo>
                      <a:pt x="107" y="36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2" name="Freeform 224"/>
              <p:cNvSpPr>
                <a:spLocks/>
              </p:cNvSpPr>
              <p:nvPr/>
            </p:nvSpPr>
            <p:spPr bwMode="auto">
              <a:xfrm>
                <a:off x="4277" y="3435"/>
                <a:ext cx="114" cy="40"/>
              </a:xfrm>
              <a:custGeom>
                <a:avLst/>
                <a:gdLst/>
                <a:ahLst/>
                <a:cxnLst>
                  <a:cxn ang="0">
                    <a:pos x="7" y="36"/>
                  </a:cxn>
                  <a:cxn ang="0">
                    <a:pos x="0" y="0"/>
                  </a:cxn>
                  <a:cxn ang="0">
                    <a:pos x="114" y="4"/>
                  </a:cxn>
                  <a:cxn ang="0">
                    <a:pos x="114" y="40"/>
                  </a:cxn>
                  <a:cxn ang="0">
                    <a:pos x="7" y="36"/>
                  </a:cxn>
                </a:cxnLst>
                <a:rect l="0" t="0" r="r" b="b"/>
                <a:pathLst>
                  <a:path w="114" h="40">
                    <a:moveTo>
                      <a:pt x="7" y="36"/>
                    </a:moveTo>
                    <a:lnTo>
                      <a:pt x="0" y="0"/>
                    </a:lnTo>
                    <a:lnTo>
                      <a:pt x="114" y="4"/>
                    </a:lnTo>
                    <a:lnTo>
                      <a:pt x="114" y="40"/>
                    </a:lnTo>
                    <a:lnTo>
                      <a:pt x="7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3" name="Freeform 225"/>
              <p:cNvSpPr>
                <a:spLocks/>
              </p:cNvSpPr>
              <p:nvPr/>
            </p:nvSpPr>
            <p:spPr bwMode="auto">
              <a:xfrm>
                <a:off x="4277" y="3435"/>
                <a:ext cx="114" cy="40"/>
              </a:xfrm>
              <a:custGeom>
                <a:avLst/>
                <a:gdLst/>
                <a:ahLst/>
                <a:cxnLst>
                  <a:cxn ang="0">
                    <a:pos x="7" y="36"/>
                  </a:cxn>
                  <a:cxn ang="0">
                    <a:pos x="0" y="0"/>
                  </a:cxn>
                  <a:cxn ang="0">
                    <a:pos x="114" y="4"/>
                  </a:cxn>
                  <a:cxn ang="0">
                    <a:pos x="114" y="40"/>
                  </a:cxn>
                  <a:cxn ang="0">
                    <a:pos x="7" y="36"/>
                  </a:cxn>
                </a:cxnLst>
                <a:rect l="0" t="0" r="r" b="b"/>
                <a:pathLst>
                  <a:path w="114" h="40">
                    <a:moveTo>
                      <a:pt x="7" y="36"/>
                    </a:moveTo>
                    <a:lnTo>
                      <a:pt x="0" y="0"/>
                    </a:lnTo>
                    <a:lnTo>
                      <a:pt x="114" y="4"/>
                    </a:lnTo>
                    <a:lnTo>
                      <a:pt x="114" y="40"/>
                    </a:lnTo>
                    <a:lnTo>
                      <a:pt x="7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4" name="Freeform 226"/>
              <p:cNvSpPr>
                <a:spLocks/>
              </p:cNvSpPr>
              <p:nvPr/>
            </p:nvSpPr>
            <p:spPr bwMode="auto">
              <a:xfrm>
                <a:off x="5042" y="3171"/>
                <a:ext cx="83" cy="1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83" y="47"/>
                  </a:cxn>
                  <a:cxn ang="0">
                    <a:pos x="71" y="120"/>
                  </a:cxn>
                  <a:cxn ang="0">
                    <a:pos x="0" y="77"/>
                  </a:cxn>
                  <a:cxn ang="0">
                    <a:pos x="24" y="0"/>
                  </a:cxn>
                </a:cxnLst>
                <a:rect l="0" t="0" r="r" b="b"/>
                <a:pathLst>
                  <a:path w="83" h="120">
                    <a:moveTo>
                      <a:pt x="24" y="0"/>
                    </a:moveTo>
                    <a:lnTo>
                      <a:pt x="83" y="47"/>
                    </a:lnTo>
                    <a:lnTo>
                      <a:pt x="71" y="120"/>
                    </a:lnTo>
                    <a:lnTo>
                      <a:pt x="0" y="7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5" name="Freeform 227"/>
              <p:cNvSpPr>
                <a:spLocks/>
              </p:cNvSpPr>
              <p:nvPr/>
            </p:nvSpPr>
            <p:spPr bwMode="auto">
              <a:xfrm>
                <a:off x="5042" y="3171"/>
                <a:ext cx="83" cy="1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83" y="47"/>
                  </a:cxn>
                  <a:cxn ang="0">
                    <a:pos x="71" y="120"/>
                  </a:cxn>
                  <a:cxn ang="0">
                    <a:pos x="0" y="77"/>
                  </a:cxn>
                  <a:cxn ang="0">
                    <a:pos x="24" y="0"/>
                  </a:cxn>
                </a:cxnLst>
                <a:rect l="0" t="0" r="r" b="b"/>
                <a:pathLst>
                  <a:path w="83" h="120">
                    <a:moveTo>
                      <a:pt x="24" y="0"/>
                    </a:moveTo>
                    <a:lnTo>
                      <a:pt x="83" y="47"/>
                    </a:lnTo>
                    <a:lnTo>
                      <a:pt x="71" y="120"/>
                    </a:lnTo>
                    <a:lnTo>
                      <a:pt x="0" y="77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6" name="Freeform 228"/>
              <p:cNvSpPr>
                <a:spLocks/>
              </p:cNvSpPr>
              <p:nvPr/>
            </p:nvSpPr>
            <p:spPr bwMode="auto">
              <a:xfrm>
                <a:off x="5540" y="1594"/>
                <a:ext cx="17" cy="125"/>
              </a:xfrm>
              <a:custGeom>
                <a:avLst/>
                <a:gdLst/>
                <a:ahLst/>
                <a:cxnLst>
                  <a:cxn ang="0">
                    <a:pos x="11" y="64"/>
                  </a:cxn>
                  <a:cxn ang="0">
                    <a:pos x="0" y="0"/>
                  </a:cxn>
                  <a:cxn ang="0">
                    <a:pos x="5" y="60"/>
                  </a:cxn>
                  <a:cxn ang="0">
                    <a:pos x="17" y="125"/>
                  </a:cxn>
                  <a:cxn ang="0">
                    <a:pos x="11" y="64"/>
                  </a:cxn>
                </a:cxnLst>
                <a:rect l="0" t="0" r="r" b="b"/>
                <a:pathLst>
                  <a:path w="17" h="125">
                    <a:moveTo>
                      <a:pt x="11" y="64"/>
                    </a:moveTo>
                    <a:lnTo>
                      <a:pt x="0" y="0"/>
                    </a:lnTo>
                    <a:lnTo>
                      <a:pt x="5" y="60"/>
                    </a:lnTo>
                    <a:lnTo>
                      <a:pt x="17" y="125"/>
                    </a:lnTo>
                    <a:lnTo>
                      <a:pt x="11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7" name="Freeform 229"/>
              <p:cNvSpPr>
                <a:spLocks/>
              </p:cNvSpPr>
              <p:nvPr/>
            </p:nvSpPr>
            <p:spPr bwMode="auto">
              <a:xfrm>
                <a:off x="5540" y="1594"/>
                <a:ext cx="17" cy="125"/>
              </a:xfrm>
              <a:custGeom>
                <a:avLst/>
                <a:gdLst/>
                <a:ahLst/>
                <a:cxnLst>
                  <a:cxn ang="0">
                    <a:pos x="11" y="64"/>
                  </a:cxn>
                  <a:cxn ang="0">
                    <a:pos x="0" y="0"/>
                  </a:cxn>
                  <a:cxn ang="0">
                    <a:pos x="5" y="60"/>
                  </a:cxn>
                  <a:cxn ang="0">
                    <a:pos x="17" y="125"/>
                  </a:cxn>
                  <a:cxn ang="0">
                    <a:pos x="11" y="64"/>
                  </a:cxn>
                </a:cxnLst>
                <a:rect l="0" t="0" r="r" b="b"/>
                <a:pathLst>
                  <a:path w="17" h="125">
                    <a:moveTo>
                      <a:pt x="11" y="64"/>
                    </a:moveTo>
                    <a:lnTo>
                      <a:pt x="0" y="0"/>
                    </a:lnTo>
                    <a:lnTo>
                      <a:pt x="5" y="60"/>
                    </a:lnTo>
                    <a:lnTo>
                      <a:pt x="17" y="125"/>
                    </a:lnTo>
                    <a:lnTo>
                      <a:pt x="11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8" name="Freeform 230"/>
              <p:cNvSpPr>
                <a:spLocks/>
              </p:cNvSpPr>
              <p:nvPr/>
            </p:nvSpPr>
            <p:spPr bwMode="auto">
              <a:xfrm>
                <a:off x="5500" y="2256"/>
                <a:ext cx="32" cy="238"/>
              </a:xfrm>
              <a:custGeom>
                <a:avLst/>
                <a:gdLst/>
                <a:ahLst/>
                <a:cxnLst>
                  <a:cxn ang="0">
                    <a:pos x="32" y="179"/>
                  </a:cxn>
                  <a:cxn ang="0">
                    <a:pos x="32" y="0"/>
                  </a:cxn>
                  <a:cxn ang="0">
                    <a:pos x="0" y="59"/>
                  </a:cxn>
                  <a:cxn ang="0">
                    <a:pos x="0" y="238"/>
                  </a:cxn>
                  <a:cxn ang="0">
                    <a:pos x="32" y="179"/>
                  </a:cxn>
                </a:cxnLst>
                <a:rect l="0" t="0" r="r" b="b"/>
                <a:pathLst>
                  <a:path w="32" h="238">
                    <a:moveTo>
                      <a:pt x="32" y="179"/>
                    </a:moveTo>
                    <a:lnTo>
                      <a:pt x="32" y="0"/>
                    </a:lnTo>
                    <a:lnTo>
                      <a:pt x="0" y="59"/>
                    </a:lnTo>
                    <a:lnTo>
                      <a:pt x="0" y="238"/>
                    </a:lnTo>
                    <a:lnTo>
                      <a:pt x="32" y="1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9" name="Freeform 231"/>
              <p:cNvSpPr>
                <a:spLocks/>
              </p:cNvSpPr>
              <p:nvPr/>
            </p:nvSpPr>
            <p:spPr bwMode="auto">
              <a:xfrm>
                <a:off x="5500" y="2256"/>
                <a:ext cx="32" cy="238"/>
              </a:xfrm>
              <a:custGeom>
                <a:avLst/>
                <a:gdLst/>
                <a:ahLst/>
                <a:cxnLst>
                  <a:cxn ang="0">
                    <a:pos x="32" y="179"/>
                  </a:cxn>
                  <a:cxn ang="0">
                    <a:pos x="32" y="0"/>
                  </a:cxn>
                  <a:cxn ang="0">
                    <a:pos x="0" y="59"/>
                  </a:cxn>
                  <a:cxn ang="0">
                    <a:pos x="0" y="238"/>
                  </a:cxn>
                  <a:cxn ang="0">
                    <a:pos x="32" y="179"/>
                  </a:cxn>
                </a:cxnLst>
                <a:rect l="0" t="0" r="r" b="b"/>
                <a:pathLst>
                  <a:path w="32" h="238">
                    <a:moveTo>
                      <a:pt x="32" y="179"/>
                    </a:moveTo>
                    <a:lnTo>
                      <a:pt x="32" y="0"/>
                    </a:lnTo>
                    <a:lnTo>
                      <a:pt x="0" y="59"/>
                    </a:lnTo>
                    <a:lnTo>
                      <a:pt x="0" y="238"/>
                    </a:lnTo>
                    <a:lnTo>
                      <a:pt x="32" y="17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0" name="Freeform 232"/>
              <p:cNvSpPr>
                <a:spLocks/>
              </p:cNvSpPr>
              <p:nvPr/>
            </p:nvSpPr>
            <p:spPr bwMode="auto">
              <a:xfrm>
                <a:off x="5401" y="2730"/>
                <a:ext cx="55" cy="196"/>
              </a:xfrm>
              <a:custGeom>
                <a:avLst/>
                <a:gdLst/>
                <a:ahLst/>
                <a:cxnLst>
                  <a:cxn ang="0">
                    <a:pos x="0" y="196"/>
                  </a:cxn>
                  <a:cxn ang="0">
                    <a:pos x="55" y="141"/>
                  </a:cxn>
                  <a:cxn ang="0">
                    <a:pos x="55" y="0"/>
                  </a:cxn>
                  <a:cxn ang="0">
                    <a:pos x="0" y="53"/>
                  </a:cxn>
                  <a:cxn ang="0">
                    <a:pos x="0" y="196"/>
                  </a:cxn>
                </a:cxnLst>
                <a:rect l="0" t="0" r="r" b="b"/>
                <a:pathLst>
                  <a:path w="55" h="196">
                    <a:moveTo>
                      <a:pt x="0" y="196"/>
                    </a:moveTo>
                    <a:lnTo>
                      <a:pt x="55" y="141"/>
                    </a:lnTo>
                    <a:lnTo>
                      <a:pt x="55" y="0"/>
                    </a:lnTo>
                    <a:lnTo>
                      <a:pt x="0" y="53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1" name="Freeform 233"/>
              <p:cNvSpPr>
                <a:spLocks/>
              </p:cNvSpPr>
              <p:nvPr/>
            </p:nvSpPr>
            <p:spPr bwMode="auto">
              <a:xfrm>
                <a:off x="5401" y="2730"/>
                <a:ext cx="55" cy="196"/>
              </a:xfrm>
              <a:custGeom>
                <a:avLst/>
                <a:gdLst/>
                <a:ahLst/>
                <a:cxnLst>
                  <a:cxn ang="0">
                    <a:pos x="0" y="196"/>
                  </a:cxn>
                  <a:cxn ang="0">
                    <a:pos x="55" y="141"/>
                  </a:cxn>
                  <a:cxn ang="0">
                    <a:pos x="55" y="0"/>
                  </a:cxn>
                  <a:cxn ang="0">
                    <a:pos x="0" y="53"/>
                  </a:cxn>
                  <a:cxn ang="0">
                    <a:pos x="0" y="196"/>
                  </a:cxn>
                </a:cxnLst>
                <a:rect l="0" t="0" r="r" b="b"/>
                <a:pathLst>
                  <a:path w="55" h="196">
                    <a:moveTo>
                      <a:pt x="0" y="196"/>
                    </a:moveTo>
                    <a:lnTo>
                      <a:pt x="55" y="141"/>
                    </a:lnTo>
                    <a:lnTo>
                      <a:pt x="55" y="0"/>
                    </a:lnTo>
                    <a:lnTo>
                      <a:pt x="0" y="53"/>
                    </a:lnTo>
                    <a:lnTo>
                      <a:pt x="0" y="1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2" name="Freeform 234"/>
              <p:cNvSpPr>
                <a:spLocks/>
              </p:cNvSpPr>
              <p:nvPr/>
            </p:nvSpPr>
            <p:spPr bwMode="auto">
              <a:xfrm>
                <a:off x="4333" y="1168"/>
                <a:ext cx="115" cy="16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0" y="0"/>
                  </a:cxn>
                  <a:cxn ang="0">
                    <a:pos x="115" y="0"/>
                  </a:cxn>
                  <a:cxn ang="0">
                    <a:pos x="109" y="16"/>
                  </a:cxn>
                  <a:cxn ang="0">
                    <a:pos x="7" y="16"/>
                  </a:cxn>
                </a:cxnLst>
                <a:rect l="0" t="0" r="r" b="b"/>
                <a:pathLst>
                  <a:path w="115" h="16">
                    <a:moveTo>
                      <a:pt x="7" y="16"/>
                    </a:moveTo>
                    <a:lnTo>
                      <a:pt x="0" y="0"/>
                    </a:lnTo>
                    <a:lnTo>
                      <a:pt x="115" y="0"/>
                    </a:lnTo>
                    <a:lnTo>
                      <a:pt x="109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3" name="Freeform 235"/>
              <p:cNvSpPr>
                <a:spLocks/>
              </p:cNvSpPr>
              <p:nvPr/>
            </p:nvSpPr>
            <p:spPr bwMode="auto">
              <a:xfrm>
                <a:off x="4333" y="1168"/>
                <a:ext cx="115" cy="16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0" y="0"/>
                  </a:cxn>
                  <a:cxn ang="0">
                    <a:pos x="115" y="0"/>
                  </a:cxn>
                  <a:cxn ang="0">
                    <a:pos x="109" y="16"/>
                  </a:cxn>
                  <a:cxn ang="0">
                    <a:pos x="7" y="16"/>
                  </a:cxn>
                </a:cxnLst>
                <a:rect l="0" t="0" r="r" b="b"/>
                <a:pathLst>
                  <a:path w="115" h="16">
                    <a:moveTo>
                      <a:pt x="7" y="16"/>
                    </a:moveTo>
                    <a:lnTo>
                      <a:pt x="0" y="0"/>
                    </a:lnTo>
                    <a:lnTo>
                      <a:pt x="115" y="0"/>
                    </a:lnTo>
                    <a:lnTo>
                      <a:pt x="109" y="16"/>
                    </a:lnTo>
                    <a:lnTo>
                      <a:pt x="7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4" name="Freeform 236"/>
              <p:cNvSpPr>
                <a:spLocks/>
              </p:cNvSpPr>
              <p:nvPr/>
            </p:nvSpPr>
            <p:spPr bwMode="auto">
              <a:xfrm>
                <a:off x="4879" y="1179"/>
                <a:ext cx="150" cy="43"/>
              </a:xfrm>
              <a:custGeom>
                <a:avLst/>
                <a:gdLst/>
                <a:ahLst/>
                <a:cxnLst>
                  <a:cxn ang="0">
                    <a:pos x="116" y="11"/>
                  </a:cxn>
                  <a:cxn ang="0">
                    <a:pos x="0" y="0"/>
                  </a:cxn>
                  <a:cxn ang="0">
                    <a:pos x="27" y="27"/>
                  </a:cxn>
                  <a:cxn ang="0">
                    <a:pos x="150" y="43"/>
                  </a:cxn>
                  <a:cxn ang="0">
                    <a:pos x="116" y="11"/>
                  </a:cxn>
                </a:cxnLst>
                <a:rect l="0" t="0" r="r" b="b"/>
                <a:pathLst>
                  <a:path w="150" h="43">
                    <a:moveTo>
                      <a:pt x="116" y="11"/>
                    </a:moveTo>
                    <a:lnTo>
                      <a:pt x="0" y="0"/>
                    </a:lnTo>
                    <a:lnTo>
                      <a:pt x="27" y="27"/>
                    </a:lnTo>
                    <a:lnTo>
                      <a:pt x="150" y="43"/>
                    </a:lnTo>
                    <a:lnTo>
                      <a:pt x="116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5" name="Freeform 237"/>
              <p:cNvSpPr>
                <a:spLocks/>
              </p:cNvSpPr>
              <p:nvPr/>
            </p:nvSpPr>
            <p:spPr bwMode="auto">
              <a:xfrm>
                <a:off x="4879" y="1179"/>
                <a:ext cx="150" cy="43"/>
              </a:xfrm>
              <a:custGeom>
                <a:avLst/>
                <a:gdLst/>
                <a:ahLst/>
                <a:cxnLst>
                  <a:cxn ang="0">
                    <a:pos x="116" y="11"/>
                  </a:cxn>
                  <a:cxn ang="0">
                    <a:pos x="0" y="0"/>
                  </a:cxn>
                  <a:cxn ang="0">
                    <a:pos x="27" y="27"/>
                  </a:cxn>
                  <a:cxn ang="0">
                    <a:pos x="150" y="43"/>
                  </a:cxn>
                  <a:cxn ang="0">
                    <a:pos x="116" y="11"/>
                  </a:cxn>
                </a:cxnLst>
                <a:rect l="0" t="0" r="r" b="b"/>
                <a:pathLst>
                  <a:path w="150" h="43">
                    <a:moveTo>
                      <a:pt x="116" y="11"/>
                    </a:moveTo>
                    <a:lnTo>
                      <a:pt x="0" y="0"/>
                    </a:lnTo>
                    <a:lnTo>
                      <a:pt x="27" y="27"/>
                    </a:lnTo>
                    <a:lnTo>
                      <a:pt x="150" y="43"/>
                    </a:lnTo>
                    <a:lnTo>
                      <a:pt x="116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6" name="Freeform 238"/>
              <p:cNvSpPr>
                <a:spLocks/>
              </p:cNvSpPr>
              <p:nvPr/>
            </p:nvSpPr>
            <p:spPr bwMode="auto">
              <a:xfrm>
                <a:off x="4709" y="1132"/>
                <a:ext cx="138" cy="28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0" y="11"/>
                  </a:cxn>
                  <a:cxn ang="0">
                    <a:pos x="30" y="28"/>
                  </a:cxn>
                  <a:cxn ang="0">
                    <a:pos x="138" y="23"/>
                  </a:cxn>
                  <a:cxn ang="0">
                    <a:pos x="101" y="0"/>
                  </a:cxn>
                </a:cxnLst>
                <a:rect l="0" t="0" r="r" b="b"/>
                <a:pathLst>
                  <a:path w="138" h="28">
                    <a:moveTo>
                      <a:pt x="101" y="0"/>
                    </a:moveTo>
                    <a:lnTo>
                      <a:pt x="0" y="11"/>
                    </a:lnTo>
                    <a:lnTo>
                      <a:pt x="30" y="28"/>
                    </a:lnTo>
                    <a:lnTo>
                      <a:pt x="138" y="23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7" name="Freeform 239"/>
              <p:cNvSpPr>
                <a:spLocks/>
              </p:cNvSpPr>
              <p:nvPr/>
            </p:nvSpPr>
            <p:spPr bwMode="auto">
              <a:xfrm>
                <a:off x="4709" y="1132"/>
                <a:ext cx="138" cy="28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0" y="11"/>
                  </a:cxn>
                  <a:cxn ang="0">
                    <a:pos x="30" y="28"/>
                  </a:cxn>
                  <a:cxn ang="0">
                    <a:pos x="138" y="23"/>
                  </a:cxn>
                  <a:cxn ang="0">
                    <a:pos x="101" y="0"/>
                  </a:cxn>
                </a:cxnLst>
                <a:rect l="0" t="0" r="r" b="b"/>
                <a:pathLst>
                  <a:path w="138" h="28">
                    <a:moveTo>
                      <a:pt x="101" y="0"/>
                    </a:moveTo>
                    <a:lnTo>
                      <a:pt x="0" y="11"/>
                    </a:lnTo>
                    <a:lnTo>
                      <a:pt x="30" y="28"/>
                    </a:lnTo>
                    <a:lnTo>
                      <a:pt x="138" y="23"/>
                    </a:lnTo>
                    <a:lnTo>
                      <a:pt x="10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8" name="Freeform 240"/>
              <p:cNvSpPr>
                <a:spLocks/>
              </p:cNvSpPr>
              <p:nvPr/>
            </p:nvSpPr>
            <p:spPr bwMode="auto">
              <a:xfrm>
                <a:off x="4411" y="1955"/>
                <a:ext cx="39" cy="57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7"/>
                  </a:cxn>
                  <a:cxn ang="0">
                    <a:pos x="0" y="57"/>
                  </a:cxn>
                  <a:cxn ang="0">
                    <a:pos x="39" y="52"/>
                  </a:cxn>
                </a:cxnLst>
                <a:rect l="0" t="0" r="r" b="b"/>
                <a:pathLst>
                  <a:path w="39" h="57">
                    <a:moveTo>
                      <a:pt x="39" y="52"/>
                    </a:moveTo>
                    <a:lnTo>
                      <a:pt x="39" y="0"/>
                    </a:lnTo>
                    <a:lnTo>
                      <a:pt x="0" y="7"/>
                    </a:lnTo>
                    <a:lnTo>
                      <a:pt x="0" y="57"/>
                    </a:lnTo>
                    <a:lnTo>
                      <a:pt x="3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9" name="Freeform 241"/>
              <p:cNvSpPr>
                <a:spLocks/>
              </p:cNvSpPr>
              <p:nvPr/>
            </p:nvSpPr>
            <p:spPr bwMode="auto">
              <a:xfrm>
                <a:off x="4411" y="1955"/>
                <a:ext cx="39" cy="57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7"/>
                  </a:cxn>
                  <a:cxn ang="0">
                    <a:pos x="0" y="57"/>
                  </a:cxn>
                  <a:cxn ang="0">
                    <a:pos x="39" y="52"/>
                  </a:cxn>
                </a:cxnLst>
                <a:rect l="0" t="0" r="r" b="b"/>
                <a:pathLst>
                  <a:path w="39" h="57">
                    <a:moveTo>
                      <a:pt x="39" y="52"/>
                    </a:moveTo>
                    <a:lnTo>
                      <a:pt x="39" y="0"/>
                    </a:lnTo>
                    <a:lnTo>
                      <a:pt x="0" y="7"/>
                    </a:lnTo>
                    <a:lnTo>
                      <a:pt x="0" y="57"/>
                    </a:lnTo>
                    <a:lnTo>
                      <a:pt x="39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0" name="Freeform 242"/>
              <p:cNvSpPr>
                <a:spLocks/>
              </p:cNvSpPr>
              <p:nvPr/>
            </p:nvSpPr>
            <p:spPr bwMode="auto">
              <a:xfrm>
                <a:off x="4332" y="1955"/>
                <a:ext cx="39" cy="57"/>
              </a:xfrm>
              <a:custGeom>
                <a:avLst/>
                <a:gdLst/>
                <a:ahLst/>
                <a:cxnLst>
                  <a:cxn ang="0">
                    <a:pos x="39" y="57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57"/>
                  </a:cxn>
                </a:cxnLst>
                <a:rect l="0" t="0" r="r" b="b"/>
                <a:pathLst>
                  <a:path w="39" h="57">
                    <a:moveTo>
                      <a:pt x="39" y="57"/>
                    </a:moveTo>
                    <a:lnTo>
                      <a:pt x="39" y="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1" name="Freeform 243"/>
              <p:cNvSpPr>
                <a:spLocks/>
              </p:cNvSpPr>
              <p:nvPr/>
            </p:nvSpPr>
            <p:spPr bwMode="auto">
              <a:xfrm>
                <a:off x="4332" y="1955"/>
                <a:ext cx="39" cy="57"/>
              </a:xfrm>
              <a:custGeom>
                <a:avLst/>
                <a:gdLst/>
                <a:ahLst/>
                <a:cxnLst>
                  <a:cxn ang="0">
                    <a:pos x="39" y="57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57"/>
                  </a:cxn>
                </a:cxnLst>
                <a:rect l="0" t="0" r="r" b="b"/>
                <a:pathLst>
                  <a:path w="39" h="57">
                    <a:moveTo>
                      <a:pt x="39" y="57"/>
                    </a:moveTo>
                    <a:lnTo>
                      <a:pt x="39" y="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5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2" name="Freeform 244"/>
              <p:cNvSpPr>
                <a:spLocks/>
              </p:cNvSpPr>
              <p:nvPr/>
            </p:nvSpPr>
            <p:spPr bwMode="auto">
              <a:xfrm>
                <a:off x="5246" y="3179"/>
                <a:ext cx="89" cy="125"/>
              </a:xfrm>
              <a:custGeom>
                <a:avLst/>
                <a:gdLst/>
                <a:ahLst/>
                <a:cxnLst>
                  <a:cxn ang="0">
                    <a:pos x="89" y="72"/>
                  </a:cxn>
                  <a:cxn ang="0">
                    <a:pos x="89" y="0"/>
                  </a:cxn>
                  <a:cxn ang="0">
                    <a:pos x="0" y="53"/>
                  </a:cxn>
                  <a:cxn ang="0">
                    <a:pos x="0" y="125"/>
                  </a:cxn>
                  <a:cxn ang="0">
                    <a:pos x="89" y="72"/>
                  </a:cxn>
                </a:cxnLst>
                <a:rect l="0" t="0" r="r" b="b"/>
                <a:pathLst>
                  <a:path w="89" h="125">
                    <a:moveTo>
                      <a:pt x="89" y="72"/>
                    </a:moveTo>
                    <a:lnTo>
                      <a:pt x="89" y="0"/>
                    </a:lnTo>
                    <a:lnTo>
                      <a:pt x="0" y="53"/>
                    </a:lnTo>
                    <a:lnTo>
                      <a:pt x="0" y="125"/>
                    </a:lnTo>
                    <a:lnTo>
                      <a:pt x="89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3" name="Freeform 245"/>
              <p:cNvSpPr>
                <a:spLocks/>
              </p:cNvSpPr>
              <p:nvPr/>
            </p:nvSpPr>
            <p:spPr bwMode="auto">
              <a:xfrm>
                <a:off x="5246" y="3179"/>
                <a:ext cx="89" cy="125"/>
              </a:xfrm>
              <a:custGeom>
                <a:avLst/>
                <a:gdLst/>
                <a:ahLst/>
                <a:cxnLst>
                  <a:cxn ang="0">
                    <a:pos x="89" y="72"/>
                  </a:cxn>
                  <a:cxn ang="0">
                    <a:pos x="89" y="0"/>
                  </a:cxn>
                  <a:cxn ang="0">
                    <a:pos x="0" y="53"/>
                  </a:cxn>
                  <a:cxn ang="0">
                    <a:pos x="0" y="125"/>
                  </a:cxn>
                  <a:cxn ang="0">
                    <a:pos x="89" y="72"/>
                  </a:cxn>
                </a:cxnLst>
                <a:rect l="0" t="0" r="r" b="b"/>
                <a:pathLst>
                  <a:path w="89" h="125">
                    <a:moveTo>
                      <a:pt x="89" y="72"/>
                    </a:moveTo>
                    <a:lnTo>
                      <a:pt x="89" y="0"/>
                    </a:lnTo>
                    <a:lnTo>
                      <a:pt x="0" y="53"/>
                    </a:lnTo>
                    <a:lnTo>
                      <a:pt x="0" y="125"/>
                    </a:lnTo>
                    <a:lnTo>
                      <a:pt x="89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4" name="Freeform 246"/>
              <p:cNvSpPr>
                <a:spLocks/>
              </p:cNvSpPr>
              <p:nvPr/>
            </p:nvSpPr>
            <p:spPr bwMode="auto">
              <a:xfrm>
                <a:off x="4712" y="3340"/>
                <a:ext cx="140" cy="6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0" y="32"/>
                  </a:cxn>
                  <a:cxn ang="0">
                    <a:pos x="140" y="0"/>
                  </a:cxn>
                  <a:cxn ang="0">
                    <a:pos x="115" y="40"/>
                  </a:cxn>
                  <a:cxn ang="0">
                    <a:pos x="12" y="66"/>
                  </a:cxn>
                </a:cxnLst>
                <a:rect l="0" t="0" r="r" b="b"/>
                <a:pathLst>
                  <a:path w="140" h="66">
                    <a:moveTo>
                      <a:pt x="12" y="66"/>
                    </a:moveTo>
                    <a:lnTo>
                      <a:pt x="0" y="32"/>
                    </a:lnTo>
                    <a:lnTo>
                      <a:pt x="140" y="0"/>
                    </a:lnTo>
                    <a:lnTo>
                      <a:pt x="115" y="40"/>
                    </a:lnTo>
                    <a:lnTo>
                      <a:pt x="12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5" name="Freeform 247"/>
              <p:cNvSpPr>
                <a:spLocks/>
              </p:cNvSpPr>
              <p:nvPr/>
            </p:nvSpPr>
            <p:spPr bwMode="auto">
              <a:xfrm>
                <a:off x="4712" y="3340"/>
                <a:ext cx="140" cy="6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0" y="32"/>
                  </a:cxn>
                  <a:cxn ang="0">
                    <a:pos x="140" y="0"/>
                  </a:cxn>
                  <a:cxn ang="0">
                    <a:pos x="115" y="40"/>
                  </a:cxn>
                  <a:cxn ang="0">
                    <a:pos x="12" y="66"/>
                  </a:cxn>
                </a:cxnLst>
                <a:rect l="0" t="0" r="r" b="b"/>
                <a:pathLst>
                  <a:path w="140" h="66">
                    <a:moveTo>
                      <a:pt x="12" y="66"/>
                    </a:moveTo>
                    <a:lnTo>
                      <a:pt x="0" y="32"/>
                    </a:lnTo>
                    <a:lnTo>
                      <a:pt x="140" y="0"/>
                    </a:lnTo>
                    <a:lnTo>
                      <a:pt x="115" y="40"/>
                    </a:lnTo>
                    <a:lnTo>
                      <a:pt x="12" y="6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6" name="Freeform 248"/>
              <p:cNvSpPr>
                <a:spLocks/>
              </p:cNvSpPr>
              <p:nvPr/>
            </p:nvSpPr>
            <p:spPr bwMode="auto">
              <a:xfrm>
                <a:off x="3929" y="3340"/>
                <a:ext cx="140" cy="66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0" y="0"/>
                  </a:cxn>
                  <a:cxn ang="0">
                    <a:pos x="140" y="32"/>
                  </a:cxn>
                  <a:cxn ang="0">
                    <a:pos x="129" y="66"/>
                  </a:cxn>
                  <a:cxn ang="0">
                    <a:pos x="26" y="40"/>
                  </a:cxn>
                </a:cxnLst>
                <a:rect l="0" t="0" r="r" b="b"/>
                <a:pathLst>
                  <a:path w="140" h="66">
                    <a:moveTo>
                      <a:pt x="26" y="40"/>
                    </a:moveTo>
                    <a:lnTo>
                      <a:pt x="0" y="0"/>
                    </a:lnTo>
                    <a:lnTo>
                      <a:pt x="140" y="32"/>
                    </a:lnTo>
                    <a:lnTo>
                      <a:pt x="129" y="66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7" name="Freeform 249"/>
              <p:cNvSpPr>
                <a:spLocks/>
              </p:cNvSpPr>
              <p:nvPr/>
            </p:nvSpPr>
            <p:spPr bwMode="auto">
              <a:xfrm>
                <a:off x="3929" y="3340"/>
                <a:ext cx="140" cy="66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0" y="0"/>
                  </a:cxn>
                  <a:cxn ang="0">
                    <a:pos x="140" y="32"/>
                  </a:cxn>
                  <a:cxn ang="0">
                    <a:pos x="129" y="66"/>
                  </a:cxn>
                  <a:cxn ang="0">
                    <a:pos x="26" y="40"/>
                  </a:cxn>
                </a:cxnLst>
                <a:rect l="0" t="0" r="r" b="b"/>
                <a:pathLst>
                  <a:path w="140" h="66">
                    <a:moveTo>
                      <a:pt x="26" y="40"/>
                    </a:moveTo>
                    <a:lnTo>
                      <a:pt x="0" y="0"/>
                    </a:lnTo>
                    <a:lnTo>
                      <a:pt x="140" y="32"/>
                    </a:lnTo>
                    <a:lnTo>
                      <a:pt x="129" y="66"/>
                    </a:lnTo>
                    <a:lnTo>
                      <a:pt x="26" y="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8" name="Freeform 250"/>
              <p:cNvSpPr>
                <a:spLocks/>
              </p:cNvSpPr>
              <p:nvPr/>
            </p:nvSpPr>
            <p:spPr bwMode="auto">
              <a:xfrm>
                <a:off x="4594" y="3466"/>
                <a:ext cx="23" cy="7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5" y="0"/>
                  </a:cxn>
                  <a:cxn ang="0">
                    <a:pos x="23" y="40"/>
                  </a:cxn>
                  <a:cxn ang="0">
                    <a:pos x="11" y="77"/>
                  </a:cxn>
                  <a:cxn ang="0">
                    <a:pos x="0" y="37"/>
                  </a:cxn>
                </a:cxnLst>
                <a:rect l="0" t="0" r="r" b="b"/>
                <a:pathLst>
                  <a:path w="23" h="77">
                    <a:moveTo>
                      <a:pt x="0" y="37"/>
                    </a:moveTo>
                    <a:lnTo>
                      <a:pt x="15" y="0"/>
                    </a:lnTo>
                    <a:lnTo>
                      <a:pt x="23" y="40"/>
                    </a:lnTo>
                    <a:lnTo>
                      <a:pt x="11" y="7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9" name="Freeform 251"/>
              <p:cNvSpPr>
                <a:spLocks/>
              </p:cNvSpPr>
              <p:nvPr/>
            </p:nvSpPr>
            <p:spPr bwMode="auto">
              <a:xfrm>
                <a:off x="4594" y="3466"/>
                <a:ext cx="23" cy="7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5" y="0"/>
                  </a:cxn>
                  <a:cxn ang="0">
                    <a:pos x="23" y="40"/>
                  </a:cxn>
                  <a:cxn ang="0">
                    <a:pos x="11" y="77"/>
                  </a:cxn>
                  <a:cxn ang="0">
                    <a:pos x="0" y="37"/>
                  </a:cxn>
                </a:cxnLst>
                <a:rect l="0" t="0" r="r" b="b"/>
                <a:pathLst>
                  <a:path w="23" h="77">
                    <a:moveTo>
                      <a:pt x="0" y="37"/>
                    </a:moveTo>
                    <a:lnTo>
                      <a:pt x="15" y="0"/>
                    </a:lnTo>
                    <a:lnTo>
                      <a:pt x="23" y="40"/>
                    </a:lnTo>
                    <a:lnTo>
                      <a:pt x="11" y="77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0" name="Freeform 252"/>
              <p:cNvSpPr>
                <a:spLocks/>
              </p:cNvSpPr>
              <p:nvPr/>
            </p:nvSpPr>
            <p:spPr bwMode="auto">
              <a:xfrm>
                <a:off x="4481" y="1559"/>
                <a:ext cx="72" cy="121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41" y="0"/>
                  </a:cxn>
                  <a:cxn ang="0">
                    <a:pos x="72" y="27"/>
                  </a:cxn>
                  <a:cxn ang="0">
                    <a:pos x="20" y="121"/>
                  </a:cxn>
                  <a:cxn ang="0">
                    <a:pos x="0" y="103"/>
                  </a:cxn>
                </a:cxnLst>
                <a:rect l="0" t="0" r="r" b="b"/>
                <a:pathLst>
                  <a:path w="72" h="121">
                    <a:moveTo>
                      <a:pt x="0" y="103"/>
                    </a:moveTo>
                    <a:lnTo>
                      <a:pt x="41" y="0"/>
                    </a:lnTo>
                    <a:lnTo>
                      <a:pt x="72" y="27"/>
                    </a:lnTo>
                    <a:lnTo>
                      <a:pt x="20" y="121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1" name="Freeform 253"/>
              <p:cNvSpPr>
                <a:spLocks/>
              </p:cNvSpPr>
              <p:nvPr/>
            </p:nvSpPr>
            <p:spPr bwMode="auto">
              <a:xfrm>
                <a:off x="4481" y="1559"/>
                <a:ext cx="72" cy="121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41" y="0"/>
                  </a:cxn>
                  <a:cxn ang="0">
                    <a:pos x="72" y="27"/>
                  </a:cxn>
                  <a:cxn ang="0">
                    <a:pos x="20" y="121"/>
                  </a:cxn>
                  <a:cxn ang="0">
                    <a:pos x="0" y="103"/>
                  </a:cxn>
                </a:cxnLst>
                <a:rect l="0" t="0" r="r" b="b"/>
                <a:pathLst>
                  <a:path w="72" h="121">
                    <a:moveTo>
                      <a:pt x="0" y="103"/>
                    </a:moveTo>
                    <a:lnTo>
                      <a:pt x="41" y="0"/>
                    </a:lnTo>
                    <a:lnTo>
                      <a:pt x="72" y="27"/>
                    </a:lnTo>
                    <a:lnTo>
                      <a:pt x="20" y="121"/>
                    </a:lnTo>
                    <a:lnTo>
                      <a:pt x="0" y="10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2" name="Freeform 254"/>
              <p:cNvSpPr>
                <a:spLocks/>
              </p:cNvSpPr>
              <p:nvPr/>
            </p:nvSpPr>
            <p:spPr bwMode="auto">
              <a:xfrm>
                <a:off x="4228" y="1559"/>
                <a:ext cx="73" cy="121"/>
              </a:xfrm>
              <a:custGeom>
                <a:avLst/>
                <a:gdLst/>
                <a:ahLst/>
                <a:cxnLst>
                  <a:cxn ang="0">
                    <a:pos x="53" y="121"/>
                  </a:cxn>
                  <a:cxn ang="0">
                    <a:pos x="0" y="27"/>
                  </a:cxn>
                  <a:cxn ang="0">
                    <a:pos x="32" y="0"/>
                  </a:cxn>
                  <a:cxn ang="0">
                    <a:pos x="73" y="103"/>
                  </a:cxn>
                  <a:cxn ang="0">
                    <a:pos x="53" y="121"/>
                  </a:cxn>
                </a:cxnLst>
                <a:rect l="0" t="0" r="r" b="b"/>
                <a:pathLst>
                  <a:path w="73" h="121">
                    <a:moveTo>
                      <a:pt x="53" y="121"/>
                    </a:moveTo>
                    <a:lnTo>
                      <a:pt x="0" y="27"/>
                    </a:lnTo>
                    <a:lnTo>
                      <a:pt x="32" y="0"/>
                    </a:lnTo>
                    <a:lnTo>
                      <a:pt x="73" y="103"/>
                    </a:lnTo>
                    <a:lnTo>
                      <a:pt x="53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3" name="Freeform 255"/>
              <p:cNvSpPr>
                <a:spLocks/>
              </p:cNvSpPr>
              <p:nvPr/>
            </p:nvSpPr>
            <p:spPr bwMode="auto">
              <a:xfrm>
                <a:off x="4228" y="1559"/>
                <a:ext cx="73" cy="121"/>
              </a:xfrm>
              <a:custGeom>
                <a:avLst/>
                <a:gdLst/>
                <a:ahLst/>
                <a:cxnLst>
                  <a:cxn ang="0">
                    <a:pos x="53" y="121"/>
                  </a:cxn>
                  <a:cxn ang="0">
                    <a:pos x="0" y="27"/>
                  </a:cxn>
                  <a:cxn ang="0">
                    <a:pos x="32" y="0"/>
                  </a:cxn>
                  <a:cxn ang="0">
                    <a:pos x="73" y="103"/>
                  </a:cxn>
                  <a:cxn ang="0">
                    <a:pos x="53" y="121"/>
                  </a:cxn>
                </a:cxnLst>
                <a:rect l="0" t="0" r="r" b="b"/>
                <a:pathLst>
                  <a:path w="73" h="121">
                    <a:moveTo>
                      <a:pt x="53" y="121"/>
                    </a:moveTo>
                    <a:lnTo>
                      <a:pt x="0" y="27"/>
                    </a:lnTo>
                    <a:lnTo>
                      <a:pt x="32" y="0"/>
                    </a:lnTo>
                    <a:lnTo>
                      <a:pt x="73" y="103"/>
                    </a:lnTo>
                    <a:lnTo>
                      <a:pt x="53" y="1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4" name="Freeform 256"/>
              <p:cNvSpPr>
                <a:spLocks/>
              </p:cNvSpPr>
              <p:nvPr/>
            </p:nvSpPr>
            <p:spPr bwMode="auto">
              <a:xfrm>
                <a:off x="4478" y="1444"/>
                <a:ext cx="44" cy="11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4" y="19"/>
                  </a:cxn>
                  <a:cxn ang="0">
                    <a:pos x="44" y="115"/>
                  </a:cxn>
                  <a:cxn ang="0">
                    <a:pos x="0" y="96"/>
                  </a:cxn>
                </a:cxnLst>
                <a:rect l="0" t="0" r="r" b="b"/>
                <a:pathLst>
                  <a:path w="44" h="115">
                    <a:moveTo>
                      <a:pt x="0" y="96"/>
                    </a:moveTo>
                    <a:lnTo>
                      <a:pt x="0" y="0"/>
                    </a:lnTo>
                    <a:lnTo>
                      <a:pt x="44" y="19"/>
                    </a:lnTo>
                    <a:lnTo>
                      <a:pt x="44" y="115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5" name="Freeform 257"/>
              <p:cNvSpPr>
                <a:spLocks/>
              </p:cNvSpPr>
              <p:nvPr/>
            </p:nvSpPr>
            <p:spPr bwMode="auto">
              <a:xfrm>
                <a:off x="4478" y="1444"/>
                <a:ext cx="44" cy="11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4" y="19"/>
                  </a:cxn>
                  <a:cxn ang="0">
                    <a:pos x="44" y="115"/>
                  </a:cxn>
                  <a:cxn ang="0">
                    <a:pos x="0" y="96"/>
                  </a:cxn>
                </a:cxnLst>
                <a:rect l="0" t="0" r="r" b="b"/>
                <a:pathLst>
                  <a:path w="44" h="115">
                    <a:moveTo>
                      <a:pt x="0" y="96"/>
                    </a:moveTo>
                    <a:lnTo>
                      <a:pt x="0" y="0"/>
                    </a:lnTo>
                    <a:lnTo>
                      <a:pt x="44" y="19"/>
                    </a:lnTo>
                    <a:lnTo>
                      <a:pt x="44" y="115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6" name="Freeform 258"/>
              <p:cNvSpPr>
                <a:spLocks/>
              </p:cNvSpPr>
              <p:nvPr/>
            </p:nvSpPr>
            <p:spPr bwMode="auto">
              <a:xfrm>
                <a:off x="4260" y="1444"/>
                <a:ext cx="44" cy="11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0" y="19"/>
                  </a:cxn>
                  <a:cxn ang="0">
                    <a:pos x="44" y="0"/>
                  </a:cxn>
                  <a:cxn ang="0">
                    <a:pos x="44" y="96"/>
                  </a:cxn>
                  <a:cxn ang="0">
                    <a:pos x="0" y="115"/>
                  </a:cxn>
                </a:cxnLst>
                <a:rect l="0" t="0" r="r" b="b"/>
                <a:pathLst>
                  <a:path w="44" h="115">
                    <a:moveTo>
                      <a:pt x="0" y="115"/>
                    </a:moveTo>
                    <a:lnTo>
                      <a:pt x="0" y="19"/>
                    </a:lnTo>
                    <a:lnTo>
                      <a:pt x="44" y="0"/>
                    </a:lnTo>
                    <a:lnTo>
                      <a:pt x="44" y="96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7" name="Freeform 259"/>
              <p:cNvSpPr>
                <a:spLocks/>
              </p:cNvSpPr>
              <p:nvPr/>
            </p:nvSpPr>
            <p:spPr bwMode="auto">
              <a:xfrm>
                <a:off x="4260" y="1444"/>
                <a:ext cx="44" cy="11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0" y="19"/>
                  </a:cxn>
                  <a:cxn ang="0">
                    <a:pos x="44" y="0"/>
                  </a:cxn>
                  <a:cxn ang="0">
                    <a:pos x="44" y="96"/>
                  </a:cxn>
                  <a:cxn ang="0">
                    <a:pos x="0" y="115"/>
                  </a:cxn>
                </a:cxnLst>
                <a:rect l="0" t="0" r="r" b="b"/>
                <a:pathLst>
                  <a:path w="44" h="115">
                    <a:moveTo>
                      <a:pt x="0" y="115"/>
                    </a:moveTo>
                    <a:lnTo>
                      <a:pt x="0" y="19"/>
                    </a:lnTo>
                    <a:lnTo>
                      <a:pt x="44" y="0"/>
                    </a:lnTo>
                    <a:lnTo>
                      <a:pt x="44" y="96"/>
                    </a:lnTo>
                    <a:lnTo>
                      <a:pt x="0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8" name="Rectangle 260"/>
              <p:cNvSpPr>
                <a:spLocks noChangeArrowheads="1"/>
              </p:cNvSpPr>
              <p:nvPr/>
            </p:nvSpPr>
            <p:spPr bwMode="auto">
              <a:xfrm>
                <a:off x="4371" y="1962"/>
                <a:ext cx="40" cy="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9" name="Rectangle 261"/>
              <p:cNvSpPr>
                <a:spLocks noChangeArrowheads="1"/>
              </p:cNvSpPr>
              <p:nvPr/>
            </p:nvSpPr>
            <p:spPr bwMode="auto">
              <a:xfrm>
                <a:off x="4371" y="1962"/>
                <a:ext cx="40" cy="50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0" name="Freeform 262"/>
              <p:cNvSpPr>
                <a:spLocks/>
              </p:cNvSpPr>
              <p:nvPr/>
            </p:nvSpPr>
            <p:spPr bwMode="auto">
              <a:xfrm>
                <a:off x="5255" y="1567"/>
                <a:ext cx="60" cy="120"/>
              </a:xfrm>
              <a:custGeom>
                <a:avLst/>
                <a:gdLst/>
                <a:ahLst/>
                <a:cxnLst>
                  <a:cxn ang="0">
                    <a:pos x="60" y="120"/>
                  </a:cxn>
                  <a:cxn ang="0">
                    <a:pos x="7" y="56"/>
                  </a:cxn>
                  <a:cxn ang="0">
                    <a:pos x="0" y="0"/>
                  </a:cxn>
                  <a:cxn ang="0">
                    <a:pos x="45" y="43"/>
                  </a:cxn>
                  <a:cxn ang="0">
                    <a:pos x="60" y="120"/>
                  </a:cxn>
                </a:cxnLst>
                <a:rect l="0" t="0" r="r" b="b"/>
                <a:pathLst>
                  <a:path w="60" h="120">
                    <a:moveTo>
                      <a:pt x="60" y="120"/>
                    </a:moveTo>
                    <a:lnTo>
                      <a:pt x="7" y="56"/>
                    </a:lnTo>
                    <a:lnTo>
                      <a:pt x="0" y="0"/>
                    </a:lnTo>
                    <a:lnTo>
                      <a:pt x="45" y="43"/>
                    </a:lnTo>
                    <a:lnTo>
                      <a:pt x="6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1" name="Freeform 263"/>
              <p:cNvSpPr>
                <a:spLocks/>
              </p:cNvSpPr>
              <p:nvPr/>
            </p:nvSpPr>
            <p:spPr bwMode="auto">
              <a:xfrm>
                <a:off x="5255" y="1567"/>
                <a:ext cx="60" cy="120"/>
              </a:xfrm>
              <a:custGeom>
                <a:avLst/>
                <a:gdLst/>
                <a:ahLst/>
                <a:cxnLst>
                  <a:cxn ang="0">
                    <a:pos x="60" y="120"/>
                  </a:cxn>
                  <a:cxn ang="0">
                    <a:pos x="7" y="56"/>
                  </a:cxn>
                  <a:cxn ang="0">
                    <a:pos x="0" y="0"/>
                  </a:cxn>
                  <a:cxn ang="0">
                    <a:pos x="45" y="43"/>
                  </a:cxn>
                  <a:cxn ang="0">
                    <a:pos x="60" y="120"/>
                  </a:cxn>
                </a:cxnLst>
                <a:rect l="0" t="0" r="r" b="b"/>
                <a:pathLst>
                  <a:path w="60" h="120">
                    <a:moveTo>
                      <a:pt x="60" y="120"/>
                    </a:moveTo>
                    <a:lnTo>
                      <a:pt x="7" y="56"/>
                    </a:lnTo>
                    <a:lnTo>
                      <a:pt x="0" y="0"/>
                    </a:lnTo>
                    <a:lnTo>
                      <a:pt x="45" y="43"/>
                    </a:lnTo>
                    <a:lnTo>
                      <a:pt x="60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2" name="Freeform 264"/>
              <p:cNvSpPr>
                <a:spLocks/>
              </p:cNvSpPr>
              <p:nvPr/>
            </p:nvSpPr>
            <p:spPr bwMode="auto">
              <a:xfrm>
                <a:off x="3467" y="1567"/>
                <a:ext cx="60" cy="120"/>
              </a:xfrm>
              <a:custGeom>
                <a:avLst/>
                <a:gdLst/>
                <a:ahLst/>
                <a:cxnLst>
                  <a:cxn ang="0">
                    <a:pos x="14" y="43"/>
                  </a:cxn>
                  <a:cxn ang="0">
                    <a:pos x="60" y="0"/>
                  </a:cxn>
                  <a:cxn ang="0">
                    <a:pos x="53" y="56"/>
                  </a:cxn>
                  <a:cxn ang="0">
                    <a:pos x="0" y="120"/>
                  </a:cxn>
                  <a:cxn ang="0">
                    <a:pos x="14" y="43"/>
                  </a:cxn>
                </a:cxnLst>
                <a:rect l="0" t="0" r="r" b="b"/>
                <a:pathLst>
                  <a:path w="60" h="120">
                    <a:moveTo>
                      <a:pt x="14" y="43"/>
                    </a:moveTo>
                    <a:lnTo>
                      <a:pt x="60" y="0"/>
                    </a:lnTo>
                    <a:lnTo>
                      <a:pt x="53" y="56"/>
                    </a:lnTo>
                    <a:lnTo>
                      <a:pt x="0" y="120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3" name="Freeform 265"/>
              <p:cNvSpPr>
                <a:spLocks/>
              </p:cNvSpPr>
              <p:nvPr/>
            </p:nvSpPr>
            <p:spPr bwMode="auto">
              <a:xfrm>
                <a:off x="3467" y="1567"/>
                <a:ext cx="60" cy="120"/>
              </a:xfrm>
              <a:custGeom>
                <a:avLst/>
                <a:gdLst/>
                <a:ahLst/>
                <a:cxnLst>
                  <a:cxn ang="0">
                    <a:pos x="14" y="43"/>
                  </a:cxn>
                  <a:cxn ang="0">
                    <a:pos x="60" y="0"/>
                  </a:cxn>
                  <a:cxn ang="0">
                    <a:pos x="53" y="56"/>
                  </a:cxn>
                  <a:cxn ang="0">
                    <a:pos x="0" y="120"/>
                  </a:cxn>
                  <a:cxn ang="0">
                    <a:pos x="14" y="43"/>
                  </a:cxn>
                </a:cxnLst>
                <a:rect l="0" t="0" r="r" b="b"/>
                <a:pathLst>
                  <a:path w="60" h="120">
                    <a:moveTo>
                      <a:pt x="14" y="43"/>
                    </a:moveTo>
                    <a:lnTo>
                      <a:pt x="60" y="0"/>
                    </a:lnTo>
                    <a:lnTo>
                      <a:pt x="53" y="56"/>
                    </a:lnTo>
                    <a:lnTo>
                      <a:pt x="0" y="120"/>
                    </a:lnTo>
                    <a:lnTo>
                      <a:pt x="14" y="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4" name="Freeform 266"/>
              <p:cNvSpPr>
                <a:spLocks/>
              </p:cNvSpPr>
              <p:nvPr/>
            </p:nvSpPr>
            <p:spPr bwMode="auto">
              <a:xfrm>
                <a:off x="4501" y="1680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0" y="51"/>
                    </a:lnTo>
                    <a:lnTo>
                      <a:pt x="0" y="0"/>
                    </a:lnTo>
                    <a:lnTo>
                      <a:pt x="6" y="19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5" name="Freeform 267"/>
              <p:cNvSpPr>
                <a:spLocks/>
              </p:cNvSpPr>
              <p:nvPr/>
            </p:nvSpPr>
            <p:spPr bwMode="auto">
              <a:xfrm>
                <a:off x="4501" y="1680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0" y="51"/>
                    </a:lnTo>
                    <a:lnTo>
                      <a:pt x="0" y="0"/>
                    </a:lnTo>
                    <a:lnTo>
                      <a:pt x="6" y="19"/>
                    </a:lnTo>
                    <a:lnTo>
                      <a:pt x="6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6" name="Freeform 268"/>
              <p:cNvSpPr>
                <a:spLocks/>
              </p:cNvSpPr>
              <p:nvPr/>
            </p:nvSpPr>
            <p:spPr bwMode="auto">
              <a:xfrm>
                <a:off x="4275" y="1680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0" y="71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0" y="71"/>
                    </a:ln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7" name="Freeform 269"/>
              <p:cNvSpPr>
                <a:spLocks/>
              </p:cNvSpPr>
              <p:nvPr/>
            </p:nvSpPr>
            <p:spPr bwMode="auto">
              <a:xfrm>
                <a:off x="4275" y="1680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0" y="71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0" y="71"/>
                    </a:lnTo>
                    <a:lnTo>
                      <a:pt x="0" y="19"/>
                    </a:lnTo>
                    <a:lnTo>
                      <a:pt x="6" y="0"/>
                    </a:lnTo>
                    <a:lnTo>
                      <a:pt x="6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8" name="Freeform 270"/>
              <p:cNvSpPr>
                <a:spLocks/>
              </p:cNvSpPr>
              <p:nvPr/>
            </p:nvSpPr>
            <p:spPr bwMode="auto">
              <a:xfrm>
                <a:off x="5355" y="1806"/>
                <a:ext cx="43" cy="154"/>
              </a:xfrm>
              <a:custGeom>
                <a:avLst/>
                <a:gdLst/>
                <a:ahLst/>
                <a:cxnLst>
                  <a:cxn ang="0">
                    <a:pos x="34" y="154"/>
                  </a:cxn>
                  <a:cxn ang="0">
                    <a:pos x="0" y="64"/>
                  </a:cxn>
                  <a:cxn ang="0">
                    <a:pos x="8" y="0"/>
                  </a:cxn>
                  <a:cxn ang="0">
                    <a:pos x="43" y="89"/>
                  </a:cxn>
                  <a:cxn ang="0">
                    <a:pos x="34" y="154"/>
                  </a:cxn>
                </a:cxnLst>
                <a:rect l="0" t="0" r="r" b="b"/>
                <a:pathLst>
                  <a:path w="43" h="154">
                    <a:moveTo>
                      <a:pt x="34" y="154"/>
                    </a:moveTo>
                    <a:lnTo>
                      <a:pt x="0" y="64"/>
                    </a:lnTo>
                    <a:lnTo>
                      <a:pt x="8" y="0"/>
                    </a:lnTo>
                    <a:lnTo>
                      <a:pt x="43" y="89"/>
                    </a:lnTo>
                    <a:lnTo>
                      <a:pt x="34" y="1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9" name="Freeform 271"/>
              <p:cNvSpPr>
                <a:spLocks/>
              </p:cNvSpPr>
              <p:nvPr/>
            </p:nvSpPr>
            <p:spPr bwMode="auto">
              <a:xfrm>
                <a:off x="5355" y="1806"/>
                <a:ext cx="43" cy="154"/>
              </a:xfrm>
              <a:custGeom>
                <a:avLst/>
                <a:gdLst/>
                <a:ahLst/>
                <a:cxnLst>
                  <a:cxn ang="0">
                    <a:pos x="34" y="154"/>
                  </a:cxn>
                  <a:cxn ang="0">
                    <a:pos x="0" y="64"/>
                  </a:cxn>
                  <a:cxn ang="0">
                    <a:pos x="8" y="0"/>
                  </a:cxn>
                  <a:cxn ang="0">
                    <a:pos x="43" y="89"/>
                  </a:cxn>
                  <a:cxn ang="0">
                    <a:pos x="34" y="154"/>
                  </a:cxn>
                </a:cxnLst>
                <a:rect l="0" t="0" r="r" b="b"/>
                <a:pathLst>
                  <a:path w="43" h="154">
                    <a:moveTo>
                      <a:pt x="34" y="154"/>
                    </a:moveTo>
                    <a:lnTo>
                      <a:pt x="0" y="64"/>
                    </a:lnTo>
                    <a:lnTo>
                      <a:pt x="8" y="0"/>
                    </a:lnTo>
                    <a:lnTo>
                      <a:pt x="43" y="89"/>
                    </a:lnTo>
                    <a:lnTo>
                      <a:pt x="34" y="1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0" name="Freeform 272"/>
              <p:cNvSpPr>
                <a:spLocks/>
              </p:cNvSpPr>
              <p:nvPr/>
            </p:nvSpPr>
            <p:spPr bwMode="auto">
              <a:xfrm>
                <a:off x="3384" y="1806"/>
                <a:ext cx="41" cy="154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35" y="0"/>
                  </a:cxn>
                  <a:cxn ang="0">
                    <a:pos x="41" y="64"/>
                  </a:cxn>
                  <a:cxn ang="0">
                    <a:pos x="9" y="154"/>
                  </a:cxn>
                  <a:cxn ang="0">
                    <a:pos x="0" y="89"/>
                  </a:cxn>
                </a:cxnLst>
                <a:rect l="0" t="0" r="r" b="b"/>
                <a:pathLst>
                  <a:path w="41" h="154">
                    <a:moveTo>
                      <a:pt x="0" y="89"/>
                    </a:moveTo>
                    <a:lnTo>
                      <a:pt x="35" y="0"/>
                    </a:lnTo>
                    <a:lnTo>
                      <a:pt x="41" y="64"/>
                    </a:lnTo>
                    <a:lnTo>
                      <a:pt x="9" y="154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1" name="Freeform 273"/>
              <p:cNvSpPr>
                <a:spLocks/>
              </p:cNvSpPr>
              <p:nvPr/>
            </p:nvSpPr>
            <p:spPr bwMode="auto">
              <a:xfrm>
                <a:off x="3384" y="1806"/>
                <a:ext cx="41" cy="154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35" y="0"/>
                  </a:cxn>
                  <a:cxn ang="0">
                    <a:pos x="41" y="64"/>
                  </a:cxn>
                  <a:cxn ang="0">
                    <a:pos x="9" y="154"/>
                  </a:cxn>
                  <a:cxn ang="0">
                    <a:pos x="0" y="89"/>
                  </a:cxn>
                </a:cxnLst>
                <a:rect l="0" t="0" r="r" b="b"/>
                <a:pathLst>
                  <a:path w="41" h="154">
                    <a:moveTo>
                      <a:pt x="0" y="89"/>
                    </a:moveTo>
                    <a:lnTo>
                      <a:pt x="35" y="0"/>
                    </a:lnTo>
                    <a:lnTo>
                      <a:pt x="41" y="64"/>
                    </a:lnTo>
                    <a:lnTo>
                      <a:pt x="9" y="154"/>
                    </a:lnTo>
                    <a:lnTo>
                      <a:pt x="0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2" name="Freeform 274"/>
              <p:cNvSpPr>
                <a:spLocks/>
              </p:cNvSpPr>
              <p:nvPr/>
            </p:nvSpPr>
            <p:spPr bwMode="auto">
              <a:xfrm>
                <a:off x="5319" y="1375"/>
                <a:ext cx="131" cy="116"/>
              </a:xfrm>
              <a:custGeom>
                <a:avLst/>
                <a:gdLst/>
                <a:ahLst/>
                <a:cxnLst>
                  <a:cxn ang="0">
                    <a:pos x="112" y="55"/>
                  </a:cxn>
                  <a:cxn ang="0">
                    <a:pos x="0" y="0"/>
                  </a:cxn>
                  <a:cxn ang="0">
                    <a:pos x="16" y="53"/>
                  </a:cxn>
                  <a:cxn ang="0">
                    <a:pos x="131" y="116"/>
                  </a:cxn>
                  <a:cxn ang="0">
                    <a:pos x="112" y="55"/>
                  </a:cxn>
                </a:cxnLst>
                <a:rect l="0" t="0" r="r" b="b"/>
                <a:pathLst>
                  <a:path w="131" h="116">
                    <a:moveTo>
                      <a:pt x="112" y="55"/>
                    </a:moveTo>
                    <a:lnTo>
                      <a:pt x="0" y="0"/>
                    </a:lnTo>
                    <a:lnTo>
                      <a:pt x="16" y="53"/>
                    </a:lnTo>
                    <a:lnTo>
                      <a:pt x="131" y="116"/>
                    </a:lnTo>
                    <a:lnTo>
                      <a:pt x="112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3" name="Freeform 275"/>
              <p:cNvSpPr>
                <a:spLocks/>
              </p:cNvSpPr>
              <p:nvPr/>
            </p:nvSpPr>
            <p:spPr bwMode="auto">
              <a:xfrm>
                <a:off x="5319" y="1375"/>
                <a:ext cx="131" cy="116"/>
              </a:xfrm>
              <a:custGeom>
                <a:avLst/>
                <a:gdLst/>
                <a:ahLst/>
                <a:cxnLst>
                  <a:cxn ang="0">
                    <a:pos x="112" y="55"/>
                  </a:cxn>
                  <a:cxn ang="0">
                    <a:pos x="0" y="0"/>
                  </a:cxn>
                  <a:cxn ang="0">
                    <a:pos x="16" y="53"/>
                  </a:cxn>
                  <a:cxn ang="0">
                    <a:pos x="131" y="116"/>
                  </a:cxn>
                  <a:cxn ang="0">
                    <a:pos x="112" y="55"/>
                  </a:cxn>
                </a:cxnLst>
                <a:rect l="0" t="0" r="r" b="b"/>
                <a:pathLst>
                  <a:path w="131" h="116">
                    <a:moveTo>
                      <a:pt x="112" y="55"/>
                    </a:moveTo>
                    <a:lnTo>
                      <a:pt x="0" y="0"/>
                    </a:lnTo>
                    <a:lnTo>
                      <a:pt x="16" y="53"/>
                    </a:lnTo>
                    <a:lnTo>
                      <a:pt x="131" y="116"/>
                    </a:lnTo>
                    <a:lnTo>
                      <a:pt x="112" y="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4" name="Freeform 276"/>
              <p:cNvSpPr>
                <a:spLocks/>
              </p:cNvSpPr>
              <p:nvPr/>
            </p:nvSpPr>
            <p:spPr bwMode="auto">
              <a:xfrm>
                <a:off x="4642" y="1047"/>
                <a:ext cx="35" cy="80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35" y="15"/>
                  </a:cxn>
                  <a:cxn ang="0">
                    <a:pos x="35" y="80"/>
                  </a:cxn>
                  <a:cxn ang="0">
                    <a:pos x="0" y="65"/>
                  </a:cxn>
                </a:cxnLst>
                <a:rect l="0" t="0" r="r" b="b"/>
                <a:pathLst>
                  <a:path w="35" h="80">
                    <a:moveTo>
                      <a:pt x="0" y="65"/>
                    </a:moveTo>
                    <a:lnTo>
                      <a:pt x="0" y="0"/>
                    </a:lnTo>
                    <a:lnTo>
                      <a:pt x="35" y="15"/>
                    </a:lnTo>
                    <a:lnTo>
                      <a:pt x="35" y="8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5" name="Freeform 277"/>
              <p:cNvSpPr>
                <a:spLocks/>
              </p:cNvSpPr>
              <p:nvPr/>
            </p:nvSpPr>
            <p:spPr bwMode="auto">
              <a:xfrm>
                <a:off x="4642" y="1047"/>
                <a:ext cx="35" cy="80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35" y="15"/>
                  </a:cxn>
                  <a:cxn ang="0">
                    <a:pos x="35" y="80"/>
                  </a:cxn>
                  <a:cxn ang="0">
                    <a:pos x="0" y="65"/>
                  </a:cxn>
                </a:cxnLst>
                <a:rect l="0" t="0" r="r" b="b"/>
                <a:pathLst>
                  <a:path w="35" h="80">
                    <a:moveTo>
                      <a:pt x="0" y="65"/>
                    </a:moveTo>
                    <a:lnTo>
                      <a:pt x="0" y="0"/>
                    </a:lnTo>
                    <a:lnTo>
                      <a:pt x="35" y="15"/>
                    </a:lnTo>
                    <a:lnTo>
                      <a:pt x="35" y="80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6" name="Freeform 278"/>
              <p:cNvSpPr>
                <a:spLocks/>
              </p:cNvSpPr>
              <p:nvPr/>
            </p:nvSpPr>
            <p:spPr bwMode="auto">
              <a:xfrm>
                <a:off x="4570" y="1155"/>
                <a:ext cx="121" cy="55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6" y="0"/>
                  </a:cxn>
                  <a:cxn ang="0">
                    <a:pos x="121" y="44"/>
                  </a:cxn>
                  <a:cxn ang="0">
                    <a:pos x="94" y="55"/>
                  </a:cxn>
                  <a:cxn ang="0">
                    <a:pos x="0" y="16"/>
                  </a:cxn>
                </a:cxnLst>
                <a:rect l="0" t="0" r="r" b="b"/>
                <a:pathLst>
                  <a:path w="121" h="55">
                    <a:moveTo>
                      <a:pt x="0" y="16"/>
                    </a:moveTo>
                    <a:lnTo>
                      <a:pt x="16" y="0"/>
                    </a:lnTo>
                    <a:lnTo>
                      <a:pt x="121" y="44"/>
                    </a:lnTo>
                    <a:lnTo>
                      <a:pt x="94" y="5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7" name="Freeform 279"/>
              <p:cNvSpPr>
                <a:spLocks/>
              </p:cNvSpPr>
              <p:nvPr/>
            </p:nvSpPr>
            <p:spPr bwMode="auto">
              <a:xfrm>
                <a:off x="4570" y="1155"/>
                <a:ext cx="121" cy="55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6" y="0"/>
                  </a:cxn>
                  <a:cxn ang="0">
                    <a:pos x="121" y="44"/>
                  </a:cxn>
                  <a:cxn ang="0">
                    <a:pos x="94" y="55"/>
                  </a:cxn>
                  <a:cxn ang="0">
                    <a:pos x="0" y="16"/>
                  </a:cxn>
                </a:cxnLst>
                <a:rect l="0" t="0" r="r" b="b"/>
                <a:pathLst>
                  <a:path w="121" h="55">
                    <a:moveTo>
                      <a:pt x="0" y="16"/>
                    </a:moveTo>
                    <a:lnTo>
                      <a:pt x="16" y="0"/>
                    </a:lnTo>
                    <a:lnTo>
                      <a:pt x="121" y="44"/>
                    </a:lnTo>
                    <a:lnTo>
                      <a:pt x="94" y="55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8" name="Freeform 280"/>
              <p:cNvSpPr>
                <a:spLocks/>
              </p:cNvSpPr>
              <p:nvPr/>
            </p:nvSpPr>
            <p:spPr bwMode="auto">
              <a:xfrm>
                <a:off x="4091" y="1155"/>
                <a:ext cx="121" cy="55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0" y="44"/>
                  </a:cxn>
                  <a:cxn ang="0">
                    <a:pos x="105" y="0"/>
                  </a:cxn>
                  <a:cxn ang="0">
                    <a:pos x="121" y="16"/>
                  </a:cxn>
                  <a:cxn ang="0">
                    <a:pos x="27" y="55"/>
                  </a:cxn>
                </a:cxnLst>
                <a:rect l="0" t="0" r="r" b="b"/>
                <a:pathLst>
                  <a:path w="121" h="55">
                    <a:moveTo>
                      <a:pt x="27" y="55"/>
                    </a:moveTo>
                    <a:lnTo>
                      <a:pt x="0" y="44"/>
                    </a:lnTo>
                    <a:lnTo>
                      <a:pt x="105" y="0"/>
                    </a:lnTo>
                    <a:lnTo>
                      <a:pt x="121" y="16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9" name="Freeform 281"/>
              <p:cNvSpPr>
                <a:spLocks/>
              </p:cNvSpPr>
              <p:nvPr/>
            </p:nvSpPr>
            <p:spPr bwMode="auto">
              <a:xfrm>
                <a:off x="4091" y="1155"/>
                <a:ext cx="121" cy="55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0" y="44"/>
                  </a:cxn>
                  <a:cxn ang="0">
                    <a:pos x="105" y="0"/>
                  </a:cxn>
                  <a:cxn ang="0">
                    <a:pos x="121" y="16"/>
                  </a:cxn>
                  <a:cxn ang="0">
                    <a:pos x="27" y="55"/>
                  </a:cxn>
                </a:cxnLst>
                <a:rect l="0" t="0" r="r" b="b"/>
                <a:pathLst>
                  <a:path w="121" h="55">
                    <a:moveTo>
                      <a:pt x="27" y="55"/>
                    </a:moveTo>
                    <a:lnTo>
                      <a:pt x="0" y="44"/>
                    </a:lnTo>
                    <a:lnTo>
                      <a:pt x="105" y="0"/>
                    </a:lnTo>
                    <a:lnTo>
                      <a:pt x="121" y="16"/>
                    </a:lnTo>
                    <a:lnTo>
                      <a:pt x="27" y="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0" name="Freeform 282"/>
              <p:cNvSpPr>
                <a:spLocks/>
              </p:cNvSpPr>
              <p:nvPr/>
            </p:nvSpPr>
            <p:spPr bwMode="auto">
              <a:xfrm>
                <a:off x="4450" y="1890"/>
                <a:ext cx="31" cy="65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4"/>
                  </a:cxn>
                  <a:cxn ang="0">
                    <a:pos x="0" y="65"/>
                  </a:cxn>
                  <a:cxn ang="0">
                    <a:pos x="31" y="52"/>
                  </a:cxn>
                </a:cxnLst>
                <a:rect l="0" t="0" r="r" b="b"/>
                <a:pathLst>
                  <a:path w="31" h="65">
                    <a:moveTo>
                      <a:pt x="31" y="52"/>
                    </a:moveTo>
                    <a:lnTo>
                      <a:pt x="31" y="0"/>
                    </a:lnTo>
                    <a:lnTo>
                      <a:pt x="0" y="14"/>
                    </a:lnTo>
                    <a:lnTo>
                      <a:pt x="0" y="65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1" name="Freeform 283"/>
              <p:cNvSpPr>
                <a:spLocks/>
              </p:cNvSpPr>
              <p:nvPr/>
            </p:nvSpPr>
            <p:spPr bwMode="auto">
              <a:xfrm>
                <a:off x="4450" y="1890"/>
                <a:ext cx="31" cy="65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4"/>
                  </a:cxn>
                  <a:cxn ang="0">
                    <a:pos x="0" y="65"/>
                  </a:cxn>
                  <a:cxn ang="0">
                    <a:pos x="31" y="52"/>
                  </a:cxn>
                </a:cxnLst>
                <a:rect l="0" t="0" r="r" b="b"/>
                <a:pathLst>
                  <a:path w="31" h="65">
                    <a:moveTo>
                      <a:pt x="31" y="52"/>
                    </a:moveTo>
                    <a:lnTo>
                      <a:pt x="31" y="0"/>
                    </a:lnTo>
                    <a:lnTo>
                      <a:pt x="0" y="14"/>
                    </a:lnTo>
                    <a:lnTo>
                      <a:pt x="0" y="65"/>
                    </a:lnTo>
                    <a:lnTo>
                      <a:pt x="31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2" name="Freeform 284"/>
              <p:cNvSpPr>
                <a:spLocks/>
              </p:cNvSpPr>
              <p:nvPr/>
            </p:nvSpPr>
            <p:spPr bwMode="auto">
              <a:xfrm>
                <a:off x="4301" y="1890"/>
                <a:ext cx="31" cy="65"/>
              </a:xfrm>
              <a:custGeom>
                <a:avLst/>
                <a:gdLst/>
                <a:ahLst/>
                <a:cxnLst>
                  <a:cxn ang="0">
                    <a:pos x="31" y="65"/>
                  </a:cxn>
                  <a:cxn ang="0">
                    <a:pos x="31" y="14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5"/>
                  </a:cxn>
                </a:cxnLst>
                <a:rect l="0" t="0" r="r" b="b"/>
                <a:pathLst>
                  <a:path w="31" h="65">
                    <a:moveTo>
                      <a:pt x="31" y="65"/>
                    </a:moveTo>
                    <a:lnTo>
                      <a:pt x="31" y="14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3" name="Freeform 285"/>
              <p:cNvSpPr>
                <a:spLocks/>
              </p:cNvSpPr>
              <p:nvPr/>
            </p:nvSpPr>
            <p:spPr bwMode="auto">
              <a:xfrm>
                <a:off x="4301" y="1890"/>
                <a:ext cx="31" cy="65"/>
              </a:xfrm>
              <a:custGeom>
                <a:avLst/>
                <a:gdLst/>
                <a:ahLst/>
                <a:cxnLst>
                  <a:cxn ang="0">
                    <a:pos x="31" y="65"/>
                  </a:cxn>
                  <a:cxn ang="0">
                    <a:pos x="31" y="14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5"/>
                  </a:cxn>
                </a:cxnLst>
                <a:rect l="0" t="0" r="r" b="b"/>
                <a:pathLst>
                  <a:path w="31" h="65">
                    <a:moveTo>
                      <a:pt x="31" y="65"/>
                    </a:moveTo>
                    <a:lnTo>
                      <a:pt x="31" y="14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4" name="Freeform 286"/>
              <p:cNvSpPr>
                <a:spLocks/>
              </p:cNvSpPr>
              <p:nvPr/>
            </p:nvSpPr>
            <p:spPr bwMode="auto">
              <a:xfrm>
                <a:off x="5133" y="1407"/>
                <a:ext cx="68" cy="100"/>
              </a:xfrm>
              <a:custGeom>
                <a:avLst/>
                <a:gdLst/>
                <a:ahLst/>
                <a:cxnLst>
                  <a:cxn ang="0">
                    <a:pos x="68" y="100"/>
                  </a:cxn>
                  <a:cxn ang="0">
                    <a:pos x="16" y="41"/>
                  </a:cxn>
                  <a:cxn ang="0">
                    <a:pos x="0" y="0"/>
                  </a:cxn>
                  <a:cxn ang="0">
                    <a:pos x="52" y="56"/>
                  </a:cxn>
                  <a:cxn ang="0">
                    <a:pos x="68" y="100"/>
                  </a:cxn>
                </a:cxnLst>
                <a:rect l="0" t="0" r="r" b="b"/>
                <a:pathLst>
                  <a:path w="68" h="100">
                    <a:moveTo>
                      <a:pt x="68" y="100"/>
                    </a:moveTo>
                    <a:lnTo>
                      <a:pt x="16" y="41"/>
                    </a:lnTo>
                    <a:lnTo>
                      <a:pt x="0" y="0"/>
                    </a:lnTo>
                    <a:lnTo>
                      <a:pt x="52" y="56"/>
                    </a:lnTo>
                    <a:lnTo>
                      <a:pt x="68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5" name="Freeform 287"/>
              <p:cNvSpPr>
                <a:spLocks/>
              </p:cNvSpPr>
              <p:nvPr/>
            </p:nvSpPr>
            <p:spPr bwMode="auto">
              <a:xfrm>
                <a:off x="5133" y="1407"/>
                <a:ext cx="68" cy="100"/>
              </a:xfrm>
              <a:custGeom>
                <a:avLst/>
                <a:gdLst/>
                <a:ahLst/>
                <a:cxnLst>
                  <a:cxn ang="0">
                    <a:pos x="68" y="100"/>
                  </a:cxn>
                  <a:cxn ang="0">
                    <a:pos x="16" y="41"/>
                  </a:cxn>
                  <a:cxn ang="0">
                    <a:pos x="0" y="0"/>
                  </a:cxn>
                  <a:cxn ang="0">
                    <a:pos x="52" y="56"/>
                  </a:cxn>
                  <a:cxn ang="0">
                    <a:pos x="68" y="100"/>
                  </a:cxn>
                </a:cxnLst>
                <a:rect l="0" t="0" r="r" b="b"/>
                <a:pathLst>
                  <a:path w="68" h="100">
                    <a:moveTo>
                      <a:pt x="68" y="100"/>
                    </a:moveTo>
                    <a:lnTo>
                      <a:pt x="16" y="41"/>
                    </a:lnTo>
                    <a:lnTo>
                      <a:pt x="0" y="0"/>
                    </a:lnTo>
                    <a:lnTo>
                      <a:pt x="52" y="56"/>
                    </a:lnTo>
                    <a:lnTo>
                      <a:pt x="68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6" name="Freeform 288"/>
              <p:cNvSpPr>
                <a:spLocks/>
              </p:cNvSpPr>
              <p:nvPr/>
            </p:nvSpPr>
            <p:spPr bwMode="auto">
              <a:xfrm>
                <a:off x="3580" y="1407"/>
                <a:ext cx="69" cy="100"/>
              </a:xfrm>
              <a:custGeom>
                <a:avLst/>
                <a:gdLst/>
                <a:ahLst/>
                <a:cxnLst>
                  <a:cxn ang="0">
                    <a:pos x="53" y="41"/>
                  </a:cxn>
                  <a:cxn ang="0">
                    <a:pos x="69" y="0"/>
                  </a:cxn>
                  <a:cxn ang="0">
                    <a:pos x="16" y="56"/>
                  </a:cxn>
                  <a:cxn ang="0">
                    <a:pos x="0" y="100"/>
                  </a:cxn>
                  <a:cxn ang="0">
                    <a:pos x="53" y="41"/>
                  </a:cxn>
                </a:cxnLst>
                <a:rect l="0" t="0" r="r" b="b"/>
                <a:pathLst>
                  <a:path w="69" h="100">
                    <a:moveTo>
                      <a:pt x="53" y="41"/>
                    </a:moveTo>
                    <a:lnTo>
                      <a:pt x="69" y="0"/>
                    </a:lnTo>
                    <a:lnTo>
                      <a:pt x="16" y="56"/>
                    </a:lnTo>
                    <a:lnTo>
                      <a:pt x="0" y="100"/>
                    </a:lnTo>
                    <a:lnTo>
                      <a:pt x="5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7" name="Freeform 289"/>
              <p:cNvSpPr>
                <a:spLocks/>
              </p:cNvSpPr>
              <p:nvPr/>
            </p:nvSpPr>
            <p:spPr bwMode="auto">
              <a:xfrm>
                <a:off x="3580" y="1407"/>
                <a:ext cx="69" cy="100"/>
              </a:xfrm>
              <a:custGeom>
                <a:avLst/>
                <a:gdLst/>
                <a:ahLst/>
                <a:cxnLst>
                  <a:cxn ang="0">
                    <a:pos x="53" y="41"/>
                  </a:cxn>
                  <a:cxn ang="0">
                    <a:pos x="69" y="0"/>
                  </a:cxn>
                  <a:cxn ang="0">
                    <a:pos x="16" y="56"/>
                  </a:cxn>
                  <a:cxn ang="0">
                    <a:pos x="0" y="100"/>
                  </a:cxn>
                  <a:cxn ang="0">
                    <a:pos x="53" y="41"/>
                  </a:cxn>
                </a:cxnLst>
                <a:rect l="0" t="0" r="r" b="b"/>
                <a:pathLst>
                  <a:path w="69" h="100">
                    <a:moveTo>
                      <a:pt x="53" y="41"/>
                    </a:moveTo>
                    <a:lnTo>
                      <a:pt x="69" y="0"/>
                    </a:lnTo>
                    <a:lnTo>
                      <a:pt x="16" y="56"/>
                    </a:lnTo>
                    <a:lnTo>
                      <a:pt x="0" y="100"/>
                    </a:lnTo>
                    <a:lnTo>
                      <a:pt x="53" y="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8" name="Freeform 290"/>
              <p:cNvSpPr>
                <a:spLocks/>
              </p:cNvSpPr>
              <p:nvPr/>
            </p:nvSpPr>
            <p:spPr bwMode="auto">
              <a:xfrm>
                <a:off x="4501" y="1751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9" name="Freeform 291"/>
              <p:cNvSpPr>
                <a:spLocks/>
              </p:cNvSpPr>
              <p:nvPr/>
            </p:nvSpPr>
            <p:spPr bwMode="auto">
              <a:xfrm>
                <a:off x="4501" y="1751"/>
                <a:ext cx="6" cy="71"/>
              </a:xfrm>
              <a:custGeom>
                <a:avLst/>
                <a:gdLst/>
                <a:ahLst/>
                <a:cxnLst>
                  <a:cxn ang="0">
                    <a:pos x="6" y="51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1"/>
                  </a:cxn>
                  <a:cxn ang="0">
                    <a:pos x="6" y="51"/>
                  </a:cxn>
                </a:cxnLst>
                <a:rect l="0" t="0" r="r" b="b"/>
                <a:pathLst>
                  <a:path w="6" h="71">
                    <a:moveTo>
                      <a:pt x="6" y="51"/>
                    </a:moveTo>
                    <a:lnTo>
                      <a:pt x="6" y="0"/>
                    </a:lnTo>
                    <a:lnTo>
                      <a:pt x="0" y="20"/>
                    </a:lnTo>
                    <a:lnTo>
                      <a:pt x="0" y="71"/>
                    </a:lnTo>
                    <a:lnTo>
                      <a:pt x="6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0" name="Freeform 292"/>
              <p:cNvSpPr>
                <a:spLocks/>
              </p:cNvSpPr>
              <p:nvPr/>
            </p:nvSpPr>
            <p:spPr bwMode="auto">
              <a:xfrm>
                <a:off x="4275" y="1751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1" name="Freeform 293"/>
              <p:cNvSpPr>
                <a:spLocks/>
              </p:cNvSpPr>
              <p:nvPr/>
            </p:nvSpPr>
            <p:spPr bwMode="auto">
              <a:xfrm>
                <a:off x="4275" y="1751"/>
                <a:ext cx="6" cy="71"/>
              </a:xfrm>
              <a:custGeom>
                <a:avLst/>
                <a:gdLst/>
                <a:ahLst/>
                <a:cxnLst>
                  <a:cxn ang="0">
                    <a:pos x="6" y="71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71"/>
                  </a:cxn>
                </a:cxnLst>
                <a:rect l="0" t="0" r="r" b="b"/>
                <a:pathLst>
                  <a:path w="6" h="71">
                    <a:moveTo>
                      <a:pt x="6" y="71"/>
                    </a:moveTo>
                    <a:lnTo>
                      <a:pt x="6" y="2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2" name="Freeform 294"/>
              <p:cNvSpPr>
                <a:spLocks/>
              </p:cNvSpPr>
              <p:nvPr/>
            </p:nvSpPr>
            <p:spPr bwMode="auto">
              <a:xfrm>
                <a:off x="4442" y="1168"/>
                <a:ext cx="109" cy="3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6" y="0"/>
                  </a:cxn>
                  <a:cxn ang="0">
                    <a:pos x="109" y="18"/>
                  </a:cxn>
                  <a:cxn ang="0">
                    <a:pos x="92" y="34"/>
                  </a:cxn>
                  <a:cxn ang="0">
                    <a:pos x="0" y="16"/>
                  </a:cxn>
                </a:cxnLst>
                <a:rect l="0" t="0" r="r" b="b"/>
                <a:pathLst>
                  <a:path w="109" h="34">
                    <a:moveTo>
                      <a:pt x="0" y="16"/>
                    </a:moveTo>
                    <a:lnTo>
                      <a:pt x="6" y="0"/>
                    </a:lnTo>
                    <a:lnTo>
                      <a:pt x="109" y="18"/>
                    </a:lnTo>
                    <a:lnTo>
                      <a:pt x="92" y="3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3" name="Freeform 295"/>
              <p:cNvSpPr>
                <a:spLocks/>
              </p:cNvSpPr>
              <p:nvPr/>
            </p:nvSpPr>
            <p:spPr bwMode="auto">
              <a:xfrm>
                <a:off x="4442" y="1168"/>
                <a:ext cx="109" cy="3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6" y="0"/>
                  </a:cxn>
                  <a:cxn ang="0">
                    <a:pos x="109" y="18"/>
                  </a:cxn>
                  <a:cxn ang="0">
                    <a:pos x="92" y="34"/>
                  </a:cxn>
                  <a:cxn ang="0">
                    <a:pos x="0" y="16"/>
                  </a:cxn>
                </a:cxnLst>
                <a:rect l="0" t="0" r="r" b="b"/>
                <a:pathLst>
                  <a:path w="109" h="34">
                    <a:moveTo>
                      <a:pt x="0" y="16"/>
                    </a:moveTo>
                    <a:lnTo>
                      <a:pt x="6" y="0"/>
                    </a:lnTo>
                    <a:lnTo>
                      <a:pt x="109" y="18"/>
                    </a:lnTo>
                    <a:lnTo>
                      <a:pt x="92" y="34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4" name="Freeform 296"/>
              <p:cNvSpPr>
                <a:spLocks/>
              </p:cNvSpPr>
              <p:nvPr/>
            </p:nvSpPr>
            <p:spPr bwMode="auto">
              <a:xfrm>
                <a:off x="4229" y="1168"/>
                <a:ext cx="111" cy="3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04" y="0"/>
                  </a:cxn>
                  <a:cxn ang="0">
                    <a:pos x="111" y="16"/>
                  </a:cxn>
                  <a:cxn ang="0">
                    <a:pos x="19" y="34"/>
                  </a:cxn>
                  <a:cxn ang="0">
                    <a:pos x="0" y="18"/>
                  </a:cxn>
                </a:cxnLst>
                <a:rect l="0" t="0" r="r" b="b"/>
                <a:pathLst>
                  <a:path w="111" h="34">
                    <a:moveTo>
                      <a:pt x="0" y="18"/>
                    </a:moveTo>
                    <a:lnTo>
                      <a:pt x="104" y="0"/>
                    </a:lnTo>
                    <a:lnTo>
                      <a:pt x="111" y="16"/>
                    </a:lnTo>
                    <a:lnTo>
                      <a:pt x="19" y="3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5" name="Freeform 297"/>
              <p:cNvSpPr>
                <a:spLocks/>
              </p:cNvSpPr>
              <p:nvPr/>
            </p:nvSpPr>
            <p:spPr bwMode="auto">
              <a:xfrm>
                <a:off x="4229" y="1168"/>
                <a:ext cx="111" cy="3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04" y="0"/>
                  </a:cxn>
                  <a:cxn ang="0">
                    <a:pos x="111" y="16"/>
                  </a:cxn>
                  <a:cxn ang="0">
                    <a:pos x="19" y="34"/>
                  </a:cxn>
                  <a:cxn ang="0">
                    <a:pos x="0" y="18"/>
                  </a:cxn>
                </a:cxnLst>
                <a:rect l="0" t="0" r="r" b="b"/>
                <a:pathLst>
                  <a:path w="111" h="34">
                    <a:moveTo>
                      <a:pt x="0" y="18"/>
                    </a:moveTo>
                    <a:lnTo>
                      <a:pt x="104" y="0"/>
                    </a:lnTo>
                    <a:lnTo>
                      <a:pt x="111" y="16"/>
                    </a:lnTo>
                    <a:lnTo>
                      <a:pt x="19" y="34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6" name="Freeform 298"/>
              <p:cNvSpPr>
                <a:spLocks/>
              </p:cNvSpPr>
              <p:nvPr/>
            </p:nvSpPr>
            <p:spPr bwMode="auto">
              <a:xfrm>
                <a:off x="5551" y="1790"/>
                <a:ext cx="6" cy="152"/>
              </a:xfrm>
              <a:custGeom>
                <a:avLst/>
                <a:gdLst/>
                <a:ahLst/>
                <a:cxnLst>
                  <a:cxn ang="0">
                    <a:pos x="6" y="89"/>
                  </a:cxn>
                  <a:cxn ang="0">
                    <a:pos x="6" y="0"/>
                  </a:cxn>
                  <a:cxn ang="0">
                    <a:pos x="0" y="60"/>
                  </a:cxn>
                  <a:cxn ang="0">
                    <a:pos x="0" y="152"/>
                  </a:cxn>
                  <a:cxn ang="0">
                    <a:pos x="6" y="89"/>
                  </a:cxn>
                </a:cxnLst>
                <a:rect l="0" t="0" r="r" b="b"/>
                <a:pathLst>
                  <a:path w="6" h="152">
                    <a:moveTo>
                      <a:pt x="6" y="89"/>
                    </a:moveTo>
                    <a:lnTo>
                      <a:pt x="6" y="0"/>
                    </a:lnTo>
                    <a:lnTo>
                      <a:pt x="0" y="60"/>
                    </a:lnTo>
                    <a:lnTo>
                      <a:pt x="0" y="152"/>
                    </a:lnTo>
                    <a:lnTo>
                      <a:pt x="6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7" name="Freeform 299"/>
              <p:cNvSpPr>
                <a:spLocks/>
              </p:cNvSpPr>
              <p:nvPr/>
            </p:nvSpPr>
            <p:spPr bwMode="auto">
              <a:xfrm>
                <a:off x="5551" y="1790"/>
                <a:ext cx="6" cy="152"/>
              </a:xfrm>
              <a:custGeom>
                <a:avLst/>
                <a:gdLst/>
                <a:ahLst/>
                <a:cxnLst>
                  <a:cxn ang="0">
                    <a:pos x="6" y="89"/>
                  </a:cxn>
                  <a:cxn ang="0">
                    <a:pos x="6" y="0"/>
                  </a:cxn>
                  <a:cxn ang="0">
                    <a:pos x="0" y="60"/>
                  </a:cxn>
                  <a:cxn ang="0">
                    <a:pos x="0" y="152"/>
                  </a:cxn>
                  <a:cxn ang="0">
                    <a:pos x="6" y="89"/>
                  </a:cxn>
                </a:cxnLst>
                <a:rect l="0" t="0" r="r" b="b"/>
                <a:pathLst>
                  <a:path w="6" h="152">
                    <a:moveTo>
                      <a:pt x="6" y="89"/>
                    </a:moveTo>
                    <a:lnTo>
                      <a:pt x="6" y="0"/>
                    </a:lnTo>
                    <a:lnTo>
                      <a:pt x="0" y="60"/>
                    </a:lnTo>
                    <a:lnTo>
                      <a:pt x="0" y="152"/>
                    </a:lnTo>
                    <a:lnTo>
                      <a:pt x="6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8" name="Freeform 300"/>
              <p:cNvSpPr>
                <a:spLocks/>
              </p:cNvSpPr>
              <p:nvPr/>
            </p:nvSpPr>
            <p:spPr bwMode="auto">
              <a:xfrm>
                <a:off x="5335" y="2926"/>
                <a:ext cx="66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66" y="112"/>
                  </a:cxn>
                  <a:cxn ang="0">
                    <a:pos x="66" y="0"/>
                  </a:cxn>
                  <a:cxn ang="0">
                    <a:pos x="0" y="50"/>
                  </a:cxn>
                  <a:cxn ang="0">
                    <a:pos x="0" y="164"/>
                  </a:cxn>
                </a:cxnLst>
                <a:rect l="0" t="0" r="r" b="b"/>
                <a:pathLst>
                  <a:path w="66" h="164">
                    <a:moveTo>
                      <a:pt x="0" y="164"/>
                    </a:moveTo>
                    <a:lnTo>
                      <a:pt x="66" y="112"/>
                    </a:lnTo>
                    <a:lnTo>
                      <a:pt x="66" y="0"/>
                    </a:lnTo>
                    <a:lnTo>
                      <a:pt x="0" y="5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9" name="Freeform 301"/>
              <p:cNvSpPr>
                <a:spLocks/>
              </p:cNvSpPr>
              <p:nvPr/>
            </p:nvSpPr>
            <p:spPr bwMode="auto">
              <a:xfrm>
                <a:off x="5335" y="2926"/>
                <a:ext cx="66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66" y="112"/>
                  </a:cxn>
                  <a:cxn ang="0">
                    <a:pos x="66" y="0"/>
                  </a:cxn>
                  <a:cxn ang="0">
                    <a:pos x="0" y="50"/>
                  </a:cxn>
                  <a:cxn ang="0">
                    <a:pos x="0" y="164"/>
                  </a:cxn>
                </a:cxnLst>
                <a:rect l="0" t="0" r="r" b="b"/>
                <a:pathLst>
                  <a:path w="66" h="164">
                    <a:moveTo>
                      <a:pt x="0" y="164"/>
                    </a:moveTo>
                    <a:lnTo>
                      <a:pt x="66" y="112"/>
                    </a:lnTo>
                    <a:lnTo>
                      <a:pt x="66" y="0"/>
                    </a:lnTo>
                    <a:lnTo>
                      <a:pt x="0" y="50"/>
                    </a:lnTo>
                    <a:lnTo>
                      <a:pt x="0" y="1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0" name="Freeform 302"/>
              <p:cNvSpPr>
                <a:spLocks/>
              </p:cNvSpPr>
              <p:nvPr/>
            </p:nvSpPr>
            <p:spPr bwMode="auto">
              <a:xfrm>
                <a:off x="4481" y="1822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1" name="Freeform 303"/>
              <p:cNvSpPr>
                <a:spLocks/>
              </p:cNvSpPr>
              <p:nvPr/>
            </p:nvSpPr>
            <p:spPr bwMode="auto">
              <a:xfrm>
                <a:off x="4481" y="1822"/>
                <a:ext cx="20" cy="68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7"/>
                  </a:cxn>
                  <a:cxn ang="0">
                    <a:pos x="0" y="68"/>
                  </a:cxn>
                  <a:cxn ang="0">
                    <a:pos x="20" y="52"/>
                  </a:cxn>
                </a:cxnLst>
                <a:rect l="0" t="0" r="r" b="b"/>
                <a:pathLst>
                  <a:path w="20" h="68">
                    <a:moveTo>
                      <a:pt x="20" y="52"/>
                    </a:moveTo>
                    <a:lnTo>
                      <a:pt x="20" y="0"/>
                    </a:lnTo>
                    <a:lnTo>
                      <a:pt x="0" y="17"/>
                    </a:lnTo>
                    <a:lnTo>
                      <a:pt x="0" y="68"/>
                    </a:lnTo>
                    <a:lnTo>
                      <a:pt x="2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2" name="Freeform 304"/>
              <p:cNvSpPr>
                <a:spLocks/>
              </p:cNvSpPr>
              <p:nvPr/>
            </p:nvSpPr>
            <p:spPr bwMode="auto">
              <a:xfrm>
                <a:off x="4281" y="1822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3" name="Freeform 305"/>
              <p:cNvSpPr>
                <a:spLocks/>
              </p:cNvSpPr>
              <p:nvPr/>
            </p:nvSpPr>
            <p:spPr bwMode="auto">
              <a:xfrm>
                <a:off x="4281" y="1822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4" name="Freeform 306"/>
              <p:cNvSpPr>
                <a:spLocks/>
              </p:cNvSpPr>
              <p:nvPr/>
            </p:nvSpPr>
            <p:spPr bwMode="auto">
              <a:xfrm>
                <a:off x="5157" y="3195"/>
                <a:ext cx="89" cy="109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11" y="0"/>
                  </a:cxn>
                  <a:cxn ang="0">
                    <a:pos x="89" y="37"/>
                  </a:cxn>
                  <a:cxn ang="0">
                    <a:pos x="89" y="109"/>
                  </a:cxn>
                  <a:cxn ang="0">
                    <a:pos x="0" y="75"/>
                  </a:cxn>
                </a:cxnLst>
                <a:rect l="0" t="0" r="r" b="b"/>
                <a:pathLst>
                  <a:path w="89" h="109">
                    <a:moveTo>
                      <a:pt x="0" y="75"/>
                    </a:moveTo>
                    <a:lnTo>
                      <a:pt x="11" y="0"/>
                    </a:lnTo>
                    <a:lnTo>
                      <a:pt x="89" y="37"/>
                    </a:lnTo>
                    <a:lnTo>
                      <a:pt x="89" y="10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5" name="Freeform 307"/>
              <p:cNvSpPr>
                <a:spLocks/>
              </p:cNvSpPr>
              <p:nvPr/>
            </p:nvSpPr>
            <p:spPr bwMode="auto">
              <a:xfrm>
                <a:off x="5157" y="3195"/>
                <a:ext cx="89" cy="109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11" y="0"/>
                  </a:cxn>
                  <a:cxn ang="0">
                    <a:pos x="89" y="37"/>
                  </a:cxn>
                  <a:cxn ang="0">
                    <a:pos x="89" y="109"/>
                  </a:cxn>
                  <a:cxn ang="0">
                    <a:pos x="0" y="75"/>
                  </a:cxn>
                </a:cxnLst>
                <a:rect l="0" t="0" r="r" b="b"/>
                <a:pathLst>
                  <a:path w="89" h="109">
                    <a:moveTo>
                      <a:pt x="0" y="75"/>
                    </a:moveTo>
                    <a:lnTo>
                      <a:pt x="11" y="0"/>
                    </a:lnTo>
                    <a:lnTo>
                      <a:pt x="89" y="37"/>
                    </a:lnTo>
                    <a:lnTo>
                      <a:pt x="89" y="109"/>
                    </a:lnTo>
                    <a:lnTo>
                      <a:pt x="0" y="7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6" name="Rectangle 308"/>
              <p:cNvSpPr>
                <a:spLocks noChangeArrowheads="1"/>
              </p:cNvSpPr>
              <p:nvPr/>
            </p:nvSpPr>
            <p:spPr bwMode="auto">
              <a:xfrm>
                <a:off x="4360" y="1336"/>
                <a:ext cx="60" cy="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7" name="Rectangle 309"/>
              <p:cNvSpPr>
                <a:spLocks noChangeArrowheads="1"/>
              </p:cNvSpPr>
              <p:nvPr/>
            </p:nvSpPr>
            <p:spPr bwMode="auto">
              <a:xfrm>
                <a:off x="4360" y="1336"/>
                <a:ext cx="60" cy="98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8" name="Freeform 310"/>
              <p:cNvSpPr>
                <a:spLocks/>
              </p:cNvSpPr>
              <p:nvPr/>
            </p:nvSpPr>
            <p:spPr bwMode="auto">
              <a:xfrm>
                <a:off x="4411" y="1904"/>
                <a:ext cx="39" cy="58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7"/>
                  </a:cxn>
                  <a:cxn ang="0">
                    <a:pos x="0" y="58"/>
                  </a:cxn>
                  <a:cxn ang="0">
                    <a:pos x="39" y="51"/>
                  </a:cxn>
                </a:cxnLst>
                <a:rect l="0" t="0" r="r" b="b"/>
                <a:pathLst>
                  <a:path w="39" h="58">
                    <a:moveTo>
                      <a:pt x="39" y="51"/>
                    </a:moveTo>
                    <a:lnTo>
                      <a:pt x="39" y="0"/>
                    </a:lnTo>
                    <a:lnTo>
                      <a:pt x="0" y="7"/>
                    </a:lnTo>
                    <a:lnTo>
                      <a:pt x="0" y="58"/>
                    </a:lnTo>
                    <a:lnTo>
                      <a:pt x="39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9" name="Freeform 311"/>
              <p:cNvSpPr>
                <a:spLocks/>
              </p:cNvSpPr>
              <p:nvPr/>
            </p:nvSpPr>
            <p:spPr bwMode="auto">
              <a:xfrm>
                <a:off x="4411" y="1904"/>
                <a:ext cx="39" cy="58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0"/>
                  </a:cxn>
                  <a:cxn ang="0">
                    <a:pos x="0" y="7"/>
                  </a:cxn>
                  <a:cxn ang="0">
                    <a:pos x="0" y="58"/>
                  </a:cxn>
                  <a:cxn ang="0">
                    <a:pos x="39" y="51"/>
                  </a:cxn>
                </a:cxnLst>
                <a:rect l="0" t="0" r="r" b="b"/>
                <a:pathLst>
                  <a:path w="39" h="58">
                    <a:moveTo>
                      <a:pt x="39" y="51"/>
                    </a:moveTo>
                    <a:lnTo>
                      <a:pt x="39" y="0"/>
                    </a:lnTo>
                    <a:lnTo>
                      <a:pt x="0" y="7"/>
                    </a:lnTo>
                    <a:lnTo>
                      <a:pt x="0" y="58"/>
                    </a:lnTo>
                    <a:lnTo>
                      <a:pt x="39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0" name="Freeform 312"/>
              <p:cNvSpPr>
                <a:spLocks/>
              </p:cNvSpPr>
              <p:nvPr/>
            </p:nvSpPr>
            <p:spPr bwMode="auto">
              <a:xfrm>
                <a:off x="4332" y="1904"/>
                <a:ext cx="39" cy="58"/>
              </a:xfrm>
              <a:custGeom>
                <a:avLst/>
                <a:gdLst/>
                <a:ahLst/>
                <a:cxnLst>
                  <a:cxn ang="0">
                    <a:pos x="39" y="58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9" y="58"/>
                  </a:cxn>
                </a:cxnLst>
                <a:rect l="0" t="0" r="r" b="b"/>
                <a:pathLst>
                  <a:path w="39" h="58">
                    <a:moveTo>
                      <a:pt x="39" y="58"/>
                    </a:moveTo>
                    <a:lnTo>
                      <a:pt x="39" y="7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9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1" name="Freeform 313"/>
              <p:cNvSpPr>
                <a:spLocks/>
              </p:cNvSpPr>
              <p:nvPr/>
            </p:nvSpPr>
            <p:spPr bwMode="auto">
              <a:xfrm>
                <a:off x="4332" y="1904"/>
                <a:ext cx="39" cy="58"/>
              </a:xfrm>
              <a:custGeom>
                <a:avLst/>
                <a:gdLst/>
                <a:ahLst/>
                <a:cxnLst>
                  <a:cxn ang="0">
                    <a:pos x="39" y="58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9" y="58"/>
                  </a:cxn>
                </a:cxnLst>
                <a:rect l="0" t="0" r="r" b="b"/>
                <a:pathLst>
                  <a:path w="39" h="58">
                    <a:moveTo>
                      <a:pt x="39" y="58"/>
                    </a:moveTo>
                    <a:lnTo>
                      <a:pt x="39" y="7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9" y="5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2" name="Freeform 314"/>
              <p:cNvSpPr>
                <a:spLocks/>
              </p:cNvSpPr>
              <p:nvPr/>
            </p:nvSpPr>
            <p:spPr bwMode="auto">
              <a:xfrm>
                <a:off x="4340" y="1184"/>
                <a:ext cx="102" cy="20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0"/>
                  </a:cxn>
                  <a:cxn ang="0">
                    <a:pos x="102" y="0"/>
                  </a:cxn>
                  <a:cxn ang="0">
                    <a:pos x="95" y="20"/>
                  </a:cxn>
                  <a:cxn ang="0">
                    <a:pos x="7" y="20"/>
                  </a:cxn>
                </a:cxnLst>
                <a:rect l="0" t="0" r="r" b="b"/>
                <a:pathLst>
                  <a:path w="102" h="20">
                    <a:moveTo>
                      <a:pt x="7" y="20"/>
                    </a:moveTo>
                    <a:lnTo>
                      <a:pt x="0" y="0"/>
                    </a:lnTo>
                    <a:lnTo>
                      <a:pt x="102" y="0"/>
                    </a:lnTo>
                    <a:lnTo>
                      <a:pt x="95" y="20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3" name="Freeform 315"/>
              <p:cNvSpPr>
                <a:spLocks/>
              </p:cNvSpPr>
              <p:nvPr/>
            </p:nvSpPr>
            <p:spPr bwMode="auto">
              <a:xfrm>
                <a:off x="4340" y="1184"/>
                <a:ext cx="102" cy="20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0"/>
                  </a:cxn>
                  <a:cxn ang="0">
                    <a:pos x="102" y="0"/>
                  </a:cxn>
                  <a:cxn ang="0">
                    <a:pos x="95" y="20"/>
                  </a:cxn>
                  <a:cxn ang="0">
                    <a:pos x="7" y="20"/>
                  </a:cxn>
                </a:cxnLst>
                <a:rect l="0" t="0" r="r" b="b"/>
                <a:pathLst>
                  <a:path w="102" h="20">
                    <a:moveTo>
                      <a:pt x="7" y="20"/>
                    </a:moveTo>
                    <a:lnTo>
                      <a:pt x="0" y="0"/>
                    </a:lnTo>
                    <a:lnTo>
                      <a:pt x="102" y="0"/>
                    </a:lnTo>
                    <a:lnTo>
                      <a:pt x="95" y="20"/>
                    </a:lnTo>
                    <a:lnTo>
                      <a:pt x="7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4" name="Freeform 316"/>
              <p:cNvSpPr>
                <a:spLocks/>
              </p:cNvSpPr>
              <p:nvPr/>
            </p:nvSpPr>
            <p:spPr bwMode="auto">
              <a:xfrm>
                <a:off x="5092" y="3082"/>
                <a:ext cx="83" cy="130"/>
              </a:xfrm>
              <a:custGeom>
                <a:avLst/>
                <a:gdLst/>
                <a:ahLst/>
                <a:cxnLst>
                  <a:cxn ang="0">
                    <a:pos x="83" y="53"/>
                  </a:cxn>
                  <a:cxn ang="0">
                    <a:pos x="59" y="130"/>
                  </a:cxn>
                  <a:cxn ang="0">
                    <a:pos x="0" y="77"/>
                  </a:cxn>
                  <a:cxn ang="0">
                    <a:pos x="24" y="0"/>
                  </a:cxn>
                  <a:cxn ang="0">
                    <a:pos x="83" y="53"/>
                  </a:cxn>
                </a:cxnLst>
                <a:rect l="0" t="0" r="r" b="b"/>
                <a:pathLst>
                  <a:path w="83" h="130">
                    <a:moveTo>
                      <a:pt x="83" y="53"/>
                    </a:moveTo>
                    <a:lnTo>
                      <a:pt x="59" y="130"/>
                    </a:lnTo>
                    <a:lnTo>
                      <a:pt x="0" y="77"/>
                    </a:lnTo>
                    <a:lnTo>
                      <a:pt x="24" y="0"/>
                    </a:lnTo>
                    <a:lnTo>
                      <a:pt x="8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5" name="Freeform 317"/>
              <p:cNvSpPr>
                <a:spLocks/>
              </p:cNvSpPr>
              <p:nvPr/>
            </p:nvSpPr>
            <p:spPr bwMode="auto">
              <a:xfrm>
                <a:off x="5092" y="3082"/>
                <a:ext cx="83" cy="130"/>
              </a:xfrm>
              <a:custGeom>
                <a:avLst/>
                <a:gdLst/>
                <a:ahLst/>
                <a:cxnLst>
                  <a:cxn ang="0">
                    <a:pos x="83" y="53"/>
                  </a:cxn>
                  <a:cxn ang="0">
                    <a:pos x="59" y="130"/>
                  </a:cxn>
                  <a:cxn ang="0">
                    <a:pos x="0" y="77"/>
                  </a:cxn>
                  <a:cxn ang="0">
                    <a:pos x="24" y="0"/>
                  </a:cxn>
                  <a:cxn ang="0">
                    <a:pos x="83" y="53"/>
                  </a:cxn>
                </a:cxnLst>
                <a:rect l="0" t="0" r="r" b="b"/>
                <a:pathLst>
                  <a:path w="83" h="130">
                    <a:moveTo>
                      <a:pt x="83" y="53"/>
                    </a:moveTo>
                    <a:lnTo>
                      <a:pt x="59" y="130"/>
                    </a:lnTo>
                    <a:lnTo>
                      <a:pt x="0" y="77"/>
                    </a:lnTo>
                    <a:lnTo>
                      <a:pt x="24" y="0"/>
                    </a:lnTo>
                    <a:lnTo>
                      <a:pt x="83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6" name="Freeform 318"/>
              <p:cNvSpPr>
                <a:spLocks/>
              </p:cNvSpPr>
              <p:nvPr/>
            </p:nvSpPr>
            <p:spPr bwMode="auto">
              <a:xfrm>
                <a:off x="3607" y="3082"/>
                <a:ext cx="83" cy="130"/>
              </a:xfrm>
              <a:custGeom>
                <a:avLst/>
                <a:gdLst/>
                <a:ahLst/>
                <a:cxnLst>
                  <a:cxn ang="0">
                    <a:pos x="83" y="77"/>
                  </a:cxn>
                  <a:cxn ang="0">
                    <a:pos x="59" y="0"/>
                  </a:cxn>
                  <a:cxn ang="0">
                    <a:pos x="0" y="53"/>
                  </a:cxn>
                  <a:cxn ang="0">
                    <a:pos x="24" y="130"/>
                  </a:cxn>
                  <a:cxn ang="0">
                    <a:pos x="83" y="77"/>
                  </a:cxn>
                </a:cxnLst>
                <a:rect l="0" t="0" r="r" b="b"/>
                <a:pathLst>
                  <a:path w="83" h="130">
                    <a:moveTo>
                      <a:pt x="83" y="77"/>
                    </a:moveTo>
                    <a:lnTo>
                      <a:pt x="59" y="0"/>
                    </a:lnTo>
                    <a:lnTo>
                      <a:pt x="0" y="53"/>
                    </a:lnTo>
                    <a:lnTo>
                      <a:pt x="24" y="130"/>
                    </a:lnTo>
                    <a:lnTo>
                      <a:pt x="83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7" name="Freeform 319"/>
              <p:cNvSpPr>
                <a:spLocks noEditPoints="1"/>
              </p:cNvSpPr>
              <p:nvPr/>
            </p:nvSpPr>
            <p:spPr bwMode="auto">
              <a:xfrm>
                <a:off x="3607" y="2932"/>
                <a:ext cx="1661" cy="280"/>
              </a:xfrm>
              <a:custGeom>
                <a:avLst/>
                <a:gdLst/>
                <a:ahLst/>
                <a:cxnLst>
                  <a:cxn ang="0">
                    <a:pos x="83" y="227"/>
                  </a:cxn>
                  <a:cxn ang="0">
                    <a:pos x="59" y="150"/>
                  </a:cxn>
                  <a:cxn ang="0">
                    <a:pos x="0" y="203"/>
                  </a:cxn>
                  <a:cxn ang="0">
                    <a:pos x="24" y="280"/>
                  </a:cxn>
                  <a:cxn ang="0">
                    <a:pos x="83" y="227"/>
                  </a:cxn>
                  <a:cxn ang="0">
                    <a:pos x="1661" y="3"/>
                  </a:cxn>
                  <a:cxn ang="0">
                    <a:pos x="1647" y="0"/>
                  </a:cxn>
                </a:cxnLst>
                <a:rect l="0" t="0" r="r" b="b"/>
                <a:pathLst>
                  <a:path w="1661" h="280">
                    <a:moveTo>
                      <a:pt x="83" y="227"/>
                    </a:moveTo>
                    <a:lnTo>
                      <a:pt x="59" y="150"/>
                    </a:lnTo>
                    <a:lnTo>
                      <a:pt x="0" y="203"/>
                    </a:lnTo>
                    <a:lnTo>
                      <a:pt x="24" y="280"/>
                    </a:lnTo>
                    <a:lnTo>
                      <a:pt x="83" y="227"/>
                    </a:lnTo>
                    <a:moveTo>
                      <a:pt x="1661" y="3"/>
                    </a:moveTo>
                    <a:lnTo>
                      <a:pt x="1647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8" name="Freeform 320"/>
              <p:cNvSpPr>
                <a:spLocks/>
              </p:cNvSpPr>
              <p:nvPr/>
            </p:nvSpPr>
            <p:spPr bwMode="auto">
              <a:xfrm>
                <a:off x="5176" y="3304"/>
                <a:ext cx="70" cy="92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62" y="62"/>
                  </a:cxn>
                  <a:cxn ang="0">
                    <a:pos x="70" y="0"/>
                  </a:cxn>
                  <a:cxn ang="0">
                    <a:pos x="8" y="31"/>
                  </a:cxn>
                  <a:cxn ang="0">
                    <a:pos x="0" y="92"/>
                  </a:cxn>
                </a:cxnLst>
                <a:rect l="0" t="0" r="r" b="b"/>
                <a:pathLst>
                  <a:path w="70" h="92">
                    <a:moveTo>
                      <a:pt x="0" y="92"/>
                    </a:moveTo>
                    <a:lnTo>
                      <a:pt x="62" y="62"/>
                    </a:lnTo>
                    <a:lnTo>
                      <a:pt x="70" y="0"/>
                    </a:lnTo>
                    <a:lnTo>
                      <a:pt x="8" y="3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9" name="Freeform 321"/>
              <p:cNvSpPr>
                <a:spLocks/>
              </p:cNvSpPr>
              <p:nvPr/>
            </p:nvSpPr>
            <p:spPr bwMode="auto">
              <a:xfrm>
                <a:off x="5176" y="3304"/>
                <a:ext cx="70" cy="92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62" y="62"/>
                  </a:cxn>
                  <a:cxn ang="0">
                    <a:pos x="70" y="0"/>
                  </a:cxn>
                  <a:cxn ang="0">
                    <a:pos x="8" y="31"/>
                  </a:cxn>
                  <a:cxn ang="0">
                    <a:pos x="0" y="92"/>
                  </a:cxn>
                </a:cxnLst>
                <a:rect l="0" t="0" r="r" b="b"/>
                <a:pathLst>
                  <a:path w="70" h="92">
                    <a:moveTo>
                      <a:pt x="0" y="92"/>
                    </a:moveTo>
                    <a:lnTo>
                      <a:pt x="62" y="62"/>
                    </a:lnTo>
                    <a:lnTo>
                      <a:pt x="70" y="0"/>
                    </a:lnTo>
                    <a:lnTo>
                      <a:pt x="8" y="31"/>
                    </a:lnTo>
                    <a:lnTo>
                      <a:pt x="0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0" name="Freeform 322"/>
              <p:cNvSpPr>
                <a:spLocks/>
              </p:cNvSpPr>
              <p:nvPr/>
            </p:nvSpPr>
            <p:spPr bwMode="auto">
              <a:xfrm>
                <a:off x="5092" y="3082"/>
                <a:ext cx="88" cy="113"/>
              </a:xfrm>
              <a:custGeom>
                <a:avLst/>
                <a:gdLst/>
                <a:ahLst/>
                <a:cxnLst>
                  <a:cxn ang="0">
                    <a:pos x="88" y="30"/>
                  </a:cxn>
                  <a:cxn ang="0">
                    <a:pos x="76" y="113"/>
                  </a:cxn>
                  <a:cxn ang="0">
                    <a:pos x="0" y="77"/>
                  </a:cxn>
                  <a:cxn ang="0">
                    <a:pos x="24" y="0"/>
                  </a:cxn>
                  <a:cxn ang="0">
                    <a:pos x="88" y="30"/>
                  </a:cxn>
                </a:cxnLst>
                <a:rect l="0" t="0" r="r" b="b"/>
                <a:pathLst>
                  <a:path w="88" h="113">
                    <a:moveTo>
                      <a:pt x="88" y="30"/>
                    </a:moveTo>
                    <a:lnTo>
                      <a:pt x="76" y="113"/>
                    </a:lnTo>
                    <a:lnTo>
                      <a:pt x="0" y="77"/>
                    </a:lnTo>
                    <a:lnTo>
                      <a:pt x="24" y="0"/>
                    </a:lnTo>
                    <a:lnTo>
                      <a:pt x="88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1" name="Freeform 323"/>
              <p:cNvSpPr>
                <a:spLocks/>
              </p:cNvSpPr>
              <p:nvPr/>
            </p:nvSpPr>
            <p:spPr bwMode="auto">
              <a:xfrm>
                <a:off x="5092" y="3082"/>
                <a:ext cx="88" cy="113"/>
              </a:xfrm>
              <a:custGeom>
                <a:avLst/>
                <a:gdLst/>
                <a:ahLst/>
                <a:cxnLst>
                  <a:cxn ang="0">
                    <a:pos x="88" y="30"/>
                  </a:cxn>
                  <a:cxn ang="0">
                    <a:pos x="76" y="113"/>
                  </a:cxn>
                  <a:cxn ang="0">
                    <a:pos x="0" y="77"/>
                  </a:cxn>
                  <a:cxn ang="0">
                    <a:pos x="24" y="0"/>
                  </a:cxn>
                  <a:cxn ang="0">
                    <a:pos x="88" y="30"/>
                  </a:cxn>
                </a:cxnLst>
                <a:rect l="0" t="0" r="r" b="b"/>
                <a:pathLst>
                  <a:path w="88" h="113">
                    <a:moveTo>
                      <a:pt x="88" y="30"/>
                    </a:moveTo>
                    <a:lnTo>
                      <a:pt x="76" y="113"/>
                    </a:lnTo>
                    <a:lnTo>
                      <a:pt x="0" y="77"/>
                    </a:lnTo>
                    <a:lnTo>
                      <a:pt x="24" y="0"/>
                    </a:lnTo>
                    <a:lnTo>
                      <a:pt x="88" y="3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2" name="Freeform 324"/>
              <p:cNvSpPr>
                <a:spLocks/>
              </p:cNvSpPr>
              <p:nvPr/>
            </p:nvSpPr>
            <p:spPr bwMode="auto">
              <a:xfrm>
                <a:off x="5505" y="1535"/>
                <a:ext cx="40" cy="11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0" y="0"/>
                  </a:cxn>
                  <a:cxn ang="0">
                    <a:pos x="5" y="57"/>
                  </a:cxn>
                  <a:cxn ang="0">
                    <a:pos x="40" y="119"/>
                  </a:cxn>
                  <a:cxn ang="0">
                    <a:pos x="35" y="59"/>
                  </a:cxn>
                </a:cxnLst>
                <a:rect l="0" t="0" r="r" b="b"/>
                <a:pathLst>
                  <a:path w="40" h="119">
                    <a:moveTo>
                      <a:pt x="35" y="59"/>
                    </a:moveTo>
                    <a:lnTo>
                      <a:pt x="0" y="0"/>
                    </a:lnTo>
                    <a:lnTo>
                      <a:pt x="5" y="57"/>
                    </a:lnTo>
                    <a:lnTo>
                      <a:pt x="40" y="119"/>
                    </a:lnTo>
                    <a:lnTo>
                      <a:pt x="35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3" name="Freeform 325"/>
              <p:cNvSpPr>
                <a:spLocks noEditPoints="1"/>
              </p:cNvSpPr>
              <p:nvPr/>
            </p:nvSpPr>
            <p:spPr bwMode="auto">
              <a:xfrm>
                <a:off x="3516" y="1535"/>
                <a:ext cx="2029" cy="1403"/>
              </a:xfrm>
              <a:custGeom>
                <a:avLst/>
                <a:gdLst/>
                <a:ahLst/>
                <a:cxnLst>
                  <a:cxn ang="0">
                    <a:pos x="2024" y="59"/>
                  </a:cxn>
                  <a:cxn ang="0">
                    <a:pos x="1989" y="0"/>
                  </a:cxn>
                  <a:cxn ang="0">
                    <a:pos x="1994" y="57"/>
                  </a:cxn>
                  <a:cxn ang="0">
                    <a:pos x="2029" y="119"/>
                  </a:cxn>
                  <a:cxn ang="0">
                    <a:pos x="2024" y="59"/>
                  </a:cxn>
                  <a:cxn ang="0">
                    <a:pos x="14" y="1399"/>
                  </a:cxn>
                  <a:cxn ang="0">
                    <a:pos x="0" y="1403"/>
                  </a:cxn>
                </a:cxnLst>
                <a:rect l="0" t="0" r="r" b="b"/>
                <a:pathLst>
                  <a:path w="2029" h="1403">
                    <a:moveTo>
                      <a:pt x="2024" y="59"/>
                    </a:moveTo>
                    <a:lnTo>
                      <a:pt x="1989" y="0"/>
                    </a:lnTo>
                    <a:lnTo>
                      <a:pt x="1994" y="57"/>
                    </a:lnTo>
                    <a:lnTo>
                      <a:pt x="2029" y="119"/>
                    </a:lnTo>
                    <a:lnTo>
                      <a:pt x="2024" y="59"/>
                    </a:lnTo>
                    <a:moveTo>
                      <a:pt x="14" y="1399"/>
                    </a:moveTo>
                    <a:lnTo>
                      <a:pt x="0" y="1403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4" name="Freeform 326"/>
              <p:cNvSpPr>
                <a:spLocks/>
              </p:cNvSpPr>
              <p:nvPr/>
            </p:nvSpPr>
            <p:spPr bwMode="auto">
              <a:xfrm>
                <a:off x="4551" y="1171"/>
                <a:ext cx="113" cy="5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9" y="0"/>
                  </a:cxn>
                  <a:cxn ang="0">
                    <a:pos x="113" y="39"/>
                  </a:cxn>
                  <a:cxn ang="0">
                    <a:pos x="86" y="51"/>
                  </a:cxn>
                  <a:cxn ang="0">
                    <a:pos x="0" y="15"/>
                  </a:cxn>
                </a:cxnLst>
                <a:rect l="0" t="0" r="r" b="b"/>
                <a:pathLst>
                  <a:path w="113" h="51">
                    <a:moveTo>
                      <a:pt x="0" y="15"/>
                    </a:moveTo>
                    <a:lnTo>
                      <a:pt x="19" y="0"/>
                    </a:lnTo>
                    <a:lnTo>
                      <a:pt x="113" y="39"/>
                    </a:lnTo>
                    <a:lnTo>
                      <a:pt x="86" y="5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5" name="Freeform 327"/>
              <p:cNvSpPr>
                <a:spLocks/>
              </p:cNvSpPr>
              <p:nvPr/>
            </p:nvSpPr>
            <p:spPr bwMode="auto">
              <a:xfrm>
                <a:off x="4551" y="1171"/>
                <a:ext cx="113" cy="5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9" y="0"/>
                  </a:cxn>
                  <a:cxn ang="0">
                    <a:pos x="113" y="39"/>
                  </a:cxn>
                  <a:cxn ang="0">
                    <a:pos x="86" y="51"/>
                  </a:cxn>
                  <a:cxn ang="0">
                    <a:pos x="0" y="15"/>
                  </a:cxn>
                </a:cxnLst>
                <a:rect l="0" t="0" r="r" b="b"/>
                <a:pathLst>
                  <a:path w="113" h="51">
                    <a:moveTo>
                      <a:pt x="0" y="15"/>
                    </a:moveTo>
                    <a:lnTo>
                      <a:pt x="19" y="0"/>
                    </a:lnTo>
                    <a:lnTo>
                      <a:pt x="113" y="39"/>
                    </a:lnTo>
                    <a:lnTo>
                      <a:pt x="86" y="51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6" name="Freeform 328"/>
              <p:cNvSpPr>
                <a:spLocks/>
              </p:cNvSpPr>
              <p:nvPr/>
            </p:nvSpPr>
            <p:spPr bwMode="auto">
              <a:xfrm>
                <a:off x="4118" y="1171"/>
                <a:ext cx="111" cy="51"/>
              </a:xfrm>
              <a:custGeom>
                <a:avLst/>
                <a:gdLst/>
                <a:ahLst/>
                <a:cxnLst>
                  <a:cxn ang="0">
                    <a:pos x="27" y="51"/>
                  </a:cxn>
                  <a:cxn ang="0">
                    <a:pos x="0" y="39"/>
                  </a:cxn>
                  <a:cxn ang="0">
                    <a:pos x="94" y="0"/>
                  </a:cxn>
                  <a:cxn ang="0">
                    <a:pos x="111" y="15"/>
                  </a:cxn>
                  <a:cxn ang="0">
                    <a:pos x="27" y="51"/>
                  </a:cxn>
                </a:cxnLst>
                <a:rect l="0" t="0" r="r" b="b"/>
                <a:pathLst>
                  <a:path w="111" h="51">
                    <a:moveTo>
                      <a:pt x="27" y="51"/>
                    </a:moveTo>
                    <a:lnTo>
                      <a:pt x="0" y="39"/>
                    </a:lnTo>
                    <a:lnTo>
                      <a:pt x="94" y="0"/>
                    </a:lnTo>
                    <a:lnTo>
                      <a:pt x="111" y="15"/>
                    </a:lnTo>
                    <a:lnTo>
                      <a:pt x="27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7" name="Freeform 329"/>
              <p:cNvSpPr>
                <a:spLocks/>
              </p:cNvSpPr>
              <p:nvPr/>
            </p:nvSpPr>
            <p:spPr bwMode="auto">
              <a:xfrm>
                <a:off x="4118" y="1171"/>
                <a:ext cx="111" cy="51"/>
              </a:xfrm>
              <a:custGeom>
                <a:avLst/>
                <a:gdLst/>
                <a:ahLst/>
                <a:cxnLst>
                  <a:cxn ang="0">
                    <a:pos x="27" y="51"/>
                  </a:cxn>
                  <a:cxn ang="0">
                    <a:pos x="0" y="39"/>
                  </a:cxn>
                  <a:cxn ang="0">
                    <a:pos x="94" y="0"/>
                  </a:cxn>
                  <a:cxn ang="0">
                    <a:pos x="111" y="15"/>
                  </a:cxn>
                  <a:cxn ang="0">
                    <a:pos x="27" y="51"/>
                  </a:cxn>
                </a:cxnLst>
                <a:rect l="0" t="0" r="r" b="b"/>
                <a:pathLst>
                  <a:path w="111" h="51">
                    <a:moveTo>
                      <a:pt x="27" y="51"/>
                    </a:moveTo>
                    <a:lnTo>
                      <a:pt x="0" y="39"/>
                    </a:lnTo>
                    <a:lnTo>
                      <a:pt x="94" y="0"/>
                    </a:lnTo>
                    <a:lnTo>
                      <a:pt x="111" y="15"/>
                    </a:lnTo>
                    <a:lnTo>
                      <a:pt x="27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8" name="Freeform 330"/>
              <p:cNvSpPr>
                <a:spLocks/>
              </p:cNvSpPr>
              <p:nvPr/>
            </p:nvSpPr>
            <p:spPr bwMode="auto">
              <a:xfrm>
                <a:off x="4420" y="1336"/>
                <a:ext cx="58" cy="10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0" y="0"/>
                  </a:cxn>
                  <a:cxn ang="0">
                    <a:pos x="58" y="11"/>
                  </a:cxn>
                  <a:cxn ang="0">
                    <a:pos x="58" y="108"/>
                  </a:cxn>
                  <a:cxn ang="0">
                    <a:pos x="0" y="98"/>
                  </a:cxn>
                </a:cxnLst>
                <a:rect l="0" t="0" r="r" b="b"/>
                <a:pathLst>
                  <a:path w="58" h="108">
                    <a:moveTo>
                      <a:pt x="0" y="98"/>
                    </a:moveTo>
                    <a:lnTo>
                      <a:pt x="0" y="0"/>
                    </a:lnTo>
                    <a:lnTo>
                      <a:pt x="58" y="11"/>
                    </a:lnTo>
                    <a:lnTo>
                      <a:pt x="58" y="10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9" name="Freeform 331"/>
              <p:cNvSpPr>
                <a:spLocks/>
              </p:cNvSpPr>
              <p:nvPr/>
            </p:nvSpPr>
            <p:spPr bwMode="auto">
              <a:xfrm>
                <a:off x="4420" y="1336"/>
                <a:ext cx="58" cy="10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0" y="0"/>
                  </a:cxn>
                  <a:cxn ang="0">
                    <a:pos x="58" y="11"/>
                  </a:cxn>
                  <a:cxn ang="0">
                    <a:pos x="58" y="108"/>
                  </a:cxn>
                  <a:cxn ang="0">
                    <a:pos x="0" y="98"/>
                  </a:cxn>
                </a:cxnLst>
                <a:rect l="0" t="0" r="r" b="b"/>
                <a:pathLst>
                  <a:path w="58" h="108">
                    <a:moveTo>
                      <a:pt x="0" y="98"/>
                    </a:moveTo>
                    <a:lnTo>
                      <a:pt x="0" y="0"/>
                    </a:lnTo>
                    <a:lnTo>
                      <a:pt x="58" y="11"/>
                    </a:lnTo>
                    <a:lnTo>
                      <a:pt x="58" y="108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0" name="Freeform 332"/>
              <p:cNvSpPr>
                <a:spLocks/>
              </p:cNvSpPr>
              <p:nvPr/>
            </p:nvSpPr>
            <p:spPr bwMode="auto">
              <a:xfrm>
                <a:off x="4304" y="1336"/>
                <a:ext cx="56" cy="10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6" y="0"/>
                  </a:cxn>
                  <a:cxn ang="0">
                    <a:pos x="56" y="98"/>
                  </a:cxn>
                  <a:cxn ang="0">
                    <a:pos x="0" y="108"/>
                  </a:cxn>
                  <a:cxn ang="0">
                    <a:pos x="0" y="11"/>
                  </a:cxn>
                </a:cxnLst>
                <a:rect l="0" t="0" r="r" b="b"/>
                <a:pathLst>
                  <a:path w="56" h="108">
                    <a:moveTo>
                      <a:pt x="0" y="11"/>
                    </a:moveTo>
                    <a:lnTo>
                      <a:pt x="56" y="0"/>
                    </a:lnTo>
                    <a:lnTo>
                      <a:pt x="56" y="98"/>
                    </a:lnTo>
                    <a:lnTo>
                      <a:pt x="0" y="10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1" name="Freeform 333"/>
              <p:cNvSpPr>
                <a:spLocks/>
              </p:cNvSpPr>
              <p:nvPr/>
            </p:nvSpPr>
            <p:spPr bwMode="auto">
              <a:xfrm>
                <a:off x="4304" y="1336"/>
                <a:ext cx="56" cy="10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6" y="0"/>
                  </a:cxn>
                  <a:cxn ang="0">
                    <a:pos x="56" y="98"/>
                  </a:cxn>
                  <a:cxn ang="0">
                    <a:pos x="0" y="108"/>
                  </a:cxn>
                  <a:cxn ang="0">
                    <a:pos x="0" y="11"/>
                  </a:cxn>
                </a:cxnLst>
                <a:rect l="0" t="0" r="r" b="b"/>
                <a:pathLst>
                  <a:path w="56" h="108">
                    <a:moveTo>
                      <a:pt x="0" y="11"/>
                    </a:moveTo>
                    <a:lnTo>
                      <a:pt x="56" y="0"/>
                    </a:lnTo>
                    <a:lnTo>
                      <a:pt x="56" y="98"/>
                    </a:lnTo>
                    <a:lnTo>
                      <a:pt x="0" y="108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2" name="Rectangle 334"/>
              <p:cNvSpPr>
                <a:spLocks noChangeArrowheads="1"/>
              </p:cNvSpPr>
              <p:nvPr/>
            </p:nvSpPr>
            <p:spPr bwMode="auto">
              <a:xfrm>
                <a:off x="4371" y="1911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3" name="Freeform 335"/>
              <p:cNvSpPr>
                <a:spLocks noEditPoints="1"/>
              </p:cNvSpPr>
              <p:nvPr/>
            </p:nvSpPr>
            <p:spPr bwMode="auto">
              <a:xfrm>
                <a:off x="4371" y="1911"/>
                <a:ext cx="1226" cy="264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40" y="51"/>
                  </a:cxn>
                  <a:cxn ang="0">
                    <a:pos x="1226" y="183"/>
                  </a:cxn>
                  <a:cxn ang="0">
                    <a:pos x="1197" y="264"/>
                  </a:cxn>
                </a:cxnLst>
                <a:rect l="0" t="0" r="r" b="b"/>
                <a:pathLst>
                  <a:path w="1226" h="264">
                    <a:moveTo>
                      <a:pt x="40" y="51"/>
                    </a:moveTo>
                    <a:lnTo>
                      <a:pt x="4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40" y="51"/>
                    </a:lnTo>
                    <a:moveTo>
                      <a:pt x="1226" y="183"/>
                    </a:moveTo>
                    <a:lnTo>
                      <a:pt x="1197" y="26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4" name="Freeform 336"/>
              <p:cNvSpPr>
                <a:spLocks/>
              </p:cNvSpPr>
              <p:nvPr/>
            </p:nvSpPr>
            <p:spPr bwMode="auto">
              <a:xfrm>
                <a:off x="4739" y="1155"/>
                <a:ext cx="140" cy="24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5"/>
                  </a:cxn>
                  <a:cxn ang="0">
                    <a:pos x="24" y="24"/>
                  </a:cxn>
                  <a:cxn ang="0">
                    <a:pos x="140" y="24"/>
                  </a:cxn>
                  <a:cxn ang="0">
                    <a:pos x="108" y="0"/>
                  </a:cxn>
                </a:cxnLst>
                <a:rect l="0" t="0" r="r" b="b"/>
                <a:pathLst>
                  <a:path w="140" h="24">
                    <a:moveTo>
                      <a:pt x="108" y="0"/>
                    </a:moveTo>
                    <a:lnTo>
                      <a:pt x="0" y="5"/>
                    </a:lnTo>
                    <a:lnTo>
                      <a:pt x="24" y="24"/>
                    </a:lnTo>
                    <a:lnTo>
                      <a:pt x="140" y="24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5" name="Freeform 337"/>
              <p:cNvSpPr>
                <a:spLocks/>
              </p:cNvSpPr>
              <p:nvPr/>
            </p:nvSpPr>
            <p:spPr bwMode="auto">
              <a:xfrm>
                <a:off x="4739" y="1155"/>
                <a:ext cx="140" cy="24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5"/>
                  </a:cxn>
                  <a:cxn ang="0">
                    <a:pos x="24" y="24"/>
                  </a:cxn>
                  <a:cxn ang="0">
                    <a:pos x="140" y="24"/>
                  </a:cxn>
                  <a:cxn ang="0">
                    <a:pos x="108" y="0"/>
                  </a:cxn>
                </a:cxnLst>
                <a:rect l="0" t="0" r="r" b="b"/>
                <a:pathLst>
                  <a:path w="140" h="24">
                    <a:moveTo>
                      <a:pt x="108" y="0"/>
                    </a:moveTo>
                    <a:lnTo>
                      <a:pt x="0" y="5"/>
                    </a:lnTo>
                    <a:lnTo>
                      <a:pt x="24" y="24"/>
                    </a:lnTo>
                    <a:lnTo>
                      <a:pt x="140" y="24"/>
                    </a:lnTo>
                    <a:lnTo>
                      <a:pt x="10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6" name="Freeform 338"/>
              <p:cNvSpPr>
                <a:spLocks/>
              </p:cNvSpPr>
              <p:nvPr/>
            </p:nvSpPr>
            <p:spPr bwMode="auto">
              <a:xfrm>
                <a:off x="4677" y="1062"/>
                <a:ext cx="32" cy="81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32" y="16"/>
                  </a:cxn>
                  <a:cxn ang="0">
                    <a:pos x="32" y="81"/>
                  </a:cxn>
                  <a:cxn ang="0">
                    <a:pos x="0" y="65"/>
                  </a:cxn>
                </a:cxnLst>
                <a:rect l="0" t="0" r="r" b="b"/>
                <a:pathLst>
                  <a:path w="32" h="81">
                    <a:moveTo>
                      <a:pt x="0" y="65"/>
                    </a:moveTo>
                    <a:lnTo>
                      <a:pt x="0" y="0"/>
                    </a:lnTo>
                    <a:lnTo>
                      <a:pt x="32" y="16"/>
                    </a:lnTo>
                    <a:lnTo>
                      <a:pt x="32" y="81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7" name="Freeform 339"/>
              <p:cNvSpPr>
                <a:spLocks/>
              </p:cNvSpPr>
              <p:nvPr/>
            </p:nvSpPr>
            <p:spPr bwMode="auto">
              <a:xfrm>
                <a:off x="4677" y="1062"/>
                <a:ext cx="32" cy="81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32" y="16"/>
                  </a:cxn>
                  <a:cxn ang="0">
                    <a:pos x="32" y="81"/>
                  </a:cxn>
                  <a:cxn ang="0">
                    <a:pos x="0" y="65"/>
                  </a:cxn>
                </a:cxnLst>
                <a:rect l="0" t="0" r="r" b="b"/>
                <a:pathLst>
                  <a:path w="32" h="81">
                    <a:moveTo>
                      <a:pt x="0" y="65"/>
                    </a:moveTo>
                    <a:lnTo>
                      <a:pt x="0" y="0"/>
                    </a:lnTo>
                    <a:lnTo>
                      <a:pt x="32" y="16"/>
                    </a:lnTo>
                    <a:lnTo>
                      <a:pt x="32" y="81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8" name="Freeform 340"/>
              <p:cNvSpPr>
                <a:spLocks/>
              </p:cNvSpPr>
              <p:nvPr/>
            </p:nvSpPr>
            <p:spPr bwMode="auto">
              <a:xfrm>
                <a:off x="4633" y="3372"/>
                <a:ext cx="91" cy="48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13" y="11"/>
                  </a:cxn>
                  <a:cxn ang="0">
                    <a:pos x="0" y="48"/>
                  </a:cxn>
                  <a:cxn ang="0">
                    <a:pos x="91" y="34"/>
                  </a:cxn>
                  <a:cxn ang="0">
                    <a:pos x="79" y="0"/>
                  </a:cxn>
                </a:cxnLst>
                <a:rect l="0" t="0" r="r" b="b"/>
                <a:pathLst>
                  <a:path w="91" h="48">
                    <a:moveTo>
                      <a:pt x="79" y="0"/>
                    </a:moveTo>
                    <a:lnTo>
                      <a:pt x="13" y="11"/>
                    </a:lnTo>
                    <a:lnTo>
                      <a:pt x="0" y="48"/>
                    </a:lnTo>
                    <a:lnTo>
                      <a:pt x="91" y="34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9" name="Freeform 341"/>
              <p:cNvSpPr>
                <a:spLocks/>
              </p:cNvSpPr>
              <p:nvPr/>
            </p:nvSpPr>
            <p:spPr bwMode="auto">
              <a:xfrm>
                <a:off x="4633" y="3372"/>
                <a:ext cx="91" cy="48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13" y="11"/>
                  </a:cxn>
                  <a:cxn ang="0">
                    <a:pos x="0" y="48"/>
                  </a:cxn>
                  <a:cxn ang="0">
                    <a:pos x="91" y="34"/>
                  </a:cxn>
                  <a:cxn ang="0">
                    <a:pos x="79" y="0"/>
                  </a:cxn>
                </a:cxnLst>
                <a:rect l="0" t="0" r="r" b="b"/>
                <a:pathLst>
                  <a:path w="91" h="48">
                    <a:moveTo>
                      <a:pt x="79" y="0"/>
                    </a:moveTo>
                    <a:lnTo>
                      <a:pt x="13" y="11"/>
                    </a:lnTo>
                    <a:lnTo>
                      <a:pt x="0" y="48"/>
                    </a:lnTo>
                    <a:lnTo>
                      <a:pt x="91" y="34"/>
                    </a:ln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0" name="Freeform 342"/>
              <p:cNvSpPr>
                <a:spLocks/>
              </p:cNvSpPr>
              <p:nvPr/>
            </p:nvSpPr>
            <p:spPr bwMode="auto">
              <a:xfrm>
                <a:off x="4058" y="3372"/>
                <a:ext cx="91" cy="4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1" y="0"/>
                  </a:cxn>
                  <a:cxn ang="0">
                    <a:pos x="76" y="11"/>
                  </a:cxn>
                  <a:cxn ang="0">
                    <a:pos x="91" y="48"/>
                  </a:cxn>
                  <a:cxn ang="0">
                    <a:pos x="0" y="34"/>
                  </a:cxn>
                </a:cxnLst>
                <a:rect l="0" t="0" r="r" b="b"/>
                <a:pathLst>
                  <a:path w="91" h="48">
                    <a:moveTo>
                      <a:pt x="0" y="34"/>
                    </a:moveTo>
                    <a:lnTo>
                      <a:pt x="11" y="0"/>
                    </a:lnTo>
                    <a:lnTo>
                      <a:pt x="76" y="11"/>
                    </a:lnTo>
                    <a:lnTo>
                      <a:pt x="91" y="4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1" name="Freeform 343"/>
              <p:cNvSpPr>
                <a:spLocks/>
              </p:cNvSpPr>
              <p:nvPr/>
            </p:nvSpPr>
            <p:spPr bwMode="auto">
              <a:xfrm>
                <a:off x="4058" y="3372"/>
                <a:ext cx="91" cy="4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1" y="0"/>
                  </a:cxn>
                  <a:cxn ang="0">
                    <a:pos x="76" y="11"/>
                  </a:cxn>
                  <a:cxn ang="0">
                    <a:pos x="91" y="48"/>
                  </a:cxn>
                  <a:cxn ang="0">
                    <a:pos x="0" y="34"/>
                  </a:cxn>
                </a:cxnLst>
                <a:rect l="0" t="0" r="r" b="b"/>
                <a:pathLst>
                  <a:path w="91" h="48">
                    <a:moveTo>
                      <a:pt x="0" y="34"/>
                    </a:moveTo>
                    <a:lnTo>
                      <a:pt x="11" y="0"/>
                    </a:lnTo>
                    <a:lnTo>
                      <a:pt x="76" y="11"/>
                    </a:lnTo>
                    <a:lnTo>
                      <a:pt x="91" y="48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2" name="Freeform 344"/>
              <p:cNvSpPr>
                <a:spLocks/>
              </p:cNvSpPr>
              <p:nvPr/>
            </p:nvSpPr>
            <p:spPr bwMode="auto">
              <a:xfrm>
                <a:off x="4450" y="1839"/>
                <a:ext cx="31" cy="65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5"/>
                  </a:cxn>
                  <a:cxn ang="0">
                    <a:pos x="31" y="51"/>
                  </a:cxn>
                </a:cxnLst>
                <a:rect l="0" t="0" r="r" b="b"/>
                <a:pathLst>
                  <a:path w="31" h="65">
                    <a:moveTo>
                      <a:pt x="31" y="51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5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3" name="Freeform 345"/>
              <p:cNvSpPr>
                <a:spLocks/>
              </p:cNvSpPr>
              <p:nvPr/>
            </p:nvSpPr>
            <p:spPr bwMode="auto">
              <a:xfrm>
                <a:off x="4450" y="1839"/>
                <a:ext cx="31" cy="65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5"/>
                  </a:cxn>
                  <a:cxn ang="0">
                    <a:pos x="31" y="51"/>
                  </a:cxn>
                </a:cxnLst>
                <a:rect l="0" t="0" r="r" b="b"/>
                <a:pathLst>
                  <a:path w="31" h="65">
                    <a:moveTo>
                      <a:pt x="31" y="51"/>
                    </a:moveTo>
                    <a:lnTo>
                      <a:pt x="31" y="0"/>
                    </a:lnTo>
                    <a:lnTo>
                      <a:pt x="0" y="13"/>
                    </a:lnTo>
                    <a:lnTo>
                      <a:pt x="0" y="65"/>
                    </a:lnTo>
                    <a:lnTo>
                      <a:pt x="31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346"/>
            <p:cNvGrpSpPr>
              <a:grpSpLocks/>
            </p:cNvGrpSpPr>
            <p:nvPr/>
          </p:nvGrpSpPr>
          <p:grpSpPr bwMode="auto">
            <a:xfrm>
              <a:off x="3187" y="1078"/>
              <a:ext cx="2370" cy="2465"/>
              <a:chOff x="3187" y="1078"/>
              <a:chExt cx="2370" cy="2465"/>
            </a:xfrm>
          </p:grpSpPr>
          <p:sp>
            <p:nvSpPr>
              <p:cNvPr id="89435" name="Freeform 347"/>
              <p:cNvSpPr>
                <a:spLocks/>
              </p:cNvSpPr>
              <p:nvPr/>
            </p:nvSpPr>
            <p:spPr bwMode="auto">
              <a:xfrm>
                <a:off x="4301" y="1839"/>
                <a:ext cx="31" cy="65"/>
              </a:xfrm>
              <a:custGeom>
                <a:avLst/>
                <a:gdLst/>
                <a:ahLst/>
                <a:cxnLst>
                  <a:cxn ang="0">
                    <a:pos x="31" y="65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5"/>
                  </a:cxn>
                </a:cxnLst>
                <a:rect l="0" t="0" r="r" b="b"/>
                <a:pathLst>
                  <a:path w="31" h="65">
                    <a:moveTo>
                      <a:pt x="31" y="65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6" name="Freeform 348"/>
              <p:cNvSpPr>
                <a:spLocks/>
              </p:cNvSpPr>
              <p:nvPr/>
            </p:nvSpPr>
            <p:spPr bwMode="auto">
              <a:xfrm>
                <a:off x="4301" y="1839"/>
                <a:ext cx="31" cy="65"/>
              </a:xfrm>
              <a:custGeom>
                <a:avLst/>
                <a:gdLst/>
                <a:ahLst/>
                <a:cxnLst>
                  <a:cxn ang="0">
                    <a:pos x="31" y="65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1" y="65"/>
                  </a:cxn>
                </a:cxnLst>
                <a:rect l="0" t="0" r="r" b="b"/>
                <a:pathLst>
                  <a:path w="31" h="65">
                    <a:moveTo>
                      <a:pt x="31" y="65"/>
                    </a:moveTo>
                    <a:lnTo>
                      <a:pt x="31" y="13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1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7" name="Freeform 349"/>
              <p:cNvSpPr>
                <a:spLocks/>
              </p:cNvSpPr>
              <p:nvPr/>
            </p:nvSpPr>
            <p:spPr bwMode="auto">
              <a:xfrm>
                <a:off x="4501" y="1699"/>
                <a:ext cx="6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" y="52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</a:cxnLst>
                <a:rect l="0" t="0" r="r" b="b"/>
                <a:pathLst>
                  <a:path w="6" h="72">
                    <a:moveTo>
                      <a:pt x="0" y="72"/>
                    </a:moveTo>
                    <a:lnTo>
                      <a:pt x="6" y="52"/>
                    </a:ln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8" name="Freeform 350"/>
              <p:cNvSpPr>
                <a:spLocks/>
              </p:cNvSpPr>
              <p:nvPr/>
            </p:nvSpPr>
            <p:spPr bwMode="auto">
              <a:xfrm>
                <a:off x="4501" y="1699"/>
                <a:ext cx="6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" y="52"/>
                  </a:cxn>
                  <a:cxn ang="0">
                    <a:pos x="6" y="0"/>
                  </a:cxn>
                  <a:cxn ang="0">
                    <a:pos x="0" y="20"/>
                  </a:cxn>
                  <a:cxn ang="0">
                    <a:pos x="0" y="72"/>
                  </a:cxn>
                </a:cxnLst>
                <a:rect l="0" t="0" r="r" b="b"/>
                <a:pathLst>
                  <a:path w="6" h="72">
                    <a:moveTo>
                      <a:pt x="0" y="72"/>
                    </a:moveTo>
                    <a:lnTo>
                      <a:pt x="6" y="52"/>
                    </a:lnTo>
                    <a:lnTo>
                      <a:pt x="6" y="0"/>
                    </a:lnTo>
                    <a:lnTo>
                      <a:pt x="0" y="20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9" name="Freeform 351"/>
              <p:cNvSpPr>
                <a:spLocks/>
              </p:cNvSpPr>
              <p:nvPr/>
            </p:nvSpPr>
            <p:spPr bwMode="auto">
              <a:xfrm>
                <a:off x="4275" y="1699"/>
                <a:ext cx="6" cy="72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6" y="72"/>
                  </a:cxn>
                  <a:cxn ang="0">
                    <a:pos x="6" y="20"/>
                  </a:cxn>
                  <a:cxn ang="0">
                    <a:pos x="0" y="0"/>
                  </a:cxn>
                  <a:cxn ang="0">
                    <a:pos x="0" y="52"/>
                  </a:cxn>
                </a:cxnLst>
                <a:rect l="0" t="0" r="r" b="b"/>
                <a:pathLst>
                  <a:path w="6" h="72">
                    <a:moveTo>
                      <a:pt x="0" y="52"/>
                    </a:moveTo>
                    <a:lnTo>
                      <a:pt x="6" y="72"/>
                    </a:lnTo>
                    <a:lnTo>
                      <a:pt x="6" y="20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0" name="Freeform 352"/>
              <p:cNvSpPr>
                <a:spLocks noEditPoints="1"/>
              </p:cNvSpPr>
              <p:nvPr/>
            </p:nvSpPr>
            <p:spPr bwMode="auto">
              <a:xfrm>
                <a:off x="3444" y="1699"/>
                <a:ext cx="1894" cy="148"/>
              </a:xfrm>
              <a:custGeom>
                <a:avLst/>
                <a:gdLst/>
                <a:ahLst/>
                <a:cxnLst>
                  <a:cxn ang="0">
                    <a:pos x="831" y="52"/>
                  </a:cxn>
                  <a:cxn ang="0">
                    <a:pos x="837" y="72"/>
                  </a:cxn>
                  <a:cxn ang="0">
                    <a:pos x="837" y="20"/>
                  </a:cxn>
                  <a:cxn ang="0">
                    <a:pos x="831" y="0"/>
                  </a:cxn>
                  <a:cxn ang="0">
                    <a:pos x="831" y="52"/>
                  </a:cxn>
                  <a:cxn ang="0">
                    <a:pos x="1886" y="148"/>
                  </a:cxn>
                  <a:cxn ang="0">
                    <a:pos x="1894" y="87"/>
                  </a:cxn>
                  <a:cxn ang="0">
                    <a:pos x="0" y="88"/>
                  </a:cxn>
                  <a:cxn ang="0">
                    <a:pos x="8" y="148"/>
                  </a:cxn>
                </a:cxnLst>
                <a:rect l="0" t="0" r="r" b="b"/>
                <a:pathLst>
                  <a:path w="1894" h="148">
                    <a:moveTo>
                      <a:pt x="831" y="52"/>
                    </a:moveTo>
                    <a:lnTo>
                      <a:pt x="837" y="72"/>
                    </a:lnTo>
                    <a:lnTo>
                      <a:pt x="837" y="20"/>
                    </a:lnTo>
                    <a:lnTo>
                      <a:pt x="831" y="0"/>
                    </a:lnTo>
                    <a:lnTo>
                      <a:pt x="831" y="52"/>
                    </a:lnTo>
                    <a:moveTo>
                      <a:pt x="1886" y="148"/>
                    </a:moveTo>
                    <a:lnTo>
                      <a:pt x="1894" y="87"/>
                    </a:lnTo>
                    <a:moveTo>
                      <a:pt x="0" y="88"/>
                    </a:moveTo>
                    <a:lnTo>
                      <a:pt x="8" y="14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1" name="Freeform 353"/>
              <p:cNvSpPr>
                <a:spLocks/>
              </p:cNvSpPr>
              <p:nvPr/>
            </p:nvSpPr>
            <p:spPr bwMode="auto">
              <a:xfrm>
                <a:off x="4435" y="1184"/>
                <a:ext cx="99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7" y="0"/>
                  </a:cxn>
                  <a:cxn ang="0">
                    <a:pos x="99" y="18"/>
                  </a:cxn>
                  <a:cxn ang="0">
                    <a:pos x="80" y="34"/>
                  </a:cxn>
                  <a:cxn ang="0">
                    <a:pos x="0" y="20"/>
                  </a:cxn>
                </a:cxnLst>
                <a:rect l="0" t="0" r="r" b="b"/>
                <a:pathLst>
                  <a:path w="99" h="34">
                    <a:moveTo>
                      <a:pt x="0" y="20"/>
                    </a:moveTo>
                    <a:lnTo>
                      <a:pt x="7" y="0"/>
                    </a:lnTo>
                    <a:lnTo>
                      <a:pt x="99" y="18"/>
                    </a:lnTo>
                    <a:lnTo>
                      <a:pt x="8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2" name="Freeform 354"/>
              <p:cNvSpPr>
                <a:spLocks/>
              </p:cNvSpPr>
              <p:nvPr/>
            </p:nvSpPr>
            <p:spPr bwMode="auto">
              <a:xfrm>
                <a:off x="4435" y="1184"/>
                <a:ext cx="99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7" y="0"/>
                  </a:cxn>
                  <a:cxn ang="0">
                    <a:pos x="99" y="18"/>
                  </a:cxn>
                  <a:cxn ang="0">
                    <a:pos x="80" y="34"/>
                  </a:cxn>
                  <a:cxn ang="0">
                    <a:pos x="0" y="20"/>
                  </a:cxn>
                </a:cxnLst>
                <a:rect l="0" t="0" r="r" b="b"/>
                <a:pathLst>
                  <a:path w="99" h="34">
                    <a:moveTo>
                      <a:pt x="0" y="20"/>
                    </a:moveTo>
                    <a:lnTo>
                      <a:pt x="7" y="0"/>
                    </a:lnTo>
                    <a:lnTo>
                      <a:pt x="99" y="18"/>
                    </a:lnTo>
                    <a:lnTo>
                      <a:pt x="80" y="34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3" name="Freeform 355"/>
              <p:cNvSpPr>
                <a:spLocks/>
              </p:cNvSpPr>
              <p:nvPr/>
            </p:nvSpPr>
            <p:spPr bwMode="auto">
              <a:xfrm>
                <a:off x="4248" y="1184"/>
                <a:ext cx="99" cy="3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2" y="0"/>
                  </a:cxn>
                  <a:cxn ang="0">
                    <a:pos x="99" y="20"/>
                  </a:cxn>
                  <a:cxn ang="0">
                    <a:pos x="19" y="34"/>
                  </a:cxn>
                  <a:cxn ang="0">
                    <a:pos x="0" y="18"/>
                  </a:cxn>
                </a:cxnLst>
                <a:rect l="0" t="0" r="r" b="b"/>
                <a:pathLst>
                  <a:path w="99" h="34">
                    <a:moveTo>
                      <a:pt x="0" y="18"/>
                    </a:moveTo>
                    <a:lnTo>
                      <a:pt x="92" y="0"/>
                    </a:lnTo>
                    <a:lnTo>
                      <a:pt x="99" y="20"/>
                    </a:lnTo>
                    <a:lnTo>
                      <a:pt x="19" y="3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4" name="Freeform 356"/>
              <p:cNvSpPr>
                <a:spLocks/>
              </p:cNvSpPr>
              <p:nvPr/>
            </p:nvSpPr>
            <p:spPr bwMode="auto">
              <a:xfrm>
                <a:off x="4248" y="1184"/>
                <a:ext cx="99" cy="3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2" y="0"/>
                  </a:cxn>
                  <a:cxn ang="0">
                    <a:pos x="99" y="20"/>
                  </a:cxn>
                  <a:cxn ang="0">
                    <a:pos x="19" y="34"/>
                  </a:cxn>
                  <a:cxn ang="0">
                    <a:pos x="0" y="18"/>
                  </a:cxn>
                </a:cxnLst>
                <a:rect l="0" t="0" r="r" b="b"/>
                <a:pathLst>
                  <a:path w="99" h="34">
                    <a:moveTo>
                      <a:pt x="0" y="18"/>
                    </a:moveTo>
                    <a:lnTo>
                      <a:pt x="92" y="0"/>
                    </a:lnTo>
                    <a:lnTo>
                      <a:pt x="99" y="20"/>
                    </a:lnTo>
                    <a:lnTo>
                      <a:pt x="19" y="34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5" name="Freeform 357"/>
              <p:cNvSpPr>
                <a:spLocks/>
              </p:cNvSpPr>
              <p:nvPr/>
            </p:nvSpPr>
            <p:spPr bwMode="auto">
              <a:xfrm>
                <a:off x="4501" y="1586"/>
                <a:ext cx="62" cy="113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52" y="0"/>
                  </a:cxn>
                  <a:cxn ang="0">
                    <a:pos x="62" y="29"/>
                  </a:cxn>
                  <a:cxn ang="0">
                    <a:pos x="6" y="113"/>
                  </a:cxn>
                  <a:cxn ang="0">
                    <a:pos x="0" y="94"/>
                  </a:cxn>
                </a:cxnLst>
                <a:rect l="0" t="0" r="r" b="b"/>
                <a:pathLst>
                  <a:path w="62" h="113">
                    <a:moveTo>
                      <a:pt x="0" y="94"/>
                    </a:moveTo>
                    <a:lnTo>
                      <a:pt x="52" y="0"/>
                    </a:lnTo>
                    <a:lnTo>
                      <a:pt x="62" y="29"/>
                    </a:lnTo>
                    <a:lnTo>
                      <a:pt x="6" y="113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6" name="Freeform 358"/>
              <p:cNvSpPr>
                <a:spLocks/>
              </p:cNvSpPr>
              <p:nvPr/>
            </p:nvSpPr>
            <p:spPr bwMode="auto">
              <a:xfrm>
                <a:off x="4501" y="1586"/>
                <a:ext cx="62" cy="113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52" y="0"/>
                  </a:cxn>
                  <a:cxn ang="0">
                    <a:pos x="62" y="29"/>
                  </a:cxn>
                  <a:cxn ang="0">
                    <a:pos x="6" y="113"/>
                  </a:cxn>
                  <a:cxn ang="0">
                    <a:pos x="0" y="94"/>
                  </a:cxn>
                </a:cxnLst>
                <a:rect l="0" t="0" r="r" b="b"/>
                <a:pathLst>
                  <a:path w="62" h="113">
                    <a:moveTo>
                      <a:pt x="0" y="94"/>
                    </a:moveTo>
                    <a:lnTo>
                      <a:pt x="52" y="0"/>
                    </a:lnTo>
                    <a:lnTo>
                      <a:pt x="62" y="29"/>
                    </a:lnTo>
                    <a:lnTo>
                      <a:pt x="6" y="113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7" name="Freeform 359"/>
              <p:cNvSpPr>
                <a:spLocks/>
              </p:cNvSpPr>
              <p:nvPr/>
            </p:nvSpPr>
            <p:spPr bwMode="auto">
              <a:xfrm>
                <a:off x="4218" y="1586"/>
                <a:ext cx="63" cy="113"/>
              </a:xfrm>
              <a:custGeom>
                <a:avLst/>
                <a:gdLst/>
                <a:ahLst/>
                <a:cxnLst>
                  <a:cxn ang="0">
                    <a:pos x="57" y="113"/>
                  </a:cxn>
                  <a:cxn ang="0">
                    <a:pos x="0" y="29"/>
                  </a:cxn>
                  <a:cxn ang="0">
                    <a:pos x="10" y="0"/>
                  </a:cxn>
                  <a:cxn ang="0">
                    <a:pos x="63" y="94"/>
                  </a:cxn>
                  <a:cxn ang="0">
                    <a:pos x="57" y="113"/>
                  </a:cxn>
                </a:cxnLst>
                <a:rect l="0" t="0" r="r" b="b"/>
                <a:pathLst>
                  <a:path w="63" h="113">
                    <a:moveTo>
                      <a:pt x="57" y="113"/>
                    </a:moveTo>
                    <a:lnTo>
                      <a:pt x="0" y="29"/>
                    </a:lnTo>
                    <a:lnTo>
                      <a:pt x="10" y="0"/>
                    </a:lnTo>
                    <a:lnTo>
                      <a:pt x="63" y="94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8" name="Freeform 360"/>
              <p:cNvSpPr>
                <a:spLocks noEditPoints="1"/>
              </p:cNvSpPr>
              <p:nvPr/>
            </p:nvSpPr>
            <p:spPr bwMode="auto">
              <a:xfrm>
                <a:off x="3187" y="1586"/>
                <a:ext cx="1094" cy="589"/>
              </a:xfrm>
              <a:custGeom>
                <a:avLst/>
                <a:gdLst/>
                <a:ahLst/>
                <a:cxnLst>
                  <a:cxn ang="0">
                    <a:pos x="1088" y="113"/>
                  </a:cxn>
                  <a:cxn ang="0">
                    <a:pos x="1031" y="29"/>
                  </a:cxn>
                  <a:cxn ang="0">
                    <a:pos x="1041" y="0"/>
                  </a:cxn>
                  <a:cxn ang="0">
                    <a:pos x="1094" y="94"/>
                  </a:cxn>
                  <a:cxn ang="0">
                    <a:pos x="1088" y="113"/>
                  </a:cxn>
                  <a:cxn ang="0">
                    <a:pos x="0" y="517"/>
                  </a:cxn>
                  <a:cxn ang="0">
                    <a:pos x="27" y="589"/>
                  </a:cxn>
                </a:cxnLst>
                <a:rect l="0" t="0" r="r" b="b"/>
                <a:pathLst>
                  <a:path w="1094" h="589">
                    <a:moveTo>
                      <a:pt x="1088" y="113"/>
                    </a:moveTo>
                    <a:lnTo>
                      <a:pt x="1031" y="29"/>
                    </a:lnTo>
                    <a:lnTo>
                      <a:pt x="1041" y="0"/>
                    </a:lnTo>
                    <a:lnTo>
                      <a:pt x="1094" y="94"/>
                    </a:lnTo>
                    <a:lnTo>
                      <a:pt x="1088" y="113"/>
                    </a:lnTo>
                    <a:moveTo>
                      <a:pt x="0" y="517"/>
                    </a:moveTo>
                    <a:lnTo>
                      <a:pt x="27" y="58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9" name="Freeform 361"/>
              <p:cNvSpPr>
                <a:spLocks/>
              </p:cNvSpPr>
              <p:nvPr/>
            </p:nvSpPr>
            <p:spPr bwMode="auto">
              <a:xfrm>
                <a:off x="4522" y="1463"/>
                <a:ext cx="31" cy="123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31" y="27"/>
                  </a:cxn>
                  <a:cxn ang="0">
                    <a:pos x="31" y="123"/>
                  </a:cxn>
                  <a:cxn ang="0">
                    <a:pos x="0" y="96"/>
                  </a:cxn>
                </a:cxnLst>
                <a:rect l="0" t="0" r="r" b="b"/>
                <a:pathLst>
                  <a:path w="31" h="123">
                    <a:moveTo>
                      <a:pt x="0" y="96"/>
                    </a:moveTo>
                    <a:lnTo>
                      <a:pt x="0" y="0"/>
                    </a:lnTo>
                    <a:lnTo>
                      <a:pt x="31" y="27"/>
                    </a:lnTo>
                    <a:lnTo>
                      <a:pt x="31" y="123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0" name="Freeform 362"/>
              <p:cNvSpPr>
                <a:spLocks/>
              </p:cNvSpPr>
              <p:nvPr/>
            </p:nvSpPr>
            <p:spPr bwMode="auto">
              <a:xfrm>
                <a:off x="4522" y="1463"/>
                <a:ext cx="31" cy="123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31" y="27"/>
                  </a:cxn>
                  <a:cxn ang="0">
                    <a:pos x="31" y="123"/>
                  </a:cxn>
                  <a:cxn ang="0">
                    <a:pos x="0" y="96"/>
                  </a:cxn>
                </a:cxnLst>
                <a:rect l="0" t="0" r="r" b="b"/>
                <a:pathLst>
                  <a:path w="31" h="123">
                    <a:moveTo>
                      <a:pt x="0" y="96"/>
                    </a:moveTo>
                    <a:lnTo>
                      <a:pt x="0" y="0"/>
                    </a:lnTo>
                    <a:lnTo>
                      <a:pt x="31" y="27"/>
                    </a:lnTo>
                    <a:lnTo>
                      <a:pt x="31" y="123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1" name="Freeform 363"/>
              <p:cNvSpPr>
                <a:spLocks/>
              </p:cNvSpPr>
              <p:nvPr/>
            </p:nvSpPr>
            <p:spPr bwMode="auto">
              <a:xfrm>
                <a:off x="4228" y="1463"/>
                <a:ext cx="32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0" y="27"/>
                  </a:cxn>
                  <a:cxn ang="0">
                    <a:pos x="32" y="0"/>
                  </a:cxn>
                  <a:cxn ang="0">
                    <a:pos x="32" y="96"/>
                  </a:cxn>
                  <a:cxn ang="0">
                    <a:pos x="0" y="123"/>
                  </a:cxn>
                </a:cxnLst>
                <a:rect l="0" t="0" r="r" b="b"/>
                <a:pathLst>
                  <a:path w="32" h="123">
                    <a:moveTo>
                      <a:pt x="0" y="123"/>
                    </a:moveTo>
                    <a:lnTo>
                      <a:pt x="0" y="27"/>
                    </a:lnTo>
                    <a:lnTo>
                      <a:pt x="32" y="0"/>
                    </a:lnTo>
                    <a:lnTo>
                      <a:pt x="32" y="96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2" name="Freeform 364"/>
              <p:cNvSpPr>
                <a:spLocks/>
              </p:cNvSpPr>
              <p:nvPr/>
            </p:nvSpPr>
            <p:spPr bwMode="auto">
              <a:xfrm>
                <a:off x="4228" y="1463"/>
                <a:ext cx="32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0" y="27"/>
                  </a:cxn>
                  <a:cxn ang="0">
                    <a:pos x="32" y="0"/>
                  </a:cxn>
                  <a:cxn ang="0">
                    <a:pos x="32" y="96"/>
                  </a:cxn>
                  <a:cxn ang="0">
                    <a:pos x="0" y="123"/>
                  </a:cxn>
                </a:cxnLst>
                <a:rect l="0" t="0" r="r" b="b"/>
                <a:pathLst>
                  <a:path w="32" h="123">
                    <a:moveTo>
                      <a:pt x="0" y="123"/>
                    </a:moveTo>
                    <a:lnTo>
                      <a:pt x="0" y="27"/>
                    </a:lnTo>
                    <a:lnTo>
                      <a:pt x="32" y="0"/>
                    </a:lnTo>
                    <a:lnTo>
                      <a:pt x="32" y="96"/>
                    </a:lnTo>
                    <a:lnTo>
                      <a:pt x="0" y="1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3" name="Freeform 365"/>
              <p:cNvSpPr>
                <a:spLocks/>
              </p:cNvSpPr>
              <p:nvPr/>
            </p:nvSpPr>
            <p:spPr bwMode="auto">
              <a:xfrm>
                <a:off x="5049" y="3396"/>
                <a:ext cx="127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102" y="48"/>
                  </a:cxn>
                  <a:cxn ang="0">
                    <a:pos x="127" y="0"/>
                  </a:cxn>
                  <a:cxn ang="0">
                    <a:pos x="20" y="44"/>
                  </a:cxn>
                  <a:cxn ang="0">
                    <a:pos x="0" y="90"/>
                  </a:cxn>
                </a:cxnLst>
                <a:rect l="0" t="0" r="r" b="b"/>
                <a:pathLst>
                  <a:path w="127" h="90">
                    <a:moveTo>
                      <a:pt x="0" y="90"/>
                    </a:moveTo>
                    <a:lnTo>
                      <a:pt x="102" y="48"/>
                    </a:lnTo>
                    <a:lnTo>
                      <a:pt x="127" y="0"/>
                    </a:lnTo>
                    <a:lnTo>
                      <a:pt x="20" y="44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4" name="Freeform 366"/>
              <p:cNvSpPr>
                <a:spLocks/>
              </p:cNvSpPr>
              <p:nvPr/>
            </p:nvSpPr>
            <p:spPr bwMode="auto">
              <a:xfrm>
                <a:off x="5049" y="3396"/>
                <a:ext cx="127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102" y="48"/>
                  </a:cxn>
                  <a:cxn ang="0">
                    <a:pos x="127" y="0"/>
                  </a:cxn>
                  <a:cxn ang="0">
                    <a:pos x="20" y="44"/>
                  </a:cxn>
                  <a:cxn ang="0">
                    <a:pos x="0" y="90"/>
                  </a:cxn>
                </a:cxnLst>
                <a:rect l="0" t="0" r="r" b="b"/>
                <a:pathLst>
                  <a:path w="127" h="90">
                    <a:moveTo>
                      <a:pt x="0" y="90"/>
                    </a:moveTo>
                    <a:lnTo>
                      <a:pt x="102" y="48"/>
                    </a:lnTo>
                    <a:lnTo>
                      <a:pt x="127" y="0"/>
                    </a:lnTo>
                    <a:lnTo>
                      <a:pt x="20" y="44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5" name="Freeform 367"/>
              <p:cNvSpPr>
                <a:spLocks/>
              </p:cNvSpPr>
              <p:nvPr/>
            </p:nvSpPr>
            <p:spPr bwMode="auto">
              <a:xfrm>
                <a:off x="4481" y="1771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6" name="Freeform 368"/>
              <p:cNvSpPr>
                <a:spLocks/>
              </p:cNvSpPr>
              <p:nvPr/>
            </p:nvSpPr>
            <p:spPr bwMode="auto">
              <a:xfrm>
                <a:off x="4481" y="1771"/>
                <a:ext cx="20" cy="68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0" y="68"/>
                  </a:cxn>
                  <a:cxn ang="0">
                    <a:pos x="20" y="51"/>
                  </a:cxn>
                </a:cxnLst>
                <a:rect l="0" t="0" r="r" b="b"/>
                <a:pathLst>
                  <a:path w="20" h="68">
                    <a:moveTo>
                      <a:pt x="20" y="51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0" y="68"/>
                    </a:lnTo>
                    <a:lnTo>
                      <a:pt x="2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7" name="Freeform 369"/>
              <p:cNvSpPr>
                <a:spLocks/>
              </p:cNvSpPr>
              <p:nvPr/>
            </p:nvSpPr>
            <p:spPr bwMode="auto">
              <a:xfrm>
                <a:off x="4281" y="1771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8" name="Freeform 370"/>
              <p:cNvSpPr>
                <a:spLocks/>
              </p:cNvSpPr>
              <p:nvPr/>
            </p:nvSpPr>
            <p:spPr bwMode="auto">
              <a:xfrm>
                <a:off x="4281" y="1771"/>
                <a:ext cx="20" cy="6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16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0" y="68"/>
                  </a:cxn>
                </a:cxnLst>
                <a:rect l="0" t="0" r="r" b="b"/>
                <a:pathLst>
                  <a:path w="20" h="68">
                    <a:moveTo>
                      <a:pt x="20" y="68"/>
                    </a:moveTo>
                    <a:lnTo>
                      <a:pt x="20" y="16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9" name="Freeform 371"/>
              <p:cNvSpPr>
                <a:spLocks/>
              </p:cNvSpPr>
              <p:nvPr/>
            </p:nvSpPr>
            <p:spPr bwMode="auto">
              <a:xfrm>
                <a:off x="5116" y="2959"/>
                <a:ext cx="101" cy="123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23" y="44"/>
                  </a:cxn>
                  <a:cxn ang="0">
                    <a:pos x="0" y="123"/>
                  </a:cxn>
                  <a:cxn ang="0">
                    <a:pos x="75" y="79"/>
                  </a:cxn>
                  <a:cxn ang="0">
                    <a:pos x="101" y="0"/>
                  </a:cxn>
                </a:cxnLst>
                <a:rect l="0" t="0" r="r" b="b"/>
                <a:pathLst>
                  <a:path w="101" h="123">
                    <a:moveTo>
                      <a:pt x="101" y="0"/>
                    </a:moveTo>
                    <a:lnTo>
                      <a:pt x="23" y="44"/>
                    </a:lnTo>
                    <a:lnTo>
                      <a:pt x="0" y="123"/>
                    </a:lnTo>
                    <a:lnTo>
                      <a:pt x="75" y="7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0" name="Freeform 372"/>
              <p:cNvSpPr>
                <a:spLocks/>
              </p:cNvSpPr>
              <p:nvPr/>
            </p:nvSpPr>
            <p:spPr bwMode="auto">
              <a:xfrm>
                <a:off x="5116" y="2959"/>
                <a:ext cx="101" cy="123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23" y="44"/>
                  </a:cxn>
                  <a:cxn ang="0">
                    <a:pos x="0" y="123"/>
                  </a:cxn>
                  <a:cxn ang="0">
                    <a:pos x="75" y="79"/>
                  </a:cxn>
                  <a:cxn ang="0">
                    <a:pos x="101" y="0"/>
                  </a:cxn>
                </a:cxnLst>
                <a:rect l="0" t="0" r="r" b="b"/>
                <a:pathLst>
                  <a:path w="101" h="123">
                    <a:moveTo>
                      <a:pt x="101" y="0"/>
                    </a:moveTo>
                    <a:lnTo>
                      <a:pt x="23" y="44"/>
                    </a:lnTo>
                    <a:lnTo>
                      <a:pt x="0" y="123"/>
                    </a:lnTo>
                    <a:lnTo>
                      <a:pt x="75" y="79"/>
                    </a:lnTo>
                    <a:lnTo>
                      <a:pt x="10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1" name="Freeform 373"/>
              <p:cNvSpPr>
                <a:spLocks/>
              </p:cNvSpPr>
              <p:nvPr/>
            </p:nvSpPr>
            <p:spPr bwMode="auto">
              <a:xfrm>
                <a:off x="4860" y="3207"/>
                <a:ext cx="129" cy="111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6" y="35"/>
                  </a:cxn>
                  <a:cxn ang="0">
                    <a:pos x="123" y="0"/>
                  </a:cxn>
                  <a:cxn ang="0">
                    <a:pos x="129" y="64"/>
                  </a:cxn>
                  <a:cxn ang="0">
                    <a:pos x="0" y="111"/>
                  </a:cxn>
                </a:cxnLst>
                <a:rect l="0" t="0" r="r" b="b"/>
                <a:pathLst>
                  <a:path w="129" h="111">
                    <a:moveTo>
                      <a:pt x="0" y="111"/>
                    </a:moveTo>
                    <a:lnTo>
                      <a:pt x="16" y="35"/>
                    </a:lnTo>
                    <a:lnTo>
                      <a:pt x="123" y="0"/>
                    </a:lnTo>
                    <a:lnTo>
                      <a:pt x="129" y="6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2" name="Freeform 374"/>
              <p:cNvSpPr>
                <a:spLocks/>
              </p:cNvSpPr>
              <p:nvPr/>
            </p:nvSpPr>
            <p:spPr bwMode="auto">
              <a:xfrm>
                <a:off x="4860" y="3207"/>
                <a:ext cx="129" cy="111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6" y="35"/>
                  </a:cxn>
                  <a:cxn ang="0">
                    <a:pos x="123" y="0"/>
                  </a:cxn>
                  <a:cxn ang="0">
                    <a:pos x="129" y="64"/>
                  </a:cxn>
                  <a:cxn ang="0">
                    <a:pos x="0" y="111"/>
                  </a:cxn>
                </a:cxnLst>
                <a:rect l="0" t="0" r="r" b="b"/>
                <a:pathLst>
                  <a:path w="129" h="111">
                    <a:moveTo>
                      <a:pt x="0" y="111"/>
                    </a:moveTo>
                    <a:lnTo>
                      <a:pt x="16" y="35"/>
                    </a:lnTo>
                    <a:lnTo>
                      <a:pt x="123" y="0"/>
                    </a:lnTo>
                    <a:lnTo>
                      <a:pt x="129" y="64"/>
                    </a:lnTo>
                    <a:lnTo>
                      <a:pt x="0" y="1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3" name="Freeform 375"/>
              <p:cNvSpPr>
                <a:spLocks/>
              </p:cNvSpPr>
              <p:nvPr/>
            </p:nvSpPr>
            <p:spPr bwMode="auto">
              <a:xfrm>
                <a:off x="3564" y="2959"/>
                <a:ext cx="102" cy="123"/>
              </a:xfrm>
              <a:custGeom>
                <a:avLst/>
                <a:gdLst/>
                <a:ahLst/>
                <a:cxnLst>
                  <a:cxn ang="0">
                    <a:pos x="27" y="79"/>
                  </a:cxn>
                  <a:cxn ang="0">
                    <a:pos x="0" y="0"/>
                  </a:cxn>
                  <a:cxn ang="0">
                    <a:pos x="79" y="44"/>
                  </a:cxn>
                  <a:cxn ang="0">
                    <a:pos x="102" y="123"/>
                  </a:cxn>
                  <a:cxn ang="0">
                    <a:pos x="27" y="79"/>
                  </a:cxn>
                </a:cxnLst>
                <a:rect l="0" t="0" r="r" b="b"/>
                <a:pathLst>
                  <a:path w="102" h="123">
                    <a:moveTo>
                      <a:pt x="27" y="79"/>
                    </a:moveTo>
                    <a:lnTo>
                      <a:pt x="0" y="0"/>
                    </a:lnTo>
                    <a:lnTo>
                      <a:pt x="79" y="44"/>
                    </a:lnTo>
                    <a:lnTo>
                      <a:pt x="102" y="123"/>
                    </a:lnTo>
                    <a:lnTo>
                      <a:pt x="27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4" name="Freeform 376"/>
              <p:cNvSpPr>
                <a:spLocks/>
              </p:cNvSpPr>
              <p:nvPr/>
            </p:nvSpPr>
            <p:spPr bwMode="auto">
              <a:xfrm>
                <a:off x="3564" y="2959"/>
                <a:ext cx="102" cy="123"/>
              </a:xfrm>
              <a:custGeom>
                <a:avLst/>
                <a:gdLst/>
                <a:ahLst/>
                <a:cxnLst>
                  <a:cxn ang="0">
                    <a:pos x="27" y="79"/>
                  </a:cxn>
                  <a:cxn ang="0">
                    <a:pos x="0" y="0"/>
                  </a:cxn>
                  <a:cxn ang="0">
                    <a:pos x="79" y="44"/>
                  </a:cxn>
                  <a:cxn ang="0">
                    <a:pos x="102" y="123"/>
                  </a:cxn>
                  <a:cxn ang="0">
                    <a:pos x="27" y="79"/>
                  </a:cxn>
                </a:cxnLst>
                <a:rect l="0" t="0" r="r" b="b"/>
                <a:pathLst>
                  <a:path w="102" h="123">
                    <a:moveTo>
                      <a:pt x="27" y="79"/>
                    </a:moveTo>
                    <a:lnTo>
                      <a:pt x="0" y="0"/>
                    </a:lnTo>
                    <a:lnTo>
                      <a:pt x="79" y="44"/>
                    </a:lnTo>
                    <a:lnTo>
                      <a:pt x="102" y="123"/>
                    </a:lnTo>
                    <a:lnTo>
                      <a:pt x="27" y="7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5" name="Freeform 377"/>
              <p:cNvSpPr>
                <a:spLocks/>
              </p:cNvSpPr>
              <p:nvPr/>
            </p:nvSpPr>
            <p:spPr bwMode="auto">
              <a:xfrm>
                <a:off x="3793" y="3207"/>
                <a:ext cx="128" cy="11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5" y="0"/>
                  </a:cxn>
                  <a:cxn ang="0">
                    <a:pos x="112" y="35"/>
                  </a:cxn>
                  <a:cxn ang="0">
                    <a:pos x="128" y="111"/>
                  </a:cxn>
                  <a:cxn ang="0">
                    <a:pos x="0" y="64"/>
                  </a:cxn>
                </a:cxnLst>
                <a:rect l="0" t="0" r="r" b="b"/>
                <a:pathLst>
                  <a:path w="128" h="111">
                    <a:moveTo>
                      <a:pt x="0" y="64"/>
                    </a:moveTo>
                    <a:lnTo>
                      <a:pt x="5" y="0"/>
                    </a:lnTo>
                    <a:lnTo>
                      <a:pt x="112" y="35"/>
                    </a:lnTo>
                    <a:lnTo>
                      <a:pt x="128" y="111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6" name="Freeform 378"/>
              <p:cNvSpPr>
                <a:spLocks/>
              </p:cNvSpPr>
              <p:nvPr/>
            </p:nvSpPr>
            <p:spPr bwMode="auto">
              <a:xfrm>
                <a:off x="3793" y="3207"/>
                <a:ext cx="128" cy="11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5" y="0"/>
                  </a:cxn>
                  <a:cxn ang="0">
                    <a:pos x="112" y="35"/>
                  </a:cxn>
                  <a:cxn ang="0">
                    <a:pos x="128" y="111"/>
                  </a:cxn>
                  <a:cxn ang="0">
                    <a:pos x="0" y="64"/>
                  </a:cxn>
                </a:cxnLst>
                <a:rect l="0" t="0" r="r" b="b"/>
                <a:pathLst>
                  <a:path w="128" h="111">
                    <a:moveTo>
                      <a:pt x="0" y="64"/>
                    </a:moveTo>
                    <a:lnTo>
                      <a:pt x="5" y="0"/>
                    </a:lnTo>
                    <a:lnTo>
                      <a:pt x="112" y="35"/>
                    </a:lnTo>
                    <a:lnTo>
                      <a:pt x="128" y="111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7" name="Freeform 379"/>
              <p:cNvSpPr>
                <a:spLocks/>
              </p:cNvSpPr>
              <p:nvPr/>
            </p:nvSpPr>
            <p:spPr bwMode="auto">
              <a:xfrm>
                <a:off x="4925" y="3486"/>
                <a:ext cx="124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92" y="25"/>
                  </a:cxn>
                  <a:cxn ang="0">
                    <a:pos x="124" y="0"/>
                  </a:cxn>
                  <a:cxn ang="0">
                    <a:pos x="25" y="32"/>
                  </a:cxn>
                  <a:cxn ang="0">
                    <a:pos x="0" y="57"/>
                  </a:cxn>
                </a:cxnLst>
                <a:rect l="0" t="0" r="r" b="b"/>
                <a:pathLst>
                  <a:path w="124" h="57">
                    <a:moveTo>
                      <a:pt x="0" y="57"/>
                    </a:moveTo>
                    <a:lnTo>
                      <a:pt x="92" y="25"/>
                    </a:lnTo>
                    <a:lnTo>
                      <a:pt x="124" y="0"/>
                    </a:lnTo>
                    <a:lnTo>
                      <a:pt x="25" y="3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8" name="Freeform 380"/>
              <p:cNvSpPr>
                <a:spLocks/>
              </p:cNvSpPr>
              <p:nvPr/>
            </p:nvSpPr>
            <p:spPr bwMode="auto">
              <a:xfrm>
                <a:off x="4925" y="3486"/>
                <a:ext cx="124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92" y="25"/>
                  </a:cxn>
                  <a:cxn ang="0">
                    <a:pos x="124" y="0"/>
                  </a:cxn>
                  <a:cxn ang="0">
                    <a:pos x="25" y="32"/>
                  </a:cxn>
                  <a:cxn ang="0">
                    <a:pos x="0" y="57"/>
                  </a:cxn>
                </a:cxnLst>
                <a:rect l="0" t="0" r="r" b="b"/>
                <a:pathLst>
                  <a:path w="124" h="57">
                    <a:moveTo>
                      <a:pt x="0" y="57"/>
                    </a:moveTo>
                    <a:lnTo>
                      <a:pt x="92" y="25"/>
                    </a:lnTo>
                    <a:lnTo>
                      <a:pt x="124" y="0"/>
                    </a:lnTo>
                    <a:lnTo>
                      <a:pt x="25" y="32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9" name="Freeform 381"/>
              <p:cNvSpPr>
                <a:spLocks/>
              </p:cNvSpPr>
              <p:nvPr/>
            </p:nvSpPr>
            <p:spPr bwMode="auto">
              <a:xfrm>
                <a:off x="5246" y="3090"/>
                <a:ext cx="89" cy="142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89" y="89"/>
                  </a:cxn>
                  <a:cxn ang="0">
                    <a:pos x="89" y="0"/>
                  </a:cxn>
                  <a:cxn ang="0">
                    <a:pos x="0" y="53"/>
                  </a:cxn>
                  <a:cxn ang="0">
                    <a:pos x="0" y="142"/>
                  </a:cxn>
                </a:cxnLst>
                <a:rect l="0" t="0" r="r" b="b"/>
                <a:pathLst>
                  <a:path w="89" h="142">
                    <a:moveTo>
                      <a:pt x="0" y="142"/>
                    </a:moveTo>
                    <a:lnTo>
                      <a:pt x="89" y="89"/>
                    </a:lnTo>
                    <a:lnTo>
                      <a:pt x="89" y="0"/>
                    </a:lnTo>
                    <a:lnTo>
                      <a:pt x="0" y="5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0" name="Freeform 382"/>
              <p:cNvSpPr>
                <a:spLocks/>
              </p:cNvSpPr>
              <p:nvPr/>
            </p:nvSpPr>
            <p:spPr bwMode="auto">
              <a:xfrm>
                <a:off x="5246" y="3090"/>
                <a:ext cx="89" cy="142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89" y="89"/>
                  </a:cxn>
                  <a:cxn ang="0">
                    <a:pos x="89" y="0"/>
                  </a:cxn>
                  <a:cxn ang="0">
                    <a:pos x="0" y="53"/>
                  </a:cxn>
                  <a:cxn ang="0">
                    <a:pos x="0" y="142"/>
                  </a:cxn>
                </a:cxnLst>
                <a:rect l="0" t="0" r="r" b="b"/>
                <a:pathLst>
                  <a:path w="89" h="142">
                    <a:moveTo>
                      <a:pt x="0" y="142"/>
                    </a:moveTo>
                    <a:lnTo>
                      <a:pt x="89" y="89"/>
                    </a:lnTo>
                    <a:lnTo>
                      <a:pt x="89" y="0"/>
                    </a:lnTo>
                    <a:lnTo>
                      <a:pt x="0" y="53"/>
                    </a:lnTo>
                    <a:lnTo>
                      <a:pt x="0" y="1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1" name="Freeform 383"/>
              <p:cNvSpPr>
                <a:spLocks/>
              </p:cNvSpPr>
              <p:nvPr/>
            </p:nvSpPr>
            <p:spPr bwMode="auto">
              <a:xfrm>
                <a:off x="5054" y="1256"/>
                <a:ext cx="145" cy="75"/>
              </a:xfrm>
              <a:custGeom>
                <a:avLst/>
                <a:gdLst/>
                <a:ahLst/>
                <a:cxnLst>
                  <a:cxn ang="0">
                    <a:pos x="122" y="32"/>
                  </a:cxn>
                  <a:cxn ang="0">
                    <a:pos x="0" y="0"/>
                  </a:cxn>
                  <a:cxn ang="0">
                    <a:pos x="19" y="35"/>
                  </a:cxn>
                  <a:cxn ang="0">
                    <a:pos x="145" y="75"/>
                  </a:cxn>
                  <a:cxn ang="0">
                    <a:pos x="122" y="32"/>
                  </a:cxn>
                </a:cxnLst>
                <a:rect l="0" t="0" r="r" b="b"/>
                <a:pathLst>
                  <a:path w="145" h="75">
                    <a:moveTo>
                      <a:pt x="122" y="32"/>
                    </a:moveTo>
                    <a:lnTo>
                      <a:pt x="0" y="0"/>
                    </a:lnTo>
                    <a:lnTo>
                      <a:pt x="19" y="35"/>
                    </a:lnTo>
                    <a:lnTo>
                      <a:pt x="145" y="75"/>
                    </a:lnTo>
                    <a:lnTo>
                      <a:pt x="1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2" name="Freeform 384"/>
              <p:cNvSpPr>
                <a:spLocks/>
              </p:cNvSpPr>
              <p:nvPr/>
            </p:nvSpPr>
            <p:spPr bwMode="auto">
              <a:xfrm>
                <a:off x="5054" y="1256"/>
                <a:ext cx="145" cy="75"/>
              </a:xfrm>
              <a:custGeom>
                <a:avLst/>
                <a:gdLst/>
                <a:ahLst/>
                <a:cxnLst>
                  <a:cxn ang="0">
                    <a:pos x="122" y="32"/>
                  </a:cxn>
                  <a:cxn ang="0">
                    <a:pos x="0" y="0"/>
                  </a:cxn>
                  <a:cxn ang="0">
                    <a:pos x="19" y="35"/>
                  </a:cxn>
                  <a:cxn ang="0">
                    <a:pos x="145" y="75"/>
                  </a:cxn>
                  <a:cxn ang="0">
                    <a:pos x="122" y="32"/>
                  </a:cxn>
                </a:cxnLst>
                <a:rect l="0" t="0" r="r" b="b"/>
                <a:pathLst>
                  <a:path w="145" h="75">
                    <a:moveTo>
                      <a:pt x="122" y="32"/>
                    </a:moveTo>
                    <a:lnTo>
                      <a:pt x="0" y="0"/>
                    </a:lnTo>
                    <a:lnTo>
                      <a:pt x="19" y="35"/>
                    </a:lnTo>
                    <a:lnTo>
                      <a:pt x="145" y="75"/>
                    </a:lnTo>
                    <a:lnTo>
                      <a:pt x="122" y="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3" name="Freeform 385"/>
              <p:cNvSpPr>
                <a:spLocks/>
              </p:cNvSpPr>
              <p:nvPr/>
            </p:nvSpPr>
            <p:spPr bwMode="auto">
              <a:xfrm>
                <a:off x="5066" y="3094"/>
                <a:ext cx="85" cy="13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85" y="53"/>
                  </a:cxn>
                  <a:cxn ang="0">
                    <a:pos x="61" y="130"/>
                  </a:cxn>
                  <a:cxn ang="0">
                    <a:pos x="0" y="77"/>
                  </a:cxn>
                  <a:cxn ang="0">
                    <a:pos x="24" y="0"/>
                  </a:cxn>
                </a:cxnLst>
                <a:rect l="0" t="0" r="r" b="b"/>
                <a:pathLst>
                  <a:path w="85" h="130">
                    <a:moveTo>
                      <a:pt x="24" y="0"/>
                    </a:moveTo>
                    <a:lnTo>
                      <a:pt x="85" y="53"/>
                    </a:lnTo>
                    <a:lnTo>
                      <a:pt x="61" y="130"/>
                    </a:lnTo>
                    <a:lnTo>
                      <a:pt x="0" y="7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4" name="Freeform 386"/>
              <p:cNvSpPr>
                <a:spLocks/>
              </p:cNvSpPr>
              <p:nvPr/>
            </p:nvSpPr>
            <p:spPr bwMode="auto">
              <a:xfrm>
                <a:off x="5066" y="3094"/>
                <a:ext cx="85" cy="13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85" y="53"/>
                  </a:cxn>
                  <a:cxn ang="0">
                    <a:pos x="61" y="130"/>
                  </a:cxn>
                  <a:cxn ang="0">
                    <a:pos x="0" y="77"/>
                  </a:cxn>
                  <a:cxn ang="0">
                    <a:pos x="24" y="0"/>
                  </a:cxn>
                </a:cxnLst>
                <a:rect l="0" t="0" r="r" b="b"/>
                <a:pathLst>
                  <a:path w="85" h="130">
                    <a:moveTo>
                      <a:pt x="24" y="0"/>
                    </a:moveTo>
                    <a:lnTo>
                      <a:pt x="85" y="53"/>
                    </a:lnTo>
                    <a:lnTo>
                      <a:pt x="61" y="130"/>
                    </a:lnTo>
                    <a:lnTo>
                      <a:pt x="0" y="77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5" name="Freeform 387"/>
              <p:cNvSpPr>
                <a:spLocks/>
              </p:cNvSpPr>
              <p:nvPr/>
            </p:nvSpPr>
            <p:spPr bwMode="auto">
              <a:xfrm>
                <a:off x="3631" y="3094"/>
                <a:ext cx="83" cy="130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24" y="130"/>
                  </a:cxn>
                  <a:cxn ang="0">
                    <a:pos x="83" y="77"/>
                  </a:cxn>
                  <a:cxn ang="0">
                    <a:pos x="60" y="0"/>
                  </a:cxn>
                  <a:cxn ang="0">
                    <a:pos x="0" y="53"/>
                  </a:cxn>
                </a:cxnLst>
                <a:rect l="0" t="0" r="r" b="b"/>
                <a:pathLst>
                  <a:path w="83" h="130">
                    <a:moveTo>
                      <a:pt x="0" y="53"/>
                    </a:moveTo>
                    <a:lnTo>
                      <a:pt x="24" y="130"/>
                    </a:lnTo>
                    <a:lnTo>
                      <a:pt x="83" y="77"/>
                    </a:lnTo>
                    <a:lnTo>
                      <a:pt x="6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6" name="Freeform 388"/>
              <p:cNvSpPr>
                <a:spLocks/>
              </p:cNvSpPr>
              <p:nvPr/>
            </p:nvSpPr>
            <p:spPr bwMode="auto">
              <a:xfrm>
                <a:off x="3631" y="3094"/>
                <a:ext cx="83" cy="130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24" y="130"/>
                  </a:cxn>
                  <a:cxn ang="0">
                    <a:pos x="83" y="77"/>
                  </a:cxn>
                  <a:cxn ang="0">
                    <a:pos x="60" y="0"/>
                  </a:cxn>
                  <a:cxn ang="0">
                    <a:pos x="0" y="53"/>
                  </a:cxn>
                </a:cxnLst>
                <a:rect l="0" t="0" r="r" b="b"/>
                <a:pathLst>
                  <a:path w="83" h="130">
                    <a:moveTo>
                      <a:pt x="0" y="53"/>
                    </a:moveTo>
                    <a:lnTo>
                      <a:pt x="24" y="130"/>
                    </a:lnTo>
                    <a:lnTo>
                      <a:pt x="83" y="77"/>
                    </a:lnTo>
                    <a:lnTo>
                      <a:pt x="60" y="0"/>
                    </a:lnTo>
                    <a:lnTo>
                      <a:pt x="0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7" name="Freeform 389"/>
              <p:cNvSpPr>
                <a:spLocks/>
              </p:cNvSpPr>
              <p:nvPr/>
            </p:nvSpPr>
            <p:spPr bwMode="auto">
              <a:xfrm>
                <a:off x="4906" y="1206"/>
                <a:ext cx="148" cy="50"/>
              </a:xfrm>
              <a:custGeom>
                <a:avLst/>
                <a:gdLst/>
                <a:ahLst/>
                <a:cxnLst>
                  <a:cxn ang="0">
                    <a:pos x="123" y="16"/>
                  </a:cxn>
                  <a:cxn ang="0">
                    <a:pos x="0" y="0"/>
                  </a:cxn>
                  <a:cxn ang="0">
                    <a:pos x="23" y="28"/>
                  </a:cxn>
                  <a:cxn ang="0">
                    <a:pos x="148" y="50"/>
                  </a:cxn>
                  <a:cxn ang="0">
                    <a:pos x="123" y="16"/>
                  </a:cxn>
                </a:cxnLst>
                <a:rect l="0" t="0" r="r" b="b"/>
                <a:pathLst>
                  <a:path w="148" h="50">
                    <a:moveTo>
                      <a:pt x="123" y="16"/>
                    </a:moveTo>
                    <a:lnTo>
                      <a:pt x="0" y="0"/>
                    </a:lnTo>
                    <a:lnTo>
                      <a:pt x="23" y="28"/>
                    </a:lnTo>
                    <a:lnTo>
                      <a:pt x="148" y="50"/>
                    </a:lnTo>
                    <a:lnTo>
                      <a:pt x="123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8" name="Freeform 390"/>
              <p:cNvSpPr>
                <a:spLocks/>
              </p:cNvSpPr>
              <p:nvPr/>
            </p:nvSpPr>
            <p:spPr bwMode="auto">
              <a:xfrm>
                <a:off x="4906" y="1206"/>
                <a:ext cx="148" cy="50"/>
              </a:xfrm>
              <a:custGeom>
                <a:avLst/>
                <a:gdLst/>
                <a:ahLst/>
                <a:cxnLst>
                  <a:cxn ang="0">
                    <a:pos x="123" y="16"/>
                  </a:cxn>
                  <a:cxn ang="0">
                    <a:pos x="0" y="0"/>
                  </a:cxn>
                  <a:cxn ang="0">
                    <a:pos x="23" y="28"/>
                  </a:cxn>
                  <a:cxn ang="0">
                    <a:pos x="148" y="50"/>
                  </a:cxn>
                  <a:cxn ang="0">
                    <a:pos x="123" y="16"/>
                  </a:cxn>
                </a:cxnLst>
                <a:rect l="0" t="0" r="r" b="b"/>
                <a:pathLst>
                  <a:path w="148" h="50">
                    <a:moveTo>
                      <a:pt x="123" y="16"/>
                    </a:moveTo>
                    <a:lnTo>
                      <a:pt x="0" y="0"/>
                    </a:lnTo>
                    <a:lnTo>
                      <a:pt x="23" y="28"/>
                    </a:lnTo>
                    <a:lnTo>
                      <a:pt x="148" y="50"/>
                    </a:lnTo>
                    <a:lnTo>
                      <a:pt x="123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9" name="Freeform 391"/>
              <p:cNvSpPr>
                <a:spLocks/>
              </p:cNvSpPr>
              <p:nvPr/>
            </p:nvSpPr>
            <p:spPr bwMode="auto">
              <a:xfrm>
                <a:off x="5201" y="1507"/>
                <a:ext cx="61" cy="116"/>
              </a:xfrm>
              <a:custGeom>
                <a:avLst/>
                <a:gdLst/>
                <a:ahLst/>
                <a:cxnLst>
                  <a:cxn ang="0">
                    <a:pos x="61" y="116"/>
                  </a:cxn>
                  <a:cxn ang="0">
                    <a:pos x="8" y="53"/>
                  </a:cxn>
                  <a:cxn ang="0">
                    <a:pos x="0" y="0"/>
                  </a:cxn>
                  <a:cxn ang="0">
                    <a:pos x="54" y="60"/>
                  </a:cxn>
                  <a:cxn ang="0">
                    <a:pos x="61" y="116"/>
                  </a:cxn>
                </a:cxnLst>
                <a:rect l="0" t="0" r="r" b="b"/>
                <a:pathLst>
                  <a:path w="61" h="116">
                    <a:moveTo>
                      <a:pt x="61" y="116"/>
                    </a:moveTo>
                    <a:lnTo>
                      <a:pt x="8" y="53"/>
                    </a:lnTo>
                    <a:lnTo>
                      <a:pt x="0" y="0"/>
                    </a:lnTo>
                    <a:lnTo>
                      <a:pt x="54" y="60"/>
                    </a:lnTo>
                    <a:lnTo>
                      <a:pt x="61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0" name="Freeform 392"/>
              <p:cNvSpPr>
                <a:spLocks/>
              </p:cNvSpPr>
              <p:nvPr/>
            </p:nvSpPr>
            <p:spPr bwMode="auto">
              <a:xfrm>
                <a:off x="5201" y="1507"/>
                <a:ext cx="61" cy="116"/>
              </a:xfrm>
              <a:custGeom>
                <a:avLst/>
                <a:gdLst/>
                <a:ahLst/>
                <a:cxnLst>
                  <a:cxn ang="0">
                    <a:pos x="61" y="116"/>
                  </a:cxn>
                  <a:cxn ang="0">
                    <a:pos x="8" y="53"/>
                  </a:cxn>
                  <a:cxn ang="0">
                    <a:pos x="0" y="0"/>
                  </a:cxn>
                  <a:cxn ang="0">
                    <a:pos x="54" y="60"/>
                  </a:cxn>
                  <a:cxn ang="0">
                    <a:pos x="61" y="116"/>
                  </a:cxn>
                </a:cxnLst>
                <a:rect l="0" t="0" r="r" b="b"/>
                <a:pathLst>
                  <a:path w="61" h="116">
                    <a:moveTo>
                      <a:pt x="61" y="116"/>
                    </a:moveTo>
                    <a:lnTo>
                      <a:pt x="8" y="53"/>
                    </a:lnTo>
                    <a:lnTo>
                      <a:pt x="0" y="0"/>
                    </a:lnTo>
                    <a:lnTo>
                      <a:pt x="54" y="60"/>
                    </a:lnTo>
                    <a:lnTo>
                      <a:pt x="61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1" name="Freeform 393"/>
              <p:cNvSpPr>
                <a:spLocks/>
              </p:cNvSpPr>
              <p:nvPr/>
            </p:nvSpPr>
            <p:spPr bwMode="auto">
              <a:xfrm>
                <a:off x="3520" y="1507"/>
                <a:ext cx="60" cy="116"/>
              </a:xfrm>
              <a:custGeom>
                <a:avLst/>
                <a:gdLst/>
                <a:ahLst/>
                <a:cxnLst>
                  <a:cxn ang="0">
                    <a:pos x="7" y="60"/>
                  </a:cxn>
                  <a:cxn ang="0">
                    <a:pos x="60" y="0"/>
                  </a:cxn>
                  <a:cxn ang="0">
                    <a:pos x="52" y="53"/>
                  </a:cxn>
                  <a:cxn ang="0">
                    <a:pos x="0" y="116"/>
                  </a:cxn>
                  <a:cxn ang="0">
                    <a:pos x="7" y="60"/>
                  </a:cxn>
                </a:cxnLst>
                <a:rect l="0" t="0" r="r" b="b"/>
                <a:pathLst>
                  <a:path w="60" h="116">
                    <a:moveTo>
                      <a:pt x="7" y="60"/>
                    </a:moveTo>
                    <a:lnTo>
                      <a:pt x="60" y="0"/>
                    </a:lnTo>
                    <a:lnTo>
                      <a:pt x="52" y="53"/>
                    </a:lnTo>
                    <a:lnTo>
                      <a:pt x="0" y="116"/>
                    </a:lnTo>
                    <a:lnTo>
                      <a:pt x="7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2" name="Freeform 394"/>
              <p:cNvSpPr>
                <a:spLocks/>
              </p:cNvSpPr>
              <p:nvPr/>
            </p:nvSpPr>
            <p:spPr bwMode="auto">
              <a:xfrm>
                <a:off x="3520" y="1507"/>
                <a:ext cx="60" cy="116"/>
              </a:xfrm>
              <a:custGeom>
                <a:avLst/>
                <a:gdLst/>
                <a:ahLst/>
                <a:cxnLst>
                  <a:cxn ang="0">
                    <a:pos x="7" y="60"/>
                  </a:cxn>
                  <a:cxn ang="0">
                    <a:pos x="60" y="0"/>
                  </a:cxn>
                  <a:cxn ang="0">
                    <a:pos x="52" y="53"/>
                  </a:cxn>
                  <a:cxn ang="0">
                    <a:pos x="0" y="116"/>
                  </a:cxn>
                  <a:cxn ang="0">
                    <a:pos x="7" y="60"/>
                  </a:cxn>
                </a:cxnLst>
                <a:rect l="0" t="0" r="r" b="b"/>
                <a:pathLst>
                  <a:path w="60" h="116">
                    <a:moveTo>
                      <a:pt x="7" y="60"/>
                    </a:moveTo>
                    <a:lnTo>
                      <a:pt x="60" y="0"/>
                    </a:lnTo>
                    <a:lnTo>
                      <a:pt x="52" y="53"/>
                    </a:lnTo>
                    <a:lnTo>
                      <a:pt x="0" y="116"/>
                    </a:lnTo>
                    <a:lnTo>
                      <a:pt x="7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3" name="Freeform 395"/>
              <p:cNvSpPr>
                <a:spLocks/>
              </p:cNvSpPr>
              <p:nvPr/>
            </p:nvSpPr>
            <p:spPr bwMode="auto">
              <a:xfrm>
                <a:off x="4633" y="3383"/>
                <a:ext cx="23" cy="77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9" y="77"/>
                  </a:cxn>
                  <a:cxn ang="0">
                    <a:pos x="0" y="37"/>
                  </a:cxn>
                  <a:cxn ang="0">
                    <a:pos x="13" y="0"/>
                  </a:cxn>
                  <a:cxn ang="0">
                    <a:pos x="23" y="40"/>
                  </a:cxn>
                </a:cxnLst>
                <a:rect l="0" t="0" r="r" b="b"/>
                <a:pathLst>
                  <a:path w="23" h="77">
                    <a:moveTo>
                      <a:pt x="23" y="40"/>
                    </a:moveTo>
                    <a:lnTo>
                      <a:pt x="9" y="77"/>
                    </a:lnTo>
                    <a:lnTo>
                      <a:pt x="0" y="37"/>
                    </a:lnTo>
                    <a:lnTo>
                      <a:pt x="13" y="0"/>
                    </a:lnTo>
                    <a:lnTo>
                      <a:pt x="23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4" name="Freeform 396"/>
              <p:cNvSpPr>
                <a:spLocks/>
              </p:cNvSpPr>
              <p:nvPr/>
            </p:nvSpPr>
            <p:spPr bwMode="auto">
              <a:xfrm>
                <a:off x="4633" y="3383"/>
                <a:ext cx="23" cy="77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9" y="77"/>
                  </a:cxn>
                  <a:cxn ang="0">
                    <a:pos x="0" y="37"/>
                  </a:cxn>
                  <a:cxn ang="0">
                    <a:pos x="13" y="0"/>
                  </a:cxn>
                  <a:cxn ang="0">
                    <a:pos x="23" y="40"/>
                  </a:cxn>
                </a:cxnLst>
                <a:rect l="0" t="0" r="r" b="b"/>
                <a:pathLst>
                  <a:path w="23" h="77">
                    <a:moveTo>
                      <a:pt x="23" y="40"/>
                    </a:moveTo>
                    <a:lnTo>
                      <a:pt x="9" y="77"/>
                    </a:lnTo>
                    <a:lnTo>
                      <a:pt x="0" y="37"/>
                    </a:lnTo>
                    <a:lnTo>
                      <a:pt x="13" y="0"/>
                    </a:lnTo>
                    <a:lnTo>
                      <a:pt x="23" y="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5" name="Freeform 397"/>
              <p:cNvSpPr>
                <a:spLocks/>
              </p:cNvSpPr>
              <p:nvPr/>
            </p:nvSpPr>
            <p:spPr bwMode="auto">
              <a:xfrm>
                <a:off x="4534" y="1186"/>
                <a:ext cx="103" cy="4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7" y="0"/>
                  </a:cxn>
                  <a:cxn ang="0">
                    <a:pos x="103" y="36"/>
                  </a:cxn>
                  <a:cxn ang="0">
                    <a:pos x="75" y="48"/>
                  </a:cxn>
                  <a:cxn ang="0">
                    <a:pos x="0" y="16"/>
                  </a:cxn>
                </a:cxnLst>
                <a:rect l="0" t="0" r="r" b="b"/>
                <a:pathLst>
                  <a:path w="103" h="48">
                    <a:moveTo>
                      <a:pt x="0" y="16"/>
                    </a:moveTo>
                    <a:lnTo>
                      <a:pt x="17" y="0"/>
                    </a:lnTo>
                    <a:lnTo>
                      <a:pt x="103" y="36"/>
                    </a:lnTo>
                    <a:lnTo>
                      <a:pt x="75" y="4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6" name="Freeform 398"/>
              <p:cNvSpPr>
                <a:spLocks/>
              </p:cNvSpPr>
              <p:nvPr/>
            </p:nvSpPr>
            <p:spPr bwMode="auto">
              <a:xfrm>
                <a:off x="4534" y="1186"/>
                <a:ext cx="103" cy="4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7" y="0"/>
                  </a:cxn>
                  <a:cxn ang="0">
                    <a:pos x="103" y="36"/>
                  </a:cxn>
                  <a:cxn ang="0">
                    <a:pos x="75" y="48"/>
                  </a:cxn>
                  <a:cxn ang="0">
                    <a:pos x="0" y="16"/>
                  </a:cxn>
                </a:cxnLst>
                <a:rect l="0" t="0" r="r" b="b"/>
                <a:pathLst>
                  <a:path w="103" h="48">
                    <a:moveTo>
                      <a:pt x="0" y="16"/>
                    </a:moveTo>
                    <a:lnTo>
                      <a:pt x="17" y="0"/>
                    </a:lnTo>
                    <a:lnTo>
                      <a:pt x="103" y="36"/>
                    </a:lnTo>
                    <a:lnTo>
                      <a:pt x="75" y="48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7" name="Freeform 399"/>
              <p:cNvSpPr>
                <a:spLocks/>
              </p:cNvSpPr>
              <p:nvPr/>
            </p:nvSpPr>
            <p:spPr bwMode="auto">
              <a:xfrm>
                <a:off x="4145" y="1186"/>
                <a:ext cx="103" cy="48"/>
              </a:xfrm>
              <a:custGeom>
                <a:avLst/>
                <a:gdLst/>
                <a:ahLst/>
                <a:cxnLst>
                  <a:cxn ang="0">
                    <a:pos x="28" y="48"/>
                  </a:cxn>
                  <a:cxn ang="0">
                    <a:pos x="0" y="36"/>
                  </a:cxn>
                  <a:cxn ang="0">
                    <a:pos x="84" y="0"/>
                  </a:cxn>
                  <a:cxn ang="0">
                    <a:pos x="103" y="16"/>
                  </a:cxn>
                  <a:cxn ang="0">
                    <a:pos x="28" y="48"/>
                  </a:cxn>
                </a:cxnLst>
                <a:rect l="0" t="0" r="r" b="b"/>
                <a:pathLst>
                  <a:path w="103" h="48">
                    <a:moveTo>
                      <a:pt x="28" y="48"/>
                    </a:moveTo>
                    <a:lnTo>
                      <a:pt x="0" y="36"/>
                    </a:lnTo>
                    <a:lnTo>
                      <a:pt x="84" y="0"/>
                    </a:lnTo>
                    <a:lnTo>
                      <a:pt x="103" y="16"/>
                    </a:lnTo>
                    <a:lnTo>
                      <a:pt x="28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8" name="Freeform 400"/>
              <p:cNvSpPr>
                <a:spLocks/>
              </p:cNvSpPr>
              <p:nvPr/>
            </p:nvSpPr>
            <p:spPr bwMode="auto">
              <a:xfrm>
                <a:off x="4145" y="1186"/>
                <a:ext cx="103" cy="48"/>
              </a:xfrm>
              <a:custGeom>
                <a:avLst/>
                <a:gdLst/>
                <a:ahLst/>
                <a:cxnLst>
                  <a:cxn ang="0">
                    <a:pos x="28" y="48"/>
                  </a:cxn>
                  <a:cxn ang="0">
                    <a:pos x="0" y="36"/>
                  </a:cxn>
                  <a:cxn ang="0">
                    <a:pos x="84" y="0"/>
                  </a:cxn>
                  <a:cxn ang="0">
                    <a:pos x="103" y="16"/>
                  </a:cxn>
                  <a:cxn ang="0">
                    <a:pos x="28" y="48"/>
                  </a:cxn>
                </a:cxnLst>
                <a:rect l="0" t="0" r="r" b="b"/>
                <a:pathLst>
                  <a:path w="103" h="48">
                    <a:moveTo>
                      <a:pt x="28" y="48"/>
                    </a:moveTo>
                    <a:lnTo>
                      <a:pt x="0" y="36"/>
                    </a:lnTo>
                    <a:lnTo>
                      <a:pt x="84" y="0"/>
                    </a:lnTo>
                    <a:lnTo>
                      <a:pt x="103" y="16"/>
                    </a:lnTo>
                    <a:lnTo>
                      <a:pt x="28" y="4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9" name="Freeform 401"/>
              <p:cNvSpPr>
                <a:spLocks/>
              </p:cNvSpPr>
              <p:nvPr/>
            </p:nvSpPr>
            <p:spPr bwMode="auto">
              <a:xfrm>
                <a:off x="4411" y="1852"/>
                <a:ext cx="39" cy="59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7"/>
                  </a:cxn>
                  <a:cxn ang="0">
                    <a:pos x="0" y="59"/>
                  </a:cxn>
                  <a:cxn ang="0">
                    <a:pos x="39" y="52"/>
                  </a:cxn>
                </a:cxnLst>
                <a:rect l="0" t="0" r="r" b="b"/>
                <a:pathLst>
                  <a:path w="39" h="59">
                    <a:moveTo>
                      <a:pt x="39" y="52"/>
                    </a:moveTo>
                    <a:lnTo>
                      <a:pt x="39" y="0"/>
                    </a:lnTo>
                    <a:lnTo>
                      <a:pt x="0" y="7"/>
                    </a:lnTo>
                    <a:lnTo>
                      <a:pt x="0" y="59"/>
                    </a:lnTo>
                    <a:lnTo>
                      <a:pt x="3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0" name="Freeform 402"/>
              <p:cNvSpPr>
                <a:spLocks/>
              </p:cNvSpPr>
              <p:nvPr/>
            </p:nvSpPr>
            <p:spPr bwMode="auto">
              <a:xfrm>
                <a:off x="4411" y="1852"/>
                <a:ext cx="39" cy="59"/>
              </a:xfrm>
              <a:custGeom>
                <a:avLst/>
                <a:gdLst/>
                <a:ahLst/>
                <a:cxnLst>
                  <a:cxn ang="0">
                    <a:pos x="39" y="52"/>
                  </a:cxn>
                  <a:cxn ang="0">
                    <a:pos x="39" y="0"/>
                  </a:cxn>
                  <a:cxn ang="0">
                    <a:pos x="0" y="7"/>
                  </a:cxn>
                  <a:cxn ang="0">
                    <a:pos x="0" y="59"/>
                  </a:cxn>
                  <a:cxn ang="0">
                    <a:pos x="39" y="52"/>
                  </a:cxn>
                </a:cxnLst>
                <a:rect l="0" t="0" r="r" b="b"/>
                <a:pathLst>
                  <a:path w="39" h="59">
                    <a:moveTo>
                      <a:pt x="39" y="52"/>
                    </a:moveTo>
                    <a:lnTo>
                      <a:pt x="39" y="0"/>
                    </a:lnTo>
                    <a:lnTo>
                      <a:pt x="0" y="7"/>
                    </a:lnTo>
                    <a:lnTo>
                      <a:pt x="0" y="59"/>
                    </a:lnTo>
                    <a:lnTo>
                      <a:pt x="39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1" name="Freeform 403"/>
              <p:cNvSpPr>
                <a:spLocks/>
              </p:cNvSpPr>
              <p:nvPr/>
            </p:nvSpPr>
            <p:spPr bwMode="auto">
              <a:xfrm>
                <a:off x="4332" y="1852"/>
                <a:ext cx="39" cy="59"/>
              </a:xfrm>
              <a:custGeom>
                <a:avLst/>
                <a:gdLst/>
                <a:ahLst/>
                <a:cxnLst>
                  <a:cxn ang="0">
                    <a:pos x="39" y="59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9" y="59"/>
                  </a:cxn>
                </a:cxnLst>
                <a:rect l="0" t="0" r="r" b="b"/>
                <a:pathLst>
                  <a:path w="39" h="59">
                    <a:moveTo>
                      <a:pt x="39" y="59"/>
                    </a:moveTo>
                    <a:lnTo>
                      <a:pt x="39" y="7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9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2" name="Freeform 404"/>
              <p:cNvSpPr>
                <a:spLocks noEditPoints="1"/>
              </p:cNvSpPr>
              <p:nvPr/>
            </p:nvSpPr>
            <p:spPr bwMode="auto">
              <a:xfrm>
                <a:off x="3814" y="1847"/>
                <a:ext cx="1568" cy="1403"/>
              </a:xfrm>
              <a:custGeom>
                <a:avLst/>
                <a:gdLst/>
                <a:ahLst/>
                <a:cxnLst>
                  <a:cxn ang="0">
                    <a:pos x="557" y="64"/>
                  </a:cxn>
                  <a:cxn ang="0">
                    <a:pos x="557" y="12"/>
                  </a:cxn>
                  <a:cxn ang="0">
                    <a:pos x="518" y="5"/>
                  </a:cxn>
                  <a:cxn ang="0">
                    <a:pos x="518" y="57"/>
                  </a:cxn>
                  <a:cxn ang="0">
                    <a:pos x="557" y="64"/>
                  </a:cxn>
                  <a:cxn ang="0">
                    <a:pos x="1568" y="137"/>
                  </a:cxn>
                  <a:cxn ang="0">
                    <a:pos x="1516" y="0"/>
                  </a:cxn>
                  <a:cxn ang="0">
                    <a:pos x="1152" y="1369"/>
                  </a:cxn>
                  <a:cxn ang="0">
                    <a:pos x="1050" y="1403"/>
                  </a:cxn>
                  <a:cxn ang="0">
                    <a:pos x="103" y="1403"/>
                  </a:cxn>
                  <a:cxn ang="0">
                    <a:pos x="0" y="1369"/>
                  </a:cxn>
                </a:cxnLst>
                <a:rect l="0" t="0" r="r" b="b"/>
                <a:pathLst>
                  <a:path w="1568" h="1403">
                    <a:moveTo>
                      <a:pt x="557" y="64"/>
                    </a:moveTo>
                    <a:lnTo>
                      <a:pt x="557" y="12"/>
                    </a:lnTo>
                    <a:lnTo>
                      <a:pt x="518" y="5"/>
                    </a:lnTo>
                    <a:lnTo>
                      <a:pt x="518" y="57"/>
                    </a:lnTo>
                    <a:lnTo>
                      <a:pt x="557" y="64"/>
                    </a:lnTo>
                    <a:moveTo>
                      <a:pt x="1568" y="137"/>
                    </a:moveTo>
                    <a:lnTo>
                      <a:pt x="1516" y="0"/>
                    </a:lnTo>
                    <a:moveTo>
                      <a:pt x="1152" y="1369"/>
                    </a:moveTo>
                    <a:lnTo>
                      <a:pt x="1050" y="1403"/>
                    </a:lnTo>
                    <a:moveTo>
                      <a:pt x="103" y="1403"/>
                    </a:moveTo>
                    <a:lnTo>
                      <a:pt x="0" y="136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3" name="Freeform 405"/>
              <p:cNvSpPr>
                <a:spLocks/>
              </p:cNvSpPr>
              <p:nvPr/>
            </p:nvSpPr>
            <p:spPr bwMode="auto">
              <a:xfrm>
                <a:off x="4478" y="1347"/>
                <a:ext cx="44" cy="116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0"/>
                  </a:cxn>
                  <a:cxn ang="0">
                    <a:pos x="44" y="20"/>
                  </a:cxn>
                  <a:cxn ang="0">
                    <a:pos x="44" y="116"/>
                  </a:cxn>
                  <a:cxn ang="0">
                    <a:pos x="0" y="97"/>
                  </a:cxn>
                </a:cxnLst>
                <a:rect l="0" t="0" r="r" b="b"/>
                <a:pathLst>
                  <a:path w="44" h="116">
                    <a:moveTo>
                      <a:pt x="0" y="97"/>
                    </a:moveTo>
                    <a:lnTo>
                      <a:pt x="0" y="0"/>
                    </a:lnTo>
                    <a:lnTo>
                      <a:pt x="44" y="20"/>
                    </a:lnTo>
                    <a:lnTo>
                      <a:pt x="44" y="116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4" name="Freeform 406"/>
              <p:cNvSpPr>
                <a:spLocks/>
              </p:cNvSpPr>
              <p:nvPr/>
            </p:nvSpPr>
            <p:spPr bwMode="auto">
              <a:xfrm>
                <a:off x="4478" y="1347"/>
                <a:ext cx="44" cy="116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0"/>
                  </a:cxn>
                  <a:cxn ang="0">
                    <a:pos x="44" y="20"/>
                  </a:cxn>
                  <a:cxn ang="0">
                    <a:pos x="44" y="116"/>
                  </a:cxn>
                  <a:cxn ang="0">
                    <a:pos x="0" y="97"/>
                  </a:cxn>
                </a:cxnLst>
                <a:rect l="0" t="0" r="r" b="b"/>
                <a:pathLst>
                  <a:path w="44" h="116">
                    <a:moveTo>
                      <a:pt x="0" y="97"/>
                    </a:moveTo>
                    <a:lnTo>
                      <a:pt x="0" y="0"/>
                    </a:lnTo>
                    <a:lnTo>
                      <a:pt x="44" y="20"/>
                    </a:lnTo>
                    <a:lnTo>
                      <a:pt x="44" y="116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5" name="Freeform 407"/>
              <p:cNvSpPr>
                <a:spLocks/>
              </p:cNvSpPr>
              <p:nvPr/>
            </p:nvSpPr>
            <p:spPr bwMode="auto">
              <a:xfrm>
                <a:off x="4260" y="1347"/>
                <a:ext cx="44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20"/>
                  </a:cxn>
                  <a:cxn ang="0">
                    <a:pos x="44" y="0"/>
                  </a:cxn>
                  <a:cxn ang="0">
                    <a:pos x="44" y="97"/>
                  </a:cxn>
                  <a:cxn ang="0">
                    <a:pos x="0" y="116"/>
                  </a:cxn>
                </a:cxnLst>
                <a:rect l="0" t="0" r="r" b="b"/>
                <a:pathLst>
                  <a:path w="44" h="116">
                    <a:moveTo>
                      <a:pt x="0" y="116"/>
                    </a:moveTo>
                    <a:lnTo>
                      <a:pt x="0" y="20"/>
                    </a:lnTo>
                    <a:lnTo>
                      <a:pt x="44" y="0"/>
                    </a:lnTo>
                    <a:lnTo>
                      <a:pt x="44" y="97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6" name="Freeform 408"/>
              <p:cNvSpPr>
                <a:spLocks noEditPoints="1"/>
              </p:cNvSpPr>
              <p:nvPr/>
            </p:nvSpPr>
            <p:spPr bwMode="auto">
              <a:xfrm>
                <a:off x="3401" y="1347"/>
                <a:ext cx="903" cy="639"/>
              </a:xfrm>
              <a:custGeom>
                <a:avLst/>
                <a:gdLst/>
                <a:ahLst/>
                <a:cxnLst>
                  <a:cxn ang="0">
                    <a:pos x="859" y="116"/>
                  </a:cxn>
                  <a:cxn ang="0">
                    <a:pos x="859" y="20"/>
                  </a:cxn>
                  <a:cxn ang="0">
                    <a:pos x="903" y="0"/>
                  </a:cxn>
                  <a:cxn ang="0">
                    <a:pos x="903" y="97"/>
                  </a:cxn>
                  <a:cxn ang="0">
                    <a:pos x="859" y="116"/>
                  </a:cxn>
                  <a:cxn ang="0">
                    <a:pos x="51" y="500"/>
                  </a:cxn>
                  <a:cxn ang="0">
                    <a:pos x="0" y="639"/>
                  </a:cxn>
                </a:cxnLst>
                <a:rect l="0" t="0" r="r" b="b"/>
                <a:pathLst>
                  <a:path w="903" h="639">
                    <a:moveTo>
                      <a:pt x="859" y="116"/>
                    </a:moveTo>
                    <a:lnTo>
                      <a:pt x="859" y="20"/>
                    </a:lnTo>
                    <a:lnTo>
                      <a:pt x="903" y="0"/>
                    </a:lnTo>
                    <a:lnTo>
                      <a:pt x="903" y="97"/>
                    </a:lnTo>
                    <a:lnTo>
                      <a:pt x="859" y="116"/>
                    </a:lnTo>
                    <a:moveTo>
                      <a:pt x="51" y="500"/>
                    </a:moveTo>
                    <a:lnTo>
                      <a:pt x="0" y="63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7" name="Freeform 409"/>
              <p:cNvSpPr>
                <a:spLocks/>
              </p:cNvSpPr>
              <p:nvPr/>
            </p:nvSpPr>
            <p:spPr bwMode="auto">
              <a:xfrm>
                <a:off x="5551" y="1719"/>
                <a:ext cx="6" cy="131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6" y="71"/>
                  </a:cxn>
                  <a:cxn ang="0">
                    <a:pos x="6" y="0"/>
                  </a:cxn>
                  <a:cxn ang="0">
                    <a:pos x="0" y="60"/>
                  </a:cxn>
                  <a:cxn ang="0">
                    <a:pos x="0" y="131"/>
                  </a:cxn>
                </a:cxnLst>
                <a:rect l="0" t="0" r="r" b="b"/>
                <a:pathLst>
                  <a:path w="6" h="131">
                    <a:moveTo>
                      <a:pt x="0" y="131"/>
                    </a:moveTo>
                    <a:lnTo>
                      <a:pt x="6" y="71"/>
                    </a:lnTo>
                    <a:lnTo>
                      <a:pt x="6" y="0"/>
                    </a:lnTo>
                    <a:lnTo>
                      <a:pt x="0" y="60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8" name="Freeform 410"/>
              <p:cNvSpPr>
                <a:spLocks/>
              </p:cNvSpPr>
              <p:nvPr/>
            </p:nvSpPr>
            <p:spPr bwMode="auto">
              <a:xfrm>
                <a:off x="5551" y="1719"/>
                <a:ext cx="6" cy="131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6" y="71"/>
                  </a:cxn>
                  <a:cxn ang="0">
                    <a:pos x="6" y="0"/>
                  </a:cxn>
                  <a:cxn ang="0">
                    <a:pos x="0" y="60"/>
                  </a:cxn>
                  <a:cxn ang="0">
                    <a:pos x="0" y="131"/>
                  </a:cxn>
                </a:cxnLst>
                <a:rect l="0" t="0" r="r" b="b"/>
                <a:pathLst>
                  <a:path w="6" h="131">
                    <a:moveTo>
                      <a:pt x="0" y="131"/>
                    </a:moveTo>
                    <a:lnTo>
                      <a:pt x="6" y="71"/>
                    </a:lnTo>
                    <a:lnTo>
                      <a:pt x="6" y="0"/>
                    </a:lnTo>
                    <a:lnTo>
                      <a:pt x="0" y="60"/>
                    </a:lnTo>
                    <a:lnTo>
                      <a:pt x="0" y="13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9" name="Freeform 411"/>
              <p:cNvSpPr>
                <a:spLocks/>
              </p:cNvSpPr>
              <p:nvPr/>
            </p:nvSpPr>
            <p:spPr bwMode="auto">
              <a:xfrm>
                <a:off x="5066" y="3094"/>
                <a:ext cx="71" cy="1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71" y="40"/>
                  </a:cxn>
                  <a:cxn ang="0">
                    <a:pos x="59" y="124"/>
                  </a:cxn>
                  <a:cxn ang="0">
                    <a:pos x="0" y="77"/>
                  </a:cxn>
                  <a:cxn ang="0">
                    <a:pos x="24" y="0"/>
                  </a:cxn>
                </a:cxnLst>
                <a:rect l="0" t="0" r="r" b="b"/>
                <a:pathLst>
                  <a:path w="71" h="124">
                    <a:moveTo>
                      <a:pt x="24" y="0"/>
                    </a:moveTo>
                    <a:lnTo>
                      <a:pt x="71" y="40"/>
                    </a:lnTo>
                    <a:lnTo>
                      <a:pt x="59" y="124"/>
                    </a:lnTo>
                    <a:lnTo>
                      <a:pt x="0" y="7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0" name="Freeform 412"/>
              <p:cNvSpPr>
                <a:spLocks/>
              </p:cNvSpPr>
              <p:nvPr/>
            </p:nvSpPr>
            <p:spPr bwMode="auto">
              <a:xfrm>
                <a:off x="5066" y="3094"/>
                <a:ext cx="71" cy="1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71" y="40"/>
                  </a:cxn>
                  <a:cxn ang="0">
                    <a:pos x="59" y="124"/>
                  </a:cxn>
                  <a:cxn ang="0">
                    <a:pos x="0" y="77"/>
                  </a:cxn>
                  <a:cxn ang="0">
                    <a:pos x="24" y="0"/>
                  </a:cxn>
                </a:cxnLst>
                <a:rect l="0" t="0" r="r" b="b"/>
                <a:pathLst>
                  <a:path w="71" h="124">
                    <a:moveTo>
                      <a:pt x="24" y="0"/>
                    </a:moveTo>
                    <a:lnTo>
                      <a:pt x="71" y="40"/>
                    </a:lnTo>
                    <a:lnTo>
                      <a:pt x="59" y="124"/>
                    </a:lnTo>
                    <a:lnTo>
                      <a:pt x="0" y="77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1" name="Freeform 413"/>
              <p:cNvSpPr>
                <a:spLocks/>
              </p:cNvSpPr>
              <p:nvPr/>
            </p:nvSpPr>
            <p:spPr bwMode="auto">
              <a:xfrm>
                <a:off x="4347" y="1204"/>
                <a:ext cx="88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0" y="0"/>
                  </a:cxn>
                  <a:cxn ang="0">
                    <a:pos x="88" y="0"/>
                  </a:cxn>
                  <a:cxn ang="0">
                    <a:pos x="81" y="18"/>
                  </a:cxn>
                  <a:cxn ang="0">
                    <a:pos x="6" y="18"/>
                  </a:cxn>
                </a:cxnLst>
                <a:rect l="0" t="0" r="r" b="b"/>
                <a:pathLst>
                  <a:path w="88" h="18">
                    <a:moveTo>
                      <a:pt x="6" y="18"/>
                    </a:moveTo>
                    <a:lnTo>
                      <a:pt x="0" y="0"/>
                    </a:lnTo>
                    <a:lnTo>
                      <a:pt x="88" y="0"/>
                    </a:lnTo>
                    <a:lnTo>
                      <a:pt x="81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2" name="Freeform 414"/>
              <p:cNvSpPr>
                <a:spLocks/>
              </p:cNvSpPr>
              <p:nvPr/>
            </p:nvSpPr>
            <p:spPr bwMode="auto">
              <a:xfrm>
                <a:off x="4347" y="1204"/>
                <a:ext cx="88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0" y="0"/>
                  </a:cxn>
                  <a:cxn ang="0">
                    <a:pos x="88" y="0"/>
                  </a:cxn>
                  <a:cxn ang="0">
                    <a:pos x="81" y="18"/>
                  </a:cxn>
                  <a:cxn ang="0">
                    <a:pos x="6" y="18"/>
                  </a:cxn>
                </a:cxnLst>
                <a:rect l="0" t="0" r="r" b="b"/>
                <a:pathLst>
                  <a:path w="88" h="18">
                    <a:moveTo>
                      <a:pt x="6" y="18"/>
                    </a:moveTo>
                    <a:lnTo>
                      <a:pt x="0" y="0"/>
                    </a:lnTo>
                    <a:lnTo>
                      <a:pt x="88" y="0"/>
                    </a:lnTo>
                    <a:lnTo>
                      <a:pt x="81" y="18"/>
                    </a:lnTo>
                    <a:lnTo>
                      <a:pt x="6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3" name="Freeform 415"/>
              <p:cNvSpPr>
                <a:spLocks/>
              </p:cNvSpPr>
              <p:nvPr/>
            </p:nvSpPr>
            <p:spPr bwMode="auto">
              <a:xfrm>
                <a:off x="4505" y="3388"/>
                <a:ext cx="108" cy="47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0" y="7"/>
                  </a:cxn>
                  <a:cxn ang="0">
                    <a:pos x="108" y="0"/>
                  </a:cxn>
                  <a:cxn ang="0">
                    <a:pos x="95" y="38"/>
                  </a:cxn>
                  <a:cxn ang="0">
                    <a:pos x="0" y="47"/>
                  </a:cxn>
                </a:cxnLst>
                <a:rect l="0" t="0" r="r" b="b"/>
                <a:pathLst>
                  <a:path w="108" h="47">
                    <a:moveTo>
                      <a:pt x="0" y="47"/>
                    </a:moveTo>
                    <a:lnTo>
                      <a:pt x="40" y="7"/>
                    </a:lnTo>
                    <a:lnTo>
                      <a:pt x="108" y="0"/>
                    </a:lnTo>
                    <a:lnTo>
                      <a:pt x="95" y="38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4" name="Freeform 416"/>
              <p:cNvSpPr>
                <a:spLocks/>
              </p:cNvSpPr>
              <p:nvPr/>
            </p:nvSpPr>
            <p:spPr bwMode="auto">
              <a:xfrm>
                <a:off x="4505" y="3388"/>
                <a:ext cx="108" cy="47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0" y="7"/>
                  </a:cxn>
                  <a:cxn ang="0">
                    <a:pos x="108" y="0"/>
                  </a:cxn>
                  <a:cxn ang="0">
                    <a:pos x="95" y="38"/>
                  </a:cxn>
                  <a:cxn ang="0">
                    <a:pos x="0" y="47"/>
                  </a:cxn>
                </a:cxnLst>
                <a:rect l="0" t="0" r="r" b="b"/>
                <a:pathLst>
                  <a:path w="108" h="47">
                    <a:moveTo>
                      <a:pt x="0" y="47"/>
                    </a:moveTo>
                    <a:lnTo>
                      <a:pt x="40" y="7"/>
                    </a:lnTo>
                    <a:lnTo>
                      <a:pt x="108" y="0"/>
                    </a:lnTo>
                    <a:lnTo>
                      <a:pt x="95" y="38"/>
                    </a:lnTo>
                    <a:lnTo>
                      <a:pt x="0" y="4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5" name="Freeform 417"/>
              <p:cNvSpPr>
                <a:spLocks/>
              </p:cNvSpPr>
              <p:nvPr/>
            </p:nvSpPr>
            <p:spPr bwMode="auto">
              <a:xfrm>
                <a:off x="4168" y="3388"/>
                <a:ext cx="109" cy="47"/>
              </a:xfrm>
              <a:custGeom>
                <a:avLst/>
                <a:gdLst/>
                <a:ahLst/>
                <a:cxnLst>
                  <a:cxn ang="0">
                    <a:pos x="69" y="7"/>
                  </a:cxn>
                  <a:cxn ang="0">
                    <a:pos x="0" y="0"/>
                  </a:cxn>
                  <a:cxn ang="0">
                    <a:pos x="14" y="38"/>
                  </a:cxn>
                  <a:cxn ang="0">
                    <a:pos x="109" y="47"/>
                  </a:cxn>
                  <a:cxn ang="0">
                    <a:pos x="69" y="7"/>
                  </a:cxn>
                </a:cxnLst>
                <a:rect l="0" t="0" r="r" b="b"/>
                <a:pathLst>
                  <a:path w="109" h="47">
                    <a:moveTo>
                      <a:pt x="69" y="7"/>
                    </a:moveTo>
                    <a:lnTo>
                      <a:pt x="0" y="0"/>
                    </a:lnTo>
                    <a:lnTo>
                      <a:pt x="14" y="38"/>
                    </a:lnTo>
                    <a:lnTo>
                      <a:pt x="109" y="47"/>
                    </a:lnTo>
                    <a:lnTo>
                      <a:pt x="69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6" name="Freeform 418"/>
              <p:cNvSpPr>
                <a:spLocks/>
              </p:cNvSpPr>
              <p:nvPr/>
            </p:nvSpPr>
            <p:spPr bwMode="auto">
              <a:xfrm>
                <a:off x="4168" y="3388"/>
                <a:ext cx="109" cy="47"/>
              </a:xfrm>
              <a:custGeom>
                <a:avLst/>
                <a:gdLst/>
                <a:ahLst/>
                <a:cxnLst>
                  <a:cxn ang="0">
                    <a:pos x="69" y="7"/>
                  </a:cxn>
                  <a:cxn ang="0">
                    <a:pos x="0" y="0"/>
                  </a:cxn>
                  <a:cxn ang="0">
                    <a:pos x="14" y="38"/>
                  </a:cxn>
                  <a:cxn ang="0">
                    <a:pos x="109" y="47"/>
                  </a:cxn>
                  <a:cxn ang="0">
                    <a:pos x="69" y="7"/>
                  </a:cxn>
                </a:cxnLst>
                <a:rect l="0" t="0" r="r" b="b"/>
                <a:pathLst>
                  <a:path w="109" h="47">
                    <a:moveTo>
                      <a:pt x="69" y="7"/>
                    </a:moveTo>
                    <a:lnTo>
                      <a:pt x="0" y="0"/>
                    </a:lnTo>
                    <a:lnTo>
                      <a:pt x="14" y="38"/>
                    </a:lnTo>
                    <a:lnTo>
                      <a:pt x="109" y="47"/>
                    </a:lnTo>
                    <a:lnTo>
                      <a:pt x="69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7" name="Freeform 419"/>
              <p:cNvSpPr>
                <a:spLocks/>
              </p:cNvSpPr>
              <p:nvPr/>
            </p:nvSpPr>
            <p:spPr bwMode="auto">
              <a:xfrm>
                <a:off x="4983" y="3094"/>
                <a:ext cx="107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21" y="36"/>
                  </a:cxn>
                  <a:cxn ang="0">
                    <a:pos x="107" y="0"/>
                  </a:cxn>
                  <a:cxn ang="0">
                    <a:pos x="83" y="77"/>
                  </a:cxn>
                  <a:cxn ang="0">
                    <a:pos x="0" y="113"/>
                  </a:cxn>
                </a:cxnLst>
                <a:rect l="0" t="0" r="r" b="b"/>
                <a:pathLst>
                  <a:path w="107" h="113">
                    <a:moveTo>
                      <a:pt x="0" y="113"/>
                    </a:moveTo>
                    <a:lnTo>
                      <a:pt x="21" y="36"/>
                    </a:lnTo>
                    <a:lnTo>
                      <a:pt x="107" y="0"/>
                    </a:lnTo>
                    <a:lnTo>
                      <a:pt x="83" y="77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8" name="Freeform 420"/>
              <p:cNvSpPr>
                <a:spLocks/>
              </p:cNvSpPr>
              <p:nvPr/>
            </p:nvSpPr>
            <p:spPr bwMode="auto">
              <a:xfrm>
                <a:off x="4983" y="3094"/>
                <a:ext cx="107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21" y="36"/>
                  </a:cxn>
                  <a:cxn ang="0">
                    <a:pos x="107" y="0"/>
                  </a:cxn>
                  <a:cxn ang="0">
                    <a:pos x="83" y="77"/>
                  </a:cxn>
                  <a:cxn ang="0">
                    <a:pos x="0" y="113"/>
                  </a:cxn>
                </a:cxnLst>
                <a:rect l="0" t="0" r="r" b="b"/>
                <a:pathLst>
                  <a:path w="107" h="113">
                    <a:moveTo>
                      <a:pt x="0" y="113"/>
                    </a:moveTo>
                    <a:lnTo>
                      <a:pt x="21" y="36"/>
                    </a:lnTo>
                    <a:lnTo>
                      <a:pt x="107" y="0"/>
                    </a:lnTo>
                    <a:lnTo>
                      <a:pt x="83" y="77"/>
                    </a:lnTo>
                    <a:lnTo>
                      <a:pt x="0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9" name="Freeform 421"/>
              <p:cNvSpPr>
                <a:spLocks/>
              </p:cNvSpPr>
              <p:nvPr/>
            </p:nvSpPr>
            <p:spPr bwMode="auto">
              <a:xfrm>
                <a:off x="3691" y="3094"/>
                <a:ext cx="107" cy="113"/>
              </a:xfrm>
              <a:custGeom>
                <a:avLst/>
                <a:gdLst/>
                <a:ahLst/>
                <a:cxnLst>
                  <a:cxn ang="0">
                    <a:pos x="87" y="36"/>
                  </a:cxn>
                  <a:cxn ang="0">
                    <a:pos x="0" y="0"/>
                  </a:cxn>
                  <a:cxn ang="0">
                    <a:pos x="23" y="77"/>
                  </a:cxn>
                  <a:cxn ang="0">
                    <a:pos x="107" y="113"/>
                  </a:cxn>
                  <a:cxn ang="0">
                    <a:pos x="87" y="36"/>
                  </a:cxn>
                </a:cxnLst>
                <a:rect l="0" t="0" r="r" b="b"/>
                <a:pathLst>
                  <a:path w="107" h="113">
                    <a:moveTo>
                      <a:pt x="87" y="36"/>
                    </a:moveTo>
                    <a:lnTo>
                      <a:pt x="0" y="0"/>
                    </a:lnTo>
                    <a:lnTo>
                      <a:pt x="23" y="77"/>
                    </a:lnTo>
                    <a:lnTo>
                      <a:pt x="107" y="113"/>
                    </a:lnTo>
                    <a:lnTo>
                      <a:pt x="87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0" name="Freeform 422"/>
              <p:cNvSpPr>
                <a:spLocks/>
              </p:cNvSpPr>
              <p:nvPr/>
            </p:nvSpPr>
            <p:spPr bwMode="auto">
              <a:xfrm>
                <a:off x="3691" y="3094"/>
                <a:ext cx="107" cy="113"/>
              </a:xfrm>
              <a:custGeom>
                <a:avLst/>
                <a:gdLst/>
                <a:ahLst/>
                <a:cxnLst>
                  <a:cxn ang="0">
                    <a:pos x="87" y="36"/>
                  </a:cxn>
                  <a:cxn ang="0">
                    <a:pos x="0" y="0"/>
                  </a:cxn>
                  <a:cxn ang="0">
                    <a:pos x="23" y="77"/>
                  </a:cxn>
                  <a:cxn ang="0">
                    <a:pos x="107" y="113"/>
                  </a:cxn>
                  <a:cxn ang="0">
                    <a:pos x="87" y="36"/>
                  </a:cxn>
                </a:cxnLst>
                <a:rect l="0" t="0" r="r" b="b"/>
                <a:pathLst>
                  <a:path w="107" h="113">
                    <a:moveTo>
                      <a:pt x="87" y="36"/>
                    </a:moveTo>
                    <a:lnTo>
                      <a:pt x="0" y="0"/>
                    </a:lnTo>
                    <a:lnTo>
                      <a:pt x="23" y="77"/>
                    </a:lnTo>
                    <a:lnTo>
                      <a:pt x="107" y="113"/>
                    </a:lnTo>
                    <a:lnTo>
                      <a:pt x="87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1" name="Rectangle 423"/>
              <p:cNvSpPr>
                <a:spLocks noChangeArrowheads="1"/>
              </p:cNvSpPr>
              <p:nvPr/>
            </p:nvSpPr>
            <p:spPr bwMode="auto">
              <a:xfrm>
                <a:off x="4371" y="1859"/>
                <a:ext cx="4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2" name="Rectangle 424"/>
              <p:cNvSpPr>
                <a:spLocks noChangeArrowheads="1"/>
              </p:cNvSpPr>
              <p:nvPr/>
            </p:nvSpPr>
            <p:spPr bwMode="auto">
              <a:xfrm>
                <a:off x="4371" y="1859"/>
                <a:ext cx="40" cy="52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3" name="Freeform 425"/>
              <p:cNvSpPr>
                <a:spLocks/>
              </p:cNvSpPr>
              <p:nvPr/>
            </p:nvSpPr>
            <p:spPr bwMode="auto">
              <a:xfrm>
                <a:off x="5113" y="3218"/>
                <a:ext cx="71" cy="117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12" y="0"/>
                  </a:cxn>
                  <a:cxn ang="0">
                    <a:pos x="71" y="45"/>
                  </a:cxn>
                  <a:cxn ang="0">
                    <a:pos x="71" y="117"/>
                  </a:cxn>
                  <a:cxn ang="0">
                    <a:pos x="0" y="73"/>
                  </a:cxn>
                </a:cxnLst>
                <a:rect l="0" t="0" r="r" b="b"/>
                <a:pathLst>
                  <a:path w="71" h="117">
                    <a:moveTo>
                      <a:pt x="0" y="73"/>
                    </a:moveTo>
                    <a:lnTo>
                      <a:pt x="12" y="0"/>
                    </a:lnTo>
                    <a:lnTo>
                      <a:pt x="71" y="45"/>
                    </a:lnTo>
                    <a:lnTo>
                      <a:pt x="71" y="11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4" name="Freeform 426"/>
              <p:cNvSpPr>
                <a:spLocks/>
              </p:cNvSpPr>
              <p:nvPr/>
            </p:nvSpPr>
            <p:spPr bwMode="auto">
              <a:xfrm>
                <a:off x="5113" y="3218"/>
                <a:ext cx="71" cy="117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12" y="0"/>
                  </a:cxn>
                  <a:cxn ang="0">
                    <a:pos x="71" y="45"/>
                  </a:cxn>
                  <a:cxn ang="0">
                    <a:pos x="71" y="117"/>
                  </a:cxn>
                  <a:cxn ang="0">
                    <a:pos x="0" y="73"/>
                  </a:cxn>
                </a:cxnLst>
                <a:rect l="0" t="0" r="r" b="b"/>
                <a:pathLst>
                  <a:path w="71" h="117">
                    <a:moveTo>
                      <a:pt x="0" y="73"/>
                    </a:moveTo>
                    <a:lnTo>
                      <a:pt x="12" y="0"/>
                    </a:lnTo>
                    <a:lnTo>
                      <a:pt x="71" y="45"/>
                    </a:lnTo>
                    <a:lnTo>
                      <a:pt x="71" y="117"/>
                    </a:lnTo>
                    <a:lnTo>
                      <a:pt x="0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5" name="Freeform 427"/>
              <p:cNvSpPr>
                <a:spLocks/>
              </p:cNvSpPr>
              <p:nvPr/>
            </p:nvSpPr>
            <p:spPr bwMode="auto">
              <a:xfrm>
                <a:off x="4709" y="1078"/>
                <a:ext cx="30" cy="82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30" y="17"/>
                  </a:cxn>
                  <a:cxn ang="0">
                    <a:pos x="30" y="82"/>
                  </a:cxn>
                  <a:cxn ang="0">
                    <a:pos x="0" y="65"/>
                  </a:cxn>
                </a:cxnLst>
                <a:rect l="0" t="0" r="r" b="b"/>
                <a:pathLst>
                  <a:path w="30" h="82">
                    <a:moveTo>
                      <a:pt x="0" y="65"/>
                    </a:moveTo>
                    <a:lnTo>
                      <a:pt x="0" y="0"/>
                    </a:lnTo>
                    <a:lnTo>
                      <a:pt x="30" y="17"/>
                    </a:lnTo>
                    <a:lnTo>
                      <a:pt x="30" y="82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6" name="Freeform 428"/>
              <p:cNvSpPr>
                <a:spLocks/>
              </p:cNvSpPr>
              <p:nvPr/>
            </p:nvSpPr>
            <p:spPr bwMode="auto">
              <a:xfrm>
                <a:off x="4709" y="1078"/>
                <a:ext cx="30" cy="82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30" y="17"/>
                  </a:cxn>
                  <a:cxn ang="0">
                    <a:pos x="30" y="82"/>
                  </a:cxn>
                  <a:cxn ang="0">
                    <a:pos x="0" y="65"/>
                  </a:cxn>
                </a:cxnLst>
                <a:rect l="0" t="0" r="r" b="b"/>
                <a:pathLst>
                  <a:path w="30" h="82">
                    <a:moveTo>
                      <a:pt x="0" y="65"/>
                    </a:moveTo>
                    <a:lnTo>
                      <a:pt x="0" y="0"/>
                    </a:lnTo>
                    <a:lnTo>
                      <a:pt x="30" y="17"/>
                    </a:lnTo>
                    <a:lnTo>
                      <a:pt x="30" y="82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7" name="Freeform 429"/>
              <p:cNvSpPr>
                <a:spLocks/>
              </p:cNvSpPr>
              <p:nvPr/>
            </p:nvSpPr>
            <p:spPr bwMode="auto">
              <a:xfrm>
                <a:off x="5199" y="1331"/>
                <a:ext cx="136" cy="97"/>
              </a:xfrm>
              <a:custGeom>
                <a:avLst/>
                <a:gdLst/>
                <a:ahLst/>
                <a:cxnLst>
                  <a:cxn ang="0">
                    <a:pos x="120" y="44"/>
                  </a:cxn>
                  <a:cxn ang="0">
                    <a:pos x="0" y="0"/>
                  </a:cxn>
                  <a:cxn ang="0">
                    <a:pos x="13" y="41"/>
                  </a:cxn>
                  <a:cxn ang="0">
                    <a:pos x="136" y="97"/>
                  </a:cxn>
                  <a:cxn ang="0">
                    <a:pos x="120" y="44"/>
                  </a:cxn>
                </a:cxnLst>
                <a:rect l="0" t="0" r="r" b="b"/>
                <a:pathLst>
                  <a:path w="136" h="97">
                    <a:moveTo>
                      <a:pt x="120" y="44"/>
                    </a:moveTo>
                    <a:lnTo>
                      <a:pt x="0" y="0"/>
                    </a:lnTo>
                    <a:lnTo>
                      <a:pt x="13" y="41"/>
                    </a:lnTo>
                    <a:lnTo>
                      <a:pt x="136" y="97"/>
                    </a:lnTo>
                    <a:lnTo>
                      <a:pt x="12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8" name="Freeform 430"/>
              <p:cNvSpPr>
                <a:spLocks/>
              </p:cNvSpPr>
              <p:nvPr/>
            </p:nvSpPr>
            <p:spPr bwMode="auto">
              <a:xfrm>
                <a:off x="5199" y="1331"/>
                <a:ext cx="136" cy="97"/>
              </a:xfrm>
              <a:custGeom>
                <a:avLst/>
                <a:gdLst/>
                <a:ahLst/>
                <a:cxnLst>
                  <a:cxn ang="0">
                    <a:pos x="120" y="44"/>
                  </a:cxn>
                  <a:cxn ang="0">
                    <a:pos x="0" y="0"/>
                  </a:cxn>
                  <a:cxn ang="0">
                    <a:pos x="13" y="41"/>
                  </a:cxn>
                  <a:cxn ang="0">
                    <a:pos x="136" y="97"/>
                  </a:cxn>
                  <a:cxn ang="0">
                    <a:pos x="120" y="44"/>
                  </a:cxn>
                </a:cxnLst>
                <a:rect l="0" t="0" r="r" b="b"/>
                <a:pathLst>
                  <a:path w="136" h="97">
                    <a:moveTo>
                      <a:pt x="120" y="44"/>
                    </a:moveTo>
                    <a:lnTo>
                      <a:pt x="0" y="0"/>
                    </a:lnTo>
                    <a:lnTo>
                      <a:pt x="13" y="41"/>
                    </a:lnTo>
                    <a:lnTo>
                      <a:pt x="136" y="97"/>
                    </a:lnTo>
                    <a:lnTo>
                      <a:pt x="120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9" name="Freeform 431"/>
              <p:cNvSpPr>
                <a:spLocks/>
              </p:cNvSpPr>
              <p:nvPr/>
            </p:nvSpPr>
            <p:spPr bwMode="auto">
              <a:xfrm>
                <a:off x="4600" y="3388"/>
                <a:ext cx="22" cy="7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2" y="40"/>
                  </a:cxn>
                  <a:cxn ang="0">
                    <a:pos x="9" y="78"/>
                  </a:cxn>
                  <a:cxn ang="0">
                    <a:pos x="0" y="38"/>
                  </a:cxn>
                  <a:cxn ang="0">
                    <a:pos x="13" y="0"/>
                  </a:cxn>
                </a:cxnLst>
                <a:rect l="0" t="0" r="r" b="b"/>
                <a:pathLst>
                  <a:path w="22" h="78">
                    <a:moveTo>
                      <a:pt x="13" y="0"/>
                    </a:moveTo>
                    <a:lnTo>
                      <a:pt x="22" y="40"/>
                    </a:lnTo>
                    <a:lnTo>
                      <a:pt x="9" y="78"/>
                    </a:lnTo>
                    <a:lnTo>
                      <a:pt x="0" y="3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0" name="Freeform 432"/>
              <p:cNvSpPr>
                <a:spLocks/>
              </p:cNvSpPr>
              <p:nvPr/>
            </p:nvSpPr>
            <p:spPr bwMode="auto">
              <a:xfrm>
                <a:off x="4600" y="3388"/>
                <a:ext cx="22" cy="7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2" y="40"/>
                  </a:cxn>
                  <a:cxn ang="0">
                    <a:pos x="9" y="78"/>
                  </a:cxn>
                  <a:cxn ang="0">
                    <a:pos x="0" y="38"/>
                  </a:cxn>
                  <a:cxn ang="0">
                    <a:pos x="13" y="0"/>
                  </a:cxn>
                </a:cxnLst>
                <a:rect l="0" t="0" r="r" b="b"/>
                <a:pathLst>
                  <a:path w="22" h="78">
                    <a:moveTo>
                      <a:pt x="13" y="0"/>
                    </a:moveTo>
                    <a:lnTo>
                      <a:pt x="22" y="40"/>
                    </a:lnTo>
                    <a:lnTo>
                      <a:pt x="9" y="78"/>
                    </a:lnTo>
                    <a:lnTo>
                      <a:pt x="0" y="3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1" name="Freeform 433"/>
              <p:cNvSpPr>
                <a:spLocks/>
              </p:cNvSpPr>
              <p:nvPr/>
            </p:nvSpPr>
            <p:spPr bwMode="auto">
              <a:xfrm>
                <a:off x="5315" y="1716"/>
                <a:ext cx="48" cy="154"/>
              </a:xfrm>
              <a:custGeom>
                <a:avLst/>
                <a:gdLst/>
                <a:ahLst/>
                <a:cxnLst>
                  <a:cxn ang="0">
                    <a:pos x="40" y="154"/>
                  </a:cxn>
                  <a:cxn ang="0">
                    <a:pos x="0" y="79"/>
                  </a:cxn>
                  <a:cxn ang="0">
                    <a:pos x="15" y="0"/>
                  </a:cxn>
                  <a:cxn ang="0">
                    <a:pos x="48" y="90"/>
                  </a:cxn>
                  <a:cxn ang="0">
                    <a:pos x="40" y="154"/>
                  </a:cxn>
                </a:cxnLst>
                <a:rect l="0" t="0" r="r" b="b"/>
                <a:pathLst>
                  <a:path w="48" h="154">
                    <a:moveTo>
                      <a:pt x="40" y="154"/>
                    </a:moveTo>
                    <a:lnTo>
                      <a:pt x="0" y="79"/>
                    </a:lnTo>
                    <a:lnTo>
                      <a:pt x="15" y="0"/>
                    </a:lnTo>
                    <a:lnTo>
                      <a:pt x="48" y="90"/>
                    </a:lnTo>
                    <a:lnTo>
                      <a:pt x="40" y="1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2" name="Freeform 434"/>
              <p:cNvSpPr>
                <a:spLocks/>
              </p:cNvSpPr>
              <p:nvPr/>
            </p:nvSpPr>
            <p:spPr bwMode="auto">
              <a:xfrm>
                <a:off x="5315" y="1716"/>
                <a:ext cx="48" cy="154"/>
              </a:xfrm>
              <a:custGeom>
                <a:avLst/>
                <a:gdLst/>
                <a:ahLst/>
                <a:cxnLst>
                  <a:cxn ang="0">
                    <a:pos x="40" y="154"/>
                  </a:cxn>
                  <a:cxn ang="0">
                    <a:pos x="0" y="79"/>
                  </a:cxn>
                  <a:cxn ang="0">
                    <a:pos x="15" y="0"/>
                  </a:cxn>
                  <a:cxn ang="0">
                    <a:pos x="48" y="90"/>
                  </a:cxn>
                  <a:cxn ang="0">
                    <a:pos x="40" y="154"/>
                  </a:cxn>
                </a:cxnLst>
                <a:rect l="0" t="0" r="r" b="b"/>
                <a:pathLst>
                  <a:path w="48" h="154">
                    <a:moveTo>
                      <a:pt x="40" y="154"/>
                    </a:moveTo>
                    <a:lnTo>
                      <a:pt x="0" y="79"/>
                    </a:lnTo>
                    <a:lnTo>
                      <a:pt x="15" y="0"/>
                    </a:lnTo>
                    <a:lnTo>
                      <a:pt x="48" y="90"/>
                    </a:lnTo>
                    <a:lnTo>
                      <a:pt x="40" y="1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3" name="Freeform 435"/>
              <p:cNvSpPr>
                <a:spLocks/>
              </p:cNvSpPr>
              <p:nvPr/>
            </p:nvSpPr>
            <p:spPr bwMode="auto">
              <a:xfrm>
                <a:off x="3419" y="1716"/>
                <a:ext cx="48" cy="154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33" y="0"/>
                  </a:cxn>
                  <a:cxn ang="0">
                    <a:pos x="48" y="79"/>
                  </a:cxn>
                  <a:cxn ang="0">
                    <a:pos x="6" y="154"/>
                  </a:cxn>
                  <a:cxn ang="0">
                    <a:pos x="0" y="90"/>
                  </a:cxn>
                </a:cxnLst>
                <a:rect l="0" t="0" r="r" b="b"/>
                <a:pathLst>
                  <a:path w="48" h="154">
                    <a:moveTo>
                      <a:pt x="0" y="90"/>
                    </a:moveTo>
                    <a:lnTo>
                      <a:pt x="33" y="0"/>
                    </a:lnTo>
                    <a:lnTo>
                      <a:pt x="48" y="79"/>
                    </a:lnTo>
                    <a:lnTo>
                      <a:pt x="6" y="154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4" name="Freeform 436"/>
              <p:cNvSpPr>
                <a:spLocks/>
              </p:cNvSpPr>
              <p:nvPr/>
            </p:nvSpPr>
            <p:spPr bwMode="auto">
              <a:xfrm>
                <a:off x="3419" y="1716"/>
                <a:ext cx="48" cy="154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33" y="0"/>
                  </a:cxn>
                  <a:cxn ang="0">
                    <a:pos x="48" y="79"/>
                  </a:cxn>
                  <a:cxn ang="0">
                    <a:pos x="6" y="154"/>
                  </a:cxn>
                  <a:cxn ang="0">
                    <a:pos x="0" y="90"/>
                  </a:cxn>
                </a:cxnLst>
                <a:rect l="0" t="0" r="r" b="b"/>
                <a:pathLst>
                  <a:path w="48" h="154">
                    <a:moveTo>
                      <a:pt x="0" y="90"/>
                    </a:moveTo>
                    <a:lnTo>
                      <a:pt x="33" y="0"/>
                    </a:lnTo>
                    <a:lnTo>
                      <a:pt x="48" y="79"/>
                    </a:lnTo>
                    <a:lnTo>
                      <a:pt x="6" y="154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5" name="Freeform 437"/>
              <p:cNvSpPr>
                <a:spLocks/>
              </p:cNvSpPr>
              <p:nvPr/>
            </p:nvSpPr>
            <p:spPr bwMode="auto">
              <a:xfrm>
                <a:off x="5450" y="1491"/>
                <a:ext cx="60" cy="101"/>
              </a:xfrm>
              <a:custGeom>
                <a:avLst/>
                <a:gdLst/>
                <a:ahLst/>
                <a:cxnLst>
                  <a:cxn ang="0">
                    <a:pos x="55" y="44"/>
                  </a:cxn>
                  <a:cxn ang="0">
                    <a:pos x="0" y="0"/>
                  </a:cxn>
                  <a:cxn ang="0">
                    <a:pos x="7" y="55"/>
                  </a:cxn>
                  <a:cxn ang="0">
                    <a:pos x="60" y="101"/>
                  </a:cxn>
                  <a:cxn ang="0">
                    <a:pos x="55" y="44"/>
                  </a:cxn>
                </a:cxnLst>
                <a:rect l="0" t="0" r="r" b="b"/>
                <a:pathLst>
                  <a:path w="60" h="101">
                    <a:moveTo>
                      <a:pt x="55" y="44"/>
                    </a:moveTo>
                    <a:lnTo>
                      <a:pt x="0" y="0"/>
                    </a:lnTo>
                    <a:lnTo>
                      <a:pt x="7" y="55"/>
                    </a:lnTo>
                    <a:lnTo>
                      <a:pt x="60" y="101"/>
                    </a:lnTo>
                    <a:lnTo>
                      <a:pt x="55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6" name="Freeform 438"/>
              <p:cNvSpPr>
                <a:spLocks/>
              </p:cNvSpPr>
              <p:nvPr/>
            </p:nvSpPr>
            <p:spPr bwMode="auto">
              <a:xfrm>
                <a:off x="5450" y="1491"/>
                <a:ext cx="60" cy="101"/>
              </a:xfrm>
              <a:custGeom>
                <a:avLst/>
                <a:gdLst/>
                <a:ahLst/>
                <a:cxnLst>
                  <a:cxn ang="0">
                    <a:pos x="55" y="44"/>
                  </a:cxn>
                  <a:cxn ang="0">
                    <a:pos x="0" y="0"/>
                  </a:cxn>
                  <a:cxn ang="0">
                    <a:pos x="7" y="55"/>
                  </a:cxn>
                  <a:cxn ang="0">
                    <a:pos x="60" y="101"/>
                  </a:cxn>
                  <a:cxn ang="0">
                    <a:pos x="55" y="44"/>
                  </a:cxn>
                </a:cxnLst>
                <a:rect l="0" t="0" r="r" b="b"/>
                <a:pathLst>
                  <a:path w="60" h="101">
                    <a:moveTo>
                      <a:pt x="55" y="44"/>
                    </a:moveTo>
                    <a:lnTo>
                      <a:pt x="0" y="0"/>
                    </a:lnTo>
                    <a:lnTo>
                      <a:pt x="7" y="55"/>
                    </a:lnTo>
                    <a:lnTo>
                      <a:pt x="60" y="101"/>
                    </a:lnTo>
                    <a:lnTo>
                      <a:pt x="55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7" name="Freeform 439"/>
              <p:cNvSpPr>
                <a:spLocks/>
              </p:cNvSpPr>
              <p:nvPr/>
            </p:nvSpPr>
            <p:spPr bwMode="auto">
              <a:xfrm>
                <a:off x="5367" y="1960"/>
                <a:ext cx="55" cy="1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56"/>
                  </a:cxn>
                  <a:cxn ang="0">
                    <a:pos x="34" y="150"/>
                  </a:cxn>
                  <a:cxn ang="0">
                    <a:pos x="55" y="92"/>
                  </a:cxn>
                  <a:cxn ang="0">
                    <a:pos x="22" y="0"/>
                  </a:cxn>
                </a:cxnLst>
                <a:rect l="0" t="0" r="r" b="b"/>
                <a:pathLst>
                  <a:path w="55" h="150">
                    <a:moveTo>
                      <a:pt x="22" y="0"/>
                    </a:moveTo>
                    <a:lnTo>
                      <a:pt x="0" y="56"/>
                    </a:lnTo>
                    <a:lnTo>
                      <a:pt x="34" y="150"/>
                    </a:lnTo>
                    <a:lnTo>
                      <a:pt x="55" y="9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8" name="Freeform 440"/>
              <p:cNvSpPr>
                <a:spLocks/>
              </p:cNvSpPr>
              <p:nvPr/>
            </p:nvSpPr>
            <p:spPr bwMode="auto">
              <a:xfrm>
                <a:off x="5367" y="1960"/>
                <a:ext cx="55" cy="1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56"/>
                  </a:cxn>
                  <a:cxn ang="0">
                    <a:pos x="34" y="150"/>
                  </a:cxn>
                  <a:cxn ang="0">
                    <a:pos x="55" y="92"/>
                  </a:cxn>
                  <a:cxn ang="0">
                    <a:pos x="22" y="0"/>
                  </a:cxn>
                </a:cxnLst>
                <a:rect l="0" t="0" r="r" b="b"/>
                <a:pathLst>
                  <a:path w="55" h="150">
                    <a:moveTo>
                      <a:pt x="22" y="0"/>
                    </a:moveTo>
                    <a:lnTo>
                      <a:pt x="0" y="56"/>
                    </a:lnTo>
                    <a:lnTo>
                      <a:pt x="34" y="150"/>
                    </a:lnTo>
                    <a:lnTo>
                      <a:pt x="55" y="92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9" name="Freeform 441"/>
              <p:cNvSpPr>
                <a:spLocks/>
              </p:cNvSpPr>
              <p:nvPr/>
            </p:nvSpPr>
            <p:spPr bwMode="auto">
              <a:xfrm>
                <a:off x="3360" y="1960"/>
                <a:ext cx="55" cy="150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33" y="0"/>
                  </a:cxn>
                  <a:cxn ang="0">
                    <a:pos x="55" y="56"/>
                  </a:cxn>
                  <a:cxn ang="0">
                    <a:pos x="21" y="150"/>
                  </a:cxn>
                  <a:cxn ang="0">
                    <a:pos x="0" y="92"/>
                  </a:cxn>
                </a:cxnLst>
                <a:rect l="0" t="0" r="r" b="b"/>
                <a:pathLst>
                  <a:path w="55" h="150">
                    <a:moveTo>
                      <a:pt x="0" y="92"/>
                    </a:moveTo>
                    <a:lnTo>
                      <a:pt x="33" y="0"/>
                    </a:lnTo>
                    <a:lnTo>
                      <a:pt x="55" y="56"/>
                    </a:lnTo>
                    <a:lnTo>
                      <a:pt x="21" y="15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0" name="Freeform 442"/>
              <p:cNvSpPr>
                <a:spLocks/>
              </p:cNvSpPr>
              <p:nvPr/>
            </p:nvSpPr>
            <p:spPr bwMode="auto">
              <a:xfrm>
                <a:off x="3360" y="1960"/>
                <a:ext cx="55" cy="150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33" y="0"/>
                  </a:cxn>
                  <a:cxn ang="0">
                    <a:pos x="55" y="56"/>
                  </a:cxn>
                  <a:cxn ang="0">
                    <a:pos x="21" y="150"/>
                  </a:cxn>
                  <a:cxn ang="0">
                    <a:pos x="0" y="92"/>
                  </a:cxn>
                </a:cxnLst>
                <a:rect l="0" t="0" r="r" b="b"/>
                <a:pathLst>
                  <a:path w="55" h="150">
                    <a:moveTo>
                      <a:pt x="0" y="92"/>
                    </a:moveTo>
                    <a:lnTo>
                      <a:pt x="33" y="0"/>
                    </a:lnTo>
                    <a:lnTo>
                      <a:pt x="55" y="56"/>
                    </a:lnTo>
                    <a:lnTo>
                      <a:pt x="21" y="150"/>
                    </a:lnTo>
                    <a:lnTo>
                      <a:pt x="0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1" name="Freeform 443"/>
              <p:cNvSpPr>
                <a:spLocks/>
              </p:cNvSpPr>
              <p:nvPr/>
            </p:nvSpPr>
            <p:spPr bwMode="auto">
              <a:xfrm>
                <a:off x="4117" y="3383"/>
                <a:ext cx="32" cy="119"/>
              </a:xfrm>
              <a:custGeom>
                <a:avLst/>
                <a:gdLst/>
                <a:ahLst/>
                <a:cxnLst>
                  <a:cxn ang="0">
                    <a:pos x="32" y="37"/>
                  </a:cxn>
                  <a:cxn ang="0">
                    <a:pos x="17" y="0"/>
                  </a:cxn>
                  <a:cxn ang="0">
                    <a:pos x="0" y="81"/>
                  </a:cxn>
                  <a:cxn ang="0">
                    <a:pos x="13" y="119"/>
                  </a:cxn>
                  <a:cxn ang="0">
                    <a:pos x="32" y="37"/>
                  </a:cxn>
                </a:cxnLst>
                <a:rect l="0" t="0" r="r" b="b"/>
                <a:pathLst>
                  <a:path w="32" h="119">
                    <a:moveTo>
                      <a:pt x="32" y="37"/>
                    </a:moveTo>
                    <a:lnTo>
                      <a:pt x="17" y="0"/>
                    </a:lnTo>
                    <a:lnTo>
                      <a:pt x="0" y="81"/>
                    </a:lnTo>
                    <a:lnTo>
                      <a:pt x="13" y="119"/>
                    </a:lnTo>
                    <a:lnTo>
                      <a:pt x="32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2" name="Freeform 444"/>
              <p:cNvSpPr>
                <a:spLocks/>
              </p:cNvSpPr>
              <p:nvPr/>
            </p:nvSpPr>
            <p:spPr bwMode="auto">
              <a:xfrm>
                <a:off x="4117" y="3383"/>
                <a:ext cx="32" cy="119"/>
              </a:xfrm>
              <a:custGeom>
                <a:avLst/>
                <a:gdLst/>
                <a:ahLst/>
                <a:cxnLst>
                  <a:cxn ang="0">
                    <a:pos x="32" y="37"/>
                  </a:cxn>
                  <a:cxn ang="0">
                    <a:pos x="17" y="0"/>
                  </a:cxn>
                  <a:cxn ang="0">
                    <a:pos x="0" y="81"/>
                  </a:cxn>
                  <a:cxn ang="0">
                    <a:pos x="13" y="119"/>
                  </a:cxn>
                  <a:cxn ang="0">
                    <a:pos x="32" y="37"/>
                  </a:cxn>
                </a:cxnLst>
                <a:rect l="0" t="0" r="r" b="b"/>
                <a:pathLst>
                  <a:path w="32" h="119">
                    <a:moveTo>
                      <a:pt x="32" y="37"/>
                    </a:moveTo>
                    <a:lnTo>
                      <a:pt x="17" y="0"/>
                    </a:lnTo>
                    <a:lnTo>
                      <a:pt x="0" y="81"/>
                    </a:lnTo>
                    <a:lnTo>
                      <a:pt x="13" y="119"/>
                    </a:lnTo>
                    <a:lnTo>
                      <a:pt x="32" y="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3" name="Freeform 445"/>
              <p:cNvSpPr>
                <a:spLocks/>
              </p:cNvSpPr>
              <p:nvPr/>
            </p:nvSpPr>
            <p:spPr bwMode="auto">
              <a:xfrm>
                <a:off x="5528" y="1942"/>
                <a:ext cx="23" cy="181"/>
              </a:xfrm>
              <a:custGeom>
                <a:avLst/>
                <a:gdLst/>
                <a:ahLst/>
                <a:cxnLst>
                  <a:cxn ang="0">
                    <a:pos x="23" y="112"/>
                  </a:cxn>
                  <a:cxn ang="0">
                    <a:pos x="23" y="0"/>
                  </a:cxn>
                  <a:cxn ang="0">
                    <a:pos x="0" y="66"/>
                  </a:cxn>
                  <a:cxn ang="0">
                    <a:pos x="0" y="181"/>
                  </a:cxn>
                  <a:cxn ang="0">
                    <a:pos x="23" y="112"/>
                  </a:cxn>
                </a:cxnLst>
                <a:rect l="0" t="0" r="r" b="b"/>
                <a:pathLst>
                  <a:path w="23" h="181">
                    <a:moveTo>
                      <a:pt x="23" y="112"/>
                    </a:moveTo>
                    <a:lnTo>
                      <a:pt x="23" y="0"/>
                    </a:lnTo>
                    <a:lnTo>
                      <a:pt x="0" y="66"/>
                    </a:lnTo>
                    <a:lnTo>
                      <a:pt x="0" y="181"/>
                    </a:lnTo>
                    <a:lnTo>
                      <a:pt x="23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4" name="Freeform 446"/>
              <p:cNvSpPr>
                <a:spLocks/>
              </p:cNvSpPr>
              <p:nvPr/>
            </p:nvSpPr>
            <p:spPr bwMode="auto">
              <a:xfrm>
                <a:off x="5528" y="1942"/>
                <a:ext cx="23" cy="181"/>
              </a:xfrm>
              <a:custGeom>
                <a:avLst/>
                <a:gdLst/>
                <a:ahLst/>
                <a:cxnLst>
                  <a:cxn ang="0">
                    <a:pos x="23" y="112"/>
                  </a:cxn>
                  <a:cxn ang="0">
                    <a:pos x="23" y="0"/>
                  </a:cxn>
                  <a:cxn ang="0">
                    <a:pos x="0" y="66"/>
                  </a:cxn>
                  <a:cxn ang="0">
                    <a:pos x="0" y="181"/>
                  </a:cxn>
                  <a:cxn ang="0">
                    <a:pos x="23" y="112"/>
                  </a:cxn>
                </a:cxnLst>
                <a:rect l="0" t="0" r="r" b="b"/>
                <a:pathLst>
                  <a:path w="23" h="181">
                    <a:moveTo>
                      <a:pt x="23" y="112"/>
                    </a:moveTo>
                    <a:lnTo>
                      <a:pt x="23" y="0"/>
                    </a:lnTo>
                    <a:lnTo>
                      <a:pt x="0" y="66"/>
                    </a:lnTo>
                    <a:lnTo>
                      <a:pt x="0" y="181"/>
                    </a:lnTo>
                    <a:lnTo>
                      <a:pt x="23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5" name="Freeform 447"/>
              <p:cNvSpPr>
                <a:spLocks/>
              </p:cNvSpPr>
              <p:nvPr/>
            </p:nvSpPr>
            <p:spPr bwMode="auto">
              <a:xfrm>
                <a:off x="4450" y="1787"/>
                <a:ext cx="31" cy="65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5"/>
                  </a:cxn>
                  <a:cxn ang="0">
                    <a:pos x="0" y="65"/>
                  </a:cxn>
                  <a:cxn ang="0">
                    <a:pos x="31" y="52"/>
                  </a:cxn>
                </a:cxnLst>
                <a:rect l="0" t="0" r="r" b="b"/>
                <a:pathLst>
                  <a:path w="31" h="65">
                    <a:moveTo>
                      <a:pt x="31" y="52"/>
                    </a:moveTo>
                    <a:lnTo>
                      <a:pt x="31" y="0"/>
                    </a:lnTo>
                    <a:lnTo>
                      <a:pt x="0" y="15"/>
                    </a:lnTo>
                    <a:lnTo>
                      <a:pt x="0" y="65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6" name="Freeform 448"/>
              <p:cNvSpPr>
                <a:spLocks/>
              </p:cNvSpPr>
              <p:nvPr/>
            </p:nvSpPr>
            <p:spPr bwMode="auto">
              <a:xfrm>
                <a:off x="4450" y="1787"/>
                <a:ext cx="31" cy="65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31" y="0"/>
                  </a:cxn>
                  <a:cxn ang="0">
                    <a:pos x="0" y="15"/>
                  </a:cxn>
                  <a:cxn ang="0">
                    <a:pos x="0" y="65"/>
                  </a:cxn>
                  <a:cxn ang="0">
                    <a:pos x="31" y="52"/>
                  </a:cxn>
                </a:cxnLst>
                <a:rect l="0" t="0" r="r" b="b"/>
                <a:pathLst>
                  <a:path w="31" h="65">
                    <a:moveTo>
                      <a:pt x="31" y="52"/>
                    </a:moveTo>
                    <a:lnTo>
                      <a:pt x="31" y="0"/>
                    </a:lnTo>
                    <a:lnTo>
                      <a:pt x="0" y="15"/>
                    </a:lnTo>
                    <a:lnTo>
                      <a:pt x="0" y="65"/>
                    </a:lnTo>
                    <a:lnTo>
                      <a:pt x="31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7" name="Freeform 449"/>
              <p:cNvSpPr>
                <a:spLocks/>
              </p:cNvSpPr>
              <p:nvPr/>
            </p:nvSpPr>
            <p:spPr bwMode="auto">
              <a:xfrm>
                <a:off x="4301" y="1787"/>
                <a:ext cx="31" cy="65"/>
              </a:xfrm>
              <a:custGeom>
                <a:avLst/>
                <a:gdLst/>
                <a:ahLst/>
                <a:cxnLst>
                  <a:cxn ang="0">
                    <a:pos x="31" y="65"/>
                  </a:cxn>
                  <a:cxn ang="0">
                    <a:pos x="31" y="15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5"/>
                  </a:cxn>
                </a:cxnLst>
                <a:rect l="0" t="0" r="r" b="b"/>
                <a:pathLst>
                  <a:path w="31" h="65">
                    <a:moveTo>
                      <a:pt x="31" y="65"/>
                    </a:moveTo>
                    <a:lnTo>
                      <a:pt x="31" y="15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8" name="Freeform 450"/>
              <p:cNvSpPr>
                <a:spLocks/>
              </p:cNvSpPr>
              <p:nvPr/>
            </p:nvSpPr>
            <p:spPr bwMode="auto">
              <a:xfrm>
                <a:off x="4301" y="1787"/>
                <a:ext cx="31" cy="65"/>
              </a:xfrm>
              <a:custGeom>
                <a:avLst/>
                <a:gdLst/>
                <a:ahLst/>
                <a:cxnLst>
                  <a:cxn ang="0">
                    <a:pos x="31" y="65"/>
                  </a:cxn>
                  <a:cxn ang="0">
                    <a:pos x="31" y="15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31" y="65"/>
                  </a:cxn>
                </a:cxnLst>
                <a:rect l="0" t="0" r="r" b="b"/>
                <a:pathLst>
                  <a:path w="31" h="65">
                    <a:moveTo>
                      <a:pt x="31" y="65"/>
                    </a:moveTo>
                    <a:lnTo>
                      <a:pt x="31" y="15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31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9" name="Freeform 451"/>
              <p:cNvSpPr>
                <a:spLocks/>
              </p:cNvSpPr>
              <p:nvPr/>
            </p:nvSpPr>
            <p:spPr bwMode="auto">
              <a:xfrm>
                <a:off x="5168" y="3112"/>
                <a:ext cx="78" cy="120"/>
              </a:xfrm>
              <a:custGeom>
                <a:avLst/>
                <a:gdLst/>
                <a:ahLst/>
                <a:cxnLst>
                  <a:cxn ang="0">
                    <a:pos x="78" y="120"/>
                  </a:cxn>
                  <a:cxn ang="0">
                    <a:pos x="0" y="83"/>
                  </a:cxn>
                  <a:cxn ang="0">
                    <a:pos x="12" y="0"/>
                  </a:cxn>
                  <a:cxn ang="0">
                    <a:pos x="78" y="31"/>
                  </a:cxn>
                  <a:cxn ang="0">
                    <a:pos x="78" y="120"/>
                  </a:cxn>
                </a:cxnLst>
                <a:rect l="0" t="0" r="r" b="b"/>
                <a:pathLst>
                  <a:path w="78" h="120">
                    <a:moveTo>
                      <a:pt x="78" y="120"/>
                    </a:moveTo>
                    <a:lnTo>
                      <a:pt x="0" y="83"/>
                    </a:lnTo>
                    <a:lnTo>
                      <a:pt x="12" y="0"/>
                    </a:lnTo>
                    <a:lnTo>
                      <a:pt x="78" y="31"/>
                    </a:lnTo>
                    <a:lnTo>
                      <a:pt x="78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0" name="Freeform 452"/>
              <p:cNvSpPr>
                <a:spLocks/>
              </p:cNvSpPr>
              <p:nvPr/>
            </p:nvSpPr>
            <p:spPr bwMode="auto">
              <a:xfrm>
                <a:off x="5168" y="3112"/>
                <a:ext cx="78" cy="120"/>
              </a:xfrm>
              <a:custGeom>
                <a:avLst/>
                <a:gdLst/>
                <a:ahLst/>
                <a:cxnLst>
                  <a:cxn ang="0">
                    <a:pos x="78" y="120"/>
                  </a:cxn>
                  <a:cxn ang="0">
                    <a:pos x="0" y="83"/>
                  </a:cxn>
                  <a:cxn ang="0">
                    <a:pos x="12" y="0"/>
                  </a:cxn>
                  <a:cxn ang="0">
                    <a:pos x="78" y="31"/>
                  </a:cxn>
                  <a:cxn ang="0">
                    <a:pos x="78" y="120"/>
                  </a:cxn>
                </a:cxnLst>
                <a:rect l="0" t="0" r="r" b="b"/>
                <a:pathLst>
                  <a:path w="78" h="120">
                    <a:moveTo>
                      <a:pt x="78" y="120"/>
                    </a:moveTo>
                    <a:lnTo>
                      <a:pt x="0" y="83"/>
                    </a:lnTo>
                    <a:lnTo>
                      <a:pt x="12" y="0"/>
                    </a:lnTo>
                    <a:lnTo>
                      <a:pt x="78" y="31"/>
                    </a:lnTo>
                    <a:lnTo>
                      <a:pt x="78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1" name="Freeform 453"/>
              <p:cNvSpPr>
                <a:spLocks/>
              </p:cNvSpPr>
              <p:nvPr/>
            </p:nvSpPr>
            <p:spPr bwMode="auto">
              <a:xfrm>
                <a:off x="4428" y="1204"/>
                <a:ext cx="87" cy="3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7" y="0"/>
                  </a:cxn>
                  <a:cxn ang="0">
                    <a:pos x="87" y="14"/>
                  </a:cxn>
                  <a:cxn ang="0">
                    <a:pos x="67" y="31"/>
                  </a:cxn>
                  <a:cxn ang="0">
                    <a:pos x="0" y="18"/>
                  </a:cxn>
                </a:cxnLst>
                <a:rect l="0" t="0" r="r" b="b"/>
                <a:pathLst>
                  <a:path w="87" h="31">
                    <a:moveTo>
                      <a:pt x="0" y="18"/>
                    </a:moveTo>
                    <a:lnTo>
                      <a:pt x="7" y="0"/>
                    </a:lnTo>
                    <a:lnTo>
                      <a:pt x="87" y="14"/>
                    </a:lnTo>
                    <a:lnTo>
                      <a:pt x="67" y="3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2" name="Freeform 454"/>
              <p:cNvSpPr>
                <a:spLocks/>
              </p:cNvSpPr>
              <p:nvPr/>
            </p:nvSpPr>
            <p:spPr bwMode="auto">
              <a:xfrm>
                <a:off x="4428" y="1204"/>
                <a:ext cx="87" cy="3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7" y="0"/>
                  </a:cxn>
                  <a:cxn ang="0">
                    <a:pos x="87" y="14"/>
                  </a:cxn>
                  <a:cxn ang="0">
                    <a:pos x="67" y="31"/>
                  </a:cxn>
                  <a:cxn ang="0">
                    <a:pos x="0" y="18"/>
                  </a:cxn>
                </a:cxnLst>
                <a:rect l="0" t="0" r="r" b="b"/>
                <a:pathLst>
                  <a:path w="87" h="31">
                    <a:moveTo>
                      <a:pt x="0" y="18"/>
                    </a:moveTo>
                    <a:lnTo>
                      <a:pt x="7" y="0"/>
                    </a:lnTo>
                    <a:lnTo>
                      <a:pt x="87" y="14"/>
                    </a:lnTo>
                    <a:lnTo>
                      <a:pt x="67" y="31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3" name="Freeform 455"/>
              <p:cNvSpPr>
                <a:spLocks/>
              </p:cNvSpPr>
              <p:nvPr/>
            </p:nvSpPr>
            <p:spPr bwMode="auto">
              <a:xfrm>
                <a:off x="4267" y="1204"/>
                <a:ext cx="86" cy="3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80" y="0"/>
                  </a:cxn>
                  <a:cxn ang="0">
                    <a:pos x="86" y="18"/>
                  </a:cxn>
                  <a:cxn ang="0">
                    <a:pos x="20" y="31"/>
                  </a:cxn>
                  <a:cxn ang="0">
                    <a:pos x="0" y="14"/>
                  </a:cxn>
                </a:cxnLst>
                <a:rect l="0" t="0" r="r" b="b"/>
                <a:pathLst>
                  <a:path w="86" h="31">
                    <a:moveTo>
                      <a:pt x="0" y="14"/>
                    </a:moveTo>
                    <a:lnTo>
                      <a:pt x="80" y="0"/>
                    </a:lnTo>
                    <a:lnTo>
                      <a:pt x="86" y="18"/>
                    </a:lnTo>
                    <a:lnTo>
                      <a:pt x="20" y="3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4" name="Freeform 456"/>
              <p:cNvSpPr>
                <a:spLocks/>
              </p:cNvSpPr>
              <p:nvPr/>
            </p:nvSpPr>
            <p:spPr bwMode="auto">
              <a:xfrm>
                <a:off x="4267" y="1204"/>
                <a:ext cx="86" cy="3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80" y="0"/>
                  </a:cxn>
                  <a:cxn ang="0">
                    <a:pos x="86" y="18"/>
                  </a:cxn>
                  <a:cxn ang="0">
                    <a:pos x="20" y="31"/>
                  </a:cxn>
                  <a:cxn ang="0">
                    <a:pos x="0" y="14"/>
                  </a:cxn>
                </a:cxnLst>
                <a:rect l="0" t="0" r="r" b="b"/>
                <a:pathLst>
                  <a:path w="86" h="31">
                    <a:moveTo>
                      <a:pt x="0" y="14"/>
                    </a:moveTo>
                    <a:lnTo>
                      <a:pt x="80" y="0"/>
                    </a:lnTo>
                    <a:lnTo>
                      <a:pt x="86" y="18"/>
                    </a:lnTo>
                    <a:lnTo>
                      <a:pt x="20" y="31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5" name="Freeform 457"/>
              <p:cNvSpPr>
                <a:spLocks/>
              </p:cNvSpPr>
              <p:nvPr/>
            </p:nvSpPr>
            <p:spPr bwMode="auto">
              <a:xfrm>
                <a:off x="5184" y="3232"/>
                <a:ext cx="62" cy="103"/>
              </a:xfrm>
              <a:custGeom>
                <a:avLst/>
                <a:gdLst/>
                <a:ahLst/>
                <a:cxnLst>
                  <a:cxn ang="0">
                    <a:pos x="62" y="72"/>
                  </a:cxn>
                  <a:cxn ang="0">
                    <a:pos x="62" y="0"/>
                  </a:cxn>
                  <a:cxn ang="0">
                    <a:pos x="0" y="31"/>
                  </a:cxn>
                  <a:cxn ang="0">
                    <a:pos x="0" y="103"/>
                  </a:cxn>
                  <a:cxn ang="0">
                    <a:pos x="62" y="72"/>
                  </a:cxn>
                </a:cxnLst>
                <a:rect l="0" t="0" r="r" b="b"/>
                <a:pathLst>
                  <a:path w="62" h="103">
                    <a:moveTo>
                      <a:pt x="62" y="72"/>
                    </a:moveTo>
                    <a:lnTo>
                      <a:pt x="62" y="0"/>
                    </a:lnTo>
                    <a:lnTo>
                      <a:pt x="0" y="31"/>
                    </a:lnTo>
                    <a:lnTo>
                      <a:pt x="0" y="103"/>
                    </a:lnTo>
                    <a:lnTo>
                      <a:pt x="62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6" name="Freeform 458"/>
              <p:cNvSpPr>
                <a:spLocks/>
              </p:cNvSpPr>
              <p:nvPr/>
            </p:nvSpPr>
            <p:spPr bwMode="auto">
              <a:xfrm>
                <a:off x="5184" y="3232"/>
                <a:ext cx="62" cy="103"/>
              </a:xfrm>
              <a:custGeom>
                <a:avLst/>
                <a:gdLst/>
                <a:ahLst/>
                <a:cxnLst>
                  <a:cxn ang="0">
                    <a:pos x="62" y="72"/>
                  </a:cxn>
                  <a:cxn ang="0">
                    <a:pos x="62" y="0"/>
                  </a:cxn>
                  <a:cxn ang="0">
                    <a:pos x="0" y="31"/>
                  </a:cxn>
                  <a:cxn ang="0">
                    <a:pos x="0" y="103"/>
                  </a:cxn>
                  <a:cxn ang="0">
                    <a:pos x="62" y="72"/>
                  </a:cxn>
                </a:cxnLst>
                <a:rect l="0" t="0" r="r" b="b"/>
                <a:pathLst>
                  <a:path w="62" h="103">
                    <a:moveTo>
                      <a:pt x="62" y="72"/>
                    </a:moveTo>
                    <a:lnTo>
                      <a:pt x="62" y="0"/>
                    </a:lnTo>
                    <a:lnTo>
                      <a:pt x="0" y="31"/>
                    </a:lnTo>
                    <a:lnTo>
                      <a:pt x="0" y="103"/>
                    </a:lnTo>
                    <a:lnTo>
                      <a:pt x="62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7" name="Freeform 459"/>
              <p:cNvSpPr>
                <a:spLocks/>
              </p:cNvSpPr>
              <p:nvPr/>
            </p:nvSpPr>
            <p:spPr bwMode="auto">
              <a:xfrm>
                <a:off x="4150" y="3388"/>
                <a:ext cx="32" cy="118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14" y="118"/>
                  </a:cxn>
                  <a:cxn ang="0">
                    <a:pos x="32" y="38"/>
                  </a:cxn>
                  <a:cxn ang="0">
                    <a:pos x="18" y="0"/>
                  </a:cxn>
                  <a:cxn ang="0">
                    <a:pos x="0" y="80"/>
                  </a:cxn>
                </a:cxnLst>
                <a:rect l="0" t="0" r="r" b="b"/>
                <a:pathLst>
                  <a:path w="32" h="118">
                    <a:moveTo>
                      <a:pt x="0" y="80"/>
                    </a:moveTo>
                    <a:lnTo>
                      <a:pt x="14" y="118"/>
                    </a:lnTo>
                    <a:lnTo>
                      <a:pt x="32" y="38"/>
                    </a:lnTo>
                    <a:lnTo>
                      <a:pt x="18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8" name="Freeform 460"/>
              <p:cNvSpPr>
                <a:spLocks/>
              </p:cNvSpPr>
              <p:nvPr/>
            </p:nvSpPr>
            <p:spPr bwMode="auto">
              <a:xfrm>
                <a:off x="4150" y="3388"/>
                <a:ext cx="32" cy="118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14" y="118"/>
                  </a:cxn>
                  <a:cxn ang="0">
                    <a:pos x="32" y="38"/>
                  </a:cxn>
                  <a:cxn ang="0">
                    <a:pos x="18" y="0"/>
                  </a:cxn>
                  <a:cxn ang="0">
                    <a:pos x="0" y="80"/>
                  </a:cxn>
                </a:cxnLst>
                <a:rect l="0" t="0" r="r" b="b"/>
                <a:pathLst>
                  <a:path w="32" h="118">
                    <a:moveTo>
                      <a:pt x="0" y="80"/>
                    </a:moveTo>
                    <a:lnTo>
                      <a:pt x="14" y="118"/>
                    </a:lnTo>
                    <a:lnTo>
                      <a:pt x="32" y="38"/>
                    </a:lnTo>
                    <a:lnTo>
                      <a:pt x="18" y="0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9" name="Freeform 461"/>
              <p:cNvSpPr>
                <a:spLocks/>
              </p:cNvSpPr>
              <p:nvPr/>
            </p:nvSpPr>
            <p:spPr bwMode="auto">
              <a:xfrm>
                <a:off x="4763" y="1179"/>
                <a:ext cx="143" cy="27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143" y="27"/>
                  </a:cxn>
                  <a:cxn ang="0">
                    <a:pos x="116" y="0"/>
                  </a:cxn>
                </a:cxnLst>
                <a:rect l="0" t="0" r="r" b="b"/>
                <a:pathLst>
                  <a:path w="143" h="27">
                    <a:moveTo>
                      <a:pt x="116" y="0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143" y="2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0" name="Freeform 462"/>
              <p:cNvSpPr>
                <a:spLocks/>
              </p:cNvSpPr>
              <p:nvPr/>
            </p:nvSpPr>
            <p:spPr bwMode="auto">
              <a:xfrm>
                <a:off x="4763" y="1179"/>
                <a:ext cx="143" cy="27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143" y="27"/>
                  </a:cxn>
                  <a:cxn ang="0">
                    <a:pos x="116" y="0"/>
                  </a:cxn>
                </a:cxnLst>
                <a:rect l="0" t="0" r="r" b="b"/>
                <a:pathLst>
                  <a:path w="143" h="27">
                    <a:moveTo>
                      <a:pt x="116" y="0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143" y="27"/>
                    </a:lnTo>
                    <a:lnTo>
                      <a:pt x="11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1" name="Freeform 463"/>
              <p:cNvSpPr>
                <a:spLocks/>
              </p:cNvSpPr>
              <p:nvPr/>
            </p:nvSpPr>
            <p:spPr bwMode="auto">
              <a:xfrm>
                <a:off x="4642" y="3423"/>
                <a:ext cx="23" cy="79"/>
              </a:xfrm>
              <a:custGeom>
                <a:avLst/>
                <a:gdLst/>
                <a:ahLst/>
                <a:cxnLst>
                  <a:cxn ang="0">
                    <a:pos x="23" y="41"/>
                  </a:cxn>
                  <a:cxn ang="0">
                    <a:pos x="10" y="79"/>
                  </a:cxn>
                  <a:cxn ang="0">
                    <a:pos x="0" y="37"/>
                  </a:cxn>
                  <a:cxn ang="0">
                    <a:pos x="14" y="0"/>
                  </a:cxn>
                  <a:cxn ang="0">
                    <a:pos x="23" y="41"/>
                  </a:cxn>
                </a:cxnLst>
                <a:rect l="0" t="0" r="r" b="b"/>
                <a:pathLst>
                  <a:path w="23" h="79">
                    <a:moveTo>
                      <a:pt x="23" y="41"/>
                    </a:moveTo>
                    <a:lnTo>
                      <a:pt x="10" y="79"/>
                    </a:lnTo>
                    <a:lnTo>
                      <a:pt x="0" y="37"/>
                    </a:lnTo>
                    <a:lnTo>
                      <a:pt x="14" y="0"/>
                    </a:lnTo>
                    <a:lnTo>
                      <a:pt x="2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2" name="Freeform 464"/>
              <p:cNvSpPr>
                <a:spLocks/>
              </p:cNvSpPr>
              <p:nvPr/>
            </p:nvSpPr>
            <p:spPr bwMode="auto">
              <a:xfrm>
                <a:off x="4642" y="3423"/>
                <a:ext cx="23" cy="79"/>
              </a:xfrm>
              <a:custGeom>
                <a:avLst/>
                <a:gdLst/>
                <a:ahLst/>
                <a:cxnLst>
                  <a:cxn ang="0">
                    <a:pos x="23" y="41"/>
                  </a:cxn>
                  <a:cxn ang="0">
                    <a:pos x="10" y="79"/>
                  </a:cxn>
                  <a:cxn ang="0">
                    <a:pos x="0" y="37"/>
                  </a:cxn>
                  <a:cxn ang="0">
                    <a:pos x="14" y="0"/>
                  </a:cxn>
                  <a:cxn ang="0">
                    <a:pos x="23" y="41"/>
                  </a:cxn>
                </a:cxnLst>
                <a:rect l="0" t="0" r="r" b="b"/>
                <a:pathLst>
                  <a:path w="23" h="79">
                    <a:moveTo>
                      <a:pt x="23" y="41"/>
                    </a:moveTo>
                    <a:lnTo>
                      <a:pt x="10" y="79"/>
                    </a:lnTo>
                    <a:lnTo>
                      <a:pt x="0" y="37"/>
                    </a:lnTo>
                    <a:lnTo>
                      <a:pt x="14" y="0"/>
                    </a:lnTo>
                    <a:lnTo>
                      <a:pt x="23" y="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3" name="Freeform 465"/>
              <p:cNvSpPr>
                <a:spLocks/>
              </p:cNvSpPr>
              <p:nvPr/>
            </p:nvSpPr>
            <p:spPr bwMode="auto">
              <a:xfrm>
                <a:off x="4481" y="1719"/>
                <a:ext cx="20" cy="68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9"/>
                  </a:cxn>
                  <a:cxn ang="0">
                    <a:pos x="0" y="68"/>
                  </a:cxn>
                </a:cxnLst>
                <a:rect l="0" t="0" r="r" b="b"/>
                <a:pathLst>
                  <a:path w="20" h="68">
                    <a:moveTo>
                      <a:pt x="0" y="68"/>
                    </a:moveTo>
                    <a:lnTo>
                      <a:pt x="20" y="52"/>
                    </a:lnTo>
                    <a:lnTo>
                      <a:pt x="20" y="0"/>
                    </a:lnTo>
                    <a:lnTo>
                      <a:pt x="0" y="1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4" name="Freeform 466"/>
              <p:cNvSpPr>
                <a:spLocks/>
              </p:cNvSpPr>
              <p:nvPr/>
            </p:nvSpPr>
            <p:spPr bwMode="auto">
              <a:xfrm>
                <a:off x="4481" y="1719"/>
                <a:ext cx="20" cy="68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0" y="52"/>
                  </a:cxn>
                  <a:cxn ang="0">
                    <a:pos x="20" y="0"/>
                  </a:cxn>
                  <a:cxn ang="0">
                    <a:pos x="0" y="19"/>
                  </a:cxn>
                  <a:cxn ang="0">
                    <a:pos x="0" y="68"/>
                  </a:cxn>
                </a:cxnLst>
                <a:rect l="0" t="0" r="r" b="b"/>
                <a:pathLst>
                  <a:path w="20" h="68">
                    <a:moveTo>
                      <a:pt x="0" y="68"/>
                    </a:moveTo>
                    <a:lnTo>
                      <a:pt x="20" y="52"/>
                    </a:lnTo>
                    <a:lnTo>
                      <a:pt x="20" y="0"/>
                    </a:lnTo>
                    <a:lnTo>
                      <a:pt x="0" y="19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5" name="Freeform 467"/>
              <p:cNvSpPr>
                <a:spLocks/>
              </p:cNvSpPr>
              <p:nvPr/>
            </p:nvSpPr>
            <p:spPr bwMode="auto">
              <a:xfrm>
                <a:off x="4281" y="1719"/>
                <a:ext cx="20" cy="6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20" y="68"/>
                  </a:cxn>
                  <a:cxn ang="0">
                    <a:pos x="20" y="19"/>
                  </a:cxn>
                  <a:cxn ang="0">
                    <a:pos x="0" y="0"/>
                  </a:cxn>
                  <a:cxn ang="0">
                    <a:pos x="0" y="52"/>
                  </a:cxn>
                </a:cxnLst>
                <a:rect l="0" t="0" r="r" b="b"/>
                <a:pathLst>
                  <a:path w="20" h="68">
                    <a:moveTo>
                      <a:pt x="0" y="52"/>
                    </a:moveTo>
                    <a:lnTo>
                      <a:pt x="20" y="68"/>
                    </a:lnTo>
                    <a:lnTo>
                      <a:pt x="20" y="19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6" name="Freeform 468"/>
              <p:cNvSpPr>
                <a:spLocks/>
              </p:cNvSpPr>
              <p:nvPr/>
            </p:nvSpPr>
            <p:spPr bwMode="auto">
              <a:xfrm>
                <a:off x="4281" y="1719"/>
                <a:ext cx="20" cy="6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20" y="68"/>
                  </a:cxn>
                  <a:cxn ang="0">
                    <a:pos x="20" y="19"/>
                  </a:cxn>
                  <a:cxn ang="0">
                    <a:pos x="0" y="0"/>
                  </a:cxn>
                  <a:cxn ang="0">
                    <a:pos x="0" y="52"/>
                  </a:cxn>
                </a:cxnLst>
                <a:rect l="0" t="0" r="r" b="b"/>
                <a:pathLst>
                  <a:path w="20" h="68">
                    <a:moveTo>
                      <a:pt x="0" y="52"/>
                    </a:moveTo>
                    <a:lnTo>
                      <a:pt x="20" y="68"/>
                    </a:lnTo>
                    <a:lnTo>
                      <a:pt x="20" y="19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7" name="Freeform 469"/>
              <p:cNvSpPr>
                <a:spLocks/>
              </p:cNvSpPr>
              <p:nvPr/>
            </p:nvSpPr>
            <p:spPr bwMode="auto">
              <a:xfrm>
                <a:off x="4391" y="3395"/>
                <a:ext cx="154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8"/>
                  </a:cxn>
                  <a:cxn ang="0">
                    <a:pos x="154" y="0"/>
                  </a:cxn>
                  <a:cxn ang="0">
                    <a:pos x="114" y="40"/>
                  </a:cxn>
                  <a:cxn ang="0">
                    <a:pos x="0" y="44"/>
                  </a:cxn>
                </a:cxnLst>
                <a:rect l="0" t="0" r="r" b="b"/>
                <a:pathLst>
                  <a:path w="154" h="44">
                    <a:moveTo>
                      <a:pt x="0" y="44"/>
                    </a:moveTo>
                    <a:lnTo>
                      <a:pt x="0" y="8"/>
                    </a:lnTo>
                    <a:lnTo>
                      <a:pt x="154" y="0"/>
                    </a:lnTo>
                    <a:lnTo>
                      <a:pt x="114" y="4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8" name="Freeform 470"/>
              <p:cNvSpPr>
                <a:spLocks/>
              </p:cNvSpPr>
              <p:nvPr/>
            </p:nvSpPr>
            <p:spPr bwMode="auto">
              <a:xfrm>
                <a:off x="4391" y="3395"/>
                <a:ext cx="154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8"/>
                  </a:cxn>
                  <a:cxn ang="0">
                    <a:pos x="154" y="0"/>
                  </a:cxn>
                  <a:cxn ang="0">
                    <a:pos x="114" y="40"/>
                  </a:cxn>
                  <a:cxn ang="0">
                    <a:pos x="0" y="44"/>
                  </a:cxn>
                </a:cxnLst>
                <a:rect l="0" t="0" r="r" b="b"/>
                <a:pathLst>
                  <a:path w="154" h="44">
                    <a:moveTo>
                      <a:pt x="0" y="44"/>
                    </a:moveTo>
                    <a:lnTo>
                      <a:pt x="0" y="8"/>
                    </a:lnTo>
                    <a:lnTo>
                      <a:pt x="154" y="0"/>
                    </a:lnTo>
                    <a:lnTo>
                      <a:pt x="114" y="40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9" name="Freeform 471"/>
              <p:cNvSpPr>
                <a:spLocks/>
              </p:cNvSpPr>
              <p:nvPr/>
            </p:nvSpPr>
            <p:spPr bwMode="auto">
              <a:xfrm>
                <a:off x="4237" y="3395"/>
                <a:ext cx="154" cy="44"/>
              </a:xfrm>
              <a:custGeom>
                <a:avLst/>
                <a:gdLst/>
                <a:ahLst/>
                <a:cxnLst>
                  <a:cxn ang="0">
                    <a:pos x="40" y="40"/>
                  </a:cxn>
                  <a:cxn ang="0">
                    <a:pos x="0" y="0"/>
                  </a:cxn>
                  <a:cxn ang="0">
                    <a:pos x="154" y="8"/>
                  </a:cxn>
                  <a:cxn ang="0">
                    <a:pos x="154" y="44"/>
                  </a:cxn>
                  <a:cxn ang="0">
                    <a:pos x="40" y="40"/>
                  </a:cxn>
                </a:cxnLst>
                <a:rect l="0" t="0" r="r" b="b"/>
                <a:pathLst>
                  <a:path w="154" h="44">
                    <a:moveTo>
                      <a:pt x="40" y="40"/>
                    </a:moveTo>
                    <a:lnTo>
                      <a:pt x="0" y="0"/>
                    </a:lnTo>
                    <a:lnTo>
                      <a:pt x="154" y="8"/>
                    </a:lnTo>
                    <a:lnTo>
                      <a:pt x="154" y="44"/>
                    </a:lnTo>
                    <a:lnTo>
                      <a:pt x="4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0" name="Freeform 472"/>
              <p:cNvSpPr>
                <a:spLocks noEditPoints="1"/>
              </p:cNvSpPr>
              <p:nvPr/>
            </p:nvSpPr>
            <p:spPr bwMode="auto">
              <a:xfrm>
                <a:off x="3324" y="2888"/>
                <a:ext cx="1067" cy="551"/>
              </a:xfrm>
              <a:custGeom>
                <a:avLst/>
                <a:gdLst/>
                <a:ahLst/>
                <a:cxnLst>
                  <a:cxn ang="0">
                    <a:pos x="953" y="547"/>
                  </a:cxn>
                  <a:cxn ang="0">
                    <a:pos x="913" y="507"/>
                  </a:cxn>
                  <a:cxn ang="0">
                    <a:pos x="1067" y="515"/>
                  </a:cxn>
                  <a:cxn ang="0">
                    <a:pos x="1067" y="551"/>
                  </a:cxn>
                  <a:cxn ang="0">
                    <a:pos x="953" y="547"/>
                  </a:cxn>
                  <a:cxn ang="0">
                    <a:pos x="89" y="71"/>
                  </a:cxn>
                  <a:cxn ang="0">
                    <a:pos x="0" y="0"/>
                  </a:cxn>
                </a:cxnLst>
                <a:rect l="0" t="0" r="r" b="b"/>
                <a:pathLst>
                  <a:path w="1067" h="551">
                    <a:moveTo>
                      <a:pt x="953" y="547"/>
                    </a:moveTo>
                    <a:lnTo>
                      <a:pt x="913" y="507"/>
                    </a:lnTo>
                    <a:lnTo>
                      <a:pt x="1067" y="515"/>
                    </a:lnTo>
                    <a:lnTo>
                      <a:pt x="1067" y="551"/>
                    </a:lnTo>
                    <a:lnTo>
                      <a:pt x="953" y="547"/>
                    </a:lnTo>
                    <a:moveTo>
                      <a:pt x="89" y="71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1" name="Rectangle 473"/>
              <p:cNvSpPr>
                <a:spLocks noChangeArrowheads="1"/>
              </p:cNvSpPr>
              <p:nvPr/>
            </p:nvSpPr>
            <p:spPr bwMode="auto">
              <a:xfrm>
                <a:off x="4360" y="1240"/>
                <a:ext cx="60" cy="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2" name="Rectangle 474"/>
              <p:cNvSpPr>
                <a:spLocks noChangeArrowheads="1"/>
              </p:cNvSpPr>
              <p:nvPr/>
            </p:nvSpPr>
            <p:spPr bwMode="auto">
              <a:xfrm>
                <a:off x="4360" y="1240"/>
                <a:ext cx="60" cy="9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3" name="Freeform 475"/>
              <p:cNvSpPr>
                <a:spLocks/>
              </p:cNvSpPr>
              <p:nvPr/>
            </p:nvSpPr>
            <p:spPr bwMode="auto">
              <a:xfrm>
                <a:off x="4515" y="1202"/>
                <a:ext cx="94" cy="4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9" y="0"/>
                  </a:cxn>
                  <a:cxn ang="0">
                    <a:pos x="94" y="32"/>
                  </a:cxn>
                  <a:cxn ang="0">
                    <a:pos x="66" y="42"/>
                  </a:cxn>
                  <a:cxn ang="0">
                    <a:pos x="0" y="16"/>
                  </a:cxn>
                </a:cxnLst>
                <a:rect l="0" t="0" r="r" b="b"/>
                <a:pathLst>
                  <a:path w="94" h="42">
                    <a:moveTo>
                      <a:pt x="0" y="16"/>
                    </a:moveTo>
                    <a:lnTo>
                      <a:pt x="19" y="0"/>
                    </a:lnTo>
                    <a:lnTo>
                      <a:pt x="94" y="32"/>
                    </a:lnTo>
                    <a:lnTo>
                      <a:pt x="66" y="4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4" name="Freeform 476"/>
              <p:cNvSpPr>
                <a:spLocks/>
              </p:cNvSpPr>
              <p:nvPr/>
            </p:nvSpPr>
            <p:spPr bwMode="auto">
              <a:xfrm>
                <a:off x="4515" y="1202"/>
                <a:ext cx="94" cy="4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9" y="0"/>
                  </a:cxn>
                  <a:cxn ang="0">
                    <a:pos x="94" y="32"/>
                  </a:cxn>
                  <a:cxn ang="0">
                    <a:pos x="66" y="42"/>
                  </a:cxn>
                  <a:cxn ang="0">
                    <a:pos x="0" y="16"/>
                  </a:cxn>
                </a:cxnLst>
                <a:rect l="0" t="0" r="r" b="b"/>
                <a:pathLst>
                  <a:path w="94" h="42">
                    <a:moveTo>
                      <a:pt x="0" y="16"/>
                    </a:moveTo>
                    <a:lnTo>
                      <a:pt x="19" y="0"/>
                    </a:lnTo>
                    <a:lnTo>
                      <a:pt x="94" y="32"/>
                    </a:lnTo>
                    <a:lnTo>
                      <a:pt x="66" y="42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5" name="Freeform 477"/>
              <p:cNvSpPr>
                <a:spLocks/>
              </p:cNvSpPr>
              <p:nvPr/>
            </p:nvSpPr>
            <p:spPr bwMode="auto">
              <a:xfrm>
                <a:off x="4173" y="1202"/>
                <a:ext cx="94" cy="42"/>
              </a:xfrm>
              <a:custGeom>
                <a:avLst/>
                <a:gdLst/>
                <a:ahLst/>
                <a:cxnLst>
                  <a:cxn ang="0">
                    <a:pos x="28" y="42"/>
                  </a:cxn>
                  <a:cxn ang="0">
                    <a:pos x="0" y="32"/>
                  </a:cxn>
                  <a:cxn ang="0">
                    <a:pos x="75" y="0"/>
                  </a:cxn>
                  <a:cxn ang="0">
                    <a:pos x="94" y="16"/>
                  </a:cxn>
                  <a:cxn ang="0">
                    <a:pos x="28" y="42"/>
                  </a:cxn>
                </a:cxnLst>
                <a:rect l="0" t="0" r="r" b="b"/>
                <a:pathLst>
                  <a:path w="94" h="42">
                    <a:moveTo>
                      <a:pt x="28" y="42"/>
                    </a:moveTo>
                    <a:lnTo>
                      <a:pt x="0" y="32"/>
                    </a:lnTo>
                    <a:lnTo>
                      <a:pt x="75" y="0"/>
                    </a:lnTo>
                    <a:lnTo>
                      <a:pt x="94" y="16"/>
                    </a:ln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6" name="Freeform 478"/>
              <p:cNvSpPr>
                <a:spLocks/>
              </p:cNvSpPr>
              <p:nvPr/>
            </p:nvSpPr>
            <p:spPr bwMode="auto">
              <a:xfrm>
                <a:off x="4173" y="1202"/>
                <a:ext cx="94" cy="42"/>
              </a:xfrm>
              <a:custGeom>
                <a:avLst/>
                <a:gdLst/>
                <a:ahLst/>
                <a:cxnLst>
                  <a:cxn ang="0">
                    <a:pos x="28" y="42"/>
                  </a:cxn>
                  <a:cxn ang="0">
                    <a:pos x="0" y="32"/>
                  </a:cxn>
                  <a:cxn ang="0">
                    <a:pos x="75" y="0"/>
                  </a:cxn>
                  <a:cxn ang="0">
                    <a:pos x="94" y="16"/>
                  </a:cxn>
                  <a:cxn ang="0">
                    <a:pos x="28" y="42"/>
                  </a:cxn>
                </a:cxnLst>
                <a:rect l="0" t="0" r="r" b="b"/>
                <a:pathLst>
                  <a:path w="94" h="42">
                    <a:moveTo>
                      <a:pt x="28" y="42"/>
                    </a:moveTo>
                    <a:lnTo>
                      <a:pt x="0" y="32"/>
                    </a:lnTo>
                    <a:lnTo>
                      <a:pt x="75" y="0"/>
                    </a:lnTo>
                    <a:lnTo>
                      <a:pt x="94" y="16"/>
                    </a:lnTo>
                    <a:lnTo>
                      <a:pt x="28" y="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7" name="Freeform 479"/>
              <p:cNvSpPr>
                <a:spLocks/>
              </p:cNvSpPr>
              <p:nvPr/>
            </p:nvSpPr>
            <p:spPr bwMode="auto">
              <a:xfrm>
                <a:off x="4609" y="3428"/>
                <a:ext cx="23" cy="7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3" y="0"/>
                  </a:cxn>
                  <a:cxn ang="0">
                    <a:pos x="23" y="40"/>
                  </a:cxn>
                  <a:cxn ang="0">
                    <a:pos x="8" y="78"/>
                  </a:cxn>
                  <a:cxn ang="0">
                    <a:pos x="0" y="38"/>
                  </a:cxn>
                </a:cxnLst>
                <a:rect l="0" t="0" r="r" b="b"/>
                <a:pathLst>
                  <a:path w="23" h="78">
                    <a:moveTo>
                      <a:pt x="0" y="38"/>
                    </a:moveTo>
                    <a:lnTo>
                      <a:pt x="13" y="0"/>
                    </a:lnTo>
                    <a:lnTo>
                      <a:pt x="23" y="40"/>
                    </a:lnTo>
                    <a:lnTo>
                      <a:pt x="8" y="7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8" name="Freeform 480"/>
              <p:cNvSpPr>
                <a:spLocks/>
              </p:cNvSpPr>
              <p:nvPr/>
            </p:nvSpPr>
            <p:spPr bwMode="auto">
              <a:xfrm>
                <a:off x="4609" y="3428"/>
                <a:ext cx="23" cy="7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3" y="0"/>
                  </a:cxn>
                  <a:cxn ang="0">
                    <a:pos x="23" y="40"/>
                  </a:cxn>
                  <a:cxn ang="0">
                    <a:pos x="8" y="78"/>
                  </a:cxn>
                  <a:cxn ang="0">
                    <a:pos x="0" y="38"/>
                  </a:cxn>
                </a:cxnLst>
                <a:rect l="0" t="0" r="r" b="b"/>
                <a:pathLst>
                  <a:path w="23" h="78">
                    <a:moveTo>
                      <a:pt x="0" y="38"/>
                    </a:moveTo>
                    <a:lnTo>
                      <a:pt x="13" y="0"/>
                    </a:lnTo>
                    <a:lnTo>
                      <a:pt x="23" y="40"/>
                    </a:lnTo>
                    <a:lnTo>
                      <a:pt x="8" y="78"/>
                    </a:lnTo>
                    <a:lnTo>
                      <a:pt x="0" y="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9" name="Freeform 481"/>
              <p:cNvSpPr>
                <a:spLocks/>
              </p:cNvSpPr>
              <p:nvPr/>
            </p:nvSpPr>
            <p:spPr bwMode="auto">
              <a:xfrm>
                <a:off x="4501" y="1615"/>
                <a:ext cx="62" cy="104"/>
              </a:xfrm>
              <a:custGeom>
                <a:avLst/>
                <a:gdLst/>
                <a:ahLst/>
                <a:cxnLst>
                  <a:cxn ang="0">
                    <a:pos x="6" y="84"/>
                  </a:cxn>
                  <a:cxn ang="0">
                    <a:pos x="62" y="0"/>
                  </a:cxn>
                  <a:cxn ang="0">
                    <a:pos x="52" y="29"/>
                  </a:cxn>
                  <a:cxn ang="0">
                    <a:pos x="0" y="104"/>
                  </a:cxn>
                  <a:cxn ang="0">
                    <a:pos x="6" y="84"/>
                  </a:cxn>
                </a:cxnLst>
                <a:rect l="0" t="0" r="r" b="b"/>
                <a:pathLst>
                  <a:path w="62" h="104">
                    <a:moveTo>
                      <a:pt x="6" y="84"/>
                    </a:moveTo>
                    <a:lnTo>
                      <a:pt x="62" y="0"/>
                    </a:lnTo>
                    <a:lnTo>
                      <a:pt x="52" y="29"/>
                    </a:lnTo>
                    <a:lnTo>
                      <a:pt x="0" y="104"/>
                    </a:lnTo>
                    <a:lnTo>
                      <a:pt x="6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0" name="Freeform 482"/>
              <p:cNvSpPr>
                <a:spLocks/>
              </p:cNvSpPr>
              <p:nvPr/>
            </p:nvSpPr>
            <p:spPr bwMode="auto">
              <a:xfrm>
                <a:off x="4501" y="1615"/>
                <a:ext cx="62" cy="104"/>
              </a:xfrm>
              <a:custGeom>
                <a:avLst/>
                <a:gdLst/>
                <a:ahLst/>
                <a:cxnLst>
                  <a:cxn ang="0">
                    <a:pos x="6" y="84"/>
                  </a:cxn>
                  <a:cxn ang="0">
                    <a:pos x="62" y="0"/>
                  </a:cxn>
                  <a:cxn ang="0">
                    <a:pos x="52" y="29"/>
                  </a:cxn>
                  <a:cxn ang="0">
                    <a:pos x="0" y="104"/>
                  </a:cxn>
                  <a:cxn ang="0">
                    <a:pos x="6" y="84"/>
                  </a:cxn>
                </a:cxnLst>
                <a:rect l="0" t="0" r="r" b="b"/>
                <a:pathLst>
                  <a:path w="62" h="104">
                    <a:moveTo>
                      <a:pt x="6" y="84"/>
                    </a:moveTo>
                    <a:lnTo>
                      <a:pt x="62" y="0"/>
                    </a:lnTo>
                    <a:lnTo>
                      <a:pt x="52" y="29"/>
                    </a:lnTo>
                    <a:lnTo>
                      <a:pt x="0" y="104"/>
                    </a:lnTo>
                    <a:lnTo>
                      <a:pt x="6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1" name="Freeform 483"/>
              <p:cNvSpPr>
                <a:spLocks/>
              </p:cNvSpPr>
              <p:nvPr/>
            </p:nvSpPr>
            <p:spPr bwMode="auto">
              <a:xfrm>
                <a:off x="4218" y="1615"/>
                <a:ext cx="63" cy="104"/>
              </a:xfrm>
              <a:custGeom>
                <a:avLst/>
                <a:gdLst/>
                <a:ahLst/>
                <a:cxnLst>
                  <a:cxn ang="0">
                    <a:pos x="63" y="104"/>
                  </a:cxn>
                  <a:cxn ang="0">
                    <a:pos x="10" y="29"/>
                  </a:cxn>
                  <a:cxn ang="0">
                    <a:pos x="0" y="0"/>
                  </a:cxn>
                  <a:cxn ang="0">
                    <a:pos x="57" y="84"/>
                  </a:cxn>
                  <a:cxn ang="0">
                    <a:pos x="63" y="104"/>
                  </a:cxn>
                </a:cxnLst>
                <a:rect l="0" t="0" r="r" b="b"/>
                <a:pathLst>
                  <a:path w="63" h="104">
                    <a:moveTo>
                      <a:pt x="63" y="104"/>
                    </a:moveTo>
                    <a:lnTo>
                      <a:pt x="10" y="29"/>
                    </a:lnTo>
                    <a:lnTo>
                      <a:pt x="0" y="0"/>
                    </a:lnTo>
                    <a:lnTo>
                      <a:pt x="57" y="84"/>
                    </a:lnTo>
                    <a:lnTo>
                      <a:pt x="63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2" name="Freeform 484"/>
              <p:cNvSpPr>
                <a:spLocks noEditPoints="1"/>
              </p:cNvSpPr>
              <p:nvPr/>
            </p:nvSpPr>
            <p:spPr bwMode="auto">
              <a:xfrm>
                <a:off x="3784" y="1615"/>
                <a:ext cx="1214" cy="1601"/>
              </a:xfrm>
              <a:custGeom>
                <a:avLst/>
                <a:gdLst/>
                <a:ahLst/>
                <a:cxnLst>
                  <a:cxn ang="0">
                    <a:pos x="497" y="104"/>
                  </a:cxn>
                  <a:cxn ang="0">
                    <a:pos x="444" y="29"/>
                  </a:cxn>
                  <a:cxn ang="0">
                    <a:pos x="434" y="0"/>
                  </a:cxn>
                  <a:cxn ang="0">
                    <a:pos x="491" y="84"/>
                  </a:cxn>
                  <a:cxn ang="0">
                    <a:pos x="497" y="104"/>
                  </a:cxn>
                  <a:cxn ang="0">
                    <a:pos x="1214" y="1487"/>
                  </a:cxn>
                  <a:cxn ang="0">
                    <a:pos x="1182" y="1601"/>
                  </a:cxn>
                  <a:cxn ang="0">
                    <a:pos x="30" y="1601"/>
                  </a:cxn>
                  <a:cxn ang="0">
                    <a:pos x="0" y="1487"/>
                  </a:cxn>
                </a:cxnLst>
                <a:rect l="0" t="0" r="r" b="b"/>
                <a:pathLst>
                  <a:path w="1214" h="1601">
                    <a:moveTo>
                      <a:pt x="497" y="104"/>
                    </a:moveTo>
                    <a:lnTo>
                      <a:pt x="444" y="29"/>
                    </a:lnTo>
                    <a:lnTo>
                      <a:pt x="434" y="0"/>
                    </a:lnTo>
                    <a:lnTo>
                      <a:pt x="491" y="84"/>
                    </a:lnTo>
                    <a:lnTo>
                      <a:pt x="497" y="104"/>
                    </a:lnTo>
                    <a:moveTo>
                      <a:pt x="1214" y="1487"/>
                    </a:moveTo>
                    <a:lnTo>
                      <a:pt x="1182" y="1601"/>
                    </a:lnTo>
                    <a:moveTo>
                      <a:pt x="30" y="1601"/>
                    </a:moveTo>
                    <a:lnTo>
                      <a:pt x="0" y="148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3" name="Freeform 485"/>
              <p:cNvSpPr>
                <a:spLocks/>
              </p:cNvSpPr>
              <p:nvPr/>
            </p:nvSpPr>
            <p:spPr bwMode="auto">
              <a:xfrm>
                <a:off x="5335" y="2783"/>
                <a:ext cx="66" cy="193"/>
              </a:xfrm>
              <a:custGeom>
                <a:avLst/>
                <a:gdLst/>
                <a:ahLst/>
                <a:cxnLst>
                  <a:cxn ang="0">
                    <a:pos x="0" y="193"/>
                  </a:cxn>
                  <a:cxn ang="0">
                    <a:pos x="66" y="143"/>
                  </a:cxn>
                  <a:cxn ang="0">
                    <a:pos x="66" y="0"/>
                  </a:cxn>
                  <a:cxn ang="0">
                    <a:pos x="0" y="52"/>
                  </a:cxn>
                  <a:cxn ang="0">
                    <a:pos x="0" y="193"/>
                  </a:cxn>
                </a:cxnLst>
                <a:rect l="0" t="0" r="r" b="b"/>
                <a:pathLst>
                  <a:path w="66" h="193">
                    <a:moveTo>
                      <a:pt x="0" y="193"/>
                    </a:moveTo>
                    <a:lnTo>
                      <a:pt x="66" y="143"/>
                    </a:lnTo>
                    <a:lnTo>
                      <a:pt x="66" y="0"/>
                    </a:lnTo>
                    <a:lnTo>
                      <a:pt x="0" y="52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4" name="Freeform 486"/>
              <p:cNvSpPr>
                <a:spLocks/>
              </p:cNvSpPr>
              <p:nvPr/>
            </p:nvSpPr>
            <p:spPr bwMode="auto">
              <a:xfrm>
                <a:off x="5335" y="2783"/>
                <a:ext cx="66" cy="193"/>
              </a:xfrm>
              <a:custGeom>
                <a:avLst/>
                <a:gdLst/>
                <a:ahLst/>
                <a:cxnLst>
                  <a:cxn ang="0">
                    <a:pos x="0" y="193"/>
                  </a:cxn>
                  <a:cxn ang="0">
                    <a:pos x="66" y="143"/>
                  </a:cxn>
                  <a:cxn ang="0">
                    <a:pos x="66" y="0"/>
                  </a:cxn>
                  <a:cxn ang="0">
                    <a:pos x="0" y="52"/>
                  </a:cxn>
                  <a:cxn ang="0">
                    <a:pos x="0" y="193"/>
                  </a:cxn>
                </a:cxnLst>
                <a:rect l="0" t="0" r="r" b="b"/>
                <a:pathLst>
                  <a:path w="66" h="193">
                    <a:moveTo>
                      <a:pt x="0" y="193"/>
                    </a:moveTo>
                    <a:lnTo>
                      <a:pt x="66" y="143"/>
                    </a:lnTo>
                    <a:lnTo>
                      <a:pt x="66" y="0"/>
                    </a:lnTo>
                    <a:lnTo>
                      <a:pt x="0" y="52"/>
                    </a:lnTo>
                    <a:lnTo>
                      <a:pt x="0" y="19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5" name="Freeform 487"/>
              <p:cNvSpPr>
                <a:spLocks/>
              </p:cNvSpPr>
              <p:nvPr/>
            </p:nvSpPr>
            <p:spPr bwMode="auto">
              <a:xfrm>
                <a:off x="4411" y="1802"/>
                <a:ext cx="39" cy="57"/>
              </a:xfrm>
              <a:custGeom>
                <a:avLst/>
                <a:gdLst/>
                <a:ahLst/>
                <a:cxnLst>
                  <a:cxn ang="0">
                    <a:pos x="39" y="50"/>
                  </a:cxn>
                  <a:cxn ang="0">
                    <a:pos x="39" y="0"/>
                  </a:cxn>
                  <a:cxn ang="0">
                    <a:pos x="0" y="6"/>
                  </a:cxn>
                  <a:cxn ang="0">
                    <a:pos x="0" y="57"/>
                  </a:cxn>
                  <a:cxn ang="0">
                    <a:pos x="39" y="50"/>
                  </a:cxn>
                </a:cxnLst>
                <a:rect l="0" t="0" r="r" b="b"/>
                <a:pathLst>
                  <a:path w="39" h="57">
                    <a:moveTo>
                      <a:pt x="39" y="50"/>
                    </a:moveTo>
                    <a:lnTo>
                      <a:pt x="39" y="0"/>
                    </a:lnTo>
                    <a:lnTo>
                      <a:pt x="0" y="6"/>
                    </a:lnTo>
                    <a:lnTo>
                      <a:pt x="0" y="57"/>
                    </a:lnTo>
                    <a:lnTo>
                      <a:pt x="39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6" name="Freeform 488"/>
              <p:cNvSpPr>
                <a:spLocks/>
              </p:cNvSpPr>
              <p:nvPr/>
            </p:nvSpPr>
            <p:spPr bwMode="auto">
              <a:xfrm>
                <a:off x="4411" y="1802"/>
                <a:ext cx="39" cy="57"/>
              </a:xfrm>
              <a:custGeom>
                <a:avLst/>
                <a:gdLst/>
                <a:ahLst/>
                <a:cxnLst>
                  <a:cxn ang="0">
                    <a:pos x="39" y="50"/>
                  </a:cxn>
                  <a:cxn ang="0">
                    <a:pos x="39" y="0"/>
                  </a:cxn>
                  <a:cxn ang="0">
                    <a:pos x="0" y="6"/>
                  </a:cxn>
                  <a:cxn ang="0">
                    <a:pos x="0" y="57"/>
                  </a:cxn>
                  <a:cxn ang="0">
                    <a:pos x="39" y="50"/>
                  </a:cxn>
                </a:cxnLst>
                <a:rect l="0" t="0" r="r" b="b"/>
                <a:pathLst>
                  <a:path w="39" h="57">
                    <a:moveTo>
                      <a:pt x="39" y="50"/>
                    </a:moveTo>
                    <a:lnTo>
                      <a:pt x="39" y="0"/>
                    </a:lnTo>
                    <a:lnTo>
                      <a:pt x="0" y="6"/>
                    </a:lnTo>
                    <a:lnTo>
                      <a:pt x="0" y="57"/>
                    </a:lnTo>
                    <a:lnTo>
                      <a:pt x="39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7" name="Freeform 489"/>
              <p:cNvSpPr>
                <a:spLocks/>
              </p:cNvSpPr>
              <p:nvPr/>
            </p:nvSpPr>
            <p:spPr bwMode="auto">
              <a:xfrm>
                <a:off x="4332" y="1802"/>
                <a:ext cx="39" cy="57"/>
              </a:xfrm>
              <a:custGeom>
                <a:avLst/>
                <a:gdLst/>
                <a:ahLst/>
                <a:cxnLst>
                  <a:cxn ang="0">
                    <a:pos x="39" y="57"/>
                  </a:cxn>
                  <a:cxn ang="0">
                    <a:pos x="39" y="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9" y="57"/>
                  </a:cxn>
                </a:cxnLst>
                <a:rect l="0" t="0" r="r" b="b"/>
                <a:pathLst>
                  <a:path w="39" h="57">
                    <a:moveTo>
                      <a:pt x="39" y="57"/>
                    </a:moveTo>
                    <a:lnTo>
                      <a:pt x="39" y="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8" name="Freeform 490"/>
              <p:cNvSpPr>
                <a:spLocks/>
              </p:cNvSpPr>
              <p:nvPr/>
            </p:nvSpPr>
            <p:spPr bwMode="auto">
              <a:xfrm>
                <a:off x="4332" y="1802"/>
                <a:ext cx="39" cy="57"/>
              </a:xfrm>
              <a:custGeom>
                <a:avLst/>
                <a:gdLst/>
                <a:ahLst/>
                <a:cxnLst>
                  <a:cxn ang="0">
                    <a:pos x="39" y="57"/>
                  </a:cxn>
                  <a:cxn ang="0">
                    <a:pos x="39" y="6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9" y="57"/>
                  </a:cxn>
                </a:cxnLst>
                <a:rect l="0" t="0" r="r" b="b"/>
                <a:pathLst>
                  <a:path w="39" h="57">
                    <a:moveTo>
                      <a:pt x="39" y="57"/>
                    </a:moveTo>
                    <a:lnTo>
                      <a:pt x="39" y="6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9" y="5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9" name="Freeform 491"/>
              <p:cNvSpPr>
                <a:spLocks/>
              </p:cNvSpPr>
              <p:nvPr/>
            </p:nvSpPr>
            <p:spPr bwMode="auto">
              <a:xfrm>
                <a:off x="5500" y="2123"/>
                <a:ext cx="32" cy="192"/>
              </a:xfrm>
              <a:custGeom>
                <a:avLst/>
                <a:gdLst/>
                <a:ahLst/>
                <a:cxnLst>
                  <a:cxn ang="0">
                    <a:pos x="32" y="133"/>
                  </a:cxn>
                  <a:cxn ang="0">
                    <a:pos x="28" y="0"/>
                  </a:cxn>
                  <a:cxn ang="0">
                    <a:pos x="5" y="41"/>
                  </a:cxn>
                  <a:cxn ang="0">
                    <a:pos x="0" y="192"/>
                  </a:cxn>
                  <a:cxn ang="0">
                    <a:pos x="32" y="133"/>
                  </a:cxn>
                </a:cxnLst>
                <a:rect l="0" t="0" r="r" b="b"/>
                <a:pathLst>
                  <a:path w="32" h="192">
                    <a:moveTo>
                      <a:pt x="32" y="133"/>
                    </a:moveTo>
                    <a:lnTo>
                      <a:pt x="28" y="0"/>
                    </a:lnTo>
                    <a:lnTo>
                      <a:pt x="5" y="41"/>
                    </a:lnTo>
                    <a:lnTo>
                      <a:pt x="0" y="192"/>
                    </a:lnTo>
                    <a:lnTo>
                      <a:pt x="32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0" name="Freeform 492"/>
              <p:cNvSpPr>
                <a:spLocks/>
              </p:cNvSpPr>
              <p:nvPr/>
            </p:nvSpPr>
            <p:spPr bwMode="auto">
              <a:xfrm>
                <a:off x="5500" y="2123"/>
                <a:ext cx="32" cy="192"/>
              </a:xfrm>
              <a:custGeom>
                <a:avLst/>
                <a:gdLst/>
                <a:ahLst/>
                <a:cxnLst>
                  <a:cxn ang="0">
                    <a:pos x="32" y="133"/>
                  </a:cxn>
                  <a:cxn ang="0">
                    <a:pos x="28" y="0"/>
                  </a:cxn>
                  <a:cxn ang="0">
                    <a:pos x="5" y="41"/>
                  </a:cxn>
                  <a:cxn ang="0">
                    <a:pos x="0" y="192"/>
                  </a:cxn>
                  <a:cxn ang="0">
                    <a:pos x="32" y="133"/>
                  </a:cxn>
                </a:cxnLst>
                <a:rect l="0" t="0" r="r" b="b"/>
                <a:pathLst>
                  <a:path w="32" h="192">
                    <a:moveTo>
                      <a:pt x="32" y="133"/>
                    </a:moveTo>
                    <a:lnTo>
                      <a:pt x="28" y="0"/>
                    </a:lnTo>
                    <a:lnTo>
                      <a:pt x="5" y="41"/>
                    </a:lnTo>
                    <a:lnTo>
                      <a:pt x="0" y="192"/>
                    </a:lnTo>
                    <a:lnTo>
                      <a:pt x="32" y="13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1" name="Freeform 493"/>
              <p:cNvSpPr>
                <a:spLocks/>
              </p:cNvSpPr>
              <p:nvPr/>
            </p:nvSpPr>
            <p:spPr bwMode="auto">
              <a:xfrm>
                <a:off x="5401" y="2551"/>
                <a:ext cx="55" cy="232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55" y="179"/>
                  </a:cxn>
                  <a:cxn ang="0">
                    <a:pos x="55" y="0"/>
                  </a:cxn>
                  <a:cxn ang="0">
                    <a:pos x="0" y="53"/>
                  </a:cxn>
                  <a:cxn ang="0">
                    <a:pos x="0" y="232"/>
                  </a:cxn>
                </a:cxnLst>
                <a:rect l="0" t="0" r="r" b="b"/>
                <a:pathLst>
                  <a:path w="55" h="232">
                    <a:moveTo>
                      <a:pt x="0" y="232"/>
                    </a:moveTo>
                    <a:lnTo>
                      <a:pt x="55" y="179"/>
                    </a:lnTo>
                    <a:lnTo>
                      <a:pt x="55" y="0"/>
                    </a:lnTo>
                    <a:lnTo>
                      <a:pt x="0" y="53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2" name="Freeform 494"/>
              <p:cNvSpPr>
                <a:spLocks/>
              </p:cNvSpPr>
              <p:nvPr/>
            </p:nvSpPr>
            <p:spPr bwMode="auto">
              <a:xfrm>
                <a:off x="5401" y="2551"/>
                <a:ext cx="55" cy="232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55" y="179"/>
                  </a:cxn>
                  <a:cxn ang="0">
                    <a:pos x="55" y="0"/>
                  </a:cxn>
                  <a:cxn ang="0">
                    <a:pos x="0" y="53"/>
                  </a:cxn>
                  <a:cxn ang="0">
                    <a:pos x="0" y="232"/>
                  </a:cxn>
                </a:cxnLst>
                <a:rect l="0" t="0" r="r" b="b"/>
                <a:pathLst>
                  <a:path w="55" h="232">
                    <a:moveTo>
                      <a:pt x="0" y="232"/>
                    </a:moveTo>
                    <a:lnTo>
                      <a:pt x="55" y="179"/>
                    </a:lnTo>
                    <a:lnTo>
                      <a:pt x="55" y="0"/>
                    </a:lnTo>
                    <a:lnTo>
                      <a:pt x="0" y="53"/>
                    </a:lnTo>
                    <a:lnTo>
                      <a:pt x="0" y="2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3" name="Freeform 495"/>
              <p:cNvSpPr>
                <a:spLocks/>
              </p:cNvSpPr>
              <p:nvPr/>
            </p:nvSpPr>
            <p:spPr bwMode="auto">
              <a:xfrm>
                <a:off x="4420" y="1240"/>
                <a:ext cx="58" cy="10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58" y="11"/>
                  </a:cxn>
                  <a:cxn ang="0">
                    <a:pos x="58" y="107"/>
                  </a:cxn>
                  <a:cxn ang="0">
                    <a:pos x="0" y="96"/>
                  </a:cxn>
                </a:cxnLst>
                <a:rect l="0" t="0" r="r" b="b"/>
                <a:pathLst>
                  <a:path w="58" h="107">
                    <a:moveTo>
                      <a:pt x="0" y="96"/>
                    </a:moveTo>
                    <a:lnTo>
                      <a:pt x="0" y="0"/>
                    </a:lnTo>
                    <a:lnTo>
                      <a:pt x="58" y="11"/>
                    </a:lnTo>
                    <a:lnTo>
                      <a:pt x="58" y="107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4" name="Freeform 496"/>
              <p:cNvSpPr>
                <a:spLocks/>
              </p:cNvSpPr>
              <p:nvPr/>
            </p:nvSpPr>
            <p:spPr bwMode="auto">
              <a:xfrm>
                <a:off x="4420" y="1240"/>
                <a:ext cx="58" cy="10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58" y="11"/>
                  </a:cxn>
                  <a:cxn ang="0">
                    <a:pos x="58" y="107"/>
                  </a:cxn>
                  <a:cxn ang="0">
                    <a:pos x="0" y="96"/>
                  </a:cxn>
                </a:cxnLst>
                <a:rect l="0" t="0" r="r" b="b"/>
                <a:pathLst>
                  <a:path w="58" h="107">
                    <a:moveTo>
                      <a:pt x="0" y="96"/>
                    </a:moveTo>
                    <a:lnTo>
                      <a:pt x="0" y="0"/>
                    </a:lnTo>
                    <a:lnTo>
                      <a:pt x="58" y="11"/>
                    </a:lnTo>
                    <a:lnTo>
                      <a:pt x="58" y="107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5" name="Freeform 497"/>
              <p:cNvSpPr>
                <a:spLocks/>
              </p:cNvSpPr>
              <p:nvPr/>
            </p:nvSpPr>
            <p:spPr bwMode="auto">
              <a:xfrm>
                <a:off x="4304" y="1240"/>
                <a:ext cx="56" cy="10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6" y="0"/>
                  </a:cxn>
                  <a:cxn ang="0">
                    <a:pos x="56" y="96"/>
                  </a:cxn>
                  <a:cxn ang="0">
                    <a:pos x="0" y="107"/>
                  </a:cxn>
                  <a:cxn ang="0">
                    <a:pos x="0" y="11"/>
                  </a:cxn>
                </a:cxnLst>
                <a:rect l="0" t="0" r="r" b="b"/>
                <a:pathLst>
                  <a:path w="56" h="107">
                    <a:moveTo>
                      <a:pt x="0" y="11"/>
                    </a:moveTo>
                    <a:lnTo>
                      <a:pt x="56" y="0"/>
                    </a:lnTo>
                    <a:lnTo>
                      <a:pt x="56" y="96"/>
                    </a:lnTo>
                    <a:lnTo>
                      <a:pt x="0" y="10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6" name="Freeform 498"/>
              <p:cNvSpPr>
                <a:spLocks/>
              </p:cNvSpPr>
              <p:nvPr/>
            </p:nvSpPr>
            <p:spPr bwMode="auto">
              <a:xfrm>
                <a:off x="4304" y="1240"/>
                <a:ext cx="56" cy="10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6" y="0"/>
                  </a:cxn>
                  <a:cxn ang="0">
                    <a:pos x="56" y="96"/>
                  </a:cxn>
                  <a:cxn ang="0">
                    <a:pos x="0" y="107"/>
                  </a:cxn>
                  <a:cxn ang="0">
                    <a:pos x="0" y="11"/>
                  </a:cxn>
                </a:cxnLst>
                <a:rect l="0" t="0" r="r" b="b"/>
                <a:pathLst>
                  <a:path w="56" h="107">
                    <a:moveTo>
                      <a:pt x="0" y="11"/>
                    </a:moveTo>
                    <a:lnTo>
                      <a:pt x="56" y="0"/>
                    </a:lnTo>
                    <a:lnTo>
                      <a:pt x="56" y="96"/>
                    </a:lnTo>
                    <a:lnTo>
                      <a:pt x="0" y="107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7" name="Freeform 499"/>
              <p:cNvSpPr>
                <a:spLocks/>
              </p:cNvSpPr>
              <p:nvPr/>
            </p:nvSpPr>
            <p:spPr bwMode="auto">
              <a:xfrm>
                <a:off x="4553" y="1490"/>
                <a:ext cx="10" cy="1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10" y="29"/>
                  </a:cxn>
                  <a:cxn ang="0">
                    <a:pos x="10" y="125"/>
                  </a:cxn>
                  <a:cxn ang="0">
                    <a:pos x="0" y="96"/>
                  </a:cxn>
                </a:cxnLst>
                <a:rect l="0" t="0" r="r" b="b"/>
                <a:pathLst>
                  <a:path w="10" h="125">
                    <a:moveTo>
                      <a:pt x="0" y="96"/>
                    </a:moveTo>
                    <a:lnTo>
                      <a:pt x="0" y="0"/>
                    </a:lnTo>
                    <a:lnTo>
                      <a:pt x="10" y="29"/>
                    </a:lnTo>
                    <a:lnTo>
                      <a:pt x="10" y="125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8" name="Freeform 500"/>
              <p:cNvSpPr>
                <a:spLocks/>
              </p:cNvSpPr>
              <p:nvPr/>
            </p:nvSpPr>
            <p:spPr bwMode="auto">
              <a:xfrm>
                <a:off x="4553" y="1490"/>
                <a:ext cx="10" cy="1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10" y="29"/>
                  </a:cxn>
                  <a:cxn ang="0">
                    <a:pos x="10" y="125"/>
                  </a:cxn>
                  <a:cxn ang="0">
                    <a:pos x="0" y="96"/>
                  </a:cxn>
                </a:cxnLst>
                <a:rect l="0" t="0" r="r" b="b"/>
                <a:pathLst>
                  <a:path w="10" h="125">
                    <a:moveTo>
                      <a:pt x="0" y="96"/>
                    </a:moveTo>
                    <a:lnTo>
                      <a:pt x="0" y="0"/>
                    </a:lnTo>
                    <a:lnTo>
                      <a:pt x="10" y="29"/>
                    </a:lnTo>
                    <a:lnTo>
                      <a:pt x="10" y="125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9" name="Freeform 501"/>
              <p:cNvSpPr>
                <a:spLocks/>
              </p:cNvSpPr>
              <p:nvPr/>
            </p:nvSpPr>
            <p:spPr bwMode="auto">
              <a:xfrm>
                <a:off x="4218" y="1490"/>
                <a:ext cx="10" cy="125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0" y="29"/>
                  </a:cxn>
                  <a:cxn ang="0">
                    <a:pos x="10" y="0"/>
                  </a:cxn>
                  <a:cxn ang="0">
                    <a:pos x="10" y="96"/>
                  </a:cxn>
                  <a:cxn ang="0">
                    <a:pos x="0" y="125"/>
                  </a:cxn>
                </a:cxnLst>
                <a:rect l="0" t="0" r="r" b="b"/>
                <a:pathLst>
                  <a:path w="10" h="125">
                    <a:moveTo>
                      <a:pt x="0" y="125"/>
                    </a:moveTo>
                    <a:lnTo>
                      <a:pt x="0" y="29"/>
                    </a:lnTo>
                    <a:lnTo>
                      <a:pt x="10" y="0"/>
                    </a:lnTo>
                    <a:lnTo>
                      <a:pt x="10" y="96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0" name="Freeform 502"/>
              <p:cNvSpPr>
                <a:spLocks/>
              </p:cNvSpPr>
              <p:nvPr/>
            </p:nvSpPr>
            <p:spPr bwMode="auto">
              <a:xfrm>
                <a:off x="4218" y="1490"/>
                <a:ext cx="10" cy="125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0" y="29"/>
                  </a:cxn>
                  <a:cxn ang="0">
                    <a:pos x="10" y="0"/>
                  </a:cxn>
                  <a:cxn ang="0">
                    <a:pos x="10" y="96"/>
                  </a:cxn>
                  <a:cxn ang="0">
                    <a:pos x="0" y="125"/>
                  </a:cxn>
                </a:cxnLst>
                <a:rect l="0" t="0" r="r" b="b"/>
                <a:pathLst>
                  <a:path w="10" h="125">
                    <a:moveTo>
                      <a:pt x="0" y="125"/>
                    </a:moveTo>
                    <a:lnTo>
                      <a:pt x="0" y="29"/>
                    </a:lnTo>
                    <a:lnTo>
                      <a:pt x="10" y="0"/>
                    </a:lnTo>
                    <a:lnTo>
                      <a:pt x="10" y="96"/>
                    </a:lnTo>
                    <a:lnTo>
                      <a:pt x="0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1" name="Freeform 503"/>
              <p:cNvSpPr>
                <a:spLocks/>
              </p:cNvSpPr>
              <p:nvPr/>
            </p:nvSpPr>
            <p:spPr bwMode="auto">
              <a:xfrm>
                <a:off x="5149" y="1448"/>
                <a:ext cx="60" cy="112"/>
              </a:xfrm>
              <a:custGeom>
                <a:avLst/>
                <a:gdLst/>
                <a:ahLst/>
                <a:cxnLst>
                  <a:cxn ang="0">
                    <a:pos x="60" y="112"/>
                  </a:cxn>
                  <a:cxn ang="0">
                    <a:pos x="7" y="50"/>
                  </a:cxn>
                  <a:cxn ang="0">
                    <a:pos x="0" y="0"/>
                  </a:cxn>
                  <a:cxn ang="0">
                    <a:pos x="52" y="59"/>
                  </a:cxn>
                  <a:cxn ang="0">
                    <a:pos x="60" y="112"/>
                  </a:cxn>
                </a:cxnLst>
                <a:rect l="0" t="0" r="r" b="b"/>
                <a:pathLst>
                  <a:path w="60" h="112">
                    <a:moveTo>
                      <a:pt x="60" y="112"/>
                    </a:moveTo>
                    <a:lnTo>
                      <a:pt x="7" y="50"/>
                    </a:lnTo>
                    <a:lnTo>
                      <a:pt x="0" y="0"/>
                    </a:lnTo>
                    <a:lnTo>
                      <a:pt x="52" y="59"/>
                    </a:lnTo>
                    <a:lnTo>
                      <a:pt x="60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2" name="Freeform 504"/>
              <p:cNvSpPr>
                <a:spLocks/>
              </p:cNvSpPr>
              <p:nvPr/>
            </p:nvSpPr>
            <p:spPr bwMode="auto">
              <a:xfrm>
                <a:off x="5149" y="1448"/>
                <a:ext cx="60" cy="112"/>
              </a:xfrm>
              <a:custGeom>
                <a:avLst/>
                <a:gdLst/>
                <a:ahLst/>
                <a:cxnLst>
                  <a:cxn ang="0">
                    <a:pos x="60" y="112"/>
                  </a:cxn>
                  <a:cxn ang="0">
                    <a:pos x="7" y="50"/>
                  </a:cxn>
                  <a:cxn ang="0">
                    <a:pos x="0" y="0"/>
                  </a:cxn>
                  <a:cxn ang="0">
                    <a:pos x="52" y="59"/>
                  </a:cxn>
                  <a:cxn ang="0">
                    <a:pos x="60" y="112"/>
                  </a:cxn>
                </a:cxnLst>
                <a:rect l="0" t="0" r="r" b="b"/>
                <a:pathLst>
                  <a:path w="60" h="112">
                    <a:moveTo>
                      <a:pt x="60" y="112"/>
                    </a:moveTo>
                    <a:lnTo>
                      <a:pt x="7" y="50"/>
                    </a:lnTo>
                    <a:lnTo>
                      <a:pt x="0" y="0"/>
                    </a:lnTo>
                    <a:lnTo>
                      <a:pt x="52" y="59"/>
                    </a:lnTo>
                    <a:lnTo>
                      <a:pt x="60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3" name="Freeform 505"/>
              <p:cNvSpPr>
                <a:spLocks/>
              </p:cNvSpPr>
              <p:nvPr/>
            </p:nvSpPr>
            <p:spPr bwMode="auto">
              <a:xfrm>
                <a:off x="3572" y="1448"/>
                <a:ext cx="61" cy="112"/>
              </a:xfrm>
              <a:custGeom>
                <a:avLst/>
                <a:gdLst/>
                <a:ahLst/>
                <a:cxnLst>
                  <a:cxn ang="0">
                    <a:pos x="8" y="59"/>
                  </a:cxn>
                  <a:cxn ang="0">
                    <a:pos x="61" y="0"/>
                  </a:cxn>
                  <a:cxn ang="0">
                    <a:pos x="54" y="50"/>
                  </a:cxn>
                  <a:cxn ang="0">
                    <a:pos x="0" y="112"/>
                  </a:cxn>
                  <a:cxn ang="0">
                    <a:pos x="8" y="59"/>
                  </a:cxn>
                </a:cxnLst>
                <a:rect l="0" t="0" r="r" b="b"/>
                <a:pathLst>
                  <a:path w="61" h="112">
                    <a:moveTo>
                      <a:pt x="8" y="59"/>
                    </a:moveTo>
                    <a:lnTo>
                      <a:pt x="61" y="0"/>
                    </a:lnTo>
                    <a:lnTo>
                      <a:pt x="54" y="50"/>
                    </a:lnTo>
                    <a:lnTo>
                      <a:pt x="0" y="112"/>
                    </a:lnTo>
                    <a:lnTo>
                      <a:pt x="8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4" name="Freeform 506"/>
              <p:cNvSpPr>
                <a:spLocks/>
              </p:cNvSpPr>
              <p:nvPr/>
            </p:nvSpPr>
            <p:spPr bwMode="auto">
              <a:xfrm>
                <a:off x="3572" y="1448"/>
                <a:ext cx="61" cy="112"/>
              </a:xfrm>
              <a:custGeom>
                <a:avLst/>
                <a:gdLst/>
                <a:ahLst/>
                <a:cxnLst>
                  <a:cxn ang="0">
                    <a:pos x="8" y="59"/>
                  </a:cxn>
                  <a:cxn ang="0">
                    <a:pos x="61" y="0"/>
                  </a:cxn>
                  <a:cxn ang="0">
                    <a:pos x="54" y="50"/>
                  </a:cxn>
                  <a:cxn ang="0">
                    <a:pos x="0" y="112"/>
                  </a:cxn>
                  <a:cxn ang="0">
                    <a:pos x="8" y="59"/>
                  </a:cxn>
                </a:cxnLst>
                <a:rect l="0" t="0" r="r" b="b"/>
                <a:pathLst>
                  <a:path w="61" h="112">
                    <a:moveTo>
                      <a:pt x="8" y="59"/>
                    </a:moveTo>
                    <a:lnTo>
                      <a:pt x="61" y="0"/>
                    </a:lnTo>
                    <a:lnTo>
                      <a:pt x="54" y="50"/>
                    </a:lnTo>
                    <a:lnTo>
                      <a:pt x="0" y="112"/>
                    </a:lnTo>
                    <a:lnTo>
                      <a:pt x="8" y="5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5" name="Freeform 507"/>
              <p:cNvSpPr>
                <a:spLocks/>
              </p:cNvSpPr>
              <p:nvPr/>
            </p:nvSpPr>
            <p:spPr bwMode="auto">
              <a:xfrm>
                <a:off x="4353" y="1222"/>
                <a:ext cx="75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67" y="18"/>
                  </a:cxn>
                  <a:cxn ang="0">
                    <a:pos x="7" y="18"/>
                  </a:cxn>
                </a:cxnLst>
                <a:rect l="0" t="0" r="r" b="b"/>
                <a:pathLst>
                  <a:path w="75" h="18">
                    <a:moveTo>
                      <a:pt x="7" y="18"/>
                    </a:moveTo>
                    <a:lnTo>
                      <a:pt x="0" y="0"/>
                    </a:lnTo>
                    <a:lnTo>
                      <a:pt x="75" y="0"/>
                    </a:lnTo>
                    <a:lnTo>
                      <a:pt x="6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6" name="Freeform 508"/>
              <p:cNvSpPr>
                <a:spLocks/>
              </p:cNvSpPr>
              <p:nvPr/>
            </p:nvSpPr>
            <p:spPr bwMode="auto">
              <a:xfrm>
                <a:off x="4353" y="1222"/>
                <a:ext cx="75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67" y="18"/>
                  </a:cxn>
                  <a:cxn ang="0">
                    <a:pos x="7" y="18"/>
                  </a:cxn>
                </a:cxnLst>
                <a:rect l="0" t="0" r="r" b="b"/>
                <a:pathLst>
                  <a:path w="75" h="18">
                    <a:moveTo>
                      <a:pt x="7" y="18"/>
                    </a:moveTo>
                    <a:lnTo>
                      <a:pt x="0" y="0"/>
                    </a:lnTo>
                    <a:lnTo>
                      <a:pt x="75" y="0"/>
                    </a:lnTo>
                    <a:lnTo>
                      <a:pt x="67" y="18"/>
                    </a:lnTo>
                    <a:lnTo>
                      <a:pt x="7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7" name="Rectangle 509"/>
              <p:cNvSpPr>
                <a:spLocks noChangeArrowheads="1"/>
              </p:cNvSpPr>
              <p:nvPr/>
            </p:nvSpPr>
            <p:spPr bwMode="auto">
              <a:xfrm>
                <a:off x="4371" y="1808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8" name="Freeform 510"/>
              <p:cNvSpPr>
                <a:spLocks noEditPoints="1"/>
              </p:cNvSpPr>
              <p:nvPr/>
            </p:nvSpPr>
            <p:spPr bwMode="auto">
              <a:xfrm>
                <a:off x="4371" y="1808"/>
                <a:ext cx="1071" cy="1154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40" y="51"/>
                  </a:cxn>
                  <a:cxn ang="0">
                    <a:pos x="994" y="1154"/>
                  </a:cxn>
                  <a:cxn ang="0">
                    <a:pos x="1071" y="1095"/>
                  </a:cxn>
                </a:cxnLst>
                <a:rect l="0" t="0" r="r" b="b"/>
                <a:pathLst>
                  <a:path w="1071" h="1154">
                    <a:moveTo>
                      <a:pt x="40" y="51"/>
                    </a:moveTo>
                    <a:lnTo>
                      <a:pt x="4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40" y="51"/>
                    </a:lnTo>
                    <a:moveTo>
                      <a:pt x="994" y="1154"/>
                    </a:moveTo>
                    <a:lnTo>
                      <a:pt x="1071" y="109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9" name="Freeform 511"/>
              <p:cNvSpPr>
                <a:spLocks/>
              </p:cNvSpPr>
              <p:nvPr/>
            </p:nvSpPr>
            <p:spPr bwMode="auto">
              <a:xfrm>
                <a:off x="5069" y="3335"/>
                <a:ext cx="115" cy="105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107" y="61"/>
                  </a:cxn>
                  <a:cxn ang="0">
                    <a:pos x="115" y="0"/>
                  </a:cxn>
                  <a:cxn ang="0">
                    <a:pos x="7" y="45"/>
                  </a:cxn>
                  <a:cxn ang="0">
                    <a:pos x="0" y="105"/>
                  </a:cxn>
                </a:cxnLst>
                <a:rect l="0" t="0" r="r" b="b"/>
                <a:pathLst>
                  <a:path w="115" h="105">
                    <a:moveTo>
                      <a:pt x="0" y="105"/>
                    </a:moveTo>
                    <a:lnTo>
                      <a:pt x="107" y="61"/>
                    </a:lnTo>
                    <a:lnTo>
                      <a:pt x="115" y="0"/>
                    </a:lnTo>
                    <a:lnTo>
                      <a:pt x="7" y="4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0" name="Freeform 512"/>
              <p:cNvSpPr>
                <a:spLocks/>
              </p:cNvSpPr>
              <p:nvPr/>
            </p:nvSpPr>
            <p:spPr bwMode="auto">
              <a:xfrm>
                <a:off x="5069" y="3335"/>
                <a:ext cx="115" cy="105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107" y="61"/>
                  </a:cxn>
                  <a:cxn ang="0">
                    <a:pos x="115" y="0"/>
                  </a:cxn>
                  <a:cxn ang="0">
                    <a:pos x="7" y="45"/>
                  </a:cxn>
                  <a:cxn ang="0">
                    <a:pos x="0" y="105"/>
                  </a:cxn>
                </a:cxnLst>
                <a:rect l="0" t="0" r="r" b="b"/>
                <a:pathLst>
                  <a:path w="115" h="105">
                    <a:moveTo>
                      <a:pt x="0" y="105"/>
                    </a:moveTo>
                    <a:lnTo>
                      <a:pt x="107" y="61"/>
                    </a:lnTo>
                    <a:lnTo>
                      <a:pt x="115" y="0"/>
                    </a:lnTo>
                    <a:lnTo>
                      <a:pt x="7" y="45"/>
                    </a:lnTo>
                    <a:lnTo>
                      <a:pt x="0" y="10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1" name="Freeform 513"/>
              <p:cNvSpPr>
                <a:spLocks/>
              </p:cNvSpPr>
              <p:nvPr/>
            </p:nvSpPr>
            <p:spPr bwMode="auto">
              <a:xfrm>
                <a:off x="4739" y="1095"/>
                <a:ext cx="24" cy="84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24" y="17"/>
                  </a:cxn>
                  <a:cxn ang="0">
                    <a:pos x="24" y="84"/>
                  </a:cxn>
                  <a:cxn ang="0">
                    <a:pos x="0" y="65"/>
                  </a:cxn>
                </a:cxnLst>
                <a:rect l="0" t="0" r="r" b="b"/>
                <a:pathLst>
                  <a:path w="24" h="84">
                    <a:moveTo>
                      <a:pt x="0" y="65"/>
                    </a:moveTo>
                    <a:lnTo>
                      <a:pt x="0" y="0"/>
                    </a:lnTo>
                    <a:lnTo>
                      <a:pt x="24" y="17"/>
                    </a:lnTo>
                    <a:lnTo>
                      <a:pt x="24" y="84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2" name="Freeform 514"/>
              <p:cNvSpPr>
                <a:spLocks/>
              </p:cNvSpPr>
              <p:nvPr/>
            </p:nvSpPr>
            <p:spPr bwMode="auto">
              <a:xfrm>
                <a:off x="4739" y="1095"/>
                <a:ext cx="24" cy="84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24" y="17"/>
                  </a:cxn>
                  <a:cxn ang="0">
                    <a:pos x="24" y="84"/>
                  </a:cxn>
                  <a:cxn ang="0">
                    <a:pos x="0" y="65"/>
                  </a:cxn>
                </a:cxnLst>
                <a:rect l="0" t="0" r="r" b="b"/>
                <a:pathLst>
                  <a:path w="24" h="84">
                    <a:moveTo>
                      <a:pt x="0" y="65"/>
                    </a:moveTo>
                    <a:lnTo>
                      <a:pt x="0" y="0"/>
                    </a:lnTo>
                    <a:lnTo>
                      <a:pt x="24" y="17"/>
                    </a:lnTo>
                    <a:lnTo>
                      <a:pt x="24" y="84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3" name="Freeform 515"/>
              <p:cNvSpPr>
                <a:spLocks/>
              </p:cNvSpPr>
              <p:nvPr/>
            </p:nvSpPr>
            <p:spPr bwMode="auto">
              <a:xfrm>
                <a:off x="4664" y="1199"/>
                <a:ext cx="96" cy="6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7" y="0"/>
                  </a:cxn>
                  <a:cxn ang="0">
                    <a:pos x="96" y="60"/>
                  </a:cxn>
                  <a:cxn ang="0">
                    <a:pos x="63" y="67"/>
                  </a:cxn>
                  <a:cxn ang="0">
                    <a:pos x="0" y="11"/>
                  </a:cxn>
                </a:cxnLst>
                <a:rect l="0" t="0" r="r" b="b"/>
                <a:pathLst>
                  <a:path w="96" h="67">
                    <a:moveTo>
                      <a:pt x="0" y="11"/>
                    </a:moveTo>
                    <a:lnTo>
                      <a:pt x="27" y="0"/>
                    </a:lnTo>
                    <a:lnTo>
                      <a:pt x="96" y="60"/>
                    </a:lnTo>
                    <a:lnTo>
                      <a:pt x="63" y="6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4" name="Freeform 516"/>
              <p:cNvSpPr>
                <a:spLocks/>
              </p:cNvSpPr>
              <p:nvPr/>
            </p:nvSpPr>
            <p:spPr bwMode="auto">
              <a:xfrm>
                <a:off x="4664" y="1199"/>
                <a:ext cx="96" cy="6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7" y="0"/>
                  </a:cxn>
                  <a:cxn ang="0">
                    <a:pos x="96" y="60"/>
                  </a:cxn>
                  <a:cxn ang="0">
                    <a:pos x="63" y="67"/>
                  </a:cxn>
                  <a:cxn ang="0">
                    <a:pos x="0" y="11"/>
                  </a:cxn>
                </a:cxnLst>
                <a:rect l="0" t="0" r="r" b="b"/>
                <a:pathLst>
                  <a:path w="96" h="67">
                    <a:moveTo>
                      <a:pt x="0" y="11"/>
                    </a:moveTo>
                    <a:lnTo>
                      <a:pt x="27" y="0"/>
                    </a:lnTo>
                    <a:lnTo>
                      <a:pt x="96" y="60"/>
                    </a:lnTo>
                    <a:lnTo>
                      <a:pt x="63" y="67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5" name="Freeform 517"/>
              <p:cNvSpPr>
                <a:spLocks/>
              </p:cNvSpPr>
              <p:nvPr/>
            </p:nvSpPr>
            <p:spPr bwMode="auto">
              <a:xfrm>
                <a:off x="4022" y="1199"/>
                <a:ext cx="96" cy="67"/>
              </a:xfrm>
              <a:custGeom>
                <a:avLst/>
                <a:gdLst/>
                <a:ahLst/>
                <a:cxnLst>
                  <a:cxn ang="0">
                    <a:pos x="33" y="67"/>
                  </a:cxn>
                  <a:cxn ang="0">
                    <a:pos x="0" y="60"/>
                  </a:cxn>
                  <a:cxn ang="0">
                    <a:pos x="69" y="0"/>
                  </a:cxn>
                  <a:cxn ang="0">
                    <a:pos x="96" y="11"/>
                  </a:cxn>
                  <a:cxn ang="0">
                    <a:pos x="33" y="67"/>
                  </a:cxn>
                </a:cxnLst>
                <a:rect l="0" t="0" r="r" b="b"/>
                <a:pathLst>
                  <a:path w="96" h="67">
                    <a:moveTo>
                      <a:pt x="33" y="67"/>
                    </a:moveTo>
                    <a:lnTo>
                      <a:pt x="0" y="60"/>
                    </a:lnTo>
                    <a:lnTo>
                      <a:pt x="69" y="0"/>
                    </a:lnTo>
                    <a:lnTo>
                      <a:pt x="96" y="11"/>
                    </a:lnTo>
                    <a:lnTo>
                      <a:pt x="33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6" name="Freeform 518"/>
              <p:cNvSpPr>
                <a:spLocks/>
              </p:cNvSpPr>
              <p:nvPr/>
            </p:nvSpPr>
            <p:spPr bwMode="auto">
              <a:xfrm>
                <a:off x="4022" y="1199"/>
                <a:ext cx="96" cy="67"/>
              </a:xfrm>
              <a:custGeom>
                <a:avLst/>
                <a:gdLst/>
                <a:ahLst/>
                <a:cxnLst>
                  <a:cxn ang="0">
                    <a:pos x="33" y="67"/>
                  </a:cxn>
                  <a:cxn ang="0">
                    <a:pos x="0" y="60"/>
                  </a:cxn>
                  <a:cxn ang="0">
                    <a:pos x="69" y="0"/>
                  </a:cxn>
                  <a:cxn ang="0">
                    <a:pos x="96" y="11"/>
                  </a:cxn>
                  <a:cxn ang="0">
                    <a:pos x="33" y="67"/>
                  </a:cxn>
                </a:cxnLst>
                <a:rect l="0" t="0" r="r" b="b"/>
                <a:pathLst>
                  <a:path w="96" h="67">
                    <a:moveTo>
                      <a:pt x="33" y="67"/>
                    </a:moveTo>
                    <a:lnTo>
                      <a:pt x="0" y="60"/>
                    </a:lnTo>
                    <a:lnTo>
                      <a:pt x="69" y="0"/>
                    </a:lnTo>
                    <a:lnTo>
                      <a:pt x="96" y="11"/>
                    </a:lnTo>
                    <a:lnTo>
                      <a:pt x="33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7" name="Freeform 519"/>
              <p:cNvSpPr>
                <a:spLocks/>
              </p:cNvSpPr>
              <p:nvPr/>
            </p:nvSpPr>
            <p:spPr bwMode="auto">
              <a:xfrm>
                <a:off x="5456" y="2315"/>
                <a:ext cx="44" cy="236"/>
              </a:xfrm>
              <a:custGeom>
                <a:avLst/>
                <a:gdLst/>
                <a:ahLst/>
                <a:cxnLst>
                  <a:cxn ang="0">
                    <a:pos x="44" y="179"/>
                  </a:cxn>
                  <a:cxn ang="0">
                    <a:pos x="44" y="0"/>
                  </a:cxn>
                  <a:cxn ang="0">
                    <a:pos x="0" y="57"/>
                  </a:cxn>
                  <a:cxn ang="0">
                    <a:pos x="0" y="236"/>
                  </a:cxn>
                  <a:cxn ang="0">
                    <a:pos x="44" y="179"/>
                  </a:cxn>
                </a:cxnLst>
                <a:rect l="0" t="0" r="r" b="b"/>
                <a:pathLst>
                  <a:path w="44" h="236">
                    <a:moveTo>
                      <a:pt x="44" y="179"/>
                    </a:moveTo>
                    <a:lnTo>
                      <a:pt x="44" y="0"/>
                    </a:lnTo>
                    <a:lnTo>
                      <a:pt x="0" y="57"/>
                    </a:lnTo>
                    <a:lnTo>
                      <a:pt x="0" y="236"/>
                    </a:lnTo>
                    <a:lnTo>
                      <a:pt x="44" y="1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8" name="Freeform 520"/>
              <p:cNvSpPr>
                <a:spLocks/>
              </p:cNvSpPr>
              <p:nvPr/>
            </p:nvSpPr>
            <p:spPr bwMode="auto">
              <a:xfrm>
                <a:off x="5456" y="2315"/>
                <a:ext cx="44" cy="236"/>
              </a:xfrm>
              <a:custGeom>
                <a:avLst/>
                <a:gdLst/>
                <a:ahLst/>
                <a:cxnLst>
                  <a:cxn ang="0">
                    <a:pos x="44" y="179"/>
                  </a:cxn>
                  <a:cxn ang="0">
                    <a:pos x="44" y="0"/>
                  </a:cxn>
                  <a:cxn ang="0">
                    <a:pos x="0" y="57"/>
                  </a:cxn>
                  <a:cxn ang="0">
                    <a:pos x="0" y="236"/>
                  </a:cxn>
                  <a:cxn ang="0">
                    <a:pos x="44" y="179"/>
                  </a:cxn>
                </a:cxnLst>
                <a:rect l="0" t="0" r="r" b="b"/>
                <a:pathLst>
                  <a:path w="44" h="236">
                    <a:moveTo>
                      <a:pt x="44" y="179"/>
                    </a:moveTo>
                    <a:lnTo>
                      <a:pt x="44" y="0"/>
                    </a:lnTo>
                    <a:lnTo>
                      <a:pt x="0" y="57"/>
                    </a:lnTo>
                    <a:lnTo>
                      <a:pt x="0" y="236"/>
                    </a:lnTo>
                    <a:lnTo>
                      <a:pt x="44" y="17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9" name="Freeform 521"/>
              <p:cNvSpPr>
                <a:spLocks/>
              </p:cNvSpPr>
              <p:nvPr/>
            </p:nvSpPr>
            <p:spPr bwMode="auto">
              <a:xfrm>
                <a:off x="4522" y="1367"/>
                <a:ext cx="31" cy="123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31" y="25"/>
                  </a:cxn>
                  <a:cxn ang="0">
                    <a:pos x="31" y="123"/>
                  </a:cxn>
                  <a:cxn ang="0">
                    <a:pos x="0" y="96"/>
                  </a:cxn>
                </a:cxnLst>
                <a:rect l="0" t="0" r="r" b="b"/>
                <a:pathLst>
                  <a:path w="31" h="123">
                    <a:moveTo>
                      <a:pt x="0" y="96"/>
                    </a:moveTo>
                    <a:lnTo>
                      <a:pt x="0" y="0"/>
                    </a:lnTo>
                    <a:lnTo>
                      <a:pt x="31" y="25"/>
                    </a:lnTo>
                    <a:lnTo>
                      <a:pt x="31" y="123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0" name="Freeform 522"/>
              <p:cNvSpPr>
                <a:spLocks/>
              </p:cNvSpPr>
              <p:nvPr/>
            </p:nvSpPr>
            <p:spPr bwMode="auto">
              <a:xfrm>
                <a:off x="4522" y="1367"/>
                <a:ext cx="31" cy="123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31" y="25"/>
                  </a:cxn>
                  <a:cxn ang="0">
                    <a:pos x="31" y="123"/>
                  </a:cxn>
                  <a:cxn ang="0">
                    <a:pos x="0" y="96"/>
                  </a:cxn>
                </a:cxnLst>
                <a:rect l="0" t="0" r="r" b="b"/>
                <a:pathLst>
                  <a:path w="31" h="123">
                    <a:moveTo>
                      <a:pt x="0" y="96"/>
                    </a:moveTo>
                    <a:lnTo>
                      <a:pt x="0" y="0"/>
                    </a:lnTo>
                    <a:lnTo>
                      <a:pt x="31" y="25"/>
                    </a:lnTo>
                    <a:lnTo>
                      <a:pt x="31" y="123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1" name="Freeform 523"/>
              <p:cNvSpPr>
                <a:spLocks/>
              </p:cNvSpPr>
              <p:nvPr/>
            </p:nvSpPr>
            <p:spPr bwMode="auto">
              <a:xfrm>
                <a:off x="4228" y="1367"/>
                <a:ext cx="32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0" y="25"/>
                  </a:cxn>
                  <a:cxn ang="0">
                    <a:pos x="32" y="0"/>
                  </a:cxn>
                  <a:cxn ang="0">
                    <a:pos x="32" y="96"/>
                  </a:cxn>
                  <a:cxn ang="0">
                    <a:pos x="0" y="123"/>
                  </a:cxn>
                </a:cxnLst>
                <a:rect l="0" t="0" r="r" b="b"/>
                <a:pathLst>
                  <a:path w="32" h="123">
                    <a:moveTo>
                      <a:pt x="0" y="123"/>
                    </a:moveTo>
                    <a:lnTo>
                      <a:pt x="0" y="25"/>
                    </a:lnTo>
                    <a:lnTo>
                      <a:pt x="32" y="0"/>
                    </a:lnTo>
                    <a:lnTo>
                      <a:pt x="32" y="96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2" name="Freeform 524"/>
              <p:cNvSpPr>
                <a:spLocks/>
              </p:cNvSpPr>
              <p:nvPr/>
            </p:nvSpPr>
            <p:spPr bwMode="auto">
              <a:xfrm>
                <a:off x="4228" y="1367"/>
                <a:ext cx="32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0" y="25"/>
                  </a:cxn>
                  <a:cxn ang="0">
                    <a:pos x="32" y="0"/>
                  </a:cxn>
                  <a:cxn ang="0">
                    <a:pos x="32" y="96"/>
                  </a:cxn>
                  <a:cxn ang="0">
                    <a:pos x="0" y="123"/>
                  </a:cxn>
                </a:cxnLst>
                <a:rect l="0" t="0" r="r" b="b"/>
                <a:pathLst>
                  <a:path w="32" h="123">
                    <a:moveTo>
                      <a:pt x="0" y="123"/>
                    </a:moveTo>
                    <a:lnTo>
                      <a:pt x="0" y="25"/>
                    </a:lnTo>
                    <a:lnTo>
                      <a:pt x="32" y="0"/>
                    </a:lnTo>
                    <a:lnTo>
                      <a:pt x="32" y="96"/>
                    </a:lnTo>
                    <a:lnTo>
                      <a:pt x="0" y="1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3" name="Freeform 525"/>
              <p:cNvSpPr>
                <a:spLocks/>
              </p:cNvSpPr>
              <p:nvPr/>
            </p:nvSpPr>
            <p:spPr bwMode="auto">
              <a:xfrm>
                <a:off x="5540" y="1654"/>
                <a:ext cx="17" cy="125"/>
              </a:xfrm>
              <a:custGeom>
                <a:avLst/>
                <a:gdLst/>
                <a:ahLst/>
                <a:cxnLst>
                  <a:cxn ang="0">
                    <a:pos x="17" y="65"/>
                  </a:cxn>
                  <a:cxn ang="0">
                    <a:pos x="5" y="0"/>
                  </a:cxn>
                  <a:cxn ang="0">
                    <a:pos x="0" y="60"/>
                  </a:cxn>
                  <a:cxn ang="0">
                    <a:pos x="11" y="125"/>
                  </a:cxn>
                  <a:cxn ang="0">
                    <a:pos x="17" y="65"/>
                  </a:cxn>
                </a:cxnLst>
                <a:rect l="0" t="0" r="r" b="b"/>
                <a:pathLst>
                  <a:path w="17" h="125">
                    <a:moveTo>
                      <a:pt x="17" y="65"/>
                    </a:moveTo>
                    <a:lnTo>
                      <a:pt x="5" y="0"/>
                    </a:lnTo>
                    <a:lnTo>
                      <a:pt x="0" y="60"/>
                    </a:lnTo>
                    <a:lnTo>
                      <a:pt x="11" y="125"/>
                    </a:lnTo>
                    <a:lnTo>
                      <a:pt x="1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4" name="Freeform 526"/>
              <p:cNvSpPr>
                <a:spLocks/>
              </p:cNvSpPr>
              <p:nvPr/>
            </p:nvSpPr>
            <p:spPr bwMode="auto">
              <a:xfrm>
                <a:off x="5540" y="1654"/>
                <a:ext cx="17" cy="125"/>
              </a:xfrm>
              <a:custGeom>
                <a:avLst/>
                <a:gdLst/>
                <a:ahLst/>
                <a:cxnLst>
                  <a:cxn ang="0">
                    <a:pos x="17" y="65"/>
                  </a:cxn>
                  <a:cxn ang="0">
                    <a:pos x="5" y="0"/>
                  </a:cxn>
                  <a:cxn ang="0">
                    <a:pos x="0" y="60"/>
                  </a:cxn>
                  <a:cxn ang="0">
                    <a:pos x="11" y="125"/>
                  </a:cxn>
                  <a:cxn ang="0">
                    <a:pos x="17" y="65"/>
                  </a:cxn>
                </a:cxnLst>
                <a:rect l="0" t="0" r="r" b="b"/>
                <a:pathLst>
                  <a:path w="17" h="125">
                    <a:moveTo>
                      <a:pt x="17" y="65"/>
                    </a:moveTo>
                    <a:lnTo>
                      <a:pt x="5" y="0"/>
                    </a:lnTo>
                    <a:lnTo>
                      <a:pt x="0" y="60"/>
                    </a:lnTo>
                    <a:lnTo>
                      <a:pt x="11" y="125"/>
                    </a:lnTo>
                    <a:lnTo>
                      <a:pt x="17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5" name="Freeform 527"/>
              <p:cNvSpPr>
                <a:spLocks/>
              </p:cNvSpPr>
              <p:nvPr/>
            </p:nvSpPr>
            <p:spPr bwMode="auto">
              <a:xfrm>
                <a:off x="5116" y="3003"/>
                <a:ext cx="76" cy="109"/>
              </a:xfrm>
              <a:custGeom>
                <a:avLst/>
                <a:gdLst/>
                <a:ahLst/>
                <a:cxnLst>
                  <a:cxn ang="0">
                    <a:pos x="76" y="15"/>
                  </a:cxn>
                  <a:cxn ang="0">
                    <a:pos x="64" y="109"/>
                  </a:cxn>
                  <a:cxn ang="0">
                    <a:pos x="0" y="79"/>
                  </a:cxn>
                  <a:cxn ang="0">
                    <a:pos x="23" y="0"/>
                  </a:cxn>
                  <a:cxn ang="0">
                    <a:pos x="76" y="15"/>
                  </a:cxn>
                </a:cxnLst>
                <a:rect l="0" t="0" r="r" b="b"/>
                <a:pathLst>
                  <a:path w="76" h="109">
                    <a:moveTo>
                      <a:pt x="76" y="15"/>
                    </a:moveTo>
                    <a:lnTo>
                      <a:pt x="64" y="109"/>
                    </a:lnTo>
                    <a:lnTo>
                      <a:pt x="0" y="79"/>
                    </a:lnTo>
                    <a:lnTo>
                      <a:pt x="23" y="0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6" name="Freeform 528"/>
              <p:cNvSpPr>
                <a:spLocks/>
              </p:cNvSpPr>
              <p:nvPr/>
            </p:nvSpPr>
            <p:spPr bwMode="auto">
              <a:xfrm>
                <a:off x="5116" y="3003"/>
                <a:ext cx="76" cy="109"/>
              </a:xfrm>
              <a:custGeom>
                <a:avLst/>
                <a:gdLst/>
                <a:ahLst/>
                <a:cxnLst>
                  <a:cxn ang="0">
                    <a:pos x="76" y="15"/>
                  </a:cxn>
                  <a:cxn ang="0">
                    <a:pos x="64" y="109"/>
                  </a:cxn>
                  <a:cxn ang="0">
                    <a:pos x="0" y="79"/>
                  </a:cxn>
                  <a:cxn ang="0">
                    <a:pos x="23" y="0"/>
                  </a:cxn>
                  <a:cxn ang="0">
                    <a:pos x="76" y="15"/>
                  </a:cxn>
                </a:cxnLst>
                <a:rect l="0" t="0" r="r" b="b"/>
                <a:pathLst>
                  <a:path w="76" h="109">
                    <a:moveTo>
                      <a:pt x="76" y="15"/>
                    </a:moveTo>
                    <a:lnTo>
                      <a:pt x="64" y="109"/>
                    </a:lnTo>
                    <a:lnTo>
                      <a:pt x="0" y="79"/>
                    </a:lnTo>
                    <a:lnTo>
                      <a:pt x="23" y="0"/>
                    </a:lnTo>
                    <a:lnTo>
                      <a:pt x="76" y="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7" name="Freeform 529"/>
              <p:cNvSpPr>
                <a:spLocks/>
              </p:cNvSpPr>
              <p:nvPr/>
            </p:nvSpPr>
            <p:spPr bwMode="auto">
              <a:xfrm>
                <a:off x="4450" y="1738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31" y="49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31" y="49"/>
                    </a:ln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8" name="Freeform 530"/>
              <p:cNvSpPr>
                <a:spLocks/>
              </p:cNvSpPr>
              <p:nvPr/>
            </p:nvSpPr>
            <p:spPr bwMode="auto">
              <a:xfrm>
                <a:off x="4450" y="1738"/>
                <a:ext cx="31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31" y="49"/>
                  </a:cxn>
                  <a:cxn ang="0">
                    <a:pos x="31" y="0"/>
                  </a:cxn>
                  <a:cxn ang="0">
                    <a:pos x="0" y="13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31" y="49"/>
                    </a:lnTo>
                    <a:lnTo>
                      <a:pt x="31" y="0"/>
                    </a:lnTo>
                    <a:lnTo>
                      <a:pt x="0" y="13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9" name="Freeform 531"/>
              <p:cNvSpPr>
                <a:spLocks/>
              </p:cNvSpPr>
              <p:nvPr/>
            </p:nvSpPr>
            <p:spPr bwMode="auto">
              <a:xfrm>
                <a:off x="4301" y="1738"/>
                <a:ext cx="31" cy="64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49"/>
                  </a:cxn>
                </a:cxnLst>
                <a:rect l="0" t="0" r="r" b="b"/>
                <a:pathLst>
                  <a:path w="31" h="64">
                    <a:moveTo>
                      <a:pt x="0" y="49"/>
                    </a:moveTo>
                    <a:lnTo>
                      <a:pt x="31" y="64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0" name="Freeform 532"/>
              <p:cNvSpPr>
                <a:spLocks/>
              </p:cNvSpPr>
              <p:nvPr/>
            </p:nvSpPr>
            <p:spPr bwMode="auto">
              <a:xfrm>
                <a:off x="4301" y="1738"/>
                <a:ext cx="31" cy="64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64"/>
                  </a:cxn>
                  <a:cxn ang="0">
                    <a:pos x="31" y="13"/>
                  </a:cxn>
                  <a:cxn ang="0">
                    <a:pos x="0" y="0"/>
                  </a:cxn>
                  <a:cxn ang="0">
                    <a:pos x="0" y="49"/>
                  </a:cxn>
                </a:cxnLst>
                <a:rect l="0" t="0" r="r" b="b"/>
                <a:pathLst>
                  <a:path w="31" h="64">
                    <a:moveTo>
                      <a:pt x="0" y="49"/>
                    </a:moveTo>
                    <a:lnTo>
                      <a:pt x="31" y="64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1" name="Freeform 533"/>
              <p:cNvSpPr>
                <a:spLocks/>
              </p:cNvSpPr>
              <p:nvPr/>
            </p:nvSpPr>
            <p:spPr bwMode="auto">
              <a:xfrm>
                <a:off x="5116" y="3003"/>
                <a:ext cx="83" cy="132"/>
              </a:xfrm>
              <a:custGeom>
                <a:avLst/>
                <a:gdLst/>
                <a:ahLst/>
                <a:cxnLst>
                  <a:cxn ang="0">
                    <a:pos x="83" y="55"/>
                  </a:cxn>
                  <a:cxn ang="0">
                    <a:pos x="59" y="132"/>
                  </a:cxn>
                  <a:cxn ang="0">
                    <a:pos x="0" y="79"/>
                  </a:cxn>
                  <a:cxn ang="0">
                    <a:pos x="23" y="0"/>
                  </a:cxn>
                  <a:cxn ang="0">
                    <a:pos x="83" y="55"/>
                  </a:cxn>
                </a:cxnLst>
                <a:rect l="0" t="0" r="r" b="b"/>
                <a:pathLst>
                  <a:path w="83" h="132">
                    <a:moveTo>
                      <a:pt x="83" y="55"/>
                    </a:moveTo>
                    <a:lnTo>
                      <a:pt x="59" y="132"/>
                    </a:lnTo>
                    <a:lnTo>
                      <a:pt x="0" y="79"/>
                    </a:lnTo>
                    <a:lnTo>
                      <a:pt x="23" y="0"/>
                    </a:lnTo>
                    <a:lnTo>
                      <a:pt x="83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2" name="Freeform 534"/>
              <p:cNvSpPr>
                <a:spLocks/>
              </p:cNvSpPr>
              <p:nvPr/>
            </p:nvSpPr>
            <p:spPr bwMode="auto">
              <a:xfrm>
                <a:off x="5116" y="3003"/>
                <a:ext cx="83" cy="132"/>
              </a:xfrm>
              <a:custGeom>
                <a:avLst/>
                <a:gdLst/>
                <a:ahLst/>
                <a:cxnLst>
                  <a:cxn ang="0">
                    <a:pos x="83" y="55"/>
                  </a:cxn>
                  <a:cxn ang="0">
                    <a:pos x="59" y="132"/>
                  </a:cxn>
                  <a:cxn ang="0">
                    <a:pos x="0" y="79"/>
                  </a:cxn>
                  <a:cxn ang="0">
                    <a:pos x="23" y="0"/>
                  </a:cxn>
                  <a:cxn ang="0">
                    <a:pos x="83" y="55"/>
                  </a:cxn>
                </a:cxnLst>
                <a:rect l="0" t="0" r="r" b="b"/>
                <a:pathLst>
                  <a:path w="83" h="132">
                    <a:moveTo>
                      <a:pt x="83" y="55"/>
                    </a:moveTo>
                    <a:lnTo>
                      <a:pt x="59" y="132"/>
                    </a:lnTo>
                    <a:lnTo>
                      <a:pt x="0" y="79"/>
                    </a:lnTo>
                    <a:lnTo>
                      <a:pt x="23" y="0"/>
                    </a:lnTo>
                    <a:lnTo>
                      <a:pt x="83" y="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3" name="Freeform 535"/>
              <p:cNvSpPr>
                <a:spLocks/>
              </p:cNvSpPr>
              <p:nvPr/>
            </p:nvSpPr>
            <p:spPr bwMode="auto">
              <a:xfrm>
                <a:off x="3583" y="3003"/>
                <a:ext cx="83" cy="132"/>
              </a:xfrm>
              <a:custGeom>
                <a:avLst/>
                <a:gdLst/>
                <a:ahLst/>
                <a:cxnLst>
                  <a:cxn ang="0">
                    <a:pos x="83" y="79"/>
                  </a:cxn>
                  <a:cxn ang="0">
                    <a:pos x="60" y="0"/>
                  </a:cxn>
                  <a:cxn ang="0">
                    <a:pos x="0" y="55"/>
                  </a:cxn>
                  <a:cxn ang="0">
                    <a:pos x="24" y="132"/>
                  </a:cxn>
                  <a:cxn ang="0">
                    <a:pos x="83" y="79"/>
                  </a:cxn>
                </a:cxnLst>
                <a:rect l="0" t="0" r="r" b="b"/>
                <a:pathLst>
                  <a:path w="83" h="132">
                    <a:moveTo>
                      <a:pt x="83" y="79"/>
                    </a:moveTo>
                    <a:lnTo>
                      <a:pt x="60" y="0"/>
                    </a:lnTo>
                    <a:lnTo>
                      <a:pt x="0" y="55"/>
                    </a:lnTo>
                    <a:lnTo>
                      <a:pt x="24" y="132"/>
                    </a:lnTo>
                    <a:lnTo>
                      <a:pt x="83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4" name="Freeform 536"/>
              <p:cNvSpPr>
                <a:spLocks/>
              </p:cNvSpPr>
              <p:nvPr/>
            </p:nvSpPr>
            <p:spPr bwMode="auto">
              <a:xfrm>
                <a:off x="3583" y="3003"/>
                <a:ext cx="83" cy="132"/>
              </a:xfrm>
              <a:custGeom>
                <a:avLst/>
                <a:gdLst/>
                <a:ahLst/>
                <a:cxnLst>
                  <a:cxn ang="0">
                    <a:pos x="83" y="79"/>
                  </a:cxn>
                  <a:cxn ang="0">
                    <a:pos x="60" y="0"/>
                  </a:cxn>
                  <a:cxn ang="0">
                    <a:pos x="0" y="55"/>
                  </a:cxn>
                  <a:cxn ang="0">
                    <a:pos x="24" y="132"/>
                  </a:cxn>
                  <a:cxn ang="0">
                    <a:pos x="83" y="79"/>
                  </a:cxn>
                </a:cxnLst>
                <a:rect l="0" t="0" r="r" b="b"/>
                <a:pathLst>
                  <a:path w="83" h="132">
                    <a:moveTo>
                      <a:pt x="83" y="79"/>
                    </a:moveTo>
                    <a:lnTo>
                      <a:pt x="60" y="0"/>
                    </a:lnTo>
                    <a:lnTo>
                      <a:pt x="0" y="55"/>
                    </a:lnTo>
                    <a:lnTo>
                      <a:pt x="24" y="132"/>
                    </a:lnTo>
                    <a:lnTo>
                      <a:pt x="83" y="7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5" name="Freeform 537"/>
              <p:cNvSpPr>
                <a:spLocks/>
              </p:cNvSpPr>
              <p:nvPr/>
            </p:nvSpPr>
            <p:spPr bwMode="auto">
              <a:xfrm>
                <a:off x="5335" y="1428"/>
                <a:ext cx="122" cy="118"/>
              </a:xfrm>
              <a:custGeom>
                <a:avLst/>
                <a:gdLst/>
                <a:ahLst/>
                <a:cxnLst>
                  <a:cxn ang="0">
                    <a:pos x="115" y="63"/>
                  </a:cxn>
                  <a:cxn ang="0">
                    <a:pos x="0" y="0"/>
                  </a:cxn>
                  <a:cxn ang="0">
                    <a:pos x="6" y="48"/>
                  </a:cxn>
                  <a:cxn ang="0">
                    <a:pos x="122" y="118"/>
                  </a:cxn>
                  <a:cxn ang="0">
                    <a:pos x="115" y="63"/>
                  </a:cxn>
                </a:cxnLst>
                <a:rect l="0" t="0" r="r" b="b"/>
                <a:pathLst>
                  <a:path w="122" h="118">
                    <a:moveTo>
                      <a:pt x="115" y="63"/>
                    </a:moveTo>
                    <a:lnTo>
                      <a:pt x="0" y="0"/>
                    </a:lnTo>
                    <a:lnTo>
                      <a:pt x="6" y="48"/>
                    </a:lnTo>
                    <a:lnTo>
                      <a:pt x="122" y="118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6" name="Freeform 538"/>
              <p:cNvSpPr>
                <a:spLocks/>
              </p:cNvSpPr>
              <p:nvPr/>
            </p:nvSpPr>
            <p:spPr bwMode="auto">
              <a:xfrm>
                <a:off x="5335" y="1428"/>
                <a:ext cx="122" cy="118"/>
              </a:xfrm>
              <a:custGeom>
                <a:avLst/>
                <a:gdLst/>
                <a:ahLst/>
                <a:cxnLst>
                  <a:cxn ang="0">
                    <a:pos x="115" y="63"/>
                  </a:cxn>
                  <a:cxn ang="0">
                    <a:pos x="0" y="0"/>
                  </a:cxn>
                  <a:cxn ang="0">
                    <a:pos x="6" y="48"/>
                  </a:cxn>
                  <a:cxn ang="0">
                    <a:pos x="122" y="118"/>
                  </a:cxn>
                  <a:cxn ang="0">
                    <a:pos x="115" y="63"/>
                  </a:cxn>
                </a:cxnLst>
                <a:rect l="0" t="0" r="r" b="b"/>
                <a:pathLst>
                  <a:path w="122" h="118">
                    <a:moveTo>
                      <a:pt x="115" y="63"/>
                    </a:moveTo>
                    <a:lnTo>
                      <a:pt x="0" y="0"/>
                    </a:lnTo>
                    <a:lnTo>
                      <a:pt x="6" y="48"/>
                    </a:lnTo>
                    <a:lnTo>
                      <a:pt x="122" y="118"/>
                    </a:lnTo>
                    <a:lnTo>
                      <a:pt x="115" y="6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7" name="Freeform 539"/>
              <p:cNvSpPr>
                <a:spLocks/>
              </p:cNvSpPr>
              <p:nvPr/>
            </p:nvSpPr>
            <p:spPr bwMode="auto">
              <a:xfrm>
                <a:off x="4420" y="1222"/>
                <a:ext cx="75" cy="29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8" y="0"/>
                  </a:cxn>
                  <a:cxn ang="0">
                    <a:pos x="75" y="13"/>
                  </a:cxn>
                  <a:cxn ang="0">
                    <a:pos x="58" y="29"/>
                  </a:cxn>
                  <a:cxn ang="0">
                    <a:pos x="0" y="18"/>
                  </a:cxn>
                </a:cxnLst>
                <a:rect l="0" t="0" r="r" b="b"/>
                <a:pathLst>
                  <a:path w="75" h="29">
                    <a:moveTo>
                      <a:pt x="0" y="18"/>
                    </a:moveTo>
                    <a:lnTo>
                      <a:pt x="8" y="0"/>
                    </a:lnTo>
                    <a:lnTo>
                      <a:pt x="75" y="13"/>
                    </a:lnTo>
                    <a:lnTo>
                      <a:pt x="58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8" name="Freeform 540"/>
              <p:cNvSpPr>
                <a:spLocks/>
              </p:cNvSpPr>
              <p:nvPr/>
            </p:nvSpPr>
            <p:spPr bwMode="auto">
              <a:xfrm>
                <a:off x="4420" y="1222"/>
                <a:ext cx="75" cy="29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8" y="0"/>
                  </a:cxn>
                  <a:cxn ang="0">
                    <a:pos x="75" y="13"/>
                  </a:cxn>
                  <a:cxn ang="0">
                    <a:pos x="58" y="29"/>
                  </a:cxn>
                  <a:cxn ang="0">
                    <a:pos x="0" y="18"/>
                  </a:cxn>
                </a:cxnLst>
                <a:rect l="0" t="0" r="r" b="b"/>
                <a:pathLst>
                  <a:path w="75" h="29">
                    <a:moveTo>
                      <a:pt x="0" y="18"/>
                    </a:moveTo>
                    <a:lnTo>
                      <a:pt x="8" y="0"/>
                    </a:lnTo>
                    <a:lnTo>
                      <a:pt x="75" y="13"/>
                    </a:lnTo>
                    <a:lnTo>
                      <a:pt x="58" y="29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9" name="Freeform 541"/>
              <p:cNvSpPr>
                <a:spLocks/>
              </p:cNvSpPr>
              <p:nvPr/>
            </p:nvSpPr>
            <p:spPr bwMode="auto">
              <a:xfrm>
                <a:off x="4287" y="1222"/>
                <a:ext cx="73" cy="2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6" y="0"/>
                  </a:cxn>
                  <a:cxn ang="0">
                    <a:pos x="73" y="18"/>
                  </a:cxn>
                  <a:cxn ang="0">
                    <a:pos x="17" y="29"/>
                  </a:cxn>
                  <a:cxn ang="0">
                    <a:pos x="0" y="13"/>
                  </a:cxn>
                </a:cxnLst>
                <a:rect l="0" t="0" r="r" b="b"/>
                <a:pathLst>
                  <a:path w="73" h="29">
                    <a:moveTo>
                      <a:pt x="0" y="13"/>
                    </a:moveTo>
                    <a:lnTo>
                      <a:pt x="66" y="0"/>
                    </a:lnTo>
                    <a:lnTo>
                      <a:pt x="73" y="18"/>
                    </a:lnTo>
                    <a:lnTo>
                      <a:pt x="17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0" name="Freeform 542"/>
              <p:cNvSpPr>
                <a:spLocks/>
              </p:cNvSpPr>
              <p:nvPr/>
            </p:nvSpPr>
            <p:spPr bwMode="auto">
              <a:xfrm>
                <a:off x="4287" y="1222"/>
                <a:ext cx="73" cy="2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6" y="0"/>
                  </a:cxn>
                  <a:cxn ang="0">
                    <a:pos x="73" y="18"/>
                  </a:cxn>
                  <a:cxn ang="0">
                    <a:pos x="17" y="29"/>
                  </a:cxn>
                  <a:cxn ang="0">
                    <a:pos x="0" y="13"/>
                  </a:cxn>
                </a:cxnLst>
                <a:rect l="0" t="0" r="r" b="b"/>
                <a:pathLst>
                  <a:path w="73" h="29">
                    <a:moveTo>
                      <a:pt x="0" y="13"/>
                    </a:moveTo>
                    <a:lnTo>
                      <a:pt x="66" y="0"/>
                    </a:lnTo>
                    <a:lnTo>
                      <a:pt x="73" y="18"/>
                    </a:lnTo>
                    <a:lnTo>
                      <a:pt x="17" y="29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1" name="Freeform 543"/>
              <p:cNvSpPr>
                <a:spLocks/>
              </p:cNvSpPr>
              <p:nvPr/>
            </p:nvSpPr>
            <p:spPr bwMode="auto">
              <a:xfrm>
                <a:off x="5246" y="2976"/>
                <a:ext cx="89" cy="167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89" y="114"/>
                  </a:cxn>
                  <a:cxn ang="0">
                    <a:pos x="89" y="0"/>
                  </a:cxn>
                  <a:cxn ang="0">
                    <a:pos x="0" y="55"/>
                  </a:cxn>
                  <a:cxn ang="0">
                    <a:pos x="0" y="167"/>
                  </a:cxn>
                </a:cxnLst>
                <a:rect l="0" t="0" r="r" b="b"/>
                <a:pathLst>
                  <a:path w="89" h="167">
                    <a:moveTo>
                      <a:pt x="0" y="167"/>
                    </a:moveTo>
                    <a:lnTo>
                      <a:pt x="89" y="114"/>
                    </a:lnTo>
                    <a:lnTo>
                      <a:pt x="89" y="0"/>
                    </a:lnTo>
                    <a:lnTo>
                      <a:pt x="0" y="55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2" name="Freeform 544"/>
              <p:cNvSpPr>
                <a:spLocks/>
              </p:cNvSpPr>
              <p:nvPr/>
            </p:nvSpPr>
            <p:spPr bwMode="auto">
              <a:xfrm>
                <a:off x="5246" y="2976"/>
                <a:ext cx="89" cy="167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89" y="114"/>
                  </a:cxn>
                  <a:cxn ang="0">
                    <a:pos x="89" y="0"/>
                  </a:cxn>
                  <a:cxn ang="0">
                    <a:pos x="0" y="55"/>
                  </a:cxn>
                  <a:cxn ang="0">
                    <a:pos x="0" y="167"/>
                  </a:cxn>
                </a:cxnLst>
                <a:rect l="0" t="0" r="r" b="b"/>
                <a:pathLst>
                  <a:path w="89" h="167">
                    <a:moveTo>
                      <a:pt x="0" y="167"/>
                    </a:moveTo>
                    <a:lnTo>
                      <a:pt x="89" y="114"/>
                    </a:lnTo>
                    <a:lnTo>
                      <a:pt x="89" y="0"/>
                    </a:lnTo>
                    <a:lnTo>
                      <a:pt x="0" y="55"/>
                    </a:lnTo>
                    <a:lnTo>
                      <a:pt x="0" y="1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3" name="Freeform 545"/>
              <p:cNvSpPr>
                <a:spLocks/>
              </p:cNvSpPr>
              <p:nvPr/>
            </p:nvSpPr>
            <p:spPr bwMode="auto">
              <a:xfrm>
                <a:off x="4929" y="1234"/>
                <a:ext cx="144" cy="57"/>
              </a:xfrm>
              <a:custGeom>
                <a:avLst/>
                <a:gdLst/>
                <a:ahLst/>
                <a:cxnLst>
                  <a:cxn ang="0">
                    <a:pos x="125" y="22"/>
                  </a:cxn>
                  <a:cxn ang="0">
                    <a:pos x="0" y="0"/>
                  </a:cxn>
                  <a:cxn ang="0">
                    <a:pos x="14" y="28"/>
                  </a:cxn>
                  <a:cxn ang="0">
                    <a:pos x="144" y="57"/>
                  </a:cxn>
                  <a:cxn ang="0">
                    <a:pos x="125" y="22"/>
                  </a:cxn>
                </a:cxnLst>
                <a:rect l="0" t="0" r="r" b="b"/>
                <a:pathLst>
                  <a:path w="144" h="57">
                    <a:moveTo>
                      <a:pt x="125" y="22"/>
                    </a:moveTo>
                    <a:lnTo>
                      <a:pt x="0" y="0"/>
                    </a:lnTo>
                    <a:lnTo>
                      <a:pt x="14" y="28"/>
                    </a:lnTo>
                    <a:lnTo>
                      <a:pt x="144" y="57"/>
                    </a:lnTo>
                    <a:lnTo>
                      <a:pt x="125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4" name="Freeform 546"/>
              <p:cNvSpPr>
                <a:spLocks/>
              </p:cNvSpPr>
              <p:nvPr/>
            </p:nvSpPr>
            <p:spPr bwMode="auto">
              <a:xfrm>
                <a:off x="4929" y="1234"/>
                <a:ext cx="144" cy="57"/>
              </a:xfrm>
              <a:custGeom>
                <a:avLst/>
                <a:gdLst/>
                <a:ahLst/>
                <a:cxnLst>
                  <a:cxn ang="0">
                    <a:pos x="125" y="22"/>
                  </a:cxn>
                  <a:cxn ang="0">
                    <a:pos x="0" y="0"/>
                  </a:cxn>
                  <a:cxn ang="0">
                    <a:pos x="14" y="28"/>
                  </a:cxn>
                  <a:cxn ang="0">
                    <a:pos x="144" y="57"/>
                  </a:cxn>
                  <a:cxn ang="0">
                    <a:pos x="125" y="22"/>
                  </a:cxn>
                </a:cxnLst>
                <a:rect l="0" t="0" r="r" b="b"/>
                <a:pathLst>
                  <a:path w="144" h="57">
                    <a:moveTo>
                      <a:pt x="125" y="22"/>
                    </a:moveTo>
                    <a:lnTo>
                      <a:pt x="0" y="0"/>
                    </a:lnTo>
                    <a:lnTo>
                      <a:pt x="14" y="28"/>
                    </a:lnTo>
                    <a:lnTo>
                      <a:pt x="144" y="57"/>
                    </a:lnTo>
                    <a:lnTo>
                      <a:pt x="125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547"/>
            <p:cNvGrpSpPr>
              <a:grpSpLocks/>
            </p:cNvGrpSpPr>
            <p:nvPr/>
          </p:nvGrpSpPr>
          <p:grpSpPr bwMode="auto">
            <a:xfrm>
              <a:off x="3214" y="1112"/>
              <a:ext cx="2354" cy="2406"/>
              <a:chOff x="3214" y="1112"/>
              <a:chExt cx="2354" cy="2406"/>
            </a:xfrm>
          </p:grpSpPr>
          <p:sp>
            <p:nvSpPr>
              <p:cNvPr id="89636" name="Freeform 548"/>
              <p:cNvSpPr>
                <a:spLocks/>
              </p:cNvSpPr>
              <p:nvPr/>
            </p:nvSpPr>
            <p:spPr bwMode="auto">
              <a:xfrm>
                <a:off x="4495" y="1218"/>
                <a:ext cx="86" cy="4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0" y="0"/>
                  </a:cxn>
                  <a:cxn ang="0">
                    <a:pos x="86" y="26"/>
                  </a:cxn>
                  <a:cxn ang="0">
                    <a:pos x="56" y="40"/>
                  </a:cxn>
                  <a:cxn ang="0">
                    <a:pos x="0" y="17"/>
                  </a:cxn>
                </a:cxnLst>
                <a:rect l="0" t="0" r="r" b="b"/>
                <a:pathLst>
                  <a:path w="86" h="40">
                    <a:moveTo>
                      <a:pt x="0" y="17"/>
                    </a:moveTo>
                    <a:lnTo>
                      <a:pt x="20" y="0"/>
                    </a:lnTo>
                    <a:lnTo>
                      <a:pt x="86" y="26"/>
                    </a:lnTo>
                    <a:lnTo>
                      <a:pt x="56" y="4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7" name="Freeform 549"/>
              <p:cNvSpPr>
                <a:spLocks/>
              </p:cNvSpPr>
              <p:nvPr/>
            </p:nvSpPr>
            <p:spPr bwMode="auto">
              <a:xfrm>
                <a:off x="4495" y="1218"/>
                <a:ext cx="86" cy="4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0" y="0"/>
                  </a:cxn>
                  <a:cxn ang="0">
                    <a:pos x="86" y="26"/>
                  </a:cxn>
                  <a:cxn ang="0">
                    <a:pos x="56" y="40"/>
                  </a:cxn>
                  <a:cxn ang="0">
                    <a:pos x="0" y="17"/>
                  </a:cxn>
                </a:cxnLst>
                <a:rect l="0" t="0" r="r" b="b"/>
                <a:pathLst>
                  <a:path w="86" h="40">
                    <a:moveTo>
                      <a:pt x="0" y="17"/>
                    </a:moveTo>
                    <a:lnTo>
                      <a:pt x="20" y="0"/>
                    </a:lnTo>
                    <a:lnTo>
                      <a:pt x="86" y="26"/>
                    </a:lnTo>
                    <a:lnTo>
                      <a:pt x="56" y="40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8" name="Freeform 550"/>
              <p:cNvSpPr>
                <a:spLocks/>
              </p:cNvSpPr>
              <p:nvPr/>
            </p:nvSpPr>
            <p:spPr bwMode="auto">
              <a:xfrm>
                <a:off x="4201" y="1218"/>
                <a:ext cx="86" cy="40"/>
              </a:xfrm>
              <a:custGeom>
                <a:avLst/>
                <a:gdLst/>
                <a:ahLst/>
                <a:cxnLst>
                  <a:cxn ang="0">
                    <a:pos x="28" y="40"/>
                  </a:cxn>
                  <a:cxn ang="0">
                    <a:pos x="0" y="26"/>
                  </a:cxn>
                  <a:cxn ang="0">
                    <a:pos x="66" y="0"/>
                  </a:cxn>
                  <a:cxn ang="0">
                    <a:pos x="86" y="17"/>
                  </a:cxn>
                  <a:cxn ang="0">
                    <a:pos x="28" y="40"/>
                  </a:cxn>
                </a:cxnLst>
                <a:rect l="0" t="0" r="r" b="b"/>
                <a:pathLst>
                  <a:path w="86" h="40">
                    <a:moveTo>
                      <a:pt x="28" y="40"/>
                    </a:moveTo>
                    <a:lnTo>
                      <a:pt x="0" y="26"/>
                    </a:lnTo>
                    <a:lnTo>
                      <a:pt x="66" y="0"/>
                    </a:lnTo>
                    <a:lnTo>
                      <a:pt x="86" y="17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9" name="Freeform 551"/>
              <p:cNvSpPr>
                <a:spLocks/>
              </p:cNvSpPr>
              <p:nvPr/>
            </p:nvSpPr>
            <p:spPr bwMode="auto">
              <a:xfrm>
                <a:off x="4201" y="1218"/>
                <a:ext cx="86" cy="40"/>
              </a:xfrm>
              <a:custGeom>
                <a:avLst/>
                <a:gdLst/>
                <a:ahLst/>
                <a:cxnLst>
                  <a:cxn ang="0">
                    <a:pos x="28" y="40"/>
                  </a:cxn>
                  <a:cxn ang="0">
                    <a:pos x="0" y="26"/>
                  </a:cxn>
                  <a:cxn ang="0">
                    <a:pos x="66" y="0"/>
                  </a:cxn>
                  <a:cxn ang="0">
                    <a:pos x="86" y="17"/>
                  </a:cxn>
                  <a:cxn ang="0">
                    <a:pos x="28" y="40"/>
                  </a:cxn>
                </a:cxnLst>
                <a:rect l="0" t="0" r="r" b="b"/>
                <a:pathLst>
                  <a:path w="86" h="40">
                    <a:moveTo>
                      <a:pt x="28" y="40"/>
                    </a:moveTo>
                    <a:lnTo>
                      <a:pt x="0" y="26"/>
                    </a:lnTo>
                    <a:lnTo>
                      <a:pt x="66" y="0"/>
                    </a:lnTo>
                    <a:lnTo>
                      <a:pt x="86" y="17"/>
                    </a:lnTo>
                    <a:lnTo>
                      <a:pt x="28" y="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0" name="Freeform 552"/>
              <p:cNvSpPr>
                <a:spLocks/>
              </p:cNvSpPr>
              <p:nvPr/>
            </p:nvSpPr>
            <p:spPr bwMode="auto">
              <a:xfrm>
                <a:off x="4716" y="3242"/>
                <a:ext cx="160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47" y="28"/>
                  </a:cxn>
                  <a:cxn ang="0">
                    <a:pos x="160" y="0"/>
                  </a:cxn>
                  <a:cxn ang="0">
                    <a:pos x="144" y="76"/>
                  </a:cxn>
                  <a:cxn ang="0">
                    <a:pos x="0" y="108"/>
                  </a:cxn>
                </a:cxnLst>
                <a:rect l="0" t="0" r="r" b="b"/>
                <a:pathLst>
                  <a:path w="160" h="108">
                    <a:moveTo>
                      <a:pt x="0" y="108"/>
                    </a:moveTo>
                    <a:lnTo>
                      <a:pt x="47" y="28"/>
                    </a:lnTo>
                    <a:lnTo>
                      <a:pt x="160" y="0"/>
                    </a:lnTo>
                    <a:lnTo>
                      <a:pt x="144" y="7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1" name="Freeform 553"/>
              <p:cNvSpPr>
                <a:spLocks/>
              </p:cNvSpPr>
              <p:nvPr/>
            </p:nvSpPr>
            <p:spPr bwMode="auto">
              <a:xfrm>
                <a:off x="4716" y="3242"/>
                <a:ext cx="160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47" y="28"/>
                  </a:cxn>
                  <a:cxn ang="0">
                    <a:pos x="160" y="0"/>
                  </a:cxn>
                  <a:cxn ang="0">
                    <a:pos x="144" y="76"/>
                  </a:cxn>
                  <a:cxn ang="0">
                    <a:pos x="0" y="108"/>
                  </a:cxn>
                </a:cxnLst>
                <a:rect l="0" t="0" r="r" b="b"/>
                <a:pathLst>
                  <a:path w="160" h="108">
                    <a:moveTo>
                      <a:pt x="0" y="108"/>
                    </a:moveTo>
                    <a:lnTo>
                      <a:pt x="47" y="28"/>
                    </a:lnTo>
                    <a:lnTo>
                      <a:pt x="160" y="0"/>
                    </a:lnTo>
                    <a:lnTo>
                      <a:pt x="144" y="76"/>
                    </a:lnTo>
                    <a:lnTo>
                      <a:pt x="0" y="10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2" name="Freeform 554"/>
              <p:cNvSpPr>
                <a:spLocks/>
              </p:cNvSpPr>
              <p:nvPr/>
            </p:nvSpPr>
            <p:spPr bwMode="auto">
              <a:xfrm>
                <a:off x="3905" y="3242"/>
                <a:ext cx="161" cy="108"/>
              </a:xfrm>
              <a:custGeom>
                <a:avLst/>
                <a:gdLst/>
                <a:ahLst/>
                <a:cxnLst>
                  <a:cxn ang="0">
                    <a:pos x="16" y="76"/>
                  </a:cxn>
                  <a:cxn ang="0">
                    <a:pos x="0" y="0"/>
                  </a:cxn>
                  <a:cxn ang="0">
                    <a:pos x="114" y="28"/>
                  </a:cxn>
                  <a:cxn ang="0">
                    <a:pos x="161" y="108"/>
                  </a:cxn>
                  <a:cxn ang="0">
                    <a:pos x="16" y="76"/>
                  </a:cxn>
                </a:cxnLst>
                <a:rect l="0" t="0" r="r" b="b"/>
                <a:pathLst>
                  <a:path w="161" h="108">
                    <a:moveTo>
                      <a:pt x="16" y="76"/>
                    </a:moveTo>
                    <a:lnTo>
                      <a:pt x="0" y="0"/>
                    </a:lnTo>
                    <a:lnTo>
                      <a:pt x="114" y="28"/>
                    </a:lnTo>
                    <a:lnTo>
                      <a:pt x="161" y="108"/>
                    </a:lnTo>
                    <a:lnTo>
                      <a:pt x="16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3" name="Freeform 555"/>
              <p:cNvSpPr>
                <a:spLocks/>
              </p:cNvSpPr>
              <p:nvPr/>
            </p:nvSpPr>
            <p:spPr bwMode="auto">
              <a:xfrm>
                <a:off x="3905" y="3242"/>
                <a:ext cx="161" cy="108"/>
              </a:xfrm>
              <a:custGeom>
                <a:avLst/>
                <a:gdLst/>
                <a:ahLst/>
                <a:cxnLst>
                  <a:cxn ang="0">
                    <a:pos x="16" y="76"/>
                  </a:cxn>
                  <a:cxn ang="0">
                    <a:pos x="0" y="0"/>
                  </a:cxn>
                  <a:cxn ang="0">
                    <a:pos x="114" y="28"/>
                  </a:cxn>
                  <a:cxn ang="0">
                    <a:pos x="161" y="108"/>
                  </a:cxn>
                  <a:cxn ang="0">
                    <a:pos x="16" y="76"/>
                  </a:cxn>
                </a:cxnLst>
                <a:rect l="0" t="0" r="r" b="b"/>
                <a:pathLst>
                  <a:path w="161" h="108">
                    <a:moveTo>
                      <a:pt x="16" y="76"/>
                    </a:moveTo>
                    <a:lnTo>
                      <a:pt x="0" y="0"/>
                    </a:lnTo>
                    <a:lnTo>
                      <a:pt x="114" y="28"/>
                    </a:lnTo>
                    <a:lnTo>
                      <a:pt x="161" y="108"/>
                    </a:lnTo>
                    <a:lnTo>
                      <a:pt x="16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4" name="Freeform 556"/>
              <p:cNvSpPr>
                <a:spLocks/>
              </p:cNvSpPr>
              <p:nvPr/>
            </p:nvSpPr>
            <p:spPr bwMode="auto">
              <a:xfrm>
                <a:off x="4950" y="3440"/>
                <a:ext cx="119" cy="78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99" y="46"/>
                  </a:cxn>
                  <a:cxn ang="0">
                    <a:pos x="119" y="0"/>
                  </a:cxn>
                  <a:cxn ang="0">
                    <a:pos x="17" y="32"/>
                  </a:cxn>
                  <a:cxn ang="0">
                    <a:pos x="0" y="78"/>
                  </a:cxn>
                </a:cxnLst>
                <a:rect l="0" t="0" r="r" b="b"/>
                <a:pathLst>
                  <a:path w="119" h="78">
                    <a:moveTo>
                      <a:pt x="0" y="78"/>
                    </a:moveTo>
                    <a:lnTo>
                      <a:pt x="99" y="46"/>
                    </a:lnTo>
                    <a:lnTo>
                      <a:pt x="119" y="0"/>
                    </a:lnTo>
                    <a:lnTo>
                      <a:pt x="17" y="32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5" name="Freeform 557"/>
              <p:cNvSpPr>
                <a:spLocks/>
              </p:cNvSpPr>
              <p:nvPr/>
            </p:nvSpPr>
            <p:spPr bwMode="auto">
              <a:xfrm>
                <a:off x="4950" y="3440"/>
                <a:ext cx="119" cy="78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99" y="46"/>
                  </a:cxn>
                  <a:cxn ang="0">
                    <a:pos x="119" y="0"/>
                  </a:cxn>
                  <a:cxn ang="0">
                    <a:pos x="17" y="32"/>
                  </a:cxn>
                  <a:cxn ang="0">
                    <a:pos x="0" y="78"/>
                  </a:cxn>
                </a:cxnLst>
                <a:rect l="0" t="0" r="r" b="b"/>
                <a:pathLst>
                  <a:path w="119" h="78">
                    <a:moveTo>
                      <a:pt x="0" y="78"/>
                    </a:moveTo>
                    <a:lnTo>
                      <a:pt x="99" y="46"/>
                    </a:lnTo>
                    <a:lnTo>
                      <a:pt x="119" y="0"/>
                    </a:lnTo>
                    <a:lnTo>
                      <a:pt x="17" y="32"/>
                    </a:lnTo>
                    <a:lnTo>
                      <a:pt x="0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6" name="Freeform 558"/>
              <p:cNvSpPr>
                <a:spLocks/>
              </p:cNvSpPr>
              <p:nvPr/>
            </p:nvSpPr>
            <p:spPr bwMode="auto">
              <a:xfrm>
                <a:off x="5335" y="1870"/>
                <a:ext cx="54" cy="14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53"/>
                  </a:cxn>
                  <a:cxn ang="0">
                    <a:pos x="32" y="146"/>
                  </a:cxn>
                  <a:cxn ang="0">
                    <a:pos x="54" y="90"/>
                  </a:cxn>
                  <a:cxn ang="0">
                    <a:pos x="20" y="0"/>
                  </a:cxn>
                </a:cxnLst>
                <a:rect l="0" t="0" r="r" b="b"/>
                <a:pathLst>
                  <a:path w="54" h="146">
                    <a:moveTo>
                      <a:pt x="20" y="0"/>
                    </a:moveTo>
                    <a:lnTo>
                      <a:pt x="0" y="53"/>
                    </a:lnTo>
                    <a:lnTo>
                      <a:pt x="32" y="146"/>
                    </a:lnTo>
                    <a:lnTo>
                      <a:pt x="54" y="9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7" name="Freeform 559"/>
              <p:cNvSpPr>
                <a:spLocks/>
              </p:cNvSpPr>
              <p:nvPr/>
            </p:nvSpPr>
            <p:spPr bwMode="auto">
              <a:xfrm>
                <a:off x="5335" y="1870"/>
                <a:ext cx="54" cy="14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53"/>
                  </a:cxn>
                  <a:cxn ang="0">
                    <a:pos x="32" y="146"/>
                  </a:cxn>
                  <a:cxn ang="0">
                    <a:pos x="54" y="90"/>
                  </a:cxn>
                  <a:cxn ang="0">
                    <a:pos x="20" y="0"/>
                  </a:cxn>
                </a:cxnLst>
                <a:rect l="0" t="0" r="r" b="b"/>
                <a:pathLst>
                  <a:path w="54" h="146">
                    <a:moveTo>
                      <a:pt x="20" y="0"/>
                    </a:moveTo>
                    <a:lnTo>
                      <a:pt x="0" y="53"/>
                    </a:lnTo>
                    <a:lnTo>
                      <a:pt x="32" y="146"/>
                    </a:lnTo>
                    <a:lnTo>
                      <a:pt x="54" y="90"/>
                    </a:lnTo>
                    <a:lnTo>
                      <a:pt x="2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8" name="Freeform 560"/>
              <p:cNvSpPr>
                <a:spLocks/>
              </p:cNvSpPr>
              <p:nvPr/>
            </p:nvSpPr>
            <p:spPr bwMode="auto">
              <a:xfrm>
                <a:off x="3393" y="1870"/>
                <a:ext cx="54" cy="146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32" y="0"/>
                  </a:cxn>
                  <a:cxn ang="0">
                    <a:pos x="54" y="53"/>
                  </a:cxn>
                  <a:cxn ang="0">
                    <a:pos x="22" y="146"/>
                  </a:cxn>
                  <a:cxn ang="0">
                    <a:pos x="0" y="90"/>
                  </a:cxn>
                </a:cxnLst>
                <a:rect l="0" t="0" r="r" b="b"/>
                <a:pathLst>
                  <a:path w="54" h="146">
                    <a:moveTo>
                      <a:pt x="0" y="90"/>
                    </a:moveTo>
                    <a:lnTo>
                      <a:pt x="32" y="0"/>
                    </a:lnTo>
                    <a:lnTo>
                      <a:pt x="54" y="53"/>
                    </a:lnTo>
                    <a:lnTo>
                      <a:pt x="22" y="146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9" name="Freeform 561"/>
              <p:cNvSpPr>
                <a:spLocks/>
              </p:cNvSpPr>
              <p:nvPr/>
            </p:nvSpPr>
            <p:spPr bwMode="auto">
              <a:xfrm>
                <a:off x="3393" y="1870"/>
                <a:ext cx="54" cy="146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32" y="0"/>
                  </a:cxn>
                  <a:cxn ang="0">
                    <a:pos x="54" y="53"/>
                  </a:cxn>
                  <a:cxn ang="0">
                    <a:pos x="22" y="146"/>
                  </a:cxn>
                  <a:cxn ang="0">
                    <a:pos x="0" y="90"/>
                  </a:cxn>
                </a:cxnLst>
                <a:rect l="0" t="0" r="r" b="b"/>
                <a:pathLst>
                  <a:path w="54" h="146">
                    <a:moveTo>
                      <a:pt x="0" y="90"/>
                    </a:moveTo>
                    <a:lnTo>
                      <a:pt x="32" y="0"/>
                    </a:lnTo>
                    <a:lnTo>
                      <a:pt x="54" y="53"/>
                    </a:lnTo>
                    <a:lnTo>
                      <a:pt x="22" y="146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0" name="Freeform 562"/>
              <p:cNvSpPr>
                <a:spLocks/>
              </p:cNvSpPr>
              <p:nvPr/>
            </p:nvSpPr>
            <p:spPr bwMode="auto">
              <a:xfrm>
                <a:off x="4637" y="1210"/>
                <a:ext cx="90" cy="6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0"/>
                  </a:cxn>
                  <a:cxn ang="0">
                    <a:pos x="90" y="56"/>
                  </a:cxn>
                  <a:cxn ang="0">
                    <a:pos x="56" y="61"/>
                  </a:cxn>
                  <a:cxn ang="0">
                    <a:pos x="0" y="12"/>
                  </a:cxn>
                </a:cxnLst>
                <a:rect l="0" t="0" r="r" b="b"/>
                <a:pathLst>
                  <a:path w="90" h="61">
                    <a:moveTo>
                      <a:pt x="0" y="12"/>
                    </a:moveTo>
                    <a:lnTo>
                      <a:pt x="27" y="0"/>
                    </a:lnTo>
                    <a:lnTo>
                      <a:pt x="90" y="56"/>
                    </a:lnTo>
                    <a:lnTo>
                      <a:pt x="56" y="6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1" name="Freeform 563"/>
              <p:cNvSpPr>
                <a:spLocks/>
              </p:cNvSpPr>
              <p:nvPr/>
            </p:nvSpPr>
            <p:spPr bwMode="auto">
              <a:xfrm>
                <a:off x="4637" y="1210"/>
                <a:ext cx="90" cy="6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0"/>
                  </a:cxn>
                  <a:cxn ang="0">
                    <a:pos x="90" y="56"/>
                  </a:cxn>
                  <a:cxn ang="0">
                    <a:pos x="56" y="61"/>
                  </a:cxn>
                  <a:cxn ang="0">
                    <a:pos x="0" y="12"/>
                  </a:cxn>
                </a:cxnLst>
                <a:rect l="0" t="0" r="r" b="b"/>
                <a:pathLst>
                  <a:path w="90" h="61">
                    <a:moveTo>
                      <a:pt x="0" y="12"/>
                    </a:moveTo>
                    <a:lnTo>
                      <a:pt x="27" y="0"/>
                    </a:lnTo>
                    <a:lnTo>
                      <a:pt x="90" y="56"/>
                    </a:lnTo>
                    <a:lnTo>
                      <a:pt x="56" y="61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2" name="Freeform 564"/>
              <p:cNvSpPr>
                <a:spLocks/>
              </p:cNvSpPr>
              <p:nvPr/>
            </p:nvSpPr>
            <p:spPr bwMode="auto">
              <a:xfrm>
                <a:off x="4055" y="1210"/>
                <a:ext cx="90" cy="61"/>
              </a:xfrm>
              <a:custGeom>
                <a:avLst/>
                <a:gdLst/>
                <a:ahLst/>
                <a:cxnLst>
                  <a:cxn ang="0">
                    <a:pos x="34" y="61"/>
                  </a:cxn>
                  <a:cxn ang="0">
                    <a:pos x="0" y="56"/>
                  </a:cxn>
                  <a:cxn ang="0">
                    <a:pos x="63" y="0"/>
                  </a:cxn>
                  <a:cxn ang="0">
                    <a:pos x="90" y="12"/>
                  </a:cxn>
                  <a:cxn ang="0">
                    <a:pos x="34" y="61"/>
                  </a:cxn>
                </a:cxnLst>
                <a:rect l="0" t="0" r="r" b="b"/>
                <a:pathLst>
                  <a:path w="90" h="61">
                    <a:moveTo>
                      <a:pt x="34" y="61"/>
                    </a:moveTo>
                    <a:lnTo>
                      <a:pt x="0" y="56"/>
                    </a:lnTo>
                    <a:lnTo>
                      <a:pt x="63" y="0"/>
                    </a:lnTo>
                    <a:lnTo>
                      <a:pt x="90" y="12"/>
                    </a:lnTo>
                    <a:lnTo>
                      <a:pt x="34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3" name="Freeform 565"/>
              <p:cNvSpPr>
                <a:spLocks noEditPoints="1"/>
              </p:cNvSpPr>
              <p:nvPr/>
            </p:nvSpPr>
            <p:spPr bwMode="auto">
              <a:xfrm>
                <a:off x="3917" y="1210"/>
                <a:ext cx="947" cy="2068"/>
              </a:xfrm>
              <a:custGeom>
                <a:avLst/>
                <a:gdLst/>
                <a:ahLst/>
                <a:cxnLst>
                  <a:cxn ang="0">
                    <a:pos x="172" y="61"/>
                  </a:cxn>
                  <a:cxn ang="0">
                    <a:pos x="138" y="56"/>
                  </a:cxn>
                  <a:cxn ang="0">
                    <a:pos x="201" y="0"/>
                  </a:cxn>
                  <a:cxn ang="0">
                    <a:pos x="228" y="12"/>
                  </a:cxn>
                  <a:cxn ang="0">
                    <a:pos x="172" y="61"/>
                  </a:cxn>
                  <a:cxn ang="0">
                    <a:pos x="947" y="2040"/>
                  </a:cxn>
                  <a:cxn ang="0">
                    <a:pos x="838" y="2066"/>
                  </a:cxn>
                  <a:cxn ang="0">
                    <a:pos x="111" y="2068"/>
                  </a:cxn>
                  <a:cxn ang="0">
                    <a:pos x="0" y="2040"/>
                  </a:cxn>
                </a:cxnLst>
                <a:rect l="0" t="0" r="r" b="b"/>
                <a:pathLst>
                  <a:path w="947" h="2068">
                    <a:moveTo>
                      <a:pt x="172" y="61"/>
                    </a:moveTo>
                    <a:lnTo>
                      <a:pt x="138" y="56"/>
                    </a:lnTo>
                    <a:lnTo>
                      <a:pt x="201" y="0"/>
                    </a:lnTo>
                    <a:lnTo>
                      <a:pt x="228" y="12"/>
                    </a:lnTo>
                    <a:lnTo>
                      <a:pt x="172" y="61"/>
                    </a:lnTo>
                    <a:moveTo>
                      <a:pt x="947" y="2040"/>
                    </a:moveTo>
                    <a:lnTo>
                      <a:pt x="838" y="2066"/>
                    </a:lnTo>
                    <a:moveTo>
                      <a:pt x="111" y="2068"/>
                    </a:moveTo>
                    <a:lnTo>
                      <a:pt x="0" y="204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4" name="Freeform 566"/>
              <p:cNvSpPr>
                <a:spLocks/>
              </p:cNvSpPr>
              <p:nvPr/>
            </p:nvSpPr>
            <p:spPr bwMode="auto">
              <a:xfrm>
                <a:off x="4781" y="1199"/>
                <a:ext cx="148" cy="35"/>
              </a:xfrm>
              <a:custGeom>
                <a:avLst/>
                <a:gdLst/>
                <a:ahLst/>
                <a:cxnLst>
                  <a:cxn ang="0">
                    <a:pos x="125" y="7"/>
                  </a:cxn>
                  <a:cxn ang="0">
                    <a:pos x="0" y="0"/>
                  </a:cxn>
                  <a:cxn ang="0">
                    <a:pos x="18" y="21"/>
                  </a:cxn>
                  <a:cxn ang="0">
                    <a:pos x="148" y="35"/>
                  </a:cxn>
                  <a:cxn ang="0">
                    <a:pos x="125" y="7"/>
                  </a:cxn>
                </a:cxnLst>
                <a:rect l="0" t="0" r="r" b="b"/>
                <a:pathLst>
                  <a:path w="148" h="35">
                    <a:moveTo>
                      <a:pt x="125" y="7"/>
                    </a:moveTo>
                    <a:lnTo>
                      <a:pt x="0" y="0"/>
                    </a:lnTo>
                    <a:lnTo>
                      <a:pt x="18" y="21"/>
                    </a:lnTo>
                    <a:lnTo>
                      <a:pt x="148" y="35"/>
                    </a:lnTo>
                    <a:lnTo>
                      <a:pt x="125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5" name="Freeform 567"/>
              <p:cNvSpPr>
                <a:spLocks/>
              </p:cNvSpPr>
              <p:nvPr/>
            </p:nvSpPr>
            <p:spPr bwMode="auto">
              <a:xfrm>
                <a:off x="4781" y="1199"/>
                <a:ext cx="148" cy="35"/>
              </a:xfrm>
              <a:custGeom>
                <a:avLst/>
                <a:gdLst/>
                <a:ahLst/>
                <a:cxnLst>
                  <a:cxn ang="0">
                    <a:pos x="125" y="7"/>
                  </a:cxn>
                  <a:cxn ang="0">
                    <a:pos x="0" y="0"/>
                  </a:cxn>
                  <a:cxn ang="0">
                    <a:pos x="18" y="21"/>
                  </a:cxn>
                  <a:cxn ang="0">
                    <a:pos x="148" y="35"/>
                  </a:cxn>
                  <a:cxn ang="0">
                    <a:pos x="125" y="7"/>
                  </a:cxn>
                </a:cxnLst>
                <a:rect l="0" t="0" r="r" b="b"/>
                <a:pathLst>
                  <a:path w="148" h="35">
                    <a:moveTo>
                      <a:pt x="125" y="7"/>
                    </a:moveTo>
                    <a:lnTo>
                      <a:pt x="0" y="0"/>
                    </a:lnTo>
                    <a:lnTo>
                      <a:pt x="18" y="21"/>
                    </a:lnTo>
                    <a:lnTo>
                      <a:pt x="148" y="35"/>
                    </a:lnTo>
                    <a:lnTo>
                      <a:pt x="125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6" name="Freeform 568"/>
              <p:cNvSpPr>
                <a:spLocks/>
              </p:cNvSpPr>
              <p:nvPr/>
            </p:nvSpPr>
            <p:spPr bwMode="auto">
              <a:xfrm>
                <a:off x="4478" y="1251"/>
                <a:ext cx="44" cy="11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4" y="19"/>
                  </a:cxn>
                  <a:cxn ang="0">
                    <a:pos x="44" y="116"/>
                  </a:cxn>
                  <a:cxn ang="0">
                    <a:pos x="0" y="96"/>
                  </a:cxn>
                </a:cxnLst>
                <a:rect l="0" t="0" r="r" b="b"/>
                <a:pathLst>
                  <a:path w="44" h="116">
                    <a:moveTo>
                      <a:pt x="0" y="96"/>
                    </a:moveTo>
                    <a:lnTo>
                      <a:pt x="0" y="0"/>
                    </a:lnTo>
                    <a:lnTo>
                      <a:pt x="44" y="19"/>
                    </a:lnTo>
                    <a:lnTo>
                      <a:pt x="44" y="11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7" name="Freeform 569"/>
              <p:cNvSpPr>
                <a:spLocks/>
              </p:cNvSpPr>
              <p:nvPr/>
            </p:nvSpPr>
            <p:spPr bwMode="auto">
              <a:xfrm>
                <a:off x="4478" y="1251"/>
                <a:ext cx="44" cy="11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4" y="19"/>
                  </a:cxn>
                  <a:cxn ang="0">
                    <a:pos x="44" y="116"/>
                  </a:cxn>
                  <a:cxn ang="0">
                    <a:pos x="0" y="96"/>
                  </a:cxn>
                </a:cxnLst>
                <a:rect l="0" t="0" r="r" b="b"/>
                <a:pathLst>
                  <a:path w="44" h="116">
                    <a:moveTo>
                      <a:pt x="0" y="96"/>
                    </a:moveTo>
                    <a:lnTo>
                      <a:pt x="0" y="0"/>
                    </a:lnTo>
                    <a:lnTo>
                      <a:pt x="44" y="19"/>
                    </a:lnTo>
                    <a:lnTo>
                      <a:pt x="44" y="11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8" name="Freeform 570"/>
              <p:cNvSpPr>
                <a:spLocks/>
              </p:cNvSpPr>
              <p:nvPr/>
            </p:nvSpPr>
            <p:spPr bwMode="auto">
              <a:xfrm>
                <a:off x="4260" y="1251"/>
                <a:ext cx="44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19"/>
                  </a:cxn>
                  <a:cxn ang="0">
                    <a:pos x="44" y="0"/>
                  </a:cxn>
                  <a:cxn ang="0">
                    <a:pos x="44" y="96"/>
                  </a:cxn>
                  <a:cxn ang="0">
                    <a:pos x="0" y="116"/>
                  </a:cxn>
                </a:cxnLst>
                <a:rect l="0" t="0" r="r" b="b"/>
                <a:pathLst>
                  <a:path w="44" h="116">
                    <a:moveTo>
                      <a:pt x="0" y="116"/>
                    </a:moveTo>
                    <a:lnTo>
                      <a:pt x="0" y="19"/>
                    </a:lnTo>
                    <a:lnTo>
                      <a:pt x="44" y="0"/>
                    </a:lnTo>
                    <a:lnTo>
                      <a:pt x="44" y="9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9" name="Freeform 571"/>
              <p:cNvSpPr>
                <a:spLocks/>
              </p:cNvSpPr>
              <p:nvPr/>
            </p:nvSpPr>
            <p:spPr bwMode="auto">
              <a:xfrm>
                <a:off x="4260" y="1251"/>
                <a:ext cx="44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19"/>
                  </a:cxn>
                  <a:cxn ang="0">
                    <a:pos x="44" y="0"/>
                  </a:cxn>
                  <a:cxn ang="0">
                    <a:pos x="44" y="96"/>
                  </a:cxn>
                  <a:cxn ang="0">
                    <a:pos x="0" y="116"/>
                  </a:cxn>
                </a:cxnLst>
                <a:rect l="0" t="0" r="r" b="b"/>
                <a:pathLst>
                  <a:path w="44" h="116">
                    <a:moveTo>
                      <a:pt x="0" y="116"/>
                    </a:moveTo>
                    <a:lnTo>
                      <a:pt x="0" y="19"/>
                    </a:lnTo>
                    <a:lnTo>
                      <a:pt x="44" y="0"/>
                    </a:lnTo>
                    <a:lnTo>
                      <a:pt x="44" y="96"/>
                    </a:lnTo>
                    <a:lnTo>
                      <a:pt x="0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0" name="Freeform 572"/>
              <p:cNvSpPr>
                <a:spLocks/>
              </p:cNvSpPr>
              <p:nvPr/>
            </p:nvSpPr>
            <p:spPr bwMode="auto">
              <a:xfrm>
                <a:off x="5073" y="1291"/>
                <a:ext cx="139" cy="81"/>
              </a:xfrm>
              <a:custGeom>
                <a:avLst/>
                <a:gdLst/>
                <a:ahLst/>
                <a:cxnLst>
                  <a:cxn ang="0">
                    <a:pos x="126" y="40"/>
                  </a:cxn>
                  <a:cxn ang="0">
                    <a:pos x="0" y="0"/>
                  </a:cxn>
                  <a:cxn ang="0">
                    <a:pos x="12" y="36"/>
                  </a:cxn>
                  <a:cxn ang="0">
                    <a:pos x="139" y="81"/>
                  </a:cxn>
                  <a:cxn ang="0">
                    <a:pos x="126" y="40"/>
                  </a:cxn>
                </a:cxnLst>
                <a:rect l="0" t="0" r="r" b="b"/>
                <a:pathLst>
                  <a:path w="139" h="81">
                    <a:moveTo>
                      <a:pt x="126" y="40"/>
                    </a:moveTo>
                    <a:lnTo>
                      <a:pt x="0" y="0"/>
                    </a:lnTo>
                    <a:lnTo>
                      <a:pt x="12" y="36"/>
                    </a:lnTo>
                    <a:lnTo>
                      <a:pt x="139" y="81"/>
                    </a:lnTo>
                    <a:lnTo>
                      <a:pt x="126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1" name="Freeform 573"/>
              <p:cNvSpPr>
                <a:spLocks/>
              </p:cNvSpPr>
              <p:nvPr/>
            </p:nvSpPr>
            <p:spPr bwMode="auto">
              <a:xfrm>
                <a:off x="5073" y="1291"/>
                <a:ext cx="139" cy="81"/>
              </a:xfrm>
              <a:custGeom>
                <a:avLst/>
                <a:gdLst/>
                <a:ahLst/>
                <a:cxnLst>
                  <a:cxn ang="0">
                    <a:pos x="126" y="40"/>
                  </a:cxn>
                  <a:cxn ang="0">
                    <a:pos x="0" y="0"/>
                  </a:cxn>
                  <a:cxn ang="0">
                    <a:pos x="12" y="36"/>
                  </a:cxn>
                  <a:cxn ang="0">
                    <a:pos x="139" y="81"/>
                  </a:cxn>
                  <a:cxn ang="0">
                    <a:pos x="126" y="40"/>
                  </a:cxn>
                </a:cxnLst>
                <a:rect l="0" t="0" r="r" b="b"/>
                <a:pathLst>
                  <a:path w="139" h="81">
                    <a:moveTo>
                      <a:pt x="126" y="40"/>
                    </a:moveTo>
                    <a:lnTo>
                      <a:pt x="0" y="0"/>
                    </a:lnTo>
                    <a:lnTo>
                      <a:pt x="12" y="36"/>
                    </a:lnTo>
                    <a:lnTo>
                      <a:pt x="139" y="81"/>
                    </a:lnTo>
                    <a:lnTo>
                      <a:pt x="126" y="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2" name="Freeform 574"/>
              <p:cNvSpPr>
                <a:spLocks/>
              </p:cNvSpPr>
              <p:nvPr/>
            </p:nvSpPr>
            <p:spPr bwMode="auto">
              <a:xfrm>
                <a:off x="4411" y="1751"/>
                <a:ext cx="39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39" y="51"/>
                  </a:cxn>
                  <a:cxn ang="0">
                    <a:pos x="39" y="0"/>
                  </a:cxn>
                  <a:cxn ang="0">
                    <a:pos x="1" y="5"/>
                  </a:cxn>
                  <a:cxn ang="0">
                    <a:pos x="0" y="57"/>
                  </a:cxn>
                </a:cxnLst>
                <a:rect l="0" t="0" r="r" b="b"/>
                <a:pathLst>
                  <a:path w="39" h="57">
                    <a:moveTo>
                      <a:pt x="0" y="57"/>
                    </a:moveTo>
                    <a:lnTo>
                      <a:pt x="39" y="51"/>
                    </a:lnTo>
                    <a:lnTo>
                      <a:pt x="39" y="0"/>
                    </a:lnTo>
                    <a:lnTo>
                      <a:pt x="1" y="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3" name="Freeform 575"/>
              <p:cNvSpPr>
                <a:spLocks/>
              </p:cNvSpPr>
              <p:nvPr/>
            </p:nvSpPr>
            <p:spPr bwMode="auto">
              <a:xfrm>
                <a:off x="4411" y="1751"/>
                <a:ext cx="39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39" y="51"/>
                  </a:cxn>
                  <a:cxn ang="0">
                    <a:pos x="39" y="0"/>
                  </a:cxn>
                  <a:cxn ang="0">
                    <a:pos x="1" y="5"/>
                  </a:cxn>
                  <a:cxn ang="0">
                    <a:pos x="0" y="57"/>
                  </a:cxn>
                </a:cxnLst>
                <a:rect l="0" t="0" r="r" b="b"/>
                <a:pathLst>
                  <a:path w="39" h="57">
                    <a:moveTo>
                      <a:pt x="0" y="57"/>
                    </a:moveTo>
                    <a:lnTo>
                      <a:pt x="39" y="51"/>
                    </a:lnTo>
                    <a:lnTo>
                      <a:pt x="39" y="0"/>
                    </a:lnTo>
                    <a:lnTo>
                      <a:pt x="1" y="5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4" name="Freeform 576"/>
              <p:cNvSpPr>
                <a:spLocks/>
              </p:cNvSpPr>
              <p:nvPr/>
            </p:nvSpPr>
            <p:spPr bwMode="auto">
              <a:xfrm>
                <a:off x="4332" y="1751"/>
                <a:ext cx="39" cy="5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39" y="57"/>
                  </a:cxn>
                  <a:cxn ang="0">
                    <a:pos x="38" y="5"/>
                  </a:cxn>
                  <a:cxn ang="0">
                    <a:pos x="0" y="0"/>
                  </a:cxn>
                  <a:cxn ang="0">
                    <a:pos x="0" y="51"/>
                  </a:cxn>
                </a:cxnLst>
                <a:rect l="0" t="0" r="r" b="b"/>
                <a:pathLst>
                  <a:path w="39" h="57">
                    <a:moveTo>
                      <a:pt x="0" y="51"/>
                    </a:moveTo>
                    <a:lnTo>
                      <a:pt x="39" y="57"/>
                    </a:lnTo>
                    <a:lnTo>
                      <a:pt x="38" y="5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5" name="Freeform 577"/>
              <p:cNvSpPr>
                <a:spLocks/>
              </p:cNvSpPr>
              <p:nvPr/>
            </p:nvSpPr>
            <p:spPr bwMode="auto">
              <a:xfrm>
                <a:off x="4332" y="1751"/>
                <a:ext cx="39" cy="5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39" y="57"/>
                  </a:cxn>
                  <a:cxn ang="0">
                    <a:pos x="38" y="5"/>
                  </a:cxn>
                  <a:cxn ang="0">
                    <a:pos x="0" y="0"/>
                  </a:cxn>
                  <a:cxn ang="0">
                    <a:pos x="0" y="51"/>
                  </a:cxn>
                </a:cxnLst>
                <a:rect l="0" t="0" r="r" b="b"/>
                <a:pathLst>
                  <a:path w="39" h="57">
                    <a:moveTo>
                      <a:pt x="0" y="51"/>
                    </a:moveTo>
                    <a:lnTo>
                      <a:pt x="39" y="57"/>
                    </a:lnTo>
                    <a:lnTo>
                      <a:pt x="38" y="5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6" name="Freeform 578"/>
              <p:cNvSpPr>
                <a:spLocks/>
              </p:cNvSpPr>
              <p:nvPr/>
            </p:nvSpPr>
            <p:spPr bwMode="auto">
              <a:xfrm>
                <a:off x="5125" y="3134"/>
                <a:ext cx="59" cy="129"/>
              </a:xfrm>
              <a:custGeom>
                <a:avLst/>
                <a:gdLst/>
                <a:ahLst/>
                <a:cxnLst>
                  <a:cxn ang="0">
                    <a:pos x="59" y="129"/>
                  </a:cxn>
                  <a:cxn ang="0">
                    <a:pos x="0" y="84"/>
                  </a:cxn>
                  <a:cxn ang="0">
                    <a:pos x="12" y="0"/>
                  </a:cxn>
                  <a:cxn ang="0">
                    <a:pos x="59" y="40"/>
                  </a:cxn>
                  <a:cxn ang="0">
                    <a:pos x="59" y="129"/>
                  </a:cxn>
                </a:cxnLst>
                <a:rect l="0" t="0" r="r" b="b"/>
                <a:pathLst>
                  <a:path w="59" h="129">
                    <a:moveTo>
                      <a:pt x="59" y="129"/>
                    </a:moveTo>
                    <a:lnTo>
                      <a:pt x="0" y="84"/>
                    </a:lnTo>
                    <a:lnTo>
                      <a:pt x="12" y="0"/>
                    </a:lnTo>
                    <a:lnTo>
                      <a:pt x="59" y="40"/>
                    </a:lnTo>
                    <a:lnTo>
                      <a:pt x="59" y="1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7" name="Freeform 579"/>
              <p:cNvSpPr>
                <a:spLocks/>
              </p:cNvSpPr>
              <p:nvPr/>
            </p:nvSpPr>
            <p:spPr bwMode="auto">
              <a:xfrm>
                <a:off x="5125" y="3134"/>
                <a:ext cx="59" cy="129"/>
              </a:xfrm>
              <a:custGeom>
                <a:avLst/>
                <a:gdLst/>
                <a:ahLst/>
                <a:cxnLst>
                  <a:cxn ang="0">
                    <a:pos x="59" y="129"/>
                  </a:cxn>
                  <a:cxn ang="0">
                    <a:pos x="0" y="84"/>
                  </a:cxn>
                  <a:cxn ang="0">
                    <a:pos x="12" y="0"/>
                  </a:cxn>
                  <a:cxn ang="0">
                    <a:pos x="59" y="40"/>
                  </a:cxn>
                  <a:cxn ang="0">
                    <a:pos x="59" y="129"/>
                  </a:cxn>
                </a:cxnLst>
                <a:rect l="0" t="0" r="r" b="b"/>
                <a:pathLst>
                  <a:path w="59" h="129">
                    <a:moveTo>
                      <a:pt x="59" y="129"/>
                    </a:moveTo>
                    <a:lnTo>
                      <a:pt x="0" y="84"/>
                    </a:lnTo>
                    <a:lnTo>
                      <a:pt x="12" y="0"/>
                    </a:lnTo>
                    <a:lnTo>
                      <a:pt x="59" y="40"/>
                    </a:lnTo>
                    <a:lnTo>
                      <a:pt x="59" y="12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8" name="Freeform 580"/>
              <p:cNvSpPr>
                <a:spLocks/>
              </p:cNvSpPr>
              <p:nvPr/>
            </p:nvSpPr>
            <p:spPr bwMode="auto">
              <a:xfrm>
                <a:off x="5367" y="2012"/>
                <a:ext cx="98" cy="104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98" y="104"/>
                  </a:cxn>
                  <a:cxn ang="0">
                    <a:pos x="34" y="98"/>
                  </a:cxn>
                  <a:cxn ang="0">
                    <a:pos x="0" y="4"/>
                  </a:cxn>
                  <a:cxn ang="0">
                    <a:pos x="81" y="0"/>
                  </a:cxn>
                </a:cxnLst>
                <a:rect l="0" t="0" r="r" b="b"/>
                <a:pathLst>
                  <a:path w="98" h="104">
                    <a:moveTo>
                      <a:pt x="81" y="0"/>
                    </a:moveTo>
                    <a:lnTo>
                      <a:pt x="98" y="104"/>
                    </a:lnTo>
                    <a:lnTo>
                      <a:pt x="34" y="98"/>
                    </a:lnTo>
                    <a:lnTo>
                      <a:pt x="0" y="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9" name="Freeform 581"/>
              <p:cNvSpPr>
                <a:spLocks/>
              </p:cNvSpPr>
              <p:nvPr/>
            </p:nvSpPr>
            <p:spPr bwMode="auto">
              <a:xfrm>
                <a:off x="5367" y="2012"/>
                <a:ext cx="98" cy="104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98" y="104"/>
                  </a:cxn>
                  <a:cxn ang="0">
                    <a:pos x="34" y="98"/>
                  </a:cxn>
                  <a:cxn ang="0">
                    <a:pos x="0" y="4"/>
                  </a:cxn>
                  <a:cxn ang="0">
                    <a:pos x="81" y="0"/>
                  </a:cxn>
                </a:cxnLst>
                <a:rect l="0" t="0" r="r" b="b"/>
                <a:pathLst>
                  <a:path w="98" h="104">
                    <a:moveTo>
                      <a:pt x="81" y="0"/>
                    </a:moveTo>
                    <a:lnTo>
                      <a:pt x="98" y="104"/>
                    </a:lnTo>
                    <a:lnTo>
                      <a:pt x="34" y="98"/>
                    </a:lnTo>
                    <a:lnTo>
                      <a:pt x="0" y="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0" name="Freeform 582"/>
              <p:cNvSpPr>
                <a:spLocks/>
              </p:cNvSpPr>
              <p:nvPr/>
            </p:nvSpPr>
            <p:spPr bwMode="auto">
              <a:xfrm>
                <a:off x="5184" y="3143"/>
                <a:ext cx="62" cy="12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62" y="89"/>
                  </a:cxn>
                  <a:cxn ang="0">
                    <a:pos x="62" y="0"/>
                  </a:cxn>
                  <a:cxn ang="0">
                    <a:pos x="0" y="31"/>
                  </a:cxn>
                  <a:cxn ang="0">
                    <a:pos x="0" y="120"/>
                  </a:cxn>
                </a:cxnLst>
                <a:rect l="0" t="0" r="r" b="b"/>
                <a:pathLst>
                  <a:path w="62" h="120">
                    <a:moveTo>
                      <a:pt x="0" y="120"/>
                    </a:moveTo>
                    <a:lnTo>
                      <a:pt x="62" y="89"/>
                    </a:lnTo>
                    <a:lnTo>
                      <a:pt x="62" y="0"/>
                    </a:lnTo>
                    <a:lnTo>
                      <a:pt x="0" y="31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1" name="Freeform 583"/>
              <p:cNvSpPr>
                <a:spLocks noEditPoints="1"/>
              </p:cNvSpPr>
              <p:nvPr/>
            </p:nvSpPr>
            <p:spPr bwMode="auto">
              <a:xfrm>
                <a:off x="3447" y="2563"/>
                <a:ext cx="1799" cy="700"/>
              </a:xfrm>
              <a:custGeom>
                <a:avLst/>
                <a:gdLst/>
                <a:ahLst/>
                <a:cxnLst>
                  <a:cxn ang="0">
                    <a:pos x="1737" y="700"/>
                  </a:cxn>
                  <a:cxn ang="0">
                    <a:pos x="1799" y="669"/>
                  </a:cxn>
                  <a:cxn ang="0">
                    <a:pos x="1799" y="580"/>
                  </a:cxn>
                  <a:cxn ang="0">
                    <a:pos x="1737" y="611"/>
                  </a:cxn>
                  <a:cxn ang="0">
                    <a:pos x="1737" y="700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1799" h="700">
                    <a:moveTo>
                      <a:pt x="1737" y="700"/>
                    </a:moveTo>
                    <a:lnTo>
                      <a:pt x="1799" y="669"/>
                    </a:lnTo>
                    <a:lnTo>
                      <a:pt x="1799" y="580"/>
                    </a:lnTo>
                    <a:lnTo>
                      <a:pt x="1737" y="611"/>
                    </a:lnTo>
                    <a:lnTo>
                      <a:pt x="1737" y="700"/>
                    </a:lnTo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2" name="Freeform 584"/>
              <p:cNvSpPr>
                <a:spLocks/>
              </p:cNvSpPr>
              <p:nvPr/>
            </p:nvSpPr>
            <p:spPr bwMode="auto">
              <a:xfrm>
                <a:off x="5255" y="1623"/>
                <a:ext cx="60" cy="140"/>
              </a:xfrm>
              <a:custGeom>
                <a:avLst/>
                <a:gdLst/>
                <a:ahLst/>
                <a:cxnLst>
                  <a:cxn ang="0">
                    <a:pos x="45" y="140"/>
                  </a:cxn>
                  <a:cxn ang="0">
                    <a:pos x="0" y="57"/>
                  </a:cxn>
                  <a:cxn ang="0">
                    <a:pos x="7" y="0"/>
                  </a:cxn>
                  <a:cxn ang="0">
                    <a:pos x="60" y="64"/>
                  </a:cxn>
                  <a:cxn ang="0">
                    <a:pos x="45" y="140"/>
                  </a:cxn>
                </a:cxnLst>
                <a:rect l="0" t="0" r="r" b="b"/>
                <a:pathLst>
                  <a:path w="60" h="140">
                    <a:moveTo>
                      <a:pt x="45" y="140"/>
                    </a:moveTo>
                    <a:lnTo>
                      <a:pt x="0" y="57"/>
                    </a:lnTo>
                    <a:lnTo>
                      <a:pt x="7" y="0"/>
                    </a:lnTo>
                    <a:lnTo>
                      <a:pt x="60" y="64"/>
                    </a:lnTo>
                    <a:lnTo>
                      <a:pt x="45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3" name="Freeform 585"/>
              <p:cNvSpPr>
                <a:spLocks/>
              </p:cNvSpPr>
              <p:nvPr/>
            </p:nvSpPr>
            <p:spPr bwMode="auto">
              <a:xfrm>
                <a:off x="5255" y="1623"/>
                <a:ext cx="60" cy="140"/>
              </a:xfrm>
              <a:custGeom>
                <a:avLst/>
                <a:gdLst/>
                <a:ahLst/>
                <a:cxnLst>
                  <a:cxn ang="0">
                    <a:pos x="45" y="140"/>
                  </a:cxn>
                  <a:cxn ang="0">
                    <a:pos x="0" y="57"/>
                  </a:cxn>
                  <a:cxn ang="0">
                    <a:pos x="7" y="0"/>
                  </a:cxn>
                  <a:cxn ang="0">
                    <a:pos x="60" y="64"/>
                  </a:cxn>
                  <a:cxn ang="0">
                    <a:pos x="45" y="140"/>
                  </a:cxn>
                </a:cxnLst>
                <a:rect l="0" t="0" r="r" b="b"/>
                <a:pathLst>
                  <a:path w="60" h="140">
                    <a:moveTo>
                      <a:pt x="45" y="140"/>
                    </a:moveTo>
                    <a:lnTo>
                      <a:pt x="0" y="57"/>
                    </a:lnTo>
                    <a:lnTo>
                      <a:pt x="7" y="0"/>
                    </a:lnTo>
                    <a:lnTo>
                      <a:pt x="60" y="64"/>
                    </a:lnTo>
                    <a:lnTo>
                      <a:pt x="45" y="1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4" name="Freeform 586"/>
              <p:cNvSpPr>
                <a:spLocks/>
              </p:cNvSpPr>
              <p:nvPr/>
            </p:nvSpPr>
            <p:spPr bwMode="auto">
              <a:xfrm>
                <a:off x="3467" y="1623"/>
                <a:ext cx="60" cy="14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53" y="0"/>
                  </a:cxn>
                  <a:cxn ang="0">
                    <a:pos x="60" y="57"/>
                  </a:cxn>
                  <a:cxn ang="0">
                    <a:pos x="14" y="140"/>
                  </a:cxn>
                  <a:cxn ang="0">
                    <a:pos x="0" y="64"/>
                  </a:cxn>
                </a:cxnLst>
                <a:rect l="0" t="0" r="r" b="b"/>
                <a:pathLst>
                  <a:path w="60" h="140">
                    <a:moveTo>
                      <a:pt x="0" y="64"/>
                    </a:moveTo>
                    <a:lnTo>
                      <a:pt x="53" y="0"/>
                    </a:lnTo>
                    <a:lnTo>
                      <a:pt x="60" y="57"/>
                    </a:lnTo>
                    <a:lnTo>
                      <a:pt x="14" y="14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5" name="Freeform 587"/>
              <p:cNvSpPr>
                <a:spLocks/>
              </p:cNvSpPr>
              <p:nvPr/>
            </p:nvSpPr>
            <p:spPr bwMode="auto">
              <a:xfrm>
                <a:off x="3467" y="1623"/>
                <a:ext cx="60" cy="14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53" y="0"/>
                  </a:cxn>
                  <a:cxn ang="0">
                    <a:pos x="60" y="57"/>
                  </a:cxn>
                  <a:cxn ang="0">
                    <a:pos x="14" y="140"/>
                  </a:cxn>
                  <a:cxn ang="0">
                    <a:pos x="0" y="64"/>
                  </a:cxn>
                </a:cxnLst>
                <a:rect l="0" t="0" r="r" b="b"/>
                <a:pathLst>
                  <a:path w="60" h="140">
                    <a:moveTo>
                      <a:pt x="0" y="64"/>
                    </a:moveTo>
                    <a:lnTo>
                      <a:pt x="53" y="0"/>
                    </a:lnTo>
                    <a:lnTo>
                      <a:pt x="60" y="57"/>
                    </a:lnTo>
                    <a:lnTo>
                      <a:pt x="14" y="140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6" name="Freeform 588"/>
              <p:cNvSpPr>
                <a:spLocks/>
              </p:cNvSpPr>
              <p:nvPr/>
            </p:nvSpPr>
            <p:spPr bwMode="auto">
              <a:xfrm>
                <a:off x="5090" y="3016"/>
                <a:ext cx="83" cy="13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83" y="54"/>
                  </a:cxn>
                  <a:cxn ang="0">
                    <a:pos x="61" y="131"/>
                  </a:cxn>
                  <a:cxn ang="0">
                    <a:pos x="0" y="78"/>
                  </a:cxn>
                  <a:cxn ang="0">
                    <a:pos x="25" y="0"/>
                  </a:cxn>
                </a:cxnLst>
                <a:rect l="0" t="0" r="r" b="b"/>
                <a:pathLst>
                  <a:path w="83" h="131">
                    <a:moveTo>
                      <a:pt x="25" y="0"/>
                    </a:moveTo>
                    <a:lnTo>
                      <a:pt x="83" y="54"/>
                    </a:lnTo>
                    <a:lnTo>
                      <a:pt x="61" y="131"/>
                    </a:lnTo>
                    <a:lnTo>
                      <a:pt x="0" y="7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7" name="Freeform 589"/>
              <p:cNvSpPr>
                <a:spLocks/>
              </p:cNvSpPr>
              <p:nvPr/>
            </p:nvSpPr>
            <p:spPr bwMode="auto">
              <a:xfrm>
                <a:off x="5090" y="3016"/>
                <a:ext cx="83" cy="13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83" y="54"/>
                  </a:cxn>
                  <a:cxn ang="0">
                    <a:pos x="61" y="131"/>
                  </a:cxn>
                  <a:cxn ang="0">
                    <a:pos x="0" y="78"/>
                  </a:cxn>
                  <a:cxn ang="0">
                    <a:pos x="25" y="0"/>
                  </a:cxn>
                </a:cxnLst>
                <a:rect l="0" t="0" r="r" b="b"/>
                <a:pathLst>
                  <a:path w="83" h="131">
                    <a:moveTo>
                      <a:pt x="25" y="0"/>
                    </a:moveTo>
                    <a:lnTo>
                      <a:pt x="83" y="54"/>
                    </a:lnTo>
                    <a:lnTo>
                      <a:pt x="61" y="131"/>
                    </a:lnTo>
                    <a:lnTo>
                      <a:pt x="0" y="78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8" name="Freeform 590"/>
              <p:cNvSpPr>
                <a:spLocks/>
              </p:cNvSpPr>
              <p:nvPr/>
            </p:nvSpPr>
            <p:spPr bwMode="auto">
              <a:xfrm>
                <a:off x="3608" y="3016"/>
                <a:ext cx="83" cy="131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23" y="131"/>
                  </a:cxn>
                  <a:cxn ang="0">
                    <a:pos x="83" y="78"/>
                  </a:cxn>
                  <a:cxn ang="0">
                    <a:pos x="59" y="0"/>
                  </a:cxn>
                  <a:cxn ang="0">
                    <a:pos x="0" y="54"/>
                  </a:cxn>
                </a:cxnLst>
                <a:rect l="0" t="0" r="r" b="b"/>
                <a:pathLst>
                  <a:path w="83" h="131">
                    <a:moveTo>
                      <a:pt x="0" y="54"/>
                    </a:moveTo>
                    <a:lnTo>
                      <a:pt x="23" y="131"/>
                    </a:lnTo>
                    <a:lnTo>
                      <a:pt x="83" y="78"/>
                    </a:lnTo>
                    <a:lnTo>
                      <a:pt x="59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9" name="Freeform 591"/>
              <p:cNvSpPr>
                <a:spLocks/>
              </p:cNvSpPr>
              <p:nvPr/>
            </p:nvSpPr>
            <p:spPr bwMode="auto">
              <a:xfrm>
                <a:off x="3608" y="3016"/>
                <a:ext cx="83" cy="131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23" y="131"/>
                  </a:cxn>
                  <a:cxn ang="0">
                    <a:pos x="83" y="78"/>
                  </a:cxn>
                  <a:cxn ang="0">
                    <a:pos x="59" y="0"/>
                  </a:cxn>
                  <a:cxn ang="0">
                    <a:pos x="0" y="54"/>
                  </a:cxn>
                </a:cxnLst>
                <a:rect l="0" t="0" r="r" b="b"/>
                <a:pathLst>
                  <a:path w="83" h="131">
                    <a:moveTo>
                      <a:pt x="0" y="54"/>
                    </a:moveTo>
                    <a:lnTo>
                      <a:pt x="23" y="131"/>
                    </a:lnTo>
                    <a:lnTo>
                      <a:pt x="83" y="78"/>
                    </a:lnTo>
                    <a:lnTo>
                      <a:pt x="59" y="0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0" name="Freeform 592"/>
              <p:cNvSpPr>
                <a:spLocks/>
              </p:cNvSpPr>
              <p:nvPr/>
            </p:nvSpPr>
            <p:spPr bwMode="auto">
              <a:xfrm>
                <a:off x="4370" y="1756"/>
                <a:ext cx="42" cy="52"/>
              </a:xfrm>
              <a:custGeom>
                <a:avLst/>
                <a:gdLst/>
                <a:ahLst/>
                <a:cxnLst>
                  <a:cxn ang="0">
                    <a:pos x="1" y="52"/>
                  </a:cxn>
                  <a:cxn ang="0">
                    <a:pos x="41" y="52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1" y="52"/>
                  </a:cxn>
                </a:cxnLst>
                <a:rect l="0" t="0" r="r" b="b"/>
                <a:pathLst>
                  <a:path w="42" h="52">
                    <a:moveTo>
                      <a:pt x="1" y="52"/>
                    </a:moveTo>
                    <a:lnTo>
                      <a:pt x="41" y="52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1" name="Freeform 593"/>
              <p:cNvSpPr>
                <a:spLocks noEditPoints="1"/>
              </p:cNvSpPr>
              <p:nvPr/>
            </p:nvSpPr>
            <p:spPr bwMode="auto">
              <a:xfrm>
                <a:off x="3447" y="1756"/>
                <a:ext cx="965" cy="816"/>
              </a:xfrm>
              <a:custGeom>
                <a:avLst/>
                <a:gdLst/>
                <a:ahLst/>
                <a:cxnLst>
                  <a:cxn ang="0">
                    <a:pos x="924" y="52"/>
                  </a:cxn>
                  <a:cxn ang="0">
                    <a:pos x="964" y="52"/>
                  </a:cxn>
                  <a:cxn ang="0">
                    <a:pos x="965" y="0"/>
                  </a:cxn>
                  <a:cxn ang="0">
                    <a:pos x="923" y="0"/>
                  </a:cxn>
                  <a:cxn ang="0">
                    <a:pos x="924" y="52"/>
                  </a:cxn>
                  <a:cxn ang="0">
                    <a:pos x="4" y="816"/>
                  </a:cxn>
                  <a:cxn ang="0">
                    <a:pos x="0" y="814"/>
                  </a:cxn>
                </a:cxnLst>
                <a:rect l="0" t="0" r="r" b="b"/>
                <a:pathLst>
                  <a:path w="965" h="816">
                    <a:moveTo>
                      <a:pt x="924" y="52"/>
                    </a:moveTo>
                    <a:lnTo>
                      <a:pt x="964" y="52"/>
                    </a:lnTo>
                    <a:lnTo>
                      <a:pt x="965" y="0"/>
                    </a:lnTo>
                    <a:lnTo>
                      <a:pt x="923" y="0"/>
                    </a:lnTo>
                    <a:lnTo>
                      <a:pt x="924" y="52"/>
                    </a:lnTo>
                    <a:moveTo>
                      <a:pt x="4" y="816"/>
                    </a:moveTo>
                    <a:lnTo>
                      <a:pt x="0" y="81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2" name="Freeform 594"/>
              <p:cNvSpPr>
                <a:spLocks/>
              </p:cNvSpPr>
              <p:nvPr/>
            </p:nvSpPr>
            <p:spPr bwMode="auto">
              <a:xfrm>
                <a:off x="5448" y="2008"/>
                <a:ext cx="80" cy="115"/>
              </a:xfrm>
              <a:custGeom>
                <a:avLst/>
                <a:gdLst/>
                <a:ahLst/>
                <a:cxnLst>
                  <a:cxn ang="0">
                    <a:pos x="17" y="108"/>
                  </a:cxn>
                  <a:cxn ang="0">
                    <a:pos x="0" y="4"/>
                  </a:cxn>
                  <a:cxn ang="0">
                    <a:pos x="80" y="0"/>
                  </a:cxn>
                  <a:cxn ang="0">
                    <a:pos x="80" y="115"/>
                  </a:cxn>
                  <a:cxn ang="0">
                    <a:pos x="17" y="108"/>
                  </a:cxn>
                </a:cxnLst>
                <a:rect l="0" t="0" r="r" b="b"/>
                <a:pathLst>
                  <a:path w="80" h="115">
                    <a:moveTo>
                      <a:pt x="17" y="108"/>
                    </a:moveTo>
                    <a:lnTo>
                      <a:pt x="0" y="4"/>
                    </a:lnTo>
                    <a:lnTo>
                      <a:pt x="80" y="0"/>
                    </a:lnTo>
                    <a:lnTo>
                      <a:pt x="80" y="115"/>
                    </a:lnTo>
                    <a:lnTo>
                      <a:pt x="17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3" name="Freeform 595"/>
              <p:cNvSpPr>
                <a:spLocks/>
              </p:cNvSpPr>
              <p:nvPr/>
            </p:nvSpPr>
            <p:spPr bwMode="auto">
              <a:xfrm>
                <a:off x="5448" y="2008"/>
                <a:ext cx="80" cy="115"/>
              </a:xfrm>
              <a:custGeom>
                <a:avLst/>
                <a:gdLst/>
                <a:ahLst/>
                <a:cxnLst>
                  <a:cxn ang="0">
                    <a:pos x="17" y="108"/>
                  </a:cxn>
                  <a:cxn ang="0">
                    <a:pos x="0" y="4"/>
                  </a:cxn>
                  <a:cxn ang="0">
                    <a:pos x="80" y="0"/>
                  </a:cxn>
                  <a:cxn ang="0">
                    <a:pos x="80" y="115"/>
                  </a:cxn>
                  <a:cxn ang="0">
                    <a:pos x="17" y="108"/>
                  </a:cxn>
                </a:cxnLst>
                <a:rect l="0" t="0" r="r" b="b"/>
                <a:pathLst>
                  <a:path w="80" h="115">
                    <a:moveTo>
                      <a:pt x="17" y="108"/>
                    </a:moveTo>
                    <a:lnTo>
                      <a:pt x="0" y="4"/>
                    </a:lnTo>
                    <a:lnTo>
                      <a:pt x="80" y="0"/>
                    </a:lnTo>
                    <a:lnTo>
                      <a:pt x="80" y="115"/>
                    </a:lnTo>
                    <a:lnTo>
                      <a:pt x="17" y="10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4" name="Freeform 596"/>
              <p:cNvSpPr>
                <a:spLocks/>
              </p:cNvSpPr>
              <p:nvPr/>
            </p:nvSpPr>
            <p:spPr bwMode="auto">
              <a:xfrm>
                <a:off x="4481" y="1644"/>
                <a:ext cx="72" cy="94"/>
              </a:xfrm>
              <a:custGeom>
                <a:avLst/>
                <a:gdLst/>
                <a:ahLst/>
                <a:cxnLst>
                  <a:cxn ang="0">
                    <a:pos x="20" y="75"/>
                  </a:cxn>
                  <a:cxn ang="0">
                    <a:pos x="72" y="0"/>
                  </a:cxn>
                  <a:cxn ang="0">
                    <a:pos x="41" y="27"/>
                  </a:cxn>
                  <a:cxn ang="0">
                    <a:pos x="0" y="94"/>
                  </a:cxn>
                  <a:cxn ang="0">
                    <a:pos x="20" y="75"/>
                  </a:cxn>
                </a:cxnLst>
                <a:rect l="0" t="0" r="r" b="b"/>
                <a:pathLst>
                  <a:path w="72" h="94">
                    <a:moveTo>
                      <a:pt x="20" y="75"/>
                    </a:moveTo>
                    <a:lnTo>
                      <a:pt x="72" y="0"/>
                    </a:lnTo>
                    <a:lnTo>
                      <a:pt x="41" y="27"/>
                    </a:lnTo>
                    <a:lnTo>
                      <a:pt x="0" y="94"/>
                    </a:lnTo>
                    <a:lnTo>
                      <a:pt x="2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5" name="Freeform 597"/>
              <p:cNvSpPr>
                <a:spLocks/>
              </p:cNvSpPr>
              <p:nvPr/>
            </p:nvSpPr>
            <p:spPr bwMode="auto">
              <a:xfrm>
                <a:off x="4481" y="1644"/>
                <a:ext cx="72" cy="94"/>
              </a:xfrm>
              <a:custGeom>
                <a:avLst/>
                <a:gdLst/>
                <a:ahLst/>
                <a:cxnLst>
                  <a:cxn ang="0">
                    <a:pos x="20" y="75"/>
                  </a:cxn>
                  <a:cxn ang="0">
                    <a:pos x="72" y="0"/>
                  </a:cxn>
                  <a:cxn ang="0">
                    <a:pos x="41" y="27"/>
                  </a:cxn>
                  <a:cxn ang="0">
                    <a:pos x="0" y="94"/>
                  </a:cxn>
                  <a:cxn ang="0">
                    <a:pos x="20" y="75"/>
                  </a:cxn>
                </a:cxnLst>
                <a:rect l="0" t="0" r="r" b="b"/>
                <a:pathLst>
                  <a:path w="72" h="94">
                    <a:moveTo>
                      <a:pt x="20" y="75"/>
                    </a:moveTo>
                    <a:lnTo>
                      <a:pt x="72" y="0"/>
                    </a:lnTo>
                    <a:lnTo>
                      <a:pt x="41" y="27"/>
                    </a:lnTo>
                    <a:lnTo>
                      <a:pt x="0" y="94"/>
                    </a:lnTo>
                    <a:lnTo>
                      <a:pt x="20" y="7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6" name="Freeform 598"/>
              <p:cNvSpPr>
                <a:spLocks/>
              </p:cNvSpPr>
              <p:nvPr/>
            </p:nvSpPr>
            <p:spPr bwMode="auto">
              <a:xfrm>
                <a:off x="4228" y="1644"/>
                <a:ext cx="73" cy="94"/>
              </a:xfrm>
              <a:custGeom>
                <a:avLst/>
                <a:gdLst/>
                <a:ahLst/>
                <a:cxnLst>
                  <a:cxn ang="0">
                    <a:pos x="73" y="94"/>
                  </a:cxn>
                  <a:cxn ang="0">
                    <a:pos x="32" y="27"/>
                  </a:cxn>
                  <a:cxn ang="0">
                    <a:pos x="0" y="0"/>
                  </a:cxn>
                  <a:cxn ang="0">
                    <a:pos x="53" y="75"/>
                  </a:cxn>
                  <a:cxn ang="0">
                    <a:pos x="73" y="94"/>
                  </a:cxn>
                </a:cxnLst>
                <a:rect l="0" t="0" r="r" b="b"/>
                <a:pathLst>
                  <a:path w="73" h="94">
                    <a:moveTo>
                      <a:pt x="73" y="94"/>
                    </a:moveTo>
                    <a:lnTo>
                      <a:pt x="32" y="27"/>
                    </a:lnTo>
                    <a:lnTo>
                      <a:pt x="0" y="0"/>
                    </a:lnTo>
                    <a:lnTo>
                      <a:pt x="53" y="75"/>
                    </a:lnTo>
                    <a:lnTo>
                      <a:pt x="73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7" name="Freeform 599"/>
              <p:cNvSpPr>
                <a:spLocks/>
              </p:cNvSpPr>
              <p:nvPr/>
            </p:nvSpPr>
            <p:spPr bwMode="auto">
              <a:xfrm>
                <a:off x="4228" y="1644"/>
                <a:ext cx="73" cy="94"/>
              </a:xfrm>
              <a:custGeom>
                <a:avLst/>
                <a:gdLst/>
                <a:ahLst/>
                <a:cxnLst>
                  <a:cxn ang="0">
                    <a:pos x="73" y="94"/>
                  </a:cxn>
                  <a:cxn ang="0">
                    <a:pos x="32" y="27"/>
                  </a:cxn>
                  <a:cxn ang="0">
                    <a:pos x="0" y="0"/>
                  </a:cxn>
                  <a:cxn ang="0">
                    <a:pos x="53" y="75"/>
                  </a:cxn>
                  <a:cxn ang="0">
                    <a:pos x="73" y="94"/>
                  </a:cxn>
                </a:cxnLst>
                <a:rect l="0" t="0" r="r" b="b"/>
                <a:pathLst>
                  <a:path w="73" h="94">
                    <a:moveTo>
                      <a:pt x="73" y="94"/>
                    </a:moveTo>
                    <a:lnTo>
                      <a:pt x="32" y="27"/>
                    </a:lnTo>
                    <a:lnTo>
                      <a:pt x="0" y="0"/>
                    </a:lnTo>
                    <a:lnTo>
                      <a:pt x="53" y="75"/>
                    </a:lnTo>
                    <a:lnTo>
                      <a:pt x="73" y="9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8" name="Freeform 600"/>
              <p:cNvSpPr>
                <a:spLocks/>
              </p:cNvSpPr>
              <p:nvPr/>
            </p:nvSpPr>
            <p:spPr bwMode="auto">
              <a:xfrm>
                <a:off x="5528" y="1850"/>
                <a:ext cx="23" cy="158"/>
              </a:xfrm>
              <a:custGeom>
                <a:avLst/>
                <a:gdLst/>
                <a:ahLst/>
                <a:cxnLst>
                  <a:cxn ang="0">
                    <a:pos x="23" y="92"/>
                  </a:cxn>
                  <a:cxn ang="0">
                    <a:pos x="23" y="0"/>
                  </a:cxn>
                  <a:cxn ang="0">
                    <a:pos x="0" y="69"/>
                  </a:cxn>
                  <a:cxn ang="0">
                    <a:pos x="0" y="158"/>
                  </a:cxn>
                  <a:cxn ang="0">
                    <a:pos x="23" y="92"/>
                  </a:cxn>
                </a:cxnLst>
                <a:rect l="0" t="0" r="r" b="b"/>
                <a:pathLst>
                  <a:path w="23" h="158">
                    <a:moveTo>
                      <a:pt x="23" y="92"/>
                    </a:moveTo>
                    <a:lnTo>
                      <a:pt x="23" y="0"/>
                    </a:lnTo>
                    <a:lnTo>
                      <a:pt x="0" y="69"/>
                    </a:lnTo>
                    <a:lnTo>
                      <a:pt x="0" y="158"/>
                    </a:lnTo>
                    <a:lnTo>
                      <a:pt x="23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9" name="Freeform 601"/>
              <p:cNvSpPr>
                <a:spLocks/>
              </p:cNvSpPr>
              <p:nvPr/>
            </p:nvSpPr>
            <p:spPr bwMode="auto">
              <a:xfrm>
                <a:off x="5528" y="1850"/>
                <a:ext cx="23" cy="158"/>
              </a:xfrm>
              <a:custGeom>
                <a:avLst/>
                <a:gdLst/>
                <a:ahLst/>
                <a:cxnLst>
                  <a:cxn ang="0">
                    <a:pos x="23" y="92"/>
                  </a:cxn>
                  <a:cxn ang="0">
                    <a:pos x="23" y="0"/>
                  </a:cxn>
                  <a:cxn ang="0">
                    <a:pos x="0" y="69"/>
                  </a:cxn>
                  <a:cxn ang="0">
                    <a:pos x="0" y="158"/>
                  </a:cxn>
                  <a:cxn ang="0">
                    <a:pos x="23" y="92"/>
                  </a:cxn>
                </a:cxnLst>
                <a:rect l="0" t="0" r="r" b="b"/>
                <a:pathLst>
                  <a:path w="23" h="158">
                    <a:moveTo>
                      <a:pt x="23" y="92"/>
                    </a:moveTo>
                    <a:lnTo>
                      <a:pt x="23" y="0"/>
                    </a:lnTo>
                    <a:lnTo>
                      <a:pt x="0" y="69"/>
                    </a:lnTo>
                    <a:lnTo>
                      <a:pt x="0" y="158"/>
                    </a:lnTo>
                    <a:lnTo>
                      <a:pt x="23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0" name="Freeform 602"/>
              <p:cNvSpPr>
                <a:spLocks/>
              </p:cNvSpPr>
              <p:nvPr/>
            </p:nvSpPr>
            <p:spPr bwMode="auto">
              <a:xfrm>
                <a:off x="4876" y="3130"/>
                <a:ext cx="128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9" y="37"/>
                  </a:cxn>
                  <a:cxn ang="0">
                    <a:pos x="128" y="0"/>
                  </a:cxn>
                  <a:cxn ang="0">
                    <a:pos x="107" y="77"/>
                  </a:cxn>
                  <a:cxn ang="0">
                    <a:pos x="0" y="112"/>
                  </a:cxn>
                </a:cxnLst>
                <a:rect l="0" t="0" r="r" b="b"/>
                <a:pathLst>
                  <a:path w="128" h="112">
                    <a:moveTo>
                      <a:pt x="0" y="112"/>
                    </a:moveTo>
                    <a:lnTo>
                      <a:pt x="19" y="37"/>
                    </a:lnTo>
                    <a:lnTo>
                      <a:pt x="128" y="0"/>
                    </a:lnTo>
                    <a:lnTo>
                      <a:pt x="107" y="77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1" name="Freeform 603"/>
              <p:cNvSpPr>
                <a:spLocks/>
              </p:cNvSpPr>
              <p:nvPr/>
            </p:nvSpPr>
            <p:spPr bwMode="auto">
              <a:xfrm>
                <a:off x="4876" y="3130"/>
                <a:ext cx="128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9" y="37"/>
                  </a:cxn>
                  <a:cxn ang="0">
                    <a:pos x="128" y="0"/>
                  </a:cxn>
                  <a:cxn ang="0">
                    <a:pos x="107" y="77"/>
                  </a:cxn>
                  <a:cxn ang="0">
                    <a:pos x="0" y="112"/>
                  </a:cxn>
                </a:cxnLst>
                <a:rect l="0" t="0" r="r" b="b"/>
                <a:pathLst>
                  <a:path w="128" h="112">
                    <a:moveTo>
                      <a:pt x="0" y="112"/>
                    </a:moveTo>
                    <a:lnTo>
                      <a:pt x="19" y="37"/>
                    </a:lnTo>
                    <a:lnTo>
                      <a:pt x="128" y="0"/>
                    </a:lnTo>
                    <a:lnTo>
                      <a:pt x="107" y="77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2" name="Freeform 604"/>
              <p:cNvSpPr>
                <a:spLocks/>
              </p:cNvSpPr>
              <p:nvPr/>
            </p:nvSpPr>
            <p:spPr bwMode="auto">
              <a:xfrm>
                <a:off x="3778" y="3130"/>
                <a:ext cx="127" cy="112"/>
              </a:xfrm>
              <a:custGeom>
                <a:avLst/>
                <a:gdLst/>
                <a:ahLst/>
                <a:cxnLst>
                  <a:cxn ang="0">
                    <a:pos x="20" y="77"/>
                  </a:cxn>
                  <a:cxn ang="0">
                    <a:pos x="0" y="0"/>
                  </a:cxn>
                  <a:cxn ang="0">
                    <a:pos x="109" y="37"/>
                  </a:cxn>
                  <a:cxn ang="0">
                    <a:pos x="127" y="112"/>
                  </a:cxn>
                  <a:cxn ang="0">
                    <a:pos x="20" y="77"/>
                  </a:cxn>
                </a:cxnLst>
                <a:rect l="0" t="0" r="r" b="b"/>
                <a:pathLst>
                  <a:path w="127" h="112">
                    <a:moveTo>
                      <a:pt x="20" y="77"/>
                    </a:moveTo>
                    <a:lnTo>
                      <a:pt x="0" y="0"/>
                    </a:lnTo>
                    <a:lnTo>
                      <a:pt x="109" y="37"/>
                    </a:lnTo>
                    <a:lnTo>
                      <a:pt x="127" y="112"/>
                    </a:lnTo>
                    <a:lnTo>
                      <a:pt x="20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3" name="Freeform 605"/>
              <p:cNvSpPr>
                <a:spLocks/>
              </p:cNvSpPr>
              <p:nvPr/>
            </p:nvSpPr>
            <p:spPr bwMode="auto">
              <a:xfrm>
                <a:off x="3778" y="3130"/>
                <a:ext cx="127" cy="112"/>
              </a:xfrm>
              <a:custGeom>
                <a:avLst/>
                <a:gdLst/>
                <a:ahLst/>
                <a:cxnLst>
                  <a:cxn ang="0">
                    <a:pos x="20" y="77"/>
                  </a:cxn>
                  <a:cxn ang="0">
                    <a:pos x="0" y="0"/>
                  </a:cxn>
                  <a:cxn ang="0">
                    <a:pos x="109" y="37"/>
                  </a:cxn>
                  <a:cxn ang="0">
                    <a:pos x="127" y="112"/>
                  </a:cxn>
                  <a:cxn ang="0">
                    <a:pos x="20" y="77"/>
                  </a:cxn>
                </a:cxnLst>
                <a:rect l="0" t="0" r="r" b="b"/>
                <a:pathLst>
                  <a:path w="127" h="112">
                    <a:moveTo>
                      <a:pt x="20" y="77"/>
                    </a:moveTo>
                    <a:lnTo>
                      <a:pt x="0" y="0"/>
                    </a:lnTo>
                    <a:lnTo>
                      <a:pt x="109" y="37"/>
                    </a:lnTo>
                    <a:lnTo>
                      <a:pt x="127" y="112"/>
                    </a:lnTo>
                    <a:lnTo>
                      <a:pt x="20" y="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4" name="Freeform 606"/>
              <p:cNvSpPr>
                <a:spLocks/>
              </p:cNvSpPr>
              <p:nvPr/>
            </p:nvSpPr>
            <p:spPr bwMode="auto">
              <a:xfrm>
                <a:off x="4609" y="1222"/>
                <a:ext cx="84" cy="5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8" y="0"/>
                  </a:cxn>
                  <a:cxn ang="0">
                    <a:pos x="84" y="49"/>
                  </a:cxn>
                  <a:cxn ang="0">
                    <a:pos x="51" y="54"/>
                  </a:cxn>
                  <a:cxn ang="0">
                    <a:pos x="0" y="12"/>
                  </a:cxn>
                </a:cxnLst>
                <a:rect l="0" t="0" r="r" b="b"/>
                <a:pathLst>
                  <a:path w="84" h="54">
                    <a:moveTo>
                      <a:pt x="0" y="12"/>
                    </a:moveTo>
                    <a:lnTo>
                      <a:pt x="28" y="0"/>
                    </a:lnTo>
                    <a:lnTo>
                      <a:pt x="84" y="49"/>
                    </a:lnTo>
                    <a:lnTo>
                      <a:pt x="51" y="5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5" name="Freeform 607"/>
              <p:cNvSpPr>
                <a:spLocks/>
              </p:cNvSpPr>
              <p:nvPr/>
            </p:nvSpPr>
            <p:spPr bwMode="auto">
              <a:xfrm>
                <a:off x="4609" y="1222"/>
                <a:ext cx="84" cy="5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8" y="0"/>
                  </a:cxn>
                  <a:cxn ang="0">
                    <a:pos x="84" y="49"/>
                  </a:cxn>
                  <a:cxn ang="0">
                    <a:pos x="51" y="54"/>
                  </a:cxn>
                  <a:cxn ang="0">
                    <a:pos x="0" y="12"/>
                  </a:cxn>
                </a:cxnLst>
                <a:rect l="0" t="0" r="r" b="b"/>
                <a:pathLst>
                  <a:path w="84" h="54">
                    <a:moveTo>
                      <a:pt x="0" y="12"/>
                    </a:moveTo>
                    <a:lnTo>
                      <a:pt x="28" y="0"/>
                    </a:lnTo>
                    <a:lnTo>
                      <a:pt x="84" y="49"/>
                    </a:lnTo>
                    <a:lnTo>
                      <a:pt x="51" y="54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6" name="Freeform 608"/>
              <p:cNvSpPr>
                <a:spLocks/>
              </p:cNvSpPr>
              <p:nvPr/>
            </p:nvSpPr>
            <p:spPr bwMode="auto">
              <a:xfrm>
                <a:off x="4089" y="1222"/>
                <a:ext cx="84" cy="54"/>
              </a:xfrm>
              <a:custGeom>
                <a:avLst/>
                <a:gdLst/>
                <a:ahLst/>
                <a:cxnLst>
                  <a:cxn ang="0">
                    <a:pos x="33" y="54"/>
                  </a:cxn>
                  <a:cxn ang="0">
                    <a:pos x="0" y="49"/>
                  </a:cxn>
                  <a:cxn ang="0">
                    <a:pos x="56" y="0"/>
                  </a:cxn>
                  <a:cxn ang="0">
                    <a:pos x="84" y="12"/>
                  </a:cxn>
                  <a:cxn ang="0">
                    <a:pos x="33" y="54"/>
                  </a:cxn>
                </a:cxnLst>
                <a:rect l="0" t="0" r="r" b="b"/>
                <a:pathLst>
                  <a:path w="84" h="54">
                    <a:moveTo>
                      <a:pt x="33" y="54"/>
                    </a:moveTo>
                    <a:lnTo>
                      <a:pt x="0" y="49"/>
                    </a:lnTo>
                    <a:lnTo>
                      <a:pt x="56" y="0"/>
                    </a:lnTo>
                    <a:lnTo>
                      <a:pt x="84" y="12"/>
                    </a:lnTo>
                    <a:lnTo>
                      <a:pt x="33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7" name="Freeform 609"/>
              <p:cNvSpPr>
                <a:spLocks noEditPoints="1"/>
              </p:cNvSpPr>
              <p:nvPr/>
            </p:nvSpPr>
            <p:spPr bwMode="auto">
              <a:xfrm>
                <a:off x="3447" y="1222"/>
                <a:ext cx="726" cy="1350"/>
              </a:xfrm>
              <a:custGeom>
                <a:avLst/>
                <a:gdLst/>
                <a:ahLst/>
                <a:cxnLst>
                  <a:cxn ang="0">
                    <a:pos x="675" y="54"/>
                  </a:cxn>
                  <a:cxn ang="0">
                    <a:pos x="642" y="49"/>
                  </a:cxn>
                  <a:cxn ang="0">
                    <a:pos x="698" y="0"/>
                  </a:cxn>
                  <a:cxn ang="0">
                    <a:pos x="726" y="12"/>
                  </a:cxn>
                  <a:cxn ang="0">
                    <a:pos x="675" y="54"/>
                  </a:cxn>
                  <a:cxn ang="0">
                    <a:pos x="0" y="1341"/>
                  </a:cxn>
                  <a:cxn ang="0">
                    <a:pos x="4" y="1345"/>
                  </a:cxn>
                  <a:cxn ang="0">
                    <a:pos x="4" y="1345"/>
                  </a:cxn>
                  <a:cxn ang="0">
                    <a:pos x="4" y="1350"/>
                  </a:cxn>
                </a:cxnLst>
                <a:rect l="0" t="0" r="r" b="b"/>
                <a:pathLst>
                  <a:path w="726" h="1350">
                    <a:moveTo>
                      <a:pt x="675" y="54"/>
                    </a:moveTo>
                    <a:lnTo>
                      <a:pt x="642" y="49"/>
                    </a:lnTo>
                    <a:lnTo>
                      <a:pt x="698" y="0"/>
                    </a:lnTo>
                    <a:lnTo>
                      <a:pt x="726" y="12"/>
                    </a:lnTo>
                    <a:lnTo>
                      <a:pt x="675" y="54"/>
                    </a:lnTo>
                    <a:moveTo>
                      <a:pt x="0" y="1341"/>
                    </a:moveTo>
                    <a:lnTo>
                      <a:pt x="4" y="1345"/>
                    </a:lnTo>
                    <a:moveTo>
                      <a:pt x="4" y="1345"/>
                    </a:moveTo>
                    <a:lnTo>
                      <a:pt x="4" y="135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8" name="Freeform 610"/>
              <p:cNvSpPr>
                <a:spLocks/>
              </p:cNvSpPr>
              <p:nvPr/>
            </p:nvSpPr>
            <p:spPr bwMode="auto">
              <a:xfrm>
                <a:off x="4763" y="1112"/>
                <a:ext cx="18" cy="8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18" y="22"/>
                  </a:cxn>
                  <a:cxn ang="0">
                    <a:pos x="18" y="87"/>
                  </a:cxn>
                  <a:cxn ang="0">
                    <a:pos x="0" y="67"/>
                  </a:cxn>
                </a:cxnLst>
                <a:rect l="0" t="0" r="r" b="b"/>
                <a:pathLst>
                  <a:path w="18" h="87">
                    <a:moveTo>
                      <a:pt x="0" y="67"/>
                    </a:moveTo>
                    <a:lnTo>
                      <a:pt x="0" y="0"/>
                    </a:lnTo>
                    <a:lnTo>
                      <a:pt x="18" y="22"/>
                    </a:lnTo>
                    <a:lnTo>
                      <a:pt x="18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9" name="Freeform 611"/>
              <p:cNvSpPr>
                <a:spLocks/>
              </p:cNvSpPr>
              <p:nvPr/>
            </p:nvSpPr>
            <p:spPr bwMode="auto">
              <a:xfrm>
                <a:off x="4763" y="1112"/>
                <a:ext cx="18" cy="8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18" y="22"/>
                  </a:cxn>
                  <a:cxn ang="0">
                    <a:pos x="18" y="87"/>
                  </a:cxn>
                  <a:cxn ang="0">
                    <a:pos x="0" y="67"/>
                  </a:cxn>
                </a:cxnLst>
                <a:rect l="0" t="0" r="r" b="b"/>
                <a:pathLst>
                  <a:path w="18" h="87">
                    <a:moveTo>
                      <a:pt x="0" y="67"/>
                    </a:moveTo>
                    <a:lnTo>
                      <a:pt x="0" y="0"/>
                    </a:lnTo>
                    <a:lnTo>
                      <a:pt x="18" y="22"/>
                    </a:lnTo>
                    <a:lnTo>
                      <a:pt x="18" y="87"/>
                    </a:lnTo>
                    <a:lnTo>
                      <a:pt x="0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0" name="Freeform 612"/>
              <p:cNvSpPr>
                <a:spLocks/>
              </p:cNvSpPr>
              <p:nvPr/>
            </p:nvSpPr>
            <p:spPr bwMode="auto">
              <a:xfrm>
                <a:off x="5090" y="3016"/>
                <a:ext cx="59" cy="11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59" y="22"/>
                  </a:cxn>
                  <a:cxn ang="0">
                    <a:pos x="47" y="118"/>
                  </a:cxn>
                  <a:cxn ang="0">
                    <a:pos x="0" y="78"/>
                  </a:cxn>
                  <a:cxn ang="0">
                    <a:pos x="25" y="0"/>
                  </a:cxn>
                </a:cxnLst>
                <a:rect l="0" t="0" r="r" b="b"/>
                <a:pathLst>
                  <a:path w="59" h="118">
                    <a:moveTo>
                      <a:pt x="25" y="0"/>
                    </a:moveTo>
                    <a:lnTo>
                      <a:pt x="59" y="22"/>
                    </a:lnTo>
                    <a:lnTo>
                      <a:pt x="47" y="118"/>
                    </a:lnTo>
                    <a:lnTo>
                      <a:pt x="0" y="7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1" name="Freeform 613"/>
              <p:cNvSpPr>
                <a:spLocks/>
              </p:cNvSpPr>
              <p:nvPr/>
            </p:nvSpPr>
            <p:spPr bwMode="auto">
              <a:xfrm>
                <a:off x="5090" y="3016"/>
                <a:ext cx="59" cy="11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59" y="22"/>
                  </a:cxn>
                  <a:cxn ang="0">
                    <a:pos x="47" y="118"/>
                  </a:cxn>
                  <a:cxn ang="0">
                    <a:pos x="0" y="78"/>
                  </a:cxn>
                  <a:cxn ang="0">
                    <a:pos x="25" y="0"/>
                  </a:cxn>
                </a:cxnLst>
                <a:rect l="0" t="0" r="r" b="b"/>
                <a:pathLst>
                  <a:path w="59" h="118">
                    <a:moveTo>
                      <a:pt x="25" y="0"/>
                    </a:moveTo>
                    <a:lnTo>
                      <a:pt x="59" y="22"/>
                    </a:lnTo>
                    <a:lnTo>
                      <a:pt x="47" y="118"/>
                    </a:lnTo>
                    <a:lnTo>
                      <a:pt x="0" y="78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2" name="Freeform 614"/>
              <p:cNvSpPr>
                <a:spLocks/>
              </p:cNvSpPr>
              <p:nvPr/>
            </p:nvSpPr>
            <p:spPr bwMode="auto">
              <a:xfrm>
                <a:off x="4478" y="1235"/>
                <a:ext cx="73" cy="35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7" y="0"/>
                  </a:cxn>
                  <a:cxn ang="0">
                    <a:pos x="73" y="23"/>
                  </a:cxn>
                  <a:cxn ang="0">
                    <a:pos x="44" y="35"/>
                  </a:cxn>
                  <a:cxn ang="0">
                    <a:pos x="0" y="16"/>
                  </a:cxn>
                </a:cxnLst>
                <a:rect l="0" t="0" r="r" b="b"/>
                <a:pathLst>
                  <a:path w="73" h="35">
                    <a:moveTo>
                      <a:pt x="0" y="16"/>
                    </a:moveTo>
                    <a:lnTo>
                      <a:pt x="17" y="0"/>
                    </a:lnTo>
                    <a:lnTo>
                      <a:pt x="73" y="23"/>
                    </a:lnTo>
                    <a:lnTo>
                      <a:pt x="44" y="3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3" name="Freeform 615"/>
              <p:cNvSpPr>
                <a:spLocks/>
              </p:cNvSpPr>
              <p:nvPr/>
            </p:nvSpPr>
            <p:spPr bwMode="auto">
              <a:xfrm>
                <a:off x="4478" y="1235"/>
                <a:ext cx="73" cy="35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7" y="0"/>
                  </a:cxn>
                  <a:cxn ang="0">
                    <a:pos x="73" y="23"/>
                  </a:cxn>
                  <a:cxn ang="0">
                    <a:pos x="44" y="35"/>
                  </a:cxn>
                  <a:cxn ang="0">
                    <a:pos x="0" y="16"/>
                  </a:cxn>
                </a:cxnLst>
                <a:rect l="0" t="0" r="r" b="b"/>
                <a:pathLst>
                  <a:path w="73" h="35">
                    <a:moveTo>
                      <a:pt x="0" y="16"/>
                    </a:moveTo>
                    <a:lnTo>
                      <a:pt x="17" y="0"/>
                    </a:lnTo>
                    <a:lnTo>
                      <a:pt x="73" y="23"/>
                    </a:lnTo>
                    <a:lnTo>
                      <a:pt x="44" y="35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4" name="Freeform 616"/>
              <p:cNvSpPr>
                <a:spLocks/>
              </p:cNvSpPr>
              <p:nvPr/>
            </p:nvSpPr>
            <p:spPr bwMode="auto">
              <a:xfrm>
                <a:off x="4229" y="1235"/>
                <a:ext cx="75" cy="35"/>
              </a:xfrm>
              <a:custGeom>
                <a:avLst/>
                <a:gdLst/>
                <a:ahLst/>
                <a:cxnLst>
                  <a:cxn ang="0">
                    <a:pos x="31" y="35"/>
                  </a:cxn>
                  <a:cxn ang="0">
                    <a:pos x="0" y="23"/>
                  </a:cxn>
                  <a:cxn ang="0">
                    <a:pos x="58" y="0"/>
                  </a:cxn>
                  <a:cxn ang="0">
                    <a:pos x="75" y="16"/>
                  </a:cxn>
                  <a:cxn ang="0">
                    <a:pos x="31" y="35"/>
                  </a:cxn>
                </a:cxnLst>
                <a:rect l="0" t="0" r="r" b="b"/>
                <a:pathLst>
                  <a:path w="75" h="35">
                    <a:moveTo>
                      <a:pt x="31" y="35"/>
                    </a:moveTo>
                    <a:lnTo>
                      <a:pt x="0" y="23"/>
                    </a:lnTo>
                    <a:lnTo>
                      <a:pt x="58" y="0"/>
                    </a:lnTo>
                    <a:lnTo>
                      <a:pt x="75" y="16"/>
                    </a:lnTo>
                    <a:lnTo>
                      <a:pt x="3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5" name="Freeform 617"/>
              <p:cNvSpPr>
                <a:spLocks/>
              </p:cNvSpPr>
              <p:nvPr/>
            </p:nvSpPr>
            <p:spPr bwMode="auto">
              <a:xfrm>
                <a:off x="4229" y="1235"/>
                <a:ext cx="75" cy="35"/>
              </a:xfrm>
              <a:custGeom>
                <a:avLst/>
                <a:gdLst/>
                <a:ahLst/>
                <a:cxnLst>
                  <a:cxn ang="0">
                    <a:pos x="31" y="35"/>
                  </a:cxn>
                  <a:cxn ang="0">
                    <a:pos x="0" y="23"/>
                  </a:cxn>
                  <a:cxn ang="0">
                    <a:pos x="58" y="0"/>
                  </a:cxn>
                  <a:cxn ang="0">
                    <a:pos x="75" y="16"/>
                  </a:cxn>
                  <a:cxn ang="0">
                    <a:pos x="31" y="35"/>
                  </a:cxn>
                </a:cxnLst>
                <a:rect l="0" t="0" r="r" b="b"/>
                <a:pathLst>
                  <a:path w="75" h="35">
                    <a:moveTo>
                      <a:pt x="31" y="35"/>
                    </a:moveTo>
                    <a:lnTo>
                      <a:pt x="0" y="23"/>
                    </a:lnTo>
                    <a:lnTo>
                      <a:pt x="58" y="0"/>
                    </a:lnTo>
                    <a:lnTo>
                      <a:pt x="75" y="16"/>
                    </a:lnTo>
                    <a:lnTo>
                      <a:pt x="31" y="3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6" name="Freeform 618"/>
              <p:cNvSpPr>
                <a:spLocks/>
              </p:cNvSpPr>
              <p:nvPr/>
            </p:nvSpPr>
            <p:spPr bwMode="auto">
              <a:xfrm>
                <a:off x="5367" y="2004"/>
                <a:ext cx="114" cy="10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14" y="94"/>
                  </a:cxn>
                  <a:cxn ang="0">
                    <a:pos x="34" y="106"/>
                  </a:cxn>
                  <a:cxn ang="0">
                    <a:pos x="0" y="12"/>
                  </a:cxn>
                  <a:cxn ang="0">
                    <a:pos x="82" y="0"/>
                  </a:cxn>
                </a:cxnLst>
                <a:rect l="0" t="0" r="r" b="b"/>
                <a:pathLst>
                  <a:path w="114" h="106">
                    <a:moveTo>
                      <a:pt x="82" y="0"/>
                    </a:moveTo>
                    <a:lnTo>
                      <a:pt x="114" y="94"/>
                    </a:lnTo>
                    <a:lnTo>
                      <a:pt x="34" y="106"/>
                    </a:lnTo>
                    <a:lnTo>
                      <a:pt x="0" y="1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7" name="Freeform 619"/>
              <p:cNvSpPr>
                <a:spLocks/>
              </p:cNvSpPr>
              <p:nvPr/>
            </p:nvSpPr>
            <p:spPr bwMode="auto">
              <a:xfrm>
                <a:off x="5367" y="2004"/>
                <a:ext cx="114" cy="10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14" y="94"/>
                  </a:cxn>
                  <a:cxn ang="0">
                    <a:pos x="34" y="106"/>
                  </a:cxn>
                  <a:cxn ang="0">
                    <a:pos x="0" y="12"/>
                  </a:cxn>
                  <a:cxn ang="0">
                    <a:pos x="82" y="0"/>
                  </a:cxn>
                </a:cxnLst>
                <a:rect l="0" t="0" r="r" b="b"/>
                <a:pathLst>
                  <a:path w="114" h="106">
                    <a:moveTo>
                      <a:pt x="82" y="0"/>
                    </a:moveTo>
                    <a:lnTo>
                      <a:pt x="114" y="94"/>
                    </a:lnTo>
                    <a:lnTo>
                      <a:pt x="34" y="106"/>
                    </a:lnTo>
                    <a:lnTo>
                      <a:pt x="0" y="12"/>
                    </a:lnTo>
                    <a:lnTo>
                      <a:pt x="8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8" name="Freeform 620"/>
              <p:cNvSpPr>
                <a:spLocks/>
              </p:cNvSpPr>
              <p:nvPr/>
            </p:nvSpPr>
            <p:spPr bwMode="auto">
              <a:xfrm>
                <a:off x="3300" y="2004"/>
                <a:ext cx="115" cy="106"/>
              </a:xfrm>
              <a:custGeom>
                <a:avLst/>
                <a:gdLst/>
                <a:ahLst/>
                <a:cxnLst>
                  <a:cxn ang="0">
                    <a:pos x="81" y="106"/>
                  </a:cxn>
                  <a:cxn ang="0">
                    <a:pos x="115" y="12"/>
                  </a:cxn>
                  <a:cxn ang="0">
                    <a:pos x="32" y="0"/>
                  </a:cxn>
                  <a:cxn ang="0">
                    <a:pos x="0" y="94"/>
                  </a:cxn>
                  <a:cxn ang="0">
                    <a:pos x="81" y="106"/>
                  </a:cxn>
                </a:cxnLst>
                <a:rect l="0" t="0" r="r" b="b"/>
                <a:pathLst>
                  <a:path w="115" h="106">
                    <a:moveTo>
                      <a:pt x="81" y="106"/>
                    </a:moveTo>
                    <a:lnTo>
                      <a:pt x="115" y="12"/>
                    </a:lnTo>
                    <a:lnTo>
                      <a:pt x="32" y="0"/>
                    </a:lnTo>
                    <a:lnTo>
                      <a:pt x="0" y="94"/>
                    </a:lnTo>
                    <a:lnTo>
                      <a:pt x="81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9" name="Freeform 621"/>
              <p:cNvSpPr>
                <a:spLocks/>
              </p:cNvSpPr>
              <p:nvPr/>
            </p:nvSpPr>
            <p:spPr bwMode="auto">
              <a:xfrm>
                <a:off x="3300" y="2004"/>
                <a:ext cx="115" cy="106"/>
              </a:xfrm>
              <a:custGeom>
                <a:avLst/>
                <a:gdLst/>
                <a:ahLst/>
                <a:cxnLst>
                  <a:cxn ang="0">
                    <a:pos x="81" y="106"/>
                  </a:cxn>
                  <a:cxn ang="0">
                    <a:pos x="115" y="12"/>
                  </a:cxn>
                  <a:cxn ang="0">
                    <a:pos x="32" y="0"/>
                  </a:cxn>
                  <a:cxn ang="0">
                    <a:pos x="0" y="94"/>
                  </a:cxn>
                  <a:cxn ang="0">
                    <a:pos x="81" y="106"/>
                  </a:cxn>
                </a:cxnLst>
                <a:rect l="0" t="0" r="r" b="b"/>
                <a:pathLst>
                  <a:path w="115" h="106">
                    <a:moveTo>
                      <a:pt x="81" y="106"/>
                    </a:moveTo>
                    <a:lnTo>
                      <a:pt x="115" y="12"/>
                    </a:lnTo>
                    <a:lnTo>
                      <a:pt x="32" y="0"/>
                    </a:lnTo>
                    <a:lnTo>
                      <a:pt x="0" y="94"/>
                    </a:lnTo>
                    <a:lnTo>
                      <a:pt x="81" y="10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0" name="Freeform 622"/>
              <p:cNvSpPr>
                <a:spLocks/>
              </p:cNvSpPr>
              <p:nvPr/>
            </p:nvSpPr>
            <p:spPr bwMode="auto">
              <a:xfrm>
                <a:off x="5505" y="1592"/>
                <a:ext cx="40" cy="122"/>
              </a:xfrm>
              <a:custGeom>
                <a:avLst/>
                <a:gdLst/>
                <a:ahLst/>
                <a:cxnLst>
                  <a:cxn ang="0">
                    <a:pos x="40" y="62"/>
                  </a:cxn>
                  <a:cxn ang="0">
                    <a:pos x="5" y="0"/>
                  </a:cxn>
                  <a:cxn ang="0">
                    <a:pos x="0" y="59"/>
                  </a:cxn>
                  <a:cxn ang="0">
                    <a:pos x="35" y="122"/>
                  </a:cxn>
                  <a:cxn ang="0">
                    <a:pos x="40" y="62"/>
                  </a:cxn>
                </a:cxnLst>
                <a:rect l="0" t="0" r="r" b="b"/>
                <a:pathLst>
                  <a:path w="40" h="122">
                    <a:moveTo>
                      <a:pt x="40" y="62"/>
                    </a:moveTo>
                    <a:lnTo>
                      <a:pt x="5" y="0"/>
                    </a:lnTo>
                    <a:lnTo>
                      <a:pt x="0" y="59"/>
                    </a:lnTo>
                    <a:lnTo>
                      <a:pt x="35" y="122"/>
                    </a:lnTo>
                    <a:lnTo>
                      <a:pt x="40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1" name="Freeform 623"/>
              <p:cNvSpPr>
                <a:spLocks/>
              </p:cNvSpPr>
              <p:nvPr/>
            </p:nvSpPr>
            <p:spPr bwMode="auto">
              <a:xfrm>
                <a:off x="5505" y="1592"/>
                <a:ext cx="40" cy="122"/>
              </a:xfrm>
              <a:custGeom>
                <a:avLst/>
                <a:gdLst/>
                <a:ahLst/>
                <a:cxnLst>
                  <a:cxn ang="0">
                    <a:pos x="40" y="62"/>
                  </a:cxn>
                  <a:cxn ang="0">
                    <a:pos x="5" y="0"/>
                  </a:cxn>
                  <a:cxn ang="0">
                    <a:pos x="0" y="59"/>
                  </a:cxn>
                  <a:cxn ang="0">
                    <a:pos x="35" y="122"/>
                  </a:cxn>
                  <a:cxn ang="0">
                    <a:pos x="40" y="62"/>
                  </a:cxn>
                </a:cxnLst>
                <a:rect l="0" t="0" r="r" b="b"/>
                <a:pathLst>
                  <a:path w="40" h="122">
                    <a:moveTo>
                      <a:pt x="40" y="62"/>
                    </a:moveTo>
                    <a:lnTo>
                      <a:pt x="5" y="0"/>
                    </a:lnTo>
                    <a:lnTo>
                      <a:pt x="0" y="59"/>
                    </a:lnTo>
                    <a:lnTo>
                      <a:pt x="35" y="122"/>
                    </a:lnTo>
                    <a:lnTo>
                      <a:pt x="40" y="6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2" name="Freeform 624"/>
              <p:cNvSpPr>
                <a:spLocks/>
              </p:cNvSpPr>
              <p:nvPr/>
            </p:nvSpPr>
            <p:spPr bwMode="auto">
              <a:xfrm>
                <a:off x="5180" y="3018"/>
                <a:ext cx="66" cy="125"/>
              </a:xfrm>
              <a:custGeom>
                <a:avLst/>
                <a:gdLst/>
                <a:ahLst/>
                <a:cxnLst>
                  <a:cxn ang="0">
                    <a:pos x="66" y="125"/>
                  </a:cxn>
                  <a:cxn ang="0">
                    <a:pos x="0" y="94"/>
                  </a:cxn>
                  <a:cxn ang="0">
                    <a:pos x="12" y="0"/>
                  </a:cxn>
                  <a:cxn ang="0">
                    <a:pos x="66" y="13"/>
                  </a:cxn>
                  <a:cxn ang="0">
                    <a:pos x="66" y="125"/>
                  </a:cxn>
                </a:cxnLst>
                <a:rect l="0" t="0" r="r" b="b"/>
                <a:pathLst>
                  <a:path w="66" h="125">
                    <a:moveTo>
                      <a:pt x="66" y="125"/>
                    </a:moveTo>
                    <a:lnTo>
                      <a:pt x="0" y="94"/>
                    </a:lnTo>
                    <a:lnTo>
                      <a:pt x="12" y="0"/>
                    </a:lnTo>
                    <a:lnTo>
                      <a:pt x="66" y="13"/>
                    </a:lnTo>
                    <a:lnTo>
                      <a:pt x="66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3" name="Freeform 625"/>
              <p:cNvSpPr>
                <a:spLocks/>
              </p:cNvSpPr>
              <p:nvPr/>
            </p:nvSpPr>
            <p:spPr bwMode="auto">
              <a:xfrm>
                <a:off x="5180" y="3018"/>
                <a:ext cx="66" cy="125"/>
              </a:xfrm>
              <a:custGeom>
                <a:avLst/>
                <a:gdLst/>
                <a:ahLst/>
                <a:cxnLst>
                  <a:cxn ang="0">
                    <a:pos x="66" y="125"/>
                  </a:cxn>
                  <a:cxn ang="0">
                    <a:pos x="0" y="94"/>
                  </a:cxn>
                  <a:cxn ang="0">
                    <a:pos x="12" y="0"/>
                  </a:cxn>
                  <a:cxn ang="0">
                    <a:pos x="66" y="13"/>
                  </a:cxn>
                  <a:cxn ang="0">
                    <a:pos x="66" y="125"/>
                  </a:cxn>
                </a:cxnLst>
                <a:rect l="0" t="0" r="r" b="b"/>
                <a:pathLst>
                  <a:path w="66" h="125">
                    <a:moveTo>
                      <a:pt x="66" y="125"/>
                    </a:moveTo>
                    <a:lnTo>
                      <a:pt x="0" y="94"/>
                    </a:lnTo>
                    <a:lnTo>
                      <a:pt x="12" y="0"/>
                    </a:lnTo>
                    <a:lnTo>
                      <a:pt x="66" y="13"/>
                    </a:lnTo>
                    <a:lnTo>
                      <a:pt x="66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4" name="Freeform 626"/>
              <p:cNvSpPr>
                <a:spLocks/>
              </p:cNvSpPr>
              <p:nvPr/>
            </p:nvSpPr>
            <p:spPr bwMode="auto">
              <a:xfrm>
                <a:off x="5004" y="3016"/>
                <a:ext cx="111" cy="114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21" y="39"/>
                  </a:cxn>
                  <a:cxn ang="0">
                    <a:pos x="111" y="0"/>
                  </a:cxn>
                  <a:cxn ang="0">
                    <a:pos x="86" y="78"/>
                  </a:cxn>
                  <a:cxn ang="0">
                    <a:pos x="0" y="114"/>
                  </a:cxn>
                </a:cxnLst>
                <a:rect l="0" t="0" r="r" b="b"/>
                <a:pathLst>
                  <a:path w="111" h="114">
                    <a:moveTo>
                      <a:pt x="0" y="114"/>
                    </a:moveTo>
                    <a:lnTo>
                      <a:pt x="21" y="39"/>
                    </a:lnTo>
                    <a:lnTo>
                      <a:pt x="111" y="0"/>
                    </a:lnTo>
                    <a:lnTo>
                      <a:pt x="86" y="7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5" name="Freeform 627"/>
              <p:cNvSpPr>
                <a:spLocks/>
              </p:cNvSpPr>
              <p:nvPr/>
            </p:nvSpPr>
            <p:spPr bwMode="auto">
              <a:xfrm>
                <a:off x="5004" y="3016"/>
                <a:ext cx="111" cy="114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21" y="39"/>
                  </a:cxn>
                  <a:cxn ang="0">
                    <a:pos x="111" y="0"/>
                  </a:cxn>
                  <a:cxn ang="0">
                    <a:pos x="86" y="78"/>
                  </a:cxn>
                  <a:cxn ang="0">
                    <a:pos x="0" y="114"/>
                  </a:cxn>
                </a:cxnLst>
                <a:rect l="0" t="0" r="r" b="b"/>
                <a:pathLst>
                  <a:path w="111" h="114">
                    <a:moveTo>
                      <a:pt x="0" y="114"/>
                    </a:moveTo>
                    <a:lnTo>
                      <a:pt x="21" y="39"/>
                    </a:lnTo>
                    <a:lnTo>
                      <a:pt x="111" y="0"/>
                    </a:lnTo>
                    <a:lnTo>
                      <a:pt x="86" y="78"/>
                    </a:lnTo>
                    <a:lnTo>
                      <a:pt x="0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6" name="Freeform 628"/>
              <p:cNvSpPr>
                <a:spLocks/>
              </p:cNvSpPr>
              <p:nvPr/>
            </p:nvSpPr>
            <p:spPr bwMode="auto">
              <a:xfrm>
                <a:off x="3667" y="3016"/>
                <a:ext cx="111" cy="114"/>
              </a:xfrm>
              <a:custGeom>
                <a:avLst/>
                <a:gdLst/>
                <a:ahLst/>
                <a:cxnLst>
                  <a:cxn ang="0">
                    <a:pos x="90" y="39"/>
                  </a:cxn>
                  <a:cxn ang="0">
                    <a:pos x="0" y="0"/>
                  </a:cxn>
                  <a:cxn ang="0">
                    <a:pos x="24" y="78"/>
                  </a:cxn>
                  <a:cxn ang="0">
                    <a:pos x="111" y="114"/>
                  </a:cxn>
                  <a:cxn ang="0">
                    <a:pos x="90" y="39"/>
                  </a:cxn>
                </a:cxnLst>
                <a:rect l="0" t="0" r="r" b="b"/>
                <a:pathLst>
                  <a:path w="111" h="114">
                    <a:moveTo>
                      <a:pt x="90" y="39"/>
                    </a:moveTo>
                    <a:lnTo>
                      <a:pt x="0" y="0"/>
                    </a:lnTo>
                    <a:lnTo>
                      <a:pt x="24" y="78"/>
                    </a:lnTo>
                    <a:lnTo>
                      <a:pt x="111" y="114"/>
                    </a:lnTo>
                    <a:lnTo>
                      <a:pt x="9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7" name="Freeform 629"/>
              <p:cNvSpPr>
                <a:spLocks/>
              </p:cNvSpPr>
              <p:nvPr/>
            </p:nvSpPr>
            <p:spPr bwMode="auto">
              <a:xfrm>
                <a:off x="3667" y="3016"/>
                <a:ext cx="111" cy="114"/>
              </a:xfrm>
              <a:custGeom>
                <a:avLst/>
                <a:gdLst/>
                <a:ahLst/>
                <a:cxnLst>
                  <a:cxn ang="0">
                    <a:pos x="90" y="39"/>
                  </a:cxn>
                  <a:cxn ang="0">
                    <a:pos x="0" y="0"/>
                  </a:cxn>
                  <a:cxn ang="0">
                    <a:pos x="24" y="78"/>
                  </a:cxn>
                  <a:cxn ang="0">
                    <a:pos x="111" y="114"/>
                  </a:cxn>
                  <a:cxn ang="0">
                    <a:pos x="90" y="39"/>
                  </a:cxn>
                </a:cxnLst>
                <a:rect l="0" t="0" r="r" b="b"/>
                <a:pathLst>
                  <a:path w="111" h="114">
                    <a:moveTo>
                      <a:pt x="90" y="39"/>
                    </a:moveTo>
                    <a:lnTo>
                      <a:pt x="0" y="0"/>
                    </a:lnTo>
                    <a:lnTo>
                      <a:pt x="24" y="78"/>
                    </a:lnTo>
                    <a:lnTo>
                      <a:pt x="111" y="114"/>
                    </a:lnTo>
                    <a:lnTo>
                      <a:pt x="90" y="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8" name="Freeform 630"/>
              <p:cNvSpPr>
                <a:spLocks/>
              </p:cNvSpPr>
              <p:nvPr/>
            </p:nvSpPr>
            <p:spPr bwMode="auto">
              <a:xfrm>
                <a:off x="5076" y="3263"/>
                <a:ext cx="108" cy="117"/>
              </a:xfrm>
              <a:custGeom>
                <a:avLst/>
                <a:gdLst/>
                <a:ahLst/>
                <a:cxnLst>
                  <a:cxn ang="0">
                    <a:pos x="108" y="72"/>
                  </a:cxn>
                  <a:cxn ang="0">
                    <a:pos x="108" y="0"/>
                  </a:cxn>
                  <a:cxn ang="0">
                    <a:pos x="0" y="45"/>
                  </a:cxn>
                  <a:cxn ang="0">
                    <a:pos x="0" y="117"/>
                  </a:cxn>
                  <a:cxn ang="0">
                    <a:pos x="108" y="72"/>
                  </a:cxn>
                </a:cxnLst>
                <a:rect l="0" t="0" r="r" b="b"/>
                <a:pathLst>
                  <a:path w="108" h="117">
                    <a:moveTo>
                      <a:pt x="108" y="72"/>
                    </a:moveTo>
                    <a:lnTo>
                      <a:pt x="108" y="0"/>
                    </a:lnTo>
                    <a:lnTo>
                      <a:pt x="0" y="45"/>
                    </a:lnTo>
                    <a:lnTo>
                      <a:pt x="0" y="117"/>
                    </a:lnTo>
                    <a:lnTo>
                      <a:pt x="10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9" name="Freeform 631"/>
              <p:cNvSpPr>
                <a:spLocks/>
              </p:cNvSpPr>
              <p:nvPr/>
            </p:nvSpPr>
            <p:spPr bwMode="auto">
              <a:xfrm>
                <a:off x="5076" y="3263"/>
                <a:ext cx="108" cy="117"/>
              </a:xfrm>
              <a:custGeom>
                <a:avLst/>
                <a:gdLst/>
                <a:ahLst/>
                <a:cxnLst>
                  <a:cxn ang="0">
                    <a:pos x="108" y="72"/>
                  </a:cxn>
                  <a:cxn ang="0">
                    <a:pos x="108" y="0"/>
                  </a:cxn>
                  <a:cxn ang="0">
                    <a:pos x="0" y="45"/>
                  </a:cxn>
                  <a:cxn ang="0">
                    <a:pos x="0" y="117"/>
                  </a:cxn>
                  <a:cxn ang="0">
                    <a:pos x="108" y="72"/>
                  </a:cxn>
                </a:cxnLst>
                <a:rect l="0" t="0" r="r" b="b"/>
                <a:pathLst>
                  <a:path w="108" h="117">
                    <a:moveTo>
                      <a:pt x="108" y="72"/>
                    </a:moveTo>
                    <a:lnTo>
                      <a:pt x="108" y="0"/>
                    </a:lnTo>
                    <a:lnTo>
                      <a:pt x="0" y="45"/>
                    </a:lnTo>
                    <a:lnTo>
                      <a:pt x="0" y="117"/>
                    </a:lnTo>
                    <a:lnTo>
                      <a:pt x="108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0" name="Freeform 632"/>
              <p:cNvSpPr>
                <a:spLocks/>
              </p:cNvSpPr>
              <p:nvPr/>
            </p:nvSpPr>
            <p:spPr bwMode="auto">
              <a:xfrm>
                <a:off x="4553" y="1519"/>
                <a:ext cx="10" cy="125"/>
              </a:xfrm>
              <a:custGeom>
                <a:avLst/>
                <a:gdLst/>
                <a:ahLst/>
                <a:cxnLst>
                  <a:cxn ang="0">
                    <a:pos x="10" y="96"/>
                  </a:cxn>
                  <a:cxn ang="0">
                    <a:pos x="10" y="0"/>
                  </a:cxn>
                  <a:cxn ang="0">
                    <a:pos x="0" y="28"/>
                  </a:cxn>
                  <a:cxn ang="0">
                    <a:pos x="0" y="125"/>
                  </a:cxn>
                  <a:cxn ang="0">
                    <a:pos x="10" y="96"/>
                  </a:cxn>
                </a:cxnLst>
                <a:rect l="0" t="0" r="r" b="b"/>
                <a:pathLst>
                  <a:path w="10" h="125">
                    <a:moveTo>
                      <a:pt x="10" y="96"/>
                    </a:moveTo>
                    <a:lnTo>
                      <a:pt x="10" y="0"/>
                    </a:lnTo>
                    <a:lnTo>
                      <a:pt x="0" y="28"/>
                    </a:lnTo>
                    <a:lnTo>
                      <a:pt x="0" y="125"/>
                    </a:lnTo>
                    <a:lnTo>
                      <a:pt x="1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1" name="Freeform 633"/>
              <p:cNvSpPr>
                <a:spLocks/>
              </p:cNvSpPr>
              <p:nvPr/>
            </p:nvSpPr>
            <p:spPr bwMode="auto">
              <a:xfrm>
                <a:off x="4553" y="1519"/>
                <a:ext cx="10" cy="125"/>
              </a:xfrm>
              <a:custGeom>
                <a:avLst/>
                <a:gdLst/>
                <a:ahLst/>
                <a:cxnLst>
                  <a:cxn ang="0">
                    <a:pos x="10" y="96"/>
                  </a:cxn>
                  <a:cxn ang="0">
                    <a:pos x="10" y="0"/>
                  </a:cxn>
                  <a:cxn ang="0">
                    <a:pos x="0" y="28"/>
                  </a:cxn>
                  <a:cxn ang="0">
                    <a:pos x="0" y="125"/>
                  </a:cxn>
                  <a:cxn ang="0">
                    <a:pos x="10" y="96"/>
                  </a:cxn>
                </a:cxnLst>
                <a:rect l="0" t="0" r="r" b="b"/>
                <a:pathLst>
                  <a:path w="10" h="125">
                    <a:moveTo>
                      <a:pt x="10" y="96"/>
                    </a:moveTo>
                    <a:lnTo>
                      <a:pt x="10" y="0"/>
                    </a:lnTo>
                    <a:lnTo>
                      <a:pt x="0" y="28"/>
                    </a:lnTo>
                    <a:lnTo>
                      <a:pt x="0" y="125"/>
                    </a:lnTo>
                    <a:lnTo>
                      <a:pt x="1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2" name="Freeform 634"/>
              <p:cNvSpPr>
                <a:spLocks/>
              </p:cNvSpPr>
              <p:nvPr/>
            </p:nvSpPr>
            <p:spPr bwMode="auto">
              <a:xfrm>
                <a:off x="4218" y="1519"/>
                <a:ext cx="10" cy="125"/>
              </a:xfrm>
              <a:custGeom>
                <a:avLst/>
                <a:gdLst/>
                <a:ahLst/>
                <a:cxnLst>
                  <a:cxn ang="0">
                    <a:pos x="10" y="125"/>
                  </a:cxn>
                  <a:cxn ang="0">
                    <a:pos x="10" y="28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10" y="125"/>
                  </a:cxn>
                </a:cxnLst>
                <a:rect l="0" t="0" r="r" b="b"/>
                <a:pathLst>
                  <a:path w="10" h="125">
                    <a:moveTo>
                      <a:pt x="10" y="125"/>
                    </a:moveTo>
                    <a:lnTo>
                      <a:pt x="10" y="28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0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3" name="Freeform 635"/>
              <p:cNvSpPr>
                <a:spLocks/>
              </p:cNvSpPr>
              <p:nvPr/>
            </p:nvSpPr>
            <p:spPr bwMode="auto">
              <a:xfrm>
                <a:off x="4218" y="1519"/>
                <a:ext cx="10" cy="125"/>
              </a:xfrm>
              <a:custGeom>
                <a:avLst/>
                <a:gdLst/>
                <a:ahLst/>
                <a:cxnLst>
                  <a:cxn ang="0">
                    <a:pos x="10" y="125"/>
                  </a:cxn>
                  <a:cxn ang="0">
                    <a:pos x="10" y="28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10" y="125"/>
                  </a:cxn>
                </a:cxnLst>
                <a:rect l="0" t="0" r="r" b="b"/>
                <a:pathLst>
                  <a:path w="10" h="125">
                    <a:moveTo>
                      <a:pt x="10" y="125"/>
                    </a:moveTo>
                    <a:lnTo>
                      <a:pt x="10" y="28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0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4" name="Freeform 636"/>
              <p:cNvSpPr>
                <a:spLocks/>
              </p:cNvSpPr>
              <p:nvPr/>
            </p:nvSpPr>
            <p:spPr bwMode="auto">
              <a:xfrm>
                <a:off x="4581" y="1234"/>
                <a:ext cx="79" cy="4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8" y="0"/>
                  </a:cxn>
                  <a:cxn ang="0">
                    <a:pos x="79" y="42"/>
                  </a:cxn>
                  <a:cxn ang="0">
                    <a:pos x="43" y="49"/>
                  </a:cxn>
                  <a:cxn ang="0">
                    <a:pos x="0" y="10"/>
                  </a:cxn>
                </a:cxnLst>
                <a:rect l="0" t="0" r="r" b="b"/>
                <a:pathLst>
                  <a:path w="79" h="49">
                    <a:moveTo>
                      <a:pt x="0" y="10"/>
                    </a:moveTo>
                    <a:lnTo>
                      <a:pt x="28" y="0"/>
                    </a:lnTo>
                    <a:lnTo>
                      <a:pt x="79" y="42"/>
                    </a:lnTo>
                    <a:lnTo>
                      <a:pt x="43" y="4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5" name="Freeform 637"/>
              <p:cNvSpPr>
                <a:spLocks/>
              </p:cNvSpPr>
              <p:nvPr/>
            </p:nvSpPr>
            <p:spPr bwMode="auto">
              <a:xfrm>
                <a:off x="4581" y="1234"/>
                <a:ext cx="79" cy="4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8" y="0"/>
                  </a:cxn>
                  <a:cxn ang="0">
                    <a:pos x="79" y="42"/>
                  </a:cxn>
                  <a:cxn ang="0">
                    <a:pos x="43" y="49"/>
                  </a:cxn>
                  <a:cxn ang="0">
                    <a:pos x="0" y="10"/>
                  </a:cxn>
                </a:cxnLst>
                <a:rect l="0" t="0" r="r" b="b"/>
                <a:pathLst>
                  <a:path w="79" h="49">
                    <a:moveTo>
                      <a:pt x="0" y="10"/>
                    </a:moveTo>
                    <a:lnTo>
                      <a:pt x="28" y="0"/>
                    </a:lnTo>
                    <a:lnTo>
                      <a:pt x="79" y="42"/>
                    </a:lnTo>
                    <a:lnTo>
                      <a:pt x="43" y="49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6" name="Freeform 638"/>
              <p:cNvSpPr>
                <a:spLocks/>
              </p:cNvSpPr>
              <p:nvPr/>
            </p:nvSpPr>
            <p:spPr bwMode="auto">
              <a:xfrm>
                <a:off x="4122" y="1234"/>
                <a:ext cx="79" cy="49"/>
              </a:xfrm>
              <a:custGeom>
                <a:avLst/>
                <a:gdLst/>
                <a:ahLst/>
                <a:cxnLst>
                  <a:cxn ang="0">
                    <a:pos x="36" y="49"/>
                  </a:cxn>
                  <a:cxn ang="0">
                    <a:pos x="0" y="42"/>
                  </a:cxn>
                  <a:cxn ang="0">
                    <a:pos x="51" y="0"/>
                  </a:cxn>
                  <a:cxn ang="0">
                    <a:pos x="79" y="10"/>
                  </a:cxn>
                  <a:cxn ang="0">
                    <a:pos x="36" y="49"/>
                  </a:cxn>
                </a:cxnLst>
                <a:rect l="0" t="0" r="r" b="b"/>
                <a:pathLst>
                  <a:path w="79" h="49">
                    <a:moveTo>
                      <a:pt x="36" y="49"/>
                    </a:moveTo>
                    <a:lnTo>
                      <a:pt x="0" y="42"/>
                    </a:lnTo>
                    <a:lnTo>
                      <a:pt x="51" y="0"/>
                    </a:lnTo>
                    <a:lnTo>
                      <a:pt x="79" y="10"/>
                    </a:lnTo>
                    <a:lnTo>
                      <a:pt x="3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7" name="Freeform 639"/>
              <p:cNvSpPr>
                <a:spLocks noEditPoints="1"/>
              </p:cNvSpPr>
              <p:nvPr/>
            </p:nvSpPr>
            <p:spPr bwMode="auto">
              <a:xfrm>
                <a:off x="4122" y="1234"/>
                <a:ext cx="1198" cy="1350"/>
              </a:xfrm>
              <a:custGeom>
                <a:avLst/>
                <a:gdLst/>
                <a:ahLst/>
                <a:cxnLst>
                  <a:cxn ang="0">
                    <a:pos x="36" y="49"/>
                  </a:cxn>
                  <a:cxn ang="0">
                    <a:pos x="0" y="42"/>
                  </a:cxn>
                  <a:cxn ang="0">
                    <a:pos x="51" y="0"/>
                  </a:cxn>
                  <a:cxn ang="0">
                    <a:pos x="79" y="10"/>
                  </a:cxn>
                  <a:cxn ang="0">
                    <a:pos x="36" y="49"/>
                  </a:cxn>
                  <a:cxn ang="0">
                    <a:pos x="1198" y="1342"/>
                  </a:cxn>
                  <a:cxn ang="0">
                    <a:pos x="1198" y="1349"/>
                  </a:cxn>
                  <a:cxn ang="0">
                    <a:pos x="1198" y="1349"/>
                  </a:cxn>
                  <a:cxn ang="0">
                    <a:pos x="1196" y="1350"/>
                  </a:cxn>
                </a:cxnLst>
                <a:rect l="0" t="0" r="r" b="b"/>
                <a:pathLst>
                  <a:path w="1198" h="1350">
                    <a:moveTo>
                      <a:pt x="36" y="49"/>
                    </a:moveTo>
                    <a:lnTo>
                      <a:pt x="0" y="42"/>
                    </a:lnTo>
                    <a:lnTo>
                      <a:pt x="51" y="0"/>
                    </a:lnTo>
                    <a:lnTo>
                      <a:pt x="79" y="10"/>
                    </a:lnTo>
                    <a:lnTo>
                      <a:pt x="36" y="49"/>
                    </a:lnTo>
                    <a:moveTo>
                      <a:pt x="1198" y="1342"/>
                    </a:moveTo>
                    <a:lnTo>
                      <a:pt x="1198" y="1349"/>
                    </a:lnTo>
                    <a:moveTo>
                      <a:pt x="1198" y="1349"/>
                    </a:moveTo>
                    <a:lnTo>
                      <a:pt x="1196" y="135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8" name="Freeform 640"/>
              <p:cNvSpPr>
                <a:spLocks/>
              </p:cNvSpPr>
              <p:nvPr/>
            </p:nvSpPr>
            <p:spPr bwMode="auto">
              <a:xfrm>
                <a:off x="4650" y="3270"/>
                <a:ext cx="113" cy="90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0" y="17"/>
                  </a:cxn>
                  <a:cxn ang="0">
                    <a:pos x="0" y="90"/>
                  </a:cxn>
                  <a:cxn ang="0">
                    <a:pos x="66" y="80"/>
                  </a:cxn>
                  <a:cxn ang="0">
                    <a:pos x="113" y="0"/>
                  </a:cxn>
                </a:cxnLst>
                <a:rect l="0" t="0" r="r" b="b"/>
                <a:pathLst>
                  <a:path w="113" h="90">
                    <a:moveTo>
                      <a:pt x="113" y="0"/>
                    </a:moveTo>
                    <a:lnTo>
                      <a:pt x="10" y="17"/>
                    </a:lnTo>
                    <a:lnTo>
                      <a:pt x="0" y="90"/>
                    </a:lnTo>
                    <a:lnTo>
                      <a:pt x="66" y="8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9" name="Freeform 641"/>
              <p:cNvSpPr>
                <a:spLocks/>
              </p:cNvSpPr>
              <p:nvPr/>
            </p:nvSpPr>
            <p:spPr bwMode="auto">
              <a:xfrm>
                <a:off x="4650" y="3270"/>
                <a:ext cx="113" cy="90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0" y="17"/>
                  </a:cxn>
                  <a:cxn ang="0">
                    <a:pos x="0" y="90"/>
                  </a:cxn>
                  <a:cxn ang="0">
                    <a:pos x="66" y="80"/>
                  </a:cxn>
                  <a:cxn ang="0">
                    <a:pos x="113" y="0"/>
                  </a:cxn>
                </a:cxnLst>
                <a:rect l="0" t="0" r="r" b="b"/>
                <a:pathLst>
                  <a:path w="113" h="90">
                    <a:moveTo>
                      <a:pt x="113" y="0"/>
                    </a:moveTo>
                    <a:lnTo>
                      <a:pt x="10" y="17"/>
                    </a:lnTo>
                    <a:lnTo>
                      <a:pt x="0" y="90"/>
                    </a:lnTo>
                    <a:lnTo>
                      <a:pt x="66" y="8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0" name="Freeform 642"/>
              <p:cNvSpPr>
                <a:spLocks/>
              </p:cNvSpPr>
              <p:nvPr/>
            </p:nvSpPr>
            <p:spPr bwMode="auto">
              <a:xfrm>
                <a:off x="4019" y="3270"/>
                <a:ext cx="112" cy="90"/>
              </a:xfrm>
              <a:custGeom>
                <a:avLst/>
                <a:gdLst/>
                <a:ahLst/>
                <a:cxnLst>
                  <a:cxn ang="0">
                    <a:pos x="47" y="80"/>
                  </a:cxn>
                  <a:cxn ang="0">
                    <a:pos x="0" y="0"/>
                  </a:cxn>
                  <a:cxn ang="0">
                    <a:pos x="103" y="17"/>
                  </a:cxn>
                  <a:cxn ang="0">
                    <a:pos x="112" y="90"/>
                  </a:cxn>
                  <a:cxn ang="0">
                    <a:pos x="47" y="80"/>
                  </a:cxn>
                </a:cxnLst>
                <a:rect l="0" t="0" r="r" b="b"/>
                <a:pathLst>
                  <a:path w="112" h="90">
                    <a:moveTo>
                      <a:pt x="47" y="80"/>
                    </a:moveTo>
                    <a:lnTo>
                      <a:pt x="0" y="0"/>
                    </a:lnTo>
                    <a:lnTo>
                      <a:pt x="103" y="17"/>
                    </a:lnTo>
                    <a:lnTo>
                      <a:pt x="112" y="90"/>
                    </a:lnTo>
                    <a:lnTo>
                      <a:pt x="47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1" name="Freeform 643"/>
              <p:cNvSpPr>
                <a:spLocks/>
              </p:cNvSpPr>
              <p:nvPr/>
            </p:nvSpPr>
            <p:spPr bwMode="auto">
              <a:xfrm>
                <a:off x="4019" y="3270"/>
                <a:ext cx="112" cy="90"/>
              </a:xfrm>
              <a:custGeom>
                <a:avLst/>
                <a:gdLst/>
                <a:ahLst/>
                <a:cxnLst>
                  <a:cxn ang="0">
                    <a:pos x="47" y="80"/>
                  </a:cxn>
                  <a:cxn ang="0">
                    <a:pos x="0" y="0"/>
                  </a:cxn>
                  <a:cxn ang="0">
                    <a:pos x="103" y="17"/>
                  </a:cxn>
                  <a:cxn ang="0">
                    <a:pos x="112" y="90"/>
                  </a:cxn>
                  <a:cxn ang="0">
                    <a:pos x="47" y="80"/>
                  </a:cxn>
                </a:cxnLst>
                <a:rect l="0" t="0" r="r" b="b"/>
                <a:pathLst>
                  <a:path w="112" h="90">
                    <a:moveTo>
                      <a:pt x="47" y="80"/>
                    </a:moveTo>
                    <a:lnTo>
                      <a:pt x="0" y="0"/>
                    </a:lnTo>
                    <a:lnTo>
                      <a:pt x="103" y="17"/>
                    </a:lnTo>
                    <a:lnTo>
                      <a:pt x="112" y="90"/>
                    </a:lnTo>
                    <a:lnTo>
                      <a:pt x="47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2" name="Freeform 644"/>
              <p:cNvSpPr>
                <a:spLocks/>
              </p:cNvSpPr>
              <p:nvPr/>
            </p:nvSpPr>
            <p:spPr bwMode="auto">
              <a:xfrm>
                <a:off x="5212" y="1372"/>
                <a:ext cx="129" cy="104"/>
              </a:xfrm>
              <a:custGeom>
                <a:avLst/>
                <a:gdLst/>
                <a:ahLst/>
                <a:cxnLst>
                  <a:cxn ang="0">
                    <a:pos x="123" y="56"/>
                  </a:cxn>
                  <a:cxn ang="0">
                    <a:pos x="0" y="0"/>
                  </a:cxn>
                  <a:cxn ang="0">
                    <a:pos x="5" y="44"/>
                  </a:cxn>
                  <a:cxn ang="0">
                    <a:pos x="129" y="104"/>
                  </a:cxn>
                  <a:cxn ang="0">
                    <a:pos x="123" y="56"/>
                  </a:cxn>
                </a:cxnLst>
                <a:rect l="0" t="0" r="r" b="b"/>
                <a:pathLst>
                  <a:path w="129" h="104">
                    <a:moveTo>
                      <a:pt x="123" y="56"/>
                    </a:moveTo>
                    <a:lnTo>
                      <a:pt x="0" y="0"/>
                    </a:lnTo>
                    <a:lnTo>
                      <a:pt x="5" y="44"/>
                    </a:lnTo>
                    <a:lnTo>
                      <a:pt x="129" y="104"/>
                    </a:lnTo>
                    <a:lnTo>
                      <a:pt x="123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3" name="Freeform 645"/>
              <p:cNvSpPr>
                <a:spLocks/>
              </p:cNvSpPr>
              <p:nvPr/>
            </p:nvSpPr>
            <p:spPr bwMode="auto">
              <a:xfrm>
                <a:off x="5212" y="1372"/>
                <a:ext cx="129" cy="104"/>
              </a:xfrm>
              <a:custGeom>
                <a:avLst/>
                <a:gdLst/>
                <a:ahLst/>
                <a:cxnLst>
                  <a:cxn ang="0">
                    <a:pos x="123" y="56"/>
                  </a:cxn>
                  <a:cxn ang="0">
                    <a:pos x="0" y="0"/>
                  </a:cxn>
                  <a:cxn ang="0">
                    <a:pos x="5" y="44"/>
                  </a:cxn>
                  <a:cxn ang="0">
                    <a:pos x="129" y="104"/>
                  </a:cxn>
                  <a:cxn ang="0">
                    <a:pos x="123" y="56"/>
                  </a:cxn>
                </a:cxnLst>
                <a:rect l="0" t="0" r="r" b="b"/>
                <a:pathLst>
                  <a:path w="129" h="104">
                    <a:moveTo>
                      <a:pt x="123" y="56"/>
                    </a:moveTo>
                    <a:lnTo>
                      <a:pt x="0" y="0"/>
                    </a:lnTo>
                    <a:lnTo>
                      <a:pt x="5" y="44"/>
                    </a:lnTo>
                    <a:lnTo>
                      <a:pt x="129" y="104"/>
                    </a:lnTo>
                    <a:lnTo>
                      <a:pt x="123" y="5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4" name="Freeform 646"/>
              <p:cNvSpPr>
                <a:spLocks/>
              </p:cNvSpPr>
              <p:nvPr/>
            </p:nvSpPr>
            <p:spPr bwMode="auto">
              <a:xfrm>
                <a:off x="4553" y="1392"/>
                <a:ext cx="10" cy="127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0" y="0"/>
                  </a:cxn>
                  <a:cxn ang="0">
                    <a:pos x="10" y="30"/>
                  </a:cxn>
                  <a:cxn ang="0">
                    <a:pos x="10" y="127"/>
                  </a:cxn>
                  <a:cxn ang="0">
                    <a:pos x="0" y="98"/>
                  </a:cxn>
                </a:cxnLst>
                <a:rect l="0" t="0" r="r" b="b"/>
                <a:pathLst>
                  <a:path w="10" h="127">
                    <a:moveTo>
                      <a:pt x="0" y="98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0" y="127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5" name="Freeform 647"/>
              <p:cNvSpPr>
                <a:spLocks/>
              </p:cNvSpPr>
              <p:nvPr/>
            </p:nvSpPr>
            <p:spPr bwMode="auto">
              <a:xfrm>
                <a:off x="4553" y="1392"/>
                <a:ext cx="10" cy="127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0" y="0"/>
                  </a:cxn>
                  <a:cxn ang="0">
                    <a:pos x="10" y="30"/>
                  </a:cxn>
                  <a:cxn ang="0">
                    <a:pos x="10" y="127"/>
                  </a:cxn>
                  <a:cxn ang="0">
                    <a:pos x="0" y="98"/>
                  </a:cxn>
                </a:cxnLst>
                <a:rect l="0" t="0" r="r" b="b"/>
                <a:pathLst>
                  <a:path w="10" h="127">
                    <a:moveTo>
                      <a:pt x="0" y="98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0" y="127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6" name="Freeform 648"/>
              <p:cNvSpPr>
                <a:spLocks/>
              </p:cNvSpPr>
              <p:nvPr/>
            </p:nvSpPr>
            <p:spPr bwMode="auto">
              <a:xfrm>
                <a:off x="4218" y="1392"/>
                <a:ext cx="10" cy="127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0" y="30"/>
                  </a:cxn>
                  <a:cxn ang="0">
                    <a:pos x="10" y="0"/>
                  </a:cxn>
                  <a:cxn ang="0">
                    <a:pos x="10" y="98"/>
                  </a:cxn>
                  <a:cxn ang="0">
                    <a:pos x="0" y="127"/>
                  </a:cxn>
                </a:cxnLst>
                <a:rect l="0" t="0" r="r" b="b"/>
                <a:pathLst>
                  <a:path w="10" h="127">
                    <a:moveTo>
                      <a:pt x="0" y="127"/>
                    </a:moveTo>
                    <a:lnTo>
                      <a:pt x="0" y="30"/>
                    </a:lnTo>
                    <a:lnTo>
                      <a:pt x="10" y="0"/>
                    </a:lnTo>
                    <a:lnTo>
                      <a:pt x="10" y="98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7" name="Freeform 649"/>
              <p:cNvSpPr>
                <a:spLocks/>
              </p:cNvSpPr>
              <p:nvPr/>
            </p:nvSpPr>
            <p:spPr bwMode="auto">
              <a:xfrm>
                <a:off x="4218" y="1392"/>
                <a:ext cx="10" cy="127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0" y="30"/>
                  </a:cxn>
                  <a:cxn ang="0">
                    <a:pos x="10" y="0"/>
                  </a:cxn>
                  <a:cxn ang="0">
                    <a:pos x="10" y="98"/>
                  </a:cxn>
                  <a:cxn ang="0">
                    <a:pos x="0" y="127"/>
                  </a:cxn>
                </a:cxnLst>
                <a:rect l="0" t="0" r="r" b="b"/>
                <a:pathLst>
                  <a:path w="10" h="127">
                    <a:moveTo>
                      <a:pt x="0" y="127"/>
                    </a:moveTo>
                    <a:lnTo>
                      <a:pt x="0" y="30"/>
                    </a:lnTo>
                    <a:lnTo>
                      <a:pt x="10" y="0"/>
                    </a:lnTo>
                    <a:lnTo>
                      <a:pt x="10" y="98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8" name="Freeform 650"/>
              <p:cNvSpPr>
                <a:spLocks/>
              </p:cNvSpPr>
              <p:nvPr/>
            </p:nvSpPr>
            <p:spPr bwMode="auto">
              <a:xfrm>
                <a:off x="5201" y="1560"/>
                <a:ext cx="61" cy="120"/>
              </a:xfrm>
              <a:custGeom>
                <a:avLst/>
                <a:gdLst/>
                <a:ahLst/>
                <a:cxnLst>
                  <a:cxn ang="0">
                    <a:pos x="54" y="120"/>
                  </a:cxn>
                  <a:cxn ang="0">
                    <a:pos x="0" y="54"/>
                  </a:cxn>
                  <a:cxn ang="0">
                    <a:pos x="8" y="0"/>
                  </a:cxn>
                  <a:cxn ang="0">
                    <a:pos x="61" y="63"/>
                  </a:cxn>
                  <a:cxn ang="0">
                    <a:pos x="54" y="120"/>
                  </a:cxn>
                </a:cxnLst>
                <a:rect l="0" t="0" r="r" b="b"/>
                <a:pathLst>
                  <a:path w="61" h="120">
                    <a:moveTo>
                      <a:pt x="54" y="120"/>
                    </a:moveTo>
                    <a:lnTo>
                      <a:pt x="0" y="54"/>
                    </a:lnTo>
                    <a:lnTo>
                      <a:pt x="8" y="0"/>
                    </a:lnTo>
                    <a:lnTo>
                      <a:pt x="61" y="63"/>
                    </a:lnTo>
                    <a:lnTo>
                      <a:pt x="54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9" name="Freeform 651"/>
              <p:cNvSpPr>
                <a:spLocks/>
              </p:cNvSpPr>
              <p:nvPr/>
            </p:nvSpPr>
            <p:spPr bwMode="auto">
              <a:xfrm>
                <a:off x="5201" y="1560"/>
                <a:ext cx="61" cy="120"/>
              </a:xfrm>
              <a:custGeom>
                <a:avLst/>
                <a:gdLst/>
                <a:ahLst/>
                <a:cxnLst>
                  <a:cxn ang="0">
                    <a:pos x="54" y="120"/>
                  </a:cxn>
                  <a:cxn ang="0">
                    <a:pos x="0" y="54"/>
                  </a:cxn>
                  <a:cxn ang="0">
                    <a:pos x="8" y="0"/>
                  </a:cxn>
                  <a:cxn ang="0">
                    <a:pos x="61" y="63"/>
                  </a:cxn>
                  <a:cxn ang="0">
                    <a:pos x="54" y="120"/>
                  </a:cxn>
                </a:cxnLst>
                <a:rect l="0" t="0" r="r" b="b"/>
                <a:pathLst>
                  <a:path w="61" h="120">
                    <a:moveTo>
                      <a:pt x="54" y="120"/>
                    </a:moveTo>
                    <a:lnTo>
                      <a:pt x="0" y="54"/>
                    </a:lnTo>
                    <a:lnTo>
                      <a:pt x="8" y="0"/>
                    </a:lnTo>
                    <a:lnTo>
                      <a:pt x="61" y="63"/>
                    </a:lnTo>
                    <a:lnTo>
                      <a:pt x="54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0" name="Freeform 652"/>
              <p:cNvSpPr>
                <a:spLocks/>
              </p:cNvSpPr>
              <p:nvPr/>
            </p:nvSpPr>
            <p:spPr bwMode="auto">
              <a:xfrm>
                <a:off x="3520" y="1560"/>
                <a:ext cx="60" cy="120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52" y="0"/>
                  </a:cxn>
                  <a:cxn ang="0">
                    <a:pos x="60" y="54"/>
                  </a:cxn>
                  <a:cxn ang="0">
                    <a:pos x="7" y="120"/>
                  </a:cxn>
                  <a:cxn ang="0">
                    <a:pos x="0" y="63"/>
                  </a:cxn>
                </a:cxnLst>
                <a:rect l="0" t="0" r="r" b="b"/>
                <a:pathLst>
                  <a:path w="60" h="120">
                    <a:moveTo>
                      <a:pt x="0" y="63"/>
                    </a:moveTo>
                    <a:lnTo>
                      <a:pt x="52" y="0"/>
                    </a:lnTo>
                    <a:lnTo>
                      <a:pt x="60" y="54"/>
                    </a:lnTo>
                    <a:lnTo>
                      <a:pt x="7" y="12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1" name="Freeform 653"/>
              <p:cNvSpPr>
                <a:spLocks noEditPoints="1"/>
              </p:cNvSpPr>
              <p:nvPr/>
            </p:nvSpPr>
            <p:spPr bwMode="auto">
              <a:xfrm>
                <a:off x="3520" y="1560"/>
                <a:ext cx="1800" cy="10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52" y="0"/>
                  </a:cxn>
                  <a:cxn ang="0">
                    <a:pos x="60" y="54"/>
                  </a:cxn>
                  <a:cxn ang="0">
                    <a:pos x="7" y="120"/>
                  </a:cxn>
                  <a:cxn ang="0">
                    <a:pos x="0" y="63"/>
                  </a:cxn>
                  <a:cxn ang="0">
                    <a:pos x="1798" y="1020"/>
                  </a:cxn>
                  <a:cxn ang="0">
                    <a:pos x="1800" y="1016"/>
                  </a:cxn>
                  <a:cxn ang="0">
                    <a:pos x="1798" y="1024"/>
                  </a:cxn>
                  <a:cxn ang="0">
                    <a:pos x="1798" y="1020"/>
                  </a:cxn>
                </a:cxnLst>
                <a:rect l="0" t="0" r="r" b="b"/>
                <a:pathLst>
                  <a:path w="1800" h="1024">
                    <a:moveTo>
                      <a:pt x="0" y="63"/>
                    </a:moveTo>
                    <a:lnTo>
                      <a:pt x="52" y="0"/>
                    </a:lnTo>
                    <a:lnTo>
                      <a:pt x="60" y="54"/>
                    </a:lnTo>
                    <a:lnTo>
                      <a:pt x="7" y="120"/>
                    </a:lnTo>
                    <a:lnTo>
                      <a:pt x="0" y="63"/>
                    </a:lnTo>
                    <a:moveTo>
                      <a:pt x="1798" y="1020"/>
                    </a:moveTo>
                    <a:lnTo>
                      <a:pt x="1800" y="1016"/>
                    </a:lnTo>
                    <a:moveTo>
                      <a:pt x="1798" y="1024"/>
                    </a:moveTo>
                    <a:lnTo>
                      <a:pt x="1798" y="102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2" name="Freeform 654"/>
              <p:cNvSpPr>
                <a:spLocks/>
              </p:cNvSpPr>
              <p:nvPr/>
            </p:nvSpPr>
            <p:spPr bwMode="auto">
              <a:xfrm>
                <a:off x="4522" y="1270"/>
                <a:ext cx="31" cy="122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0"/>
                  </a:cxn>
                  <a:cxn ang="0">
                    <a:pos x="31" y="26"/>
                  </a:cxn>
                  <a:cxn ang="0">
                    <a:pos x="31" y="122"/>
                  </a:cxn>
                  <a:cxn ang="0">
                    <a:pos x="0" y="97"/>
                  </a:cxn>
                </a:cxnLst>
                <a:rect l="0" t="0" r="r" b="b"/>
                <a:pathLst>
                  <a:path w="31" h="122">
                    <a:moveTo>
                      <a:pt x="0" y="97"/>
                    </a:moveTo>
                    <a:lnTo>
                      <a:pt x="0" y="0"/>
                    </a:lnTo>
                    <a:lnTo>
                      <a:pt x="31" y="26"/>
                    </a:lnTo>
                    <a:lnTo>
                      <a:pt x="31" y="122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3" name="Freeform 655"/>
              <p:cNvSpPr>
                <a:spLocks/>
              </p:cNvSpPr>
              <p:nvPr/>
            </p:nvSpPr>
            <p:spPr bwMode="auto">
              <a:xfrm>
                <a:off x="4522" y="1270"/>
                <a:ext cx="31" cy="122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0"/>
                  </a:cxn>
                  <a:cxn ang="0">
                    <a:pos x="31" y="26"/>
                  </a:cxn>
                  <a:cxn ang="0">
                    <a:pos x="31" y="122"/>
                  </a:cxn>
                  <a:cxn ang="0">
                    <a:pos x="0" y="97"/>
                  </a:cxn>
                </a:cxnLst>
                <a:rect l="0" t="0" r="r" b="b"/>
                <a:pathLst>
                  <a:path w="31" h="122">
                    <a:moveTo>
                      <a:pt x="0" y="97"/>
                    </a:moveTo>
                    <a:lnTo>
                      <a:pt x="0" y="0"/>
                    </a:lnTo>
                    <a:lnTo>
                      <a:pt x="31" y="26"/>
                    </a:lnTo>
                    <a:lnTo>
                      <a:pt x="31" y="122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4" name="Freeform 656"/>
              <p:cNvSpPr>
                <a:spLocks/>
              </p:cNvSpPr>
              <p:nvPr/>
            </p:nvSpPr>
            <p:spPr bwMode="auto">
              <a:xfrm>
                <a:off x="4228" y="1270"/>
                <a:ext cx="32" cy="122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0" y="26"/>
                  </a:cxn>
                  <a:cxn ang="0">
                    <a:pos x="32" y="0"/>
                  </a:cxn>
                  <a:cxn ang="0">
                    <a:pos x="32" y="97"/>
                  </a:cxn>
                  <a:cxn ang="0">
                    <a:pos x="0" y="122"/>
                  </a:cxn>
                </a:cxnLst>
                <a:rect l="0" t="0" r="r" b="b"/>
                <a:pathLst>
                  <a:path w="32" h="122">
                    <a:moveTo>
                      <a:pt x="0" y="122"/>
                    </a:moveTo>
                    <a:lnTo>
                      <a:pt x="0" y="26"/>
                    </a:lnTo>
                    <a:lnTo>
                      <a:pt x="32" y="0"/>
                    </a:lnTo>
                    <a:lnTo>
                      <a:pt x="32" y="97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5" name="Freeform 657"/>
              <p:cNvSpPr>
                <a:spLocks/>
              </p:cNvSpPr>
              <p:nvPr/>
            </p:nvSpPr>
            <p:spPr bwMode="auto">
              <a:xfrm>
                <a:off x="4228" y="1270"/>
                <a:ext cx="32" cy="122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0" y="26"/>
                  </a:cxn>
                  <a:cxn ang="0">
                    <a:pos x="32" y="0"/>
                  </a:cxn>
                  <a:cxn ang="0">
                    <a:pos x="32" y="97"/>
                  </a:cxn>
                  <a:cxn ang="0">
                    <a:pos x="0" y="122"/>
                  </a:cxn>
                </a:cxnLst>
                <a:rect l="0" t="0" r="r" b="b"/>
                <a:pathLst>
                  <a:path w="32" h="122">
                    <a:moveTo>
                      <a:pt x="0" y="122"/>
                    </a:moveTo>
                    <a:lnTo>
                      <a:pt x="0" y="26"/>
                    </a:lnTo>
                    <a:lnTo>
                      <a:pt x="32" y="0"/>
                    </a:lnTo>
                    <a:lnTo>
                      <a:pt x="32" y="97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6" name="Freeform 658"/>
              <p:cNvSpPr>
                <a:spLocks/>
              </p:cNvSpPr>
              <p:nvPr/>
            </p:nvSpPr>
            <p:spPr bwMode="auto">
              <a:xfrm>
                <a:off x="4799" y="1220"/>
                <a:ext cx="144" cy="42"/>
              </a:xfrm>
              <a:custGeom>
                <a:avLst/>
                <a:gdLst/>
                <a:ahLst/>
                <a:cxnLst>
                  <a:cxn ang="0">
                    <a:pos x="130" y="14"/>
                  </a:cxn>
                  <a:cxn ang="0">
                    <a:pos x="0" y="0"/>
                  </a:cxn>
                  <a:cxn ang="0">
                    <a:pos x="11" y="22"/>
                  </a:cxn>
                  <a:cxn ang="0">
                    <a:pos x="144" y="42"/>
                  </a:cxn>
                  <a:cxn ang="0">
                    <a:pos x="130" y="14"/>
                  </a:cxn>
                </a:cxnLst>
                <a:rect l="0" t="0" r="r" b="b"/>
                <a:pathLst>
                  <a:path w="144" h="42">
                    <a:moveTo>
                      <a:pt x="130" y="14"/>
                    </a:moveTo>
                    <a:lnTo>
                      <a:pt x="0" y="0"/>
                    </a:lnTo>
                    <a:lnTo>
                      <a:pt x="11" y="22"/>
                    </a:lnTo>
                    <a:lnTo>
                      <a:pt x="144" y="42"/>
                    </a:lnTo>
                    <a:lnTo>
                      <a:pt x="13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7" name="Freeform 659"/>
              <p:cNvSpPr>
                <a:spLocks/>
              </p:cNvSpPr>
              <p:nvPr/>
            </p:nvSpPr>
            <p:spPr bwMode="auto">
              <a:xfrm>
                <a:off x="4799" y="1220"/>
                <a:ext cx="144" cy="42"/>
              </a:xfrm>
              <a:custGeom>
                <a:avLst/>
                <a:gdLst/>
                <a:ahLst/>
                <a:cxnLst>
                  <a:cxn ang="0">
                    <a:pos x="130" y="14"/>
                  </a:cxn>
                  <a:cxn ang="0">
                    <a:pos x="0" y="0"/>
                  </a:cxn>
                  <a:cxn ang="0">
                    <a:pos x="11" y="22"/>
                  </a:cxn>
                  <a:cxn ang="0">
                    <a:pos x="144" y="42"/>
                  </a:cxn>
                  <a:cxn ang="0">
                    <a:pos x="130" y="14"/>
                  </a:cxn>
                </a:cxnLst>
                <a:rect l="0" t="0" r="r" b="b"/>
                <a:pathLst>
                  <a:path w="144" h="42">
                    <a:moveTo>
                      <a:pt x="130" y="14"/>
                    </a:moveTo>
                    <a:lnTo>
                      <a:pt x="0" y="0"/>
                    </a:lnTo>
                    <a:lnTo>
                      <a:pt x="11" y="22"/>
                    </a:lnTo>
                    <a:lnTo>
                      <a:pt x="144" y="42"/>
                    </a:lnTo>
                    <a:lnTo>
                      <a:pt x="13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8" name="Freeform 660"/>
              <p:cNvSpPr>
                <a:spLocks/>
              </p:cNvSpPr>
              <p:nvPr/>
            </p:nvSpPr>
            <p:spPr bwMode="auto">
              <a:xfrm>
                <a:off x="5358" y="2034"/>
                <a:ext cx="90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8"/>
                  </a:cxn>
                  <a:cxn ang="0">
                    <a:pos x="90" y="112"/>
                  </a:cxn>
                  <a:cxn ang="0">
                    <a:pos x="33" y="93"/>
                  </a:cxn>
                  <a:cxn ang="0">
                    <a:pos x="0" y="0"/>
                  </a:cxn>
                </a:cxnLst>
                <a:rect l="0" t="0" r="r" b="b"/>
                <a:pathLst>
                  <a:path w="90" h="112">
                    <a:moveTo>
                      <a:pt x="0" y="0"/>
                    </a:moveTo>
                    <a:lnTo>
                      <a:pt x="73" y="8"/>
                    </a:lnTo>
                    <a:lnTo>
                      <a:pt x="90" y="112"/>
                    </a:lnTo>
                    <a:lnTo>
                      <a:pt x="33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9" name="Freeform 661"/>
              <p:cNvSpPr>
                <a:spLocks/>
              </p:cNvSpPr>
              <p:nvPr/>
            </p:nvSpPr>
            <p:spPr bwMode="auto">
              <a:xfrm>
                <a:off x="5358" y="2034"/>
                <a:ext cx="90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8"/>
                  </a:cxn>
                  <a:cxn ang="0">
                    <a:pos x="90" y="112"/>
                  </a:cxn>
                  <a:cxn ang="0">
                    <a:pos x="33" y="93"/>
                  </a:cxn>
                  <a:cxn ang="0">
                    <a:pos x="0" y="0"/>
                  </a:cxn>
                </a:cxnLst>
                <a:rect l="0" t="0" r="r" b="b"/>
                <a:pathLst>
                  <a:path w="90" h="112">
                    <a:moveTo>
                      <a:pt x="0" y="0"/>
                    </a:moveTo>
                    <a:lnTo>
                      <a:pt x="73" y="8"/>
                    </a:lnTo>
                    <a:lnTo>
                      <a:pt x="90" y="112"/>
                    </a:lnTo>
                    <a:lnTo>
                      <a:pt x="33" y="9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0" name="Freeform 662"/>
              <p:cNvSpPr>
                <a:spLocks/>
              </p:cNvSpPr>
              <p:nvPr/>
            </p:nvSpPr>
            <p:spPr bwMode="auto">
              <a:xfrm>
                <a:off x="4450" y="1671"/>
                <a:ext cx="72" cy="80"/>
              </a:xfrm>
              <a:custGeom>
                <a:avLst/>
                <a:gdLst/>
                <a:ahLst/>
                <a:cxnLst>
                  <a:cxn ang="0">
                    <a:pos x="31" y="67"/>
                  </a:cxn>
                  <a:cxn ang="0">
                    <a:pos x="72" y="0"/>
                  </a:cxn>
                  <a:cxn ang="0">
                    <a:pos x="28" y="17"/>
                  </a:cxn>
                  <a:cxn ang="0">
                    <a:pos x="0" y="80"/>
                  </a:cxn>
                  <a:cxn ang="0">
                    <a:pos x="31" y="67"/>
                  </a:cxn>
                </a:cxnLst>
                <a:rect l="0" t="0" r="r" b="b"/>
                <a:pathLst>
                  <a:path w="72" h="80">
                    <a:moveTo>
                      <a:pt x="31" y="67"/>
                    </a:moveTo>
                    <a:lnTo>
                      <a:pt x="72" y="0"/>
                    </a:lnTo>
                    <a:lnTo>
                      <a:pt x="28" y="17"/>
                    </a:lnTo>
                    <a:lnTo>
                      <a:pt x="0" y="80"/>
                    </a:lnTo>
                    <a:lnTo>
                      <a:pt x="31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1" name="Freeform 663"/>
              <p:cNvSpPr>
                <a:spLocks/>
              </p:cNvSpPr>
              <p:nvPr/>
            </p:nvSpPr>
            <p:spPr bwMode="auto">
              <a:xfrm>
                <a:off x="4450" y="1671"/>
                <a:ext cx="72" cy="80"/>
              </a:xfrm>
              <a:custGeom>
                <a:avLst/>
                <a:gdLst/>
                <a:ahLst/>
                <a:cxnLst>
                  <a:cxn ang="0">
                    <a:pos x="31" y="67"/>
                  </a:cxn>
                  <a:cxn ang="0">
                    <a:pos x="72" y="0"/>
                  </a:cxn>
                  <a:cxn ang="0">
                    <a:pos x="28" y="17"/>
                  </a:cxn>
                  <a:cxn ang="0">
                    <a:pos x="0" y="80"/>
                  </a:cxn>
                  <a:cxn ang="0">
                    <a:pos x="31" y="67"/>
                  </a:cxn>
                </a:cxnLst>
                <a:rect l="0" t="0" r="r" b="b"/>
                <a:pathLst>
                  <a:path w="72" h="80">
                    <a:moveTo>
                      <a:pt x="31" y="67"/>
                    </a:moveTo>
                    <a:lnTo>
                      <a:pt x="72" y="0"/>
                    </a:lnTo>
                    <a:lnTo>
                      <a:pt x="28" y="17"/>
                    </a:lnTo>
                    <a:lnTo>
                      <a:pt x="0" y="80"/>
                    </a:lnTo>
                    <a:lnTo>
                      <a:pt x="31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2" name="Freeform 664"/>
              <p:cNvSpPr>
                <a:spLocks/>
              </p:cNvSpPr>
              <p:nvPr/>
            </p:nvSpPr>
            <p:spPr bwMode="auto">
              <a:xfrm>
                <a:off x="4260" y="1671"/>
                <a:ext cx="72" cy="80"/>
              </a:xfrm>
              <a:custGeom>
                <a:avLst/>
                <a:gdLst/>
                <a:ahLst/>
                <a:cxnLst>
                  <a:cxn ang="0">
                    <a:pos x="72" y="80"/>
                  </a:cxn>
                  <a:cxn ang="0">
                    <a:pos x="44" y="17"/>
                  </a:cxn>
                  <a:cxn ang="0">
                    <a:pos x="0" y="0"/>
                  </a:cxn>
                  <a:cxn ang="0">
                    <a:pos x="41" y="67"/>
                  </a:cxn>
                  <a:cxn ang="0">
                    <a:pos x="72" y="80"/>
                  </a:cxn>
                </a:cxnLst>
                <a:rect l="0" t="0" r="r" b="b"/>
                <a:pathLst>
                  <a:path w="72" h="80">
                    <a:moveTo>
                      <a:pt x="72" y="80"/>
                    </a:moveTo>
                    <a:lnTo>
                      <a:pt x="44" y="17"/>
                    </a:lnTo>
                    <a:lnTo>
                      <a:pt x="0" y="0"/>
                    </a:lnTo>
                    <a:lnTo>
                      <a:pt x="41" y="67"/>
                    </a:lnTo>
                    <a:lnTo>
                      <a:pt x="72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3" name="Freeform 665"/>
              <p:cNvSpPr>
                <a:spLocks/>
              </p:cNvSpPr>
              <p:nvPr/>
            </p:nvSpPr>
            <p:spPr bwMode="auto">
              <a:xfrm>
                <a:off x="4260" y="1671"/>
                <a:ext cx="72" cy="80"/>
              </a:xfrm>
              <a:custGeom>
                <a:avLst/>
                <a:gdLst/>
                <a:ahLst/>
                <a:cxnLst>
                  <a:cxn ang="0">
                    <a:pos x="72" y="80"/>
                  </a:cxn>
                  <a:cxn ang="0">
                    <a:pos x="44" y="17"/>
                  </a:cxn>
                  <a:cxn ang="0">
                    <a:pos x="0" y="0"/>
                  </a:cxn>
                  <a:cxn ang="0">
                    <a:pos x="41" y="67"/>
                  </a:cxn>
                  <a:cxn ang="0">
                    <a:pos x="72" y="80"/>
                  </a:cxn>
                </a:cxnLst>
                <a:rect l="0" t="0" r="r" b="b"/>
                <a:pathLst>
                  <a:path w="72" h="80">
                    <a:moveTo>
                      <a:pt x="72" y="80"/>
                    </a:moveTo>
                    <a:lnTo>
                      <a:pt x="44" y="17"/>
                    </a:lnTo>
                    <a:lnTo>
                      <a:pt x="0" y="0"/>
                    </a:lnTo>
                    <a:lnTo>
                      <a:pt x="41" y="67"/>
                    </a:lnTo>
                    <a:lnTo>
                      <a:pt x="72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4" name="Freeform 666"/>
              <p:cNvSpPr>
                <a:spLocks/>
              </p:cNvSpPr>
              <p:nvPr/>
            </p:nvSpPr>
            <p:spPr bwMode="auto">
              <a:xfrm>
                <a:off x="4551" y="1244"/>
                <a:ext cx="73" cy="4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0" y="0"/>
                  </a:cxn>
                  <a:cxn ang="0">
                    <a:pos x="73" y="39"/>
                  </a:cxn>
                  <a:cxn ang="0">
                    <a:pos x="38" y="46"/>
                  </a:cxn>
                  <a:cxn ang="0">
                    <a:pos x="0" y="14"/>
                  </a:cxn>
                </a:cxnLst>
                <a:rect l="0" t="0" r="r" b="b"/>
                <a:pathLst>
                  <a:path w="73" h="46">
                    <a:moveTo>
                      <a:pt x="0" y="14"/>
                    </a:moveTo>
                    <a:lnTo>
                      <a:pt x="30" y="0"/>
                    </a:lnTo>
                    <a:lnTo>
                      <a:pt x="73" y="39"/>
                    </a:lnTo>
                    <a:lnTo>
                      <a:pt x="38" y="4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5" name="Freeform 667"/>
              <p:cNvSpPr>
                <a:spLocks/>
              </p:cNvSpPr>
              <p:nvPr/>
            </p:nvSpPr>
            <p:spPr bwMode="auto">
              <a:xfrm>
                <a:off x="4551" y="1244"/>
                <a:ext cx="73" cy="4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0" y="0"/>
                  </a:cxn>
                  <a:cxn ang="0">
                    <a:pos x="73" y="39"/>
                  </a:cxn>
                  <a:cxn ang="0">
                    <a:pos x="38" y="46"/>
                  </a:cxn>
                  <a:cxn ang="0">
                    <a:pos x="0" y="14"/>
                  </a:cxn>
                </a:cxnLst>
                <a:rect l="0" t="0" r="r" b="b"/>
                <a:pathLst>
                  <a:path w="73" h="46">
                    <a:moveTo>
                      <a:pt x="0" y="14"/>
                    </a:moveTo>
                    <a:lnTo>
                      <a:pt x="30" y="0"/>
                    </a:lnTo>
                    <a:lnTo>
                      <a:pt x="73" y="39"/>
                    </a:lnTo>
                    <a:lnTo>
                      <a:pt x="38" y="46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6" name="Freeform 668"/>
              <p:cNvSpPr>
                <a:spLocks/>
              </p:cNvSpPr>
              <p:nvPr/>
            </p:nvSpPr>
            <p:spPr bwMode="auto">
              <a:xfrm>
                <a:off x="4158" y="1244"/>
                <a:ext cx="71" cy="46"/>
              </a:xfrm>
              <a:custGeom>
                <a:avLst/>
                <a:gdLst/>
                <a:ahLst/>
                <a:cxnLst>
                  <a:cxn ang="0">
                    <a:pos x="35" y="46"/>
                  </a:cxn>
                  <a:cxn ang="0">
                    <a:pos x="0" y="39"/>
                  </a:cxn>
                  <a:cxn ang="0">
                    <a:pos x="43" y="0"/>
                  </a:cxn>
                  <a:cxn ang="0">
                    <a:pos x="71" y="14"/>
                  </a:cxn>
                  <a:cxn ang="0">
                    <a:pos x="35" y="46"/>
                  </a:cxn>
                </a:cxnLst>
                <a:rect l="0" t="0" r="r" b="b"/>
                <a:pathLst>
                  <a:path w="71" h="46">
                    <a:moveTo>
                      <a:pt x="35" y="46"/>
                    </a:moveTo>
                    <a:lnTo>
                      <a:pt x="0" y="39"/>
                    </a:lnTo>
                    <a:lnTo>
                      <a:pt x="43" y="0"/>
                    </a:lnTo>
                    <a:lnTo>
                      <a:pt x="71" y="14"/>
                    </a:lnTo>
                    <a:lnTo>
                      <a:pt x="35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7" name="Freeform 669"/>
              <p:cNvSpPr>
                <a:spLocks/>
              </p:cNvSpPr>
              <p:nvPr/>
            </p:nvSpPr>
            <p:spPr bwMode="auto">
              <a:xfrm>
                <a:off x="4158" y="1244"/>
                <a:ext cx="71" cy="46"/>
              </a:xfrm>
              <a:custGeom>
                <a:avLst/>
                <a:gdLst/>
                <a:ahLst/>
                <a:cxnLst>
                  <a:cxn ang="0">
                    <a:pos x="35" y="46"/>
                  </a:cxn>
                  <a:cxn ang="0">
                    <a:pos x="0" y="39"/>
                  </a:cxn>
                  <a:cxn ang="0">
                    <a:pos x="43" y="0"/>
                  </a:cxn>
                  <a:cxn ang="0">
                    <a:pos x="71" y="14"/>
                  </a:cxn>
                  <a:cxn ang="0">
                    <a:pos x="35" y="46"/>
                  </a:cxn>
                </a:cxnLst>
                <a:rect l="0" t="0" r="r" b="b"/>
                <a:pathLst>
                  <a:path w="71" h="46">
                    <a:moveTo>
                      <a:pt x="35" y="46"/>
                    </a:moveTo>
                    <a:lnTo>
                      <a:pt x="0" y="39"/>
                    </a:lnTo>
                    <a:lnTo>
                      <a:pt x="43" y="0"/>
                    </a:lnTo>
                    <a:lnTo>
                      <a:pt x="71" y="14"/>
                    </a:lnTo>
                    <a:lnTo>
                      <a:pt x="35" y="4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8" name="Freeform 670"/>
              <p:cNvSpPr>
                <a:spLocks/>
              </p:cNvSpPr>
              <p:nvPr/>
            </p:nvSpPr>
            <p:spPr bwMode="auto">
              <a:xfrm>
                <a:off x="5358" y="2020"/>
                <a:ext cx="115" cy="107"/>
              </a:xfrm>
              <a:custGeom>
                <a:avLst/>
                <a:gdLst/>
                <a:ahLst/>
                <a:cxnLst>
                  <a:cxn ang="0">
                    <a:pos x="33" y="107"/>
                  </a:cxn>
                  <a:cxn ang="0">
                    <a:pos x="0" y="14"/>
                  </a:cxn>
                  <a:cxn ang="0">
                    <a:pos x="83" y="0"/>
                  </a:cxn>
                  <a:cxn ang="0">
                    <a:pos x="115" y="94"/>
                  </a:cxn>
                  <a:cxn ang="0">
                    <a:pos x="33" y="107"/>
                  </a:cxn>
                </a:cxnLst>
                <a:rect l="0" t="0" r="r" b="b"/>
                <a:pathLst>
                  <a:path w="115" h="107">
                    <a:moveTo>
                      <a:pt x="33" y="107"/>
                    </a:moveTo>
                    <a:lnTo>
                      <a:pt x="0" y="14"/>
                    </a:lnTo>
                    <a:lnTo>
                      <a:pt x="83" y="0"/>
                    </a:lnTo>
                    <a:lnTo>
                      <a:pt x="115" y="94"/>
                    </a:lnTo>
                    <a:lnTo>
                      <a:pt x="33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9" name="Freeform 671"/>
              <p:cNvSpPr>
                <a:spLocks/>
              </p:cNvSpPr>
              <p:nvPr/>
            </p:nvSpPr>
            <p:spPr bwMode="auto">
              <a:xfrm>
                <a:off x="5358" y="2020"/>
                <a:ext cx="115" cy="107"/>
              </a:xfrm>
              <a:custGeom>
                <a:avLst/>
                <a:gdLst/>
                <a:ahLst/>
                <a:cxnLst>
                  <a:cxn ang="0">
                    <a:pos x="33" y="107"/>
                  </a:cxn>
                  <a:cxn ang="0">
                    <a:pos x="0" y="14"/>
                  </a:cxn>
                  <a:cxn ang="0">
                    <a:pos x="83" y="0"/>
                  </a:cxn>
                  <a:cxn ang="0">
                    <a:pos x="115" y="94"/>
                  </a:cxn>
                  <a:cxn ang="0">
                    <a:pos x="33" y="107"/>
                  </a:cxn>
                </a:cxnLst>
                <a:rect l="0" t="0" r="r" b="b"/>
                <a:pathLst>
                  <a:path w="115" h="107">
                    <a:moveTo>
                      <a:pt x="33" y="107"/>
                    </a:moveTo>
                    <a:lnTo>
                      <a:pt x="0" y="14"/>
                    </a:lnTo>
                    <a:lnTo>
                      <a:pt x="83" y="0"/>
                    </a:lnTo>
                    <a:lnTo>
                      <a:pt x="115" y="94"/>
                    </a:lnTo>
                    <a:lnTo>
                      <a:pt x="33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0" name="Freeform 672"/>
              <p:cNvSpPr>
                <a:spLocks/>
              </p:cNvSpPr>
              <p:nvPr/>
            </p:nvSpPr>
            <p:spPr bwMode="auto">
              <a:xfrm>
                <a:off x="3309" y="2020"/>
                <a:ext cx="115" cy="10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94"/>
                  </a:cxn>
                  <a:cxn ang="0">
                    <a:pos x="81" y="107"/>
                  </a:cxn>
                  <a:cxn ang="0">
                    <a:pos x="115" y="14"/>
                  </a:cxn>
                  <a:cxn ang="0">
                    <a:pos x="32" y="0"/>
                  </a:cxn>
                </a:cxnLst>
                <a:rect l="0" t="0" r="r" b="b"/>
                <a:pathLst>
                  <a:path w="115" h="107">
                    <a:moveTo>
                      <a:pt x="32" y="0"/>
                    </a:moveTo>
                    <a:lnTo>
                      <a:pt x="0" y="94"/>
                    </a:lnTo>
                    <a:lnTo>
                      <a:pt x="81" y="107"/>
                    </a:lnTo>
                    <a:lnTo>
                      <a:pt x="115" y="1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1" name="Freeform 673"/>
              <p:cNvSpPr>
                <a:spLocks/>
              </p:cNvSpPr>
              <p:nvPr/>
            </p:nvSpPr>
            <p:spPr bwMode="auto">
              <a:xfrm>
                <a:off x="3309" y="2020"/>
                <a:ext cx="115" cy="10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94"/>
                  </a:cxn>
                  <a:cxn ang="0">
                    <a:pos x="81" y="107"/>
                  </a:cxn>
                  <a:cxn ang="0">
                    <a:pos x="115" y="14"/>
                  </a:cxn>
                  <a:cxn ang="0">
                    <a:pos x="32" y="0"/>
                  </a:cxn>
                </a:cxnLst>
                <a:rect l="0" t="0" r="r" b="b"/>
                <a:pathLst>
                  <a:path w="115" h="107">
                    <a:moveTo>
                      <a:pt x="32" y="0"/>
                    </a:moveTo>
                    <a:lnTo>
                      <a:pt x="0" y="94"/>
                    </a:lnTo>
                    <a:lnTo>
                      <a:pt x="81" y="107"/>
                    </a:lnTo>
                    <a:lnTo>
                      <a:pt x="115" y="14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2" name="Freeform 674"/>
              <p:cNvSpPr>
                <a:spLocks/>
              </p:cNvSpPr>
              <p:nvPr/>
            </p:nvSpPr>
            <p:spPr bwMode="auto">
              <a:xfrm>
                <a:off x="4943" y="1262"/>
                <a:ext cx="142" cy="65"/>
              </a:xfrm>
              <a:custGeom>
                <a:avLst/>
                <a:gdLst/>
                <a:ahLst/>
                <a:cxnLst>
                  <a:cxn ang="0">
                    <a:pos x="130" y="29"/>
                  </a:cxn>
                  <a:cxn ang="0">
                    <a:pos x="0" y="0"/>
                  </a:cxn>
                  <a:cxn ang="0">
                    <a:pos x="10" y="29"/>
                  </a:cxn>
                  <a:cxn ang="0">
                    <a:pos x="142" y="65"/>
                  </a:cxn>
                  <a:cxn ang="0">
                    <a:pos x="130" y="29"/>
                  </a:cxn>
                </a:cxnLst>
                <a:rect l="0" t="0" r="r" b="b"/>
                <a:pathLst>
                  <a:path w="142" h="65">
                    <a:moveTo>
                      <a:pt x="130" y="29"/>
                    </a:moveTo>
                    <a:lnTo>
                      <a:pt x="0" y="0"/>
                    </a:lnTo>
                    <a:lnTo>
                      <a:pt x="10" y="29"/>
                    </a:lnTo>
                    <a:lnTo>
                      <a:pt x="142" y="65"/>
                    </a:lnTo>
                    <a:lnTo>
                      <a:pt x="13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3" name="Freeform 675"/>
              <p:cNvSpPr>
                <a:spLocks/>
              </p:cNvSpPr>
              <p:nvPr/>
            </p:nvSpPr>
            <p:spPr bwMode="auto">
              <a:xfrm>
                <a:off x="4943" y="1262"/>
                <a:ext cx="142" cy="65"/>
              </a:xfrm>
              <a:custGeom>
                <a:avLst/>
                <a:gdLst/>
                <a:ahLst/>
                <a:cxnLst>
                  <a:cxn ang="0">
                    <a:pos x="130" y="29"/>
                  </a:cxn>
                  <a:cxn ang="0">
                    <a:pos x="0" y="0"/>
                  </a:cxn>
                  <a:cxn ang="0">
                    <a:pos x="10" y="29"/>
                  </a:cxn>
                  <a:cxn ang="0">
                    <a:pos x="142" y="65"/>
                  </a:cxn>
                  <a:cxn ang="0">
                    <a:pos x="130" y="29"/>
                  </a:cxn>
                </a:cxnLst>
                <a:rect l="0" t="0" r="r" b="b"/>
                <a:pathLst>
                  <a:path w="142" h="65">
                    <a:moveTo>
                      <a:pt x="130" y="29"/>
                    </a:moveTo>
                    <a:lnTo>
                      <a:pt x="0" y="0"/>
                    </a:lnTo>
                    <a:lnTo>
                      <a:pt x="10" y="29"/>
                    </a:lnTo>
                    <a:lnTo>
                      <a:pt x="142" y="65"/>
                    </a:lnTo>
                    <a:lnTo>
                      <a:pt x="130" y="2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4" name="Freeform 676"/>
              <p:cNvSpPr>
                <a:spLocks/>
              </p:cNvSpPr>
              <p:nvPr/>
            </p:nvSpPr>
            <p:spPr bwMode="auto">
              <a:xfrm>
                <a:off x="4967" y="3380"/>
                <a:ext cx="109" cy="92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102" y="60"/>
                  </a:cxn>
                  <a:cxn ang="0">
                    <a:pos x="109" y="0"/>
                  </a:cxn>
                  <a:cxn ang="0">
                    <a:pos x="7" y="32"/>
                  </a:cxn>
                  <a:cxn ang="0">
                    <a:pos x="0" y="92"/>
                  </a:cxn>
                </a:cxnLst>
                <a:rect l="0" t="0" r="r" b="b"/>
                <a:pathLst>
                  <a:path w="109" h="92">
                    <a:moveTo>
                      <a:pt x="0" y="92"/>
                    </a:moveTo>
                    <a:lnTo>
                      <a:pt x="102" y="60"/>
                    </a:lnTo>
                    <a:lnTo>
                      <a:pt x="109" y="0"/>
                    </a:lnTo>
                    <a:lnTo>
                      <a:pt x="7" y="3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5" name="Freeform 677"/>
              <p:cNvSpPr>
                <a:spLocks/>
              </p:cNvSpPr>
              <p:nvPr/>
            </p:nvSpPr>
            <p:spPr bwMode="auto">
              <a:xfrm>
                <a:off x="4967" y="3380"/>
                <a:ext cx="109" cy="92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102" y="60"/>
                  </a:cxn>
                  <a:cxn ang="0">
                    <a:pos x="109" y="0"/>
                  </a:cxn>
                  <a:cxn ang="0">
                    <a:pos x="7" y="32"/>
                  </a:cxn>
                  <a:cxn ang="0">
                    <a:pos x="0" y="92"/>
                  </a:cxn>
                </a:cxnLst>
                <a:rect l="0" t="0" r="r" b="b"/>
                <a:pathLst>
                  <a:path w="109" h="92">
                    <a:moveTo>
                      <a:pt x="0" y="92"/>
                    </a:moveTo>
                    <a:lnTo>
                      <a:pt x="102" y="60"/>
                    </a:lnTo>
                    <a:lnTo>
                      <a:pt x="109" y="0"/>
                    </a:lnTo>
                    <a:lnTo>
                      <a:pt x="7" y="32"/>
                    </a:lnTo>
                    <a:lnTo>
                      <a:pt x="0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6" name="Freeform 678"/>
              <p:cNvSpPr>
                <a:spLocks/>
              </p:cNvSpPr>
              <p:nvPr/>
            </p:nvSpPr>
            <p:spPr bwMode="auto">
              <a:xfrm>
                <a:off x="5505" y="2008"/>
                <a:ext cx="23" cy="156"/>
              </a:xfrm>
              <a:custGeom>
                <a:avLst/>
                <a:gdLst/>
                <a:ahLst/>
                <a:cxnLst>
                  <a:cxn ang="0">
                    <a:pos x="23" y="115"/>
                  </a:cxn>
                  <a:cxn ang="0">
                    <a:pos x="23" y="0"/>
                  </a:cxn>
                  <a:cxn ang="0">
                    <a:pos x="0" y="43"/>
                  </a:cxn>
                  <a:cxn ang="0">
                    <a:pos x="0" y="156"/>
                  </a:cxn>
                  <a:cxn ang="0">
                    <a:pos x="23" y="115"/>
                  </a:cxn>
                </a:cxnLst>
                <a:rect l="0" t="0" r="r" b="b"/>
                <a:pathLst>
                  <a:path w="23" h="156">
                    <a:moveTo>
                      <a:pt x="23" y="115"/>
                    </a:moveTo>
                    <a:lnTo>
                      <a:pt x="23" y="0"/>
                    </a:lnTo>
                    <a:lnTo>
                      <a:pt x="0" y="43"/>
                    </a:lnTo>
                    <a:lnTo>
                      <a:pt x="0" y="156"/>
                    </a:lnTo>
                    <a:lnTo>
                      <a:pt x="2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7" name="Freeform 679"/>
              <p:cNvSpPr>
                <a:spLocks/>
              </p:cNvSpPr>
              <p:nvPr/>
            </p:nvSpPr>
            <p:spPr bwMode="auto">
              <a:xfrm>
                <a:off x="5505" y="2008"/>
                <a:ext cx="23" cy="156"/>
              </a:xfrm>
              <a:custGeom>
                <a:avLst/>
                <a:gdLst/>
                <a:ahLst/>
                <a:cxnLst>
                  <a:cxn ang="0">
                    <a:pos x="23" y="115"/>
                  </a:cxn>
                  <a:cxn ang="0">
                    <a:pos x="23" y="0"/>
                  </a:cxn>
                  <a:cxn ang="0">
                    <a:pos x="0" y="43"/>
                  </a:cxn>
                  <a:cxn ang="0">
                    <a:pos x="0" y="156"/>
                  </a:cxn>
                  <a:cxn ang="0">
                    <a:pos x="23" y="115"/>
                  </a:cxn>
                </a:cxnLst>
                <a:rect l="0" t="0" r="r" b="b"/>
                <a:pathLst>
                  <a:path w="23" h="156">
                    <a:moveTo>
                      <a:pt x="23" y="115"/>
                    </a:moveTo>
                    <a:lnTo>
                      <a:pt x="23" y="0"/>
                    </a:lnTo>
                    <a:lnTo>
                      <a:pt x="0" y="43"/>
                    </a:lnTo>
                    <a:lnTo>
                      <a:pt x="0" y="156"/>
                    </a:lnTo>
                    <a:lnTo>
                      <a:pt x="23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8" name="Freeform 680"/>
              <p:cNvSpPr>
                <a:spLocks/>
              </p:cNvSpPr>
              <p:nvPr/>
            </p:nvSpPr>
            <p:spPr bwMode="auto">
              <a:xfrm>
                <a:off x="5450" y="1546"/>
                <a:ext cx="60" cy="105"/>
              </a:xfrm>
              <a:custGeom>
                <a:avLst/>
                <a:gdLst/>
                <a:ahLst/>
                <a:cxnLst>
                  <a:cxn ang="0">
                    <a:pos x="60" y="46"/>
                  </a:cxn>
                  <a:cxn ang="0">
                    <a:pos x="7" y="0"/>
                  </a:cxn>
                  <a:cxn ang="0">
                    <a:pos x="0" y="54"/>
                  </a:cxn>
                  <a:cxn ang="0">
                    <a:pos x="55" y="105"/>
                  </a:cxn>
                  <a:cxn ang="0">
                    <a:pos x="60" y="46"/>
                  </a:cxn>
                </a:cxnLst>
                <a:rect l="0" t="0" r="r" b="b"/>
                <a:pathLst>
                  <a:path w="60" h="105">
                    <a:moveTo>
                      <a:pt x="60" y="46"/>
                    </a:moveTo>
                    <a:lnTo>
                      <a:pt x="7" y="0"/>
                    </a:lnTo>
                    <a:lnTo>
                      <a:pt x="0" y="54"/>
                    </a:lnTo>
                    <a:lnTo>
                      <a:pt x="55" y="105"/>
                    </a:lnTo>
                    <a:lnTo>
                      <a:pt x="6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9" name="Freeform 681"/>
              <p:cNvSpPr>
                <a:spLocks/>
              </p:cNvSpPr>
              <p:nvPr/>
            </p:nvSpPr>
            <p:spPr bwMode="auto">
              <a:xfrm>
                <a:off x="5450" y="1546"/>
                <a:ext cx="60" cy="105"/>
              </a:xfrm>
              <a:custGeom>
                <a:avLst/>
                <a:gdLst/>
                <a:ahLst/>
                <a:cxnLst>
                  <a:cxn ang="0">
                    <a:pos x="60" y="46"/>
                  </a:cxn>
                  <a:cxn ang="0">
                    <a:pos x="7" y="0"/>
                  </a:cxn>
                  <a:cxn ang="0">
                    <a:pos x="0" y="54"/>
                  </a:cxn>
                  <a:cxn ang="0">
                    <a:pos x="55" y="105"/>
                  </a:cxn>
                  <a:cxn ang="0">
                    <a:pos x="60" y="46"/>
                  </a:cxn>
                </a:cxnLst>
                <a:rect l="0" t="0" r="r" b="b"/>
                <a:pathLst>
                  <a:path w="60" h="105">
                    <a:moveTo>
                      <a:pt x="60" y="46"/>
                    </a:moveTo>
                    <a:lnTo>
                      <a:pt x="7" y="0"/>
                    </a:lnTo>
                    <a:lnTo>
                      <a:pt x="0" y="54"/>
                    </a:lnTo>
                    <a:lnTo>
                      <a:pt x="55" y="105"/>
                    </a:lnTo>
                    <a:lnTo>
                      <a:pt x="60" y="4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0" name="Freeform 682"/>
              <p:cNvSpPr>
                <a:spLocks/>
              </p:cNvSpPr>
              <p:nvPr/>
            </p:nvSpPr>
            <p:spPr bwMode="auto">
              <a:xfrm>
                <a:off x="4781" y="1134"/>
                <a:ext cx="18" cy="86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18" y="86"/>
                  </a:cxn>
                  <a:cxn ang="0">
                    <a:pos x="0" y="65"/>
                  </a:cxn>
                </a:cxnLst>
                <a:rect l="0" t="0" r="r" b="b"/>
                <a:pathLst>
                  <a:path w="18" h="86">
                    <a:moveTo>
                      <a:pt x="0" y="65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18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1" name="Freeform 683"/>
              <p:cNvSpPr>
                <a:spLocks/>
              </p:cNvSpPr>
              <p:nvPr/>
            </p:nvSpPr>
            <p:spPr bwMode="auto">
              <a:xfrm>
                <a:off x="4781" y="1134"/>
                <a:ext cx="18" cy="86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18" y="86"/>
                  </a:cxn>
                  <a:cxn ang="0">
                    <a:pos x="0" y="65"/>
                  </a:cxn>
                </a:cxnLst>
                <a:rect l="0" t="0" r="r" b="b"/>
                <a:pathLst>
                  <a:path w="18" h="86">
                    <a:moveTo>
                      <a:pt x="0" y="65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18" y="86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2" name="Freeform 684"/>
              <p:cNvSpPr>
                <a:spLocks/>
              </p:cNvSpPr>
              <p:nvPr/>
            </p:nvSpPr>
            <p:spPr bwMode="auto">
              <a:xfrm>
                <a:off x="5302" y="1795"/>
                <a:ext cx="53" cy="12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33"/>
                  </a:cxn>
                  <a:cxn ang="0">
                    <a:pos x="33" y="128"/>
                  </a:cxn>
                  <a:cxn ang="0">
                    <a:pos x="53" y="75"/>
                  </a:cxn>
                  <a:cxn ang="0">
                    <a:pos x="13" y="0"/>
                  </a:cxn>
                </a:cxnLst>
                <a:rect l="0" t="0" r="r" b="b"/>
                <a:pathLst>
                  <a:path w="53" h="128">
                    <a:moveTo>
                      <a:pt x="13" y="0"/>
                    </a:moveTo>
                    <a:lnTo>
                      <a:pt x="0" y="33"/>
                    </a:lnTo>
                    <a:lnTo>
                      <a:pt x="33" y="128"/>
                    </a:lnTo>
                    <a:lnTo>
                      <a:pt x="53" y="7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3" name="Freeform 685"/>
              <p:cNvSpPr>
                <a:spLocks/>
              </p:cNvSpPr>
              <p:nvPr/>
            </p:nvSpPr>
            <p:spPr bwMode="auto">
              <a:xfrm>
                <a:off x="5302" y="1795"/>
                <a:ext cx="53" cy="12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33"/>
                  </a:cxn>
                  <a:cxn ang="0">
                    <a:pos x="33" y="128"/>
                  </a:cxn>
                  <a:cxn ang="0">
                    <a:pos x="53" y="75"/>
                  </a:cxn>
                  <a:cxn ang="0">
                    <a:pos x="13" y="0"/>
                  </a:cxn>
                </a:cxnLst>
                <a:rect l="0" t="0" r="r" b="b"/>
                <a:pathLst>
                  <a:path w="53" h="128">
                    <a:moveTo>
                      <a:pt x="13" y="0"/>
                    </a:moveTo>
                    <a:lnTo>
                      <a:pt x="0" y="33"/>
                    </a:lnTo>
                    <a:lnTo>
                      <a:pt x="33" y="128"/>
                    </a:lnTo>
                    <a:lnTo>
                      <a:pt x="53" y="75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4" name="Freeform 686"/>
              <p:cNvSpPr>
                <a:spLocks/>
              </p:cNvSpPr>
              <p:nvPr/>
            </p:nvSpPr>
            <p:spPr bwMode="auto">
              <a:xfrm>
                <a:off x="3425" y="1795"/>
                <a:ext cx="55" cy="128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42" y="0"/>
                  </a:cxn>
                  <a:cxn ang="0">
                    <a:pos x="55" y="33"/>
                  </a:cxn>
                  <a:cxn ang="0">
                    <a:pos x="22" y="128"/>
                  </a:cxn>
                  <a:cxn ang="0">
                    <a:pos x="0" y="75"/>
                  </a:cxn>
                </a:cxnLst>
                <a:rect l="0" t="0" r="r" b="b"/>
                <a:pathLst>
                  <a:path w="55" h="128">
                    <a:moveTo>
                      <a:pt x="0" y="75"/>
                    </a:moveTo>
                    <a:lnTo>
                      <a:pt x="42" y="0"/>
                    </a:lnTo>
                    <a:lnTo>
                      <a:pt x="55" y="33"/>
                    </a:lnTo>
                    <a:lnTo>
                      <a:pt x="22" y="12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5" name="Freeform 687"/>
              <p:cNvSpPr>
                <a:spLocks/>
              </p:cNvSpPr>
              <p:nvPr/>
            </p:nvSpPr>
            <p:spPr bwMode="auto">
              <a:xfrm>
                <a:off x="3425" y="1795"/>
                <a:ext cx="55" cy="128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42" y="0"/>
                  </a:cxn>
                  <a:cxn ang="0">
                    <a:pos x="55" y="33"/>
                  </a:cxn>
                  <a:cxn ang="0">
                    <a:pos x="22" y="128"/>
                  </a:cxn>
                  <a:cxn ang="0">
                    <a:pos x="0" y="75"/>
                  </a:cxn>
                </a:cxnLst>
                <a:rect l="0" t="0" r="r" b="b"/>
                <a:pathLst>
                  <a:path w="55" h="128">
                    <a:moveTo>
                      <a:pt x="0" y="75"/>
                    </a:moveTo>
                    <a:lnTo>
                      <a:pt x="42" y="0"/>
                    </a:lnTo>
                    <a:lnTo>
                      <a:pt x="55" y="33"/>
                    </a:lnTo>
                    <a:lnTo>
                      <a:pt x="22" y="128"/>
                    </a:lnTo>
                    <a:lnTo>
                      <a:pt x="0" y="7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6" name="Freeform 688"/>
              <p:cNvSpPr>
                <a:spLocks/>
              </p:cNvSpPr>
              <p:nvPr/>
            </p:nvSpPr>
            <p:spPr bwMode="auto">
              <a:xfrm>
                <a:off x="5335" y="1920"/>
                <a:ext cx="113" cy="96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113" y="92"/>
                  </a:cxn>
                  <a:cxn ang="0">
                    <a:pos x="32" y="96"/>
                  </a:cxn>
                  <a:cxn ang="0">
                    <a:pos x="0" y="3"/>
                  </a:cxn>
                  <a:cxn ang="0">
                    <a:pos x="96" y="0"/>
                  </a:cxn>
                </a:cxnLst>
                <a:rect l="0" t="0" r="r" b="b"/>
                <a:pathLst>
                  <a:path w="113" h="96">
                    <a:moveTo>
                      <a:pt x="96" y="0"/>
                    </a:moveTo>
                    <a:lnTo>
                      <a:pt x="113" y="92"/>
                    </a:lnTo>
                    <a:lnTo>
                      <a:pt x="32" y="96"/>
                    </a:lnTo>
                    <a:lnTo>
                      <a:pt x="0" y="3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7" name="Freeform 689"/>
              <p:cNvSpPr>
                <a:spLocks noEditPoints="1"/>
              </p:cNvSpPr>
              <p:nvPr/>
            </p:nvSpPr>
            <p:spPr bwMode="auto">
              <a:xfrm>
                <a:off x="3214" y="1920"/>
                <a:ext cx="2234" cy="327"/>
              </a:xfrm>
              <a:custGeom>
                <a:avLst/>
                <a:gdLst/>
                <a:ahLst/>
                <a:cxnLst>
                  <a:cxn ang="0">
                    <a:pos x="2217" y="0"/>
                  </a:cxn>
                  <a:cxn ang="0">
                    <a:pos x="2234" y="92"/>
                  </a:cxn>
                  <a:cxn ang="0">
                    <a:pos x="2153" y="96"/>
                  </a:cxn>
                  <a:cxn ang="0">
                    <a:pos x="2121" y="3"/>
                  </a:cxn>
                  <a:cxn ang="0">
                    <a:pos x="2217" y="0"/>
                  </a:cxn>
                  <a:cxn ang="0">
                    <a:pos x="0" y="255"/>
                  </a:cxn>
                  <a:cxn ang="0">
                    <a:pos x="47" y="327"/>
                  </a:cxn>
                </a:cxnLst>
                <a:rect l="0" t="0" r="r" b="b"/>
                <a:pathLst>
                  <a:path w="2234" h="327">
                    <a:moveTo>
                      <a:pt x="2217" y="0"/>
                    </a:moveTo>
                    <a:lnTo>
                      <a:pt x="2234" y="92"/>
                    </a:lnTo>
                    <a:lnTo>
                      <a:pt x="2153" y="96"/>
                    </a:lnTo>
                    <a:lnTo>
                      <a:pt x="2121" y="3"/>
                    </a:lnTo>
                    <a:lnTo>
                      <a:pt x="2217" y="0"/>
                    </a:lnTo>
                    <a:moveTo>
                      <a:pt x="0" y="255"/>
                    </a:moveTo>
                    <a:lnTo>
                      <a:pt x="47" y="32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8" name="Freeform 690"/>
              <p:cNvSpPr>
                <a:spLocks/>
              </p:cNvSpPr>
              <p:nvPr/>
            </p:nvSpPr>
            <p:spPr bwMode="auto">
              <a:xfrm>
                <a:off x="5528" y="1779"/>
                <a:ext cx="23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23" y="71"/>
                  </a:cxn>
                  <a:cxn ang="0">
                    <a:pos x="23" y="0"/>
                  </a:cxn>
                  <a:cxn ang="0">
                    <a:pos x="0" y="68"/>
                  </a:cxn>
                  <a:cxn ang="0">
                    <a:pos x="0" y="140"/>
                  </a:cxn>
                </a:cxnLst>
                <a:rect l="0" t="0" r="r" b="b"/>
                <a:pathLst>
                  <a:path w="23" h="140">
                    <a:moveTo>
                      <a:pt x="0" y="140"/>
                    </a:moveTo>
                    <a:lnTo>
                      <a:pt x="23" y="71"/>
                    </a:lnTo>
                    <a:lnTo>
                      <a:pt x="23" y="0"/>
                    </a:lnTo>
                    <a:lnTo>
                      <a:pt x="0" y="6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9" name="Freeform 691"/>
              <p:cNvSpPr>
                <a:spLocks/>
              </p:cNvSpPr>
              <p:nvPr/>
            </p:nvSpPr>
            <p:spPr bwMode="auto">
              <a:xfrm>
                <a:off x="5528" y="1779"/>
                <a:ext cx="23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23" y="71"/>
                  </a:cxn>
                  <a:cxn ang="0">
                    <a:pos x="23" y="0"/>
                  </a:cxn>
                  <a:cxn ang="0">
                    <a:pos x="0" y="68"/>
                  </a:cxn>
                  <a:cxn ang="0">
                    <a:pos x="0" y="140"/>
                  </a:cxn>
                </a:cxnLst>
                <a:rect l="0" t="0" r="r" b="b"/>
                <a:pathLst>
                  <a:path w="23" h="140">
                    <a:moveTo>
                      <a:pt x="0" y="140"/>
                    </a:moveTo>
                    <a:lnTo>
                      <a:pt x="23" y="71"/>
                    </a:lnTo>
                    <a:lnTo>
                      <a:pt x="23" y="0"/>
                    </a:lnTo>
                    <a:lnTo>
                      <a:pt x="0" y="68"/>
                    </a:lnTo>
                    <a:lnTo>
                      <a:pt x="0" y="1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0" name="Freeform 692"/>
              <p:cNvSpPr>
                <a:spLocks/>
              </p:cNvSpPr>
              <p:nvPr/>
            </p:nvSpPr>
            <p:spPr bwMode="auto">
              <a:xfrm>
                <a:off x="4650" y="3287"/>
                <a:ext cx="20" cy="105"/>
              </a:xfrm>
              <a:custGeom>
                <a:avLst/>
                <a:gdLst/>
                <a:ahLst/>
                <a:cxnLst>
                  <a:cxn ang="0">
                    <a:pos x="20" y="32"/>
                  </a:cxn>
                  <a:cxn ang="0">
                    <a:pos x="11" y="105"/>
                  </a:cxn>
                  <a:cxn ang="0">
                    <a:pos x="0" y="73"/>
                  </a:cxn>
                  <a:cxn ang="0">
                    <a:pos x="10" y="0"/>
                  </a:cxn>
                  <a:cxn ang="0">
                    <a:pos x="20" y="32"/>
                  </a:cxn>
                </a:cxnLst>
                <a:rect l="0" t="0" r="r" b="b"/>
                <a:pathLst>
                  <a:path w="20" h="105">
                    <a:moveTo>
                      <a:pt x="20" y="32"/>
                    </a:moveTo>
                    <a:lnTo>
                      <a:pt x="11" y="105"/>
                    </a:lnTo>
                    <a:lnTo>
                      <a:pt x="0" y="73"/>
                    </a:lnTo>
                    <a:lnTo>
                      <a:pt x="10" y="0"/>
                    </a:ln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1" name="Freeform 693"/>
              <p:cNvSpPr>
                <a:spLocks noEditPoints="1"/>
              </p:cNvSpPr>
              <p:nvPr/>
            </p:nvSpPr>
            <p:spPr bwMode="auto">
              <a:xfrm>
                <a:off x="4650" y="3102"/>
                <a:ext cx="348" cy="290"/>
              </a:xfrm>
              <a:custGeom>
                <a:avLst/>
                <a:gdLst/>
                <a:ahLst/>
                <a:cxnLst>
                  <a:cxn ang="0">
                    <a:pos x="20" y="217"/>
                  </a:cxn>
                  <a:cxn ang="0">
                    <a:pos x="11" y="290"/>
                  </a:cxn>
                  <a:cxn ang="0">
                    <a:pos x="0" y="258"/>
                  </a:cxn>
                  <a:cxn ang="0">
                    <a:pos x="10" y="185"/>
                  </a:cxn>
                  <a:cxn ang="0">
                    <a:pos x="20" y="217"/>
                  </a:cxn>
                  <a:cxn ang="0">
                    <a:pos x="241" y="36"/>
                  </a:cxn>
                  <a:cxn ang="0">
                    <a:pos x="348" y="0"/>
                  </a:cxn>
                </a:cxnLst>
                <a:rect l="0" t="0" r="r" b="b"/>
                <a:pathLst>
                  <a:path w="348" h="290">
                    <a:moveTo>
                      <a:pt x="20" y="217"/>
                    </a:moveTo>
                    <a:lnTo>
                      <a:pt x="11" y="290"/>
                    </a:lnTo>
                    <a:lnTo>
                      <a:pt x="0" y="258"/>
                    </a:lnTo>
                    <a:lnTo>
                      <a:pt x="10" y="185"/>
                    </a:lnTo>
                    <a:lnTo>
                      <a:pt x="20" y="217"/>
                    </a:lnTo>
                    <a:moveTo>
                      <a:pt x="241" y="36"/>
                    </a:moveTo>
                    <a:lnTo>
                      <a:pt x="348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2" name="Freeform 694"/>
              <p:cNvSpPr>
                <a:spLocks/>
              </p:cNvSpPr>
              <p:nvPr/>
            </p:nvSpPr>
            <p:spPr bwMode="auto">
              <a:xfrm>
                <a:off x="4517" y="3292"/>
                <a:ext cx="108" cy="80"/>
              </a:xfrm>
              <a:custGeom>
                <a:avLst/>
                <a:gdLst/>
                <a:ahLst/>
                <a:cxnLst>
                  <a:cxn ang="0">
                    <a:pos x="32" y="80"/>
                  </a:cxn>
                  <a:cxn ang="0">
                    <a:pos x="0" y="11"/>
                  </a:cxn>
                  <a:cxn ang="0">
                    <a:pos x="108" y="0"/>
                  </a:cxn>
                  <a:cxn ang="0">
                    <a:pos x="100" y="74"/>
                  </a:cxn>
                  <a:cxn ang="0">
                    <a:pos x="32" y="80"/>
                  </a:cxn>
                </a:cxnLst>
                <a:rect l="0" t="0" r="r" b="b"/>
                <a:pathLst>
                  <a:path w="108" h="80">
                    <a:moveTo>
                      <a:pt x="32" y="80"/>
                    </a:moveTo>
                    <a:lnTo>
                      <a:pt x="0" y="11"/>
                    </a:lnTo>
                    <a:lnTo>
                      <a:pt x="108" y="0"/>
                    </a:lnTo>
                    <a:lnTo>
                      <a:pt x="100" y="74"/>
                    </a:lnTo>
                    <a:lnTo>
                      <a:pt x="32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3" name="Freeform 695"/>
              <p:cNvSpPr>
                <a:spLocks/>
              </p:cNvSpPr>
              <p:nvPr/>
            </p:nvSpPr>
            <p:spPr bwMode="auto">
              <a:xfrm>
                <a:off x="4517" y="3292"/>
                <a:ext cx="108" cy="80"/>
              </a:xfrm>
              <a:custGeom>
                <a:avLst/>
                <a:gdLst/>
                <a:ahLst/>
                <a:cxnLst>
                  <a:cxn ang="0">
                    <a:pos x="32" y="80"/>
                  </a:cxn>
                  <a:cxn ang="0">
                    <a:pos x="0" y="11"/>
                  </a:cxn>
                  <a:cxn ang="0">
                    <a:pos x="108" y="0"/>
                  </a:cxn>
                  <a:cxn ang="0">
                    <a:pos x="100" y="74"/>
                  </a:cxn>
                  <a:cxn ang="0">
                    <a:pos x="32" y="80"/>
                  </a:cxn>
                </a:cxnLst>
                <a:rect l="0" t="0" r="r" b="b"/>
                <a:pathLst>
                  <a:path w="108" h="80">
                    <a:moveTo>
                      <a:pt x="32" y="80"/>
                    </a:moveTo>
                    <a:lnTo>
                      <a:pt x="0" y="11"/>
                    </a:lnTo>
                    <a:lnTo>
                      <a:pt x="108" y="0"/>
                    </a:lnTo>
                    <a:lnTo>
                      <a:pt x="100" y="74"/>
                    </a:lnTo>
                    <a:lnTo>
                      <a:pt x="32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4" name="Freeform 696"/>
              <p:cNvSpPr>
                <a:spLocks/>
              </p:cNvSpPr>
              <p:nvPr/>
            </p:nvSpPr>
            <p:spPr bwMode="auto">
              <a:xfrm>
                <a:off x="4157" y="3292"/>
                <a:ext cx="107" cy="80"/>
              </a:xfrm>
              <a:custGeom>
                <a:avLst/>
                <a:gdLst/>
                <a:ahLst/>
                <a:cxnLst>
                  <a:cxn ang="0">
                    <a:pos x="107" y="11"/>
                  </a:cxn>
                  <a:cxn ang="0">
                    <a:pos x="0" y="0"/>
                  </a:cxn>
                  <a:cxn ang="0">
                    <a:pos x="7" y="74"/>
                  </a:cxn>
                  <a:cxn ang="0">
                    <a:pos x="76" y="80"/>
                  </a:cxn>
                  <a:cxn ang="0">
                    <a:pos x="107" y="11"/>
                  </a:cxn>
                </a:cxnLst>
                <a:rect l="0" t="0" r="r" b="b"/>
                <a:pathLst>
                  <a:path w="107" h="80">
                    <a:moveTo>
                      <a:pt x="107" y="11"/>
                    </a:moveTo>
                    <a:lnTo>
                      <a:pt x="0" y="0"/>
                    </a:lnTo>
                    <a:lnTo>
                      <a:pt x="7" y="74"/>
                    </a:lnTo>
                    <a:lnTo>
                      <a:pt x="76" y="80"/>
                    </a:lnTo>
                    <a:lnTo>
                      <a:pt x="10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5" name="Freeform 697"/>
              <p:cNvSpPr>
                <a:spLocks noEditPoints="1"/>
              </p:cNvSpPr>
              <p:nvPr/>
            </p:nvSpPr>
            <p:spPr bwMode="auto">
              <a:xfrm>
                <a:off x="3784" y="3102"/>
                <a:ext cx="480" cy="270"/>
              </a:xfrm>
              <a:custGeom>
                <a:avLst/>
                <a:gdLst/>
                <a:ahLst/>
                <a:cxnLst>
                  <a:cxn ang="0">
                    <a:pos x="480" y="201"/>
                  </a:cxn>
                  <a:cxn ang="0">
                    <a:pos x="373" y="190"/>
                  </a:cxn>
                  <a:cxn ang="0">
                    <a:pos x="380" y="264"/>
                  </a:cxn>
                  <a:cxn ang="0">
                    <a:pos x="449" y="270"/>
                  </a:cxn>
                  <a:cxn ang="0">
                    <a:pos x="480" y="201"/>
                  </a:cxn>
                  <a:cxn ang="0">
                    <a:pos x="0" y="0"/>
                  </a:cxn>
                  <a:cxn ang="0">
                    <a:pos x="108" y="36"/>
                  </a:cxn>
                </a:cxnLst>
                <a:rect l="0" t="0" r="r" b="b"/>
                <a:pathLst>
                  <a:path w="480" h="270">
                    <a:moveTo>
                      <a:pt x="480" y="201"/>
                    </a:moveTo>
                    <a:lnTo>
                      <a:pt x="373" y="190"/>
                    </a:lnTo>
                    <a:lnTo>
                      <a:pt x="380" y="264"/>
                    </a:lnTo>
                    <a:lnTo>
                      <a:pt x="449" y="270"/>
                    </a:lnTo>
                    <a:lnTo>
                      <a:pt x="480" y="201"/>
                    </a:lnTo>
                    <a:moveTo>
                      <a:pt x="0" y="0"/>
                    </a:moveTo>
                    <a:lnTo>
                      <a:pt x="108" y="3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6" name="Freeform 698"/>
              <p:cNvSpPr>
                <a:spLocks/>
              </p:cNvSpPr>
              <p:nvPr/>
            </p:nvSpPr>
            <p:spPr bwMode="auto">
              <a:xfrm>
                <a:off x="4522" y="1258"/>
                <a:ext cx="67" cy="3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9" y="0"/>
                  </a:cxn>
                  <a:cxn ang="0">
                    <a:pos x="67" y="32"/>
                  </a:cxn>
                  <a:cxn ang="0">
                    <a:pos x="31" y="38"/>
                  </a:cxn>
                  <a:cxn ang="0">
                    <a:pos x="0" y="12"/>
                  </a:cxn>
                </a:cxnLst>
                <a:rect l="0" t="0" r="r" b="b"/>
                <a:pathLst>
                  <a:path w="67" h="38">
                    <a:moveTo>
                      <a:pt x="0" y="12"/>
                    </a:moveTo>
                    <a:lnTo>
                      <a:pt x="29" y="0"/>
                    </a:lnTo>
                    <a:lnTo>
                      <a:pt x="67" y="32"/>
                    </a:lnTo>
                    <a:lnTo>
                      <a:pt x="31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7" name="Freeform 699"/>
              <p:cNvSpPr>
                <a:spLocks/>
              </p:cNvSpPr>
              <p:nvPr/>
            </p:nvSpPr>
            <p:spPr bwMode="auto">
              <a:xfrm>
                <a:off x="4522" y="1258"/>
                <a:ext cx="67" cy="3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9" y="0"/>
                  </a:cxn>
                  <a:cxn ang="0">
                    <a:pos x="67" y="32"/>
                  </a:cxn>
                  <a:cxn ang="0">
                    <a:pos x="31" y="38"/>
                  </a:cxn>
                  <a:cxn ang="0">
                    <a:pos x="0" y="12"/>
                  </a:cxn>
                </a:cxnLst>
                <a:rect l="0" t="0" r="r" b="b"/>
                <a:pathLst>
                  <a:path w="67" h="38">
                    <a:moveTo>
                      <a:pt x="0" y="12"/>
                    </a:moveTo>
                    <a:lnTo>
                      <a:pt x="29" y="0"/>
                    </a:lnTo>
                    <a:lnTo>
                      <a:pt x="67" y="32"/>
                    </a:lnTo>
                    <a:lnTo>
                      <a:pt x="31" y="3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8" name="Freeform 700"/>
              <p:cNvSpPr>
                <a:spLocks/>
              </p:cNvSpPr>
              <p:nvPr/>
            </p:nvSpPr>
            <p:spPr bwMode="auto">
              <a:xfrm>
                <a:off x="4193" y="1258"/>
                <a:ext cx="67" cy="38"/>
              </a:xfrm>
              <a:custGeom>
                <a:avLst/>
                <a:gdLst/>
                <a:ahLst/>
                <a:cxnLst>
                  <a:cxn ang="0">
                    <a:pos x="35" y="38"/>
                  </a:cxn>
                  <a:cxn ang="0">
                    <a:pos x="0" y="32"/>
                  </a:cxn>
                  <a:cxn ang="0">
                    <a:pos x="36" y="0"/>
                  </a:cxn>
                  <a:cxn ang="0">
                    <a:pos x="67" y="12"/>
                  </a:cxn>
                  <a:cxn ang="0">
                    <a:pos x="35" y="38"/>
                  </a:cxn>
                </a:cxnLst>
                <a:rect l="0" t="0" r="r" b="b"/>
                <a:pathLst>
                  <a:path w="67" h="38">
                    <a:moveTo>
                      <a:pt x="35" y="38"/>
                    </a:moveTo>
                    <a:lnTo>
                      <a:pt x="0" y="32"/>
                    </a:lnTo>
                    <a:lnTo>
                      <a:pt x="36" y="0"/>
                    </a:lnTo>
                    <a:lnTo>
                      <a:pt x="67" y="12"/>
                    </a:lnTo>
                    <a:lnTo>
                      <a:pt x="35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9" name="Freeform 701"/>
              <p:cNvSpPr>
                <a:spLocks noEditPoints="1"/>
              </p:cNvSpPr>
              <p:nvPr/>
            </p:nvSpPr>
            <p:spPr bwMode="auto">
              <a:xfrm>
                <a:off x="4193" y="1258"/>
                <a:ext cx="1375" cy="997"/>
              </a:xfrm>
              <a:custGeom>
                <a:avLst/>
                <a:gdLst/>
                <a:ahLst/>
                <a:cxnLst>
                  <a:cxn ang="0">
                    <a:pos x="35" y="38"/>
                  </a:cxn>
                  <a:cxn ang="0">
                    <a:pos x="0" y="32"/>
                  </a:cxn>
                  <a:cxn ang="0">
                    <a:pos x="36" y="0"/>
                  </a:cxn>
                  <a:cxn ang="0">
                    <a:pos x="67" y="12"/>
                  </a:cxn>
                  <a:cxn ang="0">
                    <a:pos x="35" y="38"/>
                  </a:cxn>
                  <a:cxn ang="0">
                    <a:pos x="1375" y="917"/>
                  </a:cxn>
                  <a:cxn ang="0">
                    <a:pos x="1321" y="997"/>
                  </a:cxn>
                </a:cxnLst>
                <a:rect l="0" t="0" r="r" b="b"/>
                <a:pathLst>
                  <a:path w="1375" h="997">
                    <a:moveTo>
                      <a:pt x="35" y="38"/>
                    </a:moveTo>
                    <a:lnTo>
                      <a:pt x="0" y="32"/>
                    </a:lnTo>
                    <a:lnTo>
                      <a:pt x="36" y="0"/>
                    </a:lnTo>
                    <a:lnTo>
                      <a:pt x="67" y="12"/>
                    </a:lnTo>
                    <a:lnTo>
                      <a:pt x="35" y="38"/>
                    </a:lnTo>
                    <a:moveTo>
                      <a:pt x="1375" y="917"/>
                    </a:moveTo>
                    <a:lnTo>
                      <a:pt x="1321" y="99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0" name="Freeform 702"/>
              <p:cNvSpPr>
                <a:spLocks/>
              </p:cNvSpPr>
              <p:nvPr/>
            </p:nvSpPr>
            <p:spPr bwMode="auto">
              <a:xfrm>
                <a:off x="5335" y="1910"/>
                <a:ext cx="114" cy="106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114" y="94"/>
                  </a:cxn>
                  <a:cxn ang="0">
                    <a:pos x="32" y="106"/>
                  </a:cxn>
                  <a:cxn ang="0">
                    <a:pos x="0" y="13"/>
                  </a:cxn>
                  <a:cxn ang="0">
                    <a:pos x="80" y="0"/>
                  </a:cxn>
                </a:cxnLst>
                <a:rect l="0" t="0" r="r" b="b"/>
                <a:pathLst>
                  <a:path w="114" h="106">
                    <a:moveTo>
                      <a:pt x="80" y="0"/>
                    </a:moveTo>
                    <a:lnTo>
                      <a:pt x="114" y="94"/>
                    </a:lnTo>
                    <a:lnTo>
                      <a:pt x="32" y="106"/>
                    </a:lnTo>
                    <a:lnTo>
                      <a:pt x="0" y="1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1" name="Freeform 703"/>
              <p:cNvSpPr>
                <a:spLocks/>
              </p:cNvSpPr>
              <p:nvPr/>
            </p:nvSpPr>
            <p:spPr bwMode="auto">
              <a:xfrm>
                <a:off x="5335" y="1910"/>
                <a:ext cx="114" cy="106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114" y="94"/>
                  </a:cxn>
                  <a:cxn ang="0">
                    <a:pos x="32" y="106"/>
                  </a:cxn>
                  <a:cxn ang="0">
                    <a:pos x="0" y="13"/>
                  </a:cxn>
                  <a:cxn ang="0">
                    <a:pos x="80" y="0"/>
                  </a:cxn>
                </a:cxnLst>
                <a:rect l="0" t="0" r="r" b="b"/>
                <a:pathLst>
                  <a:path w="114" h="106">
                    <a:moveTo>
                      <a:pt x="80" y="0"/>
                    </a:moveTo>
                    <a:lnTo>
                      <a:pt x="114" y="94"/>
                    </a:lnTo>
                    <a:lnTo>
                      <a:pt x="32" y="106"/>
                    </a:lnTo>
                    <a:lnTo>
                      <a:pt x="0" y="13"/>
                    </a:ln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2" name="Freeform 704"/>
              <p:cNvSpPr>
                <a:spLocks/>
              </p:cNvSpPr>
              <p:nvPr/>
            </p:nvSpPr>
            <p:spPr bwMode="auto">
              <a:xfrm>
                <a:off x="3332" y="1911"/>
                <a:ext cx="115" cy="105"/>
              </a:xfrm>
              <a:custGeom>
                <a:avLst/>
                <a:gdLst/>
                <a:ahLst/>
                <a:cxnLst>
                  <a:cxn ang="0">
                    <a:pos x="83" y="105"/>
                  </a:cxn>
                  <a:cxn ang="0">
                    <a:pos x="115" y="12"/>
                  </a:cxn>
                  <a:cxn ang="0">
                    <a:pos x="33" y="0"/>
                  </a:cxn>
                  <a:cxn ang="0">
                    <a:pos x="0" y="93"/>
                  </a:cxn>
                  <a:cxn ang="0">
                    <a:pos x="83" y="105"/>
                  </a:cxn>
                </a:cxnLst>
                <a:rect l="0" t="0" r="r" b="b"/>
                <a:pathLst>
                  <a:path w="115" h="105">
                    <a:moveTo>
                      <a:pt x="83" y="105"/>
                    </a:moveTo>
                    <a:lnTo>
                      <a:pt x="115" y="12"/>
                    </a:lnTo>
                    <a:lnTo>
                      <a:pt x="33" y="0"/>
                    </a:lnTo>
                    <a:lnTo>
                      <a:pt x="0" y="93"/>
                    </a:lnTo>
                    <a:lnTo>
                      <a:pt x="83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3" name="Freeform 705"/>
              <p:cNvSpPr>
                <a:spLocks/>
              </p:cNvSpPr>
              <p:nvPr/>
            </p:nvSpPr>
            <p:spPr bwMode="auto">
              <a:xfrm>
                <a:off x="3332" y="1911"/>
                <a:ext cx="115" cy="105"/>
              </a:xfrm>
              <a:custGeom>
                <a:avLst/>
                <a:gdLst/>
                <a:ahLst/>
                <a:cxnLst>
                  <a:cxn ang="0">
                    <a:pos x="83" y="105"/>
                  </a:cxn>
                  <a:cxn ang="0">
                    <a:pos x="115" y="12"/>
                  </a:cxn>
                  <a:cxn ang="0">
                    <a:pos x="33" y="0"/>
                  </a:cxn>
                  <a:cxn ang="0">
                    <a:pos x="0" y="93"/>
                  </a:cxn>
                  <a:cxn ang="0">
                    <a:pos x="83" y="105"/>
                  </a:cxn>
                </a:cxnLst>
                <a:rect l="0" t="0" r="r" b="b"/>
                <a:pathLst>
                  <a:path w="115" h="105">
                    <a:moveTo>
                      <a:pt x="83" y="105"/>
                    </a:moveTo>
                    <a:lnTo>
                      <a:pt x="115" y="12"/>
                    </a:lnTo>
                    <a:lnTo>
                      <a:pt x="33" y="0"/>
                    </a:lnTo>
                    <a:lnTo>
                      <a:pt x="0" y="93"/>
                    </a:lnTo>
                    <a:lnTo>
                      <a:pt x="83" y="10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4" name="Freeform 706"/>
              <p:cNvSpPr>
                <a:spLocks/>
              </p:cNvSpPr>
              <p:nvPr/>
            </p:nvSpPr>
            <p:spPr bwMode="auto">
              <a:xfrm>
                <a:off x="5246" y="2835"/>
                <a:ext cx="89" cy="196"/>
              </a:xfrm>
              <a:custGeom>
                <a:avLst/>
                <a:gdLst/>
                <a:ahLst/>
                <a:cxnLst>
                  <a:cxn ang="0">
                    <a:pos x="0" y="196"/>
                  </a:cxn>
                  <a:cxn ang="0">
                    <a:pos x="89" y="141"/>
                  </a:cxn>
                  <a:cxn ang="0">
                    <a:pos x="89" y="0"/>
                  </a:cxn>
                  <a:cxn ang="0">
                    <a:pos x="12" y="47"/>
                  </a:cxn>
                  <a:cxn ang="0">
                    <a:pos x="0" y="196"/>
                  </a:cxn>
                </a:cxnLst>
                <a:rect l="0" t="0" r="r" b="b"/>
                <a:pathLst>
                  <a:path w="89" h="196">
                    <a:moveTo>
                      <a:pt x="0" y="196"/>
                    </a:moveTo>
                    <a:lnTo>
                      <a:pt x="89" y="141"/>
                    </a:lnTo>
                    <a:lnTo>
                      <a:pt x="89" y="0"/>
                    </a:lnTo>
                    <a:lnTo>
                      <a:pt x="12" y="47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5" name="Freeform 707"/>
              <p:cNvSpPr>
                <a:spLocks/>
              </p:cNvSpPr>
              <p:nvPr/>
            </p:nvSpPr>
            <p:spPr bwMode="auto">
              <a:xfrm>
                <a:off x="5246" y="2835"/>
                <a:ext cx="89" cy="196"/>
              </a:xfrm>
              <a:custGeom>
                <a:avLst/>
                <a:gdLst/>
                <a:ahLst/>
                <a:cxnLst>
                  <a:cxn ang="0">
                    <a:pos x="0" y="196"/>
                  </a:cxn>
                  <a:cxn ang="0">
                    <a:pos x="89" y="141"/>
                  </a:cxn>
                  <a:cxn ang="0">
                    <a:pos x="89" y="0"/>
                  </a:cxn>
                  <a:cxn ang="0">
                    <a:pos x="12" y="47"/>
                  </a:cxn>
                  <a:cxn ang="0">
                    <a:pos x="0" y="196"/>
                  </a:cxn>
                </a:cxnLst>
                <a:rect l="0" t="0" r="r" b="b"/>
                <a:pathLst>
                  <a:path w="89" h="196">
                    <a:moveTo>
                      <a:pt x="0" y="196"/>
                    </a:moveTo>
                    <a:lnTo>
                      <a:pt x="89" y="141"/>
                    </a:lnTo>
                    <a:lnTo>
                      <a:pt x="89" y="0"/>
                    </a:lnTo>
                    <a:lnTo>
                      <a:pt x="12" y="47"/>
                    </a:lnTo>
                    <a:lnTo>
                      <a:pt x="0" y="1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6" name="Freeform 708"/>
              <p:cNvSpPr>
                <a:spLocks/>
              </p:cNvSpPr>
              <p:nvPr/>
            </p:nvSpPr>
            <p:spPr bwMode="auto">
              <a:xfrm>
                <a:off x="5184" y="3031"/>
                <a:ext cx="62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62" y="112"/>
                  </a:cxn>
                  <a:cxn ang="0">
                    <a:pos x="62" y="0"/>
                  </a:cxn>
                  <a:cxn ang="0">
                    <a:pos x="0" y="31"/>
                  </a:cxn>
                  <a:cxn ang="0">
                    <a:pos x="0" y="143"/>
                  </a:cxn>
                </a:cxnLst>
                <a:rect l="0" t="0" r="r" b="b"/>
                <a:pathLst>
                  <a:path w="62" h="143">
                    <a:moveTo>
                      <a:pt x="0" y="143"/>
                    </a:moveTo>
                    <a:lnTo>
                      <a:pt x="62" y="112"/>
                    </a:lnTo>
                    <a:lnTo>
                      <a:pt x="62" y="0"/>
                    </a:lnTo>
                    <a:lnTo>
                      <a:pt x="0" y="3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7" name="Freeform 709"/>
              <p:cNvSpPr>
                <a:spLocks/>
              </p:cNvSpPr>
              <p:nvPr/>
            </p:nvSpPr>
            <p:spPr bwMode="auto">
              <a:xfrm>
                <a:off x="5184" y="3031"/>
                <a:ext cx="62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62" y="112"/>
                  </a:cxn>
                  <a:cxn ang="0">
                    <a:pos x="62" y="0"/>
                  </a:cxn>
                  <a:cxn ang="0">
                    <a:pos x="0" y="31"/>
                  </a:cxn>
                  <a:cxn ang="0">
                    <a:pos x="0" y="143"/>
                  </a:cxn>
                </a:cxnLst>
                <a:rect l="0" t="0" r="r" b="b"/>
                <a:pathLst>
                  <a:path w="62" h="143">
                    <a:moveTo>
                      <a:pt x="0" y="143"/>
                    </a:moveTo>
                    <a:lnTo>
                      <a:pt x="62" y="112"/>
                    </a:lnTo>
                    <a:lnTo>
                      <a:pt x="62" y="0"/>
                    </a:lnTo>
                    <a:lnTo>
                      <a:pt x="0" y="31"/>
                    </a:lnTo>
                    <a:lnTo>
                      <a:pt x="0" y="1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8" name="Freeform 710"/>
              <p:cNvSpPr>
                <a:spLocks/>
              </p:cNvSpPr>
              <p:nvPr/>
            </p:nvSpPr>
            <p:spPr bwMode="auto">
              <a:xfrm>
                <a:off x="5431" y="1919"/>
                <a:ext cx="97" cy="93"/>
              </a:xfrm>
              <a:custGeom>
                <a:avLst/>
                <a:gdLst/>
                <a:ahLst/>
                <a:cxnLst>
                  <a:cxn ang="0">
                    <a:pos x="17" y="93"/>
                  </a:cxn>
                  <a:cxn ang="0">
                    <a:pos x="0" y="1"/>
                  </a:cxn>
                  <a:cxn ang="0">
                    <a:pos x="97" y="0"/>
                  </a:cxn>
                  <a:cxn ang="0">
                    <a:pos x="97" y="89"/>
                  </a:cxn>
                  <a:cxn ang="0">
                    <a:pos x="17" y="93"/>
                  </a:cxn>
                </a:cxnLst>
                <a:rect l="0" t="0" r="r" b="b"/>
                <a:pathLst>
                  <a:path w="97" h="93">
                    <a:moveTo>
                      <a:pt x="17" y="93"/>
                    </a:moveTo>
                    <a:lnTo>
                      <a:pt x="0" y="1"/>
                    </a:lnTo>
                    <a:lnTo>
                      <a:pt x="97" y="0"/>
                    </a:lnTo>
                    <a:lnTo>
                      <a:pt x="97" y="89"/>
                    </a:lnTo>
                    <a:lnTo>
                      <a:pt x="17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9" name="Freeform 711"/>
              <p:cNvSpPr>
                <a:spLocks/>
              </p:cNvSpPr>
              <p:nvPr/>
            </p:nvSpPr>
            <p:spPr bwMode="auto">
              <a:xfrm>
                <a:off x="5431" y="1919"/>
                <a:ext cx="97" cy="93"/>
              </a:xfrm>
              <a:custGeom>
                <a:avLst/>
                <a:gdLst/>
                <a:ahLst/>
                <a:cxnLst>
                  <a:cxn ang="0">
                    <a:pos x="17" y="93"/>
                  </a:cxn>
                  <a:cxn ang="0">
                    <a:pos x="0" y="1"/>
                  </a:cxn>
                  <a:cxn ang="0">
                    <a:pos x="97" y="0"/>
                  </a:cxn>
                  <a:cxn ang="0">
                    <a:pos x="97" y="89"/>
                  </a:cxn>
                  <a:cxn ang="0">
                    <a:pos x="17" y="93"/>
                  </a:cxn>
                </a:cxnLst>
                <a:rect l="0" t="0" r="r" b="b"/>
                <a:pathLst>
                  <a:path w="97" h="93">
                    <a:moveTo>
                      <a:pt x="17" y="93"/>
                    </a:moveTo>
                    <a:lnTo>
                      <a:pt x="0" y="1"/>
                    </a:lnTo>
                    <a:lnTo>
                      <a:pt x="97" y="0"/>
                    </a:lnTo>
                    <a:lnTo>
                      <a:pt x="97" y="89"/>
                    </a:lnTo>
                    <a:lnTo>
                      <a:pt x="17" y="9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0" name="Freeform 712"/>
              <p:cNvSpPr>
                <a:spLocks/>
              </p:cNvSpPr>
              <p:nvPr/>
            </p:nvSpPr>
            <p:spPr bwMode="auto">
              <a:xfrm>
                <a:off x="4412" y="1688"/>
                <a:ext cx="66" cy="68"/>
              </a:xfrm>
              <a:custGeom>
                <a:avLst/>
                <a:gdLst/>
                <a:ahLst/>
                <a:cxnLst>
                  <a:cxn ang="0">
                    <a:pos x="38" y="63"/>
                  </a:cxn>
                  <a:cxn ang="0">
                    <a:pos x="66" y="0"/>
                  </a:cxn>
                  <a:cxn ang="0">
                    <a:pos x="8" y="11"/>
                  </a:cxn>
                  <a:cxn ang="0">
                    <a:pos x="0" y="68"/>
                  </a:cxn>
                  <a:cxn ang="0">
                    <a:pos x="38" y="63"/>
                  </a:cxn>
                </a:cxnLst>
                <a:rect l="0" t="0" r="r" b="b"/>
                <a:pathLst>
                  <a:path w="66" h="68">
                    <a:moveTo>
                      <a:pt x="38" y="63"/>
                    </a:moveTo>
                    <a:lnTo>
                      <a:pt x="66" y="0"/>
                    </a:lnTo>
                    <a:lnTo>
                      <a:pt x="8" y="11"/>
                    </a:lnTo>
                    <a:lnTo>
                      <a:pt x="0" y="68"/>
                    </a:lnTo>
                    <a:lnTo>
                      <a:pt x="38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1" name="Freeform 713"/>
              <p:cNvSpPr>
                <a:spLocks/>
              </p:cNvSpPr>
              <p:nvPr/>
            </p:nvSpPr>
            <p:spPr bwMode="auto">
              <a:xfrm>
                <a:off x="4412" y="1688"/>
                <a:ext cx="66" cy="68"/>
              </a:xfrm>
              <a:custGeom>
                <a:avLst/>
                <a:gdLst/>
                <a:ahLst/>
                <a:cxnLst>
                  <a:cxn ang="0">
                    <a:pos x="38" y="63"/>
                  </a:cxn>
                  <a:cxn ang="0">
                    <a:pos x="66" y="0"/>
                  </a:cxn>
                  <a:cxn ang="0">
                    <a:pos x="8" y="11"/>
                  </a:cxn>
                  <a:cxn ang="0">
                    <a:pos x="0" y="68"/>
                  </a:cxn>
                  <a:cxn ang="0">
                    <a:pos x="38" y="63"/>
                  </a:cxn>
                </a:cxnLst>
                <a:rect l="0" t="0" r="r" b="b"/>
                <a:pathLst>
                  <a:path w="66" h="68">
                    <a:moveTo>
                      <a:pt x="38" y="63"/>
                    </a:moveTo>
                    <a:lnTo>
                      <a:pt x="66" y="0"/>
                    </a:lnTo>
                    <a:lnTo>
                      <a:pt x="8" y="11"/>
                    </a:lnTo>
                    <a:lnTo>
                      <a:pt x="0" y="68"/>
                    </a:lnTo>
                    <a:lnTo>
                      <a:pt x="38" y="6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2" name="Freeform 714"/>
              <p:cNvSpPr>
                <a:spLocks/>
              </p:cNvSpPr>
              <p:nvPr/>
            </p:nvSpPr>
            <p:spPr bwMode="auto">
              <a:xfrm>
                <a:off x="4304" y="1688"/>
                <a:ext cx="66" cy="68"/>
              </a:xfrm>
              <a:custGeom>
                <a:avLst/>
                <a:gdLst/>
                <a:ahLst/>
                <a:cxnLst>
                  <a:cxn ang="0">
                    <a:pos x="66" y="68"/>
                  </a:cxn>
                  <a:cxn ang="0">
                    <a:pos x="56" y="11"/>
                  </a:cxn>
                  <a:cxn ang="0">
                    <a:pos x="0" y="0"/>
                  </a:cxn>
                  <a:cxn ang="0">
                    <a:pos x="28" y="63"/>
                  </a:cxn>
                  <a:cxn ang="0">
                    <a:pos x="66" y="68"/>
                  </a:cxn>
                </a:cxnLst>
                <a:rect l="0" t="0" r="r" b="b"/>
                <a:pathLst>
                  <a:path w="66" h="68">
                    <a:moveTo>
                      <a:pt x="66" y="68"/>
                    </a:moveTo>
                    <a:lnTo>
                      <a:pt x="56" y="11"/>
                    </a:lnTo>
                    <a:lnTo>
                      <a:pt x="0" y="0"/>
                    </a:lnTo>
                    <a:lnTo>
                      <a:pt x="28" y="63"/>
                    </a:lnTo>
                    <a:lnTo>
                      <a:pt x="66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3" name="Freeform 715"/>
              <p:cNvSpPr>
                <a:spLocks/>
              </p:cNvSpPr>
              <p:nvPr/>
            </p:nvSpPr>
            <p:spPr bwMode="auto">
              <a:xfrm>
                <a:off x="4304" y="1688"/>
                <a:ext cx="66" cy="68"/>
              </a:xfrm>
              <a:custGeom>
                <a:avLst/>
                <a:gdLst/>
                <a:ahLst/>
                <a:cxnLst>
                  <a:cxn ang="0">
                    <a:pos x="66" y="68"/>
                  </a:cxn>
                  <a:cxn ang="0">
                    <a:pos x="56" y="11"/>
                  </a:cxn>
                  <a:cxn ang="0">
                    <a:pos x="0" y="0"/>
                  </a:cxn>
                  <a:cxn ang="0">
                    <a:pos x="28" y="63"/>
                  </a:cxn>
                  <a:cxn ang="0">
                    <a:pos x="66" y="68"/>
                  </a:cxn>
                </a:cxnLst>
                <a:rect l="0" t="0" r="r" b="b"/>
                <a:pathLst>
                  <a:path w="66" h="68">
                    <a:moveTo>
                      <a:pt x="66" y="68"/>
                    </a:moveTo>
                    <a:lnTo>
                      <a:pt x="56" y="11"/>
                    </a:lnTo>
                    <a:lnTo>
                      <a:pt x="0" y="0"/>
                    </a:lnTo>
                    <a:lnTo>
                      <a:pt x="28" y="63"/>
                    </a:lnTo>
                    <a:lnTo>
                      <a:pt x="66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4" name="Freeform 716"/>
              <p:cNvSpPr>
                <a:spLocks/>
              </p:cNvSpPr>
              <p:nvPr/>
            </p:nvSpPr>
            <p:spPr bwMode="auto">
              <a:xfrm>
                <a:off x="5137" y="3038"/>
                <a:ext cx="47" cy="136"/>
              </a:xfrm>
              <a:custGeom>
                <a:avLst/>
                <a:gdLst/>
                <a:ahLst/>
                <a:cxnLst>
                  <a:cxn ang="0">
                    <a:pos x="47" y="136"/>
                  </a:cxn>
                  <a:cxn ang="0">
                    <a:pos x="0" y="96"/>
                  </a:cxn>
                  <a:cxn ang="0">
                    <a:pos x="12" y="0"/>
                  </a:cxn>
                  <a:cxn ang="0">
                    <a:pos x="47" y="24"/>
                  </a:cxn>
                  <a:cxn ang="0">
                    <a:pos x="47" y="136"/>
                  </a:cxn>
                </a:cxnLst>
                <a:rect l="0" t="0" r="r" b="b"/>
                <a:pathLst>
                  <a:path w="47" h="136">
                    <a:moveTo>
                      <a:pt x="47" y="136"/>
                    </a:moveTo>
                    <a:lnTo>
                      <a:pt x="0" y="96"/>
                    </a:lnTo>
                    <a:lnTo>
                      <a:pt x="12" y="0"/>
                    </a:lnTo>
                    <a:lnTo>
                      <a:pt x="47" y="24"/>
                    </a:lnTo>
                    <a:lnTo>
                      <a:pt x="47" y="1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5" name="Freeform 717"/>
              <p:cNvSpPr>
                <a:spLocks/>
              </p:cNvSpPr>
              <p:nvPr/>
            </p:nvSpPr>
            <p:spPr bwMode="auto">
              <a:xfrm>
                <a:off x="5137" y="3038"/>
                <a:ext cx="47" cy="136"/>
              </a:xfrm>
              <a:custGeom>
                <a:avLst/>
                <a:gdLst/>
                <a:ahLst/>
                <a:cxnLst>
                  <a:cxn ang="0">
                    <a:pos x="47" y="136"/>
                  </a:cxn>
                  <a:cxn ang="0">
                    <a:pos x="0" y="96"/>
                  </a:cxn>
                  <a:cxn ang="0">
                    <a:pos x="12" y="0"/>
                  </a:cxn>
                  <a:cxn ang="0">
                    <a:pos x="47" y="24"/>
                  </a:cxn>
                  <a:cxn ang="0">
                    <a:pos x="47" y="136"/>
                  </a:cxn>
                </a:cxnLst>
                <a:rect l="0" t="0" r="r" b="b"/>
                <a:pathLst>
                  <a:path w="47" h="136">
                    <a:moveTo>
                      <a:pt x="47" y="136"/>
                    </a:moveTo>
                    <a:lnTo>
                      <a:pt x="0" y="96"/>
                    </a:lnTo>
                    <a:lnTo>
                      <a:pt x="12" y="0"/>
                    </a:lnTo>
                    <a:lnTo>
                      <a:pt x="47" y="24"/>
                    </a:lnTo>
                    <a:lnTo>
                      <a:pt x="47" y="1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6" name="Freeform 718"/>
              <p:cNvSpPr>
                <a:spLocks/>
              </p:cNvSpPr>
              <p:nvPr/>
            </p:nvSpPr>
            <p:spPr bwMode="auto">
              <a:xfrm>
                <a:off x="4617" y="3292"/>
                <a:ext cx="20" cy="10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0" y="32"/>
                  </a:cxn>
                  <a:cxn ang="0">
                    <a:pos x="11" y="106"/>
                  </a:cxn>
                  <a:cxn ang="0">
                    <a:pos x="0" y="74"/>
                  </a:cxn>
                  <a:cxn ang="0">
                    <a:pos x="8" y="0"/>
                  </a:cxn>
                </a:cxnLst>
                <a:rect l="0" t="0" r="r" b="b"/>
                <a:pathLst>
                  <a:path w="20" h="106">
                    <a:moveTo>
                      <a:pt x="8" y="0"/>
                    </a:moveTo>
                    <a:lnTo>
                      <a:pt x="20" y="32"/>
                    </a:lnTo>
                    <a:lnTo>
                      <a:pt x="11" y="106"/>
                    </a:lnTo>
                    <a:lnTo>
                      <a:pt x="0" y="7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7" name="Freeform 719"/>
              <p:cNvSpPr>
                <a:spLocks/>
              </p:cNvSpPr>
              <p:nvPr/>
            </p:nvSpPr>
            <p:spPr bwMode="auto">
              <a:xfrm>
                <a:off x="4617" y="3292"/>
                <a:ext cx="20" cy="10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0" y="32"/>
                  </a:cxn>
                  <a:cxn ang="0">
                    <a:pos x="11" y="106"/>
                  </a:cxn>
                  <a:cxn ang="0">
                    <a:pos x="0" y="74"/>
                  </a:cxn>
                  <a:cxn ang="0">
                    <a:pos x="8" y="0"/>
                  </a:cxn>
                </a:cxnLst>
                <a:rect l="0" t="0" r="r" b="b"/>
                <a:pathLst>
                  <a:path w="20" h="106">
                    <a:moveTo>
                      <a:pt x="8" y="0"/>
                    </a:moveTo>
                    <a:lnTo>
                      <a:pt x="20" y="32"/>
                    </a:lnTo>
                    <a:lnTo>
                      <a:pt x="11" y="106"/>
                    </a:lnTo>
                    <a:lnTo>
                      <a:pt x="0" y="74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8" name="Freeform 720"/>
              <p:cNvSpPr>
                <a:spLocks/>
              </p:cNvSpPr>
              <p:nvPr/>
            </p:nvSpPr>
            <p:spPr bwMode="auto">
              <a:xfrm>
                <a:off x="5335" y="2604"/>
                <a:ext cx="66" cy="231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66" y="179"/>
                  </a:cxn>
                  <a:cxn ang="0">
                    <a:pos x="66" y="0"/>
                  </a:cxn>
                  <a:cxn ang="0">
                    <a:pos x="0" y="51"/>
                  </a:cxn>
                  <a:cxn ang="0">
                    <a:pos x="0" y="231"/>
                  </a:cxn>
                </a:cxnLst>
                <a:rect l="0" t="0" r="r" b="b"/>
                <a:pathLst>
                  <a:path w="66" h="231">
                    <a:moveTo>
                      <a:pt x="0" y="231"/>
                    </a:moveTo>
                    <a:lnTo>
                      <a:pt x="66" y="179"/>
                    </a:lnTo>
                    <a:lnTo>
                      <a:pt x="66" y="0"/>
                    </a:lnTo>
                    <a:lnTo>
                      <a:pt x="0" y="5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9" name="Freeform 721"/>
              <p:cNvSpPr>
                <a:spLocks/>
              </p:cNvSpPr>
              <p:nvPr/>
            </p:nvSpPr>
            <p:spPr bwMode="auto">
              <a:xfrm>
                <a:off x="5335" y="2604"/>
                <a:ext cx="66" cy="231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66" y="179"/>
                  </a:cxn>
                  <a:cxn ang="0">
                    <a:pos x="66" y="0"/>
                  </a:cxn>
                  <a:cxn ang="0">
                    <a:pos x="0" y="51"/>
                  </a:cxn>
                  <a:cxn ang="0">
                    <a:pos x="0" y="231"/>
                  </a:cxn>
                </a:cxnLst>
                <a:rect l="0" t="0" r="r" b="b"/>
                <a:pathLst>
                  <a:path w="66" h="231">
                    <a:moveTo>
                      <a:pt x="0" y="231"/>
                    </a:moveTo>
                    <a:lnTo>
                      <a:pt x="66" y="179"/>
                    </a:lnTo>
                    <a:lnTo>
                      <a:pt x="66" y="0"/>
                    </a:lnTo>
                    <a:lnTo>
                      <a:pt x="0" y="5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0" name="Freeform 722"/>
              <p:cNvSpPr>
                <a:spLocks/>
              </p:cNvSpPr>
              <p:nvPr/>
            </p:nvSpPr>
            <p:spPr bwMode="auto">
              <a:xfrm>
                <a:off x="4763" y="3167"/>
                <a:ext cx="132" cy="103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13" y="29"/>
                  </a:cxn>
                  <a:cxn ang="0">
                    <a:pos x="132" y="0"/>
                  </a:cxn>
                  <a:cxn ang="0">
                    <a:pos x="113" y="75"/>
                  </a:cxn>
                  <a:cxn ang="0">
                    <a:pos x="0" y="103"/>
                  </a:cxn>
                </a:cxnLst>
                <a:rect l="0" t="0" r="r" b="b"/>
                <a:pathLst>
                  <a:path w="132" h="103">
                    <a:moveTo>
                      <a:pt x="0" y="103"/>
                    </a:moveTo>
                    <a:lnTo>
                      <a:pt x="13" y="29"/>
                    </a:lnTo>
                    <a:lnTo>
                      <a:pt x="132" y="0"/>
                    </a:lnTo>
                    <a:lnTo>
                      <a:pt x="113" y="75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1" name="Freeform 723"/>
              <p:cNvSpPr>
                <a:spLocks/>
              </p:cNvSpPr>
              <p:nvPr/>
            </p:nvSpPr>
            <p:spPr bwMode="auto">
              <a:xfrm>
                <a:off x="4763" y="3167"/>
                <a:ext cx="132" cy="103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13" y="29"/>
                  </a:cxn>
                  <a:cxn ang="0">
                    <a:pos x="132" y="0"/>
                  </a:cxn>
                  <a:cxn ang="0">
                    <a:pos x="113" y="75"/>
                  </a:cxn>
                  <a:cxn ang="0">
                    <a:pos x="0" y="103"/>
                  </a:cxn>
                </a:cxnLst>
                <a:rect l="0" t="0" r="r" b="b"/>
                <a:pathLst>
                  <a:path w="132" h="103">
                    <a:moveTo>
                      <a:pt x="0" y="103"/>
                    </a:moveTo>
                    <a:lnTo>
                      <a:pt x="13" y="29"/>
                    </a:lnTo>
                    <a:lnTo>
                      <a:pt x="132" y="0"/>
                    </a:lnTo>
                    <a:lnTo>
                      <a:pt x="113" y="75"/>
                    </a:lnTo>
                    <a:lnTo>
                      <a:pt x="0" y="10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2" name="Freeform 724"/>
              <p:cNvSpPr>
                <a:spLocks/>
              </p:cNvSpPr>
              <p:nvPr/>
            </p:nvSpPr>
            <p:spPr bwMode="auto">
              <a:xfrm>
                <a:off x="3887" y="3167"/>
                <a:ext cx="132" cy="103"/>
              </a:xfrm>
              <a:custGeom>
                <a:avLst/>
                <a:gdLst/>
                <a:ahLst/>
                <a:cxnLst>
                  <a:cxn ang="0">
                    <a:pos x="18" y="75"/>
                  </a:cxn>
                  <a:cxn ang="0">
                    <a:pos x="0" y="0"/>
                  </a:cxn>
                  <a:cxn ang="0">
                    <a:pos x="117" y="29"/>
                  </a:cxn>
                  <a:cxn ang="0">
                    <a:pos x="132" y="103"/>
                  </a:cxn>
                  <a:cxn ang="0">
                    <a:pos x="18" y="75"/>
                  </a:cxn>
                </a:cxnLst>
                <a:rect l="0" t="0" r="r" b="b"/>
                <a:pathLst>
                  <a:path w="132" h="103">
                    <a:moveTo>
                      <a:pt x="18" y="75"/>
                    </a:moveTo>
                    <a:lnTo>
                      <a:pt x="0" y="0"/>
                    </a:lnTo>
                    <a:lnTo>
                      <a:pt x="117" y="29"/>
                    </a:lnTo>
                    <a:lnTo>
                      <a:pt x="132" y="103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3" name="Freeform 725"/>
              <p:cNvSpPr>
                <a:spLocks/>
              </p:cNvSpPr>
              <p:nvPr/>
            </p:nvSpPr>
            <p:spPr bwMode="auto">
              <a:xfrm>
                <a:off x="3887" y="3167"/>
                <a:ext cx="132" cy="103"/>
              </a:xfrm>
              <a:custGeom>
                <a:avLst/>
                <a:gdLst/>
                <a:ahLst/>
                <a:cxnLst>
                  <a:cxn ang="0">
                    <a:pos x="18" y="75"/>
                  </a:cxn>
                  <a:cxn ang="0">
                    <a:pos x="0" y="0"/>
                  </a:cxn>
                  <a:cxn ang="0">
                    <a:pos x="117" y="29"/>
                  </a:cxn>
                  <a:cxn ang="0">
                    <a:pos x="132" y="103"/>
                  </a:cxn>
                  <a:cxn ang="0">
                    <a:pos x="18" y="75"/>
                  </a:cxn>
                </a:cxnLst>
                <a:rect l="0" t="0" r="r" b="b"/>
                <a:pathLst>
                  <a:path w="132" h="103">
                    <a:moveTo>
                      <a:pt x="18" y="75"/>
                    </a:moveTo>
                    <a:lnTo>
                      <a:pt x="0" y="0"/>
                    </a:lnTo>
                    <a:lnTo>
                      <a:pt x="117" y="29"/>
                    </a:lnTo>
                    <a:lnTo>
                      <a:pt x="132" y="103"/>
                    </a:lnTo>
                    <a:lnTo>
                      <a:pt x="18" y="7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4" name="Freeform 726"/>
              <p:cNvSpPr>
                <a:spLocks/>
              </p:cNvSpPr>
              <p:nvPr/>
            </p:nvSpPr>
            <p:spPr bwMode="auto">
              <a:xfrm>
                <a:off x="5149" y="1498"/>
                <a:ext cx="60" cy="116"/>
              </a:xfrm>
              <a:custGeom>
                <a:avLst/>
                <a:gdLst/>
                <a:ahLst/>
                <a:cxnLst>
                  <a:cxn ang="0">
                    <a:pos x="52" y="116"/>
                  </a:cxn>
                  <a:cxn ang="0">
                    <a:pos x="0" y="50"/>
                  </a:cxn>
                  <a:cxn ang="0">
                    <a:pos x="7" y="0"/>
                  </a:cxn>
                  <a:cxn ang="0">
                    <a:pos x="60" y="62"/>
                  </a:cxn>
                  <a:cxn ang="0">
                    <a:pos x="52" y="116"/>
                  </a:cxn>
                </a:cxnLst>
                <a:rect l="0" t="0" r="r" b="b"/>
                <a:pathLst>
                  <a:path w="60" h="116">
                    <a:moveTo>
                      <a:pt x="52" y="116"/>
                    </a:moveTo>
                    <a:lnTo>
                      <a:pt x="0" y="50"/>
                    </a:lnTo>
                    <a:lnTo>
                      <a:pt x="7" y="0"/>
                    </a:lnTo>
                    <a:lnTo>
                      <a:pt x="60" y="62"/>
                    </a:lnTo>
                    <a:lnTo>
                      <a:pt x="52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5" name="Freeform 727"/>
              <p:cNvSpPr>
                <a:spLocks/>
              </p:cNvSpPr>
              <p:nvPr/>
            </p:nvSpPr>
            <p:spPr bwMode="auto">
              <a:xfrm>
                <a:off x="5149" y="1498"/>
                <a:ext cx="60" cy="116"/>
              </a:xfrm>
              <a:custGeom>
                <a:avLst/>
                <a:gdLst/>
                <a:ahLst/>
                <a:cxnLst>
                  <a:cxn ang="0">
                    <a:pos x="52" y="116"/>
                  </a:cxn>
                  <a:cxn ang="0">
                    <a:pos x="0" y="50"/>
                  </a:cxn>
                  <a:cxn ang="0">
                    <a:pos x="7" y="0"/>
                  </a:cxn>
                  <a:cxn ang="0">
                    <a:pos x="60" y="62"/>
                  </a:cxn>
                  <a:cxn ang="0">
                    <a:pos x="52" y="116"/>
                  </a:cxn>
                </a:cxnLst>
                <a:rect l="0" t="0" r="r" b="b"/>
                <a:pathLst>
                  <a:path w="60" h="116">
                    <a:moveTo>
                      <a:pt x="52" y="116"/>
                    </a:moveTo>
                    <a:lnTo>
                      <a:pt x="0" y="50"/>
                    </a:lnTo>
                    <a:lnTo>
                      <a:pt x="7" y="0"/>
                    </a:lnTo>
                    <a:lnTo>
                      <a:pt x="60" y="62"/>
                    </a:lnTo>
                    <a:lnTo>
                      <a:pt x="52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6" name="Freeform 728"/>
              <p:cNvSpPr>
                <a:spLocks/>
              </p:cNvSpPr>
              <p:nvPr/>
            </p:nvSpPr>
            <p:spPr bwMode="auto">
              <a:xfrm>
                <a:off x="3572" y="1498"/>
                <a:ext cx="61" cy="116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54" y="0"/>
                  </a:cxn>
                  <a:cxn ang="0">
                    <a:pos x="61" y="50"/>
                  </a:cxn>
                  <a:cxn ang="0">
                    <a:pos x="8" y="116"/>
                  </a:cxn>
                  <a:cxn ang="0">
                    <a:pos x="0" y="62"/>
                  </a:cxn>
                </a:cxnLst>
                <a:rect l="0" t="0" r="r" b="b"/>
                <a:pathLst>
                  <a:path w="61" h="116">
                    <a:moveTo>
                      <a:pt x="0" y="62"/>
                    </a:moveTo>
                    <a:lnTo>
                      <a:pt x="54" y="0"/>
                    </a:lnTo>
                    <a:lnTo>
                      <a:pt x="61" y="50"/>
                    </a:lnTo>
                    <a:lnTo>
                      <a:pt x="8" y="1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7" name="Freeform 729"/>
              <p:cNvSpPr>
                <a:spLocks/>
              </p:cNvSpPr>
              <p:nvPr/>
            </p:nvSpPr>
            <p:spPr bwMode="auto">
              <a:xfrm>
                <a:off x="3572" y="1498"/>
                <a:ext cx="61" cy="116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54" y="0"/>
                  </a:cxn>
                  <a:cxn ang="0">
                    <a:pos x="61" y="50"/>
                  </a:cxn>
                  <a:cxn ang="0">
                    <a:pos x="8" y="116"/>
                  </a:cxn>
                  <a:cxn ang="0">
                    <a:pos x="0" y="62"/>
                  </a:cxn>
                </a:cxnLst>
                <a:rect l="0" t="0" r="r" b="b"/>
                <a:pathLst>
                  <a:path w="61" h="116">
                    <a:moveTo>
                      <a:pt x="0" y="62"/>
                    </a:moveTo>
                    <a:lnTo>
                      <a:pt x="54" y="0"/>
                    </a:lnTo>
                    <a:lnTo>
                      <a:pt x="61" y="50"/>
                    </a:lnTo>
                    <a:lnTo>
                      <a:pt x="8" y="116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8" name="Freeform 730"/>
              <p:cNvSpPr>
                <a:spLocks/>
              </p:cNvSpPr>
              <p:nvPr/>
            </p:nvSpPr>
            <p:spPr bwMode="auto">
              <a:xfrm>
                <a:off x="5085" y="1327"/>
                <a:ext cx="132" cy="89"/>
              </a:xfrm>
              <a:custGeom>
                <a:avLst/>
                <a:gdLst/>
                <a:ahLst/>
                <a:cxnLst>
                  <a:cxn ang="0">
                    <a:pos x="127" y="45"/>
                  </a:cxn>
                  <a:cxn ang="0">
                    <a:pos x="0" y="0"/>
                  </a:cxn>
                  <a:cxn ang="0">
                    <a:pos x="4" y="37"/>
                  </a:cxn>
                  <a:cxn ang="0">
                    <a:pos x="132" y="89"/>
                  </a:cxn>
                  <a:cxn ang="0">
                    <a:pos x="127" y="45"/>
                  </a:cxn>
                </a:cxnLst>
                <a:rect l="0" t="0" r="r" b="b"/>
                <a:pathLst>
                  <a:path w="132" h="89">
                    <a:moveTo>
                      <a:pt x="127" y="45"/>
                    </a:moveTo>
                    <a:lnTo>
                      <a:pt x="0" y="0"/>
                    </a:lnTo>
                    <a:lnTo>
                      <a:pt x="4" y="37"/>
                    </a:lnTo>
                    <a:lnTo>
                      <a:pt x="132" y="89"/>
                    </a:lnTo>
                    <a:lnTo>
                      <a:pt x="127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9" name="Freeform 731"/>
              <p:cNvSpPr>
                <a:spLocks/>
              </p:cNvSpPr>
              <p:nvPr/>
            </p:nvSpPr>
            <p:spPr bwMode="auto">
              <a:xfrm>
                <a:off x="5085" y="1327"/>
                <a:ext cx="132" cy="89"/>
              </a:xfrm>
              <a:custGeom>
                <a:avLst/>
                <a:gdLst/>
                <a:ahLst/>
                <a:cxnLst>
                  <a:cxn ang="0">
                    <a:pos x="127" y="45"/>
                  </a:cxn>
                  <a:cxn ang="0">
                    <a:pos x="0" y="0"/>
                  </a:cxn>
                  <a:cxn ang="0">
                    <a:pos x="4" y="37"/>
                  </a:cxn>
                  <a:cxn ang="0">
                    <a:pos x="132" y="89"/>
                  </a:cxn>
                  <a:cxn ang="0">
                    <a:pos x="127" y="45"/>
                  </a:cxn>
                </a:cxnLst>
                <a:rect l="0" t="0" r="r" b="b"/>
                <a:pathLst>
                  <a:path w="132" h="89">
                    <a:moveTo>
                      <a:pt x="127" y="45"/>
                    </a:moveTo>
                    <a:lnTo>
                      <a:pt x="0" y="0"/>
                    </a:lnTo>
                    <a:lnTo>
                      <a:pt x="4" y="37"/>
                    </a:lnTo>
                    <a:lnTo>
                      <a:pt x="132" y="89"/>
                    </a:lnTo>
                    <a:lnTo>
                      <a:pt x="127" y="4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0" name="Freeform 732"/>
              <p:cNvSpPr>
                <a:spLocks/>
              </p:cNvSpPr>
              <p:nvPr/>
            </p:nvSpPr>
            <p:spPr bwMode="auto">
              <a:xfrm>
                <a:off x="5076" y="3174"/>
                <a:ext cx="108" cy="134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108" y="89"/>
                  </a:cxn>
                  <a:cxn ang="0">
                    <a:pos x="108" y="0"/>
                  </a:cxn>
                  <a:cxn ang="0">
                    <a:pos x="0" y="45"/>
                  </a:cxn>
                  <a:cxn ang="0">
                    <a:pos x="0" y="134"/>
                  </a:cxn>
                </a:cxnLst>
                <a:rect l="0" t="0" r="r" b="b"/>
                <a:pathLst>
                  <a:path w="108" h="134">
                    <a:moveTo>
                      <a:pt x="0" y="134"/>
                    </a:moveTo>
                    <a:lnTo>
                      <a:pt x="108" y="89"/>
                    </a:lnTo>
                    <a:lnTo>
                      <a:pt x="108" y="0"/>
                    </a:lnTo>
                    <a:lnTo>
                      <a:pt x="0" y="45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1" name="Freeform 733"/>
              <p:cNvSpPr>
                <a:spLocks/>
              </p:cNvSpPr>
              <p:nvPr/>
            </p:nvSpPr>
            <p:spPr bwMode="auto">
              <a:xfrm>
                <a:off x="5076" y="3174"/>
                <a:ext cx="108" cy="134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108" y="89"/>
                  </a:cxn>
                  <a:cxn ang="0">
                    <a:pos x="108" y="0"/>
                  </a:cxn>
                  <a:cxn ang="0">
                    <a:pos x="0" y="45"/>
                  </a:cxn>
                  <a:cxn ang="0">
                    <a:pos x="0" y="134"/>
                  </a:cxn>
                </a:cxnLst>
                <a:rect l="0" t="0" r="r" b="b"/>
                <a:pathLst>
                  <a:path w="108" h="134">
                    <a:moveTo>
                      <a:pt x="0" y="134"/>
                    </a:moveTo>
                    <a:lnTo>
                      <a:pt x="108" y="89"/>
                    </a:lnTo>
                    <a:lnTo>
                      <a:pt x="108" y="0"/>
                    </a:lnTo>
                    <a:lnTo>
                      <a:pt x="0" y="45"/>
                    </a:lnTo>
                    <a:lnTo>
                      <a:pt x="0" y="1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2" name="Freeform 734"/>
              <p:cNvSpPr>
                <a:spLocks/>
              </p:cNvSpPr>
              <p:nvPr/>
            </p:nvSpPr>
            <p:spPr bwMode="auto">
              <a:xfrm>
                <a:off x="5431" y="2042"/>
                <a:ext cx="74" cy="122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74" y="9"/>
                  </a:cxn>
                  <a:cxn ang="0">
                    <a:pos x="74" y="122"/>
                  </a:cxn>
                  <a:cxn ang="0">
                    <a:pos x="17" y="104"/>
                  </a:cxn>
                </a:cxnLst>
                <a:rect l="0" t="0" r="r" b="b"/>
                <a:pathLst>
                  <a:path w="74" h="122">
                    <a:moveTo>
                      <a:pt x="17" y="104"/>
                    </a:moveTo>
                    <a:lnTo>
                      <a:pt x="0" y="0"/>
                    </a:lnTo>
                    <a:lnTo>
                      <a:pt x="74" y="9"/>
                    </a:lnTo>
                    <a:lnTo>
                      <a:pt x="74" y="122"/>
                    </a:lnTo>
                    <a:lnTo>
                      <a:pt x="17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3" name="Freeform 735"/>
              <p:cNvSpPr>
                <a:spLocks/>
              </p:cNvSpPr>
              <p:nvPr/>
            </p:nvSpPr>
            <p:spPr bwMode="auto">
              <a:xfrm>
                <a:off x="5431" y="2042"/>
                <a:ext cx="74" cy="122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74" y="9"/>
                  </a:cxn>
                  <a:cxn ang="0">
                    <a:pos x="74" y="122"/>
                  </a:cxn>
                  <a:cxn ang="0">
                    <a:pos x="17" y="104"/>
                  </a:cxn>
                </a:cxnLst>
                <a:rect l="0" t="0" r="r" b="b"/>
                <a:pathLst>
                  <a:path w="74" h="122">
                    <a:moveTo>
                      <a:pt x="17" y="104"/>
                    </a:moveTo>
                    <a:lnTo>
                      <a:pt x="0" y="0"/>
                    </a:lnTo>
                    <a:lnTo>
                      <a:pt x="74" y="9"/>
                    </a:lnTo>
                    <a:lnTo>
                      <a:pt x="74" y="122"/>
                    </a:lnTo>
                    <a:lnTo>
                      <a:pt x="17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4" name="Freeform 736"/>
              <p:cNvSpPr>
                <a:spLocks/>
              </p:cNvSpPr>
              <p:nvPr/>
            </p:nvSpPr>
            <p:spPr bwMode="auto">
              <a:xfrm>
                <a:off x="4391" y="3303"/>
                <a:ext cx="158" cy="7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4"/>
                  </a:cxn>
                  <a:cxn ang="0">
                    <a:pos x="126" y="0"/>
                  </a:cxn>
                  <a:cxn ang="0">
                    <a:pos x="158" y="69"/>
                  </a:cxn>
                  <a:cxn ang="0">
                    <a:pos x="0" y="77"/>
                  </a:cxn>
                </a:cxnLst>
                <a:rect l="0" t="0" r="r" b="b"/>
                <a:pathLst>
                  <a:path w="158" h="77">
                    <a:moveTo>
                      <a:pt x="0" y="77"/>
                    </a:moveTo>
                    <a:lnTo>
                      <a:pt x="0" y="4"/>
                    </a:lnTo>
                    <a:lnTo>
                      <a:pt x="126" y="0"/>
                    </a:lnTo>
                    <a:lnTo>
                      <a:pt x="158" y="69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5" name="Freeform 737"/>
              <p:cNvSpPr>
                <a:spLocks/>
              </p:cNvSpPr>
              <p:nvPr/>
            </p:nvSpPr>
            <p:spPr bwMode="auto">
              <a:xfrm>
                <a:off x="4391" y="3303"/>
                <a:ext cx="158" cy="7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4"/>
                  </a:cxn>
                  <a:cxn ang="0">
                    <a:pos x="126" y="0"/>
                  </a:cxn>
                  <a:cxn ang="0">
                    <a:pos x="158" y="69"/>
                  </a:cxn>
                  <a:cxn ang="0">
                    <a:pos x="0" y="77"/>
                  </a:cxn>
                </a:cxnLst>
                <a:rect l="0" t="0" r="r" b="b"/>
                <a:pathLst>
                  <a:path w="158" h="77">
                    <a:moveTo>
                      <a:pt x="0" y="77"/>
                    </a:moveTo>
                    <a:lnTo>
                      <a:pt x="0" y="4"/>
                    </a:lnTo>
                    <a:lnTo>
                      <a:pt x="126" y="0"/>
                    </a:lnTo>
                    <a:lnTo>
                      <a:pt x="158" y="69"/>
                    </a:lnTo>
                    <a:lnTo>
                      <a:pt x="0" y="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6" name="Freeform 738"/>
              <p:cNvSpPr>
                <a:spLocks/>
              </p:cNvSpPr>
              <p:nvPr/>
            </p:nvSpPr>
            <p:spPr bwMode="auto">
              <a:xfrm>
                <a:off x="4233" y="3303"/>
                <a:ext cx="158" cy="77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1" y="0"/>
                  </a:cxn>
                  <a:cxn ang="0">
                    <a:pos x="158" y="4"/>
                  </a:cxn>
                  <a:cxn ang="0">
                    <a:pos x="158" y="77"/>
                  </a:cxn>
                  <a:cxn ang="0">
                    <a:pos x="0" y="69"/>
                  </a:cxn>
                </a:cxnLst>
                <a:rect l="0" t="0" r="r" b="b"/>
                <a:pathLst>
                  <a:path w="158" h="77">
                    <a:moveTo>
                      <a:pt x="0" y="69"/>
                    </a:moveTo>
                    <a:lnTo>
                      <a:pt x="31" y="0"/>
                    </a:lnTo>
                    <a:lnTo>
                      <a:pt x="158" y="4"/>
                    </a:lnTo>
                    <a:lnTo>
                      <a:pt x="158" y="7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7" name="Freeform 739"/>
              <p:cNvSpPr>
                <a:spLocks/>
              </p:cNvSpPr>
              <p:nvPr/>
            </p:nvSpPr>
            <p:spPr bwMode="auto">
              <a:xfrm>
                <a:off x="4233" y="3303"/>
                <a:ext cx="158" cy="77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1" y="0"/>
                  </a:cxn>
                  <a:cxn ang="0">
                    <a:pos x="158" y="4"/>
                  </a:cxn>
                  <a:cxn ang="0">
                    <a:pos x="158" y="77"/>
                  </a:cxn>
                  <a:cxn ang="0">
                    <a:pos x="0" y="69"/>
                  </a:cxn>
                </a:cxnLst>
                <a:rect l="0" t="0" r="r" b="b"/>
                <a:pathLst>
                  <a:path w="158" h="77">
                    <a:moveTo>
                      <a:pt x="0" y="69"/>
                    </a:moveTo>
                    <a:lnTo>
                      <a:pt x="31" y="0"/>
                    </a:lnTo>
                    <a:lnTo>
                      <a:pt x="158" y="4"/>
                    </a:lnTo>
                    <a:lnTo>
                      <a:pt x="158" y="77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8" name="Freeform 740"/>
              <p:cNvSpPr>
                <a:spLocks/>
              </p:cNvSpPr>
              <p:nvPr/>
            </p:nvSpPr>
            <p:spPr bwMode="auto">
              <a:xfrm>
                <a:off x="5456" y="2164"/>
                <a:ext cx="49" cy="208"/>
              </a:xfrm>
              <a:custGeom>
                <a:avLst/>
                <a:gdLst/>
                <a:ahLst/>
                <a:cxnLst>
                  <a:cxn ang="0">
                    <a:pos x="44" y="151"/>
                  </a:cxn>
                  <a:cxn ang="0">
                    <a:pos x="49" y="0"/>
                  </a:cxn>
                  <a:cxn ang="0">
                    <a:pos x="0" y="67"/>
                  </a:cxn>
                  <a:cxn ang="0">
                    <a:pos x="0" y="208"/>
                  </a:cxn>
                  <a:cxn ang="0">
                    <a:pos x="44" y="151"/>
                  </a:cxn>
                </a:cxnLst>
                <a:rect l="0" t="0" r="r" b="b"/>
                <a:pathLst>
                  <a:path w="49" h="208">
                    <a:moveTo>
                      <a:pt x="44" y="151"/>
                    </a:moveTo>
                    <a:lnTo>
                      <a:pt x="49" y="0"/>
                    </a:lnTo>
                    <a:lnTo>
                      <a:pt x="0" y="67"/>
                    </a:lnTo>
                    <a:lnTo>
                      <a:pt x="0" y="208"/>
                    </a:lnTo>
                    <a:lnTo>
                      <a:pt x="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9" name="Freeform 741"/>
              <p:cNvSpPr>
                <a:spLocks/>
              </p:cNvSpPr>
              <p:nvPr/>
            </p:nvSpPr>
            <p:spPr bwMode="auto">
              <a:xfrm>
                <a:off x="5456" y="2164"/>
                <a:ext cx="49" cy="208"/>
              </a:xfrm>
              <a:custGeom>
                <a:avLst/>
                <a:gdLst/>
                <a:ahLst/>
                <a:cxnLst>
                  <a:cxn ang="0">
                    <a:pos x="44" y="151"/>
                  </a:cxn>
                  <a:cxn ang="0">
                    <a:pos x="49" y="0"/>
                  </a:cxn>
                  <a:cxn ang="0">
                    <a:pos x="0" y="67"/>
                  </a:cxn>
                  <a:cxn ang="0">
                    <a:pos x="0" y="208"/>
                  </a:cxn>
                  <a:cxn ang="0">
                    <a:pos x="44" y="151"/>
                  </a:cxn>
                </a:cxnLst>
                <a:rect l="0" t="0" r="r" b="b"/>
                <a:pathLst>
                  <a:path w="49" h="208">
                    <a:moveTo>
                      <a:pt x="44" y="151"/>
                    </a:moveTo>
                    <a:lnTo>
                      <a:pt x="49" y="0"/>
                    </a:lnTo>
                    <a:lnTo>
                      <a:pt x="0" y="67"/>
                    </a:lnTo>
                    <a:lnTo>
                      <a:pt x="0" y="208"/>
                    </a:lnTo>
                    <a:lnTo>
                      <a:pt x="44" y="1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30" name="Freeform 742"/>
              <p:cNvSpPr>
                <a:spLocks/>
              </p:cNvSpPr>
              <p:nvPr/>
            </p:nvSpPr>
            <p:spPr bwMode="auto">
              <a:xfrm>
                <a:off x="4360" y="1699"/>
                <a:ext cx="60" cy="57"/>
              </a:xfrm>
              <a:custGeom>
                <a:avLst/>
                <a:gdLst/>
                <a:ahLst/>
                <a:cxnLst>
                  <a:cxn ang="0">
                    <a:pos x="52" y="57"/>
                  </a:cxn>
                  <a:cxn ang="0">
                    <a:pos x="60" y="0"/>
                  </a:cxn>
                  <a:cxn ang="0">
                    <a:pos x="0" y="0"/>
                  </a:cxn>
                  <a:cxn ang="0">
                    <a:pos x="10" y="57"/>
                  </a:cxn>
                  <a:cxn ang="0">
                    <a:pos x="52" y="57"/>
                  </a:cxn>
                </a:cxnLst>
                <a:rect l="0" t="0" r="r" b="b"/>
                <a:pathLst>
                  <a:path w="60" h="57">
                    <a:moveTo>
                      <a:pt x="52" y="57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10" y="57"/>
                    </a:lnTo>
                    <a:lnTo>
                      <a:pt x="52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31" name="Freeform 743"/>
              <p:cNvSpPr>
                <a:spLocks/>
              </p:cNvSpPr>
              <p:nvPr/>
            </p:nvSpPr>
            <p:spPr bwMode="auto">
              <a:xfrm>
                <a:off x="4360" y="1699"/>
                <a:ext cx="60" cy="57"/>
              </a:xfrm>
              <a:custGeom>
                <a:avLst/>
                <a:gdLst/>
                <a:ahLst/>
                <a:cxnLst>
                  <a:cxn ang="0">
                    <a:pos x="52" y="57"/>
                  </a:cxn>
                  <a:cxn ang="0">
                    <a:pos x="60" y="0"/>
                  </a:cxn>
                  <a:cxn ang="0">
                    <a:pos x="0" y="0"/>
                  </a:cxn>
                  <a:cxn ang="0">
                    <a:pos x="10" y="57"/>
                  </a:cxn>
                  <a:cxn ang="0">
                    <a:pos x="52" y="57"/>
                  </a:cxn>
                </a:cxnLst>
                <a:rect l="0" t="0" r="r" b="b"/>
                <a:pathLst>
                  <a:path w="60" h="57">
                    <a:moveTo>
                      <a:pt x="52" y="57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10" y="57"/>
                    </a:lnTo>
                    <a:lnTo>
                      <a:pt x="52" y="5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32" name="Freeform 744"/>
              <p:cNvSpPr>
                <a:spLocks/>
              </p:cNvSpPr>
              <p:nvPr/>
            </p:nvSpPr>
            <p:spPr bwMode="auto">
              <a:xfrm>
                <a:off x="4099" y="3287"/>
                <a:ext cx="32" cy="139"/>
              </a:xfrm>
              <a:custGeom>
                <a:avLst/>
                <a:gdLst/>
                <a:ahLst/>
                <a:cxnLst>
                  <a:cxn ang="0">
                    <a:pos x="32" y="73"/>
                  </a:cxn>
                  <a:cxn ang="0">
                    <a:pos x="23" y="0"/>
                  </a:cxn>
                  <a:cxn ang="0">
                    <a:pos x="0" y="65"/>
                  </a:cxn>
                  <a:cxn ang="0">
                    <a:pos x="10" y="139"/>
                  </a:cxn>
                  <a:cxn ang="0">
                    <a:pos x="32" y="73"/>
                  </a:cxn>
                </a:cxnLst>
                <a:rect l="0" t="0" r="r" b="b"/>
                <a:pathLst>
                  <a:path w="32" h="139">
                    <a:moveTo>
                      <a:pt x="32" y="73"/>
                    </a:moveTo>
                    <a:lnTo>
                      <a:pt x="23" y="0"/>
                    </a:lnTo>
                    <a:lnTo>
                      <a:pt x="0" y="65"/>
                    </a:lnTo>
                    <a:lnTo>
                      <a:pt x="10" y="139"/>
                    </a:lnTo>
                    <a:lnTo>
                      <a:pt x="32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33" name="Freeform 745"/>
              <p:cNvSpPr>
                <a:spLocks/>
              </p:cNvSpPr>
              <p:nvPr/>
            </p:nvSpPr>
            <p:spPr bwMode="auto">
              <a:xfrm>
                <a:off x="4099" y="3287"/>
                <a:ext cx="32" cy="139"/>
              </a:xfrm>
              <a:custGeom>
                <a:avLst/>
                <a:gdLst/>
                <a:ahLst/>
                <a:cxnLst>
                  <a:cxn ang="0">
                    <a:pos x="32" y="73"/>
                  </a:cxn>
                  <a:cxn ang="0">
                    <a:pos x="23" y="0"/>
                  </a:cxn>
                  <a:cxn ang="0">
                    <a:pos x="0" y="65"/>
                  </a:cxn>
                  <a:cxn ang="0">
                    <a:pos x="10" y="139"/>
                  </a:cxn>
                  <a:cxn ang="0">
                    <a:pos x="32" y="73"/>
                  </a:cxn>
                </a:cxnLst>
                <a:rect l="0" t="0" r="r" b="b"/>
                <a:pathLst>
                  <a:path w="32" h="139">
                    <a:moveTo>
                      <a:pt x="32" y="73"/>
                    </a:moveTo>
                    <a:lnTo>
                      <a:pt x="23" y="0"/>
                    </a:lnTo>
                    <a:lnTo>
                      <a:pt x="0" y="65"/>
                    </a:lnTo>
                    <a:lnTo>
                      <a:pt x="10" y="139"/>
                    </a:lnTo>
                    <a:lnTo>
                      <a:pt x="32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34" name="Freeform 746"/>
              <p:cNvSpPr>
                <a:spLocks/>
              </p:cNvSpPr>
              <p:nvPr/>
            </p:nvSpPr>
            <p:spPr bwMode="auto">
              <a:xfrm>
                <a:off x="4522" y="1547"/>
                <a:ext cx="31" cy="124"/>
              </a:xfrm>
              <a:custGeom>
                <a:avLst/>
                <a:gdLst/>
                <a:ahLst/>
                <a:cxnLst>
                  <a:cxn ang="0">
                    <a:pos x="31" y="97"/>
                  </a:cxn>
                  <a:cxn ang="0">
                    <a:pos x="31" y="0"/>
                  </a:cxn>
                  <a:cxn ang="0">
                    <a:pos x="0" y="27"/>
                  </a:cxn>
                  <a:cxn ang="0">
                    <a:pos x="0" y="124"/>
                  </a:cxn>
                  <a:cxn ang="0">
                    <a:pos x="31" y="97"/>
                  </a:cxn>
                </a:cxnLst>
                <a:rect l="0" t="0" r="r" b="b"/>
                <a:pathLst>
                  <a:path w="31" h="124">
                    <a:moveTo>
                      <a:pt x="31" y="97"/>
                    </a:moveTo>
                    <a:lnTo>
                      <a:pt x="31" y="0"/>
                    </a:lnTo>
                    <a:lnTo>
                      <a:pt x="0" y="27"/>
                    </a:lnTo>
                    <a:lnTo>
                      <a:pt x="0" y="124"/>
                    </a:lnTo>
                    <a:lnTo>
                      <a:pt x="31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35" name="Freeform 747"/>
              <p:cNvSpPr>
                <a:spLocks/>
              </p:cNvSpPr>
              <p:nvPr/>
            </p:nvSpPr>
            <p:spPr bwMode="auto">
              <a:xfrm>
                <a:off x="4522" y="1547"/>
                <a:ext cx="31" cy="124"/>
              </a:xfrm>
              <a:custGeom>
                <a:avLst/>
                <a:gdLst/>
                <a:ahLst/>
                <a:cxnLst>
                  <a:cxn ang="0">
                    <a:pos x="31" y="97"/>
                  </a:cxn>
                  <a:cxn ang="0">
                    <a:pos x="31" y="0"/>
                  </a:cxn>
                  <a:cxn ang="0">
                    <a:pos x="0" y="27"/>
                  </a:cxn>
                  <a:cxn ang="0">
                    <a:pos x="0" y="124"/>
                  </a:cxn>
                  <a:cxn ang="0">
                    <a:pos x="31" y="97"/>
                  </a:cxn>
                </a:cxnLst>
                <a:rect l="0" t="0" r="r" b="b"/>
                <a:pathLst>
                  <a:path w="31" h="124">
                    <a:moveTo>
                      <a:pt x="31" y="97"/>
                    </a:moveTo>
                    <a:lnTo>
                      <a:pt x="31" y="0"/>
                    </a:lnTo>
                    <a:lnTo>
                      <a:pt x="0" y="27"/>
                    </a:lnTo>
                    <a:lnTo>
                      <a:pt x="0" y="124"/>
                    </a:lnTo>
                    <a:lnTo>
                      <a:pt x="31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748"/>
            <p:cNvGrpSpPr>
              <a:grpSpLocks/>
            </p:cNvGrpSpPr>
            <p:nvPr/>
          </p:nvGrpSpPr>
          <p:grpSpPr bwMode="auto">
            <a:xfrm>
              <a:off x="3341" y="1154"/>
              <a:ext cx="2210" cy="2276"/>
              <a:chOff x="3341" y="1154"/>
              <a:chExt cx="2210" cy="2276"/>
            </a:xfrm>
          </p:grpSpPr>
          <p:sp>
            <p:nvSpPr>
              <p:cNvPr id="89837" name="Freeform 749"/>
              <p:cNvSpPr>
                <a:spLocks/>
              </p:cNvSpPr>
              <p:nvPr/>
            </p:nvSpPr>
            <p:spPr bwMode="auto">
              <a:xfrm>
                <a:off x="4228" y="1547"/>
                <a:ext cx="32" cy="124"/>
              </a:xfrm>
              <a:custGeom>
                <a:avLst/>
                <a:gdLst/>
                <a:ahLst/>
                <a:cxnLst>
                  <a:cxn ang="0">
                    <a:pos x="32" y="124"/>
                  </a:cxn>
                  <a:cxn ang="0">
                    <a:pos x="32" y="27"/>
                  </a:cxn>
                  <a:cxn ang="0">
                    <a:pos x="0" y="0"/>
                  </a:cxn>
                  <a:cxn ang="0">
                    <a:pos x="0" y="97"/>
                  </a:cxn>
                  <a:cxn ang="0">
                    <a:pos x="32" y="124"/>
                  </a:cxn>
                </a:cxnLst>
                <a:rect l="0" t="0" r="r" b="b"/>
                <a:pathLst>
                  <a:path w="32" h="124">
                    <a:moveTo>
                      <a:pt x="32" y="124"/>
                    </a:moveTo>
                    <a:lnTo>
                      <a:pt x="32" y="27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32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38" name="Freeform 750"/>
              <p:cNvSpPr>
                <a:spLocks/>
              </p:cNvSpPr>
              <p:nvPr/>
            </p:nvSpPr>
            <p:spPr bwMode="auto">
              <a:xfrm>
                <a:off x="4228" y="1547"/>
                <a:ext cx="32" cy="124"/>
              </a:xfrm>
              <a:custGeom>
                <a:avLst/>
                <a:gdLst/>
                <a:ahLst/>
                <a:cxnLst>
                  <a:cxn ang="0">
                    <a:pos x="32" y="124"/>
                  </a:cxn>
                  <a:cxn ang="0">
                    <a:pos x="32" y="27"/>
                  </a:cxn>
                  <a:cxn ang="0">
                    <a:pos x="0" y="0"/>
                  </a:cxn>
                  <a:cxn ang="0">
                    <a:pos x="0" y="97"/>
                  </a:cxn>
                  <a:cxn ang="0">
                    <a:pos x="32" y="124"/>
                  </a:cxn>
                </a:cxnLst>
                <a:rect l="0" t="0" r="r" b="b"/>
                <a:pathLst>
                  <a:path w="32" h="124">
                    <a:moveTo>
                      <a:pt x="32" y="124"/>
                    </a:moveTo>
                    <a:lnTo>
                      <a:pt x="32" y="27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32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39" name="Freeform 751"/>
              <p:cNvSpPr>
                <a:spLocks/>
              </p:cNvSpPr>
              <p:nvPr/>
            </p:nvSpPr>
            <p:spPr bwMode="auto">
              <a:xfrm>
                <a:off x="5320" y="2034"/>
                <a:ext cx="71" cy="149"/>
              </a:xfrm>
              <a:custGeom>
                <a:avLst/>
                <a:gdLst/>
                <a:ahLst/>
                <a:cxnLst>
                  <a:cxn ang="0">
                    <a:pos x="33" y="149"/>
                  </a:cxn>
                  <a:cxn ang="0">
                    <a:pos x="0" y="53"/>
                  </a:cxn>
                  <a:cxn ang="0">
                    <a:pos x="38" y="0"/>
                  </a:cxn>
                  <a:cxn ang="0">
                    <a:pos x="71" y="93"/>
                  </a:cxn>
                  <a:cxn ang="0">
                    <a:pos x="33" y="149"/>
                  </a:cxn>
                </a:cxnLst>
                <a:rect l="0" t="0" r="r" b="b"/>
                <a:pathLst>
                  <a:path w="71" h="149">
                    <a:moveTo>
                      <a:pt x="33" y="149"/>
                    </a:moveTo>
                    <a:lnTo>
                      <a:pt x="0" y="53"/>
                    </a:lnTo>
                    <a:lnTo>
                      <a:pt x="38" y="0"/>
                    </a:lnTo>
                    <a:lnTo>
                      <a:pt x="71" y="93"/>
                    </a:lnTo>
                    <a:lnTo>
                      <a:pt x="33" y="1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40" name="Freeform 752"/>
              <p:cNvSpPr>
                <a:spLocks/>
              </p:cNvSpPr>
              <p:nvPr/>
            </p:nvSpPr>
            <p:spPr bwMode="auto">
              <a:xfrm>
                <a:off x="5320" y="2034"/>
                <a:ext cx="71" cy="149"/>
              </a:xfrm>
              <a:custGeom>
                <a:avLst/>
                <a:gdLst/>
                <a:ahLst/>
                <a:cxnLst>
                  <a:cxn ang="0">
                    <a:pos x="33" y="149"/>
                  </a:cxn>
                  <a:cxn ang="0">
                    <a:pos x="0" y="53"/>
                  </a:cxn>
                  <a:cxn ang="0">
                    <a:pos x="38" y="0"/>
                  </a:cxn>
                  <a:cxn ang="0">
                    <a:pos x="71" y="93"/>
                  </a:cxn>
                  <a:cxn ang="0">
                    <a:pos x="33" y="149"/>
                  </a:cxn>
                </a:cxnLst>
                <a:rect l="0" t="0" r="r" b="b"/>
                <a:pathLst>
                  <a:path w="71" h="149">
                    <a:moveTo>
                      <a:pt x="33" y="149"/>
                    </a:moveTo>
                    <a:lnTo>
                      <a:pt x="0" y="53"/>
                    </a:lnTo>
                    <a:lnTo>
                      <a:pt x="38" y="0"/>
                    </a:lnTo>
                    <a:lnTo>
                      <a:pt x="71" y="93"/>
                    </a:lnTo>
                    <a:lnTo>
                      <a:pt x="33" y="1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41" name="Freeform 753"/>
              <p:cNvSpPr>
                <a:spLocks/>
              </p:cNvSpPr>
              <p:nvPr/>
            </p:nvSpPr>
            <p:spPr bwMode="auto">
              <a:xfrm>
                <a:off x="3390" y="2034"/>
                <a:ext cx="70" cy="149"/>
              </a:xfrm>
              <a:custGeom>
                <a:avLst/>
                <a:gdLst/>
                <a:ahLst/>
                <a:cxnLst>
                  <a:cxn ang="0">
                    <a:pos x="70" y="53"/>
                  </a:cxn>
                  <a:cxn ang="0">
                    <a:pos x="34" y="0"/>
                  </a:cxn>
                  <a:cxn ang="0">
                    <a:pos x="0" y="93"/>
                  </a:cxn>
                  <a:cxn ang="0">
                    <a:pos x="38" y="149"/>
                  </a:cxn>
                  <a:cxn ang="0">
                    <a:pos x="70" y="53"/>
                  </a:cxn>
                </a:cxnLst>
                <a:rect l="0" t="0" r="r" b="b"/>
                <a:pathLst>
                  <a:path w="70" h="149">
                    <a:moveTo>
                      <a:pt x="70" y="53"/>
                    </a:moveTo>
                    <a:lnTo>
                      <a:pt x="34" y="0"/>
                    </a:lnTo>
                    <a:lnTo>
                      <a:pt x="0" y="93"/>
                    </a:lnTo>
                    <a:lnTo>
                      <a:pt x="38" y="149"/>
                    </a:lnTo>
                    <a:lnTo>
                      <a:pt x="7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42" name="Freeform 754"/>
              <p:cNvSpPr>
                <a:spLocks noEditPoints="1"/>
              </p:cNvSpPr>
              <p:nvPr/>
            </p:nvSpPr>
            <p:spPr bwMode="auto">
              <a:xfrm>
                <a:off x="3390" y="2034"/>
                <a:ext cx="1975" cy="981"/>
              </a:xfrm>
              <a:custGeom>
                <a:avLst/>
                <a:gdLst/>
                <a:ahLst/>
                <a:cxnLst>
                  <a:cxn ang="0">
                    <a:pos x="70" y="53"/>
                  </a:cxn>
                  <a:cxn ang="0">
                    <a:pos x="34" y="0"/>
                  </a:cxn>
                  <a:cxn ang="0">
                    <a:pos x="0" y="93"/>
                  </a:cxn>
                  <a:cxn ang="0">
                    <a:pos x="38" y="149"/>
                  </a:cxn>
                  <a:cxn ang="0">
                    <a:pos x="70" y="53"/>
                  </a:cxn>
                  <a:cxn ang="0">
                    <a:pos x="1884" y="981"/>
                  </a:cxn>
                  <a:cxn ang="0">
                    <a:pos x="1975" y="928"/>
                  </a:cxn>
                </a:cxnLst>
                <a:rect l="0" t="0" r="r" b="b"/>
                <a:pathLst>
                  <a:path w="1975" h="981">
                    <a:moveTo>
                      <a:pt x="70" y="53"/>
                    </a:moveTo>
                    <a:lnTo>
                      <a:pt x="34" y="0"/>
                    </a:lnTo>
                    <a:lnTo>
                      <a:pt x="0" y="93"/>
                    </a:lnTo>
                    <a:lnTo>
                      <a:pt x="38" y="149"/>
                    </a:lnTo>
                    <a:lnTo>
                      <a:pt x="70" y="53"/>
                    </a:lnTo>
                    <a:moveTo>
                      <a:pt x="1884" y="981"/>
                    </a:moveTo>
                    <a:lnTo>
                      <a:pt x="1975" y="92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43" name="Freeform 755"/>
              <p:cNvSpPr>
                <a:spLocks/>
              </p:cNvSpPr>
              <p:nvPr/>
            </p:nvSpPr>
            <p:spPr bwMode="auto">
              <a:xfrm>
                <a:off x="5401" y="2372"/>
                <a:ext cx="55" cy="232"/>
              </a:xfrm>
              <a:custGeom>
                <a:avLst/>
                <a:gdLst/>
                <a:ahLst/>
                <a:cxnLst>
                  <a:cxn ang="0">
                    <a:pos x="55" y="179"/>
                  </a:cxn>
                  <a:cxn ang="0">
                    <a:pos x="55" y="0"/>
                  </a:cxn>
                  <a:cxn ang="0">
                    <a:pos x="0" y="54"/>
                  </a:cxn>
                  <a:cxn ang="0">
                    <a:pos x="0" y="232"/>
                  </a:cxn>
                  <a:cxn ang="0">
                    <a:pos x="55" y="179"/>
                  </a:cxn>
                </a:cxnLst>
                <a:rect l="0" t="0" r="r" b="b"/>
                <a:pathLst>
                  <a:path w="55" h="232">
                    <a:moveTo>
                      <a:pt x="55" y="179"/>
                    </a:moveTo>
                    <a:lnTo>
                      <a:pt x="55" y="0"/>
                    </a:lnTo>
                    <a:lnTo>
                      <a:pt x="0" y="54"/>
                    </a:lnTo>
                    <a:lnTo>
                      <a:pt x="0" y="232"/>
                    </a:lnTo>
                    <a:lnTo>
                      <a:pt x="55" y="1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44" name="Freeform 756"/>
              <p:cNvSpPr>
                <a:spLocks/>
              </p:cNvSpPr>
              <p:nvPr/>
            </p:nvSpPr>
            <p:spPr bwMode="auto">
              <a:xfrm>
                <a:off x="5401" y="2372"/>
                <a:ext cx="55" cy="232"/>
              </a:xfrm>
              <a:custGeom>
                <a:avLst/>
                <a:gdLst/>
                <a:ahLst/>
                <a:cxnLst>
                  <a:cxn ang="0">
                    <a:pos x="55" y="179"/>
                  </a:cxn>
                  <a:cxn ang="0">
                    <a:pos x="55" y="0"/>
                  </a:cxn>
                  <a:cxn ang="0">
                    <a:pos x="0" y="54"/>
                  </a:cxn>
                  <a:cxn ang="0">
                    <a:pos x="0" y="232"/>
                  </a:cxn>
                  <a:cxn ang="0">
                    <a:pos x="55" y="179"/>
                  </a:cxn>
                </a:cxnLst>
                <a:rect l="0" t="0" r="r" b="b"/>
                <a:pathLst>
                  <a:path w="55" h="232">
                    <a:moveTo>
                      <a:pt x="55" y="179"/>
                    </a:moveTo>
                    <a:lnTo>
                      <a:pt x="55" y="0"/>
                    </a:lnTo>
                    <a:lnTo>
                      <a:pt x="0" y="54"/>
                    </a:lnTo>
                    <a:lnTo>
                      <a:pt x="0" y="232"/>
                    </a:lnTo>
                    <a:lnTo>
                      <a:pt x="55" y="17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45" name="Freeform 757"/>
              <p:cNvSpPr>
                <a:spLocks/>
              </p:cNvSpPr>
              <p:nvPr/>
            </p:nvSpPr>
            <p:spPr bwMode="auto">
              <a:xfrm>
                <a:off x="5335" y="1476"/>
                <a:ext cx="122" cy="124"/>
              </a:xfrm>
              <a:custGeom>
                <a:avLst/>
                <a:gdLst/>
                <a:ahLst/>
                <a:cxnLst>
                  <a:cxn ang="0">
                    <a:pos x="122" y="70"/>
                  </a:cxn>
                  <a:cxn ang="0">
                    <a:pos x="6" y="0"/>
                  </a:cxn>
                  <a:cxn ang="0">
                    <a:pos x="0" y="51"/>
                  </a:cxn>
                  <a:cxn ang="0">
                    <a:pos x="115" y="124"/>
                  </a:cxn>
                  <a:cxn ang="0">
                    <a:pos x="122" y="70"/>
                  </a:cxn>
                </a:cxnLst>
                <a:rect l="0" t="0" r="r" b="b"/>
                <a:pathLst>
                  <a:path w="122" h="124">
                    <a:moveTo>
                      <a:pt x="122" y="70"/>
                    </a:moveTo>
                    <a:lnTo>
                      <a:pt x="6" y="0"/>
                    </a:lnTo>
                    <a:lnTo>
                      <a:pt x="0" y="51"/>
                    </a:lnTo>
                    <a:lnTo>
                      <a:pt x="115" y="124"/>
                    </a:lnTo>
                    <a:lnTo>
                      <a:pt x="122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46" name="Freeform 758"/>
              <p:cNvSpPr>
                <a:spLocks/>
              </p:cNvSpPr>
              <p:nvPr/>
            </p:nvSpPr>
            <p:spPr bwMode="auto">
              <a:xfrm>
                <a:off x="5335" y="1476"/>
                <a:ext cx="122" cy="124"/>
              </a:xfrm>
              <a:custGeom>
                <a:avLst/>
                <a:gdLst/>
                <a:ahLst/>
                <a:cxnLst>
                  <a:cxn ang="0">
                    <a:pos x="122" y="70"/>
                  </a:cxn>
                  <a:cxn ang="0">
                    <a:pos x="6" y="0"/>
                  </a:cxn>
                  <a:cxn ang="0">
                    <a:pos x="0" y="51"/>
                  </a:cxn>
                  <a:cxn ang="0">
                    <a:pos x="115" y="124"/>
                  </a:cxn>
                  <a:cxn ang="0">
                    <a:pos x="122" y="70"/>
                  </a:cxn>
                </a:cxnLst>
                <a:rect l="0" t="0" r="r" b="b"/>
                <a:pathLst>
                  <a:path w="122" h="124">
                    <a:moveTo>
                      <a:pt x="122" y="70"/>
                    </a:moveTo>
                    <a:lnTo>
                      <a:pt x="6" y="0"/>
                    </a:lnTo>
                    <a:lnTo>
                      <a:pt x="0" y="51"/>
                    </a:lnTo>
                    <a:lnTo>
                      <a:pt x="115" y="124"/>
                    </a:lnTo>
                    <a:lnTo>
                      <a:pt x="122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47" name="Freeform 759"/>
              <p:cNvSpPr>
                <a:spLocks/>
              </p:cNvSpPr>
              <p:nvPr/>
            </p:nvSpPr>
            <p:spPr bwMode="auto">
              <a:xfrm>
                <a:off x="4134" y="3292"/>
                <a:ext cx="30" cy="1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138"/>
                  </a:cxn>
                  <a:cxn ang="0">
                    <a:pos x="30" y="74"/>
                  </a:cxn>
                  <a:cxn ang="0">
                    <a:pos x="23" y="0"/>
                  </a:cxn>
                  <a:cxn ang="0">
                    <a:pos x="0" y="64"/>
                  </a:cxn>
                </a:cxnLst>
                <a:rect l="0" t="0" r="r" b="b"/>
                <a:pathLst>
                  <a:path w="30" h="138">
                    <a:moveTo>
                      <a:pt x="0" y="64"/>
                    </a:moveTo>
                    <a:lnTo>
                      <a:pt x="9" y="138"/>
                    </a:lnTo>
                    <a:lnTo>
                      <a:pt x="30" y="74"/>
                    </a:lnTo>
                    <a:lnTo>
                      <a:pt x="23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48" name="Freeform 760"/>
              <p:cNvSpPr>
                <a:spLocks noEditPoints="1"/>
              </p:cNvSpPr>
              <p:nvPr/>
            </p:nvSpPr>
            <p:spPr bwMode="auto">
              <a:xfrm>
                <a:off x="3413" y="2959"/>
                <a:ext cx="1360" cy="471"/>
              </a:xfrm>
              <a:custGeom>
                <a:avLst/>
                <a:gdLst/>
                <a:ahLst/>
                <a:cxnLst>
                  <a:cxn ang="0">
                    <a:pos x="721" y="397"/>
                  </a:cxn>
                  <a:cxn ang="0">
                    <a:pos x="730" y="471"/>
                  </a:cxn>
                  <a:cxn ang="0">
                    <a:pos x="751" y="407"/>
                  </a:cxn>
                  <a:cxn ang="0">
                    <a:pos x="744" y="333"/>
                  </a:cxn>
                  <a:cxn ang="0">
                    <a:pos x="721" y="397"/>
                  </a:cxn>
                  <a:cxn ang="0">
                    <a:pos x="1102" y="351"/>
                  </a:cxn>
                  <a:cxn ang="0">
                    <a:pos x="978" y="355"/>
                  </a:cxn>
                  <a:cxn ang="0">
                    <a:pos x="978" y="355"/>
                  </a:cxn>
                  <a:cxn ang="0">
                    <a:pos x="855" y="351"/>
                  </a:cxn>
                  <a:cxn ang="0">
                    <a:pos x="1342" y="317"/>
                  </a:cxn>
                  <a:cxn ang="0">
                    <a:pos x="1360" y="207"/>
                  </a:cxn>
                  <a:cxn ang="0">
                    <a:pos x="595" y="208"/>
                  </a:cxn>
                  <a:cxn ang="0">
                    <a:pos x="615" y="319"/>
                  </a:cxn>
                  <a:cxn ang="0">
                    <a:pos x="109" y="63"/>
                  </a:cxn>
                  <a:cxn ang="0">
                    <a:pos x="0" y="0"/>
                  </a:cxn>
                </a:cxnLst>
                <a:rect l="0" t="0" r="r" b="b"/>
                <a:pathLst>
                  <a:path w="1360" h="471">
                    <a:moveTo>
                      <a:pt x="721" y="397"/>
                    </a:moveTo>
                    <a:lnTo>
                      <a:pt x="730" y="471"/>
                    </a:lnTo>
                    <a:lnTo>
                      <a:pt x="751" y="407"/>
                    </a:lnTo>
                    <a:lnTo>
                      <a:pt x="744" y="333"/>
                    </a:lnTo>
                    <a:lnTo>
                      <a:pt x="721" y="397"/>
                    </a:lnTo>
                    <a:moveTo>
                      <a:pt x="1102" y="351"/>
                    </a:moveTo>
                    <a:lnTo>
                      <a:pt x="978" y="355"/>
                    </a:lnTo>
                    <a:moveTo>
                      <a:pt x="978" y="355"/>
                    </a:moveTo>
                    <a:lnTo>
                      <a:pt x="855" y="351"/>
                    </a:lnTo>
                    <a:moveTo>
                      <a:pt x="1342" y="317"/>
                    </a:moveTo>
                    <a:lnTo>
                      <a:pt x="1360" y="207"/>
                    </a:lnTo>
                    <a:moveTo>
                      <a:pt x="595" y="208"/>
                    </a:moveTo>
                    <a:lnTo>
                      <a:pt x="615" y="319"/>
                    </a:lnTo>
                    <a:moveTo>
                      <a:pt x="109" y="63"/>
                    </a:move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49" name="Freeform 761"/>
              <p:cNvSpPr>
                <a:spLocks/>
              </p:cNvSpPr>
              <p:nvPr/>
            </p:nvSpPr>
            <p:spPr bwMode="auto">
              <a:xfrm>
                <a:off x="4553" y="1422"/>
                <a:ext cx="10" cy="125"/>
              </a:xfrm>
              <a:custGeom>
                <a:avLst/>
                <a:gdLst/>
                <a:ahLst/>
                <a:cxnLst>
                  <a:cxn ang="0">
                    <a:pos x="10" y="97"/>
                  </a:cxn>
                  <a:cxn ang="0">
                    <a:pos x="10" y="0"/>
                  </a:cxn>
                  <a:cxn ang="0">
                    <a:pos x="0" y="29"/>
                  </a:cxn>
                  <a:cxn ang="0">
                    <a:pos x="0" y="125"/>
                  </a:cxn>
                  <a:cxn ang="0">
                    <a:pos x="10" y="97"/>
                  </a:cxn>
                </a:cxnLst>
                <a:rect l="0" t="0" r="r" b="b"/>
                <a:pathLst>
                  <a:path w="10" h="125">
                    <a:moveTo>
                      <a:pt x="10" y="97"/>
                    </a:moveTo>
                    <a:lnTo>
                      <a:pt x="10" y="0"/>
                    </a:lnTo>
                    <a:lnTo>
                      <a:pt x="0" y="29"/>
                    </a:lnTo>
                    <a:lnTo>
                      <a:pt x="0" y="125"/>
                    </a:lnTo>
                    <a:lnTo>
                      <a:pt x="1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50" name="Freeform 762"/>
              <p:cNvSpPr>
                <a:spLocks/>
              </p:cNvSpPr>
              <p:nvPr/>
            </p:nvSpPr>
            <p:spPr bwMode="auto">
              <a:xfrm>
                <a:off x="4553" y="1422"/>
                <a:ext cx="10" cy="125"/>
              </a:xfrm>
              <a:custGeom>
                <a:avLst/>
                <a:gdLst/>
                <a:ahLst/>
                <a:cxnLst>
                  <a:cxn ang="0">
                    <a:pos x="10" y="97"/>
                  </a:cxn>
                  <a:cxn ang="0">
                    <a:pos x="10" y="0"/>
                  </a:cxn>
                  <a:cxn ang="0">
                    <a:pos x="0" y="29"/>
                  </a:cxn>
                  <a:cxn ang="0">
                    <a:pos x="0" y="125"/>
                  </a:cxn>
                  <a:cxn ang="0">
                    <a:pos x="10" y="97"/>
                  </a:cxn>
                </a:cxnLst>
                <a:rect l="0" t="0" r="r" b="b"/>
                <a:pathLst>
                  <a:path w="10" h="125">
                    <a:moveTo>
                      <a:pt x="10" y="97"/>
                    </a:moveTo>
                    <a:lnTo>
                      <a:pt x="10" y="0"/>
                    </a:lnTo>
                    <a:lnTo>
                      <a:pt x="0" y="29"/>
                    </a:lnTo>
                    <a:lnTo>
                      <a:pt x="0" y="125"/>
                    </a:lnTo>
                    <a:lnTo>
                      <a:pt x="10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51" name="Freeform 763"/>
              <p:cNvSpPr>
                <a:spLocks/>
              </p:cNvSpPr>
              <p:nvPr/>
            </p:nvSpPr>
            <p:spPr bwMode="auto">
              <a:xfrm>
                <a:off x="4218" y="1422"/>
                <a:ext cx="10" cy="125"/>
              </a:xfrm>
              <a:custGeom>
                <a:avLst/>
                <a:gdLst/>
                <a:ahLst/>
                <a:cxnLst>
                  <a:cxn ang="0">
                    <a:pos x="10" y="125"/>
                  </a:cxn>
                  <a:cxn ang="0">
                    <a:pos x="10" y="29"/>
                  </a:cxn>
                  <a:cxn ang="0">
                    <a:pos x="0" y="0"/>
                  </a:cxn>
                  <a:cxn ang="0">
                    <a:pos x="0" y="97"/>
                  </a:cxn>
                  <a:cxn ang="0">
                    <a:pos x="10" y="125"/>
                  </a:cxn>
                </a:cxnLst>
                <a:rect l="0" t="0" r="r" b="b"/>
                <a:pathLst>
                  <a:path w="10" h="125">
                    <a:moveTo>
                      <a:pt x="10" y="125"/>
                    </a:moveTo>
                    <a:lnTo>
                      <a:pt x="10" y="29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10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52" name="Freeform 764"/>
              <p:cNvSpPr>
                <a:spLocks/>
              </p:cNvSpPr>
              <p:nvPr/>
            </p:nvSpPr>
            <p:spPr bwMode="auto">
              <a:xfrm>
                <a:off x="4218" y="1422"/>
                <a:ext cx="10" cy="125"/>
              </a:xfrm>
              <a:custGeom>
                <a:avLst/>
                <a:gdLst/>
                <a:ahLst/>
                <a:cxnLst>
                  <a:cxn ang="0">
                    <a:pos x="10" y="125"/>
                  </a:cxn>
                  <a:cxn ang="0">
                    <a:pos x="10" y="29"/>
                  </a:cxn>
                  <a:cxn ang="0">
                    <a:pos x="0" y="0"/>
                  </a:cxn>
                  <a:cxn ang="0">
                    <a:pos x="0" y="97"/>
                  </a:cxn>
                  <a:cxn ang="0">
                    <a:pos x="10" y="125"/>
                  </a:cxn>
                </a:cxnLst>
                <a:rect l="0" t="0" r="r" b="b"/>
                <a:pathLst>
                  <a:path w="10" h="125">
                    <a:moveTo>
                      <a:pt x="10" y="125"/>
                    </a:moveTo>
                    <a:lnTo>
                      <a:pt x="10" y="29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10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53" name="Freeform 765"/>
              <p:cNvSpPr>
                <a:spLocks/>
              </p:cNvSpPr>
              <p:nvPr/>
            </p:nvSpPr>
            <p:spPr bwMode="auto">
              <a:xfrm>
                <a:off x="4661" y="3319"/>
                <a:ext cx="20" cy="107"/>
              </a:xfrm>
              <a:custGeom>
                <a:avLst/>
                <a:gdLst/>
                <a:ahLst/>
                <a:cxnLst>
                  <a:cxn ang="0">
                    <a:pos x="12" y="107"/>
                  </a:cxn>
                  <a:cxn ang="0">
                    <a:pos x="0" y="73"/>
                  </a:cxn>
                  <a:cxn ang="0">
                    <a:pos x="9" y="0"/>
                  </a:cxn>
                  <a:cxn ang="0">
                    <a:pos x="20" y="33"/>
                  </a:cxn>
                  <a:cxn ang="0">
                    <a:pos x="12" y="107"/>
                  </a:cxn>
                </a:cxnLst>
                <a:rect l="0" t="0" r="r" b="b"/>
                <a:pathLst>
                  <a:path w="20" h="107">
                    <a:moveTo>
                      <a:pt x="12" y="107"/>
                    </a:moveTo>
                    <a:lnTo>
                      <a:pt x="0" y="73"/>
                    </a:lnTo>
                    <a:lnTo>
                      <a:pt x="9" y="0"/>
                    </a:lnTo>
                    <a:lnTo>
                      <a:pt x="20" y="33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54" name="Freeform 766"/>
              <p:cNvSpPr>
                <a:spLocks/>
              </p:cNvSpPr>
              <p:nvPr/>
            </p:nvSpPr>
            <p:spPr bwMode="auto">
              <a:xfrm>
                <a:off x="4661" y="3319"/>
                <a:ext cx="20" cy="107"/>
              </a:xfrm>
              <a:custGeom>
                <a:avLst/>
                <a:gdLst/>
                <a:ahLst/>
                <a:cxnLst>
                  <a:cxn ang="0">
                    <a:pos x="12" y="107"/>
                  </a:cxn>
                  <a:cxn ang="0">
                    <a:pos x="0" y="73"/>
                  </a:cxn>
                  <a:cxn ang="0">
                    <a:pos x="9" y="0"/>
                  </a:cxn>
                  <a:cxn ang="0">
                    <a:pos x="20" y="33"/>
                  </a:cxn>
                  <a:cxn ang="0">
                    <a:pos x="12" y="107"/>
                  </a:cxn>
                </a:cxnLst>
                <a:rect l="0" t="0" r="r" b="b"/>
                <a:pathLst>
                  <a:path w="20" h="107">
                    <a:moveTo>
                      <a:pt x="12" y="107"/>
                    </a:moveTo>
                    <a:lnTo>
                      <a:pt x="0" y="73"/>
                    </a:lnTo>
                    <a:lnTo>
                      <a:pt x="9" y="0"/>
                    </a:lnTo>
                    <a:lnTo>
                      <a:pt x="20" y="33"/>
                    </a:lnTo>
                    <a:lnTo>
                      <a:pt x="12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55" name="Freeform 767"/>
              <p:cNvSpPr>
                <a:spLocks/>
              </p:cNvSpPr>
              <p:nvPr/>
            </p:nvSpPr>
            <p:spPr bwMode="auto">
              <a:xfrm>
                <a:off x="4727" y="1259"/>
                <a:ext cx="56" cy="6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3" y="0"/>
                  </a:cxn>
                  <a:cxn ang="0">
                    <a:pos x="56" y="67"/>
                  </a:cxn>
                  <a:cxn ang="0">
                    <a:pos x="21" y="67"/>
                  </a:cxn>
                  <a:cxn ang="0">
                    <a:pos x="0" y="7"/>
                  </a:cxn>
                </a:cxnLst>
                <a:rect l="0" t="0" r="r" b="b"/>
                <a:pathLst>
                  <a:path w="56" h="67">
                    <a:moveTo>
                      <a:pt x="0" y="7"/>
                    </a:moveTo>
                    <a:lnTo>
                      <a:pt x="33" y="0"/>
                    </a:lnTo>
                    <a:lnTo>
                      <a:pt x="56" y="67"/>
                    </a:lnTo>
                    <a:lnTo>
                      <a:pt x="21" y="6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56" name="Freeform 768"/>
              <p:cNvSpPr>
                <a:spLocks/>
              </p:cNvSpPr>
              <p:nvPr/>
            </p:nvSpPr>
            <p:spPr bwMode="auto">
              <a:xfrm>
                <a:off x="4727" y="1259"/>
                <a:ext cx="56" cy="6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3" y="0"/>
                  </a:cxn>
                  <a:cxn ang="0">
                    <a:pos x="56" y="67"/>
                  </a:cxn>
                  <a:cxn ang="0">
                    <a:pos x="21" y="67"/>
                  </a:cxn>
                  <a:cxn ang="0">
                    <a:pos x="0" y="7"/>
                  </a:cxn>
                </a:cxnLst>
                <a:rect l="0" t="0" r="r" b="b"/>
                <a:pathLst>
                  <a:path w="56" h="67">
                    <a:moveTo>
                      <a:pt x="0" y="7"/>
                    </a:moveTo>
                    <a:lnTo>
                      <a:pt x="33" y="0"/>
                    </a:lnTo>
                    <a:lnTo>
                      <a:pt x="56" y="67"/>
                    </a:lnTo>
                    <a:lnTo>
                      <a:pt x="21" y="67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57" name="Freeform 769"/>
              <p:cNvSpPr>
                <a:spLocks/>
              </p:cNvSpPr>
              <p:nvPr/>
            </p:nvSpPr>
            <p:spPr bwMode="auto">
              <a:xfrm>
                <a:off x="3999" y="1259"/>
                <a:ext cx="56" cy="67"/>
              </a:xfrm>
              <a:custGeom>
                <a:avLst/>
                <a:gdLst/>
                <a:ahLst/>
                <a:cxnLst>
                  <a:cxn ang="0">
                    <a:pos x="35" y="67"/>
                  </a:cxn>
                  <a:cxn ang="0">
                    <a:pos x="0" y="67"/>
                  </a:cxn>
                  <a:cxn ang="0">
                    <a:pos x="23" y="0"/>
                  </a:cxn>
                  <a:cxn ang="0">
                    <a:pos x="56" y="7"/>
                  </a:cxn>
                  <a:cxn ang="0">
                    <a:pos x="35" y="67"/>
                  </a:cxn>
                </a:cxnLst>
                <a:rect l="0" t="0" r="r" b="b"/>
                <a:pathLst>
                  <a:path w="56" h="67">
                    <a:moveTo>
                      <a:pt x="35" y="67"/>
                    </a:moveTo>
                    <a:lnTo>
                      <a:pt x="0" y="67"/>
                    </a:lnTo>
                    <a:lnTo>
                      <a:pt x="23" y="0"/>
                    </a:lnTo>
                    <a:lnTo>
                      <a:pt x="56" y="7"/>
                    </a:lnTo>
                    <a:lnTo>
                      <a:pt x="35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58" name="Freeform 770"/>
              <p:cNvSpPr>
                <a:spLocks/>
              </p:cNvSpPr>
              <p:nvPr/>
            </p:nvSpPr>
            <p:spPr bwMode="auto">
              <a:xfrm>
                <a:off x="3999" y="1259"/>
                <a:ext cx="56" cy="67"/>
              </a:xfrm>
              <a:custGeom>
                <a:avLst/>
                <a:gdLst/>
                <a:ahLst/>
                <a:cxnLst>
                  <a:cxn ang="0">
                    <a:pos x="35" y="67"/>
                  </a:cxn>
                  <a:cxn ang="0">
                    <a:pos x="0" y="67"/>
                  </a:cxn>
                  <a:cxn ang="0">
                    <a:pos x="23" y="0"/>
                  </a:cxn>
                  <a:cxn ang="0">
                    <a:pos x="56" y="7"/>
                  </a:cxn>
                  <a:cxn ang="0">
                    <a:pos x="35" y="67"/>
                  </a:cxn>
                </a:cxnLst>
                <a:rect l="0" t="0" r="r" b="b"/>
                <a:pathLst>
                  <a:path w="56" h="67">
                    <a:moveTo>
                      <a:pt x="35" y="67"/>
                    </a:moveTo>
                    <a:lnTo>
                      <a:pt x="0" y="67"/>
                    </a:lnTo>
                    <a:lnTo>
                      <a:pt x="23" y="0"/>
                    </a:lnTo>
                    <a:lnTo>
                      <a:pt x="56" y="7"/>
                    </a:lnTo>
                    <a:lnTo>
                      <a:pt x="35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59" name="Freeform 771"/>
              <p:cNvSpPr>
                <a:spLocks/>
              </p:cNvSpPr>
              <p:nvPr/>
            </p:nvSpPr>
            <p:spPr bwMode="auto">
              <a:xfrm>
                <a:off x="4810" y="1242"/>
                <a:ext cx="143" cy="49"/>
              </a:xfrm>
              <a:custGeom>
                <a:avLst/>
                <a:gdLst/>
                <a:ahLst/>
                <a:cxnLst>
                  <a:cxn ang="0">
                    <a:pos x="133" y="20"/>
                  </a:cxn>
                  <a:cxn ang="0">
                    <a:pos x="0" y="0"/>
                  </a:cxn>
                  <a:cxn ang="0">
                    <a:pos x="6" y="22"/>
                  </a:cxn>
                  <a:cxn ang="0">
                    <a:pos x="143" y="49"/>
                  </a:cxn>
                  <a:cxn ang="0">
                    <a:pos x="133" y="20"/>
                  </a:cxn>
                </a:cxnLst>
                <a:rect l="0" t="0" r="r" b="b"/>
                <a:pathLst>
                  <a:path w="143" h="49">
                    <a:moveTo>
                      <a:pt x="133" y="20"/>
                    </a:moveTo>
                    <a:lnTo>
                      <a:pt x="0" y="0"/>
                    </a:lnTo>
                    <a:lnTo>
                      <a:pt x="6" y="22"/>
                    </a:lnTo>
                    <a:lnTo>
                      <a:pt x="143" y="49"/>
                    </a:lnTo>
                    <a:lnTo>
                      <a:pt x="133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60" name="Freeform 772"/>
              <p:cNvSpPr>
                <a:spLocks/>
              </p:cNvSpPr>
              <p:nvPr/>
            </p:nvSpPr>
            <p:spPr bwMode="auto">
              <a:xfrm>
                <a:off x="4810" y="1242"/>
                <a:ext cx="143" cy="49"/>
              </a:xfrm>
              <a:custGeom>
                <a:avLst/>
                <a:gdLst/>
                <a:ahLst/>
                <a:cxnLst>
                  <a:cxn ang="0">
                    <a:pos x="133" y="20"/>
                  </a:cxn>
                  <a:cxn ang="0">
                    <a:pos x="0" y="0"/>
                  </a:cxn>
                  <a:cxn ang="0">
                    <a:pos x="6" y="22"/>
                  </a:cxn>
                  <a:cxn ang="0">
                    <a:pos x="143" y="49"/>
                  </a:cxn>
                  <a:cxn ang="0">
                    <a:pos x="133" y="20"/>
                  </a:cxn>
                </a:cxnLst>
                <a:rect l="0" t="0" r="r" b="b"/>
                <a:pathLst>
                  <a:path w="143" h="49">
                    <a:moveTo>
                      <a:pt x="133" y="20"/>
                    </a:moveTo>
                    <a:lnTo>
                      <a:pt x="0" y="0"/>
                    </a:lnTo>
                    <a:lnTo>
                      <a:pt x="6" y="22"/>
                    </a:lnTo>
                    <a:lnTo>
                      <a:pt x="143" y="49"/>
                    </a:lnTo>
                    <a:lnTo>
                      <a:pt x="133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61" name="Freeform 773"/>
              <p:cNvSpPr>
                <a:spLocks/>
              </p:cNvSpPr>
              <p:nvPr/>
            </p:nvSpPr>
            <p:spPr bwMode="auto">
              <a:xfrm>
                <a:off x="4799" y="1154"/>
                <a:ext cx="11" cy="88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0"/>
                  </a:cxn>
                  <a:cxn ang="0">
                    <a:pos x="11" y="21"/>
                  </a:cxn>
                  <a:cxn ang="0">
                    <a:pos x="11" y="88"/>
                  </a:cxn>
                  <a:cxn ang="0">
                    <a:pos x="0" y="66"/>
                  </a:cxn>
                </a:cxnLst>
                <a:rect l="0" t="0" r="r" b="b"/>
                <a:pathLst>
                  <a:path w="11" h="88">
                    <a:moveTo>
                      <a:pt x="0" y="66"/>
                    </a:moveTo>
                    <a:lnTo>
                      <a:pt x="0" y="0"/>
                    </a:lnTo>
                    <a:lnTo>
                      <a:pt x="11" y="21"/>
                    </a:lnTo>
                    <a:lnTo>
                      <a:pt x="11" y="8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62" name="Freeform 774"/>
              <p:cNvSpPr>
                <a:spLocks/>
              </p:cNvSpPr>
              <p:nvPr/>
            </p:nvSpPr>
            <p:spPr bwMode="auto">
              <a:xfrm>
                <a:off x="4799" y="1154"/>
                <a:ext cx="11" cy="88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0"/>
                  </a:cxn>
                  <a:cxn ang="0">
                    <a:pos x="11" y="21"/>
                  </a:cxn>
                  <a:cxn ang="0">
                    <a:pos x="11" y="88"/>
                  </a:cxn>
                  <a:cxn ang="0">
                    <a:pos x="0" y="66"/>
                  </a:cxn>
                </a:cxnLst>
                <a:rect l="0" t="0" r="r" b="b"/>
                <a:pathLst>
                  <a:path w="11" h="88">
                    <a:moveTo>
                      <a:pt x="0" y="66"/>
                    </a:moveTo>
                    <a:lnTo>
                      <a:pt x="0" y="0"/>
                    </a:lnTo>
                    <a:lnTo>
                      <a:pt x="11" y="21"/>
                    </a:lnTo>
                    <a:lnTo>
                      <a:pt x="11" y="88"/>
                    </a:lnTo>
                    <a:lnTo>
                      <a:pt x="0" y="6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63" name="Freeform 775"/>
              <p:cNvSpPr>
                <a:spLocks/>
              </p:cNvSpPr>
              <p:nvPr/>
            </p:nvSpPr>
            <p:spPr bwMode="auto">
              <a:xfrm>
                <a:off x="4895" y="3055"/>
                <a:ext cx="130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6" y="39"/>
                  </a:cxn>
                  <a:cxn ang="0">
                    <a:pos x="130" y="0"/>
                  </a:cxn>
                  <a:cxn ang="0">
                    <a:pos x="109" y="75"/>
                  </a:cxn>
                  <a:cxn ang="0">
                    <a:pos x="0" y="112"/>
                  </a:cxn>
                </a:cxnLst>
                <a:rect l="0" t="0" r="r" b="b"/>
                <a:pathLst>
                  <a:path w="130" h="112">
                    <a:moveTo>
                      <a:pt x="0" y="112"/>
                    </a:moveTo>
                    <a:lnTo>
                      <a:pt x="16" y="39"/>
                    </a:lnTo>
                    <a:lnTo>
                      <a:pt x="130" y="0"/>
                    </a:lnTo>
                    <a:lnTo>
                      <a:pt x="109" y="75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64" name="Freeform 776"/>
              <p:cNvSpPr>
                <a:spLocks/>
              </p:cNvSpPr>
              <p:nvPr/>
            </p:nvSpPr>
            <p:spPr bwMode="auto">
              <a:xfrm>
                <a:off x="4895" y="3055"/>
                <a:ext cx="130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6" y="39"/>
                  </a:cxn>
                  <a:cxn ang="0">
                    <a:pos x="130" y="0"/>
                  </a:cxn>
                  <a:cxn ang="0">
                    <a:pos x="109" y="75"/>
                  </a:cxn>
                  <a:cxn ang="0">
                    <a:pos x="0" y="112"/>
                  </a:cxn>
                </a:cxnLst>
                <a:rect l="0" t="0" r="r" b="b"/>
                <a:pathLst>
                  <a:path w="130" h="112">
                    <a:moveTo>
                      <a:pt x="0" y="112"/>
                    </a:moveTo>
                    <a:lnTo>
                      <a:pt x="16" y="39"/>
                    </a:lnTo>
                    <a:lnTo>
                      <a:pt x="130" y="0"/>
                    </a:lnTo>
                    <a:lnTo>
                      <a:pt x="109" y="75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65" name="Freeform 777"/>
              <p:cNvSpPr>
                <a:spLocks/>
              </p:cNvSpPr>
              <p:nvPr/>
            </p:nvSpPr>
            <p:spPr bwMode="auto">
              <a:xfrm>
                <a:off x="3757" y="3055"/>
                <a:ext cx="130" cy="112"/>
              </a:xfrm>
              <a:custGeom>
                <a:avLst/>
                <a:gdLst/>
                <a:ahLst/>
                <a:cxnLst>
                  <a:cxn ang="0">
                    <a:pos x="21" y="75"/>
                  </a:cxn>
                  <a:cxn ang="0">
                    <a:pos x="0" y="0"/>
                  </a:cxn>
                  <a:cxn ang="0">
                    <a:pos x="114" y="39"/>
                  </a:cxn>
                  <a:cxn ang="0">
                    <a:pos x="130" y="112"/>
                  </a:cxn>
                  <a:cxn ang="0">
                    <a:pos x="21" y="75"/>
                  </a:cxn>
                </a:cxnLst>
                <a:rect l="0" t="0" r="r" b="b"/>
                <a:pathLst>
                  <a:path w="130" h="112">
                    <a:moveTo>
                      <a:pt x="21" y="75"/>
                    </a:moveTo>
                    <a:lnTo>
                      <a:pt x="0" y="0"/>
                    </a:lnTo>
                    <a:lnTo>
                      <a:pt x="114" y="39"/>
                    </a:lnTo>
                    <a:lnTo>
                      <a:pt x="130" y="112"/>
                    </a:lnTo>
                    <a:lnTo>
                      <a:pt x="21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66" name="Freeform 778"/>
              <p:cNvSpPr>
                <a:spLocks/>
              </p:cNvSpPr>
              <p:nvPr/>
            </p:nvSpPr>
            <p:spPr bwMode="auto">
              <a:xfrm>
                <a:off x="3757" y="3055"/>
                <a:ext cx="130" cy="112"/>
              </a:xfrm>
              <a:custGeom>
                <a:avLst/>
                <a:gdLst/>
                <a:ahLst/>
                <a:cxnLst>
                  <a:cxn ang="0">
                    <a:pos x="21" y="75"/>
                  </a:cxn>
                  <a:cxn ang="0">
                    <a:pos x="0" y="0"/>
                  </a:cxn>
                  <a:cxn ang="0">
                    <a:pos x="114" y="39"/>
                  </a:cxn>
                  <a:cxn ang="0">
                    <a:pos x="130" y="112"/>
                  </a:cxn>
                  <a:cxn ang="0">
                    <a:pos x="21" y="75"/>
                  </a:cxn>
                </a:cxnLst>
                <a:rect l="0" t="0" r="r" b="b"/>
                <a:pathLst>
                  <a:path w="130" h="112">
                    <a:moveTo>
                      <a:pt x="21" y="75"/>
                    </a:moveTo>
                    <a:lnTo>
                      <a:pt x="0" y="0"/>
                    </a:lnTo>
                    <a:lnTo>
                      <a:pt x="114" y="39"/>
                    </a:lnTo>
                    <a:lnTo>
                      <a:pt x="130" y="112"/>
                    </a:lnTo>
                    <a:lnTo>
                      <a:pt x="21" y="7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67" name="Freeform 779"/>
              <p:cNvSpPr>
                <a:spLocks/>
              </p:cNvSpPr>
              <p:nvPr/>
            </p:nvSpPr>
            <p:spPr bwMode="auto">
              <a:xfrm>
                <a:off x="4553" y="1296"/>
                <a:ext cx="10" cy="12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10" y="30"/>
                  </a:cxn>
                  <a:cxn ang="0">
                    <a:pos x="10" y="126"/>
                  </a:cxn>
                  <a:cxn ang="0">
                    <a:pos x="0" y="96"/>
                  </a:cxn>
                </a:cxnLst>
                <a:rect l="0" t="0" r="r" b="b"/>
                <a:pathLst>
                  <a:path w="10" h="126">
                    <a:moveTo>
                      <a:pt x="0" y="96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0" y="12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68" name="Freeform 780"/>
              <p:cNvSpPr>
                <a:spLocks/>
              </p:cNvSpPr>
              <p:nvPr/>
            </p:nvSpPr>
            <p:spPr bwMode="auto">
              <a:xfrm>
                <a:off x="4553" y="1296"/>
                <a:ext cx="10" cy="12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10" y="30"/>
                  </a:cxn>
                  <a:cxn ang="0">
                    <a:pos x="10" y="126"/>
                  </a:cxn>
                  <a:cxn ang="0">
                    <a:pos x="0" y="96"/>
                  </a:cxn>
                </a:cxnLst>
                <a:rect l="0" t="0" r="r" b="b"/>
                <a:pathLst>
                  <a:path w="10" h="126">
                    <a:moveTo>
                      <a:pt x="0" y="96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0" y="12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69" name="Freeform 781"/>
              <p:cNvSpPr>
                <a:spLocks/>
              </p:cNvSpPr>
              <p:nvPr/>
            </p:nvSpPr>
            <p:spPr bwMode="auto">
              <a:xfrm>
                <a:off x="4218" y="1296"/>
                <a:ext cx="10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0" y="30"/>
                  </a:cxn>
                  <a:cxn ang="0">
                    <a:pos x="10" y="0"/>
                  </a:cxn>
                  <a:cxn ang="0">
                    <a:pos x="10" y="96"/>
                  </a:cxn>
                  <a:cxn ang="0">
                    <a:pos x="0" y="126"/>
                  </a:cxn>
                </a:cxnLst>
                <a:rect l="0" t="0" r="r" b="b"/>
                <a:pathLst>
                  <a:path w="10" h="126">
                    <a:moveTo>
                      <a:pt x="0" y="126"/>
                    </a:moveTo>
                    <a:lnTo>
                      <a:pt x="0" y="30"/>
                    </a:lnTo>
                    <a:lnTo>
                      <a:pt x="10" y="0"/>
                    </a:lnTo>
                    <a:lnTo>
                      <a:pt x="10" y="9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70" name="Freeform 782"/>
              <p:cNvSpPr>
                <a:spLocks/>
              </p:cNvSpPr>
              <p:nvPr/>
            </p:nvSpPr>
            <p:spPr bwMode="auto">
              <a:xfrm>
                <a:off x="4218" y="1296"/>
                <a:ext cx="10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0" y="30"/>
                  </a:cxn>
                  <a:cxn ang="0">
                    <a:pos x="10" y="0"/>
                  </a:cxn>
                  <a:cxn ang="0">
                    <a:pos x="10" y="96"/>
                  </a:cxn>
                  <a:cxn ang="0">
                    <a:pos x="0" y="126"/>
                  </a:cxn>
                </a:cxnLst>
                <a:rect l="0" t="0" r="r" b="b"/>
                <a:pathLst>
                  <a:path w="10" h="126">
                    <a:moveTo>
                      <a:pt x="0" y="126"/>
                    </a:moveTo>
                    <a:lnTo>
                      <a:pt x="0" y="30"/>
                    </a:lnTo>
                    <a:lnTo>
                      <a:pt x="10" y="0"/>
                    </a:lnTo>
                    <a:lnTo>
                      <a:pt x="10" y="96"/>
                    </a:lnTo>
                    <a:lnTo>
                      <a:pt x="0" y="1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71" name="Freeform 783"/>
              <p:cNvSpPr>
                <a:spLocks/>
              </p:cNvSpPr>
              <p:nvPr/>
            </p:nvSpPr>
            <p:spPr bwMode="auto">
              <a:xfrm>
                <a:off x="5326" y="1927"/>
                <a:ext cx="115" cy="107"/>
              </a:xfrm>
              <a:custGeom>
                <a:avLst/>
                <a:gdLst/>
                <a:ahLst/>
                <a:cxnLst>
                  <a:cxn ang="0">
                    <a:pos x="32" y="107"/>
                  </a:cxn>
                  <a:cxn ang="0">
                    <a:pos x="0" y="13"/>
                  </a:cxn>
                  <a:cxn ang="0">
                    <a:pos x="81" y="0"/>
                  </a:cxn>
                  <a:cxn ang="0">
                    <a:pos x="115" y="93"/>
                  </a:cxn>
                  <a:cxn ang="0">
                    <a:pos x="32" y="107"/>
                  </a:cxn>
                </a:cxnLst>
                <a:rect l="0" t="0" r="r" b="b"/>
                <a:pathLst>
                  <a:path w="115" h="107">
                    <a:moveTo>
                      <a:pt x="32" y="107"/>
                    </a:moveTo>
                    <a:lnTo>
                      <a:pt x="0" y="13"/>
                    </a:lnTo>
                    <a:lnTo>
                      <a:pt x="81" y="0"/>
                    </a:lnTo>
                    <a:lnTo>
                      <a:pt x="115" y="93"/>
                    </a:lnTo>
                    <a:lnTo>
                      <a:pt x="32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72" name="Freeform 784"/>
              <p:cNvSpPr>
                <a:spLocks/>
              </p:cNvSpPr>
              <p:nvPr/>
            </p:nvSpPr>
            <p:spPr bwMode="auto">
              <a:xfrm>
                <a:off x="5326" y="1927"/>
                <a:ext cx="115" cy="107"/>
              </a:xfrm>
              <a:custGeom>
                <a:avLst/>
                <a:gdLst/>
                <a:ahLst/>
                <a:cxnLst>
                  <a:cxn ang="0">
                    <a:pos x="32" y="107"/>
                  </a:cxn>
                  <a:cxn ang="0">
                    <a:pos x="0" y="13"/>
                  </a:cxn>
                  <a:cxn ang="0">
                    <a:pos x="81" y="0"/>
                  </a:cxn>
                  <a:cxn ang="0">
                    <a:pos x="115" y="93"/>
                  </a:cxn>
                  <a:cxn ang="0">
                    <a:pos x="32" y="107"/>
                  </a:cxn>
                </a:cxnLst>
                <a:rect l="0" t="0" r="r" b="b"/>
                <a:pathLst>
                  <a:path w="115" h="107">
                    <a:moveTo>
                      <a:pt x="32" y="107"/>
                    </a:moveTo>
                    <a:lnTo>
                      <a:pt x="0" y="13"/>
                    </a:lnTo>
                    <a:lnTo>
                      <a:pt x="81" y="0"/>
                    </a:lnTo>
                    <a:lnTo>
                      <a:pt x="115" y="93"/>
                    </a:lnTo>
                    <a:lnTo>
                      <a:pt x="32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73" name="Freeform 785"/>
              <p:cNvSpPr>
                <a:spLocks/>
              </p:cNvSpPr>
              <p:nvPr/>
            </p:nvSpPr>
            <p:spPr bwMode="auto">
              <a:xfrm>
                <a:off x="3341" y="1927"/>
                <a:ext cx="115" cy="10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93"/>
                  </a:cxn>
                  <a:cxn ang="0">
                    <a:pos x="83" y="107"/>
                  </a:cxn>
                  <a:cxn ang="0">
                    <a:pos x="115" y="13"/>
                  </a:cxn>
                  <a:cxn ang="0">
                    <a:pos x="33" y="0"/>
                  </a:cxn>
                </a:cxnLst>
                <a:rect l="0" t="0" r="r" b="b"/>
                <a:pathLst>
                  <a:path w="115" h="107">
                    <a:moveTo>
                      <a:pt x="33" y="0"/>
                    </a:moveTo>
                    <a:lnTo>
                      <a:pt x="0" y="93"/>
                    </a:lnTo>
                    <a:lnTo>
                      <a:pt x="83" y="107"/>
                    </a:lnTo>
                    <a:lnTo>
                      <a:pt x="115" y="1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74" name="Freeform 786"/>
              <p:cNvSpPr>
                <a:spLocks/>
              </p:cNvSpPr>
              <p:nvPr/>
            </p:nvSpPr>
            <p:spPr bwMode="auto">
              <a:xfrm>
                <a:off x="3341" y="1927"/>
                <a:ext cx="115" cy="10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93"/>
                  </a:cxn>
                  <a:cxn ang="0">
                    <a:pos x="83" y="107"/>
                  </a:cxn>
                  <a:cxn ang="0">
                    <a:pos x="115" y="13"/>
                  </a:cxn>
                  <a:cxn ang="0">
                    <a:pos x="33" y="0"/>
                  </a:cxn>
                </a:cxnLst>
                <a:rect l="0" t="0" r="r" b="b"/>
                <a:pathLst>
                  <a:path w="115" h="107">
                    <a:moveTo>
                      <a:pt x="33" y="0"/>
                    </a:moveTo>
                    <a:lnTo>
                      <a:pt x="0" y="93"/>
                    </a:lnTo>
                    <a:lnTo>
                      <a:pt x="83" y="107"/>
                    </a:lnTo>
                    <a:lnTo>
                      <a:pt x="115" y="13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75" name="Freeform 787"/>
              <p:cNvSpPr>
                <a:spLocks/>
              </p:cNvSpPr>
              <p:nvPr/>
            </p:nvSpPr>
            <p:spPr bwMode="auto">
              <a:xfrm>
                <a:off x="4974" y="3308"/>
                <a:ext cx="102" cy="104"/>
              </a:xfrm>
              <a:custGeom>
                <a:avLst/>
                <a:gdLst/>
                <a:ahLst/>
                <a:cxnLst>
                  <a:cxn ang="0">
                    <a:pos x="102" y="72"/>
                  </a:cxn>
                  <a:cxn ang="0">
                    <a:pos x="102" y="0"/>
                  </a:cxn>
                  <a:cxn ang="0">
                    <a:pos x="0" y="34"/>
                  </a:cxn>
                  <a:cxn ang="0">
                    <a:pos x="0" y="104"/>
                  </a:cxn>
                  <a:cxn ang="0">
                    <a:pos x="102" y="72"/>
                  </a:cxn>
                </a:cxnLst>
                <a:rect l="0" t="0" r="r" b="b"/>
                <a:pathLst>
                  <a:path w="102" h="104">
                    <a:moveTo>
                      <a:pt x="102" y="72"/>
                    </a:moveTo>
                    <a:lnTo>
                      <a:pt x="102" y="0"/>
                    </a:lnTo>
                    <a:lnTo>
                      <a:pt x="0" y="34"/>
                    </a:lnTo>
                    <a:lnTo>
                      <a:pt x="0" y="104"/>
                    </a:lnTo>
                    <a:lnTo>
                      <a:pt x="102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76" name="Freeform 788"/>
              <p:cNvSpPr>
                <a:spLocks/>
              </p:cNvSpPr>
              <p:nvPr/>
            </p:nvSpPr>
            <p:spPr bwMode="auto">
              <a:xfrm>
                <a:off x="4974" y="3308"/>
                <a:ext cx="102" cy="104"/>
              </a:xfrm>
              <a:custGeom>
                <a:avLst/>
                <a:gdLst/>
                <a:ahLst/>
                <a:cxnLst>
                  <a:cxn ang="0">
                    <a:pos x="102" y="72"/>
                  </a:cxn>
                  <a:cxn ang="0">
                    <a:pos x="102" y="0"/>
                  </a:cxn>
                  <a:cxn ang="0">
                    <a:pos x="0" y="34"/>
                  </a:cxn>
                  <a:cxn ang="0">
                    <a:pos x="0" y="104"/>
                  </a:cxn>
                  <a:cxn ang="0">
                    <a:pos x="102" y="72"/>
                  </a:cxn>
                </a:cxnLst>
                <a:rect l="0" t="0" r="r" b="b"/>
                <a:pathLst>
                  <a:path w="102" h="104">
                    <a:moveTo>
                      <a:pt x="102" y="72"/>
                    </a:moveTo>
                    <a:lnTo>
                      <a:pt x="102" y="0"/>
                    </a:lnTo>
                    <a:lnTo>
                      <a:pt x="0" y="34"/>
                    </a:lnTo>
                    <a:lnTo>
                      <a:pt x="0" y="104"/>
                    </a:lnTo>
                    <a:lnTo>
                      <a:pt x="102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77" name="Freeform 789"/>
              <p:cNvSpPr>
                <a:spLocks/>
              </p:cNvSpPr>
              <p:nvPr/>
            </p:nvSpPr>
            <p:spPr bwMode="auto">
              <a:xfrm>
                <a:off x="5326" y="1940"/>
                <a:ext cx="105" cy="1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9" y="10"/>
                  </a:cxn>
                  <a:cxn ang="0">
                    <a:pos x="105" y="102"/>
                  </a:cxn>
                  <a:cxn ang="0">
                    <a:pos x="32" y="94"/>
                  </a:cxn>
                  <a:cxn ang="0">
                    <a:pos x="0" y="0"/>
                  </a:cxn>
                </a:cxnLst>
                <a:rect l="0" t="0" r="r" b="b"/>
                <a:pathLst>
                  <a:path w="105" h="102">
                    <a:moveTo>
                      <a:pt x="0" y="0"/>
                    </a:moveTo>
                    <a:lnTo>
                      <a:pt x="89" y="10"/>
                    </a:lnTo>
                    <a:lnTo>
                      <a:pt x="105" y="102"/>
                    </a:lnTo>
                    <a:lnTo>
                      <a:pt x="32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78" name="Freeform 790"/>
              <p:cNvSpPr>
                <a:spLocks/>
              </p:cNvSpPr>
              <p:nvPr/>
            </p:nvSpPr>
            <p:spPr bwMode="auto">
              <a:xfrm>
                <a:off x="5326" y="1940"/>
                <a:ext cx="105" cy="1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9" y="10"/>
                  </a:cxn>
                  <a:cxn ang="0">
                    <a:pos x="105" y="102"/>
                  </a:cxn>
                  <a:cxn ang="0">
                    <a:pos x="32" y="94"/>
                  </a:cxn>
                  <a:cxn ang="0">
                    <a:pos x="0" y="0"/>
                  </a:cxn>
                </a:cxnLst>
                <a:rect l="0" t="0" r="r" b="b"/>
                <a:pathLst>
                  <a:path w="105" h="102">
                    <a:moveTo>
                      <a:pt x="0" y="0"/>
                    </a:moveTo>
                    <a:lnTo>
                      <a:pt x="89" y="10"/>
                    </a:lnTo>
                    <a:lnTo>
                      <a:pt x="105" y="102"/>
                    </a:lnTo>
                    <a:lnTo>
                      <a:pt x="32" y="9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79" name="Freeform 791"/>
              <p:cNvSpPr>
                <a:spLocks/>
              </p:cNvSpPr>
              <p:nvPr/>
            </p:nvSpPr>
            <p:spPr bwMode="auto">
              <a:xfrm>
                <a:off x="4693" y="1266"/>
                <a:ext cx="55" cy="6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4" y="0"/>
                  </a:cxn>
                  <a:cxn ang="0">
                    <a:pos x="55" y="60"/>
                  </a:cxn>
                  <a:cxn ang="0">
                    <a:pos x="19" y="60"/>
                  </a:cxn>
                  <a:cxn ang="0">
                    <a:pos x="0" y="5"/>
                  </a:cxn>
                </a:cxnLst>
                <a:rect l="0" t="0" r="r" b="b"/>
                <a:pathLst>
                  <a:path w="55" h="60">
                    <a:moveTo>
                      <a:pt x="0" y="5"/>
                    </a:moveTo>
                    <a:lnTo>
                      <a:pt x="34" y="0"/>
                    </a:lnTo>
                    <a:lnTo>
                      <a:pt x="55" y="60"/>
                    </a:lnTo>
                    <a:lnTo>
                      <a:pt x="19" y="6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80" name="Freeform 792"/>
              <p:cNvSpPr>
                <a:spLocks/>
              </p:cNvSpPr>
              <p:nvPr/>
            </p:nvSpPr>
            <p:spPr bwMode="auto">
              <a:xfrm>
                <a:off x="4693" y="1266"/>
                <a:ext cx="55" cy="6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4" y="0"/>
                  </a:cxn>
                  <a:cxn ang="0">
                    <a:pos x="55" y="60"/>
                  </a:cxn>
                  <a:cxn ang="0">
                    <a:pos x="19" y="60"/>
                  </a:cxn>
                  <a:cxn ang="0">
                    <a:pos x="0" y="5"/>
                  </a:cxn>
                </a:cxnLst>
                <a:rect l="0" t="0" r="r" b="b"/>
                <a:pathLst>
                  <a:path w="55" h="60">
                    <a:moveTo>
                      <a:pt x="0" y="5"/>
                    </a:moveTo>
                    <a:lnTo>
                      <a:pt x="34" y="0"/>
                    </a:lnTo>
                    <a:lnTo>
                      <a:pt x="55" y="60"/>
                    </a:lnTo>
                    <a:lnTo>
                      <a:pt x="19" y="60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81" name="Freeform 793"/>
              <p:cNvSpPr>
                <a:spLocks/>
              </p:cNvSpPr>
              <p:nvPr/>
            </p:nvSpPr>
            <p:spPr bwMode="auto">
              <a:xfrm>
                <a:off x="4034" y="1266"/>
                <a:ext cx="55" cy="60"/>
              </a:xfrm>
              <a:custGeom>
                <a:avLst/>
                <a:gdLst/>
                <a:ahLst/>
                <a:cxnLst>
                  <a:cxn ang="0">
                    <a:pos x="35" y="60"/>
                  </a:cxn>
                  <a:cxn ang="0">
                    <a:pos x="0" y="60"/>
                  </a:cxn>
                  <a:cxn ang="0">
                    <a:pos x="21" y="0"/>
                  </a:cxn>
                  <a:cxn ang="0">
                    <a:pos x="55" y="5"/>
                  </a:cxn>
                  <a:cxn ang="0">
                    <a:pos x="35" y="60"/>
                  </a:cxn>
                </a:cxnLst>
                <a:rect l="0" t="0" r="r" b="b"/>
                <a:pathLst>
                  <a:path w="55" h="60">
                    <a:moveTo>
                      <a:pt x="35" y="60"/>
                    </a:moveTo>
                    <a:lnTo>
                      <a:pt x="0" y="60"/>
                    </a:lnTo>
                    <a:lnTo>
                      <a:pt x="21" y="0"/>
                    </a:lnTo>
                    <a:lnTo>
                      <a:pt x="55" y="5"/>
                    </a:lnTo>
                    <a:lnTo>
                      <a:pt x="35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82" name="Freeform 794"/>
              <p:cNvSpPr>
                <a:spLocks/>
              </p:cNvSpPr>
              <p:nvPr/>
            </p:nvSpPr>
            <p:spPr bwMode="auto">
              <a:xfrm>
                <a:off x="4034" y="1266"/>
                <a:ext cx="55" cy="60"/>
              </a:xfrm>
              <a:custGeom>
                <a:avLst/>
                <a:gdLst/>
                <a:ahLst/>
                <a:cxnLst>
                  <a:cxn ang="0">
                    <a:pos x="35" y="60"/>
                  </a:cxn>
                  <a:cxn ang="0">
                    <a:pos x="0" y="60"/>
                  </a:cxn>
                  <a:cxn ang="0">
                    <a:pos x="21" y="0"/>
                  </a:cxn>
                  <a:cxn ang="0">
                    <a:pos x="55" y="5"/>
                  </a:cxn>
                  <a:cxn ang="0">
                    <a:pos x="35" y="60"/>
                  </a:cxn>
                </a:cxnLst>
                <a:rect l="0" t="0" r="r" b="b"/>
                <a:pathLst>
                  <a:path w="55" h="60">
                    <a:moveTo>
                      <a:pt x="35" y="60"/>
                    </a:moveTo>
                    <a:lnTo>
                      <a:pt x="0" y="60"/>
                    </a:lnTo>
                    <a:lnTo>
                      <a:pt x="21" y="0"/>
                    </a:lnTo>
                    <a:lnTo>
                      <a:pt x="55" y="5"/>
                    </a:lnTo>
                    <a:lnTo>
                      <a:pt x="35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83" name="Freeform 795"/>
              <p:cNvSpPr>
                <a:spLocks/>
              </p:cNvSpPr>
              <p:nvPr/>
            </p:nvSpPr>
            <p:spPr bwMode="auto">
              <a:xfrm>
                <a:off x="4628" y="3324"/>
                <a:ext cx="18" cy="10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9" y="0"/>
                  </a:cxn>
                  <a:cxn ang="0">
                    <a:pos x="18" y="32"/>
                  </a:cxn>
                  <a:cxn ang="0">
                    <a:pos x="10" y="106"/>
                  </a:cxn>
                  <a:cxn ang="0">
                    <a:pos x="0" y="74"/>
                  </a:cxn>
                </a:cxnLst>
                <a:rect l="0" t="0" r="r" b="b"/>
                <a:pathLst>
                  <a:path w="18" h="106">
                    <a:moveTo>
                      <a:pt x="0" y="74"/>
                    </a:moveTo>
                    <a:lnTo>
                      <a:pt x="9" y="0"/>
                    </a:lnTo>
                    <a:lnTo>
                      <a:pt x="18" y="32"/>
                    </a:lnTo>
                    <a:lnTo>
                      <a:pt x="10" y="106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84" name="Freeform 796"/>
              <p:cNvSpPr>
                <a:spLocks/>
              </p:cNvSpPr>
              <p:nvPr/>
            </p:nvSpPr>
            <p:spPr bwMode="auto">
              <a:xfrm>
                <a:off x="4628" y="3324"/>
                <a:ext cx="18" cy="10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9" y="0"/>
                  </a:cxn>
                  <a:cxn ang="0">
                    <a:pos x="18" y="32"/>
                  </a:cxn>
                  <a:cxn ang="0">
                    <a:pos x="10" y="106"/>
                  </a:cxn>
                  <a:cxn ang="0">
                    <a:pos x="0" y="74"/>
                  </a:cxn>
                </a:cxnLst>
                <a:rect l="0" t="0" r="r" b="b"/>
                <a:pathLst>
                  <a:path w="18" h="106">
                    <a:moveTo>
                      <a:pt x="0" y="74"/>
                    </a:moveTo>
                    <a:lnTo>
                      <a:pt x="9" y="0"/>
                    </a:lnTo>
                    <a:lnTo>
                      <a:pt x="18" y="32"/>
                    </a:lnTo>
                    <a:lnTo>
                      <a:pt x="10" y="106"/>
                    </a:lnTo>
                    <a:lnTo>
                      <a:pt x="0" y="7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85" name="Freeform 797"/>
              <p:cNvSpPr>
                <a:spLocks/>
              </p:cNvSpPr>
              <p:nvPr/>
            </p:nvSpPr>
            <p:spPr bwMode="auto">
              <a:xfrm>
                <a:off x="5302" y="1828"/>
                <a:ext cx="129" cy="95"/>
              </a:xfrm>
              <a:custGeom>
                <a:avLst/>
                <a:gdLst/>
                <a:ahLst/>
                <a:cxnLst>
                  <a:cxn ang="0">
                    <a:pos x="113" y="11"/>
                  </a:cxn>
                  <a:cxn ang="0">
                    <a:pos x="129" y="92"/>
                  </a:cxn>
                  <a:cxn ang="0">
                    <a:pos x="33" y="95"/>
                  </a:cxn>
                  <a:cxn ang="0">
                    <a:pos x="0" y="0"/>
                  </a:cxn>
                  <a:cxn ang="0">
                    <a:pos x="113" y="11"/>
                  </a:cxn>
                </a:cxnLst>
                <a:rect l="0" t="0" r="r" b="b"/>
                <a:pathLst>
                  <a:path w="129" h="95">
                    <a:moveTo>
                      <a:pt x="113" y="11"/>
                    </a:moveTo>
                    <a:lnTo>
                      <a:pt x="129" y="92"/>
                    </a:lnTo>
                    <a:lnTo>
                      <a:pt x="33" y="95"/>
                    </a:lnTo>
                    <a:lnTo>
                      <a:pt x="0" y="0"/>
                    </a:lnTo>
                    <a:lnTo>
                      <a:pt x="11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86" name="Freeform 798"/>
              <p:cNvSpPr>
                <a:spLocks/>
              </p:cNvSpPr>
              <p:nvPr/>
            </p:nvSpPr>
            <p:spPr bwMode="auto">
              <a:xfrm>
                <a:off x="5302" y="1828"/>
                <a:ext cx="129" cy="95"/>
              </a:xfrm>
              <a:custGeom>
                <a:avLst/>
                <a:gdLst/>
                <a:ahLst/>
                <a:cxnLst>
                  <a:cxn ang="0">
                    <a:pos x="113" y="11"/>
                  </a:cxn>
                  <a:cxn ang="0">
                    <a:pos x="129" y="92"/>
                  </a:cxn>
                  <a:cxn ang="0">
                    <a:pos x="33" y="95"/>
                  </a:cxn>
                  <a:cxn ang="0">
                    <a:pos x="0" y="0"/>
                  </a:cxn>
                  <a:cxn ang="0">
                    <a:pos x="113" y="11"/>
                  </a:cxn>
                </a:cxnLst>
                <a:rect l="0" t="0" r="r" b="b"/>
                <a:pathLst>
                  <a:path w="129" h="95">
                    <a:moveTo>
                      <a:pt x="113" y="11"/>
                    </a:moveTo>
                    <a:lnTo>
                      <a:pt x="129" y="92"/>
                    </a:lnTo>
                    <a:lnTo>
                      <a:pt x="33" y="95"/>
                    </a:lnTo>
                    <a:lnTo>
                      <a:pt x="0" y="0"/>
                    </a:lnTo>
                    <a:lnTo>
                      <a:pt x="113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87" name="Freeform 799"/>
              <p:cNvSpPr>
                <a:spLocks/>
              </p:cNvSpPr>
              <p:nvPr/>
            </p:nvSpPr>
            <p:spPr bwMode="auto">
              <a:xfrm>
                <a:off x="5516" y="1714"/>
                <a:ext cx="35" cy="133"/>
              </a:xfrm>
              <a:custGeom>
                <a:avLst/>
                <a:gdLst/>
                <a:ahLst/>
                <a:cxnLst>
                  <a:cxn ang="0">
                    <a:pos x="35" y="65"/>
                  </a:cxn>
                  <a:cxn ang="0">
                    <a:pos x="24" y="0"/>
                  </a:cxn>
                  <a:cxn ang="0">
                    <a:pos x="0" y="68"/>
                  </a:cxn>
                  <a:cxn ang="0">
                    <a:pos x="12" y="133"/>
                  </a:cxn>
                  <a:cxn ang="0">
                    <a:pos x="35" y="65"/>
                  </a:cxn>
                </a:cxnLst>
                <a:rect l="0" t="0" r="r" b="b"/>
                <a:pathLst>
                  <a:path w="35" h="133">
                    <a:moveTo>
                      <a:pt x="35" y="65"/>
                    </a:moveTo>
                    <a:lnTo>
                      <a:pt x="24" y="0"/>
                    </a:lnTo>
                    <a:lnTo>
                      <a:pt x="0" y="68"/>
                    </a:lnTo>
                    <a:lnTo>
                      <a:pt x="12" y="133"/>
                    </a:lnTo>
                    <a:lnTo>
                      <a:pt x="3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88" name="Freeform 800"/>
              <p:cNvSpPr>
                <a:spLocks/>
              </p:cNvSpPr>
              <p:nvPr/>
            </p:nvSpPr>
            <p:spPr bwMode="auto">
              <a:xfrm>
                <a:off x="5516" y="1714"/>
                <a:ext cx="35" cy="133"/>
              </a:xfrm>
              <a:custGeom>
                <a:avLst/>
                <a:gdLst/>
                <a:ahLst/>
                <a:cxnLst>
                  <a:cxn ang="0">
                    <a:pos x="35" y="65"/>
                  </a:cxn>
                  <a:cxn ang="0">
                    <a:pos x="24" y="0"/>
                  </a:cxn>
                  <a:cxn ang="0">
                    <a:pos x="0" y="68"/>
                  </a:cxn>
                  <a:cxn ang="0">
                    <a:pos x="12" y="133"/>
                  </a:cxn>
                  <a:cxn ang="0">
                    <a:pos x="35" y="65"/>
                  </a:cxn>
                </a:cxnLst>
                <a:rect l="0" t="0" r="r" b="b"/>
                <a:pathLst>
                  <a:path w="35" h="133">
                    <a:moveTo>
                      <a:pt x="35" y="65"/>
                    </a:moveTo>
                    <a:lnTo>
                      <a:pt x="24" y="0"/>
                    </a:lnTo>
                    <a:lnTo>
                      <a:pt x="0" y="68"/>
                    </a:lnTo>
                    <a:lnTo>
                      <a:pt x="12" y="133"/>
                    </a:lnTo>
                    <a:lnTo>
                      <a:pt x="35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89" name="Freeform 801"/>
              <p:cNvSpPr>
                <a:spLocks/>
              </p:cNvSpPr>
              <p:nvPr/>
            </p:nvSpPr>
            <p:spPr bwMode="auto">
              <a:xfrm>
                <a:off x="4660" y="1271"/>
                <a:ext cx="52" cy="5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3" y="0"/>
                  </a:cxn>
                  <a:cxn ang="0">
                    <a:pos x="52" y="55"/>
                  </a:cxn>
                  <a:cxn ang="0">
                    <a:pos x="17" y="55"/>
                  </a:cxn>
                  <a:cxn ang="0">
                    <a:pos x="0" y="5"/>
                  </a:cxn>
                </a:cxnLst>
                <a:rect l="0" t="0" r="r" b="b"/>
                <a:pathLst>
                  <a:path w="52" h="55">
                    <a:moveTo>
                      <a:pt x="0" y="5"/>
                    </a:moveTo>
                    <a:lnTo>
                      <a:pt x="33" y="0"/>
                    </a:lnTo>
                    <a:lnTo>
                      <a:pt x="52" y="55"/>
                    </a:lnTo>
                    <a:lnTo>
                      <a:pt x="17" y="5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90" name="Freeform 802"/>
              <p:cNvSpPr>
                <a:spLocks/>
              </p:cNvSpPr>
              <p:nvPr/>
            </p:nvSpPr>
            <p:spPr bwMode="auto">
              <a:xfrm>
                <a:off x="4660" y="1271"/>
                <a:ext cx="52" cy="5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3" y="0"/>
                  </a:cxn>
                  <a:cxn ang="0">
                    <a:pos x="52" y="55"/>
                  </a:cxn>
                  <a:cxn ang="0">
                    <a:pos x="17" y="55"/>
                  </a:cxn>
                  <a:cxn ang="0">
                    <a:pos x="0" y="5"/>
                  </a:cxn>
                </a:cxnLst>
                <a:rect l="0" t="0" r="r" b="b"/>
                <a:pathLst>
                  <a:path w="52" h="55">
                    <a:moveTo>
                      <a:pt x="0" y="5"/>
                    </a:moveTo>
                    <a:lnTo>
                      <a:pt x="33" y="0"/>
                    </a:lnTo>
                    <a:lnTo>
                      <a:pt x="52" y="55"/>
                    </a:lnTo>
                    <a:lnTo>
                      <a:pt x="17" y="55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91" name="Freeform 803"/>
              <p:cNvSpPr>
                <a:spLocks/>
              </p:cNvSpPr>
              <p:nvPr/>
            </p:nvSpPr>
            <p:spPr bwMode="auto">
              <a:xfrm>
                <a:off x="4069" y="1271"/>
                <a:ext cx="53" cy="55"/>
              </a:xfrm>
              <a:custGeom>
                <a:avLst/>
                <a:gdLst/>
                <a:ahLst/>
                <a:cxnLst>
                  <a:cxn ang="0">
                    <a:pos x="36" y="55"/>
                  </a:cxn>
                  <a:cxn ang="0">
                    <a:pos x="0" y="55"/>
                  </a:cxn>
                  <a:cxn ang="0">
                    <a:pos x="20" y="0"/>
                  </a:cxn>
                  <a:cxn ang="0">
                    <a:pos x="53" y="5"/>
                  </a:cxn>
                  <a:cxn ang="0">
                    <a:pos x="36" y="55"/>
                  </a:cxn>
                </a:cxnLst>
                <a:rect l="0" t="0" r="r" b="b"/>
                <a:pathLst>
                  <a:path w="53" h="55">
                    <a:moveTo>
                      <a:pt x="36" y="55"/>
                    </a:moveTo>
                    <a:lnTo>
                      <a:pt x="0" y="55"/>
                    </a:lnTo>
                    <a:lnTo>
                      <a:pt x="20" y="0"/>
                    </a:lnTo>
                    <a:lnTo>
                      <a:pt x="53" y="5"/>
                    </a:lnTo>
                    <a:lnTo>
                      <a:pt x="36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92" name="Freeform 804"/>
              <p:cNvSpPr>
                <a:spLocks/>
              </p:cNvSpPr>
              <p:nvPr/>
            </p:nvSpPr>
            <p:spPr bwMode="auto">
              <a:xfrm>
                <a:off x="4069" y="1271"/>
                <a:ext cx="53" cy="55"/>
              </a:xfrm>
              <a:custGeom>
                <a:avLst/>
                <a:gdLst/>
                <a:ahLst/>
                <a:cxnLst>
                  <a:cxn ang="0">
                    <a:pos x="36" y="55"/>
                  </a:cxn>
                  <a:cxn ang="0">
                    <a:pos x="0" y="55"/>
                  </a:cxn>
                  <a:cxn ang="0">
                    <a:pos x="20" y="0"/>
                  </a:cxn>
                  <a:cxn ang="0">
                    <a:pos x="53" y="5"/>
                  </a:cxn>
                  <a:cxn ang="0">
                    <a:pos x="36" y="55"/>
                  </a:cxn>
                </a:cxnLst>
                <a:rect l="0" t="0" r="r" b="b"/>
                <a:pathLst>
                  <a:path w="53" h="55">
                    <a:moveTo>
                      <a:pt x="36" y="55"/>
                    </a:moveTo>
                    <a:lnTo>
                      <a:pt x="0" y="55"/>
                    </a:lnTo>
                    <a:lnTo>
                      <a:pt x="20" y="0"/>
                    </a:lnTo>
                    <a:lnTo>
                      <a:pt x="53" y="5"/>
                    </a:lnTo>
                    <a:lnTo>
                      <a:pt x="36" y="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93" name="Freeform 805"/>
              <p:cNvSpPr>
                <a:spLocks/>
              </p:cNvSpPr>
              <p:nvPr/>
            </p:nvSpPr>
            <p:spPr bwMode="auto">
              <a:xfrm>
                <a:off x="5236" y="1680"/>
                <a:ext cx="64" cy="11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47"/>
                  </a:cxn>
                  <a:cxn ang="0">
                    <a:pos x="51" y="116"/>
                  </a:cxn>
                  <a:cxn ang="0">
                    <a:pos x="64" y="83"/>
                  </a:cxn>
                  <a:cxn ang="0">
                    <a:pos x="19" y="0"/>
                  </a:cxn>
                </a:cxnLst>
                <a:rect l="0" t="0" r="r" b="b"/>
                <a:pathLst>
                  <a:path w="64" h="116">
                    <a:moveTo>
                      <a:pt x="19" y="0"/>
                    </a:moveTo>
                    <a:lnTo>
                      <a:pt x="0" y="47"/>
                    </a:lnTo>
                    <a:lnTo>
                      <a:pt x="51" y="116"/>
                    </a:lnTo>
                    <a:lnTo>
                      <a:pt x="64" y="8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94" name="Freeform 806"/>
              <p:cNvSpPr>
                <a:spLocks/>
              </p:cNvSpPr>
              <p:nvPr/>
            </p:nvSpPr>
            <p:spPr bwMode="auto">
              <a:xfrm>
                <a:off x="5236" y="1680"/>
                <a:ext cx="64" cy="11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47"/>
                  </a:cxn>
                  <a:cxn ang="0">
                    <a:pos x="51" y="116"/>
                  </a:cxn>
                  <a:cxn ang="0">
                    <a:pos x="64" y="83"/>
                  </a:cxn>
                  <a:cxn ang="0">
                    <a:pos x="19" y="0"/>
                  </a:cxn>
                </a:cxnLst>
                <a:rect l="0" t="0" r="r" b="b"/>
                <a:pathLst>
                  <a:path w="64" h="116">
                    <a:moveTo>
                      <a:pt x="19" y="0"/>
                    </a:moveTo>
                    <a:lnTo>
                      <a:pt x="0" y="47"/>
                    </a:lnTo>
                    <a:lnTo>
                      <a:pt x="51" y="116"/>
                    </a:lnTo>
                    <a:lnTo>
                      <a:pt x="64" y="83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95" name="Freeform 807"/>
              <p:cNvSpPr>
                <a:spLocks/>
              </p:cNvSpPr>
              <p:nvPr/>
            </p:nvSpPr>
            <p:spPr bwMode="auto">
              <a:xfrm>
                <a:off x="3481" y="1680"/>
                <a:ext cx="65" cy="116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46" y="0"/>
                  </a:cxn>
                  <a:cxn ang="0">
                    <a:pos x="65" y="47"/>
                  </a:cxn>
                  <a:cxn ang="0">
                    <a:pos x="12" y="116"/>
                  </a:cxn>
                  <a:cxn ang="0">
                    <a:pos x="0" y="83"/>
                  </a:cxn>
                </a:cxnLst>
                <a:rect l="0" t="0" r="r" b="b"/>
                <a:pathLst>
                  <a:path w="65" h="116">
                    <a:moveTo>
                      <a:pt x="0" y="83"/>
                    </a:moveTo>
                    <a:lnTo>
                      <a:pt x="46" y="0"/>
                    </a:lnTo>
                    <a:lnTo>
                      <a:pt x="65" y="47"/>
                    </a:lnTo>
                    <a:lnTo>
                      <a:pt x="12" y="116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96" name="Freeform 808"/>
              <p:cNvSpPr>
                <a:spLocks/>
              </p:cNvSpPr>
              <p:nvPr/>
            </p:nvSpPr>
            <p:spPr bwMode="auto">
              <a:xfrm>
                <a:off x="3481" y="1680"/>
                <a:ext cx="65" cy="116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46" y="0"/>
                  </a:cxn>
                  <a:cxn ang="0">
                    <a:pos x="65" y="47"/>
                  </a:cxn>
                  <a:cxn ang="0">
                    <a:pos x="12" y="116"/>
                  </a:cxn>
                  <a:cxn ang="0">
                    <a:pos x="0" y="83"/>
                  </a:cxn>
                </a:cxnLst>
                <a:rect l="0" t="0" r="r" b="b"/>
                <a:pathLst>
                  <a:path w="65" h="116">
                    <a:moveTo>
                      <a:pt x="0" y="83"/>
                    </a:moveTo>
                    <a:lnTo>
                      <a:pt x="46" y="0"/>
                    </a:lnTo>
                    <a:lnTo>
                      <a:pt x="65" y="47"/>
                    </a:lnTo>
                    <a:lnTo>
                      <a:pt x="12" y="116"/>
                    </a:lnTo>
                    <a:lnTo>
                      <a:pt x="0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97" name="Freeform 809"/>
              <p:cNvSpPr>
                <a:spLocks/>
              </p:cNvSpPr>
              <p:nvPr/>
            </p:nvSpPr>
            <p:spPr bwMode="auto">
              <a:xfrm>
                <a:off x="4624" y="1276"/>
                <a:ext cx="53" cy="5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6" y="0"/>
                  </a:cxn>
                  <a:cxn ang="0">
                    <a:pos x="53" y="50"/>
                  </a:cxn>
                  <a:cxn ang="0">
                    <a:pos x="16" y="50"/>
                  </a:cxn>
                  <a:cxn ang="0">
                    <a:pos x="0" y="7"/>
                  </a:cxn>
                </a:cxnLst>
                <a:rect l="0" t="0" r="r" b="b"/>
                <a:pathLst>
                  <a:path w="53" h="50">
                    <a:moveTo>
                      <a:pt x="0" y="7"/>
                    </a:moveTo>
                    <a:lnTo>
                      <a:pt x="36" y="0"/>
                    </a:lnTo>
                    <a:lnTo>
                      <a:pt x="53" y="50"/>
                    </a:lnTo>
                    <a:lnTo>
                      <a:pt x="16" y="5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98" name="Freeform 810"/>
              <p:cNvSpPr>
                <a:spLocks/>
              </p:cNvSpPr>
              <p:nvPr/>
            </p:nvSpPr>
            <p:spPr bwMode="auto">
              <a:xfrm>
                <a:off x="4624" y="1276"/>
                <a:ext cx="53" cy="5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6" y="0"/>
                  </a:cxn>
                  <a:cxn ang="0">
                    <a:pos x="53" y="50"/>
                  </a:cxn>
                  <a:cxn ang="0">
                    <a:pos x="16" y="50"/>
                  </a:cxn>
                  <a:cxn ang="0">
                    <a:pos x="0" y="7"/>
                  </a:cxn>
                </a:cxnLst>
                <a:rect l="0" t="0" r="r" b="b"/>
                <a:pathLst>
                  <a:path w="53" h="50">
                    <a:moveTo>
                      <a:pt x="0" y="7"/>
                    </a:moveTo>
                    <a:lnTo>
                      <a:pt x="36" y="0"/>
                    </a:lnTo>
                    <a:lnTo>
                      <a:pt x="53" y="50"/>
                    </a:lnTo>
                    <a:lnTo>
                      <a:pt x="16" y="50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99" name="Freeform 811"/>
              <p:cNvSpPr>
                <a:spLocks/>
              </p:cNvSpPr>
              <p:nvPr/>
            </p:nvSpPr>
            <p:spPr bwMode="auto">
              <a:xfrm>
                <a:off x="4105" y="1276"/>
                <a:ext cx="53" cy="50"/>
              </a:xfrm>
              <a:custGeom>
                <a:avLst/>
                <a:gdLst/>
                <a:ahLst/>
                <a:cxnLst>
                  <a:cxn ang="0">
                    <a:pos x="37" y="50"/>
                  </a:cxn>
                  <a:cxn ang="0">
                    <a:pos x="0" y="50"/>
                  </a:cxn>
                  <a:cxn ang="0">
                    <a:pos x="17" y="0"/>
                  </a:cxn>
                  <a:cxn ang="0">
                    <a:pos x="53" y="7"/>
                  </a:cxn>
                  <a:cxn ang="0">
                    <a:pos x="37" y="50"/>
                  </a:cxn>
                </a:cxnLst>
                <a:rect l="0" t="0" r="r" b="b"/>
                <a:pathLst>
                  <a:path w="53" h="50">
                    <a:moveTo>
                      <a:pt x="37" y="50"/>
                    </a:moveTo>
                    <a:lnTo>
                      <a:pt x="0" y="50"/>
                    </a:lnTo>
                    <a:lnTo>
                      <a:pt x="17" y="0"/>
                    </a:lnTo>
                    <a:lnTo>
                      <a:pt x="53" y="7"/>
                    </a:lnTo>
                    <a:lnTo>
                      <a:pt x="37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00" name="Freeform 812"/>
              <p:cNvSpPr>
                <a:spLocks/>
              </p:cNvSpPr>
              <p:nvPr/>
            </p:nvSpPr>
            <p:spPr bwMode="auto">
              <a:xfrm>
                <a:off x="4105" y="1276"/>
                <a:ext cx="53" cy="50"/>
              </a:xfrm>
              <a:custGeom>
                <a:avLst/>
                <a:gdLst/>
                <a:ahLst/>
                <a:cxnLst>
                  <a:cxn ang="0">
                    <a:pos x="37" y="50"/>
                  </a:cxn>
                  <a:cxn ang="0">
                    <a:pos x="0" y="50"/>
                  </a:cxn>
                  <a:cxn ang="0">
                    <a:pos x="17" y="0"/>
                  </a:cxn>
                  <a:cxn ang="0">
                    <a:pos x="53" y="7"/>
                  </a:cxn>
                  <a:cxn ang="0">
                    <a:pos x="37" y="50"/>
                  </a:cxn>
                </a:cxnLst>
                <a:rect l="0" t="0" r="r" b="b"/>
                <a:pathLst>
                  <a:path w="53" h="50">
                    <a:moveTo>
                      <a:pt x="37" y="50"/>
                    </a:moveTo>
                    <a:lnTo>
                      <a:pt x="0" y="50"/>
                    </a:lnTo>
                    <a:lnTo>
                      <a:pt x="17" y="0"/>
                    </a:lnTo>
                    <a:lnTo>
                      <a:pt x="53" y="7"/>
                    </a:lnTo>
                    <a:lnTo>
                      <a:pt x="37" y="5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01" name="Freeform 813"/>
              <p:cNvSpPr>
                <a:spLocks/>
              </p:cNvSpPr>
              <p:nvPr/>
            </p:nvSpPr>
            <p:spPr bwMode="auto">
              <a:xfrm>
                <a:off x="4953" y="1291"/>
                <a:ext cx="136" cy="73"/>
              </a:xfrm>
              <a:custGeom>
                <a:avLst/>
                <a:gdLst/>
                <a:ahLst/>
                <a:cxnLst>
                  <a:cxn ang="0">
                    <a:pos x="132" y="36"/>
                  </a:cxn>
                  <a:cxn ang="0">
                    <a:pos x="0" y="0"/>
                  </a:cxn>
                  <a:cxn ang="0">
                    <a:pos x="2" y="29"/>
                  </a:cxn>
                  <a:cxn ang="0">
                    <a:pos x="136" y="73"/>
                  </a:cxn>
                  <a:cxn ang="0">
                    <a:pos x="132" y="36"/>
                  </a:cxn>
                </a:cxnLst>
                <a:rect l="0" t="0" r="r" b="b"/>
                <a:pathLst>
                  <a:path w="136" h="73">
                    <a:moveTo>
                      <a:pt x="132" y="36"/>
                    </a:moveTo>
                    <a:lnTo>
                      <a:pt x="0" y="0"/>
                    </a:lnTo>
                    <a:lnTo>
                      <a:pt x="2" y="29"/>
                    </a:lnTo>
                    <a:lnTo>
                      <a:pt x="136" y="73"/>
                    </a:lnTo>
                    <a:lnTo>
                      <a:pt x="132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02" name="Freeform 814"/>
              <p:cNvSpPr>
                <a:spLocks/>
              </p:cNvSpPr>
              <p:nvPr/>
            </p:nvSpPr>
            <p:spPr bwMode="auto">
              <a:xfrm>
                <a:off x="4953" y="1291"/>
                <a:ext cx="136" cy="73"/>
              </a:xfrm>
              <a:custGeom>
                <a:avLst/>
                <a:gdLst/>
                <a:ahLst/>
                <a:cxnLst>
                  <a:cxn ang="0">
                    <a:pos x="132" y="36"/>
                  </a:cxn>
                  <a:cxn ang="0">
                    <a:pos x="0" y="0"/>
                  </a:cxn>
                  <a:cxn ang="0">
                    <a:pos x="2" y="29"/>
                  </a:cxn>
                  <a:cxn ang="0">
                    <a:pos x="136" y="73"/>
                  </a:cxn>
                  <a:cxn ang="0">
                    <a:pos x="132" y="36"/>
                  </a:cxn>
                </a:cxnLst>
                <a:rect l="0" t="0" r="r" b="b"/>
                <a:pathLst>
                  <a:path w="136" h="73">
                    <a:moveTo>
                      <a:pt x="132" y="36"/>
                    </a:moveTo>
                    <a:lnTo>
                      <a:pt x="0" y="0"/>
                    </a:lnTo>
                    <a:lnTo>
                      <a:pt x="2" y="29"/>
                    </a:lnTo>
                    <a:lnTo>
                      <a:pt x="136" y="73"/>
                    </a:lnTo>
                    <a:lnTo>
                      <a:pt x="132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03" name="Freeform 815"/>
              <p:cNvSpPr>
                <a:spLocks/>
              </p:cNvSpPr>
              <p:nvPr/>
            </p:nvSpPr>
            <p:spPr bwMode="auto">
              <a:xfrm>
                <a:off x="5302" y="1815"/>
                <a:ext cx="113" cy="108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13" y="95"/>
                  </a:cxn>
                  <a:cxn ang="0">
                    <a:pos x="33" y="108"/>
                  </a:cxn>
                  <a:cxn ang="0">
                    <a:pos x="0" y="13"/>
                  </a:cxn>
                  <a:cxn ang="0">
                    <a:pos x="81" y="0"/>
                  </a:cxn>
                </a:cxnLst>
                <a:rect l="0" t="0" r="r" b="b"/>
                <a:pathLst>
                  <a:path w="113" h="108">
                    <a:moveTo>
                      <a:pt x="81" y="0"/>
                    </a:moveTo>
                    <a:lnTo>
                      <a:pt x="113" y="95"/>
                    </a:lnTo>
                    <a:lnTo>
                      <a:pt x="33" y="108"/>
                    </a:lnTo>
                    <a:lnTo>
                      <a:pt x="0" y="1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04" name="Freeform 816"/>
              <p:cNvSpPr>
                <a:spLocks/>
              </p:cNvSpPr>
              <p:nvPr/>
            </p:nvSpPr>
            <p:spPr bwMode="auto">
              <a:xfrm>
                <a:off x="5302" y="1815"/>
                <a:ext cx="113" cy="108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13" y="95"/>
                  </a:cxn>
                  <a:cxn ang="0">
                    <a:pos x="33" y="108"/>
                  </a:cxn>
                  <a:cxn ang="0">
                    <a:pos x="0" y="13"/>
                  </a:cxn>
                  <a:cxn ang="0">
                    <a:pos x="81" y="0"/>
                  </a:cxn>
                </a:cxnLst>
                <a:rect l="0" t="0" r="r" b="b"/>
                <a:pathLst>
                  <a:path w="113" h="108">
                    <a:moveTo>
                      <a:pt x="81" y="0"/>
                    </a:moveTo>
                    <a:lnTo>
                      <a:pt x="113" y="95"/>
                    </a:lnTo>
                    <a:lnTo>
                      <a:pt x="33" y="108"/>
                    </a:lnTo>
                    <a:lnTo>
                      <a:pt x="0" y="13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05" name="Freeform 817"/>
              <p:cNvSpPr>
                <a:spLocks/>
              </p:cNvSpPr>
              <p:nvPr/>
            </p:nvSpPr>
            <p:spPr bwMode="auto">
              <a:xfrm>
                <a:off x="3365" y="1815"/>
                <a:ext cx="115" cy="108"/>
              </a:xfrm>
              <a:custGeom>
                <a:avLst/>
                <a:gdLst/>
                <a:ahLst/>
                <a:cxnLst>
                  <a:cxn ang="0">
                    <a:pos x="82" y="108"/>
                  </a:cxn>
                  <a:cxn ang="0">
                    <a:pos x="115" y="13"/>
                  </a:cxn>
                  <a:cxn ang="0">
                    <a:pos x="34" y="0"/>
                  </a:cxn>
                  <a:cxn ang="0">
                    <a:pos x="0" y="96"/>
                  </a:cxn>
                  <a:cxn ang="0">
                    <a:pos x="82" y="108"/>
                  </a:cxn>
                </a:cxnLst>
                <a:rect l="0" t="0" r="r" b="b"/>
                <a:pathLst>
                  <a:path w="115" h="108">
                    <a:moveTo>
                      <a:pt x="82" y="108"/>
                    </a:moveTo>
                    <a:lnTo>
                      <a:pt x="115" y="13"/>
                    </a:lnTo>
                    <a:lnTo>
                      <a:pt x="34" y="0"/>
                    </a:lnTo>
                    <a:lnTo>
                      <a:pt x="0" y="96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06" name="Freeform 818"/>
              <p:cNvSpPr>
                <a:spLocks/>
              </p:cNvSpPr>
              <p:nvPr/>
            </p:nvSpPr>
            <p:spPr bwMode="auto">
              <a:xfrm>
                <a:off x="3365" y="1815"/>
                <a:ext cx="115" cy="108"/>
              </a:xfrm>
              <a:custGeom>
                <a:avLst/>
                <a:gdLst/>
                <a:ahLst/>
                <a:cxnLst>
                  <a:cxn ang="0">
                    <a:pos x="82" y="108"/>
                  </a:cxn>
                  <a:cxn ang="0">
                    <a:pos x="115" y="13"/>
                  </a:cxn>
                  <a:cxn ang="0">
                    <a:pos x="34" y="0"/>
                  </a:cxn>
                  <a:cxn ang="0">
                    <a:pos x="0" y="96"/>
                  </a:cxn>
                  <a:cxn ang="0">
                    <a:pos x="82" y="108"/>
                  </a:cxn>
                </a:cxnLst>
                <a:rect l="0" t="0" r="r" b="b"/>
                <a:pathLst>
                  <a:path w="115" h="108">
                    <a:moveTo>
                      <a:pt x="82" y="108"/>
                    </a:moveTo>
                    <a:lnTo>
                      <a:pt x="115" y="13"/>
                    </a:lnTo>
                    <a:lnTo>
                      <a:pt x="34" y="0"/>
                    </a:lnTo>
                    <a:lnTo>
                      <a:pt x="0" y="96"/>
                    </a:lnTo>
                    <a:lnTo>
                      <a:pt x="82" y="10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07" name="Freeform 819"/>
              <p:cNvSpPr>
                <a:spLocks/>
              </p:cNvSpPr>
              <p:nvPr/>
            </p:nvSpPr>
            <p:spPr bwMode="auto">
              <a:xfrm>
                <a:off x="5505" y="1919"/>
                <a:ext cx="23" cy="132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0"/>
                  </a:cxn>
                  <a:cxn ang="0">
                    <a:pos x="0" y="43"/>
                  </a:cxn>
                  <a:cxn ang="0">
                    <a:pos x="0" y="132"/>
                  </a:cxn>
                  <a:cxn ang="0">
                    <a:pos x="23" y="89"/>
                  </a:cxn>
                </a:cxnLst>
                <a:rect l="0" t="0" r="r" b="b"/>
                <a:pathLst>
                  <a:path w="23" h="132">
                    <a:moveTo>
                      <a:pt x="23" y="89"/>
                    </a:moveTo>
                    <a:lnTo>
                      <a:pt x="23" y="0"/>
                    </a:lnTo>
                    <a:lnTo>
                      <a:pt x="0" y="43"/>
                    </a:lnTo>
                    <a:lnTo>
                      <a:pt x="0" y="132"/>
                    </a:lnTo>
                    <a:lnTo>
                      <a:pt x="2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08" name="Freeform 820"/>
              <p:cNvSpPr>
                <a:spLocks/>
              </p:cNvSpPr>
              <p:nvPr/>
            </p:nvSpPr>
            <p:spPr bwMode="auto">
              <a:xfrm>
                <a:off x="5505" y="1919"/>
                <a:ext cx="23" cy="132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0"/>
                  </a:cxn>
                  <a:cxn ang="0">
                    <a:pos x="0" y="43"/>
                  </a:cxn>
                  <a:cxn ang="0">
                    <a:pos x="0" y="132"/>
                  </a:cxn>
                  <a:cxn ang="0">
                    <a:pos x="23" y="89"/>
                  </a:cxn>
                </a:cxnLst>
                <a:rect l="0" t="0" r="r" b="b"/>
                <a:pathLst>
                  <a:path w="23" h="132">
                    <a:moveTo>
                      <a:pt x="23" y="89"/>
                    </a:moveTo>
                    <a:lnTo>
                      <a:pt x="23" y="0"/>
                    </a:lnTo>
                    <a:lnTo>
                      <a:pt x="0" y="43"/>
                    </a:lnTo>
                    <a:lnTo>
                      <a:pt x="0" y="132"/>
                    </a:lnTo>
                    <a:lnTo>
                      <a:pt x="23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09" name="Freeform 821"/>
              <p:cNvSpPr>
                <a:spLocks/>
              </p:cNvSpPr>
              <p:nvPr/>
            </p:nvSpPr>
            <p:spPr bwMode="auto">
              <a:xfrm>
                <a:off x="4589" y="1283"/>
                <a:ext cx="51" cy="4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5" y="0"/>
                  </a:cxn>
                  <a:cxn ang="0">
                    <a:pos x="51" y="43"/>
                  </a:cxn>
                  <a:cxn ang="0">
                    <a:pos x="12" y="43"/>
                  </a:cxn>
                  <a:cxn ang="0">
                    <a:pos x="0" y="7"/>
                  </a:cxn>
                </a:cxnLst>
                <a:rect l="0" t="0" r="r" b="b"/>
                <a:pathLst>
                  <a:path w="51" h="43">
                    <a:moveTo>
                      <a:pt x="0" y="7"/>
                    </a:moveTo>
                    <a:lnTo>
                      <a:pt x="35" y="0"/>
                    </a:lnTo>
                    <a:lnTo>
                      <a:pt x="51" y="43"/>
                    </a:lnTo>
                    <a:lnTo>
                      <a:pt x="12" y="4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10" name="Freeform 822"/>
              <p:cNvSpPr>
                <a:spLocks/>
              </p:cNvSpPr>
              <p:nvPr/>
            </p:nvSpPr>
            <p:spPr bwMode="auto">
              <a:xfrm>
                <a:off x="4589" y="1283"/>
                <a:ext cx="51" cy="4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5" y="0"/>
                  </a:cxn>
                  <a:cxn ang="0">
                    <a:pos x="51" y="43"/>
                  </a:cxn>
                  <a:cxn ang="0">
                    <a:pos x="12" y="43"/>
                  </a:cxn>
                  <a:cxn ang="0">
                    <a:pos x="0" y="7"/>
                  </a:cxn>
                </a:cxnLst>
                <a:rect l="0" t="0" r="r" b="b"/>
                <a:pathLst>
                  <a:path w="51" h="43">
                    <a:moveTo>
                      <a:pt x="0" y="7"/>
                    </a:moveTo>
                    <a:lnTo>
                      <a:pt x="35" y="0"/>
                    </a:lnTo>
                    <a:lnTo>
                      <a:pt x="51" y="43"/>
                    </a:lnTo>
                    <a:lnTo>
                      <a:pt x="12" y="43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11" name="Freeform 823"/>
              <p:cNvSpPr>
                <a:spLocks/>
              </p:cNvSpPr>
              <p:nvPr/>
            </p:nvSpPr>
            <p:spPr bwMode="auto">
              <a:xfrm>
                <a:off x="4142" y="1283"/>
                <a:ext cx="51" cy="43"/>
              </a:xfrm>
              <a:custGeom>
                <a:avLst/>
                <a:gdLst/>
                <a:ahLst/>
                <a:cxnLst>
                  <a:cxn ang="0">
                    <a:pos x="39" y="43"/>
                  </a:cxn>
                  <a:cxn ang="0">
                    <a:pos x="0" y="43"/>
                  </a:cxn>
                  <a:cxn ang="0">
                    <a:pos x="16" y="0"/>
                  </a:cxn>
                  <a:cxn ang="0">
                    <a:pos x="51" y="7"/>
                  </a:cxn>
                  <a:cxn ang="0">
                    <a:pos x="39" y="43"/>
                  </a:cxn>
                </a:cxnLst>
                <a:rect l="0" t="0" r="r" b="b"/>
                <a:pathLst>
                  <a:path w="51" h="43">
                    <a:moveTo>
                      <a:pt x="39" y="43"/>
                    </a:moveTo>
                    <a:lnTo>
                      <a:pt x="0" y="43"/>
                    </a:lnTo>
                    <a:lnTo>
                      <a:pt x="16" y="0"/>
                    </a:lnTo>
                    <a:lnTo>
                      <a:pt x="51" y="7"/>
                    </a:lnTo>
                    <a:lnTo>
                      <a:pt x="39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12" name="Freeform 824"/>
              <p:cNvSpPr>
                <a:spLocks/>
              </p:cNvSpPr>
              <p:nvPr/>
            </p:nvSpPr>
            <p:spPr bwMode="auto">
              <a:xfrm>
                <a:off x="4142" y="1283"/>
                <a:ext cx="51" cy="43"/>
              </a:xfrm>
              <a:custGeom>
                <a:avLst/>
                <a:gdLst/>
                <a:ahLst/>
                <a:cxnLst>
                  <a:cxn ang="0">
                    <a:pos x="39" y="43"/>
                  </a:cxn>
                  <a:cxn ang="0">
                    <a:pos x="0" y="43"/>
                  </a:cxn>
                  <a:cxn ang="0">
                    <a:pos x="16" y="0"/>
                  </a:cxn>
                  <a:cxn ang="0">
                    <a:pos x="51" y="7"/>
                  </a:cxn>
                  <a:cxn ang="0">
                    <a:pos x="39" y="43"/>
                  </a:cxn>
                </a:cxnLst>
                <a:rect l="0" t="0" r="r" b="b"/>
                <a:pathLst>
                  <a:path w="51" h="43">
                    <a:moveTo>
                      <a:pt x="39" y="43"/>
                    </a:moveTo>
                    <a:lnTo>
                      <a:pt x="0" y="43"/>
                    </a:lnTo>
                    <a:lnTo>
                      <a:pt x="16" y="0"/>
                    </a:lnTo>
                    <a:lnTo>
                      <a:pt x="51" y="7"/>
                    </a:lnTo>
                    <a:lnTo>
                      <a:pt x="39" y="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13" name="Freeform 825"/>
              <p:cNvSpPr>
                <a:spLocks/>
              </p:cNvSpPr>
              <p:nvPr/>
            </p:nvSpPr>
            <p:spPr bwMode="auto">
              <a:xfrm>
                <a:off x="4660" y="3196"/>
                <a:ext cx="116" cy="91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9" y="19"/>
                  </a:cxn>
                  <a:cxn ang="0">
                    <a:pos x="0" y="91"/>
                  </a:cxn>
                  <a:cxn ang="0">
                    <a:pos x="103" y="74"/>
                  </a:cxn>
                  <a:cxn ang="0">
                    <a:pos x="116" y="0"/>
                  </a:cxn>
                </a:cxnLst>
                <a:rect l="0" t="0" r="r" b="b"/>
                <a:pathLst>
                  <a:path w="116" h="91">
                    <a:moveTo>
                      <a:pt x="116" y="0"/>
                    </a:moveTo>
                    <a:lnTo>
                      <a:pt x="9" y="19"/>
                    </a:lnTo>
                    <a:lnTo>
                      <a:pt x="0" y="91"/>
                    </a:lnTo>
                    <a:lnTo>
                      <a:pt x="103" y="74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14" name="Freeform 826"/>
              <p:cNvSpPr>
                <a:spLocks/>
              </p:cNvSpPr>
              <p:nvPr/>
            </p:nvSpPr>
            <p:spPr bwMode="auto">
              <a:xfrm>
                <a:off x="4660" y="3196"/>
                <a:ext cx="116" cy="91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9" y="19"/>
                  </a:cxn>
                  <a:cxn ang="0">
                    <a:pos x="0" y="91"/>
                  </a:cxn>
                  <a:cxn ang="0">
                    <a:pos x="103" y="74"/>
                  </a:cxn>
                  <a:cxn ang="0">
                    <a:pos x="116" y="0"/>
                  </a:cxn>
                </a:cxnLst>
                <a:rect l="0" t="0" r="r" b="b"/>
                <a:pathLst>
                  <a:path w="116" h="91">
                    <a:moveTo>
                      <a:pt x="116" y="0"/>
                    </a:moveTo>
                    <a:lnTo>
                      <a:pt x="9" y="19"/>
                    </a:lnTo>
                    <a:lnTo>
                      <a:pt x="0" y="91"/>
                    </a:lnTo>
                    <a:lnTo>
                      <a:pt x="103" y="74"/>
                    </a:lnTo>
                    <a:lnTo>
                      <a:pt x="11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15" name="Freeform 827"/>
              <p:cNvSpPr>
                <a:spLocks/>
              </p:cNvSpPr>
              <p:nvPr/>
            </p:nvSpPr>
            <p:spPr bwMode="auto">
              <a:xfrm>
                <a:off x="4004" y="3196"/>
                <a:ext cx="118" cy="91"/>
              </a:xfrm>
              <a:custGeom>
                <a:avLst/>
                <a:gdLst/>
                <a:ahLst/>
                <a:cxnLst>
                  <a:cxn ang="0">
                    <a:pos x="15" y="74"/>
                  </a:cxn>
                  <a:cxn ang="0">
                    <a:pos x="0" y="0"/>
                  </a:cxn>
                  <a:cxn ang="0">
                    <a:pos x="109" y="19"/>
                  </a:cxn>
                  <a:cxn ang="0">
                    <a:pos x="118" y="91"/>
                  </a:cxn>
                  <a:cxn ang="0">
                    <a:pos x="15" y="74"/>
                  </a:cxn>
                </a:cxnLst>
                <a:rect l="0" t="0" r="r" b="b"/>
                <a:pathLst>
                  <a:path w="118" h="91">
                    <a:moveTo>
                      <a:pt x="15" y="74"/>
                    </a:moveTo>
                    <a:lnTo>
                      <a:pt x="0" y="0"/>
                    </a:lnTo>
                    <a:lnTo>
                      <a:pt x="109" y="19"/>
                    </a:lnTo>
                    <a:lnTo>
                      <a:pt x="118" y="91"/>
                    </a:lnTo>
                    <a:lnTo>
                      <a:pt x="15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16" name="Freeform 828"/>
              <p:cNvSpPr>
                <a:spLocks/>
              </p:cNvSpPr>
              <p:nvPr/>
            </p:nvSpPr>
            <p:spPr bwMode="auto">
              <a:xfrm>
                <a:off x="4004" y="3196"/>
                <a:ext cx="118" cy="91"/>
              </a:xfrm>
              <a:custGeom>
                <a:avLst/>
                <a:gdLst/>
                <a:ahLst/>
                <a:cxnLst>
                  <a:cxn ang="0">
                    <a:pos x="15" y="74"/>
                  </a:cxn>
                  <a:cxn ang="0">
                    <a:pos x="0" y="0"/>
                  </a:cxn>
                  <a:cxn ang="0">
                    <a:pos x="109" y="19"/>
                  </a:cxn>
                  <a:cxn ang="0">
                    <a:pos x="118" y="91"/>
                  </a:cxn>
                  <a:cxn ang="0">
                    <a:pos x="15" y="74"/>
                  </a:cxn>
                </a:cxnLst>
                <a:rect l="0" t="0" r="r" b="b"/>
                <a:pathLst>
                  <a:path w="118" h="91">
                    <a:moveTo>
                      <a:pt x="15" y="74"/>
                    </a:moveTo>
                    <a:lnTo>
                      <a:pt x="0" y="0"/>
                    </a:lnTo>
                    <a:lnTo>
                      <a:pt x="109" y="19"/>
                    </a:lnTo>
                    <a:lnTo>
                      <a:pt x="118" y="91"/>
                    </a:lnTo>
                    <a:lnTo>
                      <a:pt x="15" y="7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17" name="Freeform 829"/>
              <p:cNvSpPr>
                <a:spLocks/>
              </p:cNvSpPr>
              <p:nvPr/>
            </p:nvSpPr>
            <p:spPr bwMode="auto">
              <a:xfrm>
                <a:off x="5415" y="1839"/>
                <a:ext cx="113" cy="81"/>
              </a:xfrm>
              <a:custGeom>
                <a:avLst/>
                <a:gdLst/>
                <a:ahLst/>
                <a:cxnLst>
                  <a:cxn ang="0">
                    <a:pos x="113" y="80"/>
                  </a:cxn>
                  <a:cxn ang="0">
                    <a:pos x="16" y="81"/>
                  </a:cxn>
                  <a:cxn ang="0">
                    <a:pos x="0" y="0"/>
                  </a:cxn>
                  <a:cxn ang="0">
                    <a:pos x="113" y="8"/>
                  </a:cxn>
                  <a:cxn ang="0">
                    <a:pos x="113" y="80"/>
                  </a:cxn>
                </a:cxnLst>
                <a:rect l="0" t="0" r="r" b="b"/>
                <a:pathLst>
                  <a:path w="113" h="81">
                    <a:moveTo>
                      <a:pt x="113" y="80"/>
                    </a:moveTo>
                    <a:lnTo>
                      <a:pt x="16" y="81"/>
                    </a:lnTo>
                    <a:lnTo>
                      <a:pt x="0" y="0"/>
                    </a:lnTo>
                    <a:lnTo>
                      <a:pt x="113" y="8"/>
                    </a:lnTo>
                    <a:lnTo>
                      <a:pt x="113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18" name="Freeform 830"/>
              <p:cNvSpPr>
                <a:spLocks/>
              </p:cNvSpPr>
              <p:nvPr/>
            </p:nvSpPr>
            <p:spPr bwMode="auto">
              <a:xfrm>
                <a:off x="5415" y="1839"/>
                <a:ext cx="113" cy="81"/>
              </a:xfrm>
              <a:custGeom>
                <a:avLst/>
                <a:gdLst/>
                <a:ahLst/>
                <a:cxnLst>
                  <a:cxn ang="0">
                    <a:pos x="113" y="80"/>
                  </a:cxn>
                  <a:cxn ang="0">
                    <a:pos x="16" y="81"/>
                  </a:cxn>
                  <a:cxn ang="0">
                    <a:pos x="0" y="0"/>
                  </a:cxn>
                  <a:cxn ang="0">
                    <a:pos x="113" y="8"/>
                  </a:cxn>
                  <a:cxn ang="0">
                    <a:pos x="113" y="80"/>
                  </a:cxn>
                </a:cxnLst>
                <a:rect l="0" t="0" r="r" b="b"/>
                <a:pathLst>
                  <a:path w="113" h="81">
                    <a:moveTo>
                      <a:pt x="113" y="80"/>
                    </a:moveTo>
                    <a:lnTo>
                      <a:pt x="16" y="81"/>
                    </a:lnTo>
                    <a:lnTo>
                      <a:pt x="0" y="0"/>
                    </a:lnTo>
                    <a:lnTo>
                      <a:pt x="113" y="8"/>
                    </a:lnTo>
                    <a:lnTo>
                      <a:pt x="113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19" name="Freeform 831"/>
              <p:cNvSpPr>
                <a:spLocks/>
              </p:cNvSpPr>
              <p:nvPr/>
            </p:nvSpPr>
            <p:spPr bwMode="auto">
              <a:xfrm>
                <a:off x="5212" y="1416"/>
                <a:ext cx="129" cy="111"/>
              </a:xfrm>
              <a:custGeom>
                <a:avLst/>
                <a:gdLst/>
                <a:ahLst/>
                <a:cxnLst>
                  <a:cxn ang="0">
                    <a:pos x="129" y="60"/>
                  </a:cxn>
                  <a:cxn ang="0">
                    <a:pos x="5" y="0"/>
                  </a:cxn>
                  <a:cxn ang="0">
                    <a:pos x="0" y="43"/>
                  </a:cxn>
                  <a:cxn ang="0">
                    <a:pos x="123" y="111"/>
                  </a:cxn>
                  <a:cxn ang="0">
                    <a:pos x="129" y="60"/>
                  </a:cxn>
                </a:cxnLst>
                <a:rect l="0" t="0" r="r" b="b"/>
                <a:pathLst>
                  <a:path w="129" h="111">
                    <a:moveTo>
                      <a:pt x="129" y="60"/>
                    </a:moveTo>
                    <a:lnTo>
                      <a:pt x="5" y="0"/>
                    </a:lnTo>
                    <a:lnTo>
                      <a:pt x="0" y="43"/>
                    </a:lnTo>
                    <a:lnTo>
                      <a:pt x="123" y="111"/>
                    </a:lnTo>
                    <a:lnTo>
                      <a:pt x="129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20" name="Freeform 832"/>
              <p:cNvSpPr>
                <a:spLocks/>
              </p:cNvSpPr>
              <p:nvPr/>
            </p:nvSpPr>
            <p:spPr bwMode="auto">
              <a:xfrm>
                <a:off x="5212" y="1416"/>
                <a:ext cx="129" cy="111"/>
              </a:xfrm>
              <a:custGeom>
                <a:avLst/>
                <a:gdLst/>
                <a:ahLst/>
                <a:cxnLst>
                  <a:cxn ang="0">
                    <a:pos x="129" y="60"/>
                  </a:cxn>
                  <a:cxn ang="0">
                    <a:pos x="5" y="0"/>
                  </a:cxn>
                  <a:cxn ang="0">
                    <a:pos x="0" y="43"/>
                  </a:cxn>
                  <a:cxn ang="0">
                    <a:pos x="123" y="111"/>
                  </a:cxn>
                  <a:cxn ang="0">
                    <a:pos x="129" y="60"/>
                  </a:cxn>
                </a:cxnLst>
                <a:rect l="0" t="0" r="r" b="b"/>
                <a:pathLst>
                  <a:path w="129" h="111">
                    <a:moveTo>
                      <a:pt x="129" y="60"/>
                    </a:moveTo>
                    <a:lnTo>
                      <a:pt x="5" y="0"/>
                    </a:lnTo>
                    <a:lnTo>
                      <a:pt x="0" y="43"/>
                    </a:lnTo>
                    <a:lnTo>
                      <a:pt x="123" y="111"/>
                    </a:lnTo>
                    <a:lnTo>
                      <a:pt x="129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21" name="Freeform 833"/>
              <p:cNvSpPr>
                <a:spLocks/>
              </p:cNvSpPr>
              <p:nvPr/>
            </p:nvSpPr>
            <p:spPr bwMode="auto">
              <a:xfrm>
                <a:off x="4553" y="1290"/>
                <a:ext cx="48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6" y="0"/>
                  </a:cxn>
                  <a:cxn ang="0">
                    <a:pos x="48" y="36"/>
                  </a:cxn>
                  <a:cxn ang="0">
                    <a:pos x="10" y="36"/>
                  </a:cxn>
                  <a:cxn ang="0">
                    <a:pos x="0" y="6"/>
                  </a:cxn>
                </a:cxnLst>
                <a:rect l="0" t="0" r="r" b="b"/>
                <a:pathLst>
                  <a:path w="48" h="36">
                    <a:moveTo>
                      <a:pt x="0" y="6"/>
                    </a:moveTo>
                    <a:lnTo>
                      <a:pt x="36" y="0"/>
                    </a:lnTo>
                    <a:lnTo>
                      <a:pt x="48" y="36"/>
                    </a:lnTo>
                    <a:lnTo>
                      <a:pt x="10" y="3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22" name="Freeform 834"/>
              <p:cNvSpPr>
                <a:spLocks/>
              </p:cNvSpPr>
              <p:nvPr/>
            </p:nvSpPr>
            <p:spPr bwMode="auto">
              <a:xfrm>
                <a:off x="4553" y="1290"/>
                <a:ext cx="48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6" y="0"/>
                  </a:cxn>
                  <a:cxn ang="0">
                    <a:pos x="48" y="36"/>
                  </a:cxn>
                  <a:cxn ang="0">
                    <a:pos x="10" y="36"/>
                  </a:cxn>
                  <a:cxn ang="0">
                    <a:pos x="0" y="6"/>
                  </a:cxn>
                </a:cxnLst>
                <a:rect l="0" t="0" r="r" b="b"/>
                <a:pathLst>
                  <a:path w="48" h="36">
                    <a:moveTo>
                      <a:pt x="0" y="6"/>
                    </a:moveTo>
                    <a:lnTo>
                      <a:pt x="36" y="0"/>
                    </a:lnTo>
                    <a:lnTo>
                      <a:pt x="48" y="36"/>
                    </a:lnTo>
                    <a:lnTo>
                      <a:pt x="10" y="36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23" name="Freeform 835"/>
              <p:cNvSpPr>
                <a:spLocks/>
              </p:cNvSpPr>
              <p:nvPr/>
            </p:nvSpPr>
            <p:spPr bwMode="auto">
              <a:xfrm>
                <a:off x="4181" y="1290"/>
                <a:ext cx="47" cy="36"/>
              </a:xfrm>
              <a:custGeom>
                <a:avLst/>
                <a:gdLst/>
                <a:ahLst/>
                <a:cxnLst>
                  <a:cxn ang="0">
                    <a:pos x="37" y="36"/>
                  </a:cxn>
                  <a:cxn ang="0">
                    <a:pos x="0" y="36"/>
                  </a:cxn>
                  <a:cxn ang="0">
                    <a:pos x="12" y="0"/>
                  </a:cxn>
                  <a:cxn ang="0">
                    <a:pos x="47" y="6"/>
                  </a:cxn>
                  <a:cxn ang="0">
                    <a:pos x="37" y="36"/>
                  </a:cxn>
                </a:cxnLst>
                <a:rect l="0" t="0" r="r" b="b"/>
                <a:pathLst>
                  <a:path w="47" h="36">
                    <a:moveTo>
                      <a:pt x="37" y="36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47" y="6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24" name="Freeform 836"/>
              <p:cNvSpPr>
                <a:spLocks/>
              </p:cNvSpPr>
              <p:nvPr/>
            </p:nvSpPr>
            <p:spPr bwMode="auto">
              <a:xfrm>
                <a:off x="4181" y="1290"/>
                <a:ext cx="47" cy="36"/>
              </a:xfrm>
              <a:custGeom>
                <a:avLst/>
                <a:gdLst/>
                <a:ahLst/>
                <a:cxnLst>
                  <a:cxn ang="0">
                    <a:pos x="37" y="36"/>
                  </a:cxn>
                  <a:cxn ang="0">
                    <a:pos x="0" y="36"/>
                  </a:cxn>
                  <a:cxn ang="0">
                    <a:pos x="12" y="0"/>
                  </a:cxn>
                  <a:cxn ang="0">
                    <a:pos x="47" y="6"/>
                  </a:cxn>
                  <a:cxn ang="0">
                    <a:pos x="37" y="36"/>
                  </a:cxn>
                </a:cxnLst>
                <a:rect l="0" t="0" r="r" b="b"/>
                <a:pathLst>
                  <a:path w="47" h="36">
                    <a:moveTo>
                      <a:pt x="37" y="36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47" y="6"/>
                    </a:lnTo>
                    <a:lnTo>
                      <a:pt x="37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25" name="Freeform 837"/>
              <p:cNvSpPr>
                <a:spLocks/>
              </p:cNvSpPr>
              <p:nvPr/>
            </p:nvSpPr>
            <p:spPr bwMode="auto">
              <a:xfrm>
                <a:off x="4478" y="1574"/>
                <a:ext cx="44" cy="114"/>
              </a:xfrm>
              <a:custGeom>
                <a:avLst/>
                <a:gdLst/>
                <a:ahLst/>
                <a:cxnLst>
                  <a:cxn ang="0">
                    <a:pos x="44" y="97"/>
                  </a:cxn>
                  <a:cxn ang="0">
                    <a:pos x="44" y="0"/>
                  </a:cxn>
                  <a:cxn ang="0">
                    <a:pos x="0" y="18"/>
                  </a:cxn>
                  <a:cxn ang="0">
                    <a:pos x="0" y="114"/>
                  </a:cxn>
                  <a:cxn ang="0">
                    <a:pos x="44" y="97"/>
                  </a:cxn>
                </a:cxnLst>
                <a:rect l="0" t="0" r="r" b="b"/>
                <a:pathLst>
                  <a:path w="44" h="114">
                    <a:moveTo>
                      <a:pt x="44" y="97"/>
                    </a:moveTo>
                    <a:lnTo>
                      <a:pt x="44" y="0"/>
                    </a:lnTo>
                    <a:lnTo>
                      <a:pt x="0" y="18"/>
                    </a:lnTo>
                    <a:lnTo>
                      <a:pt x="0" y="114"/>
                    </a:lnTo>
                    <a:lnTo>
                      <a:pt x="44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26" name="Freeform 838"/>
              <p:cNvSpPr>
                <a:spLocks/>
              </p:cNvSpPr>
              <p:nvPr/>
            </p:nvSpPr>
            <p:spPr bwMode="auto">
              <a:xfrm>
                <a:off x="4478" y="1574"/>
                <a:ext cx="44" cy="114"/>
              </a:xfrm>
              <a:custGeom>
                <a:avLst/>
                <a:gdLst/>
                <a:ahLst/>
                <a:cxnLst>
                  <a:cxn ang="0">
                    <a:pos x="44" y="97"/>
                  </a:cxn>
                  <a:cxn ang="0">
                    <a:pos x="44" y="0"/>
                  </a:cxn>
                  <a:cxn ang="0">
                    <a:pos x="0" y="18"/>
                  </a:cxn>
                  <a:cxn ang="0">
                    <a:pos x="0" y="114"/>
                  </a:cxn>
                  <a:cxn ang="0">
                    <a:pos x="44" y="97"/>
                  </a:cxn>
                </a:cxnLst>
                <a:rect l="0" t="0" r="r" b="b"/>
                <a:pathLst>
                  <a:path w="44" h="114">
                    <a:moveTo>
                      <a:pt x="44" y="97"/>
                    </a:moveTo>
                    <a:lnTo>
                      <a:pt x="44" y="0"/>
                    </a:lnTo>
                    <a:lnTo>
                      <a:pt x="0" y="18"/>
                    </a:lnTo>
                    <a:lnTo>
                      <a:pt x="0" y="114"/>
                    </a:lnTo>
                    <a:lnTo>
                      <a:pt x="44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27" name="Freeform 839"/>
              <p:cNvSpPr>
                <a:spLocks/>
              </p:cNvSpPr>
              <p:nvPr/>
            </p:nvSpPr>
            <p:spPr bwMode="auto">
              <a:xfrm>
                <a:off x="4260" y="1574"/>
                <a:ext cx="44" cy="114"/>
              </a:xfrm>
              <a:custGeom>
                <a:avLst/>
                <a:gdLst/>
                <a:ahLst/>
                <a:cxnLst>
                  <a:cxn ang="0">
                    <a:pos x="44" y="114"/>
                  </a:cxn>
                  <a:cxn ang="0">
                    <a:pos x="44" y="18"/>
                  </a:cxn>
                  <a:cxn ang="0">
                    <a:pos x="0" y="0"/>
                  </a:cxn>
                  <a:cxn ang="0">
                    <a:pos x="0" y="97"/>
                  </a:cxn>
                  <a:cxn ang="0">
                    <a:pos x="44" y="114"/>
                  </a:cxn>
                </a:cxnLst>
                <a:rect l="0" t="0" r="r" b="b"/>
                <a:pathLst>
                  <a:path w="44" h="114">
                    <a:moveTo>
                      <a:pt x="44" y="114"/>
                    </a:moveTo>
                    <a:lnTo>
                      <a:pt x="44" y="18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44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28" name="Freeform 840"/>
              <p:cNvSpPr>
                <a:spLocks noEditPoints="1"/>
              </p:cNvSpPr>
              <p:nvPr/>
            </p:nvSpPr>
            <p:spPr bwMode="auto">
              <a:xfrm>
                <a:off x="3892" y="1574"/>
                <a:ext cx="999" cy="1593"/>
              </a:xfrm>
              <a:custGeom>
                <a:avLst/>
                <a:gdLst/>
                <a:ahLst/>
                <a:cxnLst>
                  <a:cxn ang="0">
                    <a:pos x="412" y="114"/>
                  </a:cxn>
                  <a:cxn ang="0">
                    <a:pos x="412" y="18"/>
                  </a:cxn>
                  <a:cxn ang="0">
                    <a:pos x="368" y="0"/>
                  </a:cxn>
                  <a:cxn ang="0">
                    <a:pos x="368" y="97"/>
                  </a:cxn>
                  <a:cxn ang="0">
                    <a:pos x="412" y="114"/>
                  </a:cxn>
                  <a:cxn ang="0">
                    <a:pos x="881" y="1592"/>
                  </a:cxn>
                  <a:cxn ang="0">
                    <a:pos x="999" y="1564"/>
                  </a:cxn>
                  <a:cxn ang="0">
                    <a:pos x="0" y="1564"/>
                  </a:cxn>
                  <a:cxn ang="0">
                    <a:pos x="116" y="1593"/>
                  </a:cxn>
                </a:cxnLst>
                <a:rect l="0" t="0" r="r" b="b"/>
                <a:pathLst>
                  <a:path w="999" h="1593">
                    <a:moveTo>
                      <a:pt x="412" y="114"/>
                    </a:moveTo>
                    <a:lnTo>
                      <a:pt x="412" y="18"/>
                    </a:lnTo>
                    <a:lnTo>
                      <a:pt x="368" y="0"/>
                    </a:lnTo>
                    <a:lnTo>
                      <a:pt x="368" y="97"/>
                    </a:lnTo>
                    <a:lnTo>
                      <a:pt x="412" y="114"/>
                    </a:lnTo>
                    <a:moveTo>
                      <a:pt x="881" y="1592"/>
                    </a:moveTo>
                    <a:lnTo>
                      <a:pt x="999" y="1564"/>
                    </a:lnTo>
                    <a:moveTo>
                      <a:pt x="0" y="1564"/>
                    </a:moveTo>
                    <a:lnTo>
                      <a:pt x="116" y="1593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29" name="Freeform 841"/>
              <p:cNvSpPr>
                <a:spLocks/>
              </p:cNvSpPr>
              <p:nvPr/>
            </p:nvSpPr>
            <p:spPr bwMode="auto">
              <a:xfrm>
                <a:off x="5288" y="1940"/>
                <a:ext cx="70" cy="147"/>
              </a:xfrm>
              <a:custGeom>
                <a:avLst/>
                <a:gdLst/>
                <a:ahLst/>
                <a:cxnLst>
                  <a:cxn ang="0">
                    <a:pos x="32" y="147"/>
                  </a:cxn>
                  <a:cxn ang="0">
                    <a:pos x="0" y="51"/>
                  </a:cxn>
                  <a:cxn ang="0">
                    <a:pos x="38" y="0"/>
                  </a:cxn>
                  <a:cxn ang="0">
                    <a:pos x="70" y="94"/>
                  </a:cxn>
                  <a:cxn ang="0">
                    <a:pos x="32" y="147"/>
                  </a:cxn>
                </a:cxnLst>
                <a:rect l="0" t="0" r="r" b="b"/>
                <a:pathLst>
                  <a:path w="70" h="147">
                    <a:moveTo>
                      <a:pt x="32" y="147"/>
                    </a:moveTo>
                    <a:lnTo>
                      <a:pt x="0" y="51"/>
                    </a:lnTo>
                    <a:lnTo>
                      <a:pt x="38" y="0"/>
                    </a:lnTo>
                    <a:lnTo>
                      <a:pt x="70" y="94"/>
                    </a:lnTo>
                    <a:lnTo>
                      <a:pt x="32" y="1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30" name="Freeform 842"/>
              <p:cNvSpPr>
                <a:spLocks/>
              </p:cNvSpPr>
              <p:nvPr/>
            </p:nvSpPr>
            <p:spPr bwMode="auto">
              <a:xfrm>
                <a:off x="5288" y="1940"/>
                <a:ext cx="70" cy="147"/>
              </a:xfrm>
              <a:custGeom>
                <a:avLst/>
                <a:gdLst/>
                <a:ahLst/>
                <a:cxnLst>
                  <a:cxn ang="0">
                    <a:pos x="32" y="147"/>
                  </a:cxn>
                  <a:cxn ang="0">
                    <a:pos x="0" y="51"/>
                  </a:cxn>
                  <a:cxn ang="0">
                    <a:pos x="38" y="0"/>
                  </a:cxn>
                  <a:cxn ang="0">
                    <a:pos x="70" y="94"/>
                  </a:cxn>
                  <a:cxn ang="0">
                    <a:pos x="32" y="147"/>
                  </a:cxn>
                </a:cxnLst>
                <a:rect l="0" t="0" r="r" b="b"/>
                <a:pathLst>
                  <a:path w="70" h="147">
                    <a:moveTo>
                      <a:pt x="32" y="147"/>
                    </a:moveTo>
                    <a:lnTo>
                      <a:pt x="0" y="51"/>
                    </a:lnTo>
                    <a:lnTo>
                      <a:pt x="38" y="0"/>
                    </a:lnTo>
                    <a:lnTo>
                      <a:pt x="70" y="94"/>
                    </a:lnTo>
                    <a:lnTo>
                      <a:pt x="32" y="14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31" name="Freeform 843"/>
              <p:cNvSpPr>
                <a:spLocks/>
              </p:cNvSpPr>
              <p:nvPr/>
            </p:nvSpPr>
            <p:spPr bwMode="auto">
              <a:xfrm>
                <a:off x="3424" y="1940"/>
                <a:ext cx="68" cy="147"/>
              </a:xfrm>
              <a:custGeom>
                <a:avLst/>
                <a:gdLst/>
                <a:ahLst/>
                <a:cxnLst>
                  <a:cxn ang="0">
                    <a:pos x="68" y="51"/>
                  </a:cxn>
                  <a:cxn ang="0">
                    <a:pos x="32" y="0"/>
                  </a:cxn>
                  <a:cxn ang="0">
                    <a:pos x="0" y="94"/>
                  </a:cxn>
                  <a:cxn ang="0">
                    <a:pos x="36" y="147"/>
                  </a:cxn>
                  <a:cxn ang="0">
                    <a:pos x="68" y="51"/>
                  </a:cxn>
                </a:cxnLst>
                <a:rect l="0" t="0" r="r" b="b"/>
                <a:pathLst>
                  <a:path w="68" h="147">
                    <a:moveTo>
                      <a:pt x="68" y="51"/>
                    </a:moveTo>
                    <a:lnTo>
                      <a:pt x="32" y="0"/>
                    </a:lnTo>
                    <a:lnTo>
                      <a:pt x="0" y="94"/>
                    </a:lnTo>
                    <a:lnTo>
                      <a:pt x="36" y="147"/>
                    </a:lnTo>
                    <a:lnTo>
                      <a:pt x="68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32" name="Freeform 844"/>
              <p:cNvSpPr>
                <a:spLocks/>
              </p:cNvSpPr>
              <p:nvPr/>
            </p:nvSpPr>
            <p:spPr bwMode="auto">
              <a:xfrm>
                <a:off x="3424" y="1940"/>
                <a:ext cx="68" cy="147"/>
              </a:xfrm>
              <a:custGeom>
                <a:avLst/>
                <a:gdLst/>
                <a:ahLst/>
                <a:cxnLst>
                  <a:cxn ang="0">
                    <a:pos x="68" y="51"/>
                  </a:cxn>
                  <a:cxn ang="0">
                    <a:pos x="32" y="0"/>
                  </a:cxn>
                  <a:cxn ang="0">
                    <a:pos x="0" y="94"/>
                  </a:cxn>
                  <a:cxn ang="0">
                    <a:pos x="36" y="147"/>
                  </a:cxn>
                  <a:cxn ang="0">
                    <a:pos x="68" y="51"/>
                  </a:cxn>
                </a:cxnLst>
                <a:rect l="0" t="0" r="r" b="b"/>
                <a:pathLst>
                  <a:path w="68" h="147">
                    <a:moveTo>
                      <a:pt x="68" y="51"/>
                    </a:moveTo>
                    <a:lnTo>
                      <a:pt x="32" y="0"/>
                    </a:lnTo>
                    <a:lnTo>
                      <a:pt x="0" y="94"/>
                    </a:lnTo>
                    <a:lnTo>
                      <a:pt x="36" y="147"/>
                    </a:lnTo>
                    <a:lnTo>
                      <a:pt x="68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33" name="Freeform 845"/>
              <p:cNvSpPr>
                <a:spLocks/>
              </p:cNvSpPr>
              <p:nvPr/>
            </p:nvSpPr>
            <p:spPr bwMode="auto">
              <a:xfrm>
                <a:off x="5185" y="1614"/>
                <a:ext cx="70" cy="1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44"/>
                  </a:cxn>
                  <a:cxn ang="0">
                    <a:pos x="51" y="113"/>
                  </a:cxn>
                  <a:cxn ang="0">
                    <a:pos x="70" y="66"/>
                  </a:cxn>
                  <a:cxn ang="0">
                    <a:pos x="16" y="0"/>
                  </a:cxn>
                </a:cxnLst>
                <a:rect l="0" t="0" r="r" b="b"/>
                <a:pathLst>
                  <a:path w="70" h="113">
                    <a:moveTo>
                      <a:pt x="16" y="0"/>
                    </a:moveTo>
                    <a:lnTo>
                      <a:pt x="0" y="44"/>
                    </a:lnTo>
                    <a:lnTo>
                      <a:pt x="51" y="113"/>
                    </a:lnTo>
                    <a:lnTo>
                      <a:pt x="70" y="6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34" name="Freeform 846"/>
              <p:cNvSpPr>
                <a:spLocks/>
              </p:cNvSpPr>
              <p:nvPr/>
            </p:nvSpPr>
            <p:spPr bwMode="auto">
              <a:xfrm>
                <a:off x="5185" y="1614"/>
                <a:ext cx="70" cy="1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44"/>
                  </a:cxn>
                  <a:cxn ang="0">
                    <a:pos x="51" y="113"/>
                  </a:cxn>
                  <a:cxn ang="0">
                    <a:pos x="70" y="66"/>
                  </a:cxn>
                  <a:cxn ang="0">
                    <a:pos x="16" y="0"/>
                  </a:cxn>
                </a:cxnLst>
                <a:rect l="0" t="0" r="r" b="b"/>
                <a:pathLst>
                  <a:path w="70" h="113">
                    <a:moveTo>
                      <a:pt x="16" y="0"/>
                    </a:moveTo>
                    <a:lnTo>
                      <a:pt x="0" y="44"/>
                    </a:lnTo>
                    <a:lnTo>
                      <a:pt x="51" y="113"/>
                    </a:lnTo>
                    <a:lnTo>
                      <a:pt x="70" y="66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35" name="Freeform 847"/>
              <p:cNvSpPr>
                <a:spLocks/>
              </p:cNvSpPr>
              <p:nvPr/>
            </p:nvSpPr>
            <p:spPr bwMode="auto">
              <a:xfrm>
                <a:off x="3527" y="1614"/>
                <a:ext cx="69" cy="113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53" y="0"/>
                  </a:cxn>
                  <a:cxn ang="0">
                    <a:pos x="69" y="44"/>
                  </a:cxn>
                  <a:cxn ang="0">
                    <a:pos x="19" y="113"/>
                  </a:cxn>
                  <a:cxn ang="0">
                    <a:pos x="0" y="66"/>
                  </a:cxn>
                </a:cxnLst>
                <a:rect l="0" t="0" r="r" b="b"/>
                <a:pathLst>
                  <a:path w="69" h="113">
                    <a:moveTo>
                      <a:pt x="0" y="66"/>
                    </a:moveTo>
                    <a:lnTo>
                      <a:pt x="53" y="0"/>
                    </a:lnTo>
                    <a:lnTo>
                      <a:pt x="69" y="44"/>
                    </a:lnTo>
                    <a:lnTo>
                      <a:pt x="19" y="11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36" name="Freeform 848"/>
              <p:cNvSpPr>
                <a:spLocks/>
              </p:cNvSpPr>
              <p:nvPr/>
            </p:nvSpPr>
            <p:spPr bwMode="auto">
              <a:xfrm>
                <a:off x="3527" y="1614"/>
                <a:ext cx="69" cy="113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53" y="0"/>
                  </a:cxn>
                  <a:cxn ang="0">
                    <a:pos x="69" y="44"/>
                  </a:cxn>
                  <a:cxn ang="0">
                    <a:pos x="19" y="113"/>
                  </a:cxn>
                  <a:cxn ang="0">
                    <a:pos x="0" y="66"/>
                  </a:cxn>
                </a:cxnLst>
                <a:rect l="0" t="0" r="r" b="b"/>
                <a:pathLst>
                  <a:path w="69" h="113">
                    <a:moveTo>
                      <a:pt x="0" y="66"/>
                    </a:moveTo>
                    <a:lnTo>
                      <a:pt x="53" y="0"/>
                    </a:lnTo>
                    <a:lnTo>
                      <a:pt x="69" y="44"/>
                    </a:lnTo>
                    <a:lnTo>
                      <a:pt x="19" y="113"/>
                    </a:lnTo>
                    <a:lnTo>
                      <a:pt x="0" y="6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37" name="Freeform 849"/>
              <p:cNvSpPr>
                <a:spLocks/>
              </p:cNvSpPr>
              <p:nvPr/>
            </p:nvSpPr>
            <p:spPr bwMode="auto">
              <a:xfrm>
                <a:off x="4810" y="1175"/>
                <a:ext cx="6" cy="89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6" y="23"/>
                  </a:cxn>
                  <a:cxn ang="0">
                    <a:pos x="6" y="89"/>
                  </a:cxn>
                  <a:cxn ang="0">
                    <a:pos x="0" y="67"/>
                  </a:cxn>
                </a:cxnLst>
                <a:rect l="0" t="0" r="r" b="b"/>
                <a:pathLst>
                  <a:path w="6" h="89">
                    <a:moveTo>
                      <a:pt x="0" y="67"/>
                    </a:moveTo>
                    <a:lnTo>
                      <a:pt x="0" y="0"/>
                    </a:lnTo>
                    <a:lnTo>
                      <a:pt x="6" y="23"/>
                    </a:lnTo>
                    <a:lnTo>
                      <a:pt x="6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38" name="Freeform 850"/>
              <p:cNvSpPr>
                <a:spLocks/>
              </p:cNvSpPr>
              <p:nvPr/>
            </p:nvSpPr>
            <p:spPr bwMode="auto">
              <a:xfrm>
                <a:off x="4810" y="1175"/>
                <a:ext cx="6" cy="89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6" y="23"/>
                  </a:cxn>
                  <a:cxn ang="0">
                    <a:pos x="6" y="89"/>
                  </a:cxn>
                  <a:cxn ang="0">
                    <a:pos x="0" y="67"/>
                  </a:cxn>
                </a:cxnLst>
                <a:rect l="0" t="0" r="r" b="b"/>
                <a:pathLst>
                  <a:path w="6" h="89">
                    <a:moveTo>
                      <a:pt x="0" y="67"/>
                    </a:moveTo>
                    <a:lnTo>
                      <a:pt x="0" y="0"/>
                    </a:lnTo>
                    <a:lnTo>
                      <a:pt x="6" y="23"/>
                    </a:lnTo>
                    <a:lnTo>
                      <a:pt x="6" y="89"/>
                    </a:lnTo>
                    <a:lnTo>
                      <a:pt x="0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39" name="Freeform 851"/>
              <p:cNvSpPr>
                <a:spLocks/>
              </p:cNvSpPr>
              <p:nvPr/>
            </p:nvSpPr>
            <p:spPr bwMode="auto">
              <a:xfrm>
                <a:off x="5415" y="1950"/>
                <a:ext cx="90" cy="101"/>
              </a:xfrm>
              <a:custGeom>
                <a:avLst/>
                <a:gdLst/>
                <a:ahLst/>
                <a:cxnLst>
                  <a:cxn ang="0">
                    <a:pos x="16" y="92"/>
                  </a:cxn>
                  <a:cxn ang="0">
                    <a:pos x="0" y="0"/>
                  </a:cxn>
                  <a:cxn ang="0">
                    <a:pos x="90" y="12"/>
                  </a:cxn>
                  <a:cxn ang="0">
                    <a:pos x="90" y="101"/>
                  </a:cxn>
                  <a:cxn ang="0">
                    <a:pos x="16" y="92"/>
                  </a:cxn>
                </a:cxnLst>
                <a:rect l="0" t="0" r="r" b="b"/>
                <a:pathLst>
                  <a:path w="90" h="101">
                    <a:moveTo>
                      <a:pt x="16" y="92"/>
                    </a:moveTo>
                    <a:lnTo>
                      <a:pt x="0" y="0"/>
                    </a:lnTo>
                    <a:lnTo>
                      <a:pt x="90" y="12"/>
                    </a:lnTo>
                    <a:lnTo>
                      <a:pt x="90" y="101"/>
                    </a:lnTo>
                    <a:lnTo>
                      <a:pt x="16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40" name="Freeform 852"/>
              <p:cNvSpPr>
                <a:spLocks/>
              </p:cNvSpPr>
              <p:nvPr/>
            </p:nvSpPr>
            <p:spPr bwMode="auto">
              <a:xfrm>
                <a:off x="5415" y="1950"/>
                <a:ext cx="90" cy="101"/>
              </a:xfrm>
              <a:custGeom>
                <a:avLst/>
                <a:gdLst/>
                <a:ahLst/>
                <a:cxnLst>
                  <a:cxn ang="0">
                    <a:pos x="16" y="92"/>
                  </a:cxn>
                  <a:cxn ang="0">
                    <a:pos x="0" y="0"/>
                  </a:cxn>
                  <a:cxn ang="0">
                    <a:pos x="90" y="12"/>
                  </a:cxn>
                  <a:cxn ang="0">
                    <a:pos x="90" y="101"/>
                  </a:cxn>
                  <a:cxn ang="0">
                    <a:pos x="16" y="92"/>
                  </a:cxn>
                </a:cxnLst>
                <a:rect l="0" t="0" r="r" b="b"/>
                <a:pathLst>
                  <a:path w="90" h="101">
                    <a:moveTo>
                      <a:pt x="16" y="92"/>
                    </a:moveTo>
                    <a:lnTo>
                      <a:pt x="0" y="0"/>
                    </a:lnTo>
                    <a:lnTo>
                      <a:pt x="90" y="12"/>
                    </a:lnTo>
                    <a:lnTo>
                      <a:pt x="90" y="101"/>
                    </a:lnTo>
                    <a:lnTo>
                      <a:pt x="16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41" name="Freeform 853"/>
              <p:cNvSpPr>
                <a:spLocks/>
              </p:cNvSpPr>
              <p:nvPr/>
            </p:nvSpPr>
            <p:spPr bwMode="auto">
              <a:xfrm>
                <a:off x="5482" y="1651"/>
                <a:ext cx="58" cy="131"/>
              </a:xfrm>
              <a:custGeom>
                <a:avLst/>
                <a:gdLst/>
                <a:ahLst/>
                <a:cxnLst>
                  <a:cxn ang="0">
                    <a:pos x="58" y="63"/>
                  </a:cxn>
                  <a:cxn ang="0">
                    <a:pos x="23" y="0"/>
                  </a:cxn>
                  <a:cxn ang="0">
                    <a:pos x="0" y="65"/>
                  </a:cxn>
                  <a:cxn ang="0">
                    <a:pos x="34" y="131"/>
                  </a:cxn>
                  <a:cxn ang="0">
                    <a:pos x="58" y="63"/>
                  </a:cxn>
                </a:cxnLst>
                <a:rect l="0" t="0" r="r" b="b"/>
                <a:pathLst>
                  <a:path w="58" h="131">
                    <a:moveTo>
                      <a:pt x="58" y="63"/>
                    </a:moveTo>
                    <a:lnTo>
                      <a:pt x="23" y="0"/>
                    </a:lnTo>
                    <a:lnTo>
                      <a:pt x="0" y="65"/>
                    </a:lnTo>
                    <a:lnTo>
                      <a:pt x="34" y="131"/>
                    </a:lnTo>
                    <a:lnTo>
                      <a:pt x="58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42" name="Freeform 854"/>
              <p:cNvSpPr>
                <a:spLocks/>
              </p:cNvSpPr>
              <p:nvPr/>
            </p:nvSpPr>
            <p:spPr bwMode="auto">
              <a:xfrm>
                <a:off x="5482" y="1651"/>
                <a:ext cx="58" cy="131"/>
              </a:xfrm>
              <a:custGeom>
                <a:avLst/>
                <a:gdLst/>
                <a:ahLst/>
                <a:cxnLst>
                  <a:cxn ang="0">
                    <a:pos x="58" y="63"/>
                  </a:cxn>
                  <a:cxn ang="0">
                    <a:pos x="23" y="0"/>
                  </a:cxn>
                  <a:cxn ang="0">
                    <a:pos x="0" y="65"/>
                  </a:cxn>
                  <a:cxn ang="0">
                    <a:pos x="34" y="131"/>
                  </a:cxn>
                  <a:cxn ang="0">
                    <a:pos x="58" y="63"/>
                  </a:cxn>
                </a:cxnLst>
                <a:rect l="0" t="0" r="r" b="b"/>
                <a:pathLst>
                  <a:path w="58" h="131">
                    <a:moveTo>
                      <a:pt x="58" y="63"/>
                    </a:moveTo>
                    <a:lnTo>
                      <a:pt x="23" y="0"/>
                    </a:lnTo>
                    <a:lnTo>
                      <a:pt x="0" y="65"/>
                    </a:lnTo>
                    <a:lnTo>
                      <a:pt x="34" y="131"/>
                    </a:lnTo>
                    <a:lnTo>
                      <a:pt x="58" y="6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43" name="Freeform 855"/>
              <p:cNvSpPr>
                <a:spLocks/>
              </p:cNvSpPr>
              <p:nvPr/>
            </p:nvSpPr>
            <p:spPr bwMode="auto">
              <a:xfrm>
                <a:off x="5076" y="3062"/>
                <a:ext cx="108" cy="157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108" y="112"/>
                  </a:cxn>
                  <a:cxn ang="0">
                    <a:pos x="108" y="0"/>
                  </a:cxn>
                  <a:cxn ang="0">
                    <a:pos x="0" y="42"/>
                  </a:cxn>
                  <a:cxn ang="0">
                    <a:pos x="0" y="157"/>
                  </a:cxn>
                </a:cxnLst>
                <a:rect l="0" t="0" r="r" b="b"/>
                <a:pathLst>
                  <a:path w="108" h="157">
                    <a:moveTo>
                      <a:pt x="0" y="157"/>
                    </a:moveTo>
                    <a:lnTo>
                      <a:pt x="108" y="112"/>
                    </a:lnTo>
                    <a:lnTo>
                      <a:pt x="108" y="0"/>
                    </a:lnTo>
                    <a:lnTo>
                      <a:pt x="0" y="42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44" name="Freeform 856"/>
              <p:cNvSpPr>
                <a:spLocks/>
              </p:cNvSpPr>
              <p:nvPr/>
            </p:nvSpPr>
            <p:spPr bwMode="auto">
              <a:xfrm>
                <a:off x="5076" y="3062"/>
                <a:ext cx="108" cy="157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108" y="112"/>
                  </a:cxn>
                  <a:cxn ang="0">
                    <a:pos x="108" y="0"/>
                  </a:cxn>
                  <a:cxn ang="0">
                    <a:pos x="0" y="42"/>
                  </a:cxn>
                  <a:cxn ang="0">
                    <a:pos x="0" y="157"/>
                  </a:cxn>
                </a:cxnLst>
                <a:rect l="0" t="0" r="r" b="b"/>
                <a:pathLst>
                  <a:path w="108" h="157">
                    <a:moveTo>
                      <a:pt x="0" y="157"/>
                    </a:moveTo>
                    <a:lnTo>
                      <a:pt x="108" y="112"/>
                    </a:lnTo>
                    <a:lnTo>
                      <a:pt x="108" y="0"/>
                    </a:lnTo>
                    <a:lnTo>
                      <a:pt x="0" y="42"/>
                    </a:lnTo>
                    <a:lnTo>
                      <a:pt x="0" y="15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45" name="Freeform 857"/>
              <p:cNvSpPr>
                <a:spLocks/>
              </p:cNvSpPr>
              <p:nvPr/>
            </p:nvSpPr>
            <p:spPr bwMode="auto">
              <a:xfrm>
                <a:off x="4522" y="1451"/>
                <a:ext cx="31" cy="123"/>
              </a:xfrm>
              <a:custGeom>
                <a:avLst/>
                <a:gdLst/>
                <a:ahLst/>
                <a:cxnLst>
                  <a:cxn ang="0">
                    <a:pos x="31" y="96"/>
                  </a:cxn>
                  <a:cxn ang="0">
                    <a:pos x="31" y="0"/>
                  </a:cxn>
                  <a:cxn ang="0">
                    <a:pos x="0" y="27"/>
                  </a:cxn>
                  <a:cxn ang="0">
                    <a:pos x="0" y="123"/>
                  </a:cxn>
                  <a:cxn ang="0">
                    <a:pos x="31" y="96"/>
                  </a:cxn>
                </a:cxnLst>
                <a:rect l="0" t="0" r="r" b="b"/>
                <a:pathLst>
                  <a:path w="31" h="123">
                    <a:moveTo>
                      <a:pt x="31" y="96"/>
                    </a:moveTo>
                    <a:lnTo>
                      <a:pt x="31" y="0"/>
                    </a:lnTo>
                    <a:lnTo>
                      <a:pt x="0" y="27"/>
                    </a:lnTo>
                    <a:lnTo>
                      <a:pt x="0" y="123"/>
                    </a:lnTo>
                    <a:lnTo>
                      <a:pt x="31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46" name="Freeform 858"/>
              <p:cNvSpPr>
                <a:spLocks/>
              </p:cNvSpPr>
              <p:nvPr/>
            </p:nvSpPr>
            <p:spPr bwMode="auto">
              <a:xfrm>
                <a:off x="4522" y="1451"/>
                <a:ext cx="31" cy="123"/>
              </a:xfrm>
              <a:custGeom>
                <a:avLst/>
                <a:gdLst/>
                <a:ahLst/>
                <a:cxnLst>
                  <a:cxn ang="0">
                    <a:pos x="31" y="96"/>
                  </a:cxn>
                  <a:cxn ang="0">
                    <a:pos x="31" y="0"/>
                  </a:cxn>
                  <a:cxn ang="0">
                    <a:pos x="0" y="27"/>
                  </a:cxn>
                  <a:cxn ang="0">
                    <a:pos x="0" y="123"/>
                  </a:cxn>
                  <a:cxn ang="0">
                    <a:pos x="31" y="96"/>
                  </a:cxn>
                </a:cxnLst>
                <a:rect l="0" t="0" r="r" b="b"/>
                <a:pathLst>
                  <a:path w="31" h="123">
                    <a:moveTo>
                      <a:pt x="31" y="96"/>
                    </a:moveTo>
                    <a:lnTo>
                      <a:pt x="31" y="0"/>
                    </a:lnTo>
                    <a:lnTo>
                      <a:pt x="0" y="27"/>
                    </a:lnTo>
                    <a:lnTo>
                      <a:pt x="0" y="123"/>
                    </a:lnTo>
                    <a:lnTo>
                      <a:pt x="31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47" name="Freeform 859"/>
              <p:cNvSpPr>
                <a:spLocks/>
              </p:cNvSpPr>
              <p:nvPr/>
            </p:nvSpPr>
            <p:spPr bwMode="auto">
              <a:xfrm>
                <a:off x="4228" y="1451"/>
                <a:ext cx="32" cy="123"/>
              </a:xfrm>
              <a:custGeom>
                <a:avLst/>
                <a:gdLst/>
                <a:ahLst/>
                <a:cxnLst>
                  <a:cxn ang="0">
                    <a:pos x="32" y="123"/>
                  </a:cxn>
                  <a:cxn ang="0">
                    <a:pos x="32" y="27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32" y="123"/>
                  </a:cxn>
                </a:cxnLst>
                <a:rect l="0" t="0" r="r" b="b"/>
                <a:pathLst>
                  <a:path w="32" h="123">
                    <a:moveTo>
                      <a:pt x="32" y="123"/>
                    </a:moveTo>
                    <a:lnTo>
                      <a:pt x="32" y="27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32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48" name="Freeform 860"/>
              <p:cNvSpPr>
                <a:spLocks/>
              </p:cNvSpPr>
              <p:nvPr/>
            </p:nvSpPr>
            <p:spPr bwMode="auto">
              <a:xfrm>
                <a:off x="4228" y="1451"/>
                <a:ext cx="32" cy="123"/>
              </a:xfrm>
              <a:custGeom>
                <a:avLst/>
                <a:gdLst/>
                <a:ahLst/>
                <a:cxnLst>
                  <a:cxn ang="0">
                    <a:pos x="32" y="123"/>
                  </a:cxn>
                  <a:cxn ang="0">
                    <a:pos x="32" y="27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32" y="123"/>
                  </a:cxn>
                </a:cxnLst>
                <a:rect l="0" t="0" r="r" b="b"/>
                <a:pathLst>
                  <a:path w="32" h="123">
                    <a:moveTo>
                      <a:pt x="32" y="123"/>
                    </a:moveTo>
                    <a:lnTo>
                      <a:pt x="32" y="27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32" y="1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49" name="Freeform 861"/>
              <p:cNvSpPr>
                <a:spLocks/>
              </p:cNvSpPr>
              <p:nvPr/>
            </p:nvSpPr>
            <p:spPr bwMode="auto">
              <a:xfrm>
                <a:off x="4816" y="1264"/>
                <a:ext cx="139" cy="56"/>
              </a:xfrm>
              <a:custGeom>
                <a:avLst/>
                <a:gdLst/>
                <a:ahLst/>
                <a:cxnLst>
                  <a:cxn ang="0">
                    <a:pos x="137" y="27"/>
                  </a:cxn>
                  <a:cxn ang="0">
                    <a:pos x="0" y="0"/>
                  </a:cxn>
                  <a:cxn ang="0">
                    <a:pos x="3" y="22"/>
                  </a:cxn>
                  <a:cxn ang="0">
                    <a:pos x="139" y="56"/>
                  </a:cxn>
                  <a:cxn ang="0">
                    <a:pos x="137" y="27"/>
                  </a:cxn>
                </a:cxnLst>
                <a:rect l="0" t="0" r="r" b="b"/>
                <a:pathLst>
                  <a:path w="139" h="56">
                    <a:moveTo>
                      <a:pt x="137" y="27"/>
                    </a:moveTo>
                    <a:lnTo>
                      <a:pt x="0" y="0"/>
                    </a:lnTo>
                    <a:lnTo>
                      <a:pt x="3" y="22"/>
                    </a:lnTo>
                    <a:lnTo>
                      <a:pt x="139" y="56"/>
                    </a:lnTo>
                    <a:lnTo>
                      <a:pt x="137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50" name="Freeform 862"/>
              <p:cNvSpPr>
                <a:spLocks/>
              </p:cNvSpPr>
              <p:nvPr/>
            </p:nvSpPr>
            <p:spPr bwMode="auto">
              <a:xfrm>
                <a:off x="4816" y="1264"/>
                <a:ext cx="139" cy="56"/>
              </a:xfrm>
              <a:custGeom>
                <a:avLst/>
                <a:gdLst/>
                <a:ahLst/>
                <a:cxnLst>
                  <a:cxn ang="0">
                    <a:pos x="137" y="27"/>
                  </a:cxn>
                  <a:cxn ang="0">
                    <a:pos x="0" y="0"/>
                  </a:cxn>
                  <a:cxn ang="0">
                    <a:pos x="3" y="22"/>
                  </a:cxn>
                  <a:cxn ang="0">
                    <a:pos x="139" y="56"/>
                  </a:cxn>
                  <a:cxn ang="0">
                    <a:pos x="137" y="27"/>
                  </a:cxn>
                </a:cxnLst>
                <a:rect l="0" t="0" r="r" b="b"/>
                <a:pathLst>
                  <a:path w="139" h="56">
                    <a:moveTo>
                      <a:pt x="137" y="27"/>
                    </a:moveTo>
                    <a:lnTo>
                      <a:pt x="0" y="0"/>
                    </a:lnTo>
                    <a:lnTo>
                      <a:pt x="3" y="22"/>
                    </a:lnTo>
                    <a:lnTo>
                      <a:pt x="139" y="56"/>
                    </a:lnTo>
                    <a:lnTo>
                      <a:pt x="137" y="2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51" name="Freeform 863"/>
              <p:cNvSpPr>
                <a:spLocks/>
              </p:cNvSpPr>
              <p:nvPr/>
            </p:nvSpPr>
            <p:spPr bwMode="auto">
              <a:xfrm>
                <a:off x="5292" y="1832"/>
                <a:ext cx="115" cy="108"/>
              </a:xfrm>
              <a:custGeom>
                <a:avLst/>
                <a:gdLst/>
                <a:ahLst/>
                <a:cxnLst>
                  <a:cxn ang="0">
                    <a:pos x="34" y="108"/>
                  </a:cxn>
                  <a:cxn ang="0">
                    <a:pos x="0" y="15"/>
                  </a:cxn>
                  <a:cxn ang="0">
                    <a:pos x="82" y="0"/>
                  </a:cxn>
                  <a:cxn ang="0">
                    <a:pos x="115" y="95"/>
                  </a:cxn>
                  <a:cxn ang="0">
                    <a:pos x="34" y="108"/>
                  </a:cxn>
                </a:cxnLst>
                <a:rect l="0" t="0" r="r" b="b"/>
                <a:pathLst>
                  <a:path w="115" h="108">
                    <a:moveTo>
                      <a:pt x="34" y="108"/>
                    </a:moveTo>
                    <a:lnTo>
                      <a:pt x="0" y="15"/>
                    </a:lnTo>
                    <a:lnTo>
                      <a:pt x="82" y="0"/>
                    </a:lnTo>
                    <a:lnTo>
                      <a:pt x="115" y="95"/>
                    </a:lnTo>
                    <a:lnTo>
                      <a:pt x="34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52" name="Freeform 864"/>
              <p:cNvSpPr>
                <a:spLocks/>
              </p:cNvSpPr>
              <p:nvPr/>
            </p:nvSpPr>
            <p:spPr bwMode="auto">
              <a:xfrm>
                <a:off x="5292" y="1832"/>
                <a:ext cx="115" cy="108"/>
              </a:xfrm>
              <a:custGeom>
                <a:avLst/>
                <a:gdLst/>
                <a:ahLst/>
                <a:cxnLst>
                  <a:cxn ang="0">
                    <a:pos x="34" y="108"/>
                  </a:cxn>
                  <a:cxn ang="0">
                    <a:pos x="0" y="15"/>
                  </a:cxn>
                  <a:cxn ang="0">
                    <a:pos x="82" y="0"/>
                  </a:cxn>
                  <a:cxn ang="0">
                    <a:pos x="115" y="95"/>
                  </a:cxn>
                  <a:cxn ang="0">
                    <a:pos x="34" y="108"/>
                  </a:cxn>
                </a:cxnLst>
                <a:rect l="0" t="0" r="r" b="b"/>
                <a:pathLst>
                  <a:path w="115" h="108">
                    <a:moveTo>
                      <a:pt x="34" y="108"/>
                    </a:moveTo>
                    <a:lnTo>
                      <a:pt x="0" y="15"/>
                    </a:lnTo>
                    <a:lnTo>
                      <a:pt x="82" y="0"/>
                    </a:lnTo>
                    <a:lnTo>
                      <a:pt x="115" y="95"/>
                    </a:lnTo>
                    <a:lnTo>
                      <a:pt x="34" y="10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53" name="Freeform 865"/>
              <p:cNvSpPr>
                <a:spLocks/>
              </p:cNvSpPr>
              <p:nvPr/>
            </p:nvSpPr>
            <p:spPr bwMode="auto">
              <a:xfrm>
                <a:off x="3374" y="1832"/>
                <a:ext cx="115" cy="10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95"/>
                  </a:cxn>
                  <a:cxn ang="0">
                    <a:pos x="82" y="108"/>
                  </a:cxn>
                  <a:cxn ang="0">
                    <a:pos x="115" y="15"/>
                  </a:cxn>
                  <a:cxn ang="0">
                    <a:pos x="34" y="0"/>
                  </a:cxn>
                </a:cxnLst>
                <a:rect l="0" t="0" r="r" b="b"/>
                <a:pathLst>
                  <a:path w="115" h="108">
                    <a:moveTo>
                      <a:pt x="34" y="0"/>
                    </a:moveTo>
                    <a:lnTo>
                      <a:pt x="0" y="95"/>
                    </a:lnTo>
                    <a:lnTo>
                      <a:pt x="82" y="108"/>
                    </a:lnTo>
                    <a:lnTo>
                      <a:pt x="115" y="1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54" name="Freeform 866"/>
              <p:cNvSpPr>
                <a:spLocks/>
              </p:cNvSpPr>
              <p:nvPr/>
            </p:nvSpPr>
            <p:spPr bwMode="auto">
              <a:xfrm>
                <a:off x="3374" y="1832"/>
                <a:ext cx="115" cy="10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95"/>
                  </a:cxn>
                  <a:cxn ang="0">
                    <a:pos x="82" y="108"/>
                  </a:cxn>
                  <a:cxn ang="0">
                    <a:pos x="115" y="15"/>
                  </a:cxn>
                  <a:cxn ang="0">
                    <a:pos x="34" y="0"/>
                  </a:cxn>
                </a:cxnLst>
                <a:rect l="0" t="0" r="r" b="b"/>
                <a:pathLst>
                  <a:path w="115" h="108">
                    <a:moveTo>
                      <a:pt x="34" y="0"/>
                    </a:moveTo>
                    <a:lnTo>
                      <a:pt x="0" y="95"/>
                    </a:lnTo>
                    <a:lnTo>
                      <a:pt x="82" y="108"/>
                    </a:lnTo>
                    <a:lnTo>
                      <a:pt x="115" y="15"/>
                    </a:lnTo>
                    <a:lnTo>
                      <a:pt x="3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55" name="Freeform 867"/>
              <p:cNvSpPr>
                <a:spLocks/>
              </p:cNvSpPr>
              <p:nvPr/>
            </p:nvSpPr>
            <p:spPr bwMode="auto">
              <a:xfrm>
                <a:off x="5292" y="1847"/>
                <a:ext cx="123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21"/>
                  </a:cxn>
                  <a:cxn ang="0">
                    <a:pos x="123" y="103"/>
                  </a:cxn>
                  <a:cxn ang="0">
                    <a:pos x="34" y="93"/>
                  </a:cxn>
                  <a:cxn ang="0">
                    <a:pos x="0" y="0"/>
                  </a:cxn>
                </a:cxnLst>
                <a:rect l="0" t="0" r="r" b="b"/>
                <a:pathLst>
                  <a:path w="123" h="103">
                    <a:moveTo>
                      <a:pt x="0" y="0"/>
                    </a:moveTo>
                    <a:lnTo>
                      <a:pt x="107" y="21"/>
                    </a:lnTo>
                    <a:lnTo>
                      <a:pt x="123" y="103"/>
                    </a:lnTo>
                    <a:lnTo>
                      <a:pt x="34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56" name="Freeform 868"/>
              <p:cNvSpPr>
                <a:spLocks noEditPoints="1"/>
              </p:cNvSpPr>
              <p:nvPr/>
            </p:nvSpPr>
            <p:spPr bwMode="auto">
              <a:xfrm>
                <a:off x="5292" y="1847"/>
                <a:ext cx="123" cy="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21"/>
                  </a:cxn>
                  <a:cxn ang="0">
                    <a:pos x="123" y="103"/>
                  </a:cxn>
                  <a:cxn ang="0">
                    <a:pos x="34" y="93"/>
                  </a:cxn>
                  <a:cxn ang="0">
                    <a:pos x="0" y="0"/>
                  </a:cxn>
                  <a:cxn ang="0">
                    <a:pos x="58" y="371"/>
                  </a:cxn>
                  <a:cxn ang="0">
                    <a:pos x="73" y="375"/>
                  </a:cxn>
                </a:cxnLst>
                <a:rect l="0" t="0" r="r" b="b"/>
                <a:pathLst>
                  <a:path w="123" h="375">
                    <a:moveTo>
                      <a:pt x="0" y="0"/>
                    </a:moveTo>
                    <a:lnTo>
                      <a:pt x="107" y="21"/>
                    </a:lnTo>
                    <a:lnTo>
                      <a:pt x="123" y="103"/>
                    </a:lnTo>
                    <a:lnTo>
                      <a:pt x="34" y="93"/>
                    </a:lnTo>
                    <a:lnTo>
                      <a:pt x="0" y="0"/>
                    </a:lnTo>
                    <a:moveTo>
                      <a:pt x="58" y="371"/>
                    </a:moveTo>
                    <a:lnTo>
                      <a:pt x="73" y="37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57" name="Freeform 869"/>
              <p:cNvSpPr>
                <a:spLocks/>
              </p:cNvSpPr>
              <p:nvPr/>
            </p:nvSpPr>
            <p:spPr bwMode="auto">
              <a:xfrm>
                <a:off x="4974" y="3219"/>
                <a:ext cx="102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102" y="89"/>
                  </a:cxn>
                  <a:cxn ang="0">
                    <a:pos x="102" y="0"/>
                  </a:cxn>
                  <a:cxn ang="0">
                    <a:pos x="0" y="32"/>
                  </a:cxn>
                  <a:cxn ang="0">
                    <a:pos x="0" y="123"/>
                  </a:cxn>
                </a:cxnLst>
                <a:rect l="0" t="0" r="r" b="b"/>
                <a:pathLst>
                  <a:path w="102" h="123">
                    <a:moveTo>
                      <a:pt x="0" y="123"/>
                    </a:moveTo>
                    <a:lnTo>
                      <a:pt x="102" y="89"/>
                    </a:lnTo>
                    <a:lnTo>
                      <a:pt x="102" y="0"/>
                    </a:lnTo>
                    <a:lnTo>
                      <a:pt x="0" y="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58" name="Freeform 870"/>
              <p:cNvSpPr>
                <a:spLocks/>
              </p:cNvSpPr>
              <p:nvPr/>
            </p:nvSpPr>
            <p:spPr bwMode="auto">
              <a:xfrm>
                <a:off x="4974" y="3219"/>
                <a:ext cx="102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102" y="89"/>
                  </a:cxn>
                  <a:cxn ang="0">
                    <a:pos x="102" y="0"/>
                  </a:cxn>
                  <a:cxn ang="0">
                    <a:pos x="0" y="32"/>
                  </a:cxn>
                  <a:cxn ang="0">
                    <a:pos x="0" y="123"/>
                  </a:cxn>
                </a:cxnLst>
                <a:rect l="0" t="0" r="r" b="b"/>
                <a:pathLst>
                  <a:path w="102" h="123">
                    <a:moveTo>
                      <a:pt x="0" y="123"/>
                    </a:moveTo>
                    <a:lnTo>
                      <a:pt x="102" y="89"/>
                    </a:lnTo>
                    <a:lnTo>
                      <a:pt x="102" y="0"/>
                    </a:lnTo>
                    <a:lnTo>
                      <a:pt x="0" y="32"/>
                    </a:lnTo>
                    <a:lnTo>
                      <a:pt x="0" y="1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59" name="Freeform 871"/>
              <p:cNvSpPr>
                <a:spLocks/>
              </p:cNvSpPr>
              <p:nvPr/>
            </p:nvSpPr>
            <p:spPr bwMode="auto">
              <a:xfrm>
                <a:off x="5171" y="2882"/>
                <a:ext cx="87" cy="180"/>
              </a:xfrm>
              <a:custGeom>
                <a:avLst/>
                <a:gdLst/>
                <a:ahLst/>
                <a:cxnLst>
                  <a:cxn ang="0">
                    <a:pos x="13" y="180"/>
                  </a:cxn>
                  <a:cxn ang="0">
                    <a:pos x="75" y="149"/>
                  </a:cxn>
                  <a:cxn ang="0">
                    <a:pos x="87" y="0"/>
                  </a:cxn>
                  <a:cxn ang="0">
                    <a:pos x="0" y="42"/>
                  </a:cxn>
                  <a:cxn ang="0">
                    <a:pos x="13" y="180"/>
                  </a:cxn>
                </a:cxnLst>
                <a:rect l="0" t="0" r="r" b="b"/>
                <a:pathLst>
                  <a:path w="87" h="180">
                    <a:moveTo>
                      <a:pt x="13" y="180"/>
                    </a:moveTo>
                    <a:lnTo>
                      <a:pt x="75" y="149"/>
                    </a:lnTo>
                    <a:lnTo>
                      <a:pt x="87" y="0"/>
                    </a:lnTo>
                    <a:lnTo>
                      <a:pt x="0" y="42"/>
                    </a:lnTo>
                    <a:lnTo>
                      <a:pt x="13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60" name="Freeform 872"/>
              <p:cNvSpPr>
                <a:spLocks noEditPoints="1"/>
              </p:cNvSpPr>
              <p:nvPr/>
            </p:nvSpPr>
            <p:spPr bwMode="auto">
              <a:xfrm>
                <a:off x="4261" y="2882"/>
                <a:ext cx="997" cy="428"/>
              </a:xfrm>
              <a:custGeom>
                <a:avLst/>
                <a:gdLst/>
                <a:ahLst/>
                <a:cxnLst>
                  <a:cxn ang="0">
                    <a:pos x="923" y="180"/>
                  </a:cxn>
                  <a:cxn ang="0">
                    <a:pos x="985" y="149"/>
                  </a:cxn>
                  <a:cxn ang="0">
                    <a:pos x="997" y="0"/>
                  </a:cxn>
                  <a:cxn ang="0">
                    <a:pos x="910" y="42"/>
                  </a:cxn>
                  <a:cxn ang="0">
                    <a:pos x="923" y="180"/>
                  </a:cxn>
                  <a:cxn ang="0">
                    <a:pos x="260" y="318"/>
                  </a:cxn>
                  <a:cxn ang="0">
                    <a:pos x="254" y="428"/>
                  </a:cxn>
                  <a:cxn ang="0">
                    <a:pos x="740" y="177"/>
                  </a:cxn>
                  <a:cxn ang="0">
                    <a:pos x="748" y="184"/>
                  </a:cxn>
                  <a:cxn ang="0">
                    <a:pos x="7" y="428"/>
                  </a:cxn>
                  <a:cxn ang="0">
                    <a:pos x="0" y="318"/>
                  </a:cxn>
                </a:cxnLst>
                <a:rect l="0" t="0" r="r" b="b"/>
                <a:pathLst>
                  <a:path w="997" h="428">
                    <a:moveTo>
                      <a:pt x="923" y="180"/>
                    </a:moveTo>
                    <a:lnTo>
                      <a:pt x="985" y="149"/>
                    </a:lnTo>
                    <a:lnTo>
                      <a:pt x="997" y="0"/>
                    </a:lnTo>
                    <a:lnTo>
                      <a:pt x="910" y="42"/>
                    </a:lnTo>
                    <a:lnTo>
                      <a:pt x="923" y="180"/>
                    </a:lnTo>
                    <a:moveTo>
                      <a:pt x="260" y="318"/>
                    </a:moveTo>
                    <a:lnTo>
                      <a:pt x="254" y="428"/>
                    </a:lnTo>
                    <a:moveTo>
                      <a:pt x="740" y="177"/>
                    </a:moveTo>
                    <a:lnTo>
                      <a:pt x="748" y="184"/>
                    </a:lnTo>
                    <a:moveTo>
                      <a:pt x="7" y="428"/>
                    </a:moveTo>
                    <a:lnTo>
                      <a:pt x="0" y="31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61" name="Freeform 873"/>
              <p:cNvSpPr>
                <a:spLocks/>
              </p:cNvSpPr>
              <p:nvPr/>
            </p:nvSpPr>
            <p:spPr bwMode="auto">
              <a:xfrm>
                <a:off x="5085" y="1364"/>
                <a:ext cx="132" cy="95"/>
              </a:xfrm>
              <a:custGeom>
                <a:avLst/>
                <a:gdLst/>
                <a:ahLst/>
                <a:cxnLst>
                  <a:cxn ang="0">
                    <a:pos x="132" y="52"/>
                  </a:cxn>
                  <a:cxn ang="0">
                    <a:pos x="4" y="0"/>
                  </a:cxn>
                  <a:cxn ang="0">
                    <a:pos x="0" y="35"/>
                  </a:cxn>
                  <a:cxn ang="0">
                    <a:pos x="127" y="95"/>
                  </a:cxn>
                  <a:cxn ang="0">
                    <a:pos x="132" y="52"/>
                  </a:cxn>
                </a:cxnLst>
                <a:rect l="0" t="0" r="r" b="b"/>
                <a:pathLst>
                  <a:path w="132" h="95">
                    <a:moveTo>
                      <a:pt x="132" y="52"/>
                    </a:moveTo>
                    <a:lnTo>
                      <a:pt x="4" y="0"/>
                    </a:lnTo>
                    <a:lnTo>
                      <a:pt x="0" y="35"/>
                    </a:lnTo>
                    <a:lnTo>
                      <a:pt x="127" y="95"/>
                    </a:lnTo>
                    <a:lnTo>
                      <a:pt x="132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62" name="Freeform 874"/>
              <p:cNvSpPr>
                <a:spLocks/>
              </p:cNvSpPr>
              <p:nvPr/>
            </p:nvSpPr>
            <p:spPr bwMode="auto">
              <a:xfrm>
                <a:off x="5085" y="1364"/>
                <a:ext cx="132" cy="95"/>
              </a:xfrm>
              <a:custGeom>
                <a:avLst/>
                <a:gdLst/>
                <a:ahLst/>
                <a:cxnLst>
                  <a:cxn ang="0">
                    <a:pos x="132" y="52"/>
                  </a:cxn>
                  <a:cxn ang="0">
                    <a:pos x="4" y="0"/>
                  </a:cxn>
                  <a:cxn ang="0">
                    <a:pos x="0" y="35"/>
                  </a:cxn>
                  <a:cxn ang="0">
                    <a:pos x="127" y="95"/>
                  </a:cxn>
                  <a:cxn ang="0">
                    <a:pos x="132" y="52"/>
                  </a:cxn>
                </a:cxnLst>
                <a:rect l="0" t="0" r="r" b="b"/>
                <a:pathLst>
                  <a:path w="132" h="95">
                    <a:moveTo>
                      <a:pt x="132" y="52"/>
                    </a:moveTo>
                    <a:lnTo>
                      <a:pt x="4" y="0"/>
                    </a:lnTo>
                    <a:lnTo>
                      <a:pt x="0" y="35"/>
                    </a:lnTo>
                    <a:lnTo>
                      <a:pt x="127" y="95"/>
                    </a:lnTo>
                    <a:lnTo>
                      <a:pt x="132" y="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63" name="Freeform 875"/>
              <p:cNvSpPr>
                <a:spLocks/>
              </p:cNvSpPr>
              <p:nvPr/>
            </p:nvSpPr>
            <p:spPr bwMode="auto">
              <a:xfrm>
                <a:off x="4660" y="3215"/>
                <a:ext cx="18" cy="104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0" y="104"/>
                  </a:cxn>
                  <a:cxn ang="0">
                    <a:pos x="0" y="72"/>
                  </a:cxn>
                  <a:cxn ang="0">
                    <a:pos x="9" y="0"/>
                  </a:cxn>
                  <a:cxn ang="0">
                    <a:pos x="18" y="32"/>
                  </a:cxn>
                </a:cxnLst>
                <a:rect l="0" t="0" r="r" b="b"/>
                <a:pathLst>
                  <a:path w="18" h="104">
                    <a:moveTo>
                      <a:pt x="18" y="32"/>
                    </a:moveTo>
                    <a:lnTo>
                      <a:pt x="10" y="104"/>
                    </a:lnTo>
                    <a:lnTo>
                      <a:pt x="0" y="72"/>
                    </a:lnTo>
                    <a:lnTo>
                      <a:pt x="9" y="0"/>
                    </a:lnTo>
                    <a:lnTo>
                      <a:pt x="18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64" name="Freeform 876"/>
              <p:cNvSpPr>
                <a:spLocks/>
              </p:cNvSpPr>
              <p:nvPr/>
            </p:nvSpPr>
            <p:spPr bwMode="auto">
              <a:xfrm>
                <a:off x="4660" y="3215"/>
                <a:ext cx="18" cy="104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0" y="104"/>
                  </a:cxn>
                  <a:cxn ang="0">
                    <a:pos x="0" y="72"/>
                  </a:cxn>
                  <a:cxn ang="0">
                    <a:pos x="9" y="0"/>
                  </a:cxn>
                  <a:cxn ang="0">
                    <a:pos x="18" y="32"/>
                  </a:cxn>
                </a:cxnLst>
                <a:rect l="0" t="0" r="r" b="b"/>
                <a:pathLst>
                  <a:path w="18" h="104">
                    <a:moveTo>
                      <a:pt x="18" y="32"/>
                    </a:moveTo>
                    <a:lnTo>
                      <a:pt x="10" y="104"/>
                    </a:lnTo>
                    <a:lnTo>
                      <a:pt x="0" y="72"/>
                    </a:lnTo>
                    <a:lnTo>
                      <a:pt x="9" y="0"/>
                    </a:lnTo>
                    <a:lnTo>
                      <a:pt x="18" y="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65" name="Freeform 877"/>
              <p:cNvSpPr>
                <a:spLocks/>
              </p:cNvSpPr>
              <p:nvPr/>
            </p:nvSpPr>
            <p:spPr bwMode="auto">
              <a:xfrm>
                <a:off x="4553" y="1326"/>
                <a:ext cx="10" cy="125"/>
              </a:xfrm>
              <a:custGeom>
                <a:avLst/>
                <a:gdLst/>
                <a:ahLst/>
                <a:cxnLst>
                  <a:cxn ang="0">
                    <a:pos x="10" y="96"/>
                  </a:cxn>
                  <a:cxn ang="0">
                    <a:pos x="10" y="0"/>
                  </a:cxn>
                  <a:cxn ang="0">
                    <a:pos x="0" y="28"/>
                  </a:cxn>
                  <a:cxn ang="0">
                    <a:pos x="0" y="125"/>
                  </a:cxn>
                  <a:cxn ang="0">
                    <a:pos x="10" y="96"/>
                  </a:cxn>
                </a:cxnLst>
                <a:rect l="0" t="0" r="r" b="b"/>
                <a:pathLst>
                  <a:path w="10" h="125">
                    <a:moveTo>
                      <a:pt x="10" y="96"/>
                    </a:moveTo>
                    <a:lnTo>
                      <a:pt x="10" y="0"/>
                    </a:lnTo>
                    <a:lnTo>
                      <a:pt x="0" y="28"/>
                    </a:lnTo>
                    <a:lnTo>
                      <a:pt x="0" y="125"/>
                    </a:lnTo>
                    <a:lnTo>
                      <a:pt x="1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66" name="Freeform 878"/>
              <p:cNvSpPr>
                <a:spLocks/>
              </p:cNvSpPr>
              <p:nvPr/>
            </p:nvSpPr>
            <p:spPr bwMode="auto">
              <a:xfrm>
                <a:off x="4553" y="1326"/>
                <a:ext cx="10" cy="125"/>
              </a:xfrm>
              <a:custGeom>
                <a:avLst/>
                <a:gdLst/>
                <a:ahLst/>
                <a:cxnLst>
                  <a:cxn ang="0">
                    <a:pos x="10" y="96"/>
                  </a:cxn>
                  <a:cxn ang="0">
                    <a:pos x="10" y="0"/>
                  </a:cxn>
                  <a:cxn ang="0">
                    <a:pos x="0" y="28"/>
                  </a:cxn>
                  <a:cxn ang="0">
                    <a:pos x="0" y="125"/>
                  </a:cxn>
                  <a:cxn ang="0">
                    <a:pos x="10" y="96"/>
                  </a:cxn>
                </a:cxnLst>
                <a:rect l="0" t="0" r="r" b="b"/>
                <a:pathLst>
                  <a:path w="10" h="125">
                    <a:moveTo>
                      <a:pt x="10" y="96"/>
                    </a:moveTo>
                    <a:lnTo>
                      <a:pt x="10" y="0"/>
                    </a:lnTo>
                    <a:lnTo>
                      <a:pt x="0" y="28"/>
                    </a:lnTo>
                    <a:lnTo>
                      <a:pt x="0" y="125"/>
                    </a:lnTo>
                    <a:lnTo>
                      <a:pt x="1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67" name="Freeform 879"/>
              <p:cNvSpPr>
                <a:spLocks/>
              </p:cNvSpPr>
              <p:nvPr/>
            </p:nvSpPr>
            <p:spPr bwMode="auto">
              <a:xfrm>
                <a:off x="4218" y="1326"/>
                <a:ext cx="10" cy="125"/>
              </a:xfrm>
              <a:custGeom>
                <a:avLst/>
                <a:gdLst/>
                <a:ahLst/>
                <a:cxnLst>
                  <a:cxn ang="0">
                    <a:pos x="10" y="125"/>
                  </a:cxn>
                  <a:cxn ang="0">
                    <a:pos x="10" y="28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10" y="125"/>
                  </a:cxn>
                </a:cxnLst>
                <a:rect l="0" t="0" r="r" b="b"/>
                <a:pathLst>
                  <a:path w="10" h="125">
                    <a:moveTo>
                      <a:pt x="10" y="125"/>
                    </a:moveTo>
                    <a:lnTo>
                      <a:pt x="10" y="28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0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68" name="Freeform 880"/>
              <p:cNvSpPr>
                <a:spLocks noEditPoints="1"/>
              </p:cNvSpPr>
              <p:nvPr/>
            </p:nvSpPr>
            <p:spPr bwMode="auto">
              <a:xfrm>
                <a:off x="3776" y="1326"/>
                <a:ext cx="452" cy="1741"/>
              </a:xfrm>
              <a:custGeom>
                <a:avLst/>
                <a:gdLst/>
                <a:ahLst/>
                <a:cxnLst>
                  <a:cxn ang="0">
                    <a:pos x="452" y="125"/>
                  </a:cxn>
                  <a:cxn ang="0">
                    <a:pos x="452" y="28"/>
                  </a:cxn>
                  <a:cxn ang="0">
                    <a:pos x="442" y="0"/>
                  </a:cxn>
                  <a:cxn ang="0">
                    <a:pos x="442" y="96"/>
                  </a:cxn>
                  <a:cxn ang="0">
                    <a:pos x="452" y="125"/>
                  </a:cxn>
                  <a:cxn ang="0">
                    <a:pos x="0" y="1741"/>
                  </a:cxn>
                  <a:cxn ang="0">
                    <a:pos x="8" y="1734"/>
                  </a:cxn>
                </a:cxnLst>
                <a:rect l="0" t="0" r="r" b="b"/>
                <a:pathLst>
                  <a:path w="452" h="1741">
                    <a:moveTo>
                      <a:pt x="452" y="125"/>
                    </a:moveTo>
                    <a:lnTo>
                      <a:pt x="452" y="28"/>
                    </a:lnTo>
                    <a:lnTo>
                      <a:pt x="442" y="0"/>
                    </a:lnTo>
                    <a:lnTo>
                      <a:pt x="442" y="96"/>
                    </a:lnTo>
                    <a:lnTo>
                      <a:pt x="452" y="125"/>
                    </a:lnTo>
                    <a:moveTo>
                      <a:pt x="0" y="1741"/>
                    </a:moveTo>
                    <a:lnTo>
                      <a:pt x="8" y="173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69" name="Freeform 881"/>
              <p:cNvSpPr>
                <a:spLocks/>
              </p:cNvSpPr>
              <p:nvPr/>
            </p:nvSpPr>
            <p:spPr bwMode="auto">
              <a:xfrm>
                <a:off x="4420" y="1592"/>
                <a:ext cx="58" cy="107"/>
              </a:xfrm>
              <a:custGeom>
                <a:avLst/>
                <a:gdLst/>
                <a:ahLst/>
                <a:cxnLst>
                  <a:cxn ang="0">
                    <a:pos x="58" y="96"/>
                  </a:cxn>
                  <a:cxn ang="0">
                    <a:pos x="58" y="0"/>
                  </a:cxn>
                  <a:cxn ang="0">
                    <a:pos x="0" y="11"/>
                  </a:cxn>
                  <a:cxn ang="0">
                    <a:pos x="0" y="107"/>
                  </a:cxn>
                  <a:cxn ang="0">
                    <a:pos x="58" y="96"/>
                  </a:cxn>
                </a:cxnLst>
                <a:rect l="0" t="0" r="r" b="b"/>
                <a:pathLst>
                  <a:path w="58" h="107">
                    <a:moveTo>
                      <a:pt x="58" y="96"/>
                    </a:moveTo>
                    <a:lnTo>
                      <a:pt x="58" y="0"/>
                    </a:lnTo>
                    <a:lnTo>
                      <a:pt x="0" y="11"/>
                    </a:lnTo>
                    <a:lnTo>
                      <a:pt x="0" y="107"/>
                    </a:lnTo>
                    <a:lnTo>
                      <a:pt x="58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70" name="Freeform 882"/>
              <p:cNvSpPr>
                <a:spLocks/>
              </p:cNvSpPr>
              <p:nvPr/>
            </p:nvSpPr>
            <p:spPr bwMode="auto">
              <a:xfrm>
                <a:off x="4420" y="1592"/>
                <a:ext cx="58" cy="107"/>
              </a:xfrm>
              <a:custGeom>
                <a:avLst/>
                <a:gdLst/>
                <a:ahLst/>
                <a:cxnLst>
                  <a:cxn ang="0">
                    <a:pos x="58" y="96"/>
                  </a:cxn>
                  <a:cxn ang="0">
                    <a:pos x="58" y="0"/>
                  </a:cxn>
                  <a:cxn ang="0">
                    <a:pos x="0" y="11"/>
                  </a:cxn>
                  <a:cxn ang="0">
                    <a:pos x="0" y="107"/>
                  </a:cxn>
                  <a:cxn ang="0">
                    <a:pos x="58" y="96"/>
                  </a:cxn>
                </a:cxnLst>
                <a:rect l="0" t="0" r="r" b="b"/>
                <a:pathLst>
                  <a:path w="58" h="107">
                    <a:moveTo>
                      <a:pt x="58" y="96"/>
                    </a:moveTo>
                    <a:lnTo>
                      <a:pt x="58" y="0"/>
                    </a:lnTo>
                    <a:lnTo>
                      <a:pt x="0" y="11"/>
                    </a:lnTo>
                    <a:lnTo>
                      <a:pt x="0" y="107"/>
                    </a:lnTo>
                    <a:lnTo>
                      <a:pt x="58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71" name="Freeform 883"/>
              <p:cNvSpPr>
                <a:spLocks/>
              </p:cNvSpPr>
              <p:nvPr/>
            </p:nvSpPr>
            <p:spPr bwMode="auto">
              <a:xfrm>
                <a:off x="4304" y="1592"/>
                <a:ext cx="56" cy="107"/>
              </a:xfrm>
              <a:custGeom>
                <a:avLst/>
                <a:gdLst/>
                <a:ahLst/>
                <a:cxnLst>
                  <a:cxn ang="0">
                    <a:pos x="56" y="107"/>
                  </a:cxn>
                  <a:cxn ang="0">
                    <a:pos x="56" y="11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56" y="107"/>
                  </a:cxn>
                </a:cxnLst>
                <a:rect l="0" t="0" r="r" b="b"/>
                <a:pathLst>
                  <a:path w="56" h="107">
                    <a:moveTo>
                      <a:pt x="56" y="107"/>
                    </a:moveTo>
                    <a:lnTo>
                      <a:pt x="56" y="11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56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72" name="Freeform 884"/>
              <p:cNvSpPr>
                <a:spLocks noEditPoints="1"/>
              </p:cNvSpPr>
              <p:nvPr/>
            </p:nvSpPr>
            <p:spPr bwMode="auto">
              <a:xfrm>
                <a:off x="3420" y="1592"/>
                <a:ext cx="940" cy="632"/>
              </a:xfrm>
              <a:custGeom>
                <a:avLst/>
                <a:gdLst/>
                <a:ahLst/>
                <a:cxnLst>
                  <a:cxn ang="0">
                    <a:pos x="940" y="107"/>
                  </a:cxn>
                  <a:cxn ang="0">
                    <a:pos x="940" y="11"/>
                  </a:cxn>
                  <a:cxn ang="0">
                    <a:pos x="884" y="0"/>
                  </a:cxn>
                  <a:cxn ang="0">
                    <a:pos x="884" y="96"/>
                  </a:cxn>
                  <a:cxn ang="0">
                    <a:pos x="940" y="107"/>
                  </a:cxn>
                  <a:cxn ang="0">
                    <a:pos x="0" y="632"/>
                  </a:cxn>
                  <a:cxn ang="0">
                    <a:pos x="15" y="627"/>
                  </a:cxn>
                </a:cxnLst>
                <a:rect l="0" t="0" r="r" b="b"/>
                <a:pathLst>
                  <a:path w="940" h="632">
                    <a:moveTo>
                      <a:pt x="940" y="107"/>
                    </a:moveTo>
                    <a:lnTo>
                      <a:pt x="940" y="11"/>
                    </a:lnTo>
                    <a:lnTo>
                      <a:pt x="884" y="0"/>
                    </a:lnTo>
                    <a:lnTo>
                      <a:pt x="884" y="96"/>
                    </a:lnTo>
                    <a:lnTo>
                      <a:pt x="940" y="107"/>
                    </a:lnTo>
                    <a:moveTo>
                      <a:pt x="0" y="632"/>
                    </a:moveTo>
                    <a:lnTo>
                      <a:pt x="15" y="62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73" name="Freeform 885"/>
              <p:cNvSpPr>
                <a:spLocks/>
              </p:cNvSpPr>
              <p:nvPr/>
            </p:nvSpPr>
            <p:spPr bwMode="auto">
              <a:xfrm>
                <a:off x="4517" y="3220"/>
                <a:ext cx="117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5" y="10"/>
                  </a:cxn>
                  <a:cxn ang="0">
                    <a:pos x="117" y="0"/>
                  </a:cxn>
                  <a:cxn ang="0">
                    <a:pos x="108" y="72"/>
                  </a:cxn>
                  <a:cxn ang="0">
                    <a:pos x="0" y="83"/>
                  </a:cxn>
                </a:cxnLst>
                <a:rect l="0" t="0" r="r" b="b"/>
                <a:pathLst>
                  <a:path w="117" h="83">
                    <a:moveTo>
                      <a:pt x="0" y="83"/>
                    </a:moveTo>
                    <a:lnTo>
                      <a:pt x="5" y="10"/>
                    </a:lnTo>
                    <a:lnTo>
                      <a:pt x="117" y="0"/>
                    </a:lnTo>
                    <a:lnTo>
                      <a:pt x="108" y="72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74" name="Freeform 886"/>
              <p:cNvSpPr>
                <a:spLocks/>
              </p:cNvSpPr>
              <p:nvPr/>
            </p:nvSpPr>
            <p:spPr bwMode="auto">
              <a:xfrm>
                <a:off x="4517" y="3220"/>
                <a:ext cx="117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5" y="10"/>
                  </a:cxn>
                  <a:cxn ang="0">
                    <a:pos x="117" y="0"/>
                  </a:cxn>
                  <a:cxn ang="0">
                    <a:pos x="108" y="72"/>
                  </a:cxn>
                  <a:cxn ang="0">
                    <a:pos x="0" y="83"/>
                  </a:cxn>
                </a:cxnLst>
                <a:rect l="0" t="0" r="r" b="b"/>
                <a:pathLst>
                  <a:path w="117" h="83">
                    <a:moveTo>
                      <a:pt x="0" y="83"/>
                    </a:moveTo>
                    <a:lnTo>
                      <a:pt x="5" y="10"/>
                    </a:lnTo>
                    <a:lnTo>
                      <a:pt x="117" y="0"/>
                    </a:lnTo>
                    <a:lnTo>
                      <a:pt x="108" y="72"/>
                    </a:lnTo>
                    <a:lnTo>
                      <a:pt x="0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75" name="Freeform 887"/>
              <p:cNvSpPr>
                <a:spLocks/>
              </p:cNvSpPr>
              <p:nvPr/>
            </p:nvSpPr>
            <p:spPr bwMode="auto">
              <a:xfrm>
                <a:off x="4148" y="3220"/>
                <a:ext cx="116" cy="83"/>
              </a:xfrm>
              <a:custGeom>
                <a:avLst/>
                <a:gdLst/>
                <a:ahLst/>
                <a:cxnLst>
                  <a:cxn ang="0">
                    <a:pos x="112" y="10"/>
                  </a:cxn>
                  <a:cxn ang="0">
                    <a:pos x="0" y="0"/>
                  </a:cxn>
                  <a:cxn ang="0">
                    <a:pos x="9" y="72"/>
                  </a:cxn>
                  <a:cxn ang="0">
                    <a:pos x="116" y="83"/>
                  </a:cxn>
                  <a:cxn ang="0">
                    <a:pos x="112" y="10"/>
                  </a:cxn>
                </a:cxnLst>
                <a:rect l="0" t="0" r="r" b="b"/>
                <a:pathLst>
                  <a:path w="116" h="83">
                    <a:moveTo>
                      <a:pt x="112" y="10"/>
                    </a:moveTo>
                    <a:lnTo>
                      <a:pt x="0" y="0"/>
                    </a:lnTo>
                    <a:lnTo>
                      <a:pt x="9" y="72"/>
                    </a:lnTo>
                    <a:lnTo>
                      <a:pt x="116" y="83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76" name="Freeform 888"/>
              <p:cNvSpPr>
                <a:spLocks/>
              </p:cNvSpPr>
              <p:nvPr/>
            </p:nvSpPr>
            <p:spPr bwMode="auto">
              <a:xfrm>
                <a:off x="4148" y="3220"/>
                <a:ext cx="116" cy="83"/>
              </a:xfrm>
              <a:custGeom>
                <a:avLst/>
                <a:gdLst/>
                <a:ahLst/>
                <a:cxnLst>
                  <a:cxn ang="0">
                    <a:pos x="112" y="10"/>
                  </a:cxn>
                  <a:cxn ang="0">
                    <a:pos x="0" y="0"/>
                  </a:cxn>
                  <a:cxn ang="0">
                    <a:pos x="9" y="72"/>
                  </a:cxn>
                  <a:cxn ang="0">
                    <a:pos x="116" y="83"/>
                  </a:cxn>
                  <a:cxn ang="0">
                    <a:pos x="112" y="10"/>
                  </a:cxn>
                </a:cxnLst>
                <a:rect l="0" t="0" r="r" b="b"/>
                <a:pathLst>
                  <a:path w="116" h="83">
                    <a:moveTo>
                      <a:pt x="112" y="10"/>
                    </a:moveTo>
                    <a:lnTo>
                      <a:pt x="0" y="0"/>
                    </a:lnTo>
                    <a:lnTo>
                      <a:pt x="9" y="72"/>
                    </a:lnTo>
                    <a:lnTo>
                      <a:pt x="116" y="83"/>
                    </a:lnTo>
                    <a:lnTo>
                      <a:pt x="112" y="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77" name="Freeform 889"/>
              <p:cNvSpPr>
                <a:spLocks/>
              </p:cNvSpPr>
              <p:nvPr/>
            </p:nvSpPr>
            <p:spPr bwMode="auto">
              <a:xfrm>
                <a:off x="5456" y="2051"/>
                <a:ext cx="49" cy="180"/>
              </a:xfrm>
              <a:custGeom>
                <a:avLst/>
                <a:gdLst/>
                <a:ahLst/>
                <a:cxnLst>
                  <a:cxn ang="0">
                    <a:pos x="49" y="113"/>
                  </a:cxn>
                  <a:cxn ang="0">
                    <a:pos x="49" y="0"/>
                  </a:cxn>
                  <a:cxn ang="0">
                    <a:pos x="0" y="65"/>
                  </a:cxn>
                  <a:cxn ang="0">
                    <a:pos x="0" y="180"/>
                  </a:cxn>
                  <a:cxn ang="0">
                    <a:pos x="49" y="113"/>
                  </a:cxn>
                </a:cxnLst>
                <a:rect l="0" t="0" r="r" b="b"/>
                <a:pathLst>
                  <a:path w="49" h="180">
                    <a:moveTo>
                      <a:pt x="49" y="113"/>
                    </a:moveTo>
                    <a:lnTo>
                      <a:pt x="49" y="0"/>
                    </a:lnTo>
                    <a:lnTo>
                      <a:pt x="0" y="65"/>
                    </a:lnTo>
                    <a:lnTo>
                      <a:pt x="0" y="180"/>
                    </a:lnTo>
                    <a:lnTo>
                      <a:pt x="49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78" name="Freeform 890"/>
              <p:cNvSpPr>
                <a:spLocks/>
              </p:cNvSpPr>
              <p:nvPr/>
            </p:nvSpPr>
            <p:spPr bwMode="auto">
              <a:xfrm>
                <a:off x="5456" y="2051"/>
                <a:ext cx="49" cy="180"/>
              </a:xfrm>
              <a:custGeom>
                <a:avLst/>
                <a:gdLst/>
                <a:ahLst/>
                <a:cxnLst>
                  <a:cxn ang="0">
                    <a:pos x="49" y="113"/>
                  </a:cxn>
                  <a:cxn ang="0">
                    <a:pos x="49" y="0"/>
                  </a:cxn>
                  <a:cxn ang="0">
                    <a:pos x="0" y="65"/>
                  </a:cxn>
                  <a:cxn ang="0">
                    <a:pos x="0" y="180"/>
                  </a:cxn>
                  <a:cxn ang="0">
                    <a:pos x="49" y="113"/>
                  </a:cxn>
                </a:cxnLst>
                <a:rect l="0" t="0" r="r" b="b"/>
                <a:pathLst>
                  <a:path w="49" h="180">
                    <a:moveTo>
                      <a:pt x="49" y="113"/>
                    </a:moveTo>
                    <a:lnTo>
                      <a:pt x="49" y="0"/>
                    </a:lnTo>
                    <a:lnTo>
                      <a:pt x="0" y="65"/>
                    </a:lnTo>
                    <a:lnTo>
                      <a:pt x="0" y="180"/>
                    </a:lnTo>
                    <a:lnTo>
                      <a:pt x="49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79" name="Freeform 891"/>
              <p:cNvSpPr>
                <a:spLocks/>
              </p:cNvSpPr>
              <p:nvPr/>
            </p:nvSpPr>
            <p:spPr bwMode="auto">
              <a:xfrm>
                <a:off x="4776" y="3094"/>
                <a:ext cx="135" cy="102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4" y="29"/>
                  </a:cxn>
                  <a:cxn ang="0">
                    <a:pos x="135" y="0"/>
                  </a:cxn>
                  <a:cxn ang="0">
                    <a:pos x="119" y="73"/>
                  </a:cxn>
                  <a:cxn ang="0">
                    <a:pos x="0" y="102"/>
                  </a:cxn>
                </a:cxnLst>
                <a:rect l="0" t="0" r="r" b="b"/>
                <a:pathLst>
                  <a:path w="135" h="102">
                    <a:moveTo>
                      <a:pt x="0" y="102"/>
                    </a:moveTo>
                    <a:lnTo>
                      <a:pt x="14" y="29"/>
                    </a:lnTo>
                    <a:lnTo>
                      <a:pt x="135" y="0"/>
                    </a:lnTo>
                    <a:lnTo>
                      <a:pt x="119" y="73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80" name="Freeform 892"/>
              <p:cNvSpPr>
                <a:spLocks/>
              </p:cNvSpPr>
              <p:nvPr/>
            </p:nvSpPr>
            <p:spPr bwMode="auto">
              <a:xfrm>
                <a:off x="4776" y="3094"/>
                <a:ext cx="135" cy="102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4" y="29"/>
                  </a:cxn>
                  <a:cxn ang="0">
                    <a:pos x="135" y="0"/>
                  </a:cxn>
                  <a:cxn ang="0">
                    <a:pos x="119" y="73"/>
                  </a:cxn>
                  <a:cxn ang="0">
                    <a:pos x="0" y="102"/>
                  </a:cxn>
                </a:cxnLst>
                <a:rect l="0" t="0" r="r" b="b"/>
                <a:pathLst>
                  <a:path w="135" h="102">
                    <a:moveTo>
                      <a:pt x="0" y="102"/>
                    </a:moveTo>
                    <a:lnTo>
                      <a:pt x="14" y="29"/>
                    </a:lnTo>
                    <a:lnTo>
                      <a:pt x="135" y="0"/>
                    </a:lnTo>
                    <a:lnTo>
                      <a:pt x="119" y="73"/>
                    </a:lnTo>
                    <a:lnTo>
                      <a:pt x="0" y="10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81" name="Freeform 893"/>
              <p:cNvSpPr>
                <a:spLocks/>
              </p:cNvSpPr>
              <p:nvPr/>
            </p:nvSpPr>
            <p:spPr bwMode="auto">
              <a:xfrm>
                <a:off x="3871" y="3094"/>
                <a:ext cx="133" cy="102"/>
              </a:xfrm>
              <a:custGeom>
                <a:avLst/>
                <a:gdLst/>
                <a:ahLst/>
                <a:cxnLst>
                  <a:cxn ang="0">
                    <a:pos x="16" y="73"/>
                  </a:cxn>
                  <a:cxn ang="0">
                    <a:pos x="0" y="0"/>
                  </a:cxn>
                  <a:cxn ang="0">
                    <a:pos x="121" y="29"/>
                  </a:cxn>
                  <a:cxn ang="0">
                    <a:pos x="133" y="102"/>
                  </a:cxn>
                  <a:cxn ang="0">
                    <a:pos x="16" y="73"/>
                  </a:cxn>
                </a:cxnLst>
                <a:rect l="0" t="0" r="r" b="b"/>
                <a:pathLst>
                  <a:path w="133" h="102">
                    <a:moveTo>
                      <a:pt x="16" y="73"/>
                    </a:moveTo>
                    <a:lnTo>
                      <a:pt x="0" y="0"/>
                    </a:lnTo>
                    <a:lnTo>
                      <a:pt x="121" y="29"/>
                    </a:lnTo>
                    <a:lnTo>
                      <a:pt x="133" y="102"/>
                    </a:lnTo>
                    <a:lnTo>
                      <a:pt x="16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82" name="Freeform 894"/>
              <p:cNvSpPr>
                <a:spLocks/>
              </p:cNvSpPr>
              <p:nvPr/>
            </p:nvSpPr>
            <p:spPr bwMode="auto">
              <a:xfrm>
                <a:off x="3871" y="3094"/>
                <a:ext cx="133" cy="102"/>
              </a:xfrm>
              <a:custGeom>
                <a:avLst/>
                <a:gdLst/>
                <a:ahLst/>
                <a:cxnLst>
                  <a:cxn ang="0">
                    <a:pos x="16" y="73"/>
                  </a:cxn>
                  <a:cxn ang="0">
                    <a:pos x="0" y="0"/>
                  </a:cxn>
                  <a:cxn ang="0">
                    <a:pos x="121" y="29"/>
                  </a:cxn>
                  <a:cxn ang="0">
                    <a:pos x="133" y="102"/>
                  </a:cxn>
                  <a:cxn ang="0">
                    <a:pos x="16" y="73"/>
                  </a:cxn>
                </a:cxnLst>
                <a:rect l="0" t="0" r="r" b="b"/>
                <a:pathLst>
                  <a:path w="133" h="102">
                    <a:moveTo>
                      <a:pt x="16" y="73"/>
                    </a:moveTo>
                    <a:lnTo>
                      <a:pt x="0" y="0"/>
                    </a:lnTo>
                    <a:lnTo>
                      <a:pt x="121" y="29"/>
                    </a:lnTo>
                    <a:lnTo>
                      <a:pt x="133" y="102"/>
                    </a:lnTo>
                    <a:lnTo>
                      <a:pt x="16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83" name="Freeform 895"/>
              <p:cNvSpPr>
                <a:spLocks/>
              </p:cNvSpPr>
              <p:nvPr/>
            </p:nvSpPr>
            <p:spPr bwMode="auto">
              <a:xfrm>
                <a:off x="4625" y="3220"/>
                <a:ext cx="20" cy="10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0" y="32"/>
                  </a:cxn>
                  <a:cxn ang="0">
                    <a:pos x="12" y="104"/>
                  </a:cxn>
                  <a:cxn ang="0">
                    <a:pos x="0" y="72"/>
                  </a:cxn>
                  <a:cxn ang="0">
                    <a:pos x="9" y="0"/>
                  </a:cxn>
                </a:cxnLst>
                <a:rect l="0" t="0" r="r" b="b"/>
                <a:pathLst>
                  <a:path w="20" h="104">
                    <a:moveTo>
                      <a:pt x="9" y="0"/>
                    </a:moveTo>
                    <a:lnTo>
                      <a:pt x="20" y="32"/>
                    </a:lnTo>
                    <a:lnTo>
                      <a:pt x="12" y="104"/>
                    </a:lnTo>
                    <a:lnTo>
                      <a:pt x="0" y="7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84" name="Freeform 896"/>
              <p:cNvSpPr>
                <a:spLocks/>
              </p:cNvSpPr>
              <p:nvPr/>
            </p:nvSpPr>
            <p:spPr bwMode="auto">
              <a:xfrm>
                <a:off x="4625" y="3220"/>
                <a:ext cx="20" cy="10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0" y="32"/>
                  </a:cxn>
                  <a:cxn ang="0">
                    <a:pos x="12" y="104"/>
                  </a:cxn>
                  <a:cxn ang="0">
                    <a:pos x="0" y="72"/>
                  </a:cxn>
                  <a:cxn ang="0">
                    <a:pos x="9" y="0"/>
                  </a:cxn>
                </a:cxnLst>
                <a:rect l="0" t="0" r="r" b="b"/>
                <a:pathLst>
                  <a:path w="20" h="104">
                    <a:moveTo>
                      <a:pt x="9" y="0"/>
                    </a:moveTo>
                    <a:lnTo>
                      <a:pt x="20" y="32"/>
                    </a:lnTo>
                    <a:lnTo>
                      <a:pt x="12" y="104"/>
                    </a:lnTo>
                    <a:lnTo>
                      <a:pt x="0" y="72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85" name="Rectangle 897"/>
              <p:cNvSpPr>
                <a:spLocks noChangeArrowheads="1"/>
              </p:cNvSpPr>
              <p:nvPr/>
            </p:nvSpPr>
            <p:spPr bwMode="auto">
              <a:xfrm>
                <a:off x="4360" y="1603"/>
                <a:ext cx="60" cy="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86" name="Rectangle 898"/>
              <p:cNvSpPr>
                <a:spLocks noChangeArrowheads="1"/>
              </p:cNvSpPr>
              <p:nvPr/>
            </p:nvSpPr>
            <p:spPr bwMode="auto">
              <a:xfrm>
                <a:off x="4360" y="1603"/>
                <a:ext cx="60" cy="9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87" name="Freeform 899"/>
              <p:cNvSpPr>
                <a:spLocks/>
              </p:cNvSpPr>
              <p:nvPr/>
            </p:nvSpPr>
            <p:spPr bwMode="auto">
              <a:xfrm>
                <a:off x="5133" y="1548"/>
                <a:ext cx="68" cy="11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40"/>
                  </a:cxn>
                  <a:cxn ang="0">
                    <a:pos x="52" y="110"/>
                  </a:cxn>
                  <a:cxn ang="0">
                    <a:pos x="68" y="66"/>
                  </a:cxn>
                  <a:cxn ang="0">
                    <a:pos x="16" y="0"/>
                  </a:cxn>
                </a:cxnLst>
                <a:rect l="0" t="0" r="r" b="b"/>
                <a:pathLst>
                  <a:path w="68" h="110">
                    <a:moveTo>
                      <a:pt x="16" y="0"/>
                    </a:moveTo>
                    <a:lnTo>
                      <a:pt x="0" y="40"/>
                    </a:lnTo>
                    <a:lnTo>
                      <a:pt x="52" y="110"/>
                    </a:lnTo>
                    <a:lnTo>
                      <a:pt x="68" y="6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88" name="Freeform 900"/>
              <p:cNvSpPr>
                <a:spLocks/>
              </p:cNvSpPr>
              <p:nvPr/>
            </p:nvSpPr>
            <p:spPr bwMode="auto">
              <a:xfrm>
                <a:off x="5133" y="1548"/>
                <a:ext cx="68" cy="11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40"/>
                  </a:cxn>
                  <a:cxn ang="0">
                    <a:pos x="52" y="110"/>
                  </a:cxn>
                  <a:cxn ang="0">
                    <a:pos x="68" y="66"/>
                  </a:cxn>
                  <a:cxn ang="0">
                    <a:pos x="16" y="0"/>
                  </a:cxn>
                </a:cxnLst>
                <a:rect l="0" t="0" r="r" b="b"/>
                <a:pathLst>
                  <a:path w="68" h="110">
                    <a:moveTo>
                      <a:pt x="16" y="0"/>
                    </a:moveTo>
                    <a:lnTo>
                      <a:pt x="0" y="40"/>
                    </a:lnTo>
                    <a:lnTo>
                      <a:pt x="52" y="110"/>
                    </a:lnTo>
                    <a:lnTo>
                      <a:pt x="68" y="66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89" name="Freeform 901"/>
              <p:cNvSpPr>
                <a:spLocks/>
              </p:cNvSpPr>
              <p:nvPr/>
            </p:nvSpPr>
            <p:spPr bwMode="auto">
              <a:xfrm>
                <a:off x="3580" y="1548"/>
                <a:ext cx="69" cy="110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53" y="0"/>
                  </a:cxn>
                  <a:cxn ang="0">
                    <a:pos x="69" y="40"/>
                  </a:cxn>
                  <a:cxn ang="0">
                    <a:pos x="16" y="110"/>
                  </a:cxn>
                  <a:cxn ang="0">
                    <a:pos x="0" y="66"/>
                  </a:cxn>
                </a:cxnLst>
                <a:rect l="0" t="0" r="r" b="b"/>
                <a:pathLst>
                  <a:path w="69" h="110">
                    <a:moveTo>
                      <a:pt x="0" y="66"/>
                    </a:moveTo>
                    <a:lnTo>
                      <a:pt x="53" y="0"/>
                    </a:lnTo>
                    <a:lnTo>
                      <a:pt x="69" y="40"/>
                    </a:lnTo>
                    <a:lnTo>
                      <a:pt x="16" y="11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90" name="Freeform 902"/>
              <p:cNvSpPr>
                <a:spLocks/>
              </p:cNvSpPr>
              <p:nvPr/>
            </p:nvSpPr>
            <p:spPr bwMode="auto">
              <a:xfrm>
                <a:off x="3580" y="1548"/>
                <a:ext cx="69" cy="110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53" y="0"/>
                  </a:cxn>
                  <a:cxn ang="0">
                    <a:pos x="69" y="40"/>
                  </a:cxn>
                  <a:cxn ang="0">
                    <a:pos x="16" y="110"/>
                  </a:cxn>
                  <a:cxn ang="0">
                    <a:pos x="0" y="66"/>
                  </a:cxn>
                </a:cxnLst>
                <a:rect l="0" t="0" r="r" b="b"/>
                <a:pathLst>
                  <a:path w="69" h="110">
                    <a:moveTo>
                      <a:pt x="0" y="66"/>
                    </a:moveTo>
                    <a:lnTo>
                      <a:pt x="53" y="0"/>
                    </a:lnTo>
                    <a:lnTo>
                      <a:pt x="69" y="40"/>
                    </a:lnTo>
                    <a:lnTo>
                      <a:pt x="16" y="110"/>
                    </a:lnTo>
                    <a:lnTo>
                      <a:pt x="0" y="6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91" name="Freeform 903"/>
              <p:cNvSpPr>
                <a:spLocks/>
              </p:cNvSpPr>
              <p:nvPr/>
            </p:nvSpPr>
            <p:spPr bwMode="auto">
              <a:xfrm>
                <a:off x="5236" y="1722"/>
                <a:ext cx="166" cy="74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66" y="66"/>
                  </a:cxn>
                  <a:cxn ang="0">
                    <a:pos x="51" y="74"/>
                  </a:cxn>
                  <a:cxn ang="0">
                    <a:pos x="0" y="5"/>
                  </a:cxn>
                  <a:cxn ang="0">
                    <a:pos x="123" y="0"/>
                  </a:cxn>
                </a:cxnLst>
                <a:rect l="0" t="0" r="r" b="b"/>
                <a:pathLst>
                  <a:path w="166" h="74">
                    <a:moveTo>
                      <a:pt x="123" y="0"/>
                    </a:moveTo>
                    <a:lnTo>
                      <a:pt x="166" y="66"/>
                    </a:lnTo>
                    <a:lnTo>
                      <a:pt x="51" y="74"/>
                    </a:lnTo>
                    <a:lnTo>
                      <a:pt x="0" y="5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92" name="Freeform 904"/>
              <p:cNvSpPr>
                <a:spLocks/>
              </p:cNvSpPr>
              <p:nvPr/>
            </p:nvSpPr>
            <p:spPr bwMode="auto">
              <a:xfrm>
                <a:off x="5236" y="1722"/>
                <a:ext cx="166" cy="74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66" y="66"/>
                  </a:cxn>
                  <a:cxn ang="0">
                    <a:pos x="51" y="74"/>
                  </a:cxn>
                  <a:cxn ang="0">
                    <a:pos x="0" y="5"/>
                  </a:cxn>
                  <a:cxn ang="0">
                    <a:pos x="123" y="0"/>
                  </a:cxn>
                </a:cxnLst>
                <a:rect l="0" t="0" r="r" b="b"/>
                <a:pathLst>
                  <a:path w="166" h="74">
                    <a:moveTo>
                      <a:pt x="123" y="0"/>
                    </a:moveTo>
                    <a:lnTo>
                      <a:pt x="166" y="66"/>
                    </a:lnTo>
                    <a:lnTo>
                      <a:pt x="51" y="74"/>
                    </a:lnTo>
                    <a:lnTo>
                      <a:pt x="0" y="5"/>
                    </a:lnTo>
                    <a:lnTo>
                      <a:pt x="12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93" name="Freeform 905"/>
              <p:cNvSpPr>
                <a:spLocks/>
              </p:cNvSpPr>
              <p:nvPr/>
            </p:nvSpPr>
            <p:spPr bwMode="auto">
              <a:xfrm>
                <a:off x="5258" y="2655"/>
                <a:ext cx="77" cy="227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77" y="180"/>
                  </a:cxn>
                  <a:cxn ang="0">
                    <a:pos x="77" y="0"/>
                  </a:cxn>
                  <a:cxn ang="0">
                    <a:pos x="0" y="48"/>
                  </a:cxn>
                  <a:cxn ang="0">
                    <a:pos x="0" y="227"/>
                  </a:cxn>
                </a:cxnLst>
                <a:rect l="0" t="0" r="r" b="b"/>
                <a:pathLst>
                  <a:path w="77" h="227">
                    <a:moveTo>
                      <a:pt x="0" y="227"/>
                    </a:moveTo>
                    <a:lnTo>
                      <a:pt x="77" y="180"/>
                    </a:lnTo>
                    <a:lnTo>
                      <a:pt x="77" y="0"/>
                    </a:lnTo>
                    <a:lnTo>
                      <a:pt x="0" y="48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94" name="Freeform 906"/>
              <p:cNvSpPr>
                <a:spLocks/>
              </p:cNvSpPr>
              <p:nvPr/>
            </p:nvSpPr>
            <p:spPr bwMode="auto">
              <a:xfrm>
                <a:off x="5258" y="2655"/>
                <a:ext cx="77" cy="227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77" y="180"/>
                  </a:cxn>
                  <a:cxn ang="0">
                    <a:pos x="77" y="0"/>
                  </a:cxn>
                  <a:cxn ang="0">
                    <a:pos x="0" y="48"/>
                  </a:cxn>
                  <a:cxn ang="0">
                    <a:pos x="0" y="227"/>
                  </a:cxn>
                </a:cxnLst>
                <a:rect l="0" t="0" r="r" b="b"/>
                <a:pathLst>
                  <a:path w="77" h="227">
                    <a:moveTo>
                      <a:pt x="0" y="227"/>
                    </a:moveTo>
                    <a:lnTo>
                      <a:pt x="77" y="180"/>
                    </a:lnTo>
                    <a:lnTo>
                      <a:pt x="77" y="0"/>
                    </a:lnTo>
                    <a:lnTo>
                      <a:pt x="0" y="48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95" name="Freeform 907"/>
              <p:cNvSpPr>
                <a:spLocks/>
              </p:cNvSpPr>
              <p:nvPr/>
            </p:nvSpPr>
            <p:spPr bwMode="auto">
              <a:xfrm>
                <a:off x="4091" y="3215"/>
                <a:ext cx="31" cy="137"/>
              </a:xfrm>
              <a:custGeom>
                <a:avLst/>
                <a:gdLst/>
                <a:ahLst/>
                <a:cxnLst>
                  <a:cxn ang="0">
                    <a:pos x="31" y="72"/>
                  </a:cxn>
                  <a:cxn ang="0">
                    <a:pos x="22" y="0"/>
                  </a:cxn>
                  <a:cxn ang="0">
                    <a:pos x="0" y="65"/>
                  </a:cxn>
                  <a:cxn ang="0">
                    <a:pos x="8" y="137"/>
                  </a:cxn>
                  <a:cxn ang="0">
                    <a:pos x="31" y="72"/>
                  </a:cxn>
                </a:cxnLst>
                <a:rect l="0" t="0" r="r" b="b"/>
                <a:pathLst>
                  <a:path w="31" h="137">
                    <a:moveTo>
                      <a:pt x="31" y="72"/>
                    </a:moveTo>
                    <a:lnTo>
                      <a:pt x="22" y="0"/>
                    </a:lnTo>
                    <a:lnTo>
                      <a:pt x="0" y="65"/>
                    </a:lnTo>
                    <a:lnTo>
                      <a:pt x="8" y="137"/>
                    </a:lnTo>
                    <a:lnTo>
                      <a:pt x="31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96" name="Freeform 908"/>
              <p:cNvSpPr>
                <a:spLocks/>
              </p:cNvSpPr>
              <p:nvPr/>
            </p:nvSpPr>
            <p:spPr bwMode="auto">
              <a:xfrm>
                <a:off x="4091" y="3215"/>
                <a:ext cx="31" cy="137"/>
              </a:xfrm>
              <a:custGeom>
                <a:avLst/>
                <a:gdLst/>
                <a:ahLst/>
                <a:cxnLst>
                  <a:cxn ang="0">
                    <a:pos x="31" y="72"/>
                  </a:cxn>
                  <a:cxn ang="0">
                    <a:pos x="22" y="0"/>
                  </a:cxn>
                  <a:cxn ang="0">
                    <a:pos x="0" y="65"/>
                  </a:cxn>
                  <a:cxn ang="0">
                    <a:pos x="8" y="137"/>
                  </a:cxn>
                  <a:cxn ang="0">
                    <a:pos x="31" y="72"/>
                  </a:cxn>
                </a:cxnLst>
                <a:rect l="0" t="0" r="r" b="b"/>
                <a:pathLst>
                  <a:path w="31" h="137">
                    <a:moveTo>
                      <a:pt x="31" y="72"/>
                    </a:moveTo>
                    <a:lnTo>
                      <a:pt x="22" y="0"/>
                    </a:lnTo>
                    <a:lnTo>
                      <a:pt x="0" y="65"/>
                    </a:lnTo>
                    <a:lnTo>
                      <a:pt x="8" y="137"/>
                    </a:lnTo>
                    <a:lnTo>
                      <a:pt x="31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97" name="Freeform 909"/>
              <p:cNvSpPr>
                <a:spLocks/>
              </p:cNvSpPr>
              <p:nvPr/>
            </p:nvSpPr>
            <p:spPr bwMode="auto">
              <a:xfrm>
                <a:off x="5431" y="1600"/>
                <a:ext cx="74" cy="116"/>
              </a:xfrm>
              <a:custGeom>
                <a:avLst/>
                <a:gdLst/>
                <a:ahLst/>
                <a:cxnLst>
                  <a:cxn ang="0">
                    <a:pos x="74" y="51"/>
                  </a:cxn>
                  <a:cxn ang="0">
                    <a:pos x="19" y="0"/>
                  </a:cxn>
                  <a:cxn ang="0">
                    <a:pos x="0" y="62"/>
                  </a:cxn>
                  <a:cxn ang="0">
                    <a:pos x="51" y="116"/>
                  </a:cxn>
                  <a:cxn ang="0">
                    <a:pos x="74" y="51"/>
                  </a:cxn>
                </a:cxnLst>
                <a:rect l="0" t="0" r="r" b="b"/>
                <a:pathLst>
                  <a:path w="74" h="116">
                    <a:moveTo>
                      <a:pt x="74" y="51"/>
                    </a:moveTo>
                    <a:lnTo>
                      <a:pt x="19" y="0"/>
                    </a:lnTo>
                    <a:lnTo>
                      <a:pt x="0" y="62"/>
                    </a:lnTo>
                    <a:lnTo>
                      <a:pt x="51" y="116"/>
                    </a:lnTo>
                    <a:lnTo>
                      <a:pt x="74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98" name="Freeform 910"/>
              <p:cNvSpPr>
                <a:spLocks/>
              </p:cNvSpPr>
              <p:nvPr/>
            </p:nvSpPr>
            <p:spPr bwMode="auto">
              <a:xfrm>
                <a:off x="5431" y="1600"/>
                <a:ext cx="74" cy="116"/>
              </a:xfrm>
              <a:custGeom>
                <a:avLst/>
                <a:gdLst/>
                <a:ahLst/>
                <a:cxnLst>
                  <a:cxn ang="0">
                    <a:pos x="74" y="51"/>
                  </a:cxn>
                  <a:cxn ang="0">
                    <a:pos x="19" y="0"/>
                  </a:cxn>
                  <a:cxn ang="0">
                    <a:pos x="0" y="62"/>
                  </a:cxn>
                  <a:cxn ang="0">
                    <a:pos x="51" y="116"/>
                  </a:cxn>
                  <a:cxn ang="0">
                    <a:pos x="74" y="51"/>
                  </a:cxn>
                </a:cxnLst>
                <a:rect l="0" t="0" r="r" b="b"/>
                <a:pathLst>
                  <a:path w="74" h="116">
                    <a:moveTo>
                      <a:pt x="74" y="51"/>
                    </a:moveTo>
                    <a:lnTo>
                      <a:pt x="19" y="0"/>
                    </a:lnTo>
                    <a:lnTo>
                      <a:pt x="0" y="62"/>
                    </a:lnTo>
                    <a:lnTo>
                      <a:pt x="51" y="116"/>
                    </a:lnTo>
                    <a:lnTo>
                      <a:pt x="74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99" name="Freeform 911"/>
              <p:cNvSpPr>
                <a:spLocks/>
              </p:cNvSpPr>
              <p:nvPr/>
            </p:nvSpPr>
            <p:spPr bwMode="auto">
              <a:xfrm>
                <a:off x="5505" y="1847"/>
                <a:ext cx="23" cy="11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23" y="72"/>
                  </a:cxn>
                  <a:cxn ang="0">
                    <a:pos x="23" y="0"/>
                  </a:cxn>
                  <a:cxn ang="0">
                    <a:pos x="0" y="43"/>
                  </a:cxn>
                  <a:cxn ang="0">
                    <a:pos x="0" y="115"/>
                  </a:cxn>
                </a:cxnLst>
                <a:rect l="0" t="0" r="r" b="b"/>
                <a:pathLst>
                  <a:path w="23" h="115">
                    <a:moveTo>
                      <a:pt x="0" y="115"/>
                    </a:moveTo>
                    <a:lnTo>
                      <a:pt x="23" y="72"/>
                    </a:lnTo>
                    <a:lnTo>
                      <a:pt x="23" y="0"/>
                    </a:lnTo>
                    <a:lnTo>
                      <a:pt x="0" y="43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00" name="Freeform 912"/>
              <p:cNvSpPr>
                <a:spLocks/>
              </p:cNvSpPr>
              <p:nvPr/>
            </p:nvSpPr>
            <p:spPr bwMode="auto">
              <a:xfrm>
                <a:off x="5505" y="1847"/>
                <a:ext cx="23" cy="11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23" y="72"/>
                  </a:cxn>
                  <a:cxn ang="0">
                    <a:pos x="23" y="0"/>
                  </a:cxn>
                  <a:cxn ang="0">
                    <a:pos x="0" y="43"/>
                  </a:cxn>
                  <a:cxn ang="0">
                    <a:pos x="0" y="115"/>
                  </a:cxn>
                </a:cxnLst>
                <a:rect l="0" t="0" r="r" b="b"/>
                <a:pathLst>
                  <a:path w="23" h="115">
                    <a:moveTo>
                      <a:pt x="0" y="115"/>
                    </a:moveTo>
                    <a:lnTo>
                      <a:pt x="23" y="72"/>
                    </a:lnTo>
                    <a:lnTo>
                      <a:pt x="23" y="0"/>
                    </a:lnTo>
                    <a:lnTo>
                      <a:pt x="0" y="43"/>
                    </a:lnTo>
                    <a:lnTo>
                      <a:pt x="0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01" name="Freeform 913"/>
              <p:cNvSpPr>
                <a:spLocks/>
              </p:cNvSpPr>
              <p:nvPr/>
            </p:nvSpPr>
            <p:spPr bwMode="auto">
              <a:xfrm>
                <a:off x="4391" y="3230"/>
                <a:ext cx="131" cy="7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4"/>
                  </a:cxn>
                  <a:cxn ang="0">
                    <a:pos x="131" y="0"/>
                  </a:cxn>
                  <a:cxn ang="0">
                    <a:pos x="126" y="73"/>
                  </a:cxn>
                  <a:cxn ang="0">
                    <a:pos x="0" y="77"/>
                  </a:cxn>
                </a:cxnLst>
                <a:rect l="0" t="0" r="r" b="b"/>
                <a:pathLst>
                  <a:path w="131" h="77">
                    <a:moveTo>
                      <a:pt x="0" y="77"/>
                    </a:moveTo>
                    <a:lnTo>
                      <a:pt x="0" y="4"/>
                    </a:lnTo>
                    <a:lnTo>
                      <a:pt x="131" y="0"/>
                    </a:lnTo>
                    <a:lnTo>
                      <a:pt x="126" y="73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02" name="Freeform 914"/>
              <p:cNvSpPr>
                <a:spLocks/>
              </p:cNvSpPr>
              <p:nvPr/>
            </p:nvSpPr>
            <p:spPr bwMode="auto">
              <a:xfrm>
                <a:off x="4391" y="3230"/>
                <a:ext cx="131" cy="7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4"/>
                  </a:cxn>
                  <a:cxn ang="0">
                    <a:pos x="131" y="0"/>
                  </a:cxn>
                  <a:cxn ang="0">
                    <a:pos x="126" y="73"/>
                  </a:cxn>
                  <a:cxn ang="0">
                    <a:pos x="0" y="77"/>
                  </a:cxn>
                </a:cxnLst>
                <a:rect l="0" t="0" r="r" b="b"/>
                <a:pathLst>
                  <a:path w="131" h="77">
                    <a:moveTo>
                      <a:pt x="0" y="77"/>
                    </a:moveTo>
                    <a:lnTo>
                      <a:pt x="0" y="4"/>
                    </a:lnTo>
                    <a:lnTo>
                      <a:pt x="131" y="0"/>
                    </a:lnTo>
                    <a:lnTo>
                      <a:pt x="126" y="73"/>
                    </a:lnTo>
                    <a:lnTo>
                      <a:pt x="0" y="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03" name="Freeform 915"/>
              <p:cNvSpPr>
                <a:spLocks/>
              </p:cNvSpPr>
              <p:nvPr/>
            </p:nvSpPr>
            <p:spPr bwMode="auto">
              <a:xfrm>
                <a:off x="4260" y="3230"/>
                <a:ext cx="131" cy="77"/>
              </a:xfrm>
              <a:custGeom>
                <a:avLst/>
                <a:gdLst/>
                <a:ahLst/>
                <a:cxnLst>
                  <a:cxn ang="0">
                    <a:pos x="4" y="73"/>
                  </a:cxn>
                  <a:cxn ang="0">
                    <a:pos x="0" y="0"/>
                  </a:cxn>
                  <a:cxn ang="0">
                    <a:pos x="131" y="4"/>
                  </a:cxn>
                  <a:cxn ang="0">
                    <a:pos x="131" y="77"/>
                  </a:cxn>
                  <a:cxn ang="0">
                    <a:pos x="4" y="73"/>
                  </a:cxn>
                </a:cxnLst>
                <a:rect l="0" t="0" r="r" b="b"/>
                <a:pathLst>
                  <a:path w="131" h="77">
                    <a:moveTo>
                      <a:pt x="4" y="73"/>
                    </a:moveTo>
                    <a:lnTo>
                      <a:pt x="0" y="0"/>
                    </a:lnTo>
                    <a:lnTo>
                      <a:pt x="131" y="4"/>
                    </a:lnTo>
                    <a:lnTo>
                      <a:pt x="131" y="77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04" name="Freeform 916"/>
              <p:cNvSpPr>
                <a:spLocks/>
              </p:cNvSpPr>
              <p:nvPr/>
            </p:nvSpPr>
            <p:spPr bwMode="auto">
              <a:xfrm>
                <a:off x="4260" y="3230"/>
                <a:ext cx="131" cy="77"/>
              </a:xfrm>
              <a:custGeom>
                <a:avLst/>
                <a:gdLst/>
                <a:ahLst/>
                <a:cxnLst>
                  <a:cxn ang="0">
                    <a:pos x="4" y="73"/>
                  </a:cxn>
                  <a:cxn ang="0">
                    <a:pos x="0" y="0"/>
                  </a:cxn>
                  <a:cxn ang="0">
                    <a:pos x="131" y="4"/>
                  </a:cxn>
                  <a:cxn ang="0">
                    <a:pos x="131" y="77"/>
                  </a:cxn>
                  <a:cxn ang="0">
                    <a:pos x="4" y="73"/>
                  </a:cxn>
                </a:cxnLst>
                <a:rect l="0" t="0" r="r" b="b"/>
                <a:pathLst>
                  <a:path w="131" h="77">
                    <a:moveTo>
                      <a:pt x="4" y="73"/>
                    </a:moveTo>
                    <a:lnTo>
                      <a:pt x="0" y="0"/>
                    </a:lnTo>
                    <a:lnTo>
                      <a:pt x="131" y="4"/>
                    </a:lnTo>
                    <a:lnTo>
                      <a:pt x="131" y="77"/>
                    </a:lnTo>
                    <a:lnTo>
                      <a:pt x="4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05" name="Freeform 917"/>
              <p:cNvSpPr>
                <a:spLocks/>
              </p:cNvSpPr>
              <p:nvPr/>
            </p:nvSpPr>
            <p:spPr bwMode="auto">
              <a:xfrm>
                <a:off x="5270" y="1847"/>
                <a:ext cx="56" cy="144"/>
              </a:xfrm>
              <a:custGeom>
                <a:avLst/>
                <a:gdLst/>
                <a:ahLst/>
                <a:cxnLst>
                  <a:cxn ang="0">
                    <a:pos x="18" y="144"/>
                  </a:cxn>
                  <a:cxn ang="0">
                    <a:pos x="0" y="32"/>
                  </a:cxn>
                  <a:cxn ang="0">
                    <a:pos x="22" y="0"/>
                  </a:cxn>
                  <a:cxn ang="0">
                    <a:pos x="56" y="93"/>
                  </a:cxn>
                  <a:cxn ang="0">
                    <a:pos x="18" y="144"/>
                  </a:cxn>
                </a:cxnLst>
                <a:rect l="0" t="0" r="r" b="b"/>
                <a:pathLst>
                  <a:path w="56" h="144">
                    <a:moveTo>
                      <a:pt x="18" y="144"/>
                    </a:moveTo>
                    <a:lnTo>
                      <a:pt x="0" y="32"/>
                    </a:lnTo>
                    <a:lnTo>
                      <a:pt x="22" y="0"/>
                    </a:lnTo>
                    <a:lnTo>
                      <a:pt x="56" y="93"/>
                    </a:lnTo>
                    <a:lnTo>
                      <a:pt x="18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06" name="Freeform 918"/>
              <p:cNvSpPr>
                <a:spLocks/>
              </p:cNvSpPr>
              <p:nvPr/>
            </p:nvSpPr>
            <p:spPr bwMode="auto">
              <a:xfrm>
                <a:off x="5270" y="1847"/>
                <a:ext cx="56" cy="144"/>
              </a:xfrm>
              <a:custGeom>
                <a:avLst/>
                <a:gdLst/>
                <a:ahLst/>
                <a:cxnLst>
                  <a:cxn ang="0">
                    <a:pos x="18" y="144"/>
                  </a:cxn>
                  <a:cxn ang="0">
                    <a:pos x="0" y="32"/>
                  </a:cxn>
                  <a:cxn ang="0">
                    <a:pos x="22" y="0"/>
                  </a:cxn>
                  <a:cxn ang="0">
                    <a:pos x="56" y="93"/>
                  </a:cxn>
                  <a:cxn ang="0">
                    <a:pos x="18" y="144"/>
                  </a:cxn>
                </a:cxnLst>
                <a:rect l="0" t="0" r="r" b="b"/>
                <a:pathLst>
                  <a:path w="56" h="144">
                    <a:moveTo>
                      <a:pt x="18" y="144"/>
                    </a:moveTo>
                    <a:lnTo>
                      <a:pt x="0" y="32"/>
                    </a:lnTo>
                    <a:lnTo>
                      <a:pt x="22" y="0"/>
                    </a:lnTo>
                    <a:lnTo>
                      <a:pt x="56" y="93"/>
                    </a:lnTo>
                    <a:lnTo>
                      <a:pt x="18" y="1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07" name="Freeform 919"/>
              <p:cNvSpPr>
                <a:spLocks/>
              </p:cNvSpPr>
              <p:nvPr/>
            </p:nvSpPr>
            <p:spPr bwMode="auto">
              <a:xfrm>
                <a:off x="3456" y="1847"/>
                <a:ext cx="56" cy="144"/>
              </a:xfrm>
              <a:custGeom>
                <a:avLst/>
                <a:gdLst/>
                <a:ahLst/>
                <a:cxnLst>
                  <a:cxn ang="0">
                    <a:pos x="56" y="32"/>
                  </a:cxn>
                  <a:cxn ang="0">
                    <a:pos x="33" y="0"/>
                  </a:cxn>
                  <a:cxn ang="0">
                    <a:pos x="0" y="93"/>
                  </a:cxn>
                  <a:cxn ang="0">
                    <a:pos x="36" y="144"/>
                  </a:cxn>
                  <a:cxn ang="0">
                    <a:pos x="56" y="32"/>
                  </a:cxn>
                </a:cxnLst>
                <a:rect l="0" t="0" r="r" b="b"/>
                <a:pathLst>
                  <a:path w="56" h="144">
                    <a:moveTo>
                      <a:pt x="56" y="32"/>
                    </a:moveTo>
                    <a:lnTo>
                      <a:pt x="33" y="0"/>
                    </a:lnTo>
                    <a:lnTo>
                      <a:pt x="0" y="93"/>
                    </a:lnTo>
                    <a:lnTo>
                      <a:pt x="36" y="144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08" name="Freeform 920"/>
              <p:cNvSpPr>
                <a:spLocks noEditPoints="1"/>
              </p:cNvSpPr>
              <p:nvPr/>
            </p:nvSpPr>
            <p:spPr bwMode="auto">
              <a:xfrm>
                <a:off x="3456" y="1847"/>
                <a:ext cx="1858" cy="264"/>
              </a:xfrm>
              <a:custGeom>
                <a:avLst/>
                <a:gdLst/>
                <a:ahLst/>
                <a:cxnLst>
                  <a:cxn ang="0">
                    <a:pos x="56" y="32"/>
                  </a:cxn>
                  <a:cxn ang="0">
                    <a:pos x="33" y="0"/>
                  </a:cxn>
                  <a:cxn ang="0">
                    <a:pos x="0" y="93"/>
                  </a:cxn>
                  <a:cxn ang="0">
                    <a:pos x="36" y="144"/>
                  </a:cxn>
                  <a:cxn ang="0">
                    <a:pos x="56" y="32"/>
                  </a:cxn>
                  <a:cxn ang="0">
                    <a:pos x="1810" y="121"/>
                  </a:cxn>
                  <a:cxn ang="0">
                    <a:pos x="1858" y="264"/>
                  </a:cxn>
                </a:cxnLst>
                <a:rect l="0" t="0" r="r" b="b"/>
                <a:pathLst>
                  <a:path w="1858" h="264">
                    <a:moveTo>
                      <a:pt x="56" y="32"/>
                    </a:moveTo>
                    <a:lnTo>
                      <a:pt x="33" y="0"/>
                    </a:lnTo>
                    <a:lnTo>
                      <a:pt x="0" y="93"/>
                    </a:lnTo>
                    <a:lnTo>
                      <a:pt x="36" y="144"/>
                    </a:lnTo>
                    <a:lnTo>
                      <a:pt x="56" y="32"/>
                    </a:lnTo>
                    <a:moveTo>
                      <a:pt x="1810" y="121"/>
                    </a:moveTo>
                    <a:lnTo>
                      <a:pt x="1858" y="26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09" name="Freeform 921"/>
              <p:cNvSpPr>
                <a:spLocks/>
              </p:cNvSpPr>
              <p:nvPr/>
            </p:nvSpPr>
            <p:spPr bwMode="auto">
              <a:xfrm>
                <a:off x="5236" y="1691"/>
                <a:ext cx="121" cy="105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121" y="69"/>
                  </a:cxn>
                  <a:cxn ang="0">
                    <a:pos x="51" y="105"/>
                  </a:cxn>
                  <a:cxn ang="0">
                    <a:pos x="0" y="36"/>
                  </a:cxn>
                  <a:cxn ang="0">
                    <a:pos x="70" y="0"/>
                  </a:cxn>
                </a:cxnLst>
                <a:rect l="0" t="0" r="r" b="b"/>
                <a:pathLst>
                  <a:path w="121" h="105">
                    <a:moveTo>
                      <a:pt x="70" y="0"/>
                    </a:moveTo>
                    <a:lnTo>
                      <a:pt x="121" y="69"/>
                    </a:lnTo>
                    <a:lnTo>
                      <a:pt x="51" y="105"/>
                    </a:lnTo>
                    <a:lnTo>
                      <a:pt x="0" y="36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10" name="Freeform 922"/>
              <p:cNvSpPr>
                <a:spLocks/>
              </p:cNvSpPr>
              <p:nvPr/>
            </p:nvSpPr>
            <p:spPr bwMode="auto">
              <a:xfrm>
                <a:off x="5236" y="1691"/>
                <a:ext cx="121" cy="105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121" y="69"/>
                  </a:cxn>
                  <a:cxn ang="0">
                    <a:pos x="51" y="105"/>
                  </a:cxn>
                  <a:cxn ang="0">
                    <a:pos x="0" y="36"/>
                  </a:cxn>
                  <a:cxn ang="0">
                    <a:pos x="70" y="0"/>
                  </a:cxn>
                </a:cxnLst>
                <a:rect l="0" t="0" r="r" b="b"/>
                <a:pathLst>
                  <a:path w="121" h="105">
                    <a:moveTo>
                      <a:pt x="70" y="0"/>
                    </a:moveTo>
                    <a:lnTo>
                      <a:pt x="121" y="69"/>
                    </a:lnTo>
                    <a:lnTo>
                      <a:pt x="51" y="105"/>
                    </a:lnTo>
                    <a:lnTo>
                      <a:pt x="0" y="36"/>
                    </a:lnTo>
                    <a:lnTo>
                      <a:pt x="7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11" name="Freeform 923"/>
              <p:cNvSpPr>
                <a:spLocks/>
              </p:cNvSpPr>
              <p:nvPr/>
            </p:nvSpPr>
            <p:spPr bwMode="auto">
              <a:xfrm>
                <a:off x="3425" y="1691"/>
                <a:ext cx="121" cy="105"/>
              </a:xfrm>
              <a:custGeom>
                <a:avLst/>
                <a:gdLst/>
                <a:ahLst/>
                <a:cxnLst>
                  <a:cxn ang="0">
                    <a:pos x="68" y="105"/>
                  </a:cxn>
                  <a:cxn ang="0">
                    <a:pos x="121" y="36"/>
                  </a:cxn>
                  <a:cxn ang="0">
                    <a:pos x="51" y="0"/>
                  </a:cxn>
                  <a:cxn ang="0">
                    <a:pos x="0" y="69"/>
                  </a:cxn>
                  <a:cxn ang="0">
                    <a:pos x="68" y="105"/>
                  </a:cxn>
                </a:cxnLst>
                <a:rect l="0" t="0" r="r" b="b"/>
                <a:pathLst>
                  <a:path w="121" h="105">
                    <a:moveTo>
                      <a:pt x="68" y="105"/>
                    </a:moveTo>
                    <a:lnTo>
                      <a:pt x="121" y="36"/>
                    </a:lnTo>
                    <a:lnTo>
                      <a:pt x="51" y="0"/>
                    </a:lnTo>
                    <a:lnTo>
                      <a:pt x="0" y="69"/>
                    </a:lnTo>
                    <a:lnTo>
                      <a:pt x="68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12" name="Freeform 924"/>
              <p:cNvSpPr>
                <a:spLocks noEditPoints="1"/>
              </p:cNvSpPr>
              <p:nvPr/>
            </p:nvSpPr>
            <p:spPr bwMode="auto">
              <a:xfrm>
                <a:off x="3425" y="1691"/>
                <a:ext cx="121" cy="421"/>
              </a:xfrm>
              <a:custGeom>
                <a:avLst/>
                <a:gdLst/>
                <a:ahLst/>
                <a:cxnLst>
                  <a:cxn ang="0">
                    <a:pos x="68" y="105"/>
                  </a:cxn>
                  <a:cxn ang="0">
                    <a:pos x="121" y="36"/>
                  </a:cxn>
                  <a:cxn ang="0">
                    <a:pos x="51" y="0"/>
                  </a:cxn>
                  <a:cxn ang="0">
                    <a:pos x="0" y="69"/>
                  </a:cxn>
                  <a:cxn ang="0">
                    <a:pos x="68" y="105"/>
                  </a:cxn>
                  <a:cxn ang="0">
                    <a:pos x="43" y="421"/>
                  </a:cxn>
                  <a:cxn ang="0">
                    <a:pos x="93" y="277"/>
                  </a:cxn>
                </a:cxnLst>
                <a:rect l="0" t="0" r="r" b="b"/>
                <a:pathLst>
                  <a:path w="121" h="421">
                    <a:moveTo>
                      <a:pt x="68" y="105"/>
                    </a:moveTo>
                    <a:lnTo>
                      <a:pt x="121" y="36"/>
                    </a:lnTo>
                    <a:lnTo>
                      <a:pt x="51" y="0"/>
                    </a:lnTo>
                    <a:lnTo>
                      <a:pt x="0" y="69"/>
                    </a:lnTo>
                    <a:lnTo>
                      <a:pt x="68" y="105"/>
                    </a:lnTo>
                    <a:moveTo>
                      <a:pt x="43" y="421"/>
                    </a:moveTo>
                    <a:lnTo>
                      <a:pt x="93" y="27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13" name="Freeform 925"/>
              <p:cNvSpPr>
                <a:spLocks/>
              </p:cNvSpPr>
              <p:nvPr/>
            </p:nvSpPr>
            <p:spPr bwMode="auto">
              <a:xfrm>
                <a:off x="4953" y="1320"/>
                <a:ext cx="136" cy="79"/>
              </a:xfrm>
              <a:custGeom>
                <a:avLst/>
                <a:gdLst/>
                <a:ahLst/>
                <a:cxnLst>
                  <a:cxn ang="0">
                    <a:pos x="136" y="44"/>
                  </a:cxn>
                  <a:cxn ang="0">
                    <a:pos x="2" y="0"/>
                  </a:cxn>
                  <a:cxn ang="0">
                    <a:pos x="0" y="30"/>
                  </a:cxn>
                  <a:cxn ang="0">
                    <a:pos x="132" y="79"/>
                  </a:cxn>
                  <a:cxn ang="0">
                    <a:pos x="136" y="44"/>
                  </a:cxn>
                </a:cxnLst>
                <a:rect l="0" t="0" r="r" b="b"/>
                <a:pathLst>
                  <a:path w="136" h="79">
                    <a:moveTo>
                      <a:pt x="136" y="44"/>
                    </a:moveTo>
                    <a:lnTo>
                      <a:pt x="2" y="0"/>
                    </a:lnTo>
                    <a:lnTo>
                      <a:pt x="0" y="30"/>
                    </a:lnTo>
                    <a:lnTo>
                      <a:pt x="132" y="79"/>
                    </a:lnTo>
                    <a:lnTo>
                      <a:pt x="136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14" name="Freeform 926"/>
              <p:cNvSpPr>
                <a:spLocks/>
              </p:cNvSpPr>
              <p:nvPr/>
            </p:nvSpPr>
            <p:spPr bwMode="auto">
              <a:xfrm>
                <a:off x="4953" y="1320"/>
                <a:ext cx="136" cy="79"/>
              </a:xfrm>
              <a:custGeom>
                <a:avLst/>
                <a:gdLst/>
                <a:ahLst/>
                <a:cxnLst>
                  <a:cxn ang="0">
                    <a:pos x="136" y="44"/>
                  </a:cxn>
                  <a:cxn ang="0">
                    <a:pos x="2" y="0"/>
                  </a:cxn>
                  <a:cxn ang="0">
                    <a:pos x="0" y="30"/>
                  </a:cxn>
                  <a:cxn ang="0">
                    <a:pos x="132" y="79"/>
                  </a:cxn>
                  <a:cxn ang="0">
                    <a:pos x="136" y="44"/>
                  </a:cxn>
                </a:cxnLst>
                <a:rect l="0" t="0" r="r" b="b"/>
                <a:pathLst>
                  <a:path w="136" h="79">
                    <a:moveTo>
                      <a:pt x="136" y="44"/>
                    </a:moveTo>
                    <a:lnTo>
                      <a:pt x="2" y="0"/>
                    </a:lnTo>
                    <a:lnTo>
                      <a:pt x="0" y="30"/>
                    </a:lnTo>
                    <a:lnTo>
                      <a:pt x="132" y="79"/>
                    </a:lnTo>
                    <a:lnTo>
                      <a:pt x="136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15" name="Freeform 927"/>
              <p:cNvSpPr>
                <a:spLocks/>
              </p:cNvSpPr>
              <p:nvPr/>
            </p:nvSpPr>
            <p:spPr bwMode="auto">
              <a:xfrm>
                <a:off x="4126" y="3220"/>
                <a:ext cx="31" cy="13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8" y="136"/>
                  </a:cxn>
                  <a:cxn ang="0">
                    <a:pos x="31" y="72"/>
                  </a:cxn>
                  <a:cxn ang="0">
                    <a:pos x="22" y="0"/>
                  </a:cxn>
                  <a:cxn ang="0">
                    <a:pos x="0" y="64"/>
                  </a:cxn>
                </a:cxnLst>
                <a:rect l="0" t="0" r="r" b="b"/>
                <a:pathLst>
                  <a:path w="31" h="136">
                    <a:moveTo>
                      <a:pt x="0" y="64"/>
                    </a:moveTo>
                    <a:lnTo>
                      <a:pt x="8" y="136"/>
                    </a:lnTo>
                    <a:lnTo>
                      <a:pt x="31" y="72"/>
                    </a:lnTo>
                    <a:lnTo>
                      <a:pt x="22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16" name="Freeform 928"/>
              <p:cNvSpPr>
                <a:spLocks/>
              </p:cNvSpPr>
              <p:nvPr/>
            </p:nvSpPr>
            <p:spPr bwMode="auto">
              <a:xfrm>
                <a:off x="4126" y="3220"/>
                <a:ext cx="31" cy="13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8" y="136"/>
                  </a:cxn>
                  <a:cxn ang="0">
                    <a:pos x="31" y="72"/>
                  </a:cxn>
                  <a:cxn ang="0">
                    <a:pos x="22" y="0"/>
                  </a:cxn>
                  <a:cxn ang="0">
                    <a:pos x="0" y="64"/>
                  </a:cxn>
                </a:cxnLst>
                <a:rect l="0" t="0" r="r" b="b"/>
                <a:pathLst>
                  <a:path w="31" h="136">
                    <a:moveTo>
                      <a:pt x="0" y="64"/>
                    </a:moveTo>
                    <a:lnTo>
                      <a:pt x="8" y="136"/>
                    </a:lnTo>
                    <a:lnTo>
                      <a:pt x="31" y="72"/>
                    </a:lnTo>
                    <a:lnTo>
                      <a:pt x="22" y="0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17" name="Freeform 929"/>
              <p:cNvSpPr>
                <a:spLocks/>
              </p:cNvSpPr>
              <p:nvPr/>
            </p:nvSpPr>
            <p:spPr bwMode="auto">
              <a:xfrm>
                <a:off x="4816" y="1198"/>
                <a:ext cx="3" cy="88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0"/>
                  </a:cxn>
                  <a:cxn ang="0">
                    <a:pos x="3" y="22"/>
                  </a:cxn>
                  <a:cxn ang="0">
                    <a:pos x="3" y="88"/>
                  </a:cxn>
                  <a:cxn ang="0">
                    <a:pos x="0" y="66"/>
                  </a:cxn>
                </a:cxnLst>
                <a:rect l="0" t="0" r="r" b="b"/>
                <a:pathLst>
                  <a:path w="3" h="88">
                    <a:moveTo>
                      <a:pt x="0" y="66"/>
                    </a:moveTo>
                    <a:lnTo>
                      <a:pt x="0" y="0"/>
                    </a:lnTo>
                    <a:lnTo>
                      <a:pt x="3" y="22"/>
                    </a:lnTo>
                    <a:lnTo>
                      <a:pt x="3" y="8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18" name="Freeform 930"/>
              <p:cNvSpPr>
                <a:spLocks noEditPoints="1"/>
              </p:cNvSpPr>
              <p:nvPr/>
            </p:nvSpPr>
            <p:spPr bwMode="auto">
              <a:xfrm>
                <a:off x="4816" y="1198"/>
                <a:ext cx="458" cy="1865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0"/>
                  </a:cxn>
                  <a:cxn ang="0">
                    <a:pos x="3" y="22"/>
                  </a:cxn>
                  <a:cxn ang="0">
                    <a:pos x="3" y="88"/>
                  </a:cxn>
                  <a:cxn ang="0">
                    <a:pos x="0" y="66"/>
                  </a:cxn>
                  <a:cxn ang="0">
                    <a:pos x="355" y="1865"/>
                  </a:cxn>
                  <a:cxn ang="0">
                    <a:pos x="458" y="1817"/>
                  </a:cxn>
                </a:cxnLst>
                <a:rect l="0" t="0" r="r" b="b"/>
                <a:pathLst>
                  <a:path w="458" h="1865">
                    <a:moveTo>
                      <a:pt x="0" y="66"/>
                    </a:moveTo>
                    <a:lnTo>
                      <a:pt x="0" y="0"/>
                    </a:lnTo>
                    <a:lnTo>
                      <a:pt x="3" y="22"/>
                    </a:lnTo>
                    <a:lnTo>
                      <a:pt x="3" y="88"/>
                    </a:lnTo>
                    <a:lnTo>
                      <a:pt x="0" y="66"/>
                    </a:lnTo>
                    <a:moveTo>
                      <a:pt x="355" y="1865"/>
                    </a:moveTo>
                    <a:lnTo>
                      <a:pt x="458" y="181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19" name="Freeform 931"/>
              <p:cNvSpPr>
                <a:spLocks/>
              </p:cNvSpPr>
              <p:nvPr/>
            </p:nvSpPr>
            <p:spPr bwMode="auto">
              <a:xfrm>
                <a:off x="4670" y="3247"/>
                <a:ext cx="21" cy="105"/>
              </a:xfrm>
              <a:custGeom>
                <a:avLst/>
                <a:gdLst/>
                <a:ahLst/>
                <a:cxnLst>
                  <a:cxn ang="0">
                    <a:pos x="11" y="105"/>
                  </a:cxn>
                  <a:cxn ang="0">
                    <a:pos x="0" y="72"/>
                  </a:cxn>
                  <a:cxn ang="0">
                    <a:pos x="8" y="0"/>
                  </a:cxn>
                  <a:cxn ang="0">
                    <a:pos x="21" y="33"/>
                  </a:cxn>
                  <a:cxn ang="0">
                    <a:pos x="11" y="105"/>
                  </a:cxn>
                </a:cxnLst>
                <a:rect l="0" t="0" r="r" b="b"/>
                <a:pathLst>
                  <a:path w="21" h="105">
                    <a:moveTo>
                      <a:pt x="11" y="105"/>
                    </a:moveTo>
                    <a:lnTo>
                      <a:pt x="0" y="72"/>
                    </a:lnTo>
                    <a:lnTo>
                      <a:pt x="8" y="0"/>
                    </a:lnTo>
                    <a:lnTo>
                      <a:pt x="21" y="33"/>
                    </a:lnTo>
                    <a:lnTo>
                      <a:pt x="11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20" name="Freeform 932"/>
              <p:cNvSpPr>
                <a:spLocks/>
              </p:cNvSpPr>
              <p:nvPr/>
            </p:nvSpPr>
            <p:spPr bwMode="auto">
              <a:xfrm>
                <a:off x="4670" y="3247"/>
                <a:ext cx="21" cy="105"/>
              </a:xfrm>
              <a:custGeom>
                <a:avLst/>
                <a:gdLst/>
                <a:ahLst/>
                <a:cxnLst>
                  <a:cxn ang="0">
                    <a:pos x="11" y="105"/>
                  </a:cxn>
                  <a:cxn ang="0">
                    <a:pos x="0" y="72"/>
                  </a:cxn>
                  <a:cxn ang="0">
                    <a:pos x="8" y="0"/>
                  </a:cxn>
                  <a:cxn ang="0">
                    <a:pos x="21" y="33"/>
                  </a:cxn>
                  <a:cxn ang="0">
                    <a:pos x="11" y="105"/>
                  </a:cxn>
                </a:cxnLst>
                <a:rect l="0" t="0" r="r" b="b"/>
                <a:pathLst>
                  <a:path w="21" h="105">
                    <a:moveTo>
                      <a:pt x="11" y="105"/>
                    </a:moveTo>
                    <a:lnTo>
                      <a:pt x="0" y="72"/>
                    </a:lnTo>
                    <a:lnTo>
                      <a:pt x="8" y="0"/>
                    </a:lnTo>
                    <a:lnTo>
                      <a:pt x="21" y="33"/>
                    </a:lnTo>
                    <a:lnTo>
                      <a:pt x="11" y="10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21" name="Freeform 933"/>
              <p:cNvSpPr>
                <a:spLocks/>
              </p:cNvSpPr>
              <p:nvPr/>
            </p:nvSpPr>
            <p:spPr bwMode="auto">
              <a:xfrm>
                <a:off x="4553" y="1326"/>
                <a:ext cx="48" cy="3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8" y="0"/>
                  </a:cxn>
                  <a:cxn ang="0">
                    <a:pos x="36" y="34"/>
                  </a:cxn>
                  <a:cxn ang="0">
                    <a:pos x="0" y="28"/>
                  </a:cxn>
                  <a:cxn ang="0">
                    <a:pos x="10" y="0"/>
                  </a:cxn>
                </a:cxnLst>
                <a:rect l="0" t="0" r="r" b="b"/>
                <a:pathLst>
                  <a:path w="48" h="34">
                    <a:moveTo>
                      <a:pt x="10" y="0"/>
                    </a:moveTo>
                    <a:lnTo>
                      <a:pt x="48" y="0"/>
                    </a:lnTo>
                    <a:lnTo>
                      <a:pt x="36" y="34"/>
                    </a:lnTo>
                    <a:lnTo>
                      <a:pt x="0" y="2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22" name="Freeform 934"/>
              <p:cNvSpPr>
                <a:spLocks/>
              </p:cNvSpPr>
              <p:nvPr/>
            </p:nvSpPr>
            <p:spPr bwMode="auto">
              <a:xfrm>
                <a:off x="4553" y="1326"/>
                <a:ext cx="48" cy="3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8" y="0"/>
                  </a:cxn>
                  <a:cxn ang="0">
                    <a:pos x="36" y="34"/>
                  </a:cxn>
                  <a:cxn ang="0">
                    <a:pos x="0" y="28"/>
                  </a:cxn>
                  <a:cxn ang="0">
                    <a:pos x="10" y="0"/>
                  </a:cxn>
                </a:cxnLst>
                <a:rect l="0" t="0" r="r" b="b"/>
                <a:pathLst>
                  <a:path w="48" h="34">
                    <a:moveTo>
                      <a:pt x="10" y="0"/>
                    </a:moveTo>
                    <a:lnTo>
                      <a:pt x="48" y="0"/>
                    </a:lnTo>
                    <a:lnTo>
                      <a:pt x="36" y="34"/>
                    </a:lnTo>
                    <a:lnTo>
                      <a:pt x="0" y="28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23" name="Freeform 935"/>
              <p:cNvSpPr>
                <a:spLocks/>
              </p:cNvSpPr>
              <p:nvPr/>
            </p:nvSpPr>
            <p:spPr bwMode="auto">
              <a:xfrm>
                <a:off x="4181" y="1326"/>
                <a:ext cx="47" cy="34"/>
              </a:xfrm>
              <a:custGeom>
                <a:avLst/>
                <a:gdLst/>
                <a:ahLst/>
                <a:cxnLst>
                  <a:cxn ang="0">
                    <a:pos x="47" y="28"/>
                  </a:cxn>
                  <a:cxn ang="0">
                    <a:pos x="12" y="34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47" y="28"/>
                  </a:cxn>
                </a:cxnLst>
                <a:rect l="0" t="0" r="r" b="b"/>
                <a:pathLst>
                  <a:path w="47" h="34">
                    <a:moveTo>
                      <a:pt x="47" y="28"/>
                    </a:moveTo>
                    <a:lnTo>
                      <a:pt x="12" y="34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24" name="Freeform 936"/>
              <p:cNvSpPr>
                <a:spLocks/>
              </p:cNvSpPr>
              <p:nvPr/>
            </p:nvSpPr>
            <p:spPr bwMode="auto">
              <a:xfrm>
                <a:off x="4181" y="1326"/>
                <a:ext cx="47" cy="34"/>
              </a:xfrm>
              <a:custGeom>
                <a:avLst/>
                <a:gdLst/>
                <a:ahLst/>
                <a:cxnLst>
                  <a:cxn ang="0">
                    <a:pos x="47" y="28"/>
                  </a:cxn>
                  <a:cxn ang="0">
                    <a:pos x="12" y="34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47" y="28"/>
                  </a:cxn>
                </a:cxnLst>
                <a:rect l="0" t="0" r="r" b="b"/>
                <a:pathLst>
                  <a:path w="47" h="34">
                    <a:moveTo>
                      <a:pt x="47" y="28"/>
                    </a:moveTo>
                    <a:lnTo>
                      <a:pt x="12" y="34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47" y="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25" name="Freeform 937"/>
              <p:cNvSpPr>
                <a:spLocks/>
              </p:cNvSpPr>
              <p:nvPr/>
            </p:nvSpPr>
            <p:spPr bwMode="auto">
              <a:xfrm>
                <a:off x="5335" y="2426"/>
                <a:ext cx="66" cy="229"/>
              </a:xfrm>
              <a:custGeom>
                <a:avLst/>
                <a:gdLst/>
                <a:ahLst/>
                <a:cxnLst>
                  <a:cxn ang="0">
                    <a:pos x="66" y="178"/>
                  </a:cxn>
                  <a:cxn ang="0">
                    <a:pos x="66" y="0"/>
                  </a:cxn>
                  <a:cxn ang="0">
                    <a:pos x="0" y="50"/>
                  </a:cxn>
                  <a:cxn ang="0">
                    <a:pos x="0" y="229"/>
                  </a:cxn>
                  <a:cxn ang="0">
                    <a:pos x="66" y="178"/>
                  </a:cxn>
                </a:cxnLst>
                <a:rect l="0" t="0" r="r" b="b"/>
                <a:pathLst>
                  <a:path w="66" h="229">
                    <a:moveTo>
                      <a:pt x="66" y="178"/>
                    </a:moveTo>
                    <a:lnTo>
                      <a:pt x="66" y="0"/>
                    </a:lnTo>
                    <a:lnTo>
                      <a:pt x="0" y="50"/>
                    </a:lnTo>
                    <a:lnTo>
                      <a:pt x="0" y="229"/>
                    </a:lnTo>
                    <a:lnTo>
                      <a:pt x="66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26" name="Freeform 938"/>
              <p:cNvSpPr>
                <a:spLocks/>
              </p:cNvSpPr>
              <p:nvPr/>
            </p:nvSpPr>
            <p:spPr bwMode="auto">
              <a:xfrm>
                <a:off x="5335" y="2426"/>
                <a:ext cx="66" cy="229"/>
              </a:xfrm>
              <a:custGeom>
                <a:avLst/>
                <a:gdLst/>
                <a:ahLst/>
                <a:cxnLst>
                  <a:cxn ang="0">
                    <a:pos x="66" y="178"/>
                  </a:cxn>
                  <a:cxn ang="0">
                    <a:pos x="66" y="0"/>
                  </a:cxn>
                  <a:cxn ang="0">
                    <a:pos x="0" y="50"/>
                  </a:cxn>
                  <a:cxn ang="0">
                    <a:pos x="0" y="229"/>
                  </a:cxn>
                  <a:cxn ang="0">
                    <a:pos x="66" y="178"/>
                  </a:cxn>
                </a:cxnLst>
                <a:rect l="0" t="0" r="r" b="b"/>
                <a:pathLst>
                  <a:path w="66" h="229">
                    <a:moveTo>
                      <a:pt x="66" y="178"/>
                    </a:moveTo>
                    <a:lnTo>
                      <a:pt x="66" y="0"/>
                    </a:lnTo>
                    <a:lnTo>
                      <a:pt x="0" y="50"/>
                    </a:lnTo>
                    <a:lnTo>
                      <a:pt x="0" y="229"/>
                    </a:lnTo>
                    <a:lnTo>
                      <a:pt x="66" y="1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27" name="Freeform 939"/>
              <p:cNvSpPr>
                <a:spLocks/>
              </p:cNvSpPr>
              <p:nvPr/>
            </p:nvSpPr>
            <p:spPr bwMode="auto">
              <a:xfrm>
                <a:off x="4478" y="1478"/>
                <a:ext cx="44" cy="114"/>
              </a:xfrm>
              <a:custGeom>
                <a:avLst/>
                <a:gdLst/>
                <a:ahLst/>
                <a:cxnLst>
                  <a:cxn ang="0">
                    <a:pos x="44" y="96"/>
                  </a:cxn>
                  <a:cxn ang="0">
                    <a:pos x="44" y="0"/>
                  </a:cxn>
                  <a:cxn ang="0">
                    <a:pos x="0" y="17"/>
                  </a:cxn>
                  <a:cxn ang="0">
                    <a:pos x="0" y="114"/>
                  </a:cxn>
                  <a:cxn ang="0">
                    <a:pos x="44" y="96"/>
                  </a:cxn>
                </a:cxnLst>
                <a:rect l="0" t="0" r="r" b="b"/>
                <a:pathLst>
                  <a:path w="44" h="114">
                    <a:moveTo>
                      <a:pt x="44" y="96"/>
                    </a:moveTo>
                    <a:lnTo>
                      <a:pt x="44" y="0"/>
                    </a:lnTo>
                    <a:lnTo>
                      <a:pt x="0" y="17"/>
                    </a:lnTo>
                    <a:lnTo>
                      <a:pt x="0" y="114"/>
                    </a:lnTo>
                    <a:lnTo>
                      <a:pt x="44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28" name="Freeform 940"/>
              <p:cNvSpPr>
                <a:spLocks/>
              </p:cNvSpPr>
              <p:nvPr/>
            </p:nvSpPr>
            <p:spPr bwMode="auto">
              <a:xfrm>
                <a:off x="4478" y="1478"/>
                <a:ext cx="44" cy="114"/>
              </a:xfrm>
              <a:custGeom>
                <a:avLst/>
                <a:gdLst/>
                <a:ahLst/>
                <a:cxnLst>
                  <a:cxn ang="0">
                    <a:pos x="44" y="96"/>
                  </a:cxn>
                  <a:cxn ang="0">
                    <a:pos x="44" y="0"/>
                  </a:cxn>
                  <a:cxn ang="0">
                    <a:pos x="0" y="17"/>
                  </a:cxn>
                  <a:cxn ang="0">
                    <a:pos x="0" y="114"/>
                  </a:cxn>
                  <a:cxn ang="0">
                    <a:pos x="44" y="96"/>
                  </a:cxn>
                </a:cxnLst>
                <a:rect l="0" t="0" r="r" b="b"/>
                <a:pathLst>
                  <a:path w="44" h="114">
                    <a:moveTo>
                      <a:pt x="44" y="96"/>
                    </a:moveTo>
                    <a:lnTo>
                      <a:pt x="44" y="0"/>
                    </a:lnTo>
                    <a:lnTo>
                      <a:pt x="0" y="17"/>
                    </a:lnTo>
                    <a:lnTo>
                      <a:pt x="0" y="114"/>
                    </a:lnTo>
                    <a:lnTo>
                      <a:pt x="44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29" name="Freeform 941"/>
              <p:cNvSpPr>
                <a:spLocks/>
              </p:cNvSpPr>
              <p:nvPr/>
            </p:nvSpPr>
            <p:spPr bwMode="auto">
              <a:xfrm>
                <a:off x="4260" y="1478"/>
                <a:ext cx="44" cy="114"/>
              </a:xfrm>
              <a:custGeom>
                <a:avLst/>
                <a:gdLst/>
                <a:ahLst/>
                <a:cxnLst>
                  <a:cxn ang="0">
                    <a:pos x="44" y="114"/>
                  </a:cxn>
                  <a:cxn ang="0">
                    <a:pos x="44" y="17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44" y="114"/>
                  </a:cxn>
                </a:cxnLst>
                <a:rect l="0" t="0" r="r" b="b"/>
                <a:pathLst>
                  <a:path w="44" h="114">
                    <a:moveTo>
                      <a:pt x="44" y="114"/>
                    </a:moveTo>
                    <a:lnTo>
                      <a:pt x="44" y="17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44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30" name="Freeform 942"/>
              <p:cNvSpPr>
                <a:spLocks/>
              </p:cNvSpPr>
              <p:nvPr/>
            </p:nvSpPr>
            <p:spPr bwMode="auto">
              <a:xfrm>
                <a:off x="4260" y="1478"/>
                <a:ext cx="44" cy="114"/>
              </a:xfrm>
              <a:custGeom>
                <a:avLst/>
                <a:gdLst/>
                <a:ahLst/>
                <a:cxnLst>
                  <a:cxn ang="0">
                    <a:pos x="44" y="114"/>
                  </a:cxn>
                  <a:cxn ang="0">
                    <a:pos x="44" y="17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44" y="114"/>
                  </a:cxn>
                </a:cxnLst>
                <a:rect l="0" t="0" r="r" b="b"/>
                <a:pathLst>
                  <a:path w="44" h="114">
                    <a:moveTo>
                      <a:pt x="44" y="114"/>
                    </a:moveTo>
                    <a:lnTo>
                      <a:pt x="44" y="17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44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31" name="Freeform 943"/>
              <p:cNvSpPr>
                <a:spLocks/>
              </p:cNvSpPr>
              <p:nvPr/>
            </p:nvSpPr>
            <p:spPr bwMode="auto">
              <a:xfrm>
                <a:off x="5401" y="2231"/>
                <a:ext cx="55" cy="195"/>
              </a:xfrm>
              <a:custGeom>
                <a:avLst/>
                <a:gdLst/>
                <a:ahLst/>
                <a:cxnLst>
                  <a:cxn ang="0">
                    <a:pos x="55" y="141"/>
                  </a:cxn>
                  <a:cxn ang="0">
                    <a:pos x="55" y="0"/>
                  </a:cxn>
                  <a:cxn ang="0">
                    <a:pos x="0" y="53"/>
                  </a:cxn>
                  <a:cxn ang="0">
                    <a:pos x="0" y="195"/>
                  </a:cxn>
                  <a:cxn ang="0">
                    <a:pos x="55" y="141"/>
                  </a:cxn>
                </a:cxnLst>
                <a:rect l="0" t="0" r="r" b="b"/>
                <a:pathLst>
                  <a:path w="55" h="195">
                    <a:moveTo>
                      <a:pt x="55" y="141"/>
                    </a:moveTo>
                    <a:lnTo>
                      <a:pt x="55" y="0"/>
                    </a:lnTo>
                    <a:lnTo>
                      <a:pt x="0" y="53"/>
                    </a:lnTo>
                    <a:lnTo>
                      <a:pt x="0" y="195"/>
                    </a:lnTo>
                    <a:lnTo>
                      <a:pt x="55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32" name="Freeform 944"/>
              <p:cNvSpPr>
                <a:spLocks/>
              </p:cNvSpPr>
              <p:nvPr/>
            </p:nvSpPr>
            <p:spPr bwMode="auto">
              <a:xfrm>
                <a:off x="5401" y="2231"/>
                <a:ext cx="55" cy="195"/>
              </a:xfrm>
              <a:custGeom>
                <a:avLst/>
                <a:gdLst/>
                <a:ahLst/>
                <a:cxnLst>
                  <a:cxn ang="0">
                    <a:pos x="55" y="141"/>
                  </a:cxn>
                  <a:cxn ang="0">
                    <a:pos x="55" y="0"/>
                  </a:cxn>
                  <a:cxn ang="0">
                    <a:pos x="0" y="53"/>
                  </a:cxn>
                  <a:cxn ang="0">
                    <a:pos x="0" y="195"/>
                  </a:cxn>
                  <a:cxn ang="0">
                    <a:pos x="55" y="141"/>
                  </a:cxn>
                </a:cxnLst>
                <a:rect l="0" t="0" r="r" b="b"/>
                <a:pathLst>
                  <a:path w="55" h="195">
                    <a:moveTo>
                      <a:pt x="55" y="141"/>
                    </a:moveTo>
                    <a:lnTo>
                      <a:pt x="55" y="0"/>
                    </a:lnTo>
                    <a:lnTo>
                      <a:pt x="0" y="53"/>
                    </a:lnTo>
                    <a:lnTo>
                      <a:pt x="0" y="195"/>
                    </a:lnTo>
                    <a:lnTo>
                      <a:pt x="55" y="1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33" name="Freeform 945"/>
              <p:cNvSpPr>
                <a:spLocks/>
              </p:cNvSpPr>
              <p:nvPr/>
            </p:nvSpPr>
            <p:spPr bwMode="auto">
              <a:xfrm>
                <a:off x="5399" y="1868"/>
                <a:ext cx="106" cy="94"/>
              </a:xfrm>
              <a:custGeom>
                <a:avLst/>
                <a:gdLst/>
                <a:ahLst/>
                <a:cxnLst>
                  <a:cxn ang="0">
                    <a:pos x="106" y="94"/>
                  </a:cxn>
                  <a:cxn ang="0">
                    <a:pos x="16" y="82"/>
                  </a:cxn>
                  <a:cxn ang="0">
                    <a:pos x="0" y="0"/>
                  </a:cxn>
                  <a:cxn ang="0">
                    <a:pos x="106" y="22"/>
                  </a:cxn>
                  <a:cxn ang="0">
                    <a:pos x="106" y="94"/>
                  </a:cxn>
                </a:cxnLst>
                <a:rect l="0" t="0" r="r" b="b"/>
                <a:pathLst>
                  <a:path w="106" h="94">
                    <a:moveTo>
                      <a:pt x="106" y="94"/>
                    </a:moveTo>
                    <a:lnTo>
                      <a:pt x="16" y="82"/>
                    </a:lnTo>
                    <a:lnTo>
                      <a:pt x="0" y="0"/>
                    </a:lnTo>
                    <a:lnTo>
                      <a:pt x="106" y="22"/>
                    </a:lnTo>
                    <a:lnTo>
                      <a:pt x="106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34" name="Freeform 946"/>
              <p:cNvSpPr>
                <a:spLocks noEditPoints="1"/>
              </p:cNvSpPr>
              <p:nvPr/>
            </p:nvSpPr>
            <p:spPr bwMode="auto">
              <a:xfrm>
                <a:off x="4835" y="1868"/>
                <a:ext cx="670" cy="1238"/>
              </a:xfrm>
              <a:custGeom>
                <a:avLst/>
                <a:gdLst/>
                <a:ahLst/>
                <a:cxnLst>
                  <a:cxn ang="0">
                    <a:pos x="670" y="94"/>
                  </a:cxn>
                  <a:cxn ang="0">
                    <a:pos x="580" y="82"/>
                  </a:cxn>
                  <a:cxn ang="0">
                    <a:pos x="564" y="0"/>
                  </a:cxn>
                  <a:cxn ang="0">
                    <a:pos x="670" y="22"/>
                  </a:cxn>
                  <a:cxn ang="0">
                    <a:pos x="670" y="94"/>
                  </a:cxn>
                  <a:cxn ang="0">
                    <a:pos x="0" y="1238"/>
                  </a:cxn>
                  <a:cxn ang="0">
                    <a:pos x="166" y="1191"/>
                  </a:cxn>
                </a:cxnLst>
                <a:rect l="0" t="0" r="r" b="b"/>
                <a:pathLst>
                  <a:path w="670" h="1238">
                    <a:moveTo>
                      <a:pt x="670" y="94"/>
                    </a:moveTo>
                    <a:lnTo>
                      <a:pt x="580" y="82"/>
                    </a:lnTo>
                    <a:lnTo>
                      <a:pt x="564" y="0"/>
                    </a:lnTo>
                    <a:lnTo>
                      <a:pt x="670" y="22"/>
                    </a:lnTo>
                    <a:lnTo>
                      <a:pt x="670" y="94"/>
                    </a:lnTo>
                    <a:moveTo>
                      <a:pt x="0" y="1238"/>
                    </a:moveTo>
                    <a:lnTo>
                      <a:pt x="166" y="119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35" name="Freeform 947"/>
              <p:cNvSpPr>
                <a:spLocks/>
              </p:cNvSpPr>
              <p:nvPr/>
            </p:nvSpPr>
            <p:spPr bwMode="auto">
              <a:xfrm>
                <a:off x="5185" y="1658"/>
                <a:ext cx="174" cy="69"/>
              </a:xfrm>
              <a:custGeom>
                <a:avLst/>
                <a:gdLst/>
                <a:ahLst/>
                <a:cxnLst>
                  <a:cxn ang="0">
                    <a:pos x="123" y="1"/>
                  </a:cxn>
                  <a:cxn ang="0">
                    <a:pos x="174" y="64"/>
                  </a:cxn>
                  <a:cxn ang="0">
                    <a:pos x="51" y="69"/>
                  </a:cxn>
                  <a:cxn ang="0">
                    <a:pos x="0" y="0"/>
                  </a:cxn>
                  <a:cxn ang="0">
                    <a:pos x="123" y="1"/>
                  </a:cxn>
                </a:cxnLst>
                <a:rect l="0" t="0" r="r" b="b"/>
                <a:pathLst>
                  <a:path w="174" h="69">
                    <a:moveTo>
                      <a:pt x="123" y="1"/>
                    </a:moveTo>
                    <a:lnTo>
                      <a:pt x="174" y="64"/>
                    </a:lnTo>
                    <a:lnTo>
                      <a:pt x="51" y="69"/>
                    </a:lnTo>
                    <a:lnTo>
                      <a:pt x="0" y="0"/>
                    </a:lnTo>
                    <a:lnTo>
                      <a:pt x="1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36" name="Freeform 948"/>
              <p:cNvSpPr>
                <a:spLocks/>
              </p:cNvSpPr>
              <p:nvPr/>
            </p:nvSpPr>
            <p:spPr bwMode="auto">
              <a:xfrm>
                <a:off x="5185" y="1658"/>
                <a:ext cx="174" cy="69"/>
              </a:xfrm>
              <a:custGeom>
                <a:avLst/>
                <a:gdLst/>
                <a:ahLst/>
                <a:cxnLst>
                  <a:cxn ang="0">
                    <a:pos x="123" y="1"/>
                  </a:cxn>
                  <a:cxn ang="0">
                    <a:pos x="174" y="64"/>
                  </a:cxn>
                  <a:cxn ang="0">
                    <a:pos x="51" y="69"/>
                  </a:cxn>
                  <a:cxn ang="0">
                    <a:pos x="0" y="0"/>
                  </a:cxn>
                  <a:cxn ang="0">
                    <a:pos x="123" y="1"/>
                  </a:cxn>
                </a:cxnLst>
                <a:rect l="0" t="0" r="r" b="b"/>
                <a:pathLst>
                  <a:path w="174" h="69">
                    <a:moveTo>
                      <a:pt x="123" y="1"/>
                    </a:moveTo>
                    <a:lnTo>
                      <a:pt x="174" y="64"/>
                    </a:lnTo>
                    <a:lnTo>
                      <a:pt x="51" y="69"/>
                    </a:lnTo>
                    <a:lnTo>
                      <a:pt x="0" y="0"/>
                    </a:lnTo>
                    <a:lnTo>
                      <a:pt x="123" y="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949"/>
            <p:cNvGrpSpPr>
              <a:grpSpLocks/>
            </p:cNvGrpSpPr>
            <p:nvPr/>
          </p:nvGrpSpPr>
          <p:grpSpPr bwMode="auto">
            <a:xfrm>
              <a:off x="3261" y="1220"/>
              <a:ext cx="2267" cy="2136"/>
              <a:chOff x="3261" y="1220"/>
              <a:chExt cx="2267" cy="2136"/>
            </a:xfrm>
          </p:grpSpPr>
          <p:sp>
            <p:nvSpPr>
              <p:cNvPr id="90038" name="Freeform 950"/>
              <p:cNvSpPr>
                <a:spLocks/>
              </p:cNvSpPr>
              <p:nvPr/>
            </p:nvSpPr>
            <p:spPr bwMode="auto">
              <a:xfrm>
                <a:off x="5319" y="1527"/>
                <a:ext cx="131" cy="135"/>
              </a:xfrm>
              <a:custGeom>
                <a:avLst/>
                <a:gdLst/>
                <a:ahLst/>
                <a:cxnLst>
                  <a:cxn ang="0">
                    <a:pos x="131" y="73"/>
                  </a:cxn>
                  <a:cxn ang="0">
                    <a:pos x="16" y="0"/>
                  </a:cxn>
                  <a:cxn ang="0">
                    <a:pos x="0" y="51"/>
                  </a:cxn>
                  <a:cxn ang="0">
                    <a:pos x="112" y="135"/>
                  </a:cxn>
                  <a:cxn ang="0">
                    <a:pos x="131" y="73"/>
                  </a:cxn>
                </a:cxnLst>
                <a:rect l="0" t="0" r="r" b="b"/>
                <a:pathLst>
                  <a:path w="131" h="135">
                    <a:moveTo>
                      <a:pt x="131" y="73"/>
                    </a:moveTo>
                    <a:lnTo>
                      <a:pt x="16" y="0"/>
                    </a:lnTo>
                    <a:lnTo>
                      <a:pt x="0" y="51"/>
                    </a:lnTo>
                    <a:lnTo>
                      <a:pt x="112" y="135"/>
                    </a:lnTo>
                    <a:lnTo>
                      <a:pt x="131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39" name="Freeform 951"/>
              <p:cNvSpPr>
                <a:spLocks noEditPoints="1"/>
              </p:cNvSpPr>
              <p:nvPr/>
            </p:nvSpPr>
            <p:spPr bwMode="auto">
              <a:xfrm>
                <a:off x="3784" y="1527"/>
                <a:ext cx="1666" cy="1580"/>
              </a:xfrm>
              <a:custGeom>
                <a:avLst/>
                <a:gdLst/>
                <a:ahLst/>
                <a:cxnLst>
                  <a:cxn ang="0">
                    <a:pos x="1666" y="73"/>
                  </a:cxn>
                  <a:cxn ang="0">
                    <a:pos x="1551" y="0"/>
                  </a:cxn>
                  <a:cxn ang="0">
                    <a:pos x="1535" y="51"/>
                  </a:cxn>
                  <a:cxn ang="0">
                    <a:pos x="1647" y="135"/>
                  </a:cxn>
                  <a:cxn ang="0">
                    <a:pos x="1666" y="73"/>
                  </a:cxn>
                  <a:cxn ang="0">
                    <a:pos x="0" y="1533"/>
                  </a:cxn>
                  <a:cxn ang="0">
                    <a:pos x="167" y="1580"/>
                  </a:cxn>
                </a:cxnLst>
                <a:rect l="0" t="0" r="r" b="b"/>
                <a:pathLst>
                  <a:path w="1666" h="1580">
                    <a:moveTo>
                      <a:pt x="1666" y="73"/>
                    </a:moveTo>
                    <a:lnTo>
                      <a:pt x="1551" y="0"/>
                    </a:lnTo>
                    <a:lnTo>
                      <a:pt x="1535" y="51"/>
                    </a:lnTo>
                    <a:lnTo>
                      <a:pt x="1647" y="135"/>
                    </a:lnTo>
                    <a:lnTo>
                      <a:pt x="1666" y="73"/>
                    </a:lnTo>
                    <a:moveTo>
                      <a:pt x="0" y="1533"/>
                    </a:moveTo>
                    <a:lnTo>
                      <a:pt x="167" y="158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40" name="Freeform 952"/>
              <p:cNvSpPr>
                <a:spLocks/>
              </p:cNvSpPr>
              <p:nvPr/>
            </p:nvSpPr>
            <p:spPr bwMode="auto">
              <a:xfrm>
                <a:off x="5359" y="1716"/>
                <a:ext cx="157" cy="72"/>
              </a:xfrm>
              <a:custGeom>
                <a:avLst/>
                <a:gdLst/>
                <a:ahLst/>
                <a:cxnLst>
                  <a:cxn ang="0">
                    <a:pos x="43" y="72"/>
                  </a:cxn>
                  <a:cxn ang="0">
                    <a:pos x="0" y="6"/>
                  </a:cxn>
                  <a:cxn ang="0">
                    <a:pos x="123" y="0"/>
                  </a:cxn>
                  <a:cxn ang="0">
                    <a:pos x="157" y="66"/>
                  </a:cxn>
                  <a:cxn ang="0">
                    <a:pos x="43" y="72"/>
                  </a:cxn>
                </a:cxnLst>
                <a:rect l="0" t="0" r="r" b="b"/>
                <a:pathLst>
                  <a:path w="157" h="72">
                    <a:moveTo>
                      <a:pt x="43" y="72"/>
                    </a:moveTo>
                    <a:lnTo>
                      <a:pt x="0" y="6"/>
                    </a:lnTo>
                    <a:lnTo>
                      <a:pt x="123" y="0"/>
                    </a:lnTo>
                    <a:lnTo>
                      <a:pt x="157" y="66"/>
                    </a:lnTo>
                    <a:lnTo>
                      <a:pt x="4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41" name="Freeform 953"/>
              <p:cNvSpPr>
                <a:spLocks/>
              </p:cNvSpPr>
              <p:nvPr/>
            </p:nvSpPr>
            <p:spPr bwMode="auto">
              <a:xfrm>
                <a:off x="5359" y="1716"/>
                <a:ext cx="157" cy="72"/>
              </a:xfrm>
              <a:custGeom>
                <a:avLst/>
                <a:gdLst/>
                <a:ahLst/>
                <a:cxnLst>
                  <a:cxn ang="0">
                    <a:pos x="43" y="72"/>
                  </a:cxn>
                  <a:cxn ang="0">
                    <a:pos x="0" y="6"/>
                  </a:cxn>
                  <a:cxn ang="0">
                    <a:pos x="123" y="0"/>
                  </a:cxn>
                  <a:cxn ang="0">
                    <a:pos x="157" y="66"/>
                  </a:cxn>
                  <a:cxn ang="0">
                    <a:pos x="43" y="72"/>
                  </a:cxn>
                </a:cxnLst>
                <a:rect l="0" t="0" r="r" b="b"/>
                <a:pathLst>
                  <a:path w="157" h="72">
                    <a:moveTo>
                      <a:pt x="43" y="72"/>
                    </a:moveTo>
                    <a:lnTo>
                      <a:pt x="0" y="6"/>
                    </a:lnTo>
                    <a:lnTo>
                      <a:pt x="123" y="0"/>
                    </a:lnTo>
                    <a:lnTo>
                      <a:pt x="157" y="66"/>
                    </a:lnTo>
                    <a:lnTo>
                      <a:pt x="43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42" name="Freeform 954"/>
              <p:cNvSpPr>
                <a:spLocks/>
              </p:cNvSpPr>
              <p:nvPr/>
            </p:nvSpPr>
            <p:spPr bwMode="auto">
              <a:xfrm>
                <a:off x="4637" y="3252"/>
                <a:ext cx="19" cy="10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8" y="0"/>
                  </a:cxn>
                  <a:cxn ang="0">
                    <a:pos x="19" y="32"/>
                  </a:cxn>
                  <a:cxn ang="0">
                    <a:pos x="9" y="104"/>
                  </a:cxn>
                  <a:cxn ang="0">
                    <a:pos x="0" y="72"/>
                  </a:cxn>
                </a:cxnLst>
                <a:rect l="0" t="0" r="r" b="b"/>
                <a:pathLst>
                  <a:path w="19" h="104">
                    <a:moveTo>
                      <a:pt x="0" y="72"/>
                    </a:moveTo>
                    <a:lnTo>
                      <a:pt x="8" y="0"/>
                    </a:lnTo>
                    <a:lnTo>
                      <a:pt x="19" y="32"/>
                    </a:lnTo>
                    <a:lnTo>
                      <a:pt x="9" y="104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43" name="Freeform 955"/>
              <p:cNvSpPr>
                <a:spLocks/>
              </p:cNvSpPr>
              <p:nvPr/>
            </p:nvSpPr>
            <p:spPr bwMode="auto">
              <a:xfrm>
                <a:off x="4637" y="3252"/>
                <a:ext cx="19" cy="10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8" y="0"/>
                  </a:cxn>
                  <a:cxn ang="0">
                    <a:pos x="19" y="32"/>
                  </a:cxn>
                  <a:cxn ang="0">
                    <a:pos x="9" y="104"/>
                  </a:cxn>
                  <a:cxn ang="0">
                    <a:pos x="0" y="72"/>
                  </a:cxn>
                </a:cxnLst>
                <a:rect l="0" t="0" r="r" b="b"/>
                <a:pathLst>
                  <a:path w="19" h="104">
                    <a:moveTo>
                      <a:pt x="0" y="72"/>
                    </a:moveTo>
                    <a:lnTo>
                      <a:pt x="8" y="0"/>
                    </a:lnTo>
                    <a:lnTo>
                      <a:pt x="19" y="32"/>
                    </a:lnTo>
                    <a:lnTo>
                      <a:pt x="9" y="104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44" name="Freeform 956"/>
              <p:cNvSpPr>
                <a:spLocks/>
              </p:cNvSpPr>
              <p:nvPr/>
            </p:nvSpPr>
            <p:spPr bwMode="auto">
              <a:xfrm>
                <a:off x="4589" y="1326"/>
                <a:ext cx="51" cy="4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1" y="0"/>
                  </a:cxn>
                  <a:cxn ang="0">
                    <a:pos x="35" y="41"/>
                  </a:cxn>
                  <a:cxn ang="0">
                    <a:pos x="0" y="34"/>
                  </a:cxn>
                  <a:cxn ang="0">
                    <a:pos x="12" y="0"/>
                  </a:cxn>
                </a:cxnLst>
                <a:rect l="0" t="0" r="r" b="b"/>
                <a:pathLst>
                  <a:path w="51" h="41">
                    <a:moveTo>
                      <a:pt x="12" y="0"/>
                    </a:moveTo>
                    <a:lnTo>
                      <a:pt x="51" y="0"/>
                    </a:lnTo>
                    <a:lnTo>
                      <a:pt x="35" y="41"/>
                    </a:lnTo>
                    <a:lnTo>
                      <a:pt x="0" y="3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45" name="Freeform 957"/>
              <p:cNvSpPr>
                <a:spLocks/>
              </p:cNvSpPr>
              <p:nvPr/>
            </p:nvSpPr>
            <p:spPr bwMode="auto">
              <a:xfrm>
                <a:off x="4589" y="1326"/>
                <a:ext cx="51" cy="4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1" y="0"/>
                  </a:cxn>
                  <a:cxn ang="0">
                    <a:pos x="35" y="41"/>
                  </a:cxn>
                  <a:cxn ang="0">
                    <a:pos x="0" y="34"/>
                  </a:cxn>
                  <a:cxn ang="0">
                    <a:pos x="12" y="0"/>
                  </a:cxn>
                </a:cxnLst>
                <a:rect l="0" t="0" r="r" b="b"/>
                <a:pathLst>
                  <a:path w="51" h="41">
                    <a:moveTo>
                      <a:pt x="12" y="0"/>
                    </a:moveTo>
                    <a:lnTo>
                      <a:pt x="51" y="0"/>
                    </a:lnTo>
                    <a:lnTo>
                      <a:pt x="35" y="41"/>
                    </a:lnTo>
                    <a:lnTo>
                      <a:pt x="0" y="3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46" name="Freeform 958"/>
              <p:cNvSpPr>
                <a:spLocks/>
              </p:cNvSpPr>
              <p:nvPr/>
            </p:nvSpPr>
            <p:spPr bwMode="auto">
              <a:xfrm>
                <a:off x="4142" y="1326"/>
                <a:ext cx="51" cy="41"/>
              </a:xfrm>
              <a:custGeom>
                <a:avLst/>
                <a:gdLst/>
                <a:ahLst/>
                <a:cxnLst>
                  <a:cxn ang="0">
                    <a:pos x="51" y="34"/>
                  </a:cxn>
                  <a:cxn ang="0">
                    <a:pos x="16" y="41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51" y="34"/>
                  </a:cxn>
                </a:cxnLst>
                <a:rect l="0" t="0" r="r" b="b"/>
                <a:pathLst>
                  <a:path w="51" h="41">
                    <a:moveTo>
                      <a:pt x="51" y="34"/>
                    </a:moveTo>
                    <a:lnTo>
                      <a:pt x="16" y="41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5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47" name="Freeform 959"/>
              <p:cNvSpPr>
                <a:spLocks noEditPoints="1"/>
              </p:cNvSpPr>
              <p:nvPr/>
            </p:nvSpPr>
            <p:spPr bwMode="auto">
              <a:xfrm>
                <a:off x="3261" y="1326"/>
                <a:ext cx="932" cy="989"/>
              </a:xfrm>
              <a:custGeom>
                <a:avLst/>
                <a:gdLst/>
                <a:ahLst/>
                <a:cxnLst>
                  <a:cxn ang="0">
                    <a:pos x="932" y="34"/>
                  </a:cxn>
                  <a:cxn ang="0">
                    <a:pos x="897" y="41"/>
                  </a:cxn>
                  <a:cxn ang="0">
                    <a:pos x="881" y="0"/>
                  </a:cxn>
                  <a:cxn ang="0">
                    <a:pos x="920" y="0"/>
                  </a:cxn>
                  <a:cxn ang="0">
                    <a:pos x="932" y="34"/>
                  </a:cxn>
                  <a:cxn ang="0">
                    <a:pos x="0" y="921"/>
                  </a:cxn>
                  <a:cxn ang="0">
                    <a:pos x="63" y="989"/>
                  </a:cxn>
                </a:cxnLst>
                <a:rect l="0" t="0" r="r" b="b"/>
                <a:pathLst>
                  <a:path w="932" h="989">
                    <a:moveTo>
                      <a:pt x="932" y="34"/>
                    </a:moveTo>
                    <a:lnTo>
                      <a:pt x="897" y="41"/>
                    </a:lnTo>
                    <a:lnTo>
                      <a:pt x="881" y="0"/>
                    </a:lnTo>
                    <a:lnTo>
                      <a:pt x="920" y="0"/>
                    </a:lnTo>
                    <a:lnTo>
                      <a:pt x="932" y="34"/>
                    </a:lnTo>
                    <a:moveTo>
                      <a:pt x="0" y="921"/>
                    </a:moveTo>
                    <a:lnTo>
                      <a:pt x="63" y="98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48" name="Freeform 960"/>
              <p:cNvSpPr>
                <a:spLocks/>
              </p:cNvSpPr>
              <p:nvPr/>
            </p:nvSpPr>
            <p:spPr bwMode="auto">
              <a:xfrm>
                <a:off x="4816" y="1286"/>
                <a:ext cx="139" cy="64"/>
              </a:xfrm>
              <a:custGeom>
                <a:avLst/>
                <a:gdLst/>
                <a:ahLst/>
                <a:cxnLst>
                  <a:cxn ang="0">
                    <a:pos x="139" y="34"/>
                  </a:cxn>
                  <a:cxn ang="0">
                    <a:pos x="3" y="0"/>
                  </a:cxn>
                  <a:cxn ang="0">
                    <a:pos x="0" y="22"/>
                  </a:cxn>
                  <a:cxn ang="0">
                    <a:pos x="137" y="64"/>
                  </a:cxn>
                  <a:cxn ang="0">
                    <a:pos x="139" y="34"/>
                  </a:cxn>
                </a:cxnLst>
                <a:rect l="0" t="0" r="r" b="b"/>
                <a:pathLst>
                  <a:path w="139" h="64">
                    <a:moveTo>
                      <a:pt x="139" y="34"/>
                    </a:moveTo>
                    <a:lnTo>
                      <a:pt x="3" y="0"/>
                    </a:lnTo>
                    <a:lnTo>
                      <a:pt x="0" y="22"/>
                    </a:lnTo>
                    <a:lnTo>
                      <a:pt x="137" y="64"/>
                    </a:lnTo>
                    <a:lnTo>
                      <a:pt x="139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49" name="Freeform 961"/>
              <p:cNvSpPr>
                <a:spLocks/>
              </p:cNvSpPr>
              <p:nvPr/>
            </p:nvSpPr>
            <p:spPr bwMode="auto">
              <a:xfrm>
                <a:off x="4816" y="1286"/>
                <a:ext cx="139" cy="64"/>
              </a:xfrm>
              <a:custGeom>
                <a:avLst/>
                <a:gdLst/>
                <a:ahLst/>
                <a:cxnLst>
                  <a:cxn ang="0">
                    <a:pos x="139" y="34"/>
                  </a:cxn>
                  <a:cxn ang="0">
                    <a:pos x="3" y="0"/>
                  </a:cxn>
                  <a:cxn ang="0">
                    <a:pos x="0" y="22"/>
                  </a:cxn>
                  <a:cxn ang="0">
                    <a:pos x="137" y="64"/>
                  </a:cxn>
                  <a:cxn ang="0">
                    <a:pos x="139" y="34"/>
                  </a:cxn>
                </a:cxnLst>
                <a:rect l="0" t="0" r="r" b="b"/>
                <a:pathLst>
                  <a:path w="139" h="64">
                    <a:moveTo>
                      <a:pt x="139" y="34"/>
                    </a:moveTo>
                    <a:lnTo>
                      <a:pt x="3" y="0"/>
                    </a:lnTo>
                    <a:lnTo>
                      <a:pt x="0" y="22"/>
                    </a:lnTo>
                    <a:lnTo>
                      <a:pt x="137" y="64"/>
                    </a:lnTo>
                    <a:lnTo>
                      <a:pt x="139" y="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50" name="Freeform 962"/>
              <p:cNvSpPr>
                <a:spLocks/>
              </p:cNvSpPr>
              <p:nvPr/>
            </p:nvSpPr>
            <p:spPr bwMode="auto">
              <a:xfrm>
                <a:off x="5263" y="2087"/>
                <a:ext cx="90" cy="157"/>
              </a:xfrm>
              <a:custGeom>
                <a:avLst/>
                <a:gdLst/>
                <a:ahLst/>
                <a:cxnLst>
                  <a:cxn ang="0">
                    <a:pos x="29" y="157"/>
                  </a:cxn>
                  <a:cxn ang="0">
                    <a:pos x="0" y="59"/>
                  </a:cxn>
                  <a:cxn ang="0">
                    <a:pos x="57" y="0"/>
                  </a:cxn>
                  <a:cxn ang="0">
                    <a:pos x="90" y="96"/>
                  </a:cxn>
                  <a:cxn ang="0">
                    <a:pos x="29" y="157"/>
                  </a:cxn>
                </a:cxnLst>
                <a:rect l="0" t="0" r="r" b="b"/>
                <a:pathLst>
                  <a:path w="90" h="157">
                    <a:moveTo>
                      <a:pt x="29" y="157"/>
                    </a:moveTo>
                    <a:lnTo>
                      <a:pt x="0" y="59"/>
                    </a:lnTo>
                    <a:lnTo>
                      <a:pt x="57" y="0"/>
                    </a:lnTo>
                    <a:lnTo>
                      <a:pt x="90" y="96"/>
                    </a:lnTo>
                    <a:lnTo>
                      <a:pt x="29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51" name="Freeform 963"/>
              <p:cNvSpPr>
                <a:spLocks/>
              </p:cNvSpPr>
              <p:nvPr/>
            </p:nvSpPr>
            <p:spPr bwMode="auto">
              <a:xfrm>
                <a:off x="5263" y="2087"/>
                <a:ext cx="90" cy="157"/>
              </a:xfrm>
              <a:custGeom>
                <a:avLst/>
                <a:gdLst/>
                <a:ahLst/>
                <a:cxnLst>
                  <a:cxn ang="0">
                    <a:pos x="29" y="157"/>
                  </a:cxn>
                  <a:cxn ang="0">
                    <a:pos x="0" y="59"/>
                  </a:cxn>
                  <a:cxn ang="0">
                    <a:pos x="57" y="0"/>
                  </a:cxn>
                  <a:cxn ang="0">
                    <a:pos x="90" y="96"/>
                  </a:cxn>
                  <a:cxn ang="0">
                    <a:pos x="29" y="157"/>
                  </a:cxn>
                </a:cxnLst>
                <a:rect l="0" t="0" r="r" b="b"/>
                <a:pathLst>
                  <a:path w="90" h="157">
                    <a:moveTo>
                      <a:pt x="29" y="157"/>
                    </a:moveTo>
                    <a:lnTo>
                      <a:pt x="0" y="59"/>
                    </a:lnTo>
                    <a:lnTo>
                      <a:pt x="57" y="0"/>
                    </a:lnTo>
                    <a:lnTo>
                      <a:pt x="90" y="96"/>
                    </a:lnTo>
                    <a:lnTo>
                      <a:pt x="29" y="15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52" name="Freeform 964"/>
              <p:cNvSpPr>
                <a:spLocks/>
              </p:cNvSpPr>
              <p:nvPr/>
            </p:nvSpPr>
            <p:spPr bwMode="auto">
              <a:xfrm>
                <a:off x="3428" y="2087"/>
                <a:ext cx="91" cy="15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32" y="0"/>
                  </a:cxn>
                  <a:cxn ang="0">
                    <a:pos x="91" y="59"/>
                  </a:cxn>
                  <a:cxn ang="0">
                    <a:pos x="61" y="157"/>
                  </a:cxn>
                  <a:cxn ang="0">
                    <a:pos x="0" y="96"/>
                  </a:cxn>
                </a:cxnLst>
                <a:rect l="0" t="0" r="r" b="b"/>
                <a:pathLst>
                  <a:path w="91" h="157">
                    <a:moveTo>
                      <a:pt x="0" y="96"/>
                    </a:moveTo>
                    <a:lnTo>
                      <a:pt x="32" y="0"/>
                    </a:lnTo>
                    <a:lnTo>
                      <a:pt x="91" y="59"/>
                    </a:lnTo>
                    <a:lnTo>
                      <a:pt x="61" y="157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53" name="Freeform 965"/>
              <p:cNvSpPr>
                <a:spLocks noEditPoints="1"/>
              </p:cNvSpPr>
              <p:nvPr/>
            </p:nvSpPr>
            <p:spPr bwMode="auto">
              <a:xfrm>
                <a:off x="3428" y="2087"/>
                <a:ext cx="1886" cy="15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32" y="0"/>
                  </a:cxn>
                  <a:cxn ang="0">
                    <a:pos x="91" y="59"/>
                  </a:cxn>
                  <a:cxn ang="0">
                    <a:pos x="61" y="157"/>
                  </a:cxn>
                  <a:cxn ang="0">
                    <a:pos x="0" y="96"/>
                  </a:cxn>
                  <a:cxn ang="0">
                    <a:pos x="1886" y="24"/>
                  </a:cxn>
                  <a:cxn ang="0">
                    <a:pos x="1827" y="81"/>
                  </a:cxn>
                  <a:cxn ang="0">
                    <a:pos x="98" y="83"/>
                  </a:cxn>
                  <a:cxn ang="0">
                    <a:pos x="40" y="25"/>
                  </a:cxn>
                </a:cxnLst>
                <a:rect l="0" t="0" r="r" b="b"/>
                <a:pathLst>
                  <a:path w="1886" h="157">
                    <a:moveTo>
                      <a:pt x="0" y="96"/>
                    </a:moveTo>
                    <a:lnTo>
                      <a:pt x="32" y="0"/>
                    </a:lnTo>
                    <a:lnTo>
                      <a:pt x="91" y="59"/>
                    </a:lnTo>
                    <a:lnTo>
                      <a:pt x="61" y="157"/>
                    </a:lnTo>
                    <a:lnTo>
                      <a:pt x="0" y="96"/>
                    </a:lnTo>
                    <a:moveTo>
                      <a:pt x="1886" y="24"/>
                    </a:moveTo>
                    <a:lnTo>
                      <a:pt x="1827" y="81"/>
                    </a:lnTo>
                    <a:moveTo>
                      <a:pt x="98" y="83"/>
                    </a:moveTo>
                    <a:lnTo>
                      <a:pt x="40" y="2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54" name="Freeform 966"/>
              <p:cNvSpPr>
                <a:spLocks/>
              </p:cNvSpPr>
              <p:nvPr/>
            </p:nvSpPr>
            <p:spPr bwMode="auto">
              <a:xfrm>
                <a:off x="4624" y="1326"/>
                <a:ext cx="53" cy="4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53" y="0"/>
                  </a:cxn>
                  <a:cxn ang="0">
                    <a:pos x="36" y="46"/>
                  </a:cxn>
                  <a:cxn ang="0">
                    <a:pos x="0" y="41"/>
                  </a:cxn>
                  <a:cxn ang="0">
                    <a:pos x="16" y="0"/>
                  </a:cxn>
                </a:cxnLst>
                <a:rect l="0" t="0" r="r" b="b"/>
                <a:pathLst>
                  <a:path w="53" h="46">
                    <a:moveTo>
                      <a:pt x="16" y="0"/>
                    </a:moveTo>
                    <a:lnTo>
                      <a:pt x="53" y="0"/>
                    </a:lnTo>
                    <a:lnTo>
                      <a:pt x="36" y="46"/>
                    </a:lnTo>
                    <a:lnTo>
                      <a:pt x="0" y="4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55" name="Freeform 967"/>
              <p:cNvSpPr>
                <a:spLocks/>
              </p:cNvSpPr>
              <p:nvPr/>
            </p:nvSpPr>
            <p:spPr bwMode="auto">
              <a:xfrm>
                <a:off x="4624" y="1326"/>
                <a:ext cx="53" cy="4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53" y="0"/>
                  </a:cxn>
                  <a:cxn ang="0">
                    <a:pos x="36" y="46"/>
                  </a:cxn>
                  <a:cxn ang="0">
                    <a:pos x="0" y="41"/>
                  </a:cxn>
                  <a:cxn ang="0">
                    <a:pos x="16" y="0"/>
                  </a:cxn>
                </a:cxnLst>
                <a:rect l="0" t="0" r="r" b="b"/>
                <a:pathLst>
                  <a:path w="53" h="46">
                    <a:moveTo>
                      <a:pt x="16" y="0"/>
                    </a:moveTo>
                    <a:lnTo>
                      <a:pt x="53" y="0"/>
                    </a:lnTo>
                    <a:lnTo>
                      <a:pt x="36" y="46"/>
                    </a:lnTo>
                    <a:lnTo>
                      <a:pt x="0" y="41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56" name="Freeform 968"/>
              <p:cNvSpPr>
                <a:spLocks/>
              </p:cNvSpPr>
              <p:nvPr/>
            </p:nvSpPr>
            <p:spPr bwMode="auto">
              <a:xfrm>
                <a:off x="4105" y="1326"/>
                <a:ext cx="53" cy="46"/>
              </a:xfrm>
              <a:custGeom>
                <a:avLst/>
                <a:gdLst/>
                <a:ahLst/>
                <a:cxnLst>
                  <a:cxn ang="0">
                    <a:pos x="53" y="41"/>
                  </a:cxn>
                  <a:cxn ang="0">
                    <a:pos x="17" y="46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53" y="41"/>
                  </a:cxn>
                </a:cxnLst>
                <a:rect l="0" t="0" r="r" b="b"/>
                <a:pathLst>
                  <a:path w="53" h="46">
                    <a:moveTo>
                      <a:pt x="53" y="41"/>
                    </a:moveTo>
                    <a:lnTo>
                      <a:pt x="17" y="46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5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57" name="Freeform 969"/>
              <p:cNvSpPr>
                <a:spLocks/>
              </p:cNvSpPr>
              <p:nvPr/>
            </p:nvSpPr>
            <p:spPr bwMode="auto">
              <a:xfrm>
                <a:off x="4105" y="1326"/>
                <a:ext cx="53" cy="46"/>
              </a:xfrm>
              <a:custGeom>
                <a:avLst/>
                <a:gdLst/>
                <a:ahLst/>
                <a:cxnLst>
                  <a:cxn ang="0">
                    <a:pos x="53" y="41"/>
                  </a:cxn>
                  <a:cxn ang="0">
                    <a:pos x="17" y="46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53" y="41"/>
                  </a:cxn>
                </a:cxnLst>
                <a:rect l="0" t="0" r="r" b="b"/>
                <a:pathLst>
                  <a:path w="53" h="46">
                    <a:moveTo>
                      <a:pt x="53" y="41"/>
                    </a:moveTo>
                    <a:lnTo>
                      <a:pt x="17" y="46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53" y="4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58" name="Freeform 970"/>
              <p:cNvSpPr>
                <a:spLocks/>
              </p:cNvSpPr>
              <p:nvPr/>
            </p:nvSpPr>
            <p:spPr bwMode="auto">
              <a:xfrm>
                <a:off x="5185" y="1623"/>
                <a:ext cx="121" cy="104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121" y="68"/>
                  </a:cxn>
                  <a:cxn ang="0">
                    <a:pos x="51" y="104"/>
                  </a:cxn>
                  <a:cxn ang="0">
                    <a:pos x="0" y="35"/>
                  </a:cxn>
                  <a:cxn ang="0">
                    <a:pos x="70" y="0"/>
                  </a:cxn>
                </a:cxnLst>
                <a:rect l="0" t="0" r="r" b="b"/>
                <a:pathLst>
                  <a:path w="121" h="104">
                    <a:moveTo>
                      <a:pt x="70" y="0"/>
                    </a:moveTo>
                    <a:lnTo>
                      <a:pt x="121" y="68"/>
                    </a:lnTo>
                    <a:lnTo>
                      <a:pt x="51" y="104"/>
                    </a:lnTo>
                    <a:lnTo>
                      <a:pt x="0" y="3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59" name="Freeform 971"/>
              <p:cNvSpPr>
                <a:spLocks/>
              </p:cNvSpPr>
              <p:nvPr/>
            </p:nvSpPr>
            <p:spPr bwMode="auto">
              <a:xfrm>
                <a:off x="5185" y="1623"/>
                <a:ext cx="121" cy="104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121" y="68"/>
                  </a:cxn>
                  <a:cxn ang="0">
                    <a:pos x="51" y="104"/>
                  </a:cxn>
                  <a:cxn ang="0">
                    <a:pos x="0" y="35"/>
                  </a:cxn>
                  <a:cxn ang="0">
                    <a:pos x="70" y="0"/>
                  </a:cxn>
                </a:cxnLst>
                <a:rect l="0" t="0" r="r" b="b"/>
                <a:pathLst>
                  <a:path w="121" h="104">
                    <a:moveTo>
                      <a:pt x="70" y="0"/>
                    </a:moveTo>
                    <a:lnTo>
                      <a:pt x="121" y="68"/>
                    </a:lnTo>
                    <a:lnTo>
                      <a:pt x="51" y="104"/>
                    </a:lnTo>
                    <a:lnTo>
                      <a:pt x="0" y="35"/>
                    </a:lnTo>
                    <a:lnTo>
                      <a:pt x="7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60" name="Freeform 972"/>
              <p:cNvSpPr>
                <a:spLocks/>
              </p:cNvSpPr>
              <p:nvPr/>
            </p:nvSpPr>
            <p:spPr bwMode="auto">
              <a:xfrm>
                <a:off x="3476" y="1623"/>
                <a:ext cx="120" cy="104"/>
              </a:xfrm>
              <a:custGeom>
                <a:avLst/>
                <a:gdLst/>
                <a:ahLst/>
                <a:cxnLst>
                  <a:cxn ang="0">
                    <a:pos x="70" y="104"/>
                  </a:cxn>
                  <a:cxn ang="0">
                    <a:pos x="120" y="35"/>
                  </a:cxn>
                  <a:cxn ang="0">
                    <a:pos x="51" y="0"/>
                  </a:cxn>
                  <a:cxn ang="0">
                    <a:pos x="0" y="68"/>
                  </a:cxn>
                  <a:cxn ang="0">
                    <a:pos x="70" y="104"/>
                  </a:cxn>
                </a:cxnLst>
                <a:rect l="0" t="0" r="r" b="b"/>
                <a:pathLst>
                  <a:path w="120" h="104">
                    <a:moveTo>
                      <a:pt x="70" y="104"/>
                    </a:moveTo>
                    <a:lnTo>
                      <a:pt x="120" y="35"/>
                    </a:lnTo>
                    <a:lnTo>
                      <a:pt x="51" y="0"/>
                    </a:lnTo>
                    <a:lnTo>
                      <a:pt x="0" y="68"/>
                    </a:lnTo>
                    <a:lnTo>
                      <a:pt x="70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61" name="Freeform 973"/>
              <p:cNvSpPr>
                <a:spLocks noEditPoints="1"/>
              </p:cNvSpPr>
              <p:nvPr/>
            </p:nvSpPr>
            <p:spPr bwMode="auto">
              <a:xfrm>
                <a:off x="3476" y="1623"/>
                <a:ext cx="1533" cy="1491"/>
              </a:xfrm>
              <a:custGeom>
                <a:avLst/>
                <a:gdLst/>
                <a:ahLst/>
                <a:cxnLst>
                  <a:cxn ang="0">
                    <a:pos x="70" y="104"/>
                  </a:cxn>
                  <a:cxn ang="0">
                    <a:pos x="120" y="35"/>
                  </a:cxn>
                  <a:cxn ang="0">
                    <a:pos x="51" y="0"/>
                  </a:cxn>
                  <a:cxn ang="0">
                    <a:pos x="0" y="68"/>
                  </a:cxn>
                  <a:cxn ang="0">
                    <a:pos x="70" y="104"/>
                  </a:cxn>
                  <a:cxn ang="0">
                    <a:pos x="170" y="1455"/>
                  </a:cxn>
                  <a:cxn ang="0">
                    <a:pos x="46" y="1399"/>
                  </a:cxn>
                  <a:cxn ang="0">
                    <a:pos x="1533" y="1443"/>
                  </a:cxn>
                  <a:cxn ang="0">
                    <a:pos x="1367" y="1491"/>
                  </a:cxn>
                </a:cxnLst>
                <a:rect l="0" t="0" r="r" b="b"/>
                <a:pathLst>
                  <a:path w="1533" h="1491">
                    <a:moveTo>
                      <a:pt x="70" y="104"/>
                    </a:moveTo>
                    <a:lnTo>
                      <a:pt x="120" y="35"/>
                    </a:lnTo>
                    <a:lnTo>
                      <a:pt x="51" y="0"/>
                    </a:lnTo>
                    <a:lnTo>
                      <a:pt x="0" y="68"/>
                    </a:lnTo>
                    <a:lnTo>
                      <a:pt x="70" y="104"/>
                    </a:lnTo>
                    <a:moveTo>
                      <a:pt x="170" y="1455"/>
                    </a:moveTo>
                    <a:lnTo>
                      <a:pt x="46" y="1399"/>
                    </a:lnTo>
                    <a:moveTo>
                      <a:pt x="1533" y="1443"/>
                    </a:moveTo>
                    <a:lnTo>
                      <a:pt x="1367" y="149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62" name="Freeform 974"/>
              <p:cNvSpPr>
                <a:spLocks/>
              </p:cNvSpPr>
              <p:nvPr/>
            </p:nvSpPr>
            <p:spPr bwMode="auto">
              <a:xfrm>
                <a:off x="4660" y="1326"/>
                <a:ext cx="52" cy="5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52" y="0"/>
                  </a:cxn>
                  <a:cxn ang="0">
                    <a:pos x="33" y="53"/>
                  </a:cxn>
                  <a:cxn ang="0">
                    <a:pos x="0" y="46"/>
                  </a:cxn>
                  <a:cxn ang="0">
                    <a:pos x="17" y="0"/>
                  </a:cxn>
                </a:cxnLst>
                <a:rect l="0" t="0" r="r" b="b"/>
                <a:pathLst>
                  <a:path w="52" h="53">
                    <a:moveTo>
                      <a:pt x="17" y="0"/>
                    </a:moveTo>
                    <a:lnTo>
                      <a:pt x="52" y="0"/>
                    </a:lnTo>
                    <a:lnTo>
                      <a:pt x="33" y="53"/>
                    </a:lnTo>
                    <a:lnTo>
                      <a:pt x="0" y="4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63" name="Freeform 975"/>
              <p:cNvSpPr>
                <a:spLocks/>
              </p:cNvSpPr>
              <p:nvPr/>
            </p:nvSpPr>
            <p:spPr bwMode="auto">
              <a:xfrm>
                <a:off x="4660" y="1326"/>
                <a:ext cx="52" cy="5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52" y="0"/>
                  </a:cxn>
                  <a:cxn ang="0">
                    <a:pos x="33" y="53"/>
                  </a:cxn>
                  <a:cxn ang="0">
                    <a:pos x="0" y="46"/>
                  </a:cxn>
                  <a:cxn ang="0">
                    <a:pos x="17" y="0"/>
                  </a:cxn>
                </a:cxnLst>
                <a:rect l="0" t="0" r="r" b="b"/>
                <a:pathLst>
                  <a:path w="52" h="53">
                    <a:moveTo>
                      <a:pt x="17" y="0"/>
                    </a:moveTo>
                    <a:lnTo>
                      <a:pt x="52" y="0"/>
                    </a:lnTo>
                    <a:lnTo>
                      <a:pt x="33" y="53"/>
                    </a:lnTo>
                    <a:lnTo>
                      <a:pt x="0" y="46"/>
                    </a:lnTo>
                    <a:lnTo>
                      <a:pt x="1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64" name="Freeform 976"/>
              <p:cNvSpPr>
                <a:spLocks/>
              </p:cNvSpPr>
              <p:nvPr/>
            </p:nvSpPr>
            <p:spPr bwMode="auto">
              <a:xfrm>
                <a:off x="4069" y="1326"/>
                <a:ext cx="53" cy="53"/>
              </a:xfrm>
              <a:custGeom>
                <a:avLst/>
                <a:gdLst/>
                <a:ahLst/>
                <a:cxnLst>
                  <a:cxn ang="0">
                    <a:pos x="53" y="46"/>
                  </a:cxn>
                  <a:cxn ang="0">
                    <a:pos x="20" y="53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53" y="46"/>
                  </a:cxn>
                </a:cxnLst>
                <a:rect l="0" t="0" r="r" b="b"/>
                <a:pathLst>
                  <a:path w="53" h="53">
                    <a:moveTo>
                      <a:pt x="53" y="46"/>
                    </a:moveTo>
                    <a:lnTo>
                      <a:pt x="20" y="5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53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65" name="Freeform 977"/>
              <p:cNvSpPr>
                <a:spLocks/>
              </p:cNvSpPr>
              <p:nvPr/>
            </p:nvSpPr>
            <p:spPr bwMode="auto">
              <a:xfrm>
                <a:off x="4069" y="1326"/>
                <a:ext cx="53" cy="53"/>
              </a:xfrm>
              <a:custGeom>
                <a:avLst/>
                <a:gdLst/>
                <a:ahLst/>
                <a:cxnLst>
                  <a:cxn ang="0">
                    <a:pos x="53" y="46"/>
                  </a:cxn>
                  <a:cxn ang="0">
                    <a:pos x="20" y="53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53" y="46"/>
                  </a:cxn>
                </a:cxnLst>
                <a:rect l="0" t="0" r="r" b="b"/>
                <a:pathLst>
                  <a:path w="53" h="53">
                    <a:moveTo>
                      <a:pt x="53" y="46"/>
                    </a:moveTo>
                    <a:lnTo>
                      <a:pt x="20" y="5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53" y="4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66" name="Freeform 978"/>
              <p:cNvSpPr>
                <a:spLocks/>
              </p:cNvSpPr>
              <p:nvPr/>
            </p:nvSpPr>
            <p:spPr bwMode="auto">
              <a:xfrm>
                <a:off x="4522" y="1354"/>
                <a:ext cx="31" cy="124"/>
              </a:xfrm>
              <a:custGeom>
                <a:avLst/>
                <a:gdLst/>
                <a:ahLst/>
                <a:cxnLst>
                  <a:cxn ang="0">
                    <a:pos x="31" y="97"/>
                  </a:cxn>
                  <a:cxn ang="0">
                    <a:pos x="31" y="0"/>
                  </a:cxn>
                  <a:cxn ang="0">
                    <a:pos x="0" y="26"/>
                  </a:cxn>
                  <a:cxn ang="0">
                    <a:pos x="0" y="124"/>
                  </a:cxn>
                  <a:cxn ang="0">
                    <a:pos x="31" y="97"/>
                  </a:cxn>
                </a:cxnLst>
                <a:rect l="0" t="0" r="r" b="b"/>
                <a:pathLst>
                  <a:path w="31" h="124">
                    <a:moveTo>
                      <a:pt x="31" y="97"/>
                    </a:moveTo>
                    <a:lnTo>
                      <a:pt x="31" y="0"/>
                    </a:lnTo>
                    <a:lnTo>
                      <a:pt x="0" y="26"/>
                    </a:lnTo>
                    <a:lnTo>
                      <a:pt x="0" y="124"/>
                    </a:lnTo>
                    <a:lnTo>
                      <a:pt x="31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67" name="Freeform 979"/>
              <p:cNvSpPr>
                <a:spLocks/>
              </p:cNvSpPr>
              <p:nvPr/>
            </p:nvSpPr>
            <p:spPr bwMode="auto">
              <a:xfrm>
                <a:off x="4522" y="1354"/>
                <a:ext cx="31" cy="124"/>
              </a:xfrm>
              <a:custGeom>
                <a:avLst/>
                <a:gdLst/>
                <a:ahLst/>
                <a:cxnLst>
                  <a:cxn ang="0">
                    <a:pos x="31" y="97"/>
                  </a:cxn>
                  <a:cxn ang="0">
                    <a:pos x="31" y="0"/>
                  </a:cxn>
                  <a:cxn ang="0">
                    <a:pos x="0" y="26"/>
                  </a:cxn>
                  <a:cxn ang="0">
                    <a:pos x="0" y="124"/>
                  </a:cxn>
                  <a:cxn ang="0">
                    <a:pos x="31" y="97"/>
                  </a:cxn>
                </a:cxnLst>
                <a:rect l="0" t="0" r="r" b="b"/>
                <a:pathLst>
                  <a:path w="31" h="124">
                    <a:moveTo>
                      <a:pt x="31" y="97"/>
                    </a:moveTo>
                    <a:lnTo>
                      <a:pt x="31" y="0"/>
                    </a:lnTo>
                    <a:lnTo>
                      <a:pt x="0" y="26"/>
                    </a:lnTo>
                    <a:lnTo>
                      <a:pt x="0" y="124"/>
                    </a:lnTo>
                    <a:lnTo>
                      <a:pt x="31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68" name="Freeform 980"/>
              <p:cNvSpPr>
                <a:spLocks/>
              </p:cNvSpPr>
              <p:nvPr/>
            </p:nvSpPr>
            <p:spPr bwMode="auto">
              <a:xfrm>
                <a:off x="4228" y="1354"/>
                <a:ext cx="32" cy="124"/>
              </a:xfrm>
              <a:custGeom>
                <a:avLst/>
                <a:gdLst/>
                <a:ahLst/>
                <a:cxnLst>
                  <a:cxn ang="0">
                    <a:pos x="32" y="124"/>
                  </a:cxn>
                  <a:cxn ang="0">
                    <a:pos x="32" y="26"/>
                  </a:cxn>
                  <a:cxn ang="0">
                    <a:pos x="0" y="0"/>
                  </a:cxn>
                  <a:cxn ang="0">
                    <a:pos x="0" y="97"/>
                  </a:cxn>
                  <a:cxn ang="0">
                    <a:pos x="32" y="124"/>
                  </a:cxn>
                </a:cxnLst>
                <a:rect l="0" t="0" r="r" b="b"/>
                <a:pathLst>
                  <a:path w="32" h="124">
                    <a:moveTo>
                      <a:pt x="32" y="124"/>
                    </a:moveTo>
                    <a:lnTo>
                      <a:pt x="32" y="26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32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69" name="Freeform 981"/>
              <p:cNvSpPr>
                <a:spLocks/>
              </p:cNvSpPr>
              <p:nvPr/>
            </p:nvSpPr>
            <p:spPr bwMode="auto">
              <a:xfrm>
                <a:off x="4228" y="1354"/>
                <a:ext cx="32" cy="124"/>
              </a:xfrm>
              <a:custGeom>
                <a:avLst/>
                <a:gdLst/>
                <a:ahLst/>
                <a:cxnLst>
                  <a:cxn ang="0">
                    <a:pos x="32" y="124"/>
                  </a:cxn>
                  <a:cxn ang="0">
                    <a:pos x="32" y="26"/>
                  </a:cxn>
                  <a:cxn ang="0">
                    <a:pos x="0" y="0"/>
                  </a:cxn>
                  <a:cxn ang="0">
                    <a:pos x="0" y="97"/>
                  </a:cxn>
                  <a:cxn ang="0">
                    <a:pos x="32" y="124"/>
                  </a:cxn>
                </a:cxnLst>
                <a:rect l="0" t="0" r="r" b="b"/>
                <a:pathLst>
                  <a:path w="32" h="124">
                    <a:moveTo>
                      <a:pt x="32" y="124"/>
                    </a:moveTo>
                    <a:lnTo>
                      <a:pt x="32" y="26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32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70" name="Freeform 982"/>
              <p:cNvSpPr>
                <a:spLocks/>
              </p:cNvSpPr>
              <p:nvPr/>
            </p:nvSpPr>
            <p:spPr bwMode="auto">
              <a:xfrm>
                <a:off x="5227" y="1708"/>
                <a:ext cx="122" cy="107"/>
              </a:xfrm>
              <a:custGeom>
                <a:avLst/>
                <a:gdLst/>
                <a:ahLst/>
                <a:cxnLst>
                  <a:cxn ang="0">
                    <a:pos x="52" y="107"/>
                  </a:cxn>
                  <a:cxn ang="0">
                    <a:pos x="0" y="36"/>
                  </a:cxn>
                  <a:cxn ang="0">
                    <a:pos x="69" y="0"/>
                  </a:cxn>
                  <a:cxn ang="0">
                    <a:pos x="122" y="71"/>
                  </a:cxn>
                  <a:cxn ang="0">
                    <a:pos x="52" y="107"/>
                  </a:cxn>
                </a:cxnLst>
                <a:rect l="0" t="0" r="r" b="b"/>
                <a:pathLst>
                  <a:path w="122" h="107">
                    <a:moveTo>
                      <a:pt x="52" y="107"/>
                    </a:moveTo>
                    <a:lnTo>
                      <a:pt x="0" y="36"/>
                    </a:lnTo>
                    <a:lnTo>
                      <a:pt x="69" y="0"/>
                    </a:lnTo>
                    <a:lnTo>
                      <a:pt x="122" y="71"/>
                    </a:lnTo>
                    <a:lnTo>
                      <a:pt x="52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71" name="Freeform 983"/>
              <p:cNvSpPr>
                <a:spLocks/>
              </p:cNvSpPr>
              <p:nvPr/>
            </p:nvSpPr>
            <p:spPr bwMode="auto">
              <a:xfrm>
                <a:off x="5227" y="1708"/>
                <a:ext cx="122" cy="107"/>
              </a:xfrm>
              <a:custGeom>
                <a:avLst/>
                <a:gdLst/>
                <a:ahLst/>
                <a:cxnLst>
                  <a:cxn ang="0">
                    <a:pos x="52" y="107"/>
                  </a:cxn>
                  <a:cxn ang="0">
                    <a:pos x="0" y="36"/>
                  </a:cxn>
                  <a:cxn ang="0">
                    <a:pos x="69" y="0"/>
                  </a:cxn>
                  <a:cxn ang="0">
                    <a:pos x="122" y="71"/>
                  </a:cxn>
                  <a:cxn ang="0">
                    <a:pos x="52" y="107"/>
                  </a:cxn>
                </a:cxnLst>
                <a:rect l="0" t="0" r="r" b="b"/>
                <a:pathLst>
                  <a:path w="122" h="107">
                    <a:moveTo>
                      <a:pt x="52" y="107"/>
                    </a:moveTo>
                    <a:lnTo>
                      <a:pt x="0" y="36"/>
                    </a:lnTo>
                    <a:lnTo>
                      <a:pt x="69" y="0"/>
                    </a:lnTo>
                    <a:lnTo>
                      <a:pt x="122" y="71"/>
                    </a:lnTo>
                    <a:lnTo>
                      <a:pt x="52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72" name="Freeform 984"/>
              <p:cNvSpPr>
                <a:spLocks/>
              </p:cNvSpPr>
              <p:nvPr/>
            </p:nvSpPr>
            <p:spPr bwMode="auto">
              <a:xfrm>
                <a:off x="3433" y="1708"/>
                <a:ext cx="121" cy="10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0" y="71"/>
                  </a:cxn>
                  <a:cxn ang="0">
                    <a:pos x="70" y="107"/>
                  </a:cxn>
                  <a:cxn ang="0">
                    <a:pos x="121" y="36"/>
                  </a:cxn>
                  <a:cxn ang="0">
                    <a:pos x="52" y="0"/>
                  </a:cxn>
                </a:cxnLst>
                <a:rect l="0" t="0" r="r" b="b"/>
                <a:pathLst>
                  <a:path w="121" h="107">
                    <a:moveTo>
                      <a:pt x="52" y="0"/>
                    </a:moveTo>
                    <a:lnTo>
                      <a:pt x="0" y="71"/>
                    </a:lnTo>
                    <a:lnTo>
                      <a:pt x="70" y="107"/>
                    </a:lnTo>
                    <a:lnTo>
                      <a:pt x="121" y="36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73" name="Freeform 985"/>
              <p:cNvSpPr>
                <a:spLocks noEditPoints="1"/>
              </p:cNvSpPr>
              <p:nvPr/>
            </p:nvSpPr>
            <p:spPr bwMode="auto">
              <a:xfrm>
                <a:off x="3433" y="1708"/>
                <a:ext cx="509" cy="140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0" y="71"/>
                  </a:cxn>
                  <a:cxn ang="0">
                    <a:pos x="70" y="107"/>
                  </a:cxn>
                  <a:cxn ang="0">
                    <a:pos x="121" y="36"/>
                  </a:cxn>
                  <a:cxn ang="0">
                    <a:pos x="52" y="0"/>
                  </a:cxn>
                  <a:cxn ang="0">
                    <a:pos x="509" y="1407"/>
                  </a:cxn>
                  <a:cxn ang="0">
                    <a:pos x="343" y="1359"/>
                  </a:cxn>
                </a:cxnLst>
                <a:rect l="0" t="0" r="r" b="b"/>
                <a:pathLst>
                  <a:path w="509" h="1407">
                    <a:moveTo>
                      <a:pt x="52" y="0"/>
                    </a:moveTo>
                    <a:lnTo>
                      <a:pt x="0" y="71"/>
                    </a:lnTo>
                    <a:lnTo>
                      <a:pt x="70" y="107"/>
                    </a:lnTo>
                    <a:lnTo>
                      <a:pt x="121" y="36"/>
                    </a:lnTo>
                    <a:lnTo>
                      <a:pt x="52" y="0"/>
                    </a:lnTo>
                    <a:moveTo>
                      <a:pt x="509" y="1407"/>
                    </a:moveTo>
                    <a:lnTo>
                      <a:pt x="343" y="135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74" name="Freeform 986"/>
              <p:cNvSpPr>
                <a:spLocks/>
              </p:cNvSpPr>
              <p:nvPr/>
            </p:nvSpPr>
            <p:spPr bwMode="auto">
              <a:xfrm>
                <a:off x="4669" y="3123"/>
                <a:ext cx="121" cy="92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8" y="19"/>
                  </a:cxn>
                  <a:cxn ang="0">
                    <a:pos x="0" y="92"/>
                  </a:cxn>
                  <a:cxn ang="0">
                    <a:pos x="107" y="73"/>
                  </a:cxn>
                  <a:cxn ang="0">
                    <a:pos x="121" y="0"/>
                  </a:cxn>
                </a:cxnLst>
                <a:rect l="0" t="0" r="r" b="b"/>
                <a:pathLst>
                  <a:path w="121" h="92">
                    <a:moveTo>
                      <a:pt x="121" y="0"/>
                    </a:moveTo>
                    <a:lnTo>
                      <a:pt x="8" y="19"/>
                    </a:lnTo>
                    <a:lnTo>
                      <a:pt x="0" y="92"/>
                    </a:lnTo>
                    <a:lnTo>
                      <a:pt x="107" y="73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75" name="Freeform 987"/>
              <p:cNvSpPr>
                <a:spLocks/>
              </p:cNvSpPr>
              <p:nvPr/>
            </p:nvSpPr>
            <p:spPr bwMode="auto">
              <a:xfrm>
                <a:off x="4669" y="3123"/>
                <a:ext cx="121" cy="92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8" y="19"/>
                  </a:cxn>
                  <a:cxn ang="0">
                    <a:pos x="0" y="92"/>
                  </a:cxn>
                  <a:cxn ang="0">
                    <a:pos x="107" y="73"/>
                  </a:cxn>
                  <a:cxn ang="0">
                    <a:pos x="121" y="0"/>
                  </a:cxn>
                </a:cxnLst>
                <a:rect l="0" t="0" r="r" b="b"/>
                <a:pathLst>
                  <a:path w="121" h="92">
                    <a:moveTo>
                      <a:pt x="121" y="0"/>
                    </a:moveTo>
                    <a:lnTo>
                      <a:pt x="8" y="19"/>
                    </a:lnTo>
                    <a:lnTo>
                      <a:pt x="0" y="92"/>
                    </a:lnTo>
                    <a:lnTo>
                      <a:pt x="107" y="73"/>
                    </a:lnTo>
                    <a:lnTo>
                      <a:pt x="12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76" name="Freeform 988"/>
              <p:cNvSpPr>
                <a:spLocks/>
              </p:cNvSpPr>
              <p:nvPr/>
            </p:nvSpPr>
            <p:spPr bwMode="auto">
              <a:xfrm>
                <a:off x="3992" y="3123"/>
                <a:ext cx="121" cy="92"/>
              </a:xfrm>
              <a:custGeom>
                <a:avLst/>
                <a:gdLst/>
                <a:ahLst/>
                <a:cxnLst>
                  <a:cxn ang="0">
                    <a:pos x="12" y="73"/>
                  </a:cxn>
                  <a:cxn ang="0">
                    <a:pos x="0" y="0"/>
                  </a:cxn>
                  <a:cxn ang="0">
                    <a:pos x="113" y="19"/>
                  </a:cxn>
                  <a:cxn ang="0">
                    <a:pos x="121" y="92"/>
                  </a:cxn>
                  <a:cxn ang="0">
                    <a:pos x="12" y="73"/>
                  </a:cxn>
                </a:cxnLst>
                <a:rect l="0" t="0" r="r" b="b"/>
                <a:pathLst>
                  <a:path w="121" h="92">
                    <a:moveTo>
                      <a:pt x="12" y="73"/>
                    </a:moveTo>
                    <a:lnTo>
                      <a:pt x="0" y="0"/>
                    </a:lnTo>
                    <a:lnTo>
                      <a:pt x="113" y="19"/>
                    </a:lnTo>
                    <a:lnTo>
                      <a:pt x="121" y="92"/>
                    </a:lnTo>
                    <a:lnTo>
                      <a:pt x="12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77" name="Freeform 989"/>
              <p:cNvSpPr>
                <a:spLocks/>
              </p:cNvSpPr>
              <p:nvPr/>
            </p:nvSpPr>
            <p:spPr bwMode="auto">
              <a:xfrm>
                <a:off x="3992" y="3123"/>
                <a:ext cx="121" cy="92"/>
              </a:xfrm>
              <a:custGeom>
                <a:avLst/>
                <a:gdLst/>
                <a:ahLst/>
                <a:cxnLst>
                  <a:cxn ang="0">
                    <a:pos x="12" y="73"/>
                  </a:cxn>
                  <a:cxn ang="0">
                    <a:pos x="0" y="0"/>
                  </a:cxn>
                  <a:cxn ang="0">
                    <a:pos x="113" y="19"/>
                  </a:cxn>
                  <a:cxn ang="0">
                    <a:pos x="121" y="92"/>
                  </a:cxn>
                  <a:cxn ang="0">
                    <a:pos x="12" y="73"/>
                  </a:cxn>
                </a:cxnLst>
                <a:rect l="0" t="0" r="r" b="b"/>
                <a:pathLst>
                  <a:path w="121" h="92">
                    <a:moveTo>
                      <a:pt x="12" y="73"/>
                    </a:moveTo>
                    <a:lnTo>
                      <a:pt x="0" y="0"/>
                    </a:lnTo>
                    <a:lnTo>
                      <a:pt x="113" y="19"/>
                    </a:lnTo>
                    <a:lnTo>
                      <a:pt x="121" y="92"/>
                    </a:lnTo>
                    <a:lnTo>
                      <a:pt x="12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78" name="Freeform 990"/>
              <p:cNvSpPr>
                <a:spLocks/>
              </p:cNvSpPr>
              <p:nvPr/>
            </p:nvSpPr>
            <p:spPr bwMode="auto">
              <a:xfrm>
                <a:off x="5227" y="1744"/>
                <a:ext cx="159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" y="7"/>
                  </a:cxn>
                  <a:cxn ang="0">
                    <a:pos x="159" y="74"/>
                  </a:cxn>
                  <a:cxn ang="0">
                    <a:pos x="52" y="71"/>
                  </a:cxn>
                  <a:cxn ang="0">
                    <a:pos x="0" y="0"/>
                  </a:cxn>
                </a:cxnLst>
                <a:rect l="0" t="0" r="r" b="b"/>
                <a:pathLst>
                  <a:path w="159" h="74">
                    <a:moveTo>
                      <a:pt x="0" y="0"/>
                    </a:moveTo>
                    <a:lnTo>
                      <a:pt x="118" y="7"/>
                    </a:lnTo>
                    <a:lnTo>
                      <a:pt x="159" y="74"/>
                    </a:lnTo>
                    <a:lnTo>
                      <a:pt x="52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79" name="Freeform 991"/>
              <p:cNvSpPr>
                <a:spLocks/>
              </p:cNvSpPr>
              <p:nvPr/>
            </p:nvSpPr>
            <p:spPr bwMode="auto">
              <a:xfrm>
                <a:off x="5227" y="1744"/>
                <a:ext cx="159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" y="7"/>
                  </a:cxn>
                  <a:cxn ang="0">
                    <a:pos x="159" y="74"/>
                  </a:cxn>
                  <a:cxn ang="0">
                    <a:pos x="52" y="71"/>
                  </a:cxn>
                  <a:cxn ang="0">
                    <a:pos x="0" y="0"/>
                  </a:cxn>
                </a:cxnLst>
                <a:rect l="0" t="0" r="r" b="b"/>
                <a:pathLst>
                  <a:path w="159" h="74">
                    <a:moveTo>
                      <a:pt x="0" y="0"/>
                    </a:moveTo>
                    <a:lnTo>
                      <a:pt x="118" y="7"/>
                    </a:lnTo>
                    <a:lnTo>
                      <a:pt x="159" y="74"/>
                    </a:lnTo>
                    <a:lnTo>
                      <a:pt x="52" y="7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80" name="Freeform 992"/>
              <p:cNvSpPr>
                <a:spLocks/>
              </p:cNvSpPr>
              <p:nvPr/>
            </p:nvSpPr>
            <p:spPr bwMode="auto">
              <a:xfrm>
                <a:off x="4693" y="1326"/>
                <a:ext cx="55" cy="6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5" y="0"/>
                  </a:cxn>
                  <a:cxn ang="0">
                    <a:pos x="34" y="60"/>
                  </a:cxn>
                  <a:cxn ang="0">
                    <a:pos x="0" y="53"/>
                  </a:cxn>
                  <a:cxn ang="0">
                    <a:pos x="19" y="0"/>
                  </a:cxn>
                </a:cxnLst>
                <a:rect l="0" t="0" r="r" b="b"/>
                <a:pathLst>
                  <a:path w="55" h="60">
                    <a:moveTo>
                      <a:pt x="19" y="0"/>
                    </a:moveTo>
                    <a:lnTo>
                      <a:pt x="55" y="0"/>
                    </a:lnTo>
                    <a:lnTo>
                      <a:pt x="34" y="60"/>
                    </a:lnTo>
                    <a:lnTo>
                      <a:pt x="0" y="5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81" name="Freeform 993"/>
              <p:cNvSpPr>
                <a:spLocks/>
              </p:cNvSpPr>
              <p:nvPr/>
            </p:nvSpPr>
            <p:spPr bwMode="auto">
              <a:xfrm>
                <a:off x="4693" y="1326"/>
                <a:ext cx="55" cy="6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5" y="0"/>
                  </a:cxn>
                  <a:cxn ang="0">
                    <a:pos x="34" y="60"/>
                  </a:cxn>
                  <a:cxn ang="0">
                    <a:pos x="0" y="53"/>
                  </a:cxn>
                  <a:cxn ang="0">
                    <a:pos x="19" y="0"/>
                  </a:cxn>
                </a:cxnLst>
                <a:rect l="0" t="0" r="r" b="b"/>
                <a:pathLst>
                  <a:path w="55" h="60">
                    <a:moveTo>
                      <a:pt x="19" y="0"/>
                    </a:moveTo>
                    <a:lnTo>
                      <a:pt x="55" y="0"/>
                    </a:lnTo>
                    <a:lnTo>
                      <a:pt x="34" y="60"/>
                    </a:lnTo>
                    <a:lnTo>
                      <a:pt x="0" y="53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82" name="Freeform 994"/>
              <p:cNvSpPr>
                <a:spLocks/>
              </p:cNvSpPr>
              <p:nvPr/>
            </p:nvSpPr>
            <p:spPr bwMode="auto">
              <a:xfrm>
                <a:off x="4034" y="1326"/>
                <a:ext cx="55" cy="60"/>
              </a:xfrm>
              <a:custGeom>
                <a:avLst/>
                <a:gdLst/>
                <a:ahLst/>
                <a:cxnLst>
                  <a:cxn ang="0">
                    <a:pos x="55" y="53"/>
                  </a:cxn>
                  <a:cxn ang="0">
                    <a:pos x="21" y="60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55" y="53"/>
                  </a:cxn>
                </a:cxnLst>
                <a:rect l="0" t="0" r="r" b="b"/>
                <a:pathLst>
                  <a:path w="55" h="60">
                    <a:moveTo>
                      <a:pt x="55" y="53"/>
                    </a:moveTo>
                    <a:lnTo>
                      <a:pt x="21" y="60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5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83" name="Freeform 995"/>
              <p:cNvSpPr>
                <a:spLocks/>
              </p:cNvSpPr>
              <p:nvPr/>
            </p:nvSpPr>
            <p:spPr bwMode="auto">
              <a:xfrm>
                <a:off x="4034" y="1326"/>
                <a:ext cx="55" cy="60"/>
              </a:xfrm>
              <a:custGeom>
                <a:avLst/>
                <a:gdLst/>
                <a:ahLst/>
                <a:cxnLst>
                  <a:cxn ang="0">
                    <a:pos x="55" y="53"/>
                  </a:cxn>
                  <a:cxn ang="0">
                    <a:pos x="21" y="60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55" y="53"/>
                  </a:cxn>
                </a:cxnLst>
                <a:rect l="0" t="0" r="r" b="b"/>
                <a:pathLst>
                  <a:path w="55" h="60">
                    <a:moveTo>
                      <a:pt x="55" y="53"/>
                    </a:moveTo>
                    <a:lnTo>
                      <a:pt x="21" y="60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55" y="5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84" name="Freeform 996"/>
              <p:cNvSpPr>
                <a:spLocks/>
              </p:cNvSpPr>
              <p:nvPr/>
            </p:nvSpPr>
            <p:spPr bwMode="auto">
              <a:xfrm>
                <a:off x="5494" y="1782"/>
                <a:ext cx="34" cy="108"/>
              </a:xfrm>
              <a:custGeom>
                <a:avLst/>
                <a:gdLst/>
                <a:ahLst/>
                <a:cxnLst>
                  <a:cxn ang="0">
                    <a:pos x="34" y="65"/>
                  </a:cxn>
                  <a:cxn ang="0">
                    <a:pos x="22" y="0"/>
                  </a:cxn>
                  <a:cxn ang="0">
                    <a:pos x="0" y="41"/>
                  </a:cxn>
                  <a:cxn ang="0">
                    <a:pos x="11" y="108"/>
                  </a:cxn>
                  <a:cxn ang="0">
                    <a:pos x="34" y="65"/>
                  </a:cxn>
                </a:cxnLst>
                <a:rect l="0" t="0" r="r" b="b"/>
                <a:pathLst>
                  <a:path w="34" h="108">
                    <a:moveTo>
                      <a:pt x="34" y="65"/>
                    </a:moveTo>
                    <a:lnTo>
                      <a:pt x="22" y="0"/>
                    </a:lnTo>
                    <a:lnTo>
                      <a:pt x="0" y="41"/>
                    </a:lnTo>
                    <a:lnTo>
                      <a:pt x="11" y="108"/>
                    </a:lnTo>
                    <a:lnTo>
                      <a:pt x="34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85" name="Freeform 997"/>
              <p:cNvSpPr>
                <a:spLocks/>
              </p:cNvSpPr>
              <p:nvPr/>
            </p:nvSpPr>
            <p:spPr bwMode="auto">
              <a:xfrm>
                <a:off x="5494" y="1782"/>
                <a:ext cx="34" cy="108"/>
              </a:xfrm>
              <a:custGeom>
                <a:avLst/>
                <a:gdLst/>
                <a:ahLst/>
                <a:cxnLst>
                  <a:cxn ang="0">
                    <a:pos x="34" y="65"/>
                  </a:cxn>
                  <a:cxn ang="0">
                    <a:pos x="22" y="0"/>
                  </a:cxn>
                  <a:cxn ang="0">
                    <a:pos x="0" y="41"/>
                  </a:cxn>
                  <a:cxn ang="0">
                    <a:pos x="11" y="108"/>
                  </a:cxn>
                  <a:cxn ang="0">
                    <a:pos x="34" y="65"/>
                  </a:cxn>
                </a:cxnLst>
                <a:rect l="0" t="0" r="r" b="b"/>
                <a:pathLst>
                  <a:path w="34" h="108">
                    <a:moveTo>
                      <a:pt x="34" y="65"/>
                    </a:moveTo>
                    <a:lnTo>
                      <a:pt x="22" y="0"/>
                    </a:lnTo>
                    <a:lnTo>
                      <a:pt x="0" y="41"/>
                    </a:lnTo>
                    <a:lnTo>
                      <a:pt x="11" y="108"/>
                    </a:lnTo>
                    <a:lnTo>
                      <a:pt x="34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86" name="Freeform 998"/>
              <p:cNvSpPr>
                <a:spLocks/>
              </p:cNvSpPr>
              <p:nvPr/>
            </p:nvSpPr>
            <p:spPr bwMode="auto">
              <a:xfrm>
                <a:off x="5199" y="1459"/>
                <a:ext cx="136" cy="119"/>
              </a:xfrm>
              <a:custGeom>
                <a:avLst/>
                <a:gdLst/>
                <a:ahLst/>
                <a:cxnLst>
                  <a:cxn ang="0">
                    <a:pos x="136" y="68"/>
                  </a:cxn>
                  <a:cxn ang="0">
                    <a:pos x="13" y="0"/>
                  </a:cxn>
                  <a:cxn ang="0">
                    <a:pos x="0" y="41"/>
                  </a:cxn>
                  <a:cxn ang="0">
                    <a:pos x="120" y="119"/>
                  </a:cxn>
                  <a:cxn ang="0">
                    <a:pos x="136" y="68"/>
                  </a:cxn>
                </a:cxnLst>
                <a:rect l="0" t="0" r="r" b="b"/>
                <a:pathLst>
                  <a:path w="136" h="119">
                    <a:moveTo>
                      <a:pt x="136" y="68"/>
                    </a:moveTo>
                    <a:lnTo>
                      <a:pt x="13" y="0"/>
                    </a:lnTo>
                    <a:lnTo>
                      <a:pt x="0" y="41"/>
                    </a:lnTo>
                    <a:lnTo>
                      <a:pt x="120" y="119"/>
                    </a:lnTo>
                    <a:lnTo>
                      <a:pt x="136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87" name="Freeform 999"/>
              <p:cNvSpPr>
                <a:spLocks noEditPoints="1"/>
              </p:cNvSpPr>
              <p:nvPr/>
            </p:nvSpPr>
            <p:spPr bwMode="auto">
              <a:xfrm>
                <a:off x="5199" y="1459"/>
                <a:ext cx="315" cy="871"/>
              </a:xfrm>
              <a:custGeom>
                <a:avLst/>
                <a:gdLst/>
                <a:ahLst/>
                <a:cxnLst>
                  <a:cxn ang="0">
                    <a:pos x="136" y="68"/>
                  </a:cxn>
                  <a:cxn ang="0">
                    <a:pos x="13" y="0"/>
                  </a:cxn>
                  <a:cxn ang="0">
                    <a:pos x="0" y="41"/>
                  </a:cxn>
                  <a:cxn ang="0">
                    <a:pos x="120" y="119"/>
                  </a:cxn>
                  <a:cxn ang="0">
                    <a:pos x="136" y="68"/>
                  </a:cxn>
                  <a:cxn ang="0">
                    <a:pos x="315" y="796"/>
                  </a:cxn>
                  <a:cxn ang="0">
                    <a:pos x="243" y="871"/>
                  </a:cxn>
                </a:cxnLst>
                <a:rect l="0" t="0" r="r" b="b"/>
                <a:pathLst>
                  <a:path w="315" h="871">
                    <a:moveTo>
                      <a:pt x="136" y="68"/>
                    </a:moveTo>
                    <a:lnTo>
                      <a:pt x="13" y="0"/>
                    </a:lnTo>
                    <a:lnTo>
                      <a:pt x="0" y="41"/>
                    </a:lnTo>
                    <a:lnTo>
                      <a:pt x="120" y="119"/>
                    </a:lnTo>
                    <a:lnTo>
                      <a:pt x="136" y="68"/>
                    </a:lnTo>
                    <a:moveTo>
                      <a:pt x="315" y="796"/>
                    </a:moveTo>
                    <a:lnTo>
                      <a:pt x="243" y="87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88" name="Freeform 1000"/>
              <p:cNvSpPr>
                <a:spLocks/>
              </p:cNvSpPr>
              <p:nvPr/>
            </p:nvSpPr>
            <p:spPr bwMode="auto">
              <a:xfrm>
                <a:off x="5133" y="1583"/>
                <a:ext cx="175" cy="76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75" y="76"/>
                  </a:cxn>
                  <a:cxn ang="0">
                    <a:pos x="52" y="75"/>
                  </a:cxn>
                  <a:cxn ang="0">
                    <a:pos x="0" y="5"/>
                  </a:cxn>
                  <a:cxn ang="0">
                    <a:pos x="93" y="0"/>
                  </a:cxn>
                </a:cxnLst>
                <a:rect l="0" t="0" r="r" b="b"/>
                <a:pathLst>
                  <a:path w="175" h="76">
                    <a:moveTo>
                      <a:pt x="93" y="0"/>
                    </a:moveTo>
                    <a:lnTo>
                      <a:pt x="175" y="76"/>
                    </a:lnTo>
                    <a:lnTo>
                      <a:pt x="52" y="75"/>
                    </a:lnTo>
                    <a:lnTo>
                      <a:pt x="0" y="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89" name="Freeform 1001"/>
              <p:cNvSpPr>
                <a:spLocks/>
              </p:cNvSpPr>
              <p:nvPr/>
            </p:nvSpPr>
            <p:spPr bwMode="auto">
              <a:xfrm>
                <a:off x="5133" y="1583"/>
                <a:ext cx="175" cy="76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75" y="76"/>
                  </a:cxn>
                  <a:cxn ang="0">
                    <a:pos x="52" y="75"/>
                  </a:cxn>
                  <a:cxn ang="0">
                    <a:pos x="0" y="5"/>
                  </a:cxn>
                  <a:cxn ang="0">
                    <a:pos x="93" y="0"/>
                  </a:cxn>
                </a:cxnLst>
                <a:rect l="0" t="0" r="r" b="b"/>
                <a:pathLst>
                  <a:path w="175" h="76">
                    <a:moveTo>
                      <a:pt x="93" y="0"/>
                    </a:moveTo>
                    <a:lnTo>
                      <a:pt x="175" y="76"/>
                    </a:lnTo>
                    <a:lnTo>
                      <a:pt x="52" y="75"/>
                    </a:lnTo>
                    <a:lnTo>
                      <a:pt x="0" y="5"/>
                    </a:lnTo>
                    <a:lnTo>
                      <a:pt x="9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90" name="Freeform 1002"/>
              <p:cNvSpPr>
                <a:spLocks/>
              </p:cNvSpPr>
              <p:nvPr/>
            </p:nvSpPr>
            <p:spPr bwMode="auto">
              <a:xfrm>
                <a:off x="4420" y="1495"/>
                <a:ext cx="58" cy="108"/>
              </a:xfrm>
              <a:custGeom>
                <a:avLst/>
                <a:gdLst/>
                <a:ahLst/>
                <a:cxnLst>
                  <a:cxn ang="0">
                    <a:pos x="58" y="97"/>
                  </a:cxn>
                  <a:cxn ang="0">
                    <a:pos x="58" y="0"/>
                  </a:cxn>
                  <a:cxn ang="0">
                    <a:pos x="0" y="11"/>
                  </a:cxn>
                  <a:cxn ang="0">
                    <a:pos x="0" y="108"/>
                  </a:cxn>
                  <a:cxn ang="0">
                    <a:pos x="58" y="97"/>
                  </a:cxn>
                </a:cxnLst>
                <a:rect l="0" t="0" r="r" b="b"/>
                <a:pathLst>
                  <a:path w="58" h="108">
                    <a:moveTo>
                      <a:pt x="58" y="97"/>
                    </a:moveTo>
                    <a:lnTo>
                      <a:pt x="58" y="0"/>
                    </a:lnTo>
                    <a:lnTo>
                      <a:pt x="0" y="11"/>
                    </a:lnTo>
                    <a:lnTo>
                      <a:pt x="0" y="108"/>
                    </a:lnTo>
                    <a:lnTo>
                      <a:pt x="58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91" name="Freeform 1003"/>
              <p:cNvSpPr>
                <a:spLocks/>
              </p:cNvSpPr>
              <p:nvPr/>
            </p:nvSpPr>
            <p:spPr bwMode="auto">
              <a:xfrm>
                <a:off x="4420" y="1495"/>
                <a:ext cx="58" cy="108"/>
              </a:xfrm>
              <a:custGeom>
                <a:avLst/>
                <a:gdLst/>
                <a:ahLst/>
                <a:cxnLst>
                  <a:cxn ang="0">
                    <a:pos x="58" y="97"/>
                  </a:cxn>
                  <a:cxn ang="0">
                    <a:pos x="58" y="0"/>
                  </a:cxn>
                  <a:cxn ang="0">
                    <a:pos x="0" y="11"/>
                  </a:cxn>
                  <a:cxn ang="0">
                    <a:pos x="0" y="108"/>
                  </a:cxn>
                  <a:cxn ang="0">
                    <a:pos x="58" y="97"/>
                  </a:cxn>
                </a:cxnLst>
                <a:rect l="0" t="0" r="r" b="b"/>
                <a:pathLst>
                  <a:path w="58" h="108">
                    <a:moveTo>
                      <a:pt x="58" y="97"/>
                    </a:moveTo>
                    <a:lnTo>
                      <a:pt x="58" y="0"/>
                    </a:lnTo>
                    <a:lnTo>
                      <a:pt x="0" y="11"/>
                    </a:lnTo>
                    <a:lnTo>
                      <a:pt x="0" y="108"/>
                    </a:lnTo>
                    <a:lnTo>
                      <a:pt x="58" y="9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92" name="Freeform 1004"/>
              <p:cNvSpPr>
                <a:spLocks/>
              </p:cNvSpPr>
              <p:nvPr/>
            </p:nvSpPr>
            <p:spPr bwMode="auto">
              <a:xfrm>
                <a:off x="4304" y="1495"/>
                <a:ext cx="56" cy="108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56" y="11"/>
                  </a:cxn>
                  <a:cxn ang="0">
                    <a:pos x="0" y="0"/>
                  </a:cxn>
                  <a:cxn ang="0">
                    <a:pos x="0" y="97"/>
                  </a:cxn>
                  <a:cxn ang="0">
                    <a:pos x="56" y="108"/>
                  </a:cxn>
                </a:cxnLst>
                <a:rect l="0" t="0" r="r" b="b"/>
                <a:pathLst>
                  <a:path w="56" h="108">
                    <a:moveTo>
                      <a:pt x="56" y="108"/>
                    </a:moveTo>
                    <a:lnTo>
                      <a:pt x="56" y="11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56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93" name="Freeform 1005"/>
              <p:cNvSpPr>
                <a:spLocks/>
              </p:cNvSpPr>
              <p:nvPr/>
            </p:nvSpPr>
            <p:spPr bwMode="auto">
              <a:xfrm>
                <a:off x="4304" y="1495"/>
                <a:ext cx="56" cy="108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56" y="11"/>
                  </a:cxn>
                  <a:cxn ang="0">
                    <a:pos x="0" y="0"/>
                  </a:cxn>
                  <a:cxn ang="0">
                    <a:pos x="0" y="97"/>
                  </a:cxn>
                  <a:cxn ang="0">
                    <a:pos x="56" y="108"/>
                  </a:cxn>
                </a:cxnLst>
                <a:rect l="0" t="0" r="r" b="b"/>
                <a:pathLst>
                  <a:path w="56" h="108">
                    <a:moveTo>
                      <a:pt x="56" y="108"/>
                    </a:moveTo>
                    <a:lnTo>
                      <a:pt x="56" y="11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56" y="10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94" name="Freeform 1006"/>
              <p:cNvSpPr>
                <a:spLocks/>
              </p:cNvSpPr>
              <p:nvPr/>
            </p:nvSpPr>
            <p:spPr bwMode="auto">
              <a:xfrm>
                <a:off x="4974" y="3104"/>
                <a:ext cx="102" cy="147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102" y="115"/>
                  </a:cxn>
                  <a:cxn ang="0">
                    <a:pos x="102" y="0"/>
                  </a:cxn>
                  <a:cxn ang="0">
                    <a:pos x="0" y="34"/>
                  </a:cxn>
                  <a:cxn ang="0">
                    <a:pos x="0" y="147"/>
                  </a:cxn>
                </a:cxnLst>
                <a:rect l="0" t="0" r="r" b="b"/>
                <a:pathLst>
                  <a:path w="102" h="147">
                    <a:moveTo>
                      <a:pt x="0" y="147"/>
                    </a:moveTo>
                    <a:lnTo>
                      <a:pt x="102" y="115"/>
                    </a:lnTo>
                    <a:lnTo>
                      <a:pt x="102" y="0"/>
                    </a:lnTo>
                    <a:lnTo>
                      <a:pt x="0" y="34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95" name="Freeform 1007"/>
              <p:cNvSpPr>
                <a:spLocks/>
              </p:cNvSpPr>
              <p:nvPr/>
            </p:nvSpPr>
            <p:spPr bwMode="auto">
              <a:xfrm>
                <a:off x="4974" y="3104"/>
                <a:ext cx="102" cy="147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102" y="115"/>
                  </a:cxn>
                  <a:cxn ang="0">
                    <a:pos x="102" y="0"/>
                  </a:cxn>
                  <a:cxn ang="0">
                    <a:pos x="0" y="34"/>
                  </a:cxn>
                  <a:cxn ang="0">
                    <a:pos x="0" y="147"/>
                  </a:cxn>
                </a:cxnLst>
                <a:rect l="0" t="0" r="r" b="b"/>
                <a:pathLst>
                  <a:path w="102" h="147">
                    <a:moveTo>
                      <a:pt x="0" y="147"/>
                    </a:moveTo>
                    <a:lnTo>
                      <a:pt x="102" y="115"/>
                    </a:lnTo>
                    <a:lnTo>
                      <a:pt x="102" y="0"/>
                    </a:lnTo>
                    <a:lnTo>
                      <a:pt x="0" y="34"/>
                    </a:lnTo>
                    <a:lnTo>
                      <a:pt x="0" y="14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96" name="Freeform 1008"/>
              <p:cNvSpPr>
                <a:spLocks/>
              </p:cNvSpPr>
              <p:nvPr/>
            </p:nvSpPr>
            <p:spPr bwMode="auto">
              <a:xfrm>
                <a:off x="5308" y="1659"/>
                <a:ext cx="174" cy="63"/>
              </a:xfrm>
              <a:custGeom>
                <a:avLst/>
                <a:gdLst/>
                <a:ahLst/>
                <a:cxnLst>
                  <a:cxn ang="0">
                    <a:pos x="51" y="63"/>
                  </a:cxn>
                  <a:cxn ang="0">
                    <a:pos x="0" y="0"/>
                  </a:cxn>
                  <a:cxn ang="0">
                    <a:pos x="123" y="3"/>
                  </a:cxn>
                  <a:cxn ang="0">
                    <a:pos x="174" y="57"/>
                  </a:cxn>
                  <a:cxn ang="0">
                    <a:pos x="51" y="63"/>
                  </a:cxn>
                </a:cxnLst>
                <a:rect l="0" t="0" r="r" b="b"/>
                <a:pathLst>
                  <a:path w="174" h="63">
                    <a:moveTo>
                      <a:pt x="51" y="63"/>
                    </a:moveTo>
                    <a:lnTo>
                      <a:pt x="0" y="0"/>
                    </a:lnTo>
                    <a:lnTo>
                      <a:pt x="123" y="3"/>
                    </a:lnTo>
                    <a:lnTo>
                      <a:pt x="174" y="57"/>
                    </a:lnTo>
                    <a:lnTo>
                      <a:pt x="51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97" name="Freeform 1009"/>
              <p:cNvSpPr>
                <a:spLocks/>
              </p:cNvSpPr>
              <p:nvPr/>
            </p:nvSpPr>
            <p:spPr bwMode="auto">
              <a:xfrm>
                <a:off x="5308" y="1659"/>
                <a:ext cx="174" cy="63"/>
              </a:xfrm>
              <a:custGeom>
                <a:avLst/>
                <a:gdLst/>
                <a:ahLst/>
                <a:cxnLst>
                  <a:cxn ang="0">
                    <a:pos x="51" y="63"/>
                  </a:cxn>
                  <a:cxn ang="0">
                    <a:pos x="0" y="0"/>
                  </a:cxn>
                  <a:cxn ang="0">
                    <a:pos x="123" y="3"/>
                  </a:cxn>
                  <a:cxn ang="0">
                    <a:pos x="174" y="57"/>
                  </a:cxn>
                  <a:cxn ang="0">
                    <a:pos x="51" y="63"/>
                  </a:cxn>
                </a:cxnLst>
                <a:rect l="0" t="0" r="r" b="b"/>
                <a:pathLst>
                  <a:path w="174" h="63">
                    <a:moveTo>
                      <a:pt x="51" y="63"/>
                    </a:moveTo>
                    <a:lnTo>
                      <a:pt x="0" y="0"/>
                    </a:lnTo>
                    <a:lnTo>
                      <a:pt x="123" y="3"/>
                    </a:lnTo>
                    <a:lnTo>
                      <a:pt x="174" y="57"/>
                    </a:lnTo>
                    <a:lnTo>
                      <a:pt x="51" y="6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98" name="Freeform 1010"/>
              <p:cNvSpPr>
                <a:spLocks/>
              </p:cNvSpPr>
              <p:nvPr/>
            </p:nvSpPr>
            <p:spPr bwMode="auto">
              <a:xfrm>
                <a:off x="4727" y="1326"/>
                <a:ext cx="56" cy="6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6" y="0"/>
                  </a:cxn>
                  <a:cxn ang="0">
                    <a:pos x="33" y="65"/>
                  </a:cxn>
                  <a:cxn ang="0">
                    <a:pos x="0" y="60"/>
                  </a:cxn>
                  <a:cxn ang="0">
                    <a:pos x="21" y="0"/>
                  </a:cxn>
                </a:cxnLst>
                <a:rect l="0" t="0" r="r" b="b"/>
                <a:pathLst>
                  <a:path w="56" h="65">
                    <a:moveTo>
                      <a:pt x="21" y="0"/>
                    </a:moveTo>
                    <a:lnTo>
                      <a:pt x="56" y="0"/>
                    </a:lnTo>
                    <a:lnTo>
                      <a:pt x="33" y="65"/>
                    </a:lnTo>
                    <a:lnTo>
                      <a:pt x="0" y="6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99" name="Freeform 1011"/>
              <p:cNvSpPr>
                <a:spLocks/>
              </p:cNvSpPr>
              <p:nvPr/>
            </p:nvSpPr>
            <p:spPr bwMode="auto">
              <a:xfrm>
                <a:off x="4727" y="1326"/>
                <a:ext cx="56" cy="6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6" y="0"/>
                  </a:cxn>
                  <a:cxn ang="0">
                    <a:pos x="33" y="65"/>
                  </a:cxn>
                  <a:cxn ang="0">
                    <a:pos x="0" y="60"/>
                  </a:cxn>
                  <a:cxn ang="0">
                    <a:pos x="21" y="0"/>
                  </a:cxn>
                </a:cxnLst>
                <a:rect l="0" t="0" r="r" b="b"/>
                <a:pathLst>
                  <a:path w="56" h="65">
                    <a:moveTo>
                      <a:pt x="21" y="0"/>
                    </a:moveTo>
                    <a:lnTo>
                      <a:pt x="56" y="0"/>
                    </a:lnTo>
                    <a:lnTo>
                      <a:pt x="33" y="65"/>
                    </a:lnTo>
                    <a:lnTo>
                      <a:pt x="0" y="60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00" name="Freeform 1012"/>
              <p:cNvSpPr>
                <a:spLocks/>
              </p:cNvSpPr>
              <p:nvPr/>
            </p:nvSpPr>
            <p:spPr bwMode="auto">
              <a:xfrm>
                <a:off x="3999" y="1326"/>
                <a:ext cx="56" cy="65"/>
              </a:xfrm>
              <a:custGeom>
                <a:avLst/>
                <a:gdLst/>
                <a:ahLst/>
                <a:cxnLst>
                  <a:cxn ang="0">
                    <a:pos x="56" y="60"/>
                  </a:cxn>
                  <a:cxn ang="0">
                    <a:pos x="23" y="65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56" y="60"/>
                  </a:cxn>
                </a:cxnLst>
                <a:rect l="0" t="0" r="r" b="b"/>
                <a:pathLst>
                  <a:path w="56" h="65">
                    <a:moveTo>
                      <a:pt x="56" y="60"/>
                    </a:moveTo>
                    <a:lnTo>
                      <a:pt x="23" y="65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56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01" name="Freeform 1013"/>
              <p:cNvSpPr>
                <a:spLocks/>
              </p:cNvSpPr>
              <p:nvPr/>
            </p:nvSpPr>
            <p:spPr bwMode="auto">
              <a:xfrm>
                <a:off x="3999" y="1326"/>
                <a:ext cx="56" cy="65"/>
              </a:xfrm>
              <a:custGeom>
                <a:avLst/>
                <a:gdLst/>
                <a:ahLst/>
                <a:cxnLst>
                  <a:cxn ang="0">
                    <a:pos x="56" y="60"/>
                  </a:cxn>
                  <a:cxn ang="0">
                    <a:pos x="23" y="65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56" y="60"/>
                  </a:cxn>
                </a:cxnLst>
                <a:rect l="0" t="0" r="r" b="b"/>
                <a:pathLst>
                  <a:path w="56" h="65">
                    <a:moveTo>
                      <a:pt x="56" y="60"/>
                    </a:moveTo>
                    <a:lnTo>
                      <a:pt x="23" y="65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56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02" name="Freeform 1014"/>
              <p:cNvSpPr>
                <a:spLocks/>
              </p:cNvSpPr>
              <p:nvPr/>
            </p:nvSpPr>
            <p:spPr bwMode="auto">
              <a:xfrm>
                <a:off x="5195" y="1744"/>
                <a:ext cx="84" cy="103"/>
              </a:xfrm>
              <a:custGeom>
                <a:avLst/>
                <a:gdLst/>
                <a:ahLst/>
                <a:cxnLst>
                  <a:cxn ang="0">
                    <a:pos x="60" y="103"/>
                  </a:cxn>
                  <a:cxn ang="0">
                    <a:pos x="0" y="46"/>
                  </a:cxn>
                  <a:cxn ang="0">
                    <a:pos x="32" y="0"/>
                  </a:cxn>
                  <a:cxn ang="0">
                    <a:pos x="84" y="71"/>
                  </a:cxn>
                  <a:cxn ang="0">
                    <a:pos x="60" y="103"/>
                  </a:cxn>
                </a:cxnLst>
                <a:rect l="0" t="0" r="r" b="b"/>
                <a:pathLst>
                  <a:path w="84" h="103">
                    <a:moveTo>
                      <a:pt x="60" y="103"/>
                    </a:moveTo>
                    <a:lnTo>
                      <a:pt x="0" y="46"/>
                    </a:lnTo>
                    <a:lnTo>
                      <a:pt x="32" y="0"/>
                    </a:lnTo>
                    <a:lnTo>
                      <a:pt x="84" y="71"/>
                    </a:lnTo>
                    <a:lnTo>
                      <a:pt x="6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03" name="Freeform 1015"/>
              <p:cNvSpPr>
                <a:spLocks/>
              </p:cNvSpPr>
              <p:nvPr/>
            </p:nvSpPr>
            <p:spPr bwMode="auto">
              <a:xfrm>
                <a:off x="5195" y="1744"/>
                <a:ext cx="84" cy="103"/>
              </a:xfrm>
              <a:custGeom>
                <a:avLst/>
                <a:gdLst/>
                <a:ahLst/>
                <a:cxnLst>
                  <a:cxn ang="0">
                    <a:pos x="60" y="103"/>
                  </a:cxn>
                  <a:cxn ang="0">
                    <a:pos x="0" y="46"/>
                  </a:cxn>
                  <a:cxn ang="0">
                    <a:pos x="32" y="0"/>
                  </a:cxn>
                  <a:cxn ang="0">
                    <a:pos x="84" y="71"/>
                  </a:cxn>
                  <a:cxn ang="0">
                    <a:pos x="60" y="103"/>
                  </a:cxn>
                </a:cxnLst>
                <a:rect l="0" t="0" r="r" b="b"/>
                <a:pathLst>
                  <a:path w="84" h="103">
                    <a:moveTo>
                      <a:pt x="60" y="103"/>
                    </a:moveTo>
                    <a:lnTo>
                      <a:pt x="0" y="46"/>
                    </a:lnTo>
                    <a:lnTo>
                      <a:pt x="32" y="0"/>
                    </a:lnTo>
                    <a:lnTo>
                      <a:pt x="84" y="71"/>
                    </a:lnTo>
                    <a:lnTo>
                      <a:pt x="60" y="10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04" name="Freeform 1016"/>
              <p:cNvSpPr>
                <a:spLocks/>
              </p:cNvSpPr>
              <p:nvPr/>
            </p:nvSpPr>
            <p:spPr bwMode="auto">
              <a:xfrm>
                <a:off x="3503" y="1744"/>
                <a:ext cx="83" cy="103"/>
              </a:xfrm>
              <a:custGeom>
                <a:avLst/>
                <a:gdLst/>
                <a:ahLst/>
                <a:cxnLst>
                  <a:cxn ang="0">
                    <a:pos x="83" y="46"/>
                  </a:cxn>
                  <a:cxn ang="0">
                    <a:pos x="51" y="0"/>
                  </a:cxn>
                  <a:cxn ang="0">
                    <a:pos x="0" y="71"/>
                  </a:cxn>
                  <a:cxn ang="0">
                    <a:pos x="23" y="103"/>
                  </a:cxn>
                  <a:cxn ang="0">
                    <a:pos x="83" y="46"/>
                  </a:cxn>
                </a:cxnLst>
                <a:rect l="0" t="0" r="r" b="b"/>
                <a:pathLst>
                  <a:path w="83" h="103">
                    <a:moveTo>
                      <a:pt x="83" y="46"/>
                    </a:moveTo>
                    <a:lnTo>
                      <a:pt x="51" y="0"/>
                    </a:lnTo>
                    <a:lnTo>
                      <a:pt x="0" y="71"/>
                    </a:lnTo>
                    <a:lnTo>
                      <a:pt x="23" y="103"/>
                    </a:lnTo>
                    <a:lnTo>
                      <a:pt x="83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05" name="Freeform 1017"/>
              <p:cNvSpPr>
                <a:spLocks/>
              </p:cNvSpPr>
              <p:nvPr/>
            </p:nvSpPr>
            <p:spPr bwMode="auto">
              <a:xfrm>
                <a:off x="3503" y="1744"/>
                <a:ext cx="83" cy="103"/>
              </a:xfrm>
              <a:custGeom>
                <a:avLst/>
                <a:gdLst/>
                <a:ahLst/>
                <a:cxnLst>
                  <a:cxn ang="0">
                    <a:pos x="83" y="46"/>
                  </a:cxn>
                  <a:cxn ang="0">
                    <a:pos x="51" y="0"/>
                  </a:cxn>
                  <a:cxn ang="0">
                    <a:pos x="0" y="71"/>
                  </a:cxn>
                  <a:cxn ang="0">
                    <a:pos x="23" y="103"/>
                  </a:cxn>
                  <a:cxn ang="0">
                    <a:pos x="83" y="46"/>
                  </a:cxn>
                </a:cxnLst>
                <a:rect l="0" t="0" r="r" b="b"/>
                <a:pathLst>
                  <a:path w="83" h="103">
                    <a:moveTo>
                      <a:pt x="83" y="46"/>
                    </a:moveTo>
                    <a:lnTo>
                      <a:pt x="51" y="0"/>
                    </a:lnTo>
                    <a:lnTo>
                      <a:pt x="0" y="71"/>
                    </a:lnTo>
                    <a:lnTo>
                      <a:pt x="23" y="103"/>
                    </a:lnTo>
                    <a:lnTo>
                      <a:pt x="83" y="4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06" name="Freeform 1018"/>
              <p:cNvSpPr>
                <a:spLocks/>
              </p:cNvSpPr>
              <p:nvPr/>
            </p:nvSpPr>
            <p:spPr bwMode="auto">
              <a:xfrm>
                <a:off x="5456" y="1962"/>
                <a:ext cx="49" cy="154"/>
              </a:xfrm>
              <a:custGeom>
                <a:avLst/>
                <a:gdLst/>
                <a:ahLst/>
                <a:cxnLst>
                  <a:cxn ang="0">
                    <a:pos x="49" y="89"/>
                  </a:cxn>
                  <a:cxn ang="0">
                    <a:pos x="49" y="0"/>
                  </a:cxn>
                  <a:cxn ang="0">
                    <a:pos x="0" y="65"/>
                  </a:cxn>
                  <a:cxn ang="0">
                    <a:pos x="0" y="154"/>
                  </a:cxn>
                  <a:cxn ang="0">
                    <a:pos x="49" y="89"/>
                  </a:cxn>
                </a:cxnLst>
                <a:rect l="0" t="0" r="r" b="b"/>
                <a:pathLst>
                  <a:path w="49" h="154">
                    <a:moveTo>
                      <a:pt x="49" y="89"/>
                    </a:moveTo>
                    <a:lnTo>
                      <a:pt x="49" y="0"/>
                    </a:lnTo>
                    <a:lnTo>
                      <a:pt x="0" y="65"/>
                    </a:lnTo>
                    <a:lnTo>
                      <a:pt x="0" y="154"/>
                    </a:lnTo>
                    <a:lnTo>
                      <a:pt x="49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07" name="Freeform 1019"/>
              <p:cNvSpPr>
                <a:spLocks noEditPoints="1"/>
              </p:cNvSpPr>
              <p:nvPr/>
            </p:nvSpPr>
            <p:spPr bwMode="auto">
              <a:xfrm>
                <a:off x="4391" y="1962"/>
                <a:ext cx="1114" cy="1242"/>
              </a:xfrm>
              <a:custGeom>
                <a:avLst/>
                <a:gdLst/>
                <a:ahLst/>
                <a:cxnLst>
                  <a:cxn ang="0">
                    <a:pos x="1114" y="89"/>
                  </a:cxn>
                  <a:cxn ang="0">
                    <a:pos x="1114" y="0"/>
                  </a:cxn>
                  <a:cxn ang="0">
                    <a:pos x="1065" y="65"/>
                  </a:cxn>
                  <a:cxn ang="0">
                    <a:pos x="1065" y="154"/>
                  </a:cxn>
                  <a:cxn ang="0">
                    <a:pos x="1114" y="89"/>
                  </a:cxn>
                  <a:cxn ang="0">
                    <a:pos x="0" y="1242"/>
                  </a:cxn>
                  <a:cxn ang="0">
                    <a:pos x="130" y="1238"/>
                  </a:cxn>
                </a:cxnLst>
                <a:rect l="0" t="0" r="r" b="b"/>
                <a:pathLst>
                  <a:path w="1114" h="1242">
                    <a:moveTo>
                      <a:pt x="1114" y="89"/>
                    </a:moveTo>
                    <a:lnTo>
                      <a:pt x="1114" y="0"/>
                    </a:lnTo>
                    <a:lnTo>
                      <a:pt x="1065" y="65"/>
                    </a:lnTo>
                    <a:lnTo>
                      <a:pt x="1065" y="154"/>
                    </a:lnTo>
                    <a:lnTo>
                      <a:pt x="1114" y="89"/>
                    </a:lnTo>
                    <a:moveTo>
                      <a:pt x="0" y="1242"/>
                    </a:moveTo>
                    <a:lnTo>
                      <a:pt x="130" y="123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08" name="Freeform 1020"/>
              <p:cNvSpPr>
                <a:spLocks/>
              </p:cNvSpPr>
              <p:nvPr/>
            </p:nvSpPr>
            <p:spPr bwMode="auto">
              <a:xfrm>
                <a:off x="4816" y="1220"/>
                <a:ext cx="3" cy="88"/>
              </a:xfrm>
              <a:custGeom>
                <a:avLst/>
                <a:gdLst/>
                <a:ahLst/>
                <a:cxnLst>
                  <a:cxn ang="0">
                    <a:pos x="3" y="66"/>
                  </a:cxn>
                  <a:cxn ang="0">
                    <a:pos x="3" y="0"/>
                  </a:cxn>
                  <a:cxn ang="0">
                    <a:pos x="0" y="22"/>
                  </a:cxn>
                  <a:cxn ang="0">
                    <a:pos x="0" y="88"/>
                  </a:cxn>
                  <a:cxn ang="0">
                    <a:pos x="3" y="66"/>
                  </a:cxn>
                </a:cxnLst>
                <a:rect l="0" t="0" r="r" b="b"/>
                <a:pathLst>
                  <a:path w="3" h="88">
                    <a:moveTo>
                      <a:pt x="3" y="66"/>
                    </a:moveTo>
                    <a:lnTo>
                      <a:pt x="3" y="0"/>
                    </a:lnTo>
                    <a:lnTo>
                      <a:pt x="0" y="22"/>
                    </a:lnTo>
                    <a:lnTo>
                      <a:pt x="0" y="88"/>
                    </a:lnTo>
                    <a:lnTo>
                      <a:pt x="3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09" name="Freeform 1021"/>
              <p:cNvSpPr>
                <a:spLocks noEditPoints="1"/>
              </p:cNvSpPr>
              <p:nvPr/>
            </p:nvSpPr>
            <p:spPr bwMode="auto">
              <a:xfrm>
                <a:off x="4261" y="1220"/>
                <a:ext cx="558" cy="1984"/>
              </a:xfrm>
              <a:custGeom>
                <a:avLst/>
                <a:gdLst/>
                <a:ahLst/>
                <a:cxnLst>
                  <a:cxn ang="0">
                    <a:pos x="558" y="66"/>
                  </a:cxn>
                  <a:cxn ang="0">
                    <a:pos x="558" y="0"/>
                  </a:cxn>
                  <a:cxn ang="0">
                    <a:pos x="555" y="22"/>
                  </a:cxn>
                  <a:cxn ang="0">
                    <a:pos x="555" y="88"/>
                  </a:cxn>
                  <a:cxn ang="0">
                    <a:pos x="558" y="66"/>
                  </a:cxn>
                  <a:cxn ang="0">
                    <a:pos x="0" y="1980"/>
                  </a:cxn>
                  <a:cxn ang="0">
                    <a:pos x="130" y="1984"/>
                  </a:cxn>
                </a:cxnLst>
                <a:rect l="0" t="0" r="r" b="b"/>
                <a:pathLst>
                  <a:path w="558" h="1984">
                    <a:moveTo>
                      <a:pt x="558" y="66"/>
                    </a:moveTo>
                    <a:lnTo>
                      <a:pt x="558" y="0"/>
                    </a:lnTo>
                    <a:lnTo>
                      <a:pt x="555" y="22"/>
                    </a:lnTo>
                    <a:lnTo>
                      <a:pt x="555" y="88"/>
                    </a:lnTo>
                    <a:lnTo>
                      <a:pt x="558" y="66"/>
                    </a:lnTo>
                    <a:moveTo>
                      <a:pt x="0" y="1980"/>
                    </a:moveTo>
                    <a:lnTo>
                      <a:pt x="130" y="198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10" name="Rectangle 1022"/>
              <p:cNvSpPr>
                <a:spLocks noChangeArrowheads="1"/>
              </p:cNvSpPr>
              <p:nvPr/>
            </p:nvSpPr>
            <p:spPr bwMode="auto">
              <a:xfrm>
                <a:off x="4360" y="1506"/>
                <a:ext cx="60" cy="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11" name="Freeform 1023"/>
              <p:cNvSpPr>
                <a:spLocks noEditPoints="1"/>
              </p:cNvSpPr>
              <p:nvPr/>
            </p:nvSpPr>
            <p:spPr bwMode="auto">
              <a:xfrm>
                <a:off x="4360" y="1506"/>
                <a:ext cx="990" cy="794"/>
              </a:xfrm>
              <a:custGeom>
                <a:avLst/>
                <a:gdLst/>
                <a:ahLst/>
                <a:cxnLst>
                  <a:cxn ang="0">
                    <a:pos x="60" y="97"/>
                  </a:cxn>
                  <a:cxn ang="0">
                    <a:pos x="60" y="0"/>
                  </a:cxn>
                  <a:cxn ang="0">
                    <a:pos x="0" y="0"/>
                  </a:cxn>
                  <a:cxn ang="0">
                    <a:pos x="0" y="97"/>
                  </a:cxn>
                  <a:cxn ang="0">
                    <a:pos x="60" y="97"/>
                  </a:cxn>
                  <a:cxn ang="0">
                    <a:pos x="894" y="794"/>
                  </a:cxn>
                  <a:cxn ang="0">
                    <a:pos x="990" y="712"/>
                  </a:cxn>
                </a:cxnLst>
                <a:rect l="0" t="0" r="r" b="b"/>
                <a:pathLst>
                  <a:path w="990" h="794">
                    <a:moveTo>
                      <a:pt x="60" y="97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60" y="97"/>
                    </a:lnTo>
                    <a:moveTo>
                      <a:pt x="894" y="794"/>
                    </a:moveTo>
                    <a:lnTo>
                      <a:pt x="990" y="71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12" name="Freeform 0"/>
              <p:cNvSpPr>
                <a:spLocks/>
              </p:cNvSpPr>
              <p:nvPr/>
            </p:nvSpPr>
            <p:spPr bwMode="auto">
              <a:xfrm>
                <a:off x="5076" y="2924"/>
                <a:ext cx="108" cy="18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108" y="138"/>
                  </a:cxn>
                  <a:cxn ang="0">
                    <a:pos x="95" y="0"/>
                  </a:cxn>
                  <a:cxn ang="0">
                    <a:pos x="0" y="39"/>
                  </a:cxn>
                  <a:cxn ang="0">
                    <a:pos x="0" y="180"/>
                  </a:cxn>
                </a:cxnLst>
                <a:rect l="0" t="0" r="r" b="b"/>
                <a:pathLst>
                  <a:path w="108" h="180">
                    <a:moveTo>
                      <a:pt x="0" y="180"/>
                    </a:moveTo>
                    <a:lnTo>
                      <a:pt x="108" y="138"/>
                    </a:lnTo>
                    <a:lnTo>
                      <a:pt x="95" y="0"/>
                    </a:lnTo>
                    <a:lnTo>
                      <a:pt x="0" y="39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13" name="Freeform 1"/>
              <p:cNvSpPr>
                <a:spLocks/>
              </p:cNvSpPr>
              <p:nvPr/>
            </p:nvSpPr>
            <p:spPr bwMode="auto">
              <a:xfrm>
                <a:off x="5076" y="2924"/>
                <a:ext cx="108" cy="18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108" y="138"/>
                  </a:cxn>
                  <a:cxn ang="0">
                    <a:pos x="95" y="0"/>
                  </a:cxn>
                  <a:cxn ang="0">
                    <a:pos x="0" y="39"/>
                  </a:cxn>
                  <a:cxn ang="0">
                    <a:pos x="0" y="180"/>
                  </a:cxn>
                </a:cxnLst>
                <a:rect l="0" t="0" r="r" b="b"/>
                <a:pathLst>
                  <a:path w="108" h="180">
                    <a:moveTo>
                      <a:pt x="0" y="180"/>
                    </a:moveTo>
                    <a:lnTo>
                      <a:pt x="108" y="138"/>
                    </a:lnTo>
                    <a:lnTo>
                      <a:pt x="95" y="0"/>
                    </a:lnTo>
                    <a:lnTo>
                      <a:pt x="0" y="39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14" name="Freeform 2"/>
              <p:cNvSpPr>
                <a:spLocks/>
              </p:cNvSpPr>
              <p:nvPr/>
            </p:nvSpPr>
            <p:spPr bwMode="auto">
              <a:xfrm>
                <a:off x="5133" y="1552"/>
                <a:ext cx="122" cy="10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122" y="71"/>
                  </a:cxn>
                  <a:cxn ang="0">
                    <a:pos x="52" y="106"/>
                  </a:cxn>
                  <a:cxn ang="0">
                    <a:pos x="0" y="36"/>
                  </a:cxn>
                  <a:cxn ang="0">
                    <a:pos x="70" y="0"/>
                  </a:cxn>
                </a:cxnLst>
                <a:rect l="0" t="0" r="r" b="b"/>
                <a:pathLst>
                  <a:path w="122" h="106">
                    <a:moveTo>
                      <a:pt x="70" y="0"/>
                    </a:moveTo>
                    <a:lnTo>
                      <a:pt x="122" y="71"/>
                    </a:lnTo>
                    <a:lnTo>
                      <a:pt x="52" y="106"/>
                    </a:lnTo>
                    <a:lnTo>
                      <a:pt x="0" y="36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15" name="Freeform 3"/>
              <p:cNvSpPr>
                <a:spLocks/>
              </p:cNvSpPr>
              <p:nvPr/>
            </p:nvSpPr>
            <p:spPr bwMode="auto">
              <a:xfrm>
                <a:off x="5133" y="1552"/>
                <a:ext cx="122" cy="10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122" y="71"/>
                  </a:cxn>
                  <a:cxn ang="0">
                    <a:pos x="52" y="106"/>
                  </a:cxn>
                  <a:cxn ang="0">
                    <a:pos x="0" y="36"/>
                  </a:cxn>
                  <a:cxn ang="0">
                    <a:pos x="70" y="0"/>
                  </a:cxn>
                </a:cxnLst>
                <a:rect l="0" t="0" r="r" b="b"/>
                <a:pathLst>
                  <a:path w="122" h="106">
                    <a:moveTo>
                      <a:pt x="70" y="0"/>
                    </a:moveTo>
                    <a:lnTo>
                      <a:pt x="122" y="71"/>
                    </a:lnTo>
                    <a:lnTo>
                      <a:pt x="52" y="106"/>
                    </a:lnTo>
                    <a:lnTo>
                      <a:pt x="0" y="36"/>
                    </a:lnTo>
                    <a:lnTo>
                      <a:pt x="7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16" name="Freeform 4"/>
              <p:cNvSpPr>
                <a:spLocks/>
              </p:cNvSpPr>
              <p:nvPr/>
            </p:nvSpPr>
            <p:spPr bwMode="auto">
              <a:xfrm>
                <a:off x="3527" y="1552"/>
                <a:ext cx="122" cy="106"/>
              </a:xfrm>
              <a:custGeom>
                <a:avLst/>
                <a:gdLst/>
                <a:ahLst/>
                <a:cxnLst>
                  <a:cxn ang="0">
                    <a:pos x="69" y="106"/>
                  </a:cxn>
                  <a:cxn ang="0">
                    <a:pos x="122" y="36"/>
                  </a:cxn>
                  <a:cxn ang="0">
                    <a:pos x="52" y="0"/>
                  </a:cxn>
                  <a:cxn ang="0">
                    <a:pos x="0" y="71"/>
                  </a:cxn>
                  <a:cxn ang="0">
                    <a:pos x="69" y="106"/>
                  </a:cxn>
                </a:cxnLst>
                <a:rect l="0" t="0" r="r" b="b"/>
                <a:pathLst>
                  <a:path w="122" h="106">
                    <a:moveTo>
                      <a:pt x="69" y="106"/>
                    </a:moveTo>
                    <a:lnTo>
                      <a:pt x="122" y="36"/>
                    </a:lnTo>
                    <a:lnTo>
                      <a:pt x="52" y="0"/>
                    </a:lnTo>
                    <a:lnTo>
                      <a:pt x="0" y="71"/>
                    </a:lnTo>
                    <a:lnTo>
                      <a:pt x="69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17" name="Freeform 5"/>
              <p:cNvSpPr>
                <a:spLocks/>
              </p:cNvSpPr>
              <p:nvPr/>
            </p:nvSpPr>
            <p:spPr bwMode="auto">
              <a:xfrm>
                <a:off x="3527" y="1552"/>
                <a:ext cx="122" cy="106"/>
              </a:xfrm>
              <a:custGeom>
                <a:avLst/>
                <a:gdLst/>
                <a:ahLst/>
                <a:cxnLst>
                  <a:cxn ang="0">
                    <a:pos x="69" y="106"/>
                  </a:cxn>
                  <a:cxn ang="0">
                    <a:pos x="122" y="36"/>
                  </a:cxn>
                  <a:cxn ang="0">
                    <a:pos x="52" y="0"/>
                  </a:cxn>
                  <a:cxn ang="0">
                    <a:pos x="0" y="71"/>
                  </a:cxn>
                  <a:cxn ang="0">
                    <a:pos x="69" y="106"/>
                  </a:cxn>
                </a:cxnLst>
                <a:rect l="0" t="0" r="r" b="b"/>
                <a:pathLst>
                  <a:path w="122" h="106">
                    <a:moveTo>
                      <a:pt x="69" y="106"/>
                    </a:moveTo>
                    <a:lnTo>
                      <a:pt x="122" y="36"/>
                    </a:lnTo>
                    <a:lnTo>
                      <a:pt x="52" y="0"/>
                    </a:lnTo>
                    <a:lnTo>
                      <a:pt x="0" y="71"/>
                    </a:lnTo>
                    <a:lnTo>
                      <a:pt x="69" y="10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18" name="Freeform 6"/>
              <p:cNvSpPr>
                <a:spLocks/>
              </p:cNvSpPr>
              <p:nvPr/>
            </p:nvSpPr>
            <p:spPr bwMode="auto">
              <a:xfrm>
                <a:off x="5073" y="1399"/>
                <a:ext cx="139" cy="101"/>
              </a:xfrm>
              <a:custGeom>
                <a:avLst/>
                <a:gdLst/>
                <a:ahLst/>
                <a:cxnLst>
                  <a:cxn ang="0">
                    <a:pos x="139" y="60"/>
                  </a:cxn>
                  <a:cxn ang="0">
                    <a:pos x="12" y="0"/>
                  </a:cxn>
                  <a:cxn ang="0">
                    <a:pos x="0" y="36"/>
                  </a:cxn>
                  <a:cxn ang="0">
                    <a:pos x="126" y="101"/>
                  </a:cxn>
                  <a:cxn ang="0">
                    <a:pos x="139" y="60"/>
                  </a:cxn>
                </a:cxnLst>
                <a:rect l="0" t="0" r="r" b="b"/>
                <a:pathLst>
                  <a:path w="139" h="101">
                    <a:moveTo>
                      <a:pt x="139" y="60"/>
                    </a:moveTo>
                    <a:lnTo>
                      <a:pt x="12" y="0"/>
                    </a:lnTo>
                    <a:lnTo>
                      <a:pt x="0" y="36"/>
                    </a:lnTo>
                    <a:lnTo>
                      <a:pt x="126" y="101"/>
                    </a:lnTo>
                    <a:lnTo>
                      <a:pt x="139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19" name="Freeform 7"/>
              <p:cNvSpPr>
                <a:spLocks noEditPoints="1"/>
              </p:cNvSpPr>
              <p:nvPr/>
            </p:nvSpPr>
            <p:spPr bwMode="auto">
              <a:xfrm>
                <a:off x="3435" y="1399"/>
                <a:ext cx="1777" cy="903"/>
              </a:xfrm>
              <a:custGeom>
                <a:avLst/>
                <a:gdLst/>
                <a:ahLst/>
                <a:cxnLst>
                  <a:cxn ang="0">
                    <a:pos x="1777" y="60"/>
                  </a:cxn>
                  <a:cxn ang="0">
                    <a:pos x="1650" y="0"/>
                  </a:cxn>
                  <a:cxn ang="0">
                    <a:pos x="1638" y="36"/>
                  </a:cxn>
                  <a:cxn ang="0">
                    <a:pos x="1764" y="101"/>
                  </a:cxn>
                  <a:cxn ang="0">
                    <a:pos x="1777" y="60"/>
                  </a:cxn>
                  <a:cxn ang="0">
                    <a:pos x="0" y="820"/>
                  </a:cxn>
                  <a:cxn ang="0">
                    <a:pos x="95" y="903"/>
                  </a:cxn>
                </a:cxnLst>
                <a:rect l="0" t="0" r="r" b="b"/>
                <a:pathLst>
                  <a:path w="1777" h="903">
                    <a:moveTo>
                      <a:pt x="1777" y="60"/>
                    </a:moveTo>
                    <a:lnTo>
                      <a:pt x="1650" y="0"/>
                    </a:lnTo>
                    <a:lnTo>
                      <a:pt x="1638" y="36"/>
                    </a:lnTo>
                    <a:lnTo>
                      <a:pt x="1764" y="101"/>
                    </a:lnTo>
                    <a:lnTo>
                      <a:pt x="1777" y="60"/>
                    </a:lnTo>
                    <a:moveTo>
                      <a:pt x="0" y="820"/>
                    </a:moveTo>
                    <a:lnTo>
                      <a:pt x="95" y="903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0" name="Freeform 8"/>
              <p:cNvSpPr>
                <a:spLocks/>
              </p:cNvSpPr>
              <p:nvPr/>
            </p:nvSpPr>
            <p:spPr bwMode="auto">
              <a:xfrm>
                <a:off x="5176" y="1639"/>
                <a:ext cx="120" cy="105"/>
              </a:xfrm>
              <a:custGeom>
                <a:avLst/>
                <a:gdLst/>
                <a:ahLst/>
                <a:cxnLst>
                  <a:cxn ang="0">
                    <a:pos x="51" y="105"/>
                  </a:cxn>
                  <a:cxn ang="0">
                    <a:pos x="0" y="36"/>
                  </a:cxn>
                  <a:cxn ang="0">
                    <a:pos x="70" y="0"/>
                  </a:cxn>
                  <a:cxn ang="0">
                    <a:pos x="120" y="69"/>
                  </a:cxn>
                  <a:cxn ang="0">
                    <a:pos x="51" y="105"/>
                  </a:cxn>
                </a:cxnLst>
                <a:rect l="0" t="0" r="r" b="b"/>
                <a:pathLst>
                  <a:path w="120" h="105">
                    <a:moveTo>
                      <a:pt x="51" y="105"/>
                    </a:moveTo>
                    <a:lnTo>
                      <a:pt x="0" y="36"/>
                    </a:lnTo>
                    <a:lnTo>
                      <a:pt x="70" y="0"/>
                    </a:lnTo>
                    <a:lnTo>
                      <a:pt x="120" y="69"/>
                    </a:lnTo>
                    <a:lnTo>
                      <a:pt x="51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1" name="Freeform 9"/>
              <p:cNvSpPr>
                <a:spLocks/>
              </p:cNvSpPr>
              <p:nvPr/>
            </p:nvSpPr>
            <p:spPr bwMode="auto">
              <a:xfrm>
                <a:off x="5176" y="1639"/>
                <a:ext cx="120" cy="105"/>
              </a:xfrm>
              <a:custGeom>
                <a:avLst/>
                <a:gdLst/>
                <a:ahLst/>
                <a:cxnLst>
                  <a:cxn ang="0">
                    <a:pos x="51" y="105"/>
                  </a:cxn>
                  <a:cxn ang="0">
                    <a:pos x="0" y="36"/>
                  </a:cxn>
                  <a:cxn ang="0">
                    <a:pos x="70" y="0"/>
                  </a:cxn>
                  <a:cxn ang="0">
                    <a:pos x="120" y="69"/>
                  </a:cxn>
                  <a:cxn ang="0">
                    <a:pos x="51" y="105"/>
                  </a:cxn>
                </a:cxnLst>
                <a:rect l="0" t="0" r="r" b="b"/>
                <a:pathLst>
                  <a:path w="120" h="105">
                    <a:moveTo>
                      <a:pt x="51" y="105"/>
                    </a:moveTo>
                    <a:lnTo>
                      <a:pt x="0" y="36"/>
                    </a:lnTo>
                    <a:lnTo>
                      <a:pt x="70" y="0"/>
                    </a:lnTo>
                    <a:lnTo>
                      <a:pt x="120" y="69"/>
                    </a:lnTo>
                    <a:lnTo>
                      <a:pt x="51" y="10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2" name="Freeform 10"/>
              <p:cNvSpPr>
                <a:spLocks/>
              </p:cNvSpPr>
              <p:nvPr/>
            </p:nvSpPr>
            <p:spPr bwMode="auto">
              <a:xfrm>
                <a:off x="3485" y="1639"/>
                <a:ext cx="121" cy="10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69"/>
                  </a:cxn>
                  <a:cxn ang="0">
                    <a:pos x="69" y="105"/>
                  </a:cxn>
                  <a:cxn ang="0">
                    <a:pos x="121" y="36"/>
                  </a:cxn>
                  <a:cxn ang="0">
                    <a:pos x="51" y="0"/>
                  </a:cxn>
                </a:cxnLst>
                <a:rect l="0" t="0" r="r" b="b"/>
                <a:pathLst>
                  <a:path w="121" h="105">
                    <a:moveTo>
                      <a:pt x="51" y="0"/>
                    </a:moveTo>
                    <a:lnTo>
                      <a:pt x="0" y="69"/>
                    </a:lnTo>
                    <a:lnTo>
                      <a:pt x="69" y="105"/>
                    </a:lnTo>
                    <a:lnTo>
                      <a:pt x="121" y="36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3" name="Freeform 11"/>
              <p:cNvSpPr>
                <a:spLocks noEditPoints="1"/>
              </p:cNvSpPr>
              <p:nvPr/>
            </p:nvSpPr>
            <p:spPr bwMode="auto">
              <a:xfrm>
                <a:off x="3485" y="1639"/>
                <a:ext cx="1880" cy="66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69"/>
                  </a:cxn>
                  <a:cxn ang="0">
                    <a:pos x="69" y="105"/>
                  </a:cxn>
                  <a:cxn ang="0">
                    <a:pos x="121" y="36"/>
                  </a:cxn>
                  <a:cxn ang="0">
                    <a:pos x="51" y="0"/>
                  </a:cxn>
                  <a:cxn ang="0">
                    <a:pos x="1880" y="583"/>
                  </a:cxn>
                  <a:cxn ang="0">
                    <a:pos x="1783" y="665"/>
                  </a:cxn>
                </a:cxnLst>
                <a:rect l="0" t="0" r="r" b="b"/>
                <a:pathLst>
                  <a:path w="1880" h="665">
                    <a:moveTo>
                      <a:pt x="51" y="0"/>
                    </a:moveTo>
                    <a:lnTo>
                      <a:pt x="0" y="69"/>
                    </a:lnTo>
                    <a:lnTo>
                      <a:pt x="69" y="105"/>
                    </a:lnTo>
                    <a:lnTo>
                      <a:pt x="121" y="36"/>
                    </a:lnTo>
                    <a:lnTo>
                      <a:pt x="51" y="0"/>
                    </a:lnTo>
                    <a:moveTo>
                      <a:pt x="1880" y="583"/>
                    </a:moveTo>
                    <a:lnTo>
                      <a:pt x="1783" y="66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4" name="Freeform 12"/>
              <p:cNvSpPr>
                <a:spLocks/>
              </p:cNvSpPr>
              <p:nvPr/>
            </p:nvSpPr>
            <p:spPr bwMode="auto">
              <a:xfrm>
                <a:off x="5176" y="1675"/>
                <a:ext cx="169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" y="13"/>
                  </a:cxn>
                  <a:cxn ang="0">
                    <a:pos x="169" y="76"/>
                  </a:cxn>
                  <a:cxn ang="0">
                    <a:pos x="51" y="69"/>
                  </a:cxn>
                  <a:cxn ang="0">
                    <a:pos x="0" y="0"/>
                  </a:cxn>
                </a:cxnLst>
                <a:rect l="0" t="0" r="r" b="b"/>
                <a:pathLst>
                  <a:path w="169" h="76">
                    <a:moveTo>
                      <a:pt x="0" y="0"/>
                    </a:moveTo>
                    <a:lnTo>
                      <a:pt x="116" y="13"/>
                    </a:lnTo>
                    <a:lnTo>
                      <a:pt x="169" y="76"/>
                    </a:lnTo>
                    <a:lnTo>
                      <a:pt x="51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5" name="Freeform 13"/>
              <p:cNvSpPr>
                <a:spLocks/>
              </p:cNvSpPr>
              <p:nvPr/>
            </p:nvSpPr>
            <p:spPr bwMode="auto">
              <a:xfrm>
                <a:off x="5176" y="1675"/>
                <a:ext cx="169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" y="13"/>
                  </a:cxn>
                  <a:cxn ang="0">
                    <a:pos x="169" y="76"/>
                  </a:cxn>
                  <a:cxn ang="0">
                    <a:pos x="51" y="69"/>
                  </a:cxn>
                  <a:cxn ang="0">
                    <a:pos x="0" y="0"/>
                  </a:cxn>
                </a:cxnLst>
                <a:rect l="0" t="0" r="r" b="b"/>
                <a:pathLst>
                  <a:path w="169" h="76">
                    <a:moveTo>
                      <a:pt x="0" y="0"/>
                    </a:moveTo>
                    <a:lnTo>
                      <a:pt x="116" y="13"/>
                    </a:lnTo>
                    <a:lnTo>
                      <a:pt x="169" y="76"/>
                    </a:lnTo>
                    <a:lnTo>
                      <a:pt x="51" y="6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6" name="Freeform 14"/>
              <p:cNvSpPr>
                <a:spLocks/>
              </p:cNvSpPr>
              <p:nvPr/>
            </p:nvSpPr>
            <p:spPr bwMode="auto">
              <a:xfrm>
                <a:off x="5226" y="1578"/>
                <a:ext cx="205" cy="84"/>
              </a:xfrm>
              <a:custGeom>
                <a:avLst/>
                <a:gdLst/>
                <a:ahLst/>
                <a:cxnLst>
                  <a:cxn ang="0">
                    <a:pos x="82" y="81"/>
                  </a:cxn>
                  <a:cxn ang="0">
                    <a:pos x="0" y="5"/>
                  </a:cxn>
                  <a:cxn ang="0">
                    <a:pos x="93" y="0"/>
                  </a:cxn>
                  <a:cxn ang="0">
                    <a:pos x="205" y="84"/>
                  </a:cxn>
                  <a:cxn ang="0">
                    <a:pos x="82" y="81"/>
                  </a:cxn>
                </a:cxnLst>
                <a:rect l="0" t="0" r="r" b="b"/>
                <a:pathLst>
                  <a:path w="205" h="84">
                    <a:moveTo>
                      <a:pt x="82" y="81"/>
                    </a:moveTo>
                    <a:lnTo>
                      <a:pt x="0" y="5"/>
                    </a:lnTo>
                    <a:lnTo>
                      <a:pt x="93" y="0"/>
                    </a:lnTo>
                    <a:lnTo>
                      <a:pt x="205" y="84"/>
                    </a:lnTo>
                    <a:lnTo>
                      <a:pt x="82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7" name="Freeform 15"/>
              <p:cNvSpPr>
                <a:spLocks noEditPoints="1"/>
              </p:cNvSpPr>
              <p:nvPr/>
            </p:nvSpPr>
            <p:spPr bwMode="auto">
              <a:xfrm>
                <a:off x="3420" y="1578"/>
                <a:ext cx="2011" cy="728"/>
              </a:xfrm>
              <a:custGeom>
                <a:avLst/>
                <a:gdLst/>
                <a:ahLst/>
                <a:cxnLst>
                  <a:cxn ang="0">
                    <a:pos x="1888" y="81"/>
                  </a:cxn>
                  <a:cxn ang="0">
                    <a:pos x="1806" y="5"/>
                  </a:cxn>
                  <a:cxn ang="0">
                    <a:pos x="1899" y="0"/>
                  </a:cxn>
                  <a:cxn ang="0">
                    <a:pos x="2011" y="84"/>
                  </a:cxn>
                  <a:cxn ang="0">
                    <a:pos x="1888" y="81"/>
                  </a:cxn>
                  <a:cxn ang="0">
                    <a:pos x="96" y="728"/>
                  </a:cxn>
                  <a:cxn ang="0">
                    <a:pos x="0" y="646"/>
                  </a:cxn>
                </a:cxnLst>
                <a:rect l="0" t="0" r="r" b="b"/>
                <a:pathLst>
                  <a:path w="2011" h="728">
                    <a:moveTo>
                      <a:pt x="1888" y="81"/>
                    </a:moveTo>
                    <a:lnTo>
                      <a:pt x="1806" y="5"/>
                    </a:lnTo>
                    <a:lnTo>
                      <a:pt x="1899" y="0"/>
                    </a:lnTo>
                    <a:lnTo>
                      <a:pt x="2011" y="84"/>
                    </a:lnTo>
                    <a:lnTo>
                      <a:pt x="1888" y="81"/>
                    </a:lnTo>
                    <a:moveTo>
                      <a:pt x="96" y="728"/>
                    </a:moveTo>
                    <a:lnTo>
                      <a:pt x="0" y="64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8" name="Freeform 16"/>
              <p:cNvSpPr>
                <a:spLocks/>
              </p:cNvSpPr>
              <p:nvPr/>
            </p:nvSpPr>
            <p:spPr bwMode="auto">
              <a:xfrm>
                <a:off x="5234" y="1991"/>
                <a:ext cx="86" cy="155"/>
              </a:xfrm>
              <a:custGeom>
                <a:avLst/>
                <a:gdLst/>
                <a:ahLst/>
                <a:cxnLst>
                  <a:cxn ang="0">
                    <a:pos x="29" y="155"/>
                  </a:cxn>
                  <a:cxn ang="0">
                    <a:pos x="0" y="57"/>
                  </a:cxn>
                  <a:cxn ang="0">
                    <a:pos x="54" y="0"/>
                  </a:cxn>
                  <a:cxn ang="0">
                    <a:pos x="86" y="96"/>
                  </a:cxn>
                  <a:cxn ang="0">
                    <a:pos x="29" y="155"/>
                  </a:cxn>
                </a:cxnLst>
                <a:rect l="0" t="0" r="r" b="b"/>
                <a:pathLst>
                  <a:path w="86" h="155">
                    <a:moveTo>
                      <a:pt x="29" y="155"/>
                    </a:moveTo>
                    <a:lnTo>
                      <a:pt x="0" y="57"/>
                    </a:lnTo>
                    <a:lnTo>
                      <a:pt x="54" y="0"/>
                    </a:lnTo>
                    <a:lnTo>
                      <a:pt x="86" y="96"/>
                    </a:lnTo>
                    <a:lnTo>
                      <a:pt x="29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9" name="Freeform 17"/>
              <p:cNvSpPr>
                <a:spLocks/>
              </p:cNvSpPr>
              <p:nvPr/>
            </p:nvSpPr>
            <p:spPr bwMode="auto">
              <a:xfrm>
                <a:off x="5234" y="1991"/>
                <a:ext cx="86" cy="155"/>
              </a:xfrm>
              <a:custGeom>
                <a:avLst/>
                <a:gdLst/>
                <a:ahLst/>
                <a:cxnLst>
                  <a:cxn ang="0">
                    <a:pos x="29" y="155"/>
                  </a:cxn>
                  <a:cxn ang="0">
                    <a:pos x="0" y="57"/>
                  </a:cxn>
                  <a:cxn ang="0">
                    <a:pos x="54" y="0"/>
                  </a:cxn>
                  <a:cxn ang="0">
                    <a:pos x="86" y="96"/>
                  </a:cxn>
                  <a:cxn ang="0">
                    <a:pos x="29" y="155"/>
                  </a:cxn>
                </a:cxnLst>
                <a:rect l="0" t="0" r="r" b="b"/>
                <a:pathLst>
                  <a:path w="86" h="155">
                    <a:moveTo>
                      <a:pt x="29" y="155"/>
                    </a:moveTo>
                    <a:lnTo>
                      <a:pt x="0" y="57"/>
                    </a:lnTo>
                    <a:lnTo>
                      <a:pt x="54" y="0"/>
                    </a:lnTo>
                    <a:lnTo>
                      <a:pt x="86" y="96"/>
                    </a:lnTo>
                    <a:lnTo>
                      <a:pt x="29" y="1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0" name="Freeform 18"/>
              <p:cNvSpPr>
                <a:spLocks/>
              </p:cNvSpPr>
              <p:nvPr/>
            </p:nvSpPr>
            <p:spPr bwMode="auto">
              <a:xfrm>
                <a:off x="3460" y="1991"/>
                <a:ext cx="88" cy="15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32" y="0"/>
                  </a:cxn>
                  <a:cxn ang="0">
                    <a:pos x="88" y="57"/>
                  </a:cxn>
                  <a:cxn ang="0">
                    <a:pos x="59" y="155"/>
                  </a:cxn>
                  <a:cxn ang="0">
                    <a:pos x="0" y="96"/>
                  </a:cxn>
                </a:cxnLst>
                <a:rect l="0" t="0" r="r" b="b"/>
                <a:pathLst>
                  <a:path w="88" h="155">
                    <a:moveTo>
                      <a:pt x="0" y="96"/>
                    </a:moveTo>
                    <a:lnTo>
                      <a:pt x="32" y="0"/>
                    </a:lnTo>
                    <a:lnTo>
                      <a:pt x="88" y="57"/>
                    </a:lnTo>
                    <a:lnTo>
                      <a:pt x="59" y="155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1" name="Freeform 19"/>
              <p:cNvSpPr>
                <a:spLocks/>
              </p:cNvSpPr>
              <p:nvPr/>
            </p:nvSpPr>
            <p:spPr bwMode="auto">
              <a:xfrm>
                <a:off x="3460" y="1991"/>
                <a:ext cx="88" cy="15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32" y="0"/>
                  </a:cxn>
                  <a:cxn ang="0">
                    <a:pos x="88" y="57"/>
                  </a:cxn>
                  <a:cxn ang="0">
                    <a:pos x="59" y="155"/>
                  </a:cxn>
                  <a:cxn ang="0">
                    <a:pos x="0" y="96"/>
                  </a:cxn>
                </a:cxnLst>
                <a:rect l="0" t="0" r="r" b="b"/>
                <a:pathLst>
                  <a:path w="88" h="155">
                    <a:moveTo>
                      <a:pt x="0" y="96"/>
                    </a:moveTo>
                    <a:lnTo>
                      <a:pt x="32" y="0"/>
                    </a:lnTo>
                    <a:lnTo>
                      <a:pt x="88" y="57"/>
                    </a:lnTo>
                    <a:lnTo>
                      <a:pt x="59" y="155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2" name="Freeform 20"/>
              <p:cNvSpPr>
                <a:spLocks/>
              </p:cNvSpPr>
              <p:nvPr/>
            </p:nvSpPr>
            <p:spPr bwMode="auto">
              <a:xfrm>
                <a:off x="4943" y="1350"/>
                <a:ext cx="142" cy="85"/>
              </a:xfrm>
              <a:custGeom>
                <a:avLst/>
                <a:gdLst/>
                <a:ahLst/>
                <a:cxnLst>
                  <a:cxn ang="0">
                    <a:pos x="142" y="49"/>
                  </a:cxn>
                  <a:cxn ang="0">
                    <a:pos x="10" y="0"/>
                  </a:cxn>
                  <a:cxn ang="0">
                    <a:pos x="0" y="28"/>
                  </a:cxn>
                  <a:cxn ang="0">
                    <a:pos x="130" y="85"/>
                  </a:cxn>
                  <a:cxn ang="0">
                    <a:pos x="142" y="49"/>
                  </a:cxn>
                </a:cxnLst>
                <a:rect l="0" t="0" r="r" b="b"/>
                <a:pathLst>
                  <a:path w="142" h="85">
                    <a:moveTo>
                      <a:pt x="142" y="49"/>
                    </a:moveTo>
                    <a:lnTo>
                      <a:pt x="10" y="0"/>
                    </a:lnTo>
                    <a:lnTo>
                      <a:pt x="0" y="28"/>
                    </a:lnTo>
                    <a:lnTo>
                      <a:pt x="130" y="85"/>
                    </a:lnTo>
                    <a:lnTo>
                      <a:pt x="14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3" name="Freeform 21"/>
              <p:cNvSpPr>
                <a:spLocks/>
              </p:cNvSpPr>
              <p:nvPr/>
            </p:nvSpPr>
            <p:spPr bwMode="auto">
              <a:xfrm>
                <a:off x="4943" y="1350"/>
                <a:ext cx="142" cy="85"/>
              </a:xfrm>
              <a:custGeom>
                <a:avLst/>
                <a:gdLst/>
                <a:ahLst/>
                <a:cxnLst>
                  <a:cxn ang="0">
                    <a:pos x="142" y="49"/>
                  </a:cxn>
                  <a:cxn ang="0">
                    <a:pos x="10" y="0"/>
                  </a:cxn>
                  <a:cxn ang="0">
                    <a:pos x="0" y="28"/>
                  </a:cxn>
                  <a:cxn ang="0">
                    <a:pos x="130" y="85"/>
                  </a:cxn>
                  <a:cxn ang="0">
                    <a:pos x="142" y="49"/>
                  </a:cxn>
                </a:cxnLst>
                <a:rect l="0" t="0" r="r" b="b"/>
                <a:pathLst>
                  <a:path w="142" h="85">
                    <a:moveTo>
                      <a:pt x="142" y="49"/>
                    </a:moveTo>
                    <a:lnTo>
                      <a:pt x="10" y="0"/>
                    </a:lnTo>
                    <a:lnTo>
                      <a:pt x="0" y="28"/>
                    </a:lnTo>
                    <a:lnTo>
                      <a:pt x="130" y="85"/>
                    </a:lnTo>
                    <a:lnTo>
                      <a:pt x="142" y="4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4" name="Freeform 22"/>
              <p:cNvSpPr>
                <a:spLocks/>
              </p:cNvSpPr>
              <p:nvPr/>
            </p:nvSpPr>
            <p:spPr bwMode="auto">
              <a:xfrm>
                <a:off x="4669" y="3142"/>
                <a:ext cx="19" cy="105"/>
              </a:xfrm>
              <a:custGeom>
                <a:avLst/>
                <a:gdLst/>
                <a:ahLst/>
                <a:cxnLst>
                  <a:cxn ang="0">
                    <a:pos x="19" y="32"/>
                  </a:cxn>
                  <a:cxn ang="0">
                    <a:pos x="9" y="105"/>
                  </a:cxn>
                  <a:cxn ang="0">
                    <a:pos x="0" y="73"/>
                  </a:cxn>
                  <a:cxn ang="0">
                    <a:pos x="8" y="0"/>
                  </a:cxn>
                  <a:cxn ang="0">
                    <a:pos x="19" y="32"/>
                  </a:cxn>
                </a:cxnLst>
                <a:rect l="0" t="0" r="r" b="b"/>
                <a:pathLst>
                  <a:path w="19" h="105">
                    <a:moveTo>
                      <a:pt x="19" y="32"/>
                    </a:moveTo>
                    <a:lnTo>
                      <a:pt x="9" y="105"/>
                    </a:lnTo>
                    <a:lnTo>
                      <a:pt x="0" y="73"/>
                    </a:lnTo>
                    <a:lnTo>
                      <a:pt x="8" y="0"/>
                    </a:lnTo>
                    <a:lnTo>
                      <a:pt x="19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5" name="Freeform 23"/>
              <p:cNvSpPr>
                <a:spLocks noEditPoints="1"/>
              </p:cNvSpPr>
              <p:nvPr/>
            </p:nvSpPr>
            <p:spPr bwMode="auto">
              <a:xfrm>
                <a:off x="4669" y="3106"/>
                <a:ext cx="174" cy="141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9" y="141"/>
                  </a:cxn>
                  <a:cxn ang="0">
                    <a:pos x="0" y="109"/>
                  </a:cxn>
                  <a:cxn ang="0">
                    <a:pos x="8" y="36"/>
                  </a:cxn>
                  <a:cxn ang="0">
                    <a:pos x="19" y="68"/>
                  </a:cxn>
                  <a:cxn ang="0">
                    <a:pos x="174" y="8"/>
                  </a:cxn>
                  <a:cxn ang="0">
                    <a:pos x="166" y="0"/>
                  </a:cxn>
                </a:cxnLst>
                <a:rect l="0" t="0" r="r" b="b"/>
                <a:pathLst>
                  <a:path w="174" h="141">
                    <a:moveTo>
                      <a:pt x="19" y="68"/>
                    </a:moveTo>
                    <a:lnTo>
                      <a:pt x="9" y="141"/>
                    </a:lnTo>
                    <a:lnTo>
                      <a:pt x="0" y="109"/>
                    </a:lnTo>
                    <a:lnTo>
                      <a:pt x="8" y="36"/>
                    </a:lnTo>
                    <a:lnTo>
                      <a:pt x="19" y="68"/>
                    </a:lnTo>
                    <a:moveTo>
                      <a:pt x="174" y="8"/>
                    </a:moveTo>
                    <a:lnTo>
                      <a:pt x="16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6" name="Freeform 24"/>
              <p:cNvSpPr>
                <a:spLocks/>
              </p:cNvSpPr>
              <p:nvPr/>
            </p:nvSpPr>
            <p:spPr bwMode="auto">
              <a:xfrm>
                <a:off x="4810" y="1308"/>
                <a:ext cx="143" cy="70"/>
              </a:xfrm>
              <a:custGeom>
                <a:avLst/>
                <a:gdLst/>
                <a:ahLst/>
                <a:cxnLst>
                  <a:cxn ang="0">
                    <a:pos x="143" y="42"/>
                  </a:cxn>
                  <a:cxn ang="0">
                    <a:pos x="6" y="0"/>
                  </a:cxn>
                  <a:cxn ang="0">
                    <a:pos x="0" y="23"/>
                  </a:cxn>
                  <a:cxn ang="0">
                    <a:pos x="133" y="70"/>
                  </a:cxn>
                  <a:cxn ang="0">
                    <a:pos x="143" y="42"/>
                  </a:cxn>
                </a:cxnLst>
                <a:rect l="0" t="0" r="r" b="b"/>
                <a:pathLst>
                  <a:path w="143" h="70">
                    <a:moveTo>
                      <a:pt x="143" y="42"/>
                    </a:moveTo>
                    <a:lnTo>
                      <a:pt x="6" y="0"/>
                    </a:lnTo>
                    <a:lnTo>
                      <a:pt x="0" y="23"/>
                    </a:lnTo>
                    <a:lnTo>
                      <a:pt x="133" y="70"/>
                    </a:lnTo>
                    <a:lnTo>
                      <a:pt x="143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7" name="Freeform 25"/>
              <p:cNvSpPr>
                <a:spLocks/>
              </p:cNvSpPr>
              <p:nvPr/>
            </p:nvSpPr>
            <p:spPr bwMode="auto">
              <a:xfrm>
                <a:off x="4810" y="1308"/>
                <a:ext cx="143" cy="70"/>
              </a:xfrm>
              <a:custGeom>
                <a:avLst/>
                <a:gdLst/>
                <a:ahLst/>
                <a:cxnLst>
                  <a:cxn ang="0">
                    <a:pos x="143" y="42"/>
                  </a:cxn>
                  <a:cxn ang="0">
                    <a:pos x="6" y="0"/>
                  </a:cxn>
                  <a:cxn ang="0">
                    <a:pos x="0" y="23"/>
                  </a:cxn>
                  <a:cxn ang="0">
                    <a:pos x="133" y="70"/>
                  </a:cxn>
                  <a:cxn ang="0">
                    <a:pos x="143" y="42"/>
                  </a:cxn>
                </a:cxnLst>
                <a:rect l="0" t="0" r="r" b="b"/>
                <a:pathLst>
                  <a:path w="143" h="70">
                    <a:moveTo>
                      <a:pt x="143" y="42"/>
                    </a:moveTo>
                    <a:lnTo>
                      <a:pt x="6" y="0"/>
                    </a:lnTo>
                    <a:lnTo>
                      <a:pt x="0" y="23"/>
                    </a:lnTo>
                    <a:lnTo>
                      <a:pt x="133" y="70"/>
                    </a:lnTo>
                    <a:lnTo>
                      <a:pt x="143" y="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8" name="Freeform 26"/>
              <p:cNvSpPr>
                <a:spLocks/>
              </p:cNvSpPr>
              <p:nvPr/>
            </p:nvSpPr>
            <p:spPr bwMode="auto">
              <a:xfrm>
                <a:off x="4522" y="3147"/>
                <a:ext cx="122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4" y="11"/>
                  </a:cxn>
                  <a:cxn ang="0">
                    <a:pos x="122" y="0"/>
                  </a:cxn>
                  <a:cxn ang="0">
                    <a:pos x="112" y="73"/>
                  </a:cxn>
                  <a:cxn ang="0">
                    <a:pos x="0" y="83"/>
                  </a:cxn>
                </a:cxnLst>
                <a:rect l="0" t="0" r="r" b="b"/>
                <a:pathLst>
                  <a:path w="122" h="83">
                    <a:moveTo>
                      <a:pt x="0" y="83"/>
                    </a:moveTo>
                    <a:lnTo>
                      <a:pt x="4" y="11"/>
                    </a:lnTo>
                    <a:lnTo>
                      <a:pt x="122" y="0"/>
                    </a:lnTo>
                    <a:lnTo>
                      <a:pt x="112" y="7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9" name="Freeform 27"/>
              <p:cNvSpPr>
                <a:spLocks/>
              </p:cNvSpPr>
              <p:nvPr/>
            </p:nvSpPr>
            <p:spPr bwMode="auto">
              <a:xfrm>
                <a:off x="4522" y="3147"/>
                <a:ext cx="122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4" y="11"/>
                  </a:cxn>
                  <a:cxn ang="0">
                    <a:pos x="122" y="0"/>
                  </a:cxn>
                  <a:cxn ang="0">
                    <a:pos x="112" y="73"/>
                  </a:cxn>
                  <a:cxn ang="0">
                    <a:pos x="0" y="83"/>
                  </a:cxn>
                </a:cxnLst>
                <a:rect l="0" t="0" r="r" b="b"/>
                <a:pathLst>
                  <a:path w="122" h="83">
                    <a:moveTo>
                      <a:pt x="0" y="83"/>
                    </a:moveTo>
                    <a:lnTo>
                      <a:pt x="4" y="11"/>
                    </a:lnTo>
                    <a:lnTo>
                      <a:pt x="122" y="0"/>
                    </a:lnTo>
                    <a:lnTo>
                      <a:pt x="112" y="73"/>
                    </a:lnTo>
                    <a:lnTo>
                      <a:pt x="0" y="8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0" name="Freeform 28"/>
              <p:cNvSpPr>
                <a:spLocks/>
              </p:cNvSpPr>
              <p:nvPr/>
            </p:nvSpPr>
            <p:spPr bwMode="auto">
              <a:xfrm>
                <a:off x="4138" y="3147"/>
                <a:ext cx="122" cy="83"/>
              </a:xfrm>
              <a:custGeom>
                <a:avLst/>
                <a:gdLst/>
                <a:ahLst/>
                <a:cxnLst>
                  <a:cxn ang="0">
                    <a:pos x="118" y="11"/>
                  </a:cxn>
                  <a:cxn ang="0">
                    <a:pos x="0" y="0"/>
                  </a:cxn>
                  <a:cxn ang="0">
                    <a:pos x="10" y="73"/>
                  </a:cxn>
                  <a:cxn ang="0">
                    <a:pos x="122" y="83"/>
                  </a:cxn>
                  <a:cxn ang="0">
                    <a:pos x="118" y="11"/>
                  </a:cxn>
                </a:cxnLst>
                <a:rect l="0" t="0" r="r" b="b"/>
                <a:pathLst>
                  <a:path w="122" h="83">
                    <a:moveTo>
                      <a:pt x="118" y="11"/>
                    </a:moveTo>
                    <a:lnTo>
                      <a:pt x="0" y="0"/>
                    </a:lnTo>
                    <a:lnTo>
                      <a:pt x="10" y="73"/>
                    </a:lnTo>
                    <a:lnTo>
                      <a:pt x="122" y="83"/>
                    </a:lnTo>
                    <a:lnTo>
                      <a:pt x="118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1" name="Freeform 29"/>
              <p:cNvSpPr>
                <a:spLocks noEditPoints="1"/>
              </p:cNvSpPr>
              <p:nvPr/>
            </p:nvSpPr>
            <p:spPr bwMode="auto">
              <a:xfrm>
                <a:off x="3942" y="3107"/>
                <a:ext cx="318" cy="123"/>
              </a:xfrm>
              <a:custGeom>
                <a:avLst/>
                <a:gdLst/>
                <a:ahLst/>
                <a:cxnLst>
                  <a:cxn ang="0">
                    <a:pos x="314" y="51"/>
                  </a:cxn>
                  <a:cxn ang="0">
                    <a:pos x="196" y="40"/>
                  </a:cxn>
                  <a:cxn ang="0">
                    <a:pos x="206" y="113"/>
                  </a:cxn>
                  <a:cxn ang="0">
                    <a:pos x="318" y="123"/>
                  </a:cxn>
                  <a:cxn ang="0">
                    <a:pos x="314" y="51"/>
                  </a:cxn>
                  <a:cxn ang="0">
                    <a:pos x="9" y="0"/>
                  </a:cxn>
                  <a:cxn ang="0">
                    <a:pos x="0" y="8"/>
                  </a:cxn>
                </a:cxnLst>
                <a:rect l="0" t="0" r="r" b="b"/>
                <a:pathLst>
                  <a:path w="318" h="123">
                    <a:moveTo>
                      <a:pt x="314" y="51"/>
                    </a:moveTo>
                    <a:lnTo>
                      <a:pt x="196" y="40"/>
                    </a:lnTo>
                    <a:lnTo>
                      <a:pt x="206" y="113"/>
                    </a:lnTo>
                    <a:lnTo>
                      <a:pt x="318" y="123"/>
                    </a:lnTo>
                    <a:lnTo>
                      <a:pt x="314" y="51"/>
                    </a:lnTo>
                    <a:moveTo>
                      <a:pt x="9" y="0"/>
                    </a:moveTo>
                    <a:lnTo>
                      <a:pt x="0" y="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2" name="Freeform 30"/>
              <p:cNvSpPr>
                <a:spLocks/>
              </p:cNvSpPr>
              <p:nvPr/>
            </p:nvSpPr>
            <p:spPr bwMode="auto">
              <a:xfrm>
                <a:off x="4522" y="1354"/>
                <a:ext cx="67" cy="4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67" y="6"/>
                  </a:cxn>
                  <a:cxn ang="0">
                    <a:pos x="29" y="40"/>
                  </a:cxn>
                  <a:cxn ang="0">
                    <a:pos x="0" y="26"/>
                  </a:cxn>
                  <a:cxn ang="0">
                    <a:pos x="31" y="0"/>
                  </a:cxn>
                </a:cxnLst>
                <a:rect l="0" t="0" r="r" b="b"/>
                <a:pathLst>
                  <a:path w="67" h="40">
                    <a:moveTo>
                      <a:pt x="31" y="0"/>
                    </a:moveTo>
                    <a:lnTo>
                      <a:pt x="67" y="6"/>
                    </a:lnTo>
                    <a:lnTo>
                      <a:pt x="29" y="40"/>
                    </a:lnTo>
                    <a:lnTo>
                      <a:pt x="0" y="2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3" name="Freeform 31"/>
              <p:cNvSpPr>
                <a:spLocks/>
              </p:cNvSpPr>
              <p:nvPr/>
            </p:nvSpPr>
            <p:spPr bwMode="auto">
              <a:xfrm>
                <a:off x="4522" y="1354"/>
                <a:ext cx="67" cy="4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67" y="6"/>
                  </a:cxn>
                  <a:cxn ang="0">
                    <a:pos x="29" y="40"/>
                  </a:cxn>
                  <a:cxn ang="0">
                    <a:pos x="0" y="26"/>
                  </a:cxn>
                  <a:cxn ang="0">
                    <a:pos x="31" y="0"/>
                  </a:cxn>
                </a:cxnLst>
                <a:rect l="0" t="0" r="r" b="b"/>
                <a:pathLst>
                  <a:path w="67" h="40">
                    <a:moveTo>
                      <a:pt x="31" y="0"/>
                    </a:moveTo>
                    <a:lnTo>
                      <a:pt x="67" y="6"/>
                    </a:lnTo>
                    <a:lnTo>
                      <a:pt x="29" y="40"/>
                    </a:lnTo>
                    <a:lnTo>
                      <a:pt x="0" y="26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4" name="Freeform 32"/>
              <p:cNvSpPr>
                <a:spLocks/>
              </p:cNvSpPr>
              <p:nvPr/>
            </p:nvSpPr>
            <p:spPr bwMode="auto">
              <a:xfrm>
                <a:off x="4193" y="1354"/>
                <a:ext cx="67" cy="40"/>
              </a:xfrm>
              <a:custGeom>
                <a:avLst/>
                <a:gdLst/>
                <a:ahLst/>
                <a:cxnLst>
                  <a:cxn ang="0">
                    <a:pos x="67" y="26"/>
                  </a:cxn>
                  <a:cxn ang="0">
                    <a:pos x="36" y="40"/>
                  </a:cxn>
                  <a:cxn ang="0">
                    <a:pos x="0" y="6"/>
                  </a:cxn>
                  <a:cxn ang="0">
                    <a:pos x="35" y="0"/>
                  </a:cxn>
                  <a:cxn ang="0">
                    <a:pos x="67" y="26"/>
                  </a:cxn>
                </a:cxnLst>
                <a:rect l="0" t="0" r="r" b="b"/>
                <a:pathLst>
                  <a:path w="67" h="40">
                    <a:moveTo>
                      <a:pt x="67" y="26"/>
                    </a:moveTo>
                    <a:lnTo>
                      <a:pt x="36" y="40"/>
                    </a:lnTo>
                    <a:lnTo>
                      <a:pt x="0" y="6"/>
                    </a:lnTo>
                    <a:lnTo>
                      <a:pt x="35" y="0"/>
                    </a:lnTo>
                    <a:lnTo>
                      <a:pt x="67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5" name="Freeform 33"/>
              <p:cNvSpPr>
                <a:spLocks/>
              </p:cNvSpPr>
              <p:nvPr/>
            </p:nvSpPr>
            <p:spPr bwMode="auto">
              <a:xfrm>
                <a:off x="4193" y="1354"/>
                <a:ext cx="67" cy="40"/>
              </a:xfrm>
              <a:custGeom>
                <a:avLst/>
                <a:gdLst/>
                <a:ahLst/>
                <a:cxnLst>
                  <a:cxn ang="0">
                    <a:pos x="67" y="26"/>
                  </a:cxn>
                  <a:cxn ang="0">
                    <a:pos x="36" y="40"/>
                  </a:cxn>
                  <a:cxn ang="0">
                    <a:pos x="0" y="6"/>
                  </a:cxn>
                  <a:cxn ang="0">
                    <a:pos x="35" y="0"/>
                  </a:cxn>
                  <a:cxn ang="0">
                    <a:pos x="67" y="26"/>
                  </a:cxn>
                </a:cxnLst>
                <a:rect l="0" t="0" r="r" b="b"/>
                <a:pathLst>
                  <a:path w="67" h="40">
                    <a:moveTo>
                      <a:pt x="67" y="26"/>
                    </a:moveTo>
                    <a:lnTo>
                      <a:pt x="36" y="40"/>
                    </a:lnTo>
                    <a:lnTo>
                      <a:pt x="0" y="6"/>
                    </a:lnTo>
                    <a:lnTo>
                      <a:pt x="35" y="0"/>
                    </a:lnTo>
                    <a:lnTo>
                      <a:pt x="67" y="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6" name="Freeform 34"/>
              <p:cNvSpPr>
                <a:spLocks/>
              </p:cNvSpPr>
              <p:nvPr/>
            </p:nvSpPr>
            <p:spPr bwMode="auto">
              <a:xfrm>
                <a:off x="5460" y="1716"/>
                <a:ext cx="56" cy="107"/>
              </a:xfrm>
              <a:custGeom>
                <a:avLst/>
                <a:gdLst/>
                <a:ahLst/>
                <a:cxnLst>
                  <a:cxn ang="0">
                    <a:pos x="56" y="66"/>
                  </a:cxn>
                  <a:cxn ang="0">
                    <a:pos x="22" y="0"/>
                  </a:cxn>
                  <a:cxn ang="0">
                    <a:pos x="0" y="42"/>
                  </a:cxn>
                  <a:cxn ang="0">
                    <a:pos x="34" y="107"/>
                  </a:cxn>
                  <a:cxn ang="0">
                    <a:pos x="56" y="66"/>
                  </a:cxn>
                </a:cxnLst>
                <a:rect l="0" t="0" r="r" b="b"/>
                <a:pathLst>
                  <a:path w="56" h="107">
                    <a:moveTo>
                      <a:pt x="56" y="66"/>
                    </a:moveTo>
                    <a:lnTo>
                      <a:pt x="22" y="0"/>
                    </a:lnTo>
                    <a:lnTo>
                      <a:pt x="0" y="42"/>
                    </a:lnTo>
                    <a:lnTo>
                      <a:pt x="34" y="107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7" name="Freeform 35"/>
              <p:cNvSpPr>
                <a:spLocks/>
              </p:cNvSpPr>
              <p:nvPr/>
            </p:nvSpPr>
            <p:spPr bwMode="auto">
              <a:xfrm>
                <a:off x="5460" y="1716"/>
                <a:ext cx="56" cy="107"/>
              </a:xfrm>
              <a:custGeom>
                <a:avLst/>
                <a:gdLst/>
                <a:ahLst/>
                <a:cxnLst>
                  <a:cxn ang="0">
                    <a:pos x="56" y="66"/>
                  </a:cxn>
                  <a:cxn ang="0">
                    <a:pos x="22" y="0"/>
                  </a:cxn>
                  <a:cxn ang="0">
                    <a:pos x="0" y="42"/>
                  </a:cxn>
                  <a:cxn ang="0">
                    <a:pos x="34" y="107"/>
                  </a:cxn>
                  <a:cxn ang="0">
                    <a:pos x="56" y="66"/>
                  </a:cxn>
                </a:cxnLst>
                <a:rect l="0" t="0" r="r" b="b"/>
                <a:pathLst>
                  <a:path w="56" h="107">
                    <a:moveTo>
                      <a:pt x="56" y="66"/>
                    </a:moveTo>
                    <a:lnTo>
                      <a:pt x="22" y="0"/>
                    </a:lnTo>
                    <a:lnTo>
                      <a:pt x="0" y="42"/>
                    </a:lnTo>
                    <a:lnTo>
                      <a:pt x="34" y="107"/>
                    </a:lnTo>
                    <a:lnTo>
                      <a:pt x="56" y="6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8" name="Freeform 36"/>
              <p:cNvSpPr>
                <a:spLocks/>
              </p:cNvSpPr>
              <p:nvPr/>
            </p:nvSpPr>
            <p:spPr bwMode="auto">
              <a:xfrm>
                <a:off x="4478" y="1380"/>
                <a:ext cx="44" cy="115"/>
              </a:xfrm>
              <a:custGeom>
                <a:avLst/>
                <a:gdLst/>
                <a:ahLst/>
                <a:cxnLst>
                  <a:cxn ang="0">
                    <a:pos x="44" y="98"/>
                  </a:cxn>
                  <a:cxn ang="0">
                    <a:pos x="44" y="0"/>
                  </a:cxn>
                  <a:cxn ang="0">
                    <a:pos x="0" y="19"/>
                  </a:cxn>
                  <a:cxn ang="0">
                    <a:pos x="0" y="115"/>
                  </a:cxn>
                  <a:cxn ang="0">
                    <a:pos x="44" y="98"/>
                  </a:cxn>
                </a:cxnLst>
                <a:rect l="0" t="0" r="r" b="b"/>
                <a:pathLst>
                  <a:path w="44" h="115">
                    <a:moveTo>
                      <a:pt x="44" y="98"/>
                    </a:moveTo>
                    <a:lnTo>
                      <a:pt x="44" y="0"/>
                    </a:lnTo>
                    <a:lnTo>
                      <a:pt x="0" y="19"/>
                    </a:lnTo>
                    <a:lnTo>
                      <a:pt x="0" y="115"/>
                    </a:lnTo>
                    <a:lnTo>
                      <a:pt x="44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9" name="Freeform 37"/>
              <p:cNvSpPr>
                <a:spLocks/>
              </p:cNvSpPr>
              <p:nvPr/>
            </p:nvSpPr>
            <p:spPr bwMode="auto">
              <a:xfrm>
                <a:off x="4478" y="1380"/>
                <a:ext cx="44" cy="115"/>
              </a:xfrm>
              <a:custGeom>
                <a:avLst/>
                <a:gdLst/>
                <a:ahLst/>
                <a:cxnLst>
                  <a:cxn ang="0">
                    <a:pos x="44" y="98"/>
                  </a:cxn>
                  <a:cxn ang="0">
                    <a:pos x="44" y="0"/>
                  </a:cxn>
                  <a:cxn ang="0">
                    <a:pos x="0" y="19"/>
                  </a:cxn>
                  <a:cxn ang="0">
                    <a:pos x="0" y="115"/>
                  </a:cxn>
                  <a:cxn ang="0">
                    <a:pos x="44" y="98"/>
                  </a:cxn>
                </a:cxnLst>
                <a:rect l="0" t="0" r="r" b="b"/>
                <a:pathLst>
                  <a:path w="44" h="115">
                    <a:moveTo>
                      <a:pt x="44" y="98"/>
                    </a:moveTo>
                    <a:lnTo>
                      <a:pt x="44" y="0"/>
                    </a:lnTo>
                    <a:lnTo>
                      <a:pt x="0" y="19"/>
                    </a:lnTo>
                    <a:lnTo>
                      <a:pt x="0" y="115"/>
                    </a:lnTo>
                    <a:lnTo>
                      <a:pt x="44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0" name="Freeform 38"/>
              <p:cNvSpPr>
                <a:spLocks/>
              </p:cNvSpPr>
              <p:nvPr/>
            </p:nvSpPr>
            <p:spPr bwMode="auto">
              <a:xfrm>
                <a:off x="4260" y="1380"/>
                <a:ext cx="44" cy="115"/>
              </a:xfrm>
              <a:custGeom>
                <a:avLst/>
                <a:gdLst/>
                <a:ahLst/>
                <a:cxnLst>
                  <a:cxn ang="0">
                    <a:pos x="44" y="115"/>
                  </a:cxn>
                  <a:cxn ang="0">
                    <a:pos x="44" y="19"/>
                  </a:cxn>
                  <a:cxn ang="0">
                    <a:pos x="0" y="0"/>
                  </a:cxn>
                  <a:cxn ang="0">
                    <a:pos x="0" y="98"/>
                  </a:cxn>
                  <a:cxn ang="0">
                    <a:pos x="44" y="115"/>
                  </a:cxn>
                </a:cxnLst>
                <a:rect l="0" t="0" r="r" b="b"/>
                <a:pathLst>
                  <a:path w="44" h="115">
                    <a:moveTo>
                      <a:pt x="44" y="115"/>
                    </a:moveTo>
                    <a:lnTo>
                      <a:pt x="44" y="19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44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1" name="Freeform 39"/>
              <p:cNvSpPr>
                <a:spLocks/>
              </p:cNvSpPr>
              <p:nvPr/>
            </p:nvSpPr>
            <p:spPr bwMode="auto">
              <a:xfrm>
                <a:off x="4260" y="1380"/>
                <a:ext cx="44" cy="115"/>
              </a:xfrm>
              <a:custGeom>
                <a:avLst/>
                <a:gdLst/>
                <a:ahLst/>
                <a:cxnLst>
                  <a:cxn ang="0">
                    <a:pos x="44" y="115"/>
                  </a:cxn>
                  <a:cxn ang="0">
                    <a:pos x="44" y="19"/>
                  </a:cxn>
                  <a:cxn ang="0">
                    <a:pos x="0" y="0"/>
                  </a:cxn>
                  <a:cxn ang="0">
                    <a:pos x="0" y="98"/>
                  </a:cxn>
                  <a:cxn ang="0">
                    <a:pos x="44" y="115"/>
                  </a:cxn>
                </a:cxnLst>
                <a:rect l="0" t="0" r="r" b="b"/>
                <a:pathLst>
                  <a:path w="44" h="115">
                    <a:moveTo>
                      <a:pt x="44" y="115"/>
                    </a:moveTo>
                    <a:lnTo>
                      <a:pt x="44" y="19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44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2" name="Freeform 40"/>
              <p:cNvSpPr>
                <a:spLocks/>
              </p:cNvSpPr>
              <p:nvPr/>
            </p:nvSpPr>
            <p:spPr bwMode="auto">
              <a:xfrm>
                <a:off x="4634" y="3147"/>
                <a:ext cx="20" cy="10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32"/>
                  </a:cxn>
                  <a:cxn ang="0">
                    <a:pos x="11" y="105"/>
                  </a:cxn>
                  <a:cxn ang="0">
                    <a:pos x="0" y="73"/>
                  </a:cxn>
                  <a:cxn ang="0">
                    <a:pos x="10" y="0"/>
                  </a:cxn>
                </a:cxnLst>
                <a:rect l="0" t="0" r="r" b="b"/>
                <a:pathLst>
                  <a:path w="20" h="105">
                    <a:moveTo>
                      <a:pt x="10" y="0"/>
                    </a:moveTo>
                    <a:lnTo>
                      <a:pt x="20" y="32"/>
                    </a:lnTo>
                    <a:lnTo>
                      <a:pt x="11" y="105"/>
                    </a:lnTo>
                    <a:lnTo>
                      <a:pt x="0" y="7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3" name="Freeform 41"/>
              <p:cNvSpPr>
                <a:spLocks/>
              </p:cNvSpPr>
              <p:nvPr/>
            </p:nvSpPr>
            <p:spPr bwMode="auto">
              <a:xfrm>
                <a:off x="4634" y="3147"/>
                <a:ext cx="20" cy="10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32"/>
                  </a:cxn>
                  <a:cxn ang="0">
                    <a:pos x="11" y="105"/>
                  </a:cxn>
                  <a:cxn ang="0">
                    <a:pos x="0" y="73"/>
                  </a:cxn>
                  <a:cxn ang="0">
                    <a:pos x="10" y="0"/>
                  </a:cxn>
                </a:cxnLst>
                <a:rect l="0" t="0" r="r" b="b"/>
                <a:pathLst>
                  <a:path w="20" h="105">
                    <a:moveTo>
                      <a:pt x="10" y="0"/>
                    </a:moveTo>
                    <a:lnTo>
                      <a:pt x="20" y="32"/>
                    </a:lnTo>
                    <a:lnTo>
                      <a:pt x="11" y="105"/>
                    </a:lnTo>
                    <a:lnTo>
                      <a:pt x="0" y="7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4" name="Freeform 42"/>
              <p:cNvSpPr>
                <a:spLocks/>
              </p:cNvSpPr>
              <p:nvPr/>
            </p:nvSpPr>
            <p:spPr bwMode="auto">
              <a:xfrm>
                <a:off x="5147" y="1675"/>
                <a:ext cx="80" cy="115"/>
              </a:xfrm>
              <a:custGeom>
                <a:avLst/>
                <a:gdLst/>
                <a:ahLst/>
                <a:cxnLst>
                  <a:cxn ang="0">
                    <a:pos x="48" y="115"/>
                  </a:cxn>
                  <a:cxn ang="0">
                    <a:pos x="0" y="43"/>
                  </a:cxn>
                  <a:cxn ang="0">
                    <a:pos x="29" y="0"/>
                  </a:cxn>
                  <a:cxn ang="0">
                    <a:pos x="80" y="69"/>
                  </a:cxn>
                  <a:cxn ang="0">
                    <a:pos x="48" y="115"/>
                  </a:cxn>
                </a:cxnLst>
                <a:rect l="0" t="0" r="r" b="b"/>
                <a:pathLst>
                  <a:path w="80" h="115">
                    <a:moveTo>
                      <a:pt x="48" y="115"/>
                    </a:moveTo>
                    <a:lnTo>
                      <a:pt x="0" y="43"/>
                    </a:lnTo>
                    <a:lnTo>
                      <a:pt x="29" y="0"/>
                    </a:lnTo>
                    <a:lnTo>
                      <a:pt x="80" y="69"/>
                    </a:lnTo>
                    <a:lnTo>
                      <a:pt x="48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5" name="Freeform 43"/>
              <p:cNvSpPr>
                <a:spLocks/>
              </p:cNvSpPr>
              <p:nvPr/>
            </p:nvSpPr>
            <p:spPr bwMode="auto">
              <a:xfrm>
                <a:off x="5147" y="1675"/>
                <a:ext cx="80" cy="115"/>
              </a:xfrm>
              <a:custGeom>
                <a:avLst/>
                <a:gdLst/>
                <a:ahLst/>
                <a:cxnLst>
                  <a:cxn ang="0">
                    <a:pos x="48" y="115"/>
                  </a:cxn>
                  <a:cxn ang="0">
                    <a:pos x="0" y="43"/>
                  </a:cxn>
                  <a:cxn ang="0">
                    <a:pos x="29" y="0"/>
                  </a:cxn>
                  <a:cxn ang="0">
                    <a:pos x="80" y="69"/>
                  </a:cxn>
                  <a:cxn ang="0">
                    <a:pos x="48" y="115"/>
                  </a:cxn>
                </a:cxnLst>
                <a:rect l="0" t="0" r="r" b="b"/>
                <a:pathLst>
                  <a:path w="80" h="115">
                    <a:moveTo>
                      <a:pt x="48" y="115"/>
                    </a:moveTo>
                    <a:lnTo>
                      <a:pt x="0" y="43"/>
                    </a:lnTo>
                    <a:lnTo>
                      <a:pt x="29" y="0"/>
                    </a:lnTo>
                    <a:lnTo>
                      <a:pt x="80" y="69"/>
                    </a:lnTo>
                    <a:lnTo>
                      <a:pt x="48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6" name="Freeform 44"/>
              <p:cNvSpPr>
                <a:spLocks/>
              </p:cNvSpPr>
              <p:nvPr/>
            </p:nvSpPr>
            <p:spPr bwMode="auto">
              <a:xfrm>
                <a:off x="3554" y="1675"/>
                <a:ext cx="81" cy="115"/>
              </a:xfrm>
              <a:custGeom>
                <a:avLst/>
                <a:gdLst/>
                <a:ahLst/>
                <a:cxnLst>
                  <a:cxn ang="0">
                    <a:pos x="81" y="43"/>
                  </a:cxn>
                  <a:cxn ang="0">
                    <a:pos x="52" y="0"/>
                  </a:cxn>
                  <a:cxn ang="0">
                    <a:pos x="0" y="69"/>
                  </a:cxn>
                  <a:cxn ang="0">
                    <a:pos x="32" y="115"/>
                  </a:cxn>
                  <a:cxn ang="0">
                    <a:pos x="81" y="43"/>
                  </a:cxn>
                </a:cxnLst>
                <a:rect l="0" t="0" r="r" b="b"/>
                <a:pathLst>
                  <a:path w="81" h="115">
                    <a:moveTo>
                      <a:pt x="81" y="43"/>
                    </a:moveTo>
                    <a:lnTo>
                      <a:pt x="52" y="0"/>
                    </a:lnTo>
                    <a:lnTo>
                      <a:pt x="0" y="69"/>
                    </a:lnTo>
                    <a:lnTo>
                      <a:pt x="32" y="115"/>
                    </a:lnTo>
                    <a:lnTo>
                      <a:pt x="81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7" name="Freeform 45"/>
              <p:cNvSpPr>
                <a:spLocks/>
              </p:cNvSpPr>
              <p:nvPr/>
            </p:nvSpPr>
            <p:spPr bwMode="auto">
              <a:xfrm>
                <a:off x="3554" y="1675"/>
                <a:ext cx="81" cy="115"/>
              </a:xfrm>
              <a:custGeom>
                <a:avLst/>
                <a:gdLst/>
                <a:ahLst/>
                <a:cxnLst>
                  <a:cxn ang="0">
                    <a:pos x="81" y="43"/>
                  </a:cxn>
                  <a:cxn ang="0">
                    <a:pos x="52" y="0"/>
                  </a:cxn>
                  <a:cxn ang="0">
                    <a:pos x="0" y="69"/>
                  </a:cxn>
                  <a:cxn ang="0">
                    <a:pos x="32" y="115"/>
                  </a:cxn>
                  <a:cxn ang="0">
                    <a:pos x="81" y="43"/>
                  </a:cxn>
                </a:cxnLst>
                <a:rect l="0" t="0" r="r" b="b"/>
                <a:pathLst>
                  <a:path w="81" h="115">
                    <a:moveTo>
                      <a:pt x="81" y="43"/>
                    </a:moveTo>
                    <a:lnTo>
                      <a:pt x="52" y="0"/>
                    </a:lnTo>
                    <a:lnTo>
                      <a:pt x="0" y="69"/>
                    </a:lnTo>
                    <a:lnTo>
                      <a:pt x="32" y="115"/>
                    </a:lnTo>
                    <a:lnTo>
                      <a:pt x="81" y="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8" name="Freeform 46"/>
              <p:cNvSpPr>
                <a:spLocks/>
              </p:cNvSpPr>
              <p:nvPr/>
            </p:nvSpPr>
            <p:spPr bwMode="auto">
              <a:xfrm>
                <a:off x="5171" y="2703"/>
                <a:ext cx="87" cy="221"/>
              </a:xfrm>
              <a:custGeom>
                <a:avLst/>
                <a:gdLst/>
                <a:ahLst/>
                <a:cxnLst>
                  <a:cxn ang="0">
                    <a:pos x="0" y="221"/>
                  </a:cxn>
                  <a:cxn ang="0">
                    <a:pos x="87" y="179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0" y="221"/>
                  </a:cxn>
                </a:cxnLst>
                <a:rect l="0" t="0" r="r" b="b"/>
                <a:pathLst>
                  <a:path w="87" h="221">
                    <a:moveTo>
                      <a:pt x="0" y="221"/>
                    </a:moveTo>
                    <a:lnTo>
                      <a:pt x="87" y="179"/>
                    </a:lnTo>
                    <a:lnTo>
                      <a:pt x="87" y="0"/>
                    </a:lnTo>
                    <a:lnTo>
                      <a:pt x="0" y="43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9" name="Freeform 47"/>
              <p:cNvSpPr>
                <a:spLocks/>
              </p:cNvSpPr>
              <p:nvPr/>
            </p:nvSpPr>
            <p:spPr bwMode="auto">
              <a:xfrm>
                <a:off x="5171" y="2703"/>
                <a:ext cx="87" cy="221"/>
              </a:xfrm>
              <a:custGeom>
                <a:avLst/>
                <a:gdLst/>
                <a:ahLst/>
                <a:cxnLst>
                  <a:cxn ang="0">
                    <a:pos x="0" y="221"/>
                  </a:cxn>
                  <a:cxn ang="0">
                    <a:pos x="87" y="179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0" y="221"/>
                  </a:cxn>
                </a:cxnLst>
                <a:rect l="0" t="0" r="r" b="b"/>
                <a:pathLst>
                  <a:path w="87" h="221">
                    <a:moveTo>
                      <a:pt x="0" y="221"/>
                    </a:moveTo>
                    <a:lnTo>
                      <a:pt x="87" y="179"/>
                    </a:lnTo>
                    <a:lnTo>
                      <a:pt x="87" y="0"/>
                    </a:lnTo>
                    <a:lnTo>
                      <a:pt x="0" y="43"/>
                    </a:lnTo>
                    <a:lnTo>
                      <a:pt x="0" y="2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0" name="Freeform 48"/>
              <p:cNvSpPr>
                <a:spLocks/>
              </p:cNvSpPr>
              <p:nvPr/>
            </p:nvSpPr>
            <p:spPr bwMode="auto">
              <a:xfrm>
                <a:off x="4083" y="3142"/>
                <a:ext cx="30" cy="138"/>
              </a:xfrm>
              <a:custGeom>
                <a:avLst/>
                <a:gdLst/>
                <a:ahLst/>
                <a:cxnLst>
                  <a:cxn ang="0">
                    <a:pos x="30" y="73"/>
                  </a:cxn>
                  <a:cxn ang="0">
                    <a:pos x="22" y="0"/>
                  </a:cxn>
                  <a:cxn ang="0">
                    <a:pos x="0" y="65"/>
                  </a:cxn>
                  <a:cxn ang="0">
                    <a:pos x="8" y="138"/>
                  </a:cxn>
                  <a:cxn ang="0">
                    <a:pos x="30" y="73"/>
                  </a:cxn>
                </a:cxnLst>
                <a:rect l="0" t="0" r="r" b="b"/>
                <a:pathLst>
                  <a:path w="30" h="138">
                    <a:moveTo>
                      <a:pt x="30" y="73"/>
                    </a:moveTo>
                    <a:lnTo>
                      <a:pt x="22" y="0"/>
                    </a:lnTo>
                    <a:lnTo>
                      <a:pt x="0" y="65"/>
                    </a:lnTo>
                    <a:lnTo>
                      <a:pt x="8" y="138"/>
                    </a:lnTo>
                    <a:lnTo>
                      <a:pt x="30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1" name="Freeform 49"/>
              <p:cNvSpPr>
                <a:spLocks/>
              </p:cNvSpPr>
              <p:nvPr/>
            </p:nvSpPr>
            <p:spPr bwMode="auto">
              <a:xfrm>
                <a:off x="4083" y="3142"/>
                <a:ext cx="30" cy="138"/>
              </a:xfrm>
              <a:custGeom>
                <a:avLst/>
                <a:gdLst/>
                <a:ahLst/>
                <a:cxnLst>
                  <a:cxn ang="0">
                    <a:pos x="30" y="73"/>
                  </a:cxn>
                  <a:cxn ang="0">
                    <a:pos x="22" y="0"/>
                  </a:cxn>
                  <a:cxn ang="0">
                    <a:pos x="0" y="65"/>
                  </a:cxn>
                  <a:cxn ang="0">
                    <a:pos x="8" y="138"/>
                  </a:cxn>
                  <a:cxn ang="0">
                    <a:pos x="30" y="73"/>
                  </a:cxn>
                </a:cxnLst>
                <a:rect l="0" t="0" r="r" b="b"/>
                <a:pathLst>
                  <a:path w="30" h="138">
                    <a:moveTo>
                      <a:pt x="30" y="73"/>
                    </a:moveTo>
                    <a:lnTo>
                      <a:pt x="22" y="0"/>
                    </a:lnTo>
                    <a:lnTo>
                      <a:pt x="0" y="65"/>
                    </a:lnTo>
                    <a:lnTo>
                      <a:pt x="8" y="138"/>
                    </a:lnTo>
                    <a:lnTo>
                      <a:pt x="30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2" name="Freeform 50"/>
              <p:cNvSpPr>
                <a:spLocks/>
              </p:cNvSpPr>
              <p:nvPr/>
            </p:nvSpPr>
            <p:spPr bwMode="auto">
              <a:xfrm>
                <a:off x="5125" y="1606"/>
                <a:ext cx="167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6"/>
                  </a:cxn>
                  <a:cxn ang="0">
                    <a:pos x="167" y="82"/>
                  </a:cxn>
                  <a:cxn ang="0">
                    <a:pos x="51" y="69"/>
                  </a:cxn>
                  <a:cxn ang="0">
                    <a:pos x="0" y="0"/>
                  </a:cxn>
                </a:cxnLst>
                <a:rect l="0" t="0" r="r" b="b"/>
                <a:pathLst>
                  <a:path w="167" h="82">
                    <a:moveTo>
                      <a:pt x="0" y="0"/>
                    </a:moveTo>
                    <a:lnTo>
                      <a:pt x="86" y="6"/>
                    </a:lnTo>
                    <a:lnTo>
                      <a:pt x="167" y="82"/>
                    </a:lnTo>
                    <a:lnTo>
                      <a:pt x="51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3" name="Freeform 51"/>
              <p:cNvSpPr>
                <a:spLocks/>
              </p:cNvSpPr>
              <p:nvPr/>
            </p:nvSpPr>
            <p:spPr bwMode="auto">
              <a:xfrm>
                <a:off x="5125" y="1606"/>
                <a:ext cx="167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6"/>
                  </a:cxn>
                  <a:cxn ang="0">
                    <a:pos x="167" y="82"/>
                  </a:cxn>
                  <a:cxn ang="0">
                    <a:pos x="51" y="69"/>
                  </a:cxn>
                  <a:cxn ang="0">
                    <a:pos x="0" y="0"/>
                  </a:cxn>
                </a:cxnLst>
                <a:rect l="0" t="0" r="r" b="b"/>
                <a:pathLst>
                  <a:path w="167" h="82">
                    <a:moveTo>
                      <a:pt x="0" y="0"/>
                    </a:moveTo>
                    <a:lnTo>
                      <a:pt x="86" y="6"/>
                    </a:lnTo>
                    <a:lnTo>
                      <a:pt x="167" y="82"/>
                    </a:lnTo>
                    <a:lnTo>
                      <a:pt x="51" y="6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4" name="Freeform 52"/>
              <p:cNvSpPr>
                <a:spLocks/>
              </p:cNvSpPr>
              <p:nvPr/>
            </p:nvSpPr>
            <p:spPr bwMode="auto">
              <a:xfrm>
                <a:off x="4391" y="3158"/>
                <a:ext cx="135" cy="76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4"/>
                  </a:cxn>
                  <a:cxn ang="0">
                    <a:pos x="135" y="0"/>
                  </a:cxn>
                  <a:cxn ang="0">
                    <a:pos x="131" y="72"/>
                  </a:cxn>
                  <a:cxn ang="0">
                    <a:pos x="0" y="76"/>
                  </a:cxn>
                </a:cxnLst>
                <a:rect l="0" t="0" r="r" b="b"/>
                <a:pathLst>
                  <a:path w="135" h="76">
                    <a:moveTo>
                      <a:pt x="0" y="76"/>
                    </a:moveTo>
                    <a:lnTo>
                      <a:pt x="0" y="4"/>
                    </a:lnTo>
                    <a:lnTo>
                      <a:pt x="135" y="0"/>
                    </a:lnTo>
                    <a:lnTo>
                      <a:pt x="131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5" name="Freeform 53"/>
              <p:cNvSpPr>
                <a:spLocks/>
              </p:cNvSpPr>
              <p:nvPr/>
            </p:nvSpPr>
            <p:spPr bwMode="auto">
              <a:xfrm>
                <a:off x="4391" y="3158"/>
                <a:ext cx="135" cy="76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4"/>
                  </a:cxn>
                  <a:cxn ang="0">
                    <a:pos x="135" y="0"/>
                  </a:cxn>
                  <a:cxn ang="0">
                    <a:pos x="131" y="72"/>
                  </a:cxn>
                  <a:cxn ang="0">
                    <a:pos x="0" y="76"/>
                  </a:cxn>
                </a:cxnLst>
                <a:rect l="0" t="0" r="r" b="b"/>
                <a:pathLst>
                  <a:path w="135" h="76">
                    <a:moveTo>
                      <a:pt x="0" y="76"/>
                    </a:moveTo>
                    <a:lnTo>
                      <a:pt x="0" y="4"/>
                    </a:lnTo>
                    <a:lnTo>
                      <a:pt x="135" y="0"/>
                    </a:lnTo>
                    <a:lnTo>
                      <a:pt x="131" y="72"/>
                    </a:lnTo>
                    <a:lnTo>
                      <a:pt x="0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6" name="Freeform 54"/>
              <p:cNvSpPr>
                <a:spLocks/>
              </p:cNvSpPr>
              <p:nvPr/>
            </p:nvSpPr>
            <p:spPr bwMode="auto">
              <a:xfrm>
                <a:off x="4256" y="3158"/>
                <a:ext cx="135" cy="76"/>
              </a:xfrm>
              <a:custGeom>
                <a:avLst/>
                <a:gdLst/>
                <a:ahLst/>
                <a:cxnLst>
                  <a:cxn ang="0">
                    <a:pos x="4" y="72"/>
                  </a:cxn>
                  <a:cxn ang="0">
                    <a:pos x="0" y="0"/>
                  </a:cxn>
                  <a:cxn ang="0">
                    <a:pos x="135" y="4"/>
                  </a:cxn>
                  <a:cxn ang="0">
                    <a:pos x="135" y="76"/>
                  </a:cxn>
                  <a:cxn ang="0">
                    <a:pos x="4" y="72"/>
                  </a:cxn>
                </a:cxnLst>
                <a:rect l="0" t="0" r="r" b="b"/>
                <a:pathLst>
                  <a:path w="135" h="76">
                    <a:moveTo>
                      <a:pt x="4" y="72"/>
                    </a:moveTo>
                    <a:lnTo>
                      <a:pt x="0" y="0"/>
                    </a:lnTo>
                    <a:lnTo>
                      <a:pt x="135" y="4"/>
                    </a:lnTo>
                    <a:lnTo>
                      <a:pt x="135" y="76"/>
                    </a:lnTo>
                    <a:lnTo>
                      <a:pt x="4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7" name="Freeform 55"/>
              <p:cNvSpPr>
                <a:spLocks noEditPoints="1"/>
              </p:cNvSpPr>
              <p:nvPr/>
            </p:nvSpPr>
            <p:spPr bwMode="auto">
              <a:xfrm>
                <a:off x="4256" y="1968"/>
                <a:ext cx="1010" cy="1266"/>
              </a:xfrm>
              <a:custGeom>
                <a:avLst/>
                <a:gdLst/>
                <a:ahLst/>
                <a:cxnLst>
                  <a:cxn ang="0">
                    <a:pos x="4" y="1262"/>
                  </a:cxn>
                  <a:cxn ang="0">
                    <a:pos x="0" y="1190"/>
                  </a:cxn>
                  <a:cxn ang="0">
                    <a:pos x="135" y="1194"/>
                  </a:cxn>
                  <a:cxn ang="0">
                    <a:pos x="135" y="1266"/>
                  </a:cxn>
                  <a:cxn ang="0">
                    <a:pos x="4" y="1262"/>
                  </a:cxn>
                  <a:cxn ang="0">
                    <a:pos x="955" y="55"/>
                  </a:cxn>
                  <a:cxn ang="0">
                    <a:pos x="1010" y="0"/>
                  </a:cxn>
                </a:cxnLst>
                <a:rect l="0" t="0" r="r" b="b"/>
                <a:pathLst>
                  <a:path w="1010" h="1266">
                    <a:moveTo>
                      <a:pt x="4" y="1262"/>
                    </a:moveTo>
                    <a:lnTo>
                      <a:pt x="0" y="1190"/>
                    </a:lnTo>
                    <a:lnTo>
                      <a:pt x="135" y="1194"/>
                    </a:lnTo>
                    <a:lnTo>
                      <a:pt x="135" y="1266"/>
                    </a:lnTo>
                    <a:lnTo>
                      <a:pt x="4" y="1262"/>
                    </a:lnTo>
                    <a:moveTo>
                      <a:pt x="955" y="55"/>
                    </a:moveTo>
                    <a:lnTo>
                      <a:pt x="101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8" name="Freeform 56"/>
              <p:cNvSpPr>
                <a:spLocks/>
              </p:cNvSpPr>
              <p:nvPr/>
            </p:nvSpPr>
            <p:spPr bwMode="auto">
              <a:xfrm>
                <a:off x="5125" y="1568"/>
                <a:ext cx="121" cy="107"/>
              </a:xfrm>
              <a:custGeom>
                <a:avLst/>
                <a:gdLst/>
                <a:ahLst/>
                <a:cxnLst>
                  <a:cxn ang="0">
                    <a:pos x="51" y="107"/>
                  </a:cxn>
                  <a:cxn ang="0">
                    <a:pos x="0" y="38"/>
                  </a:cxn>
                  <a:cxn ang="0">
                    <a:pos x="68" y="0"/>
                  </a:cxn>
                  <a:cxn ang="0">
                    <a:pos x="121" y="71"/>
                  </a:cxn>
                  <a:cxn ang="0">
                    <a:pos x="51" y="107"/>
                  </a:cxn>
                </a:cxnLst>
                <a:rect l="0" t="0" r="r" b="b"/>
                <a:pathLst>
                  <a:path w="121" h="107">
                    <a:moveTo>
                      <a:pt x="51" y="107"/>
                    </a:moveTo>
                    <a:lnTo>
                      <a:pt x="0" y="38"/>
                    </a:lnTo>
                    <a:lnTo>
                      <a:pt x="68" y="0"/>
                    </a:lnTo>
                    <a:lnTo>
                      <a:pt x="121" y="71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9" name="Freeform 57"/>
              <p:cNvSpPr>
                <a:spLocks/>
              </p:cNvSpPr>
              <p:nvPr/>
            </p:nvSpPr>
            <p:spPr bwMode="auto">
              <a:xfrm>
                <a:off x="5125" y="1568"/>
                <a:ext cx="121" cy="107"/>
              </a:xfrm>
              <a:custGeom>
                <a:avLst/>
                <a:gdLst/>
                <a:ahLst/>
                <a:cxnLst>
                  <a:cxn ang="0">
                    <a:pos x="51" y="107"/>
                  </a:cxn>
                  <a:cxn ang="0">
                    <a:pos x="0" y="38"/>
                  </a:cxn>
                  <a:cxn ang="0">
                    <a:pos x="68" y="0"/>
                  </a:cxn>
                  <a:cxn ang="0">
                    <a:pos x="121" y="71"/>
                  </a:cxn>
                  <a:cxn ang="0">
                    <a:pos x="51" y="107"/>
                  </a:cxn>
                </a:cxnLst>
                <a:rect l="0" t="0" r="r" b="b"/>
                <a:pathLst>
                  <a:path w="121" h="107">
                    <a:moveTo>
                      <a:pt x="51" y="107"/>
                    </a:moveTo>
                    <a:lnTo>
                      <a:pt x="0" y="38"/>
                    </a:lnTo>
                    <a:lnTo>
                      <a:pt x="68" y="0"/>
                    </a:lnTo>
                    <a:lnTo>
                      <a:pt x="121" y="71"/>
                    </a:lnTo>
                    <a:lnTo>
                      <a:pt x="51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0" name="Freeform 58"/>
              <p:cNvSpPr>
                <a:spLocks/>
              </p:cNvSpPr>
              <p:nvPr/>
            </p:nvSpPr>
            <p:spPr bwMode="auto">
              <a:xfrm>
                <a:off x="3536" y="1568"/>
                <a:ext cx="121" cy="107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71"/>
                  </a:cxn>
                  <a:cxn ang="0">
                    <a:pos x="70" y="107"/>
                  </a:cxn>
                  <a:cxn ang="0">
                    <a:pos x="121" y="38"/>
                  </a:cxn>
                  <a:cxn ang="0">
                    <a:pos x="51" y="0"/>
                  </a:cxn>
                </a:cxnLst>
                <a:rect l="0" t="0" r="r" b="b"/>
                <a:pathLst>
                  <a:path w="121" h="107">
                    <a:moveTo>
                      <a:pt x="51" y="0"/>
                    </a:moveTo>
                    <a:lnTo>
                      <a:pt x="0" y="71"/>
                    </a:lnTo>
                    <a:lnTo>
                      <a:pt x="70" y="107"/>
                    </a:lnTo>
                    <a:lnTo>
                      <a:pt x="121" y="3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1" name="Freeform 59"/>
              <p:cNvSpPr>
                <a:spLocks/>
              </p:cNvSpPr>
              <p:nvPr/>
            </p:nvSpPr>
            <p:spPr bwMode="auto">
              <a:xfrm>
                <a:off x="3536" y="1568"/>
                <a:ext cx="121" cy="107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71"/>
                  </a:cxn>
                  <a:cxn ang="0">
                    <a:pos x="70" y="107"/>
                  </a:cxn>
                  <a:cxn ang="0">
                    <a:pos x="121" y="38"/>
                  </a:cxn>
                  <a:cxn ang="0">
                    <a:pos x="51" y="0"/>
                  </a:cxn>
                </a:cxnLst>
                <a:rect l="0" t="0" r="r" b="b"/>
                <a:pathLst>
                  <a:path w="121" h="107">
                    <a:moveTo>
                      <a:pt x="51" y="0"/>
                    </a:moveTo>
                    <a:lnTo>
                      <a:pt x="0" y="71"/>
                    </a:lnTo>
                    <a:lnTo>
                      <a:pt x="70" y="107"/>
                    </a:lnTo>
                    <a:lnTo>
                      <a:pt x="121" y="38"/>
                    </a:lnTo>
                    <a:lnTo>
                      <a:pt x="5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2" name="Freeform 60"/>
              <p:cNvSpPr>
                <a:spLocks/>
              </p:cNvSpPr>
              <p:nvPr/>
            </p:nvSpPr>
            <p:spPr bwMode="auto">
              <a:xfrm>
                <a:off x="5345" y="1751"/>
                <a:ext cx="149" cy="72"/>
              </a:xfrm>
              <a:custGeom>
                <a:avLst/>
                <a:gdLst/>
                <a:ahLst/>
                <a:cxnLst>
                  <a:cxn ang="0">
                    <a:pos x="41" y="67"/>
                  </a:cxn>
                  <a:cxn ang="0">
                    <a:pos x="0" y="0"/>
                  </a:cxn>
                  <a:cxn ang="0">
                    <a:pos x="115" y="7"/>
                  </a:cxn>
                  <a:cxn ang="0">
                    <a:pos x="149" y="72"/>
                  </a:cxn>
                  <a:cxn ang="0">
                    <a:pos x="41" y="67"/>
                  </a:cxn>
                </a:cxnLst>
                <a:rect l="0" t="0" r="r" b="b"/>
                <a:pathLst>
                  <a:path w="149" h="72">
                    <a:moveTo>
                      <a:pt x="41" y="67"/>
                    </a:moveTo>
                    <a:lnTo>
                      <a:pt x="0" y="0"/>
                    </a:lnTo>
                    <a:lnTo>
                      <a:pt x="115" y="7"/>
                    </a:lnTo>
                    <a:lnTo>
                      <a:pt x="149" y="72"/>
                    </a:lnTo>
                    <a:lnTo>
                      <a:pt x="41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3" name="Freeform 61"/>
              <p:cNvSpPr>
                <a:spLocks noEditPoints="1"/>
              </p:cNvSpPr>
              <p:nvPr/>
            </p:nvSpPr>
            <p:spPr bwMode="auto">
              <a:xfrm>
                <a:off x="3518" y="1751"/>
                <a:ext cx="1976" cy="272"/>
              </a:xfrm>
              <a:custGeom>
                <a:avLst/>
                <a:gdLst/>
                <a:ahLst/>
                <a:cxnLst>
                  <a:cxn ang="0">
                    <a:pos x="1868" y="67"/>
                  </a:cxn>
                  <a:cxn ang="0">
                    <a:pos x="1827" y="0"/>
                  </a:cxn>
                  <a:cxn ang="0">
                    <a:pos x="1942" y="7"/>
                  </a:cxn>
                  <a:cxn ang="0">
                    <a:pos x="1976" y="72"/>
                  </a:cxn>
                  <a:cxn ang="0">
                    <a:pos x="1868" y="67"/>
                  </a:cxn>
                  <a:cxn ang="0">
                    <a:pos x="0" y="217"/>
                  </a:cxn>
                  <a:cxn ang="0">
                    <a:pos x="53" y="272"/>
                  </a:cxn>
                </a:cxnLst>
                <a:rect l="0" t="0" r="r" b="b"/>
                <a:pathLst>
                  <a:path w="1976" h="272">
                    <a:moveTo>
                      <a:pt x="1868" y="67"/>
                    </a:moveTo>
                    <a:lnTo>
                      <a:pt x="1827" y="0"/>
                    </a:lnTo>
                    <a:lnTo>
                      <a:pt x="1942" y="7"/>
                    </a:lnTo>
                    <a:lnTo>
                      <a:pt x="1976" y="72"/>
                    </a:lnTo>
                    <a:lnTo>
                      <a:pt x="1868" y="67"/>
                    </a:lnTo>
                    <a:moveTo>
                      <a:pt x="0" y="217"/>
                    </a:moveTo>
                    <a:lnTo>
                      <a:pt x="53" y="27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4" name="Freeform 62"/>
              <p:cNvSpPr>
                <a:spLocks/>
              </p:cNvSpPr>
              <p:nvPr/>
            </p:nvSpPr>
            <p:spPr bwMode="auto">
              <a:xfrm>
                <a:off x="4551" y="1360"/>
                <a:ext cx="73" cy="44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73" y="7"/>
                  </a:cxn>
                  <a:cxn ang="0">
                    <a:pos x="30" y="44"/>
                  </a:cxn>
                  <a:cxn ang="0">
                    <a:pos x="0" y="34"/>
                  </a:cxn>
                  <a:cxn ang="0">
                    <a:pos x="38" y="0"/>
                  </a:cxn>
                </a:cxnLst>
                <a:rect l="0" t="0" r="r" b="b"/>
                <a:pathLst>
                  <a:path w="73" h="44">
                    <a:moveTo>
                      <a:pt x="38" y="0"/>
                    </a:moveTo>
                    <a:lnTo>
                      <a:pt x="73" y="7"/>
                    </a:lnTo>
                    <a:lnTo>
                      <a:pt x="30" y="44"/>
                    </a:lnTo>
                    <a:lnTo>
                      <a:pt x="0" y="3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5" name="Freeform 63"/>
              <p:cNvSpPr>
                <a:spLocks/>
              </p:cNvSpPr>
              <p:nvPr/>
            </p:nvSpPr>
            <p:spPr bwMode="auto">
              <a:xfrm>
                <a:off x="4551" y="1360"/>
                <a:ext cx="73" cy="44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73" y="7"/>
                  </a:cxn>
                  <a:cxn ang="0">
                    <a:pos x="30" y="44"/>
                  </a:cxn>
                  <a:cxn ang="0">
                    <a:pos x="0" y="34"/>
                  </a:cxn>
                  <a:cxn ang="0">
                    <a:pos x="38" y="0"/>
                  </a:cxn>
                </a:cxnLst>
                <a:rect l="0" t="0" r="r" b="b"/>
                <a:pathLst>
                  <a:path w="73" h="44">
                    <a:moveTo>
                      <a:pt x="38" y="0"/>
                    </a:moveTo>
                    <a:lnTo>
                      <a:pt x="73" y="7"/>
                    </a:lnTo>
                    <a:lnTo>
                      <a:pt x="30" y="44"/>
                    </a:lnTo>
                    <a:lnTo>
                      <a:pt x="0" y="34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6" name="Freeform 64"/>
              <p:cNvSpPr>
                <a:spLocks/>
              </p:cNvSpPr>
              <p:nvPr/>
            </p:nvSpPr>
            <p:spPr bwMode="auto">
              <a:xfrm>
                <a:off x="4158" y="1360"/>
                <a:ext cx="71" cy="44"/>
              </a:xfrm>
              <a:custGeom>
                <a:avLst/>
                <a:gdLst/>
                <a:ahLst/>
                <a:cxnLst>
                  <a:cxn ang="0">
                    <a:pos x="71" y="34"/>
                  </a:cxn>
                  <a:cxn ang="0">
                    <a:pos x="43" y="44"/>
                  </a:cxn>
                  <a:cxn ang="0">
                    <a:pos x="0" y="7"/>
                  </a:cxn>
                  <a:cxn ang="0">
                    <a:pos x="35" y="0"/>
                  </a:cxn>
                  <a:cxn ang="0">
                    <a:pos x="71" y="34"/>
                  </a:cxn>
                </a:cxnLst>
                <a:rect l="0" t="0" r="r" b="b"/>
                <a:pathLst>
                  <a:path w="71" h="44">
                    <a:moveTo>
                      <a:pt x="71" y="34"/>
                    </a:moveTo>
                    <a:lnTo>
                      <a:pt x="43" y="44"/>
                    </a:lnTo>
                    <a:lnTo>
                      <a:pt x="0" y="7"/>
                    </a:lnTo>
                    <a:lnTo>
                      <a:pt x="35" y="0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7" name="Freeform 65"/>
              <p:cNvSpPr>
                <a:spLocks/>
              </p:cNvSpPr>
              <p:nvPr/>
            </p:nvSpPr>
            <p:spPr bwMode="auto">
              <a:xfrm>
                <a:off x="4158" y="1360"/>
                <a:ext cx="71" cy="44"/>
              </a:xfrm>
              <a:custGeom>
                <a:avLst/>
                <a:gdLst/>
                <a:ahLst/>
                <a:cxnLst>
                  <a:cxn ang="0">
                    <a:pos x="71" y="34"/>
                  </a:cxn>
                  <a:cxn ang="0">
                    <a:pos x="43" y="44"/>
                  </a:cxn>
                  <a:cxn ang="0">
                    <a:pos x="0" y="7"/>
                  </a:cxn>
                  <a:cxn ang="0">
                    <a:pos x="35" y="0"/>
                  </a:cxn>
                  <a:cxn ang="0">
                    <a:pos x="71" y="34"/>
                  </a:cxn>
                </a:cxnLst>
                <a:rect l="0" t="0" r="r" b="b"/>
                <a:pathLst>
                  <a:path w="71" h="44">
                    <a:moveTo>
                      <a:pt x="71" y="34"/>
                    </a:moveTo>
                    <a:lnTo>
                      <a:pt x="43" y="44"/>
                    </a:lnTo>
                    <a:lnTo>
                      <a:pt x="0" y="7"/>
                    </a:lnTo>
                    <a:lnTo>
                      <a:pt x="35" y="0"/>
                    </a:lnTo>
                    <a:lnTo>
                      <a:pt x="71" y="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8" name="Freeform 66"/>
              <p:cNvSpPr>
                <a:spLocks/>
              </p:cNvSpPr>
              <p:nvPr/>
            </p:nvSpPr>
            <p:spPr bwMode="auto">
              <a:xfrm>
                <a:off x="4117" y="3147"/>
                <a:ext cx="31" cy="1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137"/>
                  </a:cxn>
                  <a:cxn ang="0">
                    <a:pos x="31" y="73"/>
                  </a:cxn>
                  <a:cxn ang="0">
                    <a:pos x="21" y="0"/>
                  </a:cxn>
                  <a:cxn ang="0">
                    <a:pos x="0" y="64"/>
                  </a:cxn>
                </a:cxnLst>
                <a:rect l="0" t="0" r="r" b="b"/>
                <a:pathLst>
                  <a:path w="31" h="137">
                    <a:moveTo>
                      <a:pt x="0" y="64"/>
                    </a:moveTo>
                    <a:lnTo>
                      <a:pt x="9" y="137"/>
                    </a:lnTo>
                    <a:lnTo>
                      <a:pt x="31" y="73"/>
                    </a:lnTo>
                    <a:lnTo>
                      <a:pt x="21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9" name="Freeform 67"/>
              <p:cNvSpPr>
                <a:spLocks/>
              </p:cNvSpPr>
              <p:nvPr/>
            </p:nvSpPr>
            <p:spPr bwMode="auto">
              <a:xfrm>
                <a:off x="4117" y="3147"/>
                <a:ext cx="31" cy="1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137"/>
                  </a:cxn>
                  <a:cxn ang="0">
                    <a:pos x="31" y="73"/>
                  </a:cxn>
                  <a:cxn ang="0">
                    <a:pos x="21" y="0"/>
                  </a:cxn>
                  <a:cxn ang="0">
                    <a:pos x="0" y="64"/>
                  </a:cxn>
                </a:cxnLst>
                <a:rect l="0" t="0" r="r" b="b"/>
                <a:pathLst>
                  <a:path w="31" h="137">
                    <a:moveTo>
                      <a:pt x="0" y="64"/>
                    </a:moveTo>
                    <a:lnTo>
                      <a:pt x="9" y="137"/>
                    </a:lnTo>
                    <a:lnTo>
                      <a:pt x="31" y="73"/>
                    </a:lnTo>
                    <a:lnTo>
                      <a:pt x="21" y="0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0" name="Freeform 68"/>
              <p:cNvSpPr>
                <a:spLocks/>
              </p:cNvSpPr>
              <p:nvPr/>
            </p:nvSpPr>
            <p:spPr bwMode="auto">
              <a:xfrm>
                <a:off x="4810" y="1242"/>
                <a:ext cx="6" cy="89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6" y="0"/>
                  </a:cxn>
                  <a:cxn ang="0">
                    <a:pos x="0" y="22"/>
                  </a:cxn>
                  <a:cxn ang="0">
                    <a:pos x="0" y="89"/>
                  </a:cxn>
                  <a:cxn ang="0">
                    <a:pos x="6" y="66"/>
                  </a:cxn>
                </a:cxnLst>
                <a:rect l="0" t="0" r="r" b="b"/>
                <a:pathLst>
                  <a:path w="6" h="89">
                    <a:moveTo>
                      <a:pt x="6" y="66"/>
                    </a:moveTo>
                    <a:lnTo>
                      <a:pt x="6" y="0"/>
                    </a:lnTo>
                    <a:lnTo>
                      <a:pt x="0" y="22"/>
                    </a:lnTo>
                    <a:lnTo>
                      <a:pt x="0" y="89"/>
                    </a:lnTo>
                    <a:lnTo>
                      <a:pt x="6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1" name="Freeform 69"/>
              <p:cNvSpPr>
                <a:spLocks noEditPoints="1"/>
              </p:cNvSpPr>
              <p:nvPr/>
            </p:nvSpPr>
            <p:spPr bwMode="auto">
              <a:xfrm>
                <a:off x="4810" y="1242"/>
                <a:ext cx="361" cy="1864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6" y="0"/>
                  </a:cxn>
                  <a:cxn ang="0">
                    <a:pos x="0" y="22"/>
                  </a:cxn>
                  <a:cxn ang="0">
                    <a:pos x="0" y="89"/>
                  </a:cxn>
                  <a:cxn ang="0">
                    <a:pos x="6" y="66"/>
                  </a:cxn>
                  <a:cxn ang="0">
                    <a:pos x="248" y="1864"/>
                  </a:cxn>
                  <a:cxn ang="0">
                    <a:pos x="361" y="1821"/>
                  </a:cxn>
                </a:cxnLst>
                <a:rect l="0" t="0" r="r" b="b"/>
                <a:pathLst>
                  <a:path w="361" h="1864">
                    <a:moveTo>
                      <a:pt x="6" y="66"/>
                    </a:moveTo>
                    <a:lnTo>
                      <a:pt x="6" y="0"/>
                    </a:lnTo>
                    <a:lnTo>
                      <a:pt x="0" y="22"/>
                    </a:lnTo>
                    <a:lnTo>
                      <a:pt x="0" y="89"/>
                    </a:lnTo>
                    <a:lnTo>
                      <a:pt x="6" y="66"/>
                    </a:lnTo>
                    <a:moveTo>
                      <a:pt x="248" y="1864"/>
                    </a:moveTo>
                    <a:lnTo>
                      <a:pt x="361" y="182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2" name="Freeform 70"/>
              <p:cNvSpPr>
                <a:spLocks/>
              </p:cNvSpPr>
              <p:nvPr/>
            </p:nvSpPr>
            <p:spPr bwMode="auto">
              <a:xfrm>
                <a:off x="5409" y="1662"/>
                <a:ext cx="73" cy="96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22" y="0"/>
                  </a:cxn>
                  <a:cxn ang="0">
                    <a:pos x="0" y="42"/>
                  </a:cxn>
                  <a:cxn ang="0">
                    <a:pos x="51" y="96"/>
                  </a:cxn>
                  <a:cxn ang="0">
                    <a:pos x="73" y="54"/>
                  </a:cxn>
                </a:cxnLst>
                <a:rect l="0" t="0" r="r" b="b"/>
                <a:pathLst>
                  <a:path w="73" h="96">
                    <a:moveTo>
                      <a:pt x="73" y="54"/>
                    </a:moveTo>
                    <a:lnTo>
                      <a:pt x="22" y="0"/>
                    </a:lnTo>
                    <a:lnTo>
                      <a:pt x="0" y="42"/>
                    </a:lnTo>
                    <a:lnTo>
                      <a:pt x="51" y="96"/>
                    </a:lnTo>
                    <a:lnTo>
                      <a:pt x="73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3" name="Freeform 71"/>
              <p:cNvSpPr>
                <a:spLocks/>
              </p:cNvSpPr>
              <p:nvPr/>
            </p:nvSpPr>
            <p:spPr bwMode="auto">
              <a:xfrm>
                <a:off x="5409" y="1662"/>
                <a:ext cx="73" cy="96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22" y="0"/>
                  </a:cxn>
                  <a:cxn ang="0">
                    <a:pos x="0" y="42"/>
                  </a:cxn>
                  <a:cxn ang="0">
                    <a:pos x="51" y="96"/>
                  </a:cxn>
                  <a:cxn ang="0">
                    <a:pos x="73" y="54"/>
                  </a:cxn>
                </a:cxnLst>
                <a:rect l="0" t="0" r="r" b="b"/>
                <a:pathLst>
                  <a:path w="73" h="96">
                    <a:moveTo>
                      <a:pt x="73" y="54"/>
                    </a:moveTo>
                    <a:lnTo>
                      <a:pt x="22" y="0"/>
                    </a:lnTo>
                    <a:lnTo>
                      <a:pt x="0" y="42"/>
                    </a:lnTo>
                    <a:lnTo>
                      <a:pt x="51" y="96"/>
                    </a:lnTo>
                    <a:lnTo>
                      <a:pt x="73" y="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4" name="Freeform 72"/>
              <p:cNvSpPr>
                <a:spLocks/>
              </p:cNvSpPr>
              <p:nvPr/>
            </p:nvSpPr>
            <p:spPr bwMode="auto">
              <a:xfrm>
                <a:off x="5401" y="2116"/>
                <a:ext cx="55" cy="168"/>
              </a:xfrm>
              <a:custGeom>
                <a:avLst/>
                <a:gdLst/>
                <a:ahLst/>
                <a:cxnLst>
                  <a:cxn ang="0">
                    <a:pos x="55" y="115"/>
                  </a:cxn>
                  <a:cxn ang="0">
                    <a:pos x="55" y="0"/>
                  </a:cxn>
                  <a:cxn ang="0">
                    <a:pos x="0" y="54"/>
                  </a:cxn>
                  <a:cxn ang="0">
                    <a:pos x="0" y="168"/>
                  </a:cxn>
                  <a:cxn ang="0">
                    <a:pos x="55" y="115"/>
                  </a:cxn>
                </a:cxnLst>
                <a:rect l="0" t="0" r="r" b="b"/>
                <a:pathLst>
                  <a:path w="55" h="168">
                    <a:moveTo>
                      <a:pt x="55" y="115"/>
                    </a:moveTo>
                    <a:lnTo>
                      <a:pt x="55" y="0"/>
                    </a:lnTo>
                    <a:lnTo>
                      <a:pt x="0" y="54"/>
                    </a:lnTo>
                    <a:lnTo>
                      <a:pt x="0" y="168"/>
                    </a:lnTo>
                    <a:lnTo>
                      <a:pt x="55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5" name="Freeform 73"/>
              <p:cNvSpPr>
                <a:spLocks/>
              </p:cNvSpPr>
              <p:nvPr/>
            </p:nvSpPr>
            <p:spPr bwMode="auto">
              <a:xfrm>
                <a:off x="5401" y="2116"/>
                <a:ext cx="55" cy="168"/>
              </a:xfrm>
              <a:custGeom>
                <a:avLst/>
                <a:gdLst/>
                <a:ahLst/>
                <a:cxnLst>
                  <a:cxn ang="0">
                    <a:pos x="55" y="115"/>
                  </a:cxn>
                  <a:cxn ang="0">
                    <a:pos x="55" y="0"/>
                  </a:cxn>
                  <a:cxn ang="0">
                    <a:pos x="0" y="54"/>
                  </a:cxn>
                  <a:cxn ang="0">
                    <a:pos x="0" y="168"/>
                  </a:cxn>
                  <a:cxn ang="0">
                    <a:pos x="55" y="115"/>
                  </a:cxn>
                </a:cxnLst>
                <a:rect l="0" t="0" r="r" b="b"/>
                <a:pathLst>
                  <a:path w="55" h="168">
                    <a:moveTo>
                      <a:pt x="55" y="115"/>
                    </a:moveTo>
                    <a:lnTo>
                      <a:pt x="55" y="0"/>
                    </a:lnTo>
                    <a:lnTo>
                      <a:pt x="0" y="54"/>
                    </a:lnTo>
                    <a:lnTo>
                      <a:pt x="0" y="168"/>
                    </a:lnTo>
                    <a:lnTo>
                      <a:pt x="55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6" name="Freeform 74"/>
              <p:cNvSpPr>
                <a:spLocks/>
              </p:cNvSpPr>
              <p:nvPr/>
            </p:nvSpPr>
            <p:spPr bwMode="auto">
              <a:xfrm>
                <a:off x="5204" y="1879"/>
                <a:ext cx="84" cy="169"/>
              </a:xfrm>
              <a:custGeom>
                <a:avLst/>
                <a:gdLst/>
                <a:ahLst/>
                <a:cxnLst>
                  <a:cxn ang="0">
                    <a:pos x="30" y="169"/>
                  </a:cxn>
                  <a:cxn ang="0">
                    <a:pos x="0" y="71"/>
                  </a:cxn>
                  <a:cxn ang="0">
                    <a:pos x="66" y="0"/>
                  </a:cxn>
                  <a:cxn ang="0">
                    <a:pos x="84" y="112"/>
                  </a:cxn>
                  <a:cxn ang="0">
                    <a:pos x="30" y="169"/>
                  </a:cxn>
                </a:cxnLst>
                <a:rect l="0" t="0" r="r" b="b"/>
                <a:pathLst>
                  <a:path w="84" h="169">
                    <a:moveTo>
                      <a:pt x="30" y="169"/>
                    </a:moveTo>
                    <a:lnTo>
                      <a:pt x="0" y="71"/>
                    </a:lnTo>
                    <a:lnTo>
                      <a:pt x="66" y="0"/>
                    </a:lnTo>
                    <a:lnTo>
                      <a:pt x="84" y="112"/>
                    </a:lnTo>
                    <a:lnTo>
                      <a:pt x="30" y="1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7" name="Freeform 75"/>
              <p:cNvSpPr>
                <a:spLocks/>
              </p:cNvSpPr>
              <p:nvPr/>
            </p:nvSpPr>
            <p:spPr bwMode="auto">
              <a:xfrm>
                <a:off x="5204" y="1879"/>
                <a:ext cx="84" cy="169"/>
              </a:xfrm>
              <a:custGeom>
                <a:avLst/>
                <a:gdLst/>
                <a:ahLst/>
                <a:cxnLst>
                  <a:cxn ang="0">
                    <a:pos x="30" y="169"/>
                  </a:cxn>
                  <a:cxn ang="0">
                    <a:pos x="0" y="71"/>
                  </a:cxn>
                  <a:cxn ang="0">
                    <a:pos x="66" y="0"/>
                  </a:cxn>
                  <a:cxn ang="0">
                    <a:pos x="84" y="112"/>
                  </a:cxn>
                  <a:cxn ang="0">
                    <a:pos x="30" y="169"/>
                  </a:cxn>
                </a:cxnLst>
                <a:rect l="0" t="0" r="r" b="b"/>
                <a:pathLst>
                  <a:path w="84" h="169">
                    <a:moveTo>
                      <a:pt x="30" y="169"/>
                    </a:moveTo>
                    <a:lnTo>
                      <a:pt x="0" y="71"/>
                    </a:lnTo>
                    <a:lnTo>
                      <a:pt x="66" y="0"/>
                    </a:lnTo>
                    <a:lnTo>
                      <a:pt x="84" y="112"/>
                    </a:lnTo>
                    <a:lnTo>
                      <a:pt x="30" y="1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8" name="Freeform 76"/>
              <p:cNvSpPr>
                <a:spLocks/>
              </p:cNvSpPr>
              <p:nvPr/>
            </p:nvSpPr>
            <p:spPr bwMode="auto">
              <a:xfrm>
                <a:off x="3492" y="1879"/>
                <a:ext cx="86" cy="169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20" y="0"/>
                  </a:cxn>
                  <a:cxn ang="0">
                    <a:pos x="86" y="71"/>
                  </a:cxn>
                  <a:cxn ang="0">
                    <a:pos x="56" y="169"/>
                  </a:cxn>
                  <a:cxn ang="0">
                    <a:pos x="0" y="112"/>
                  </a:cxn>
                </a:cxnLst>
                <a:rect l="0" t="0" r="r" b="b"/>
                <a:pathLst>
                  <a:path w="86" h="169">
                    <a:moveTo>
                      <a:pt x="0" y="112"/>
                    </a:moveTo>
                    <a:lnTo>
                      <a:pt x="20" y="0"/>
                    </a:lnTo>
                    <a:lnTo>
                      <a:pt x="86" y="71"/>
                    </a:lnTo>
                    <a:lnTo>
                      <a:pt x="56" y="169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9" name="Freeform 77"/>
              <p:cNvSpPr>
                <a:spLocks/>
              </p:cNvSpPr>
              <p:nvPr/>
            </p:nvSpPr>
            <p:spPr bwMode="auto">
              <a:xfrm>
                <a:off x="3492" y="1879"/>
                <a:ext cx="86" cy="169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20" y="0"/>
                  </a:cxn>
                  <a:cxn ang="0">
                    <a:pos x="86" y="71"/>
                  </a:cxn>
                  <a:cxn ang="0">
                    <a:pos x="56" y="169"/>
                  </a:cxn>
                  <a:cxn ang="0">
                    <a:pos x="0" y="112"/>
                  </a:cxn>
                </a:cxnLst>
                <a:rect l="0" t="0" r="r" b="b"/>
                <a:pathLst>
                  <a:path w="86" h="169">
                    <a:moveTo>
                      <a:pt x="0" y="112"/>
                    </a:moveTo>
                    <a:lnTo>
                      <a:pt x="20" y="0"/>
                    </a:lnTo>
                    <a:lnTo>
                      <a:pt x="86" y="71"/>
                    </a:lnTo>
                    <a:lnTo>
                      <a:pt x="56" y="169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90" name="Freeform 78"/>
              <p:cNvSpPr>
                <a:spLocks/>
              </p:cNvSpPr>
              <p:nvPr/>
            </p:nvSpPr>
            <p:spPr bwMode="auto">
              <a:xfrm>
                <a:off x="4678" y="3174"/>
                <a:ext cx="21" cy="106"/>
              </a:xfrm>
              <a:custGeom>
                <a:avLst/>
                <a:gdLst/>
                <a:ahLst/>
                <a:cxnLst>
                  <a:cxn ang="0">
                    <a:pos x="13" y="106"/>
                  </a:cxn>
                  <a:cxn ang="0">
                    <a:pos x="0" y="73"/>
                  </a:cxn>
                  <a:cxn ang="0">
                    <a:pos x="10" y="0"/>
                  </a:cxn>
                  <a:cxn ang="0">
                    <a:pos x="21" y="33"/>
                  </a:cxn>
                  <a:cxn ang="0">
                    <a:pos x="13" y="106"/>
                  </a:cxn>
                </a:cxnLst>
                <a:rect l="0" t="0" r="r" b="b"/>
                <a:pathLst>
                  <a:path w="21" h="106">
                    <a:moveTo>
                      <a:pt x="13" y="106"/>
                    </a:moveTo>
                    <a:lnTo>
                      <a:pt x="0" y="73"/>
                    </a:lnTo>
                    <a:lnTo>
                      <a:pt x="10" y="0"/>
                    </a:lnTo>
                    <a:lnTo>
                      <a:pt x="21" y="33"/>
                    </a:lnTo>
                    <a:lnTo>
                      <a:pt x="13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91" name="Freeform 79"/>
              <p:cNvSpPr>
                <a:spLocks/>
              </p:cNvSpPr>
              <p:nvPr/>
            </p:nvSpPr>
            <p:spPr bwMode="auto">
              <a:xfrm>
                <a:off x="4678" y="3174"/>
                <a:ext cx="21" cy="106"/>
              </a:xfrm>
              <a:custGeom>
                <a:avLst/>
                <a:gdLst/>
                <a:ahLst/>
                <a:cxnLst>
                  <a:cxn ang="0">
                    <a:pos x="13" y="106"/>
                  </a:cxn>
                  <a:cxn ang="0">
                    <a:pos x="0" y="73"/>
                  </a:cxn>
                  <a:cxn ang="0">
                    <a:pos x="10" y="0"/>
                  </a:cxn>
                  <a:cxn ang="0">
                    <a:pos x="21" y="33"/>
                  </a:cxn>
                  <a:cxn ang="0">
                    <a:pos x="13" y="106"/>
                  </a:cxn>
                </a:cxnLst>
                <a:rect l="0" t="0" r="r" b="b"/>
                <a:pathLst>
                  <a:path w="21" h="106">
                    <a:moveTo>
                      <a:pt x="13" y="106"/>
                    </a:moveTo>
                    <a:lnTo>
                      <a:pt x="0" y="73"/>
                    </a:lnTo>
                    <a:lnTo>
                      <a:pt x="10" y="0"/>
                    </a:lnTo>
                    <a:lnTo>
                      <a:pt x="21" y="33"/>
                    </a:lnTo>
                    <a:lnTo>
                      <a:pt x="13" y="10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92" name="Freeform 80"/>
              <p:cNvSpPr>
                <a:spLocks/>
              </p:cNvSpPr>
              <p:nvPr/>
            </p:nvSpPr>
            <p:spPr bwMode="auto">
              <a:xfrm>
                <a:off x="5456" y="1890"/>
                <a:ext cx="49" cy="137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49" y="72"/>
                  </a:cxn>
                  <a:cxn ang="0">
                    <a:pos x="49" y="0"/>
                  </a:cxn>
                  <a:cxn ang="0">
                    <a:pos x="0" y="65"/>
                  </a:cxn>
                  <a:cxn ang="0">
                    <a:pos x="0" y="137"/>
                  </a:cxn>
                </a:cxnLst>
                <a:rect l="0" t="0" r="r" b="b"/>
                <a:pathLst>
                  <a:path w="49" h="137">
                    <a:moveTo>
                      <a:pt x="0" y="137"/>
                    </a:moveTo>
                    <a:lnTo>
                      <a:pt x="49" y="72"/>
                    </a:lnTo>
                    <a:lnTo>
                      <a:pt x="49" y="0"/>
                    </a:lnTo>
                    <a:lnTo>
                      <a:pt x="0" y="65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93" name="Freeform 81"/>
              <p:cNvSpPr>
                <a:spLocks/>
              </p:cNvSpPr>
              <p:nvPr/>
            </p:nvSpPr>
            <p:spPr bwMode="auto">
              <a:xfrm>
                <a:off x="5456" y="1890"/>
                <a:ext cx="49" cy="137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49" y="72"/>
                  </a:cxn>
                  <a:cxn ang="0">
                    <a:pos x="49" y="0"/>
                  </a:cxn>
                  <a:cxn ang="0">
                    <a:pos x="0" y="65"/>
                  </a:cxn>
                  <a:cxn ang="0">
                    <a:pos x="0" y="137"/>
                  </a:cxn>
                </a:cxnLst>
                <a:rect l="0" t="0" r="r" b="b"/>
                <a:pathLst>
                  <a:path w="49" h="137">
                    <a:moveTo>
                      <a:pt x="0" y="137"/>
                    </a:moveTo>
                    <a:lnTo>
                      <a:pt x="49" y="72"/>
                    </a:lnTo>
                    <a:lnTo>
                      <a:pt x="49" y="0"/>
                    </a:lnTo>
                    <a:lnTo>
                      <a:pt x="0" y="65"/>
                    </a:lnTo>
                    <a:lnTo>
                      <a:pt x="0" y="1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94" name="Freeform 82"/>
              <p:cNvSpPr>
                <a:spLocks/>
              </p:cNvSpPr>
              <p:nvPr/>
            </p:nvSpPr>
            <p:spPr bwMode="auto">
              <a:xfrm>
                <a:off x="5097" y="1606"/>
                <a:ext cx="79" cy="112"/>
              </a:xfrm>
              <a:custGeom>
                <a:avLst/>
                <a:gdLst/>
                <a:ahLst/>
                <a:cxnLst>
                  <a:cxn ang="0">
                    <a:pos x="50" y="112"/>
                  </a:cxn>
                  <a:cxn ang="0">
                    <a:pos x="0" y="38"/>
                  </a:cxn>
                  <a:cxn ang="0">
                    <a:pos x="28" y="0"/>
                  </a:cxn>
                  <a:cxn ang="0">
                    <a:pos x="79" y="69"/>
                  </a:cxn>
                  <a:cxn ang="0">
                    <a:pos x="50" y="112"/>
                  </a:cxn>
                </a:cxnLst>
                <a:rect l="0" t="0" r="r" b="b"/>
                <a:pathLst>
                  <a:path w="79" h="112">
                    <a:moveTo>
                      <a:pt x="50" y="112"/>
                    </a:moveTo>
                    <a:lnTo>
                      <a:pt x="0" y="38"/>
                    </a:lnTo>
                    <a:lnTo>
                      <a:pt x="28" y="0"/>
                    </a:lnTo>
                    <a:lnTo>
                      <a:pt x="79" y="69"/>
                    </a:lnTo>
                    <a:lnTo>
                      <a:pt x="50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95" name="Freeform 83"/>
              <p:cNvSpPr>
                <a:spLocks/>
              </p:cNvSpPr>
              <p:nvPr/>
            </p:nvSpPr>
            <p:spPr bwMode="auto">
              <a:xfrm>
                <a:off x="5097" y="1606"/>
                <a:ext cx="79" cy="112"/>
              </a:xfrm>
              <a:custGeom>
                <a:avLst/>
                <a:gdLst/>
                <a:ahLst/>
                <a:cxnLst>
                  <a:cxn ang="0">
                    <a:pos x="50" y="112"/>
                  </a:cxn>
                  <a:cxn ang="0">
                    <a:pos x="0" y="38"/>
                  </a:cxn>
                  <a:cxn ang="0">
                    <a:pos x="28" y="0"/>
                  </a:cxn>
                  <a:cxn ang="0">
                    <a:pos x="79" y="69"/>
                  </a:cxn>
                  <a:cxn ang="0">
                    <a:pos x="50" y="112"/>
                  </a:cxn>
                </a:cxnLst>
                <a:rect l="0" t="0" r="r" b="b"/>
                <a:pathLst>
                  <a:path w="79" h="112">
                    <a:moveTo>
                      <a:pt x="50" y="112"/>
                    </a:moveTo>
                    <a:lnTo>
                      <a:pt x="0" y="38"/>
                    </a:lnTo>
                    <a:lnTo>
                      <a:pt x="28" y="0"/>
                    </a:lnTo>
                    <a:lnTo>
                      <a:pt x="79" y="69"/>
                    </a:lnTo>
                    <a:lnTo>
                      <a:pt x="50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96" name="Freeform 84"/>
              <p:cNvSpPr>
                <a:spLocks/>
              </p:cNvSpPr>
              <p:nvPr/>
            </p:nvSpPr>
            <p:spPr bwMode="auto">
              <a:xfrm>
                <a:off x="3606" y="1606"/>
                <a:ext cx="77" cy="112"/>
              </a:xfrm>
              <a:custGeom>
                <a:avLst/>
                <a:gdLst/>
                <a:ahLst/>
                <a:cxnLst>
                  <a:cxn ang="0">
                    <a:pos x="77" y="38"/>
                  </a:cxn>
                  <a:cxn ang="0">
                    <a:pos x="51" y="0"/>
                  </a:cxn>
                  <a:cxn ang="0">
                    <a:pos x="0" y="69"/>
                  </a:cxn>
                  <a:cxn ang="0">
                    <a:pos x="29" y="112"/>
                  </a:cxn>
                  <a:cxn ang="0">
                    <a:pos x="77" y="38"/>
                  </a:cxn>
                </a:cxnLst>
                <a:rect l="0" t="0" r="r" b="b"/>
                <a:pathLst>
                  <a:path w="77" h="112">
                    <a:moveTo>
                      <a:pt x="77" y="38"/>
                    </a:moveTo>
                    <a:lnTo>
                      <a:pt x="51" y="0"/>
                    </a:lnTo>
                    <a:lnTo>
                      <a:pt x="0" y="69"/>
                    </a:lnTo>
                    <a:lnTo>
                      <a:pt x="29" y="112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97" name="Freeform 85"/>
              <p:cNvSpPr>
                <a:spLocks/>
              </p:cNvSpPr>
              <p:nvPr/>
            </p:nvSpPr>
            <p:spPr bwMode="auto">
              <a:xfrm>
                <a:off x="3606" y="1606"/>
                <a:ext cx="77" cy="112"/>
              </a:xfrm>
              <a:custGeom>
                <a:avLst/>
                <a:gdLst/>
                <a:ahLst/>
                <a:cxnLst>
                  <a:cxn ang="0">
                    <a:pos x="77" y="38"/>
                  </a:cxn>
                  <a:cxn ang="0">
                    <a:pos x="51" y="0"/>
                  </a:cxn>
                  <a:cxn ang="0">
                    <a:pos x="0" y="69"/>
                  </a:cxn>
                  <a:cxn ang="0">
                    <a:pos x="29" y="112"/>
                  </a:cxn>
                  <a:cxn ang="0">
                    <a:pos x="77" y="38"/>
                  </a:cxn>
                </a:cxnLst>
                <a:rect l="0" t="0" r="r" b="b"/>
                <a:pathLst>
                  <a:path w="77" h="112">
                    <a:moveTo>
                      <a:pt x="77" y="38"/>
                    </a:moveTo>
                    <a:lnTo>
                      <a:pt x="51" y="0"/>
                    </a:lnTo>
                    <a:lnTo>
                      <a:pt x="0" y="69"/>
                    </a:lnTo>
                    <a:lnTo>
                      <a:pt x="29" y="112"/>
                    </a:lnTo>
                    <a:lnTo>
                      <a:pt x="77" y="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98" name="Freeform 86"/>
              <p:cNvSpPr>
                <a:spLocks/>
              </p:cNvSpPr>
              <p:nvPr/>
            </p:nvSpPr>
            <p:spPr bwMode="auto">
              <a:xfrm>
                <a:off x="4420" y="1399"/>
                <a:ext cx="58" cy="107"/>
              </a:xfrm>
              <a:custGeom>
                <a:avLst/>
                <a:gdLst/>
                <a:ahLst/>
                <a:cxnLst>
                  <a:cxn ang="0">
                    <a:pos x="58" y="96"/>
                  </a:cxn>
                  <a:cxn ang="0">
                    <a:pos x="58" y="0"/>
                  </a:cxn>
                  <a:cxn ang="0">
                    <a:pos x="0" y="11"/>
                  </a:cxn>
                  <a:cxn ang="0">
                    <a:pos x="0" y="107"/>
                  </a:cxn>
                  <a:cxn ang="0">
                    <a:pos x="58" y="96"/>
                  </a:cxn>
                </a:cxnLst>
                <a:rect l="0" t="0" r="r" b="b"/>
                <a:pathLst>
                  <a:path w="58" h="107">
                    <a:moveTo>
                      <a:pt x="58" y="96"/>
                    </a:moveTo>
                    <a:lnTo>
                      <a:pt x="58" y="0"/>
                    </a:lnTo>
                    <a:lnTo>
                      <a:pt x="0" y="11"/>
                    </a:lnTo>
                    <a:lnTo>
                      <a:pt x="0" y="107"/>
                    </a:lnTo>
                    <a:lnTo>
                      <a:pt x="58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99" name="Freeform 87"/>
              <p:cNvSpPr>
                <a:spLocks/>
              </p:cNvSpPr>
              <p:nvPr/>
            </p:nvSpPr>
            <p:spPr bwMode="auto">
              <a:xfrm>
                <a:off x="4420" y="1399"/>
                <a:ext cx="58" cy="107"/>
              </a:xfrm>
              <a:custGeom>
                <a:avLst/>
                <a:gdLst/>
                <a:ahLst/>
                <a:cxnLst>
                  <a:cxn ang="0">
                    <a:pos x="58" y="96"/>
                  </a:cxn>
                  <a:cxn ang="0">
                    <a:pos x="58" y="0"/>
                  </a:cxn>
                  <a:cxn ang="0">
                    <a:pos x="0" y="11"/>
                  </a:cxn>
                  <a:cxn ang="0">
                    <a:pos x="0" y="107"/>
                  </a:cxn>
                  <a:cxn ang="0">
                    <a:pos x="58" y="96"/>
                  </a:cxn>
                </a:cxnLst>
                <a:rect l="0" t="0" r="r" b="b"/>
                <a:pathLst>
                  <a:path w="58" h="107">
                    <a:moveTo>
                      <a:pt x="58" y="96"/>
                    </a:moveTo>
                    <a:lnTo>
                      <a:pt x="58" y="0"/>
                    </a:lnTo>
                    <a:lnTo>
                      <a:pt x="0" y="11"/>
                    </a:lnTo>
                    <a:lnTo>
                      <a:pt x="0" y="107"/>
                    </a:lnTo>
                    <a:lnTo>
                      <a:pt x="58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0" name="Freeform 88"/>
              <p:cNvSpPr>
                <a:spLocks/>
              </p:cNvSpPr>
              <p:nvPr/>
            </p:nvSpPr>
            <p:spPr bwMode="auto">
              <a:xfrm>
                <a:off x="4304" y="1399"/>
                <a:ext cx="56" cy="107"/>
              </a:xfrm>
              <a:custGeom>
                <a:avLst/>
                <a:gdLst/>
                <a:ahLst/>
                <a:cxnLst>
                  <a:cxn ang="0">
                    <a:pos x="56" y="107"/>
                  </a:cxn>
                  <a:cxn ang="0">
                    <a:pos x="56" y="11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56" y="107"/>
                  </a:cxn>
                </a:cxnLst>
                <a:rect l="0" t="0" r="r" b="b"/>
                <a:pathLst>
                  <a:path w="56" h="107">
                    <a:moveTo>
                      <a:pt x="56" y="107"/>
                    </a:moveTo>
                    <a:lnTo>
                      <a:pt x="56" y="11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56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1" name="Freeform 89"/>
              <p:cNvSpPr>
                <a:spLocks/>
              </p:cNvSpPr>
              <p:nvPr/>
            </p:nvSpPr>
            <p:spPr bwMode="auto">
              <a:xfrm>
                <a:off x="4304" y="1399"/>
                <a:ext cx="56" cy="107"/>
              </a:xfrm>
              <a:custGeom>
                <a:avLst/>
                <a:gdLst/>
                <a:ahLst/>
                <a:cxnLst>
                  <a:cxn ang="0">
                    <a:pos x="56" y="107"/>
                  </a:cxn>
                  <a:cxn ang="0">
                    <a:pos x="56" y="11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56" y="107"/>
                  </a:cxn>
                </a:cxnLst>
                <a:rect l="0" t="0" r="r" b="b"/>
                <a:pathLst>
                  <a:path w="56" h="107">
                    <a:moveTo>
                      <a:pt x="56" y="107"/>
                    </a:moveTo>
                    <a:lnTo>
                      <a:pt x="56" y="11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56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2" name="Freeform 90"/>
              <p:cNvSpPr>
                <a:spLocks/>
              </p:cNvSpPr>
              <p:nvPr/>
            </p:nvSpPr>
            <p:spPr bwMode="auto">
              <a:xfrm>
                <a:off x="5258" y="2476"/>
                <a:ext cx="77" cy="227"/>
              </a:xfrm>
              <a:custGeom>
                <a:avLst/>
                <a:gdLst/>
                <a:ahLst/>
                <a:cxnLst>
                  <a:cxn ang="0">
                    <a:pos x="77" y="179"/>
                  </a:cxn>
                  <a:cxn ang="0">
                    <a:pos x="77" y="0"/>
                  </a:cxn>
                  <a:cxn ang="0">
                    <a:pos x="0" y="47"/>
                  </a:cxn>
                  <a:cxn ang="0">
                    <a:pos x="0" y="227"/>
                  </a:cxn>
                  <a:cxn ang="0">
                    <a:pos x="77" y="179"/>
                  </a:cxn>
                </a:cxnLst>
                <a:rect l="0" t="0" r="r" b="b"/>
                <a:pathLst>
                  <a:path w="77" h="227">
                    <a:moveTo>
                      <a:pt x="77" y="179"/>
                    </a:moveTo>
                    <a:lnTo>
                      <a:pt x="77" y="0"/>
                    </a:lnTo>
                    <a:lnTo>
                      <a:pt x="0" y="47"/>
                    </a:lnTo>
                    <a:lnTo>
                      <a:pt x="0" y="227"/>
                    </a:lnTo>
                    <a:lnTo>
                      <a:pt x="77" y="1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3" name="Freeform 91"/>
              <p:cNvSpPr>
                <a:spLocks/>
              </p:cNvSpPr>
              <p:nvPr/>
            </p:nvSpPr>
            <p:spPr bwMode="auto">
              <a:xfrm>
                <a:off x="5258" y="2476"/>
                <a:ext cx="77" cy="227"/>
              </a:xfrm>
              <a:custGeom>
                <a:avLst/>
                <a:gdLst/>
                <a:ahLst/>
                <a:cxnLst>
                  <a:cxn ang="0">
                    <a:pos x="77" y="179"/>
                  </a:cxn>
                  <a:cxn ang="0">
                    <a:pos x="77" y="0"/>
                  </a:cxn>
                  <a:cxn ang="0">
                    <a:pos x="0" y="47"/>
                  </a:cxn>
                  <a:cxn ang="0">
                    <a:pos x="0" y="227"/>
                  </a:cxn>
                  <a:cxn ang="0">
                    <a:pos x="77" y="179"/>
                  </a:cxn>
                </a:cxnLst>
                <a:rect l="0" t="0" r="r" b="b"/>
                <a:pathLst>
                  <a:path w="77" h="227">
                    <a:moveTo>
                      <a:pt x="77" y="179"/>
                    </a:moveTo>
                    <a:lnTo>
                      <a:pt x="77" y="0"/>
                    </a:lnTo>
                    <a:lnTo>
                      <a:pt x="0" y="47"/>
                    </a:lnTo>
                    <a:lnTo>
                      <a:pt x="0" y="227"/>
                    </a:lnTo>
                    <a:lnTo>
                      <a:pt x="77" y="17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4" name="Freeform 92"/>
              <p:cNvSpPr>
                <a:spLocks/>
              </p:cNvSpPr>
              <p:nvPr/>
            </p:nvSpPr>
            <p:spPr bwMode="auto">
              <a:xfrm>
                <a:off x="4645" y="3179"/>
                <a:ext cx="20" cy="105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9" y="0"/>
                  </a:cxn>
                  <a:cxn ang="0">
                    <a:pos x="20" y="32"/>
                  </a:cxn>
                  <a:cxn ang="0">
                    <a:pos x="11" y="105"/>
                  </a:cxn>
                  <a:cxn ang="0">
                    <a:pos x="0" y="73"/>
                  </a:cxn>
                </a:cxnLst>
                <a:rect l="0" t="0" r="r" b="b"/>
                <a:pathLst>
                  <a:path w="20" h="105">
                    <a:moveTo>
                      <a:pt x="0" y="73"/>
                    </a:moveTo>
                    <a:lnTo>
                      <a:pt x="9" y="0"/>
                    </a:lnTo>
                    <a:lnTo>
                      <a:pt x="20" y="32"/>
                    </a:lnTo>
                    <a:lnTo>
                      <a:pt x="11" y="10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5" name="Freeform 93"/>
              <p:cNvSpPr>
                <a:spLocks/>
              </p:cNvSpPr>
              <p:nvPr/>
            </p:nvSpPr>
            <p:spPr bwMode="auto">
              <a:xfrm>
                <a:off x="4645" y="3179"/>
                <a:ext cx="20" cy="105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9" y="0"/>
                  </a:cxn>
                  <a:cxn ang="0">
                    <a:pos x="20" y="32"/>
                  </a:cxn>
                  <a:cxn ang="0">
                    <a:pos x="11" y="105"/>
                  </a:cxn>
                  <a:cxn ang="0">
                    <a:pos x="0" y="73"/>
                  </a:cxn>
                </a:cxnLst>
                <a:rect l="0" t="0" r="r" b="b"/>
                <a:pathLst>
                  <a:path w="20" h="105">
                    <a:moveTo>
                      <a:pt x="0" y="73"/>
                    </a:moveTo>
                    <a:lnTo>
                      <a:pt x="9" y="0"/>
                    </a:lnTo>
                    <a:lnTo>
                      <a:pt x="20" y="32"/>
                    </a:lnTo>
                    <a:lnTo>
                      <a:pt x="11" y="105"/>
                    </a:lnTo>
                    <a:lnTo>
                      <a:pt x="0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6" name="Freeform 94"/>
              <p:cNvSpPr>
                <a:spLocks/>
              </p:cNvSpPr>
              <p:nvPr/>
            </p:nvSpPr>
            <p:spPr bwMode="auto">
              <a:xfrm>
                <a:off x="4581" y="1367"/>
                <a:ext cx="79" cy="51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79" y="5"/>
                  </a:cxn>
                  <a:cxn ang="0">
                    <a:pos x="28" y="51"/>
                  </a:cxn>
                  <a:cxn ang="0">
                    <a:pos x="0" y="37"/>
                  </a:cxn>
                  <a:cxn ang="0">
                    <a:pos x="43" y="0"/>
                  </a:cxn>
                </a:cxnLst>
                <a:rect l="0" t="0" r="r" b="b"/>
                <a:pathLst>
                  <a:path w="79" h="51">
                    <a:moveTo>
                      <a:pt x="43" y="0"/>
                    </a:moveTo>
                    <a:lnTo>
                      <a:pt x="79" y="5"/>
                    </a:lnTo>
                    <a:lnTo>
                      <a:pt x="28" y="51"/>
                    </a:lnTo>
                    <a:lnTo>
                      <a:pt x="0" y="3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7" name="Freeform 95"/>
              <p:cNvSpPr>
                <a:spLocks/>
              </p:cNvSpPr>
              <p:nvPr/>
            </p:nvSpPr>
            <p:spPr bwMode="auto">
              <a:xfrm>
                <a:off x="4581" y="1367"/>
                <a:ext cx="79" cy="51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79" y="5"/>
                  </a:cxn>
                  <a:cxn ang="0">
                    <a:pos x="28" y="51"/>
                  </a:cxn>
                  <a:cxn ang="0">
                    <a:pos x="0" y="37"/>
                  </a:cxn>
                  <a:cxn ang="0">
                    <a:pos x="43" y="0"/>
                  </a:cxn>
                </a:cxnLst>
                <a:rect l="0" t="0" r="r" b="b"/>
                <a:pathLst>
                  <a:path w="79" h="51">
                    <a:moveTo>
                      <a:pt x="43" y="0"/>
                    </a:moveTo>
                    <a:lnTo>
                      <a:pt x="79" y="5"/>
                    </a:lnTo>
                    <a:lnTo>
                      <a:pt x="28" y="51"/>
                    </a:lnTo>
                    <a:lnTo>
                      <a:pt x="0" y="37"/>
                    </a:lnTo>
                    <a:lnTo>
                      <a:pt x="4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8" name="Freeform 96"/>
              <p:cNvSpPr>
                <a:spLocks/>
              </p:cNvSpPr>
              <p:nvPr/>
            </p:nvSpPr>
            <p:spPr bwMode="auto">
              <a:xfrm>
                <a:off x="4122" y="1367"/>
                <a:ext cx="79" cy="51"/>
              </a:xfrm>
              <a:custGeom>
                <a:avLst/>
                <a:gdLst/>
                <a:ahLst/>
                <a:cxnLst>
                  <a:cxn ang="0">
                    <a:pos x="79" y="37"/>
                  </a:cxn>
                  <a:cxn ang="0">
                    <a:pos x="51" y="51"/>
                  </a:cxn>
                  <a:cxn ang="0">
                    <a:pos x="0" y="5"/>
                  </a:cxn>
                  <a:cxn ang="0">
                    <a:pos x="36" y="0"/>
                  </a:cxn>
                  <a:cxn ang="0">
                    <a:pos x="79" y="37"/>
                  </a:cxn>
                </a:cxnLst>
                <a:rect l="0" t="0" r="r" b="b"/>
                <a:pathLst>
                  <a:path w="79" h="51">
                    <a:moveTo>
                      <a:pt x="79" y="37"/>
                    </a:moveTo>
                    <a:lnTo>
                      <a:pt x="51" y="51"/>
                    </a:lnTo>
                    <a:lnTo>
                      <a:pt x="0" y="5"/>
                    </a:lnTo>
                    <a:lnTo>
                      <a:pt x="36" y="0"/>
                    </a:lnTo>
                    <a:lnTo>
                      <a:pt x="79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9" name="Freeform 97"/>
              <p:cNvSpPr>
                <a:spLocks/>
              </p:cNvSpPr>
              <p:nvPr/>
            </p:nvSpPr>
            <p:spPr bwMode="auto">
              <a:xfrm>
                <a:off x="4122" y="1367"/>
                <a:ext cx="79" cy="51"/>
              </a:xfrm>
              <a:custGeom>
                <a:avLst/>
                <a:gdLst/>
                <a:ahLst/>
                <a:cxnLst>
                  <a:cxn ang="0">
                    <a:pos x="79" y="37"/>
                  </a:cxn>
                  <a:cxn ang="0">
                    <a:pos x="51" y="51"/>
                  </a:cxn>
                  <a:cxn ang="0">
                    <a:pos x="0" y="5"/>
                  </a:cxn>
                  <a:cxn ang="0">
                    <a:pos x="36" y="0"/>
                  </a:cxn>
                  <a:cxn ang="0">
                    <a:pos x="79" y="37"/>
                  </a:cxn>
                </a:cxnLst>
                <a:rect l="0" t="0" r="r" b="b"/>
                <a:pathLst>
                  <a:path w="79" h="51">
                    <a:moveTo>
                      <a:pt x="79" y="37"/>
                    </a:moveTo>
                    <a:lnTo>
                      <a:pt x="51" y="51"/>
                    </a:lnTo>
                    <a:lnTo>
                      <a:pt x="0" y="5"/>
                    </a:lnTo>
                    <a:lnTo>
                      <a:pt x="36" y="0"/>
                    </a:lnTo>
                    <a:lnTo>
                      <a:pt x="79" y="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0" name="Freeform 98"/>
              <p:cNvSpPr>
                <a:spLocks/>
              </p:cNvSpPr>
              <p:nvPr/>
            </p:nvSpPr>
            <p:spPr bwMode="auto">
              <a:xfrm>
                <a:off x="5292" y="1688"/>
                <a:ext cx="168" cy="70"/>
              </a:xfrm>
              <a:custGeom>
                <a:avLst/>
                <a:gdLst/>
                <a:ahLst/>
                <a:cxnLst>
                  <a:cxn ang="0">
                    <a:pos x="53" y="63"/>
                  </a:cxn>
                  <a:cxn ang="0">
                    <a:pos x="0" y="0"/>
                  </a:cxn>
                  <a:cxn ang="0">
                    <a:pos x="117" y="16"/>
                  </a:cxn>
                  <a:cxn ang="0">
                    <a:pos x="168" y="70"/>
                  </a:cxn>
                  <a:cxn ang="0">
                    <a:pos x="53" y="63"/>
                  </a:cxn>
                </a:cxnLst>
                <a:rect l="0" t="0" r="r" b="b"/>
                <a:pathLst>
                  <a:path w="168" h="70">
                    <a:moveTo>
                      <a:pt x="53" y="63"/>
                    </a:moveTo>
                    <a:lnTo>
                      <a:pt x="0" y="0"/>
                    </a:lnTo>
                    <a:lnTo>
                      <a:pt x="117" y="16"/>
                    </a:lnTo>
                    <a:lnTo>
                      <a:pt x="168" y="70"/>
                    </a:lnTo>
                    <a:lnTo>
                      <a:pt x="53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1" name="Freeform 99"/>
              <p:cNvSpPr>
                <a:spLocks/>
              </p:cNvSpPr>
              <p:nvPr/>
            </p:nvSpPr>
            <p:spPr bwMode="auto">
              <a:xfrm>
                <a:off x="5292" y="1688"/>
                <a:ext cx="168" cy="70"/>
              </a:xfrm>
              <a:custGeom>
                <a:avLst/>
                <a:gdLst/>
                <a:ahLst/>
                <a:cxnLst>
                  <a:cxn ang="0">
                    <a:pos x="53" y="63"/>
                  </a:cxn>
                  <a:cxn ang="0">
                    <a:pos x="0" y="0"/>
                  </a:cxn>
                  <a:cxn ang="0">
                    <a:pos x="117" y="16"/>
                  </a:cxn>
                  <a:cxn ang="0">
                    <a:pos x="168" y="70"/>
                  </a:cxn>
                  <a:cxn ang="0">
                    <a:pos x="53" y="63"/>
                  </a:cxn>
                </a:cxnLst>
                <a:rect l="0" t="0" r="r" b="b"/>
                <a:pathLst>
                  <a:path w="168" h="70">
                    <a:moveTo>
                      <a:pt x="53" y="63"/>
                    </a:moveTo>
                    <a:lnTo>
                      <a:pt x="0" y="0"/>
                    </a:lnTo>
                    <a:lnTo>
                      <a:pt x="117" y="16"/>
                    </a:lnTo>
                    <a:lnTo>
                      <a:pt x="168" y="70"/>
                    </a:lnTo>
                    <a:lnTo>
                      <a:pt x="53" y="6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2" name="Freeform 100"/>
              <p:cNvSpPr>
                <a:spLocks/>
              </p:cNvSpPr>
              <p:nvPr/>
            </p:nvSpPr>
            <p:spPr bwMode="auto">
              <a:xfrm>
                <a:off x="5295" y="1578"/>
                <a:ext cx="136" cy="126"/>
              </a:xfrm>
              <a:custGeom>
                <a:avLst/>
                <a:gdLst/>
                <a:ahLst/>
                <a:cxnLst>
                  <a:cxn ang="0">
                    <a:pos x="136" y="84"/>
                  </a:cxn>
                  <a:cxn ang="0">
                    <a:pos x="24" y="0"/>
                  </a:cxn>
                  <a:cxn ang="0">
                    <a:pos x="0" y="42"/>
                  </a:cxn>
                  <a:cxn ang="0">
                    <a:pos x="114" y="126"/>
                  </a:cxn>
                  <a:cxn ang="0">
                    <a:pos x="136" y="84"/>
                  </a:cxn>
                </a:cxnLst>
                <a:rect l="0" t="0" r="r" b="b"/>
                <a:pathLst>
                  <a:path w="136" h="126">
                    <a:moveTo>
                      <a:pt x="136" y="84"/>
                    </a:moveTo>
                    <a:lnTo>
                      <a:pt x="24" y="0"/>
                    </a:lnTo>
                    <a:lnTo>
                      <a:pt x="0" y="42"/>
                    </a:lnTo>
                    <a:lnTo>
                      <a:pt x="114" y="126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3" name="Freeform 101"/>
              <p:cNvSpPr>
                <a:spLocks/>
              </p:cNvSpPr>
              <p:nvPr/>
            </p:nvSpPr>
            <p:spPr bwMode="auto">
              <a:xfrm>
                <a:off x="5295" y="1578"/>
                <a:ext cx="136" cy="126"/>
              </a:xfrm>
              <a:custGeom>
                <a:avLst/>
                <a:gdLst/>
                <a:ahLst/>
                <a:cxnLst>
                  <a:cxn ang="0">
                    <a:pos x="136" y="84"/>
                  </a:cxn>
                  <a:cxn ang="0">
                    <a:pos x="24" y="0"/>
                  </a:cxn>
                  <a:cxn ang="0">
                    <a:pos x="0" y="42"/>
                  </a:cxn>
                  <a:cxn ang="0">
                    <a:pos x="114" y="126"/>
                  </a:cxn>
                  <a:cxn ang="0">
                    <a:pos x="136" y="84"/>
                  </a:cxn>
                </a:cxnLst>
                <a:rect l="0" t="0" r="r" b="b"/>
                <a:pathLst>
                  <a:path w="136" h="126">
                    <a:moveTo>
                      <a:pt x="136" y="84"/>
                    </a:moveTo>
                    <a:lnTo>
                      <a:pt x="24" y="0"/>
                    </a:lnTo>
                    <a:lnTo>
                      <a:pt x="0" y="42"/>
                    </a:lnTo>
                    <a:lnTo>
                      <a:pt x="114" y="126"/>
                    </a:lnTo>
                    <a:lnTo>
                      <a:pt x="136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4" name="Rectangle 102"/>
              <p:cNvSpPr>
                <a:spLocks noChangeArrowheads="1"/>
              </p:cNvSpPr>
              <p:nvPr/>
            </p:nvSpPr>
            <p:spPr bwMode="auto">
              <a:xfrm>
                <a:off x="4360" y="1410"/>
                <a:ext cx="60" cy="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5" name="Freeform 103"/>
              <p:cNvSpPr>
                <a:spLocks noEditPoints="1"/>
              </p:cNvSpPr>
              <p:nvPr/>
            </p:nvSpPr>
            <p:spPr bwMode="auto">
              <a:xfrm>
                <a:off x="3646" y="1410"/>
                <a:ext cx="774" cy="1668"/>
              </a:xfrm>
              <a:custGeom>
                <a:avLst/>
                <a:gdLst/>
                <a:ahLst/>
                <a:cxnLst>
                  <a:cxn ang="0">
                    <a:pos x="774" y="96"/>
                  </a:cxn>
                  <a:cxn ang="0">
                    <a:pos x="774" y="0"/>
                  </a:cxn>
                  <a:cxn ang="0">
                    <a:pos x="714" y="0"/>
                  </a:cxn>
                  <a:cxn ang="0">
                    <a:pos x="714" y="96"/>
                  </a:cxn>
                  <a:cxn ang="0">
                    <a:pos x="774" y="96"/>
                  </a:cxn>
                  <a:cxn ang="0">
                    <a:pos x="0" y="1569"/>
                  </a:cxn>
                  <a:cxn ang="0">
                    <a:pos x="0" y="1668"/>
                  </a:cxn>
                </a:cxnLst>
                <a:rect l="0" t="0" r="r" b="b"/>
                <a:pathLst>
                  <a:path w="774" h="1668">
                    <a:moveTo>
                      <a:pt x="774" y="96"/>
                    </a:moveTo>
                    <a:lnTo>
                      <a:pt x="774" y="0"/>
                    </a:lnTo>
                    <a:lnTo>
                      <a:pt x="714" y="0"/>
                    </a:lnTo>
                    <a:lnTo>
                      <a:pt x="714" y="96"/>
                    </a:lnTo>
                    <a:lnTo>
                      <a:pt x="774" y="96"/>
                    </a:lnTo>
                    <a:moveTo>
                      <a:pt x="0" y="1569"/>
                    </a:moveTo>
                    <a:lnTo>
                      <a:pt x="0" y="166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6" name="Freeform 104"/>
              <p:cNvSpPr>
                <a:spLocks/>
              </p:cNvSpPr>
              <p:nvPr/>
            </p:nvSpPr>
            <p:spPr bwMode="auto">
              <a:xfrm>
                <a:off x="5335" y="2284"/>
                <a:ext cx="66" cy="192"/>
              </a:xfrm>
              <a:custGeom>
                <a:avLst/>
                <a:gdLst/>
                <a:ahLst/>
                <a:cxnLst>
                  <a:cxn ang="0">
                    <a:pos x="66" y="142"/>
                  </a:cxn>
                  <a:cxn ang="0">
                    <a:pos x="66" y="0"/>
                  </a:cxn>
                  <a:cxn ang="0">
                    <a:pos x="0" y="50"/>
                  </a:cxn>
                  <a:cxn ang="0">
                    <a:pos x="0" y="192"/>
                  </a:cxn>
                  <a:cxn ang="0">
                    <a:pos x="66" y="142"/>
                  </a:cxn>
                </a:cxnLst>
                <a:rect l="0" t="0" r="r" b="b"/>
                <a:pathLst>
                  <a:path w="66" h="192">
                    <a:moveTo>
                      <a:pt x="66" y="142"/>
                    </a:moveTo>
                    <a:lnTo>
                      <a:pt x="66" y="0"/>
                    </a:lnTo>
                    <a:lnTo>
                      <a:pt x="0" y="50"/>
                    </a:lnTo>
                    <a:lnTo>
                      <a:pt x="0" y="192"/>
                    </a:lnTo>
                    <a:lnTo>
                      <a:pt x="66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7" name="Freeform 105"/>
              <p:cNvSpPr>
                <a:spLocks/>
              </p:cNvSpPr>
              <p:nvPr/>
            </p:nvSpPr>
            <p:spPr bwMode="auto">
              <a:xfrm>
                <a:off x="5335" y="2284"/>
                <a:ext cx="66" cy="192"/>
              </a:xfrm>
              <a:custGeom>
                <a:avLst/>
                <a:gdLst/>
                <a:ahLst/>
                <a:cxnLst>
                  <a:cxn ang="0">
                    <a:pos x="66" y="142"/>
                  </a:cxn>
                  <a:cxn ang="0">
                    <a:pos x="66" y="0"/>
                  </a:cxn>
                  <a:cxn ang="0">
                    <a:pos x="0" y="50"/>
                  </a:cxn>
                  <a:cxn ang="0">
                    <a:pos x="0" y="192"/>
                  </a:cxn>
                  <a:cxn ang="0">
                    <a:pos x="66" y="142"/>
                  </a:cxn>
                </a:cxnLst>
                <a:rect l="0" t="0" r="r" b="b"/>
                <a:pathLst>
                  <a:path w="66" h="192">
                    <a:moveTo>
                      <a:pt x="66" y="142"/>
                    </a:moveTo>
                    <a:lnTo>
                      <a:pt x="66" y="0"/>
                    </a:lnTo>
                    <a:lnTo>
                      <a:pt x="0" y="50"/>
                    </a:lnTo>
                    <a:lnTo>
                      <a:pt x="0" y="192"/>
                    </a:lnTo>
                    <a:lnTo>
                      <a:pt x="66" y="1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8" name="Freeform 106"/>
              <p:cNvSpPr>
                <a:spLocks/>
              </p:cNvSpPr>
              <p:nvPr/>
            </p:nvSpPr>
            <p:spPr bwMode="auto">
              <a:xfrm>
                <a:off x="4799" y="1331"/>
                <a:ext cx="144" cy="76"/>
              </a:xfrm>
              <a:custGeom>
                <a:avLst/>
                <a:gdLst/>
                <a:ahLst/>
                <a:cxnLst>
                  <a:cxn ang="0">
                    <a:pos x="144" y="47"/>
                  </a:cxn>
                  <a:cxn ang="0">
                    <a:pos x="11" y="0"/>
                  </a:cxn>
                  <a:cxn ang="0">
                    <a:pos x="0" y="21"/>
                  </a:cxn>
                  <a:cxn ang="0">
                    <a:pos x="130" y="76"/>
                  </a:cxn>
                  <a:cxn ang="0">
                    <a:pos x="144" y="47"/>
                  </a:cxn>
                </a:cxnLst>
                <a:rect l="0" t="0" r="r" b="b"/>
                <a:pathLst>
                  <a:path w="144" h="76">
                    <a:moveTo>
                      <a:pt x="144" y="47"/>
                    </a:moveTo>
                    <a:lnTo>
                      <a:pt x="11" y="0"/>
                    </a:lnTo>
                    <a:lnTo>
                      <a:pt x="0" y="21"/>
                    </a:lnTo>
                    <a:lnTo>
                      <a:pt x="130" y="76"/>
                    </a:lnTo>
                    <a:lnTo>
                      <a:pt x="14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9" name="Freeform 107"/>
              <p:cNvSpPr>
                <a:spLocks/>
              </p:cNvSpPr>
              <p:nvPr/>
            </p:nvSpPr>
            <p:spPr bwMode="auto">
              <a:xfrm>
                <a:off x="4799" y="1331"/>
                <a:ext cx="144" cy="76"/>
              </a:xfrm>
              <a:custGeom>
                <a:avLst/>
                <a:gdLst/>
                <a:ahLst/>
                <a:cxnLst>
                  <a:cxn ang="0">
                    <a:pos x="144" y="47"/>
                  </a:cxn>
                  <a:cxn ang="0">
                    <a:pos x="11" y="0"/>
                  </a:cxn>
                  <a:cxn ang="0">
                    <a:pos x="0" y="21"/>
                  </a:cxn>
                  <a:cxn ang="0">
                    <a:pos x="130" y="76"/>
                  </a:cxn>
                  <a:cxn ang="0">
                    <a:pos x="144" y="47"/>
                  </a:cxn>
                </a:cxnLst>
                <a:rect l="0" t="0" r="r" b="b"/>
                <a:pathLst>
                  <a:path w="144" h="76">
                    <a:moveTo>
                      <a:pt x="144" y="47"/>
                    </a:moveTo>
                    <a:lnTo>
                      <a:pt x="11" y="0"/>
                    </a:lnTo>
                    <a:lnTo>
                      <a:pt x="0" y="21"/>
                    </a:lnTo>
                    <a:lnTo>
                      <a:pt x="130" y="76"/>
                    </a:lnTo>
                    <a:lnTo>
                      <a:pt x="144" y="4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0" name="Freeform 108"/>
              <p:cNvSpPr>
                <a:spLocks/>
              </p:cNvSpPr>
              <p:nvPr/>
            </p:nvSpPr>
            <p:spPr bwMode="auto">
              <a:xfrm>
                <a:off x="4478" y="1380"/>
                <a:ext cx="73" cy="36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73" y="14"/>
                  </a:cxn>
                  <a:cxn ang="0">
                    <a:pos x="17" y="36"/>
                  </a:cxn>
                  <a:cxn ang="0">
                    <a:pos x="0" y="19"/>
                  </a:cxn>
                  <a:cxn ang="0">
                    <a:pos x="44" y="0"/>
                  </a:cxn>
                </a:cxnLst>
                <a:rect l="0" t="0" r="r" b="b"/>
                <a:pathLst>
                  <a:path w="73" h="36">
                    <a:moveTo>
                      <a:pt x="44" y="0"/>
                    </a:moveTo>
                    <a:lnTo>
                      <a:pt x="73" y="14"/>
                    </a:lnTo>
                    <a:lnTo>
                      <a:pt x="17" y="36"/>
                    </a:lnTo>
                    <a:lnTo>
                      <a:pt x="0" y="1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1" name="Freeform 109"/>
              <p:cNvSpPr>
                <a:spLocks/>
              </p:cNvSpPr>
              <p:nvPr/>
            </p:nvSpPr>
            <p:spPr bwMode="auto">
              <a:xfrm>
                <a:off x="4478" y="1380"/>
                <a:ext cx="73" cy="36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73" y="14"/>
                  </a:cxn>
                  <a:cxn ang="0">
                    <a:pos x="17" y="36"/>
                  </a:cxn>
                  <a:cxn ang="0">
                    <a:pos x="0" y="19"/>
                  </a:cxn>
                  <a:cxn ang="0">
                    <a:pos x="44" y="0"/>
                  </a:cxn>
                </a:cxnLst>
                <a:rect l="0" t="0" r="r" b="b"/>
                <a:pathLst>
                  <a:path w="73" h="36">
                    <a:moveTo>
                      <a:pt x="44" y="0"/>
                    </a:moveTo>
                    <a:lnTo>
                      <a:pt x="73" y="14"/>
                    </a:lnTo>
                    <a:lnTo>
                      <a:pt x="17" y="36"/>
                    </a:lnTo>
                    <a:lnTo>
                      <a:pt x="0" y="19"/>
                    </a:lnTo>
                    <a:lnTo>
                      <a:pt x="4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2" name="Freeform 110"/>
              <p:cNvSpPr>
                <a:spLocks/>
              </p:cNvSpPr>
              <p:nvPr/>
            </p:nvSpPr>
            <p:spPr bwMode="auto">
              <a:xfrm>
                <a:off x="4229" y="1380"/>
                <a:ext cx="75" cy="36"/>
              </a:xfrm>
              <a:custGeom>
                <a:avLst/>
                <a:gdLst/>
                <a:ahLst/>
                <a:cxnLst>
                  <a:cxn ang="0">
                    <a:pos x="75" y="19"/>
                  </a:cxn>
                  <a:cxn ang="0">
                    <a:pos x="58" y="36"/>
                  </a:cxn>
                  <a:cxn ang="0">
                    <a:pos x="0" y="14"/>
                  </a:cxn>
                  <a:cxn ang="0">
                    <a:pos x="31" y="0"/>
                  </a:cxn>
                  <a:cxn ang="0">
                    <a:pos x="75" y="19"/>
                  </a:cxn>
                </a:cxnLst>
                <a:rect l="0" t="0" r="r" b="b"/>
                <a:pathLst>
                  <a:path w="75" h="36">
                    <a:moveTo>
                      <a:pt x="75" y="19"/>
                    </a:moveTo>
                    <a:lnTo>
                      <a:pt x="58" y="36"/>
                    </a:lnTo>
                    <a:lnTo>
                      <a:pt x="0" y="14"/>
                    </a:lnTo>
                    <a:lnTo>
                      <a:pt x="31" y="0"/>
                    </a:lnTo>
                    <a:lnTo>
                      <a:pt x="75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3" name="Freeform 111"/>
              <p:cNvSpPr>
                <a:spLocks/>
              </p:cNvSpPr>
              <p:nvPr/>
            </p:nvSpPr>
            <p:spPr bwMode="auto">
              <a:xfrm>
                <a:off x="4229" y="1380"/>
                <a:ext cx="75" cy="36"/>
              </a:xfrm>
              <a:custGeom>
                <a:avLst/>
                <a:gdLst/>
                <a:ahLst/>
                <a:cxnLst>
                  <a:cxn ang="0">
                    <a:pos x="75" y="19"/>
                  </a:cxn>
                  <a:cxn ang="0">
                    <a:pos x="58" y="36"/>
                  </a:cxn>
                  <a:cxn ang="0">
                    <a:pos x="0" y="14"/>
                  </a:cxn>
                  <a:cxn ang="0">
                    <a:pos x="31" y="0"/>
                  </a:cxn>
                  <a:cxn ang="0">
                    <a:pos x="75" y="19"/>
                  </a:cxn>
                </a:cxnLst>
                <a:rect l="0" t="0" r="r" b="b"/>
                <a:pathLst>
                  <a:path w="75" h="36">
                    <a:moveTo>
                      <a:pt x="75" y="19"/>
                    </a:moveTo>
                    <a:lnTo>
                      <a:pt x="58" y="36"/>
                    </a:lnTo>
                    <a:lnTo>
                      <a:pt x="0" y="14"/>
                    </a:lnTo>
                    <a:lnTo>
                      <a:pt x="31" y="0"/>
                    </a:lnTo>
                    <a:lnTo>
                      <a:pt x="75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4" name="Freeform 112"/>
              <p:cNvSpPr>
                <a:spLocks/>
              </p:cNvSpPr>
              <p:nvPr/>
            </p:nvSpPr>
            <p:spPr bwMode="auto">
              <a:xfrm>
                <a:off x="5176" y="1500"/>
                <a:ext cx="143" cy="120"/>
              </a:xfrm>
              <a:custGeom>
                <a:avLst/>
                <a:gdLst/>
                <a:ahLst/>
                <a:cxnLst>
                  <a:cxn ang="0">
                    <a:pos x="143" y="78"/>
                  </a:cxn>
                  <a:cxn ang="0">
                    <a:pos x="23" y="0"/>
                  </a:cxn>
                  <a:cxn ang="0">
                    <a:pos x="0" y="43"/>
                  </a:cxn>
                  <a:cxn ang="0">
                    <a:pos x="119" y="120"/>
                  </a:cxn>
                  <a:cxn ang="0">
                    <a:pos x="143" y="78"/>
                  </a:cxn>
                </a:cxnLst>
                <a:rect l="0" t="0" r="r" b="b"/>
                <a:pathLst>
                  <a:path w="143" h="120">
                    <a:moveTo>
                      <a:pt x="143" y="78"/>
                    </a:moveTo>
                    <a:lnTo>
                      <a:pt x="23" y="0"/>
                    </a:lnTo>
                    <a:lnTo>
                      <a:pt x="0" y="43"/>
                    </a:lnTo>
                    <a:lnTo>
                      <a:pt x="119" y="120"/>
                    </a:lnTo>
                    <a:lnTo>
                      <a:pt x="143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5" name="Freeform 113"/>
              <p:cNvSpPr>
                <a:spLocks/>
              </p:cNvSpPr>
              <p:nvPr/>
            </p:nvSpPr>
            <p:spPr bwMode="auto">
              <a:xfrm>
                <a:off x="5176" y="1500"/>
                <a:ext cx="143" cy="120"/>
              </a:xfrm>
              <a:custGeom>
                <a:avLst/>
                <a:gdLst/>
                <a:ahLst/>
                <a:cxnLst>
                  <a:cxn ang="0">
                    <a:pos x="143" y="78"/>
                  </a:cxn>
                  <a:cxn ang="0">
                    <a:pos x="23" y="0"/>
                  </a:cxn>
                  <a:cxn ang="0">
                    <a:pos x="0" y="43"/>
                  </a:cxn>
                  <a:cxn ang="0">
                    <a:pos x="119" y="120"/>
                  </a:cxn>
                  <a:cxn ang="0">
                    <a:pos x="143" y="78"/>
                  </a:cxn>
                </a:cxnLst>
                <a:rect l="0" t="0" r="r" b="b"/>
                <a:pathLst>
                  <a:path w="143" h="120">
                    <a:moveTo>
                      <a:pt x="143" y="78"/>
                    </a:moveTo>
                    <a:lnTo>
                      <a:pt x="23" y="0"/>
                    </a:lnTo>
                    <a:lnTo>
                      <a:pt x="0" y="43"/>
                    </a:lnTo>
                    <a:lnTo>
                      <a:pt x="119" y="120"/>
                    </a:lnTo>
                    <a:lnTo>
                      <a:pt x="143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6" name="Freeform 114"/>
              <p:cNvSpPr>
                <a:spLocks/>
              </p:cNvSpPr>
              <p:nvPr/>
            </p:nvSpPr>
            <p:spPr bwMode="auto">
              <a:xfrm>
                <a:off x="4974" y="2963"/>
                <a:ext cx="102" cy="175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102" y="141"/>
                  </a:cxn>
                  <a:cxn ang="0">
                    <a:pos x="102" y="0"/>
                  </a:cxn>
                  <a:cxn ang="0">
                    <a:pos x="0" y="33"/>
                  </a:cxn>
                  <a:cxn ang="0">
                    <a:pos x="0" y="175"/>
                  </a:cxn>
                </a:cxnLst>
                <a:rect l="0" t="0" r="r" b="b"/>
                <a:pathLst>
                  <a:path w="102" h="175">
                    <a:moveTo>
                      <a:pt x="0" y="175"/>
                    </a:moveTo>
                    <a:lnTo>
                      <a:pt x="102" y="141"/>
                    </a:lnTo>
                    <a:lnTo>
                      <a:pt x="102" y="0"/>
                    </a:lnTo>
                    <a:lnTo>
                      <a:pt x="0" y="3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7" name="Freeform 115"/>
              <p:cNvSpPr>
                <a:spLocks/>
              </p:cNvSpPr>
              <p:nvPr/>
            </p:nvSpPr>
            <p:spPr bwMode="auto">
              <a:xfrm>
                <a:off x="4974" y="2963"/>
                <a:ext cx="102" cy="175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102" y="141"/>
                  </a:cxn>
                  <a:cxn ang="0">
                    <a:pos x="102" y="0"/>
                  </a:cxn>
                  <a:cxn ang="0">
                    <a:pos x="0" y="33"/>
                  </a:cxn>
                  <a:cxn ang="0">
                    <a:pos x="0" y="175"/>
                  </a:cxn>
                </a:cxnLst>
                <a:rect l="0" t="0" r="r" b="b"/>
                <a:pathLst>
                  <a:path w="102" h="175">
                    <a:moveTo>
                      <a:pt x="0" y="175"/>
                    </a:moveTo>
                    <a:lnTo>
                      <a:pt x="102" y="141"/>
                    </a:lnTo>
                    <a:lnTo>
                      <a:pt x="102" y="0"/>
                    </a:lnTo>
                    <a:lnTo>
                      <a:pt x="0" y="33"/>
                    </a:lnTo>
                    <a:lnTo>
                      <a:pt x="0" y="17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8" name="Freeform 116"/>
              <p:cNvSpPr>
                <a:spLocks/>
              </p:cNvSpPr>
              <p:nvPr/>
            </p:nvSpPr>
            <p:spPr bwMode="auto">
              <a:xfrm>
                <a:off x="4609" y="1372"/>
                <a:ext cx="84" cy="5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84" y="7"/>
                  </a:cxn>
                  <a:cxn ang="0">
                    <a:pos x="28" y="58"/>
                  </a:cxn>
                  <a:cxn ang="0">
                    <a:pos x="0" y="46"/>
                  </a:cxn>
                  <a:cxn ang="0">
                    <a:pos x="51" y="0"/>
                  </a:cxn>
                </a:cxnLst>
                <a:rect l="0" t="0" r="r" b="b"/>
                <a:pathLst>
                  <a:path w="84" h="58">
                    <a:moveTo>
                      <a:pt x="51" y="0"/>
                    </a:moveTo>
                    <a:lnTo>
                      <a:pt x="84" y="7"/>
                    </a:lnTo>
                    <a:lnTo>
                      <a:pt x="28" y="58"/>
                    </a:lnTo>
                    <a:lnTo>
                      <a:pt x="0" y="46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9" name="Freeform 117"/>
              <p:cNvSpPr>
                <a:spLocks/>
              </p:cNvSpPr>
              <p:nvPr/>
            </p:nvSpPr>
            <p:spPr bwMode="auto">
              <a:xfrm>
                <a:off x="4609" y="1372"/>
                <a:ext cx="84" cy="5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84" y="7"/>
                  </a:cxn>
                  <a:cxn ang="0">
                    <a:pos x="28" y="58"/>
                  </a:cxn>
                  <a:cxn ang="0">
                    <a:pos x="0" y="46"/>
                  </a:cxn>
                  <a:cxn ang="0">
                    <a:pos x="51" y="0"/>
                  </a:cxn>
                </a:cxnLst>
                <a:rect l="0" t="0" r="r" b="b"/>
                <a:pathLst>
                  <a:path w="84" h="58">
                    <a:moveTo>
                      <a:pt x="51" y="0"/>
                    </a:moveTo>
                    <a:lnTo>
                      <a:pt x="84" y="7"/>
                    </a:lnTo>
                    <a:lnTo>
                      <a:pt x="28" y="58"/>
                    </a:lnTo>
                    <a:lnTo>
                      <a:pt x="0" y="46"/>
                    </a:lnTo>
                    <a:lnTo>
                      <a:pt x="5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0" name="Freeform 118"/>
              <p:cNvSpPr>
                <a:spLocks/>
              </p:cNvSpPr>
              <p:nvPr/>
            </p:nvSpPr>
            <p:spPr bwMode="auto">
              <a:xfrm>
                <a:off x="4089" y="1372"/>
                <a:ext cx="84" cy="58"/>
              </a:xfrm>
              <a:custGeom>
                <a:avLst/>
                <a:gdLst/>
                <a:ahLst/>
                <a:cxnLst>
                  <a:cxn ang="0">
                    <a:pos x="84" y="46"/>
                  </a:cxn>
                  <a:cxn ang="0">
                    <a:pos x="56" y="58"/>
                  </a:cxn>
                  <a:cxn ang="0">
                    <a:pos x="0" y="7"/>
                  </a:cxn>
                  <a:cxn ang="0">
                    <a:pos x="33" y="0"/>
                  </a:cxn>
                  <a:cxn ang="0">
                    <a:pos x="84" y="46"/>
                  </a:cxn>
                </a:cxnLst>
                <a:rect l="0" t="0" r="r" b="b"/>
                <a:pathLst>
                  <a:path w="84" h="58">
                    <a:moveTo>
                      <a:pt x="84" y="46"/>
                    </a:moveTo>
                    <a:lnTo>
                      <a:pt x="56" y="58"/>
                    </a:lnTo>
                    <a:lnTo>
                      <a:pt x="0" y="7"/>
                    </a:lnTo>
                    <a:lnTo>
                      <a:pt x="33" y="0"/>
                    </a:lnTo>
                    <a:lnTo>
                      <a:pt x="8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1" name="Freeform 119"/>
              <p:cNvSpPr>
                <a:spLocks/>
              </p:cNvSpPr>
              <p:nvPr/>
            </p:nvSpPr>
            <p:spPr bwMode="auto">
              <a:xfrm>
                <a:off x="4089" y="1372"/>
                <a:ext cx="84" cy="58"/>
              </a:xfrm>
              <a:custGeom>
                <a:avLst/>
                <a:gdLst/>
                <a:ahLst/>
                <a:cxnLst>
                  <a:cxn ang="0">
                    <a:pos x="84" y="46"/>
                  </a:cxn>
                  <a:cxn ang="0">
                    <a:pos x="56" y="58"/>
                  </a:cxn>
                  <a:cxn ang="0">
                    <a:pos x="0" y="7"/>
                  </a:cxn>
                  <a:cxn ang="0">
                    <a:pos x="33" y="0"/>
                  </a:cxn>
                  <a:cxn ang="0">
                    <a:pos x="84" y="46"/>
                  </a:cxn>
                </a:cxnLst>
                <a:rect l="0" t="0" r="r" b="b"/>
                <a:pathLst>
                  <a:path w="84" h="58">
                    <a:moveTo>
                      <a:pt x="84" y="46"/>
                    </a:moveTo>
                    <a:lnTo>
                      <a:pt x="56" y="58"/>
                    </a:lnTo>
                    <a:lnTo>
                      <a:pt x="0" y="7"/>
                    </a:lnTo>
                    <a:lnTo>
                      <a:pt x="33" y="0"/>
                    </a:lnTo>
                    <a:lnTo>
                      <a:pt x="84" y="4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2" name="Freeform 120"/>
              <p:cNvSpPr>
                <a:spLocks/>
              </p:cNvSpPr>
              <p:nvPr/>
            </p:nvSpPr>
            <p:spPr bwMode="auto">
              <a:xfrm>
                <a:off x="4929" y="1378"/>
                <a:ext cx="144" cy="93"/>
              </a:xfrm>
              <a:custGeom>
                <a:avLst/>
                <a:gdLst/>
                <a:ahLst/>
                <a:cxnLst>
                  <a:cxn ang="0">
                    <a:pos x="144" y="57"/>
                  </a:cxn>
                  <a:cxn ang="0">
                    <a:pos x="14" y="0"/>
                  </a:cxn>
                  <a:cxn ang="0">
                    <a:pos x="0" y="29"/>
                  </a:cxn>
                  <a:cxn ang="0">
                    <a:pos x="125" y="93"/>
                  </a:cxn>
                  <a:cxn ang="0">
                    <a:pos x="144" y="57"/>
                  </a:cxn>
                </a:cxnLst>
                <a:rect l="0" t="0" r="r" b="b"/>
                <a:pathLst>
                  <a:path w="144" h="93">
                    <a:moveTo>
                      <a:pt x="144" y="57"/>
                    </a:moveTo>
                    <a:lnTo>
                      <a:pt x="14" y="0"/>
                    </a:lnTo>
                    <a:lnTo>
                      <a:pt x="0" y="29"/>
                    </a:lnTo>
                    <a:lnTo>
                      <a:pt x="125" y="93"/>
                    </a:lnTo>
                    <a:lnTo>
                      <a:pt x="144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3" name="Freeform 121"/>
              <p:cNvSpPr>
                <a:spLocks/>
              </p:cNvSpPr>
              <p:nvPr/>
            </p:nvSpPr>
            <p:spPr bwMode="auto">
              <a:xfrm>
                <a:off x="4929" y="1378"/>
                <a:ext cx="144" cy="93"/>
              </a:xfrm>
              <a:custGeom>
                <a:avLst/>
                <a:gdLst/>
                <a:ahLst/>
                <a:cxnLst>
                  <a:cxn ang="0">
                    <a:pos x="144" y="57"/>
                  </a:cxn>
                  <a:cxn ang="0">
                    <a:pos x="14" y="0"/>
                  </a:cxn>
                  <a:cxn ang="0">
                    <a:pos x="0" y="29"/>
                  </a:cxn>
                  <a:cxn ang="0">
                    <a:pos x="125" y="93"/>
                  </a:cxn>
                  <a:cxn ang="0">
                    <a:pos x="144" y="57"/>
                  </a:cxn>
                </a:cxnLst>
                <a:rect l="0" t="0" r="r" b="b"/>
                <a:pathLst>
                  <a:path w="144" h="93">
                    <a:moveTo>
                      <a:pt x="144" y="57"/>
                    </a:moveTo>
                    <a:lnTo>
                      <a:pt x="14" y="0"/>
                    </a:lnTo>
                    <a:lnTo>
                      <a:pt x="0" y="29"/>
                    </a:lnTo>
                    <a:lnTo>
                      <a:pt x="125" y="93"/>
                    </a:lnTo>
                    <a:lnTo>
                      <a:pt x="144" y="5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4" name="Freeform 122"/>
              <p:cNvSpPr>
                <a:spLocks/>
              </p:cNvSpPr>
              <p:nvPr/>
            </p:nvSpPr>
            <p:spPr bwMode="auto">
              <a:xfrm>
                <a:off x="5054" y="1435"/>
                <a:ext cx="145" cy="108"/>
              </a:xfrm>
              <a:custGeom>
                <a:avLst/>
                <a:gdLst/>
                <a:ahLst/>
                <a:cxnLst>
                  <a:cxn ang="0">
                    <a:pos x="145" y="65"/>
                  </a:cxn>
                  <a:cxn ang="0">
                    <a:pos x="19" y="0"/>
                  </a:cxn>
                  <a:cxn ang="0">
                    <a:pos x="0" y="36"/>
                  </a:cxn>
                  <a:cxn ang="0">
                    <a:pos x="122" y="108"/>
                  </a:cxn>
                  <a:cxn ang="0">
                    <a:pos x="145" y="65"/>
                  </a:cxn>
                </a:cxnLst>
                <a:rect l="0" t="0" r="r" b="b"/>
                <a:pathLst>
                  <a:path w="145" h="108">
                    <a:moveTo>
                      <a:pt x="145" y="65"/>
                    </a:moveTo>
                    <a:lnTo>
                      <a:pt x="19" y="0"/>
                    </a:lnTo>
                    <a:lnTo>
                      <a:pt x="0" y="36"/>
                    </a:lnTo>
                    <a:lnTo>
                      <a:pt x="122" y="108"/>
                    </a:lnTo>
                    <a:lnTo>
                      <a:pt x="1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5" name="Freeform 123"/>
              <p:cNvSpPr>
                <a:spLocks noEditPoints="1"/>
              </p:cNvSpPr>
              <p:nvPr/>
            </p:nvSpPr>
            <p:spPr bwMode="auto">
              <a:xfrm>
                <a:off x="5054" y="1435"/>
                <a:ext cx="201" cy="789"/>
              </a:xfrm>
              <a:custGeom>
                <a:avLst/>
                <a:gdLst/>
                <a:ahLst/>
                <a:cxnLst>
                  <a:cxn ang="0">
                    <a:pos x="145" y="65"/>
                  </a:cxn>
                  <a:cxn ang="0">
                    <a:pos x="19" y="0"/>
                  </a:cxn>
                  <a:cxn ang="0">
                    <a:pos x="0" y="36"/>
                  </a:cxn>
                  <a:cxn ang="0">
                    <a:pos x="122" y="108"/>
                  </a:cxn>
                  <a:cxn ang="0">
                    <a:pos x="145" y="65"/>
                  </a:cxn>
                  <a:cxn ang="0">
                    <a:pos x="201" y="733"/>
                  </a:cxn>
                  <a:cxn ang="0">
                    <a:pos x="130" y="789"/>
                  </a:cxn>
                </a:cxnLst>
                <a:rect l="0" t="0" r="r" b="b"/>
                <a:pathLst>
                  <a:path w="201" h="789">
                    <a:moveTo>
                      <a:pt x="145" y="65"/>
                    </a:moveTo>
                    <a:lnTo>
                      <a:pt x="19" y="0"/>
                    </a:lnTo>
                    <a:lnTo>
                      <a:pt x="0" y="36"/>
                    </a:lnTo>
                    <a:lnTo>
                      <a:pt x="122" y="108"/>
                    </a:lnTo>
                    <a:lnTo>
                      <a:pt x="145" y="65"/>
                    </a:lnTo>
                    <a:moveTo>
                      <a:pt x="201" y="733"/>
                    </a:moveTo>
                    <a:lnTo>
                      <a:pt x="130" y="78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6" name="Freeform 124"/>
              <p:cNvSpPr>
                <a:spLocks/>
              </p:cNvSpPr>
              <p:nvPr/>
            </p:nvSpPr>
            <p:spPr bwMode="auto">
              <a:xfrm>
                <a:off x="5211" y="1612"/>
                <a:ext cx="198" cy="92"/>
              </a:xfrm>
              <a:custGeom>
                <a:avLst/>
                <a:gdLst/>
                <a:ahLst/>
                <a:cxnLst>
                  <a:cxn ang="0">
                    <a:pos x="81" y="76"/>
                  </a:cxn>
                  <a:cxn ang="0">
                    <a:pos x="0" y="0"/>
                  </a:cxn>
                  <a:cxn ang="0">
                    <a:pos x="84" y="8"/>
                  </a:cxn>
                  <a:cxn ang="0">
                    <a:pos x="198" y="92"/>
                  </a:cxn>
                  <a:cxn ang="0">
                    <a:pos x="81" y="76"/>
                  </a:cxn>
                </a:cxnLst>
                <a:rect l="0" t="0" r="r" b="b"/>
                <a:pathLst>
                  <a:path w="198" h="92">
                    <a:moveTo>
                      <a:pt x="81" y="76"/>
                    </a:moveTo>
                    <a:lnTo>
                      <a:pt x="0" y="0"/>
                    </a:lnTo>
                    <a:lnTo>
                      <a:pt x="84" y="8"/>
                    </a:lnTo>
                    <a:lnTo>
                      <a:pt x="198" y="92"/>
                    </a:lnTo>
                    <a:lnTo>
                      <a:pt x="81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7" name="Freeform 125"/>
              <p:cNvSpPr>
                <a:spLocks noEditPoints="1"/>
              </p:cNvSpPr>
              <p:nvPr/>
            </p:nvSpPr>
            <p:spPr bwMode="auto">
              <a:xfrm>
                <a:off x="3526" y="1612"/>
                <a:ext cx="1883" cy="612"/>
              </a:xfrm>
              <a:custGeom>
                <a:avLst/>
                <a:gdLst/>
                <a:ahLst/>
                <a:cxnLst>
                  <a:cxn ang="0">
                    <a:pos x="1766" y="76"/>
                  </a:cxn>
                  <a:cxn ang="0">
                    <a:pos x="1685" y="0"/>
                  </a:cxn>
                  <a:cxn ang="0">
                    <a:pos x="1769" y="8"/>
                  </a:cxn>
                  <a:cxn ang="0">
                    <a:pos x="1883" y="92"/>
                  </a:cxn>
                  <a:cxn ang="0">
                    <a:pos x="1766" y="76"/>
                  </a:cxn>
                  <a:cxn ang="0">
                    <a:pos x="73" y="612"/>
                  </a:cxn>
                  <a:cxn ang="0">
                    <a:pos x="0" y="558"/>
                  </a:cxn>
                </a:cxnLst>
                <a:rect l="0" t="0" r="r" b="b"/>
                <a:pathLst>
                  <a:path w="1883" h="612">
                    <a:moveTo>
                      <a:pt x="1766" y="76"/>
                    </a:moveTo>
                    <a:lnTo>
                      <a:pt x="1685" y="0"/>
                    </a:lnTo>
                    <a:lnTo>
                      <a:pt x="1769" y="8"/>
                    </a:lnTo>
                    <a:lnTo>
                      <a:pt x="1883" y="92"/>
                    </a:lnTo>
                    <a:lnTo>
                      <a:pt x="1766" y="76"/>
                    </a:lnTo>
                    <a:moveTo>
                      <a:pt x="73" y="612"/>
                    </a:moveTo>
                    <a:lnTo>
                      <a:pt x="0" y="55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26"/>
            <p:cNvGrpSpPr>
              <a:grpSpLocks/>
            </p:cNvGrpSpPr>
            <p:nvPr/>
          </p:nvGrpSpPr>
          <p:grpSpPr bwMode="auto">
            <a:xfrm>
              <a:off x="3324" y="1264"/>
              <a:ext cx="2181" cy="1940"/>
              <a:chOff x="3324" y="1264"/>
              <a:chExt cx="2181" cy="1940"/>
            </a:xfrm>
          </p:grpSpPr>
          <p:sp>
            <p:nvSpPr>
              <p:cNvPr id="90239" name="Freeform 127"/>
              <p:cNvSpPr>
                <a:spLocks/>
              </p:cNvSpPr>
              <p:nvPr/>
            </p:nvSpPr>
            <p:spPr bwMode="auto">
              <a:xfrm>
                <a:off x="5191" y="2146"/>
                <a:ext cx="101" cy="154"/>
              </a:xfrm>
              <a:custGeom>
                <a:avLst/>
                <a:gdLst/>
                <a:ahLst/>
                <a:cxnLst>
                  <a:cxn ang="0">
                    <a:pos x="26" y="154"/>
                  </a:cxn>
                  <a:cxn ang="0">
                    <a:pos x="0" y="54"/>
                  </a:cxn>
                  <a:cxn ang="0">
                    <a:pos x="72" y="0"/>
                  </a:cxn>
                  <a:cxn ang="0">
                    <a:pos x="101" y="98"/>
                  </a:cxn>
                  <a:cxn ang="0">
                    <a:pos x="26" y="154"/>
                  </a:cxn>
                </a:cxnLst>
                <a:rect l="0" t="0" r="r" b="b"/>
                <a:pathLst>
                  <a:path w="101" h="154">
                    <a:moveTo>
                      <a:pt x="26" y="154"/>
                    </a:moveTo>
                    <a:lnTo>
                      <a:pt x="0" y="54"/>
                    </a:lnTo>
                    <a:lnTo>
                      <a:pt x="72" y="0"/>
                    </a:lnTo>
                    <a:lnTo>
                      <a:pt x="101" y="98"/>
                    </a:lnTo>
                    <a:lnTo>
                      <a:pt x="26" y="1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0" name="Freeform 128"/>
              <p:cNvSpPr>
                <a:spLocks/>
              </p:cNvSpPr>
              <p:nvPr/>
            </p:nvSpPr>
            <p:spPr bwMode="auto">
              <a:xfrm>
                <a:off x="5191" y="2146"/>
                <a:ext cx="101" cy="154"/>
              </a:xfrm>
              <a:custGeom>
                <a:avLst/>
                <a:gdLst/>
                <a:ahLst/>
                <a:cxnLst>
                  <a:cxn ang="0">
                    <a:pos x="26" y="154"/>
                  </a:cxn>
                  <a:cxn ang="0">
                    <a:pos x="0" y="54"/>
                  </a:cxn>
                  <a:cxn ang="0">
                    <a:pos x="72" y="0"/>
                  </a:cxn>
                  <a:cxn ang="0">
                    <a:pos x="101" y="98"/>
                  </a:cxn>
                  <a:cxn ang="0">
                    <a:pos x="26" y="154"/>
                  </a:cxn>
                </a:cxnLst>
                <a:rect l="0" t="0" r="r" b="b"/>
                <a:pathLst>
                  <a:path w="101" h="154">
                    <a:moveTo>
                      <a:pt x="26" y="154"/>
                    </a:moveTo>
                    <a:lnTo>
                      <a:pt x="0" y="54"/>
                    </a:lnTo>
                    <a:lnTo>
                      <a:pt x="72" y="0"/>
                    </a:lnTo>
                    <a:lnTo>
                      <a:pt x="101" y="98"/>
                    </a:lnTo>
                    <a:lnTo>
                      <a:pt x="26" y="1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1" name="Freeform 129"/>
              <p:cNvSpPr>
                <a:spLocks/>
              </p:cNvSpPr>
              <p:nvPr/>
            </p:nvSpPr>
            <p:spPr bwMode="auto">
              <a:xfrm>
                <a:off x="3489" y="2146"/>
                <a:ext cx="102" cy="154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30" y="0"/>
                  </a:cxn>
                  <a:cxn ang="0">
                    <a:pos x="102" y="54"/>
                  </a:cxn>
                  <a:cxn ang="0">
                    <a:pos x="75" y="154"/>
                  </a:cxn>
                  <a:cxn ang="0">
                    <a:pos x="0" y="98"/>
                  </a:cxn>
                </a:cxnLst>
                <a:rect l="0" t="0" r="r" b="b"/>
                <a:pathLst>
                  <a:path w="102" h="154">
                    <a:moveTo>
                      <a:pt x="0" y="98"/>
                    </a:moveTo>
                    <a:lnTo>
                      <a:pt x="30" y="0"/>
                    </a:lnTo>
                    <a:lnTo>
                      <a:pt x="102" y="54"/>
                    </a:lnTo>
                    <a:lnTo>
                      <a:pt x="75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2" name="Freeform 130"/>
              <p:cNvSpPr>
                <a:spLocks/>
              </p:cNvSpPr>
              <p:nvPr/>
            </p:nvSpPr>
            <p:spPr bwMode="auto">
              <a:xfrm>
                <a:off x="3489" y="2146"/>
                <a:ext cx="102" cy="154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30" y="0"/>
                  </a:cxn>
                  <a:cxn ang="0">
                    <a:pos x="102" y="54"/>
                  </a:cxn>
                  <a:cxn ang="0">
                    <a:pos x="75" y="154"/>
                  </a:cxn>
                  <a:cxn ang="0">
                    <a:pos x="0" y="98"/>
                  </a:cxn>
                </a:cxnLst>
                <a:rect l="0" t="0" r="r" b="b"/>
                <a:pathLst>
                  <a:path w="102" h="154">
                    <a:moveTo>
                      <a:pt x="0" y="98"/>
                    </a:moveTo>
                    <a:lnTo>
                      <a:pt x="30" y="0"/>
                    </a:lnTo>
                    <a:lnTo>
                      <a:pt x="102" y="54"/>
                    </a:lnTo>
                    <a:lnTo>
                      <a:pt x="75" y="154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3" name="Freeform 131"/>
              <p:cNvSpPr>
                <a:spLocks/>
              </p:cNvSpPr>
              <p:nvPr/>
            </p:nvSpPr>
            <p:spPr bwMode="auto">
              <a:xfrm>
                <a:off x="4799" y="1264"/>
                <a:ext cx="11" cy="88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1" y="0"/>
                  </a:cxn>
                  <a:cxn ang="0">
                    <a:pos x="0" y="22"/>
                  </a:cxn>
                  <a:cxn ang="0">
                    <a:pos x="0" y="88"/>
                  </a:cxn>
                  <a:cxn ang="0">
                    <a:pos x="11" y="67"/>
                  </a:cxn>
                </a:cxnLst>
                <a:rect l="0" t="0" r="r" b="b"/>
                <a:pathLst>
                  <a:path w="11" h="88">
                    <a:moveTo>
                      <a:pt x="11" y="67"/>
                    </a:moveTo>
                    <a:lnTo>
                      <a:pt x="11" y="0"/>
                    </a:lnTo>
                    <a:lnTo>
                      <a:pt x="0" y="22"/>
                    </a:lnTo>
                    <a:lnTo>
                      <a:pt x="0" y="88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4" name="Freeform 132"/>
              <p:cNvSpPr>
                <a:spLocks noEditPoints="1"/>
              </p:cNvSpPr>
              <p:nvPr/>
            </p:nvSpPr>
            <p:spPr bwMode="auto">
              <a:xfrm>
                <a:off x="3516" y="1264"/>
                <a:ext cx="1752" cy="1042"/>
              </a:xfrm>
              <a:custGeom>
                <a:avLst/>
                <a:gdLst/>
                <a:ahLst/>
                <a:cxnLst>
                  <a:cxn ang="0">
                    <a:pos x="1294" y="67"/>
                  </a:cxn>
                  <a:cxn ang="0">
                    <a:pos x="1294" y="0"/>
                  </a:cxn>
                  <a:cxn ang="0">
                    <a:pos x="1283" y="22"/>
                  </a:cxn>
                  <a:cxn ang="0">
                    <a:pos x="1283" y="88"/>
                  </a:cxn>
                  <a:cxn ang="0">
                    <a:pos x="1294" y="67"/>
                  </a:cxn>
                  <a:cxn ang="0">
                    <a:pos x="1752" y="1040"/>
                  </a:cxn>
                  <a:cxn ang="0">
                    <a:pos x="1738" y="1036"/>
                  </a:cxn>
                  <a:cxn ang="0">
                    <a:pos x="14" y="1038"/>
                  </a:cxn>
                  <a:cxn ang="0">
                    <a:pos x="0" y="1042"/>
                  </a:cxn>
                </a:cxnLst>
                <a:rect l="0" t="0" r="r" b="b"/>
                <a:pathLst>
                  <a:path w="1752" h="1042">
                    <a:moveTo>
                      <a:pt x="1294" y="67"/>
                    </a:moveTo>
                    <a:lnTo>
                      <a:pt x="1294" y="0"/>
                    </a:lnTo>
                    <a:lnTo>
                      <a:pt x="1283" y="22"/>
                    </a:lnTo>
                    <a:lnTo>
                      <a:pt x="1283" y="88"/>
                    </a:lnTo>
                    <a:lnTo>
                      <a:pt x="1294" y="67"/>
                    </a:lnTo>
                    <a:moveTo>
                      <a:pt x="1752" y="1040"/>
                    </a:moveTo>
                    <a:lnTo>
                      <a:pt x="1738" y="1036"/>
                    </a:lnTo>
                    <a:moveTo>
                      <a:pt x="14" y="1038"/>
                    </a:moveTo>
                    <a:lnTo>
                      <a:pt x="0" y="104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5" name="Freeform 133"/>
              <p:cNvSpPr>
                <a:spLocks/>
              </p:cNvSpPr>
              <p:nvPr/>
            </p:nvSpPr>
            <p:spPr bwMode="auto">
              <a:xfrm>
                <a:off x="5446" y="1823"/>
                <a:ext cx="59" cy="132"/>
              </a:xfrm>
              <a:custGeom>
                <a:avLst/>
                <a:gdLst/>
                <a:ahLst/>
                <a:cxnLst>
                  <a:cxn ang="0">
                    <a:pos x="59" y="67"/>
                  </a:cxn>
                  <a:cxn ang="0">
                    <a:pos x="48" y="0"/>
                  </a:cxn>
                  <a:cxn ang="0">
                    <a:pos x="0" y="64"/>
                  </a:cxn>
                  <a:cxn ang="0">
                    <a:pos x="10" y="132"/>
                  </a:cxn>
                  <a:cxn ang="0">
                    <a:pos x="59" y="67"/>
                  </a:cxn>
                </a:cxnLst>
                <a:rect l="0" t="0" r="r" b="b"/>
                <a:pathLst>
                  <a:path w="59" h="132">
                    <a:moveTo>
                      <a:pt x="59" y="67"/>
                    </a:moveTo>
                    <a:lnTo>
                      <a:pt x="48" y="0"/>
                    </a:lnTo>
                    <a:lnTo>
                      <a:pt x="0" y="64"/>
                    </a:lnTo>
                    <a:lnTo>
                      <a:pt x="10" y="132"/>
                    </a:lnTo>
                    <a:lnTo>
                      <a:pt x="59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6" name="Freeform 134"/>
              <p:cNvSpPr>
                <a:spLocks/>
              </p:cNvSpPr>
              <p:nvPr/>
            </p:nvSpPr>
            <p:spPr bwMode="auto">
              <a:xfrm>
                <a:off x="5446" y="1823"/>
                <a:ext cx="59" cy="132"/>
              </a:xfrm>
              <a:custGeom>
                <a:avLst/>
                <a:gdLst/>
                <a:ahLst/>
                <a:cxnLst>
                  <a:cxn ang="0">
                    <a:pos x="59" y="67"/>
                  </a:cxn>
                  <a:cxn ang="0">
                    <a:pos x="48" y="0"/>
                  </a:cxn>
                  <a:cxn ang="0">
                    <a:pos x="0" y="64"/>
                  </a:cxn>
                  <a:cxn ang="0">
                    <a:pos x="10" y="132"/>
                  </a:cxn>
                  <a:cxn ang="0">
                    <a:pos x="59" y="67"/>
                  </a:cxn>
                </a:cxnLst>
                <a:rect l="0" t="0" r="r" b="b"/>
                <a:pathLst>
                  <a:path w="59" h="132">
                    <a:moveTo>
                      <a:pt x="59" y="67"/>
                    </a:moveTo>
                    <a:lnTo>
                      <a:pt x="48" y="0"/>
                    </a:lnTo>
                    <a:lnTo>
                      <a:pt x="0" y="64"/>
                    </a:lnTo>
                    <a:lnTo>
                      <a:pt x="10" y="132"/>
                    </a:lnTo>
                    <a:lnTo>
                      <a:pt x="59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7" name="Freeform 135"/>
              <p:cNvSpPr>
                <a:spLocks/>
              </p:cNvSpPr>
              <p:nvPr/>
            </p:nvSpPr>
            <p:spPr bwMode="auto">
              <a:xfrm>
                <a:off x="4637" y="1379"/>
                <a:ext cx="90" cy="6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90" y="7"/>
                  </a:cxn>
                  <a:cxn ang="0">
                    <a:pos x="27" y="60"/>
                  </a:cxn>
                  <a:cxn ang="0">
                    <a:pos x="0" y="51"/>
                  </a:cxn>
                  <a:cxn ang="0">
                    <a:pos x="56" y="0"/>
                  </a:cxn>
                </a:cxnLst>
                <a:rect l="0" t="0" r="r" b="b"/>
                <a:pathLst>
                  <a:path w="90" h="60">
                    <a:moveTo>
                      <a:pt x="56" y="0"/>
                    </a:moveTo>
                    <a:lnTo>
                      <a:pt x="90" y="7"/>
                    </a:lnTo>
                    <a:lnTo>
                      <a:pt x="27" y="60"/>
                    </a:lnTo>
                    <a:lnTo>
                      <a:pt x="0" y="5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8" name="Freeform 136"/>
              <p:cNvSpPr>
                <a:spLocks/>
              </p:cNvSpPr>
              <p:nvPr/>
            </p:nvSpPr>
            <p:spPr bwMode="auto">
              <a:xfrm>
                <a:off x="4637" y="1379"/>
                <a:ext cx="90" cy="6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90" y="7"/>
                  </a:cxn>
                  <a:cxn ang="0">
                    <a:pos x="27" y="60"/>
                  </a:cxn>
                  <a:cxn ang="0">
                    <a:pos x="0" y="51"/>
                  </a:cxn>
                  <a:cxn ang="0">
                    <a:pos x="56" y="0"/>
                  </a:cxn>
                </a:cxnLst>
                <a:rect l="0" t="0" r="r" b="b"/>
                <a:pathLst>
                  <a:path w="90" h="60">
                    <a:moveTo>
                      <a:pt x="56" y="0"/>
                    </a:moveTo>
                    <a:lnTo>
                      <a:pt x="90" y="7"/>
                    </a:lnTo>
                    <a:lnTo>
                      <a:pt x="27" y="60"/>
                    </a:lnTo>
                    <a:lnTo>
                      <a:pt x="0" y="51"/>
                    </a:lnTo>
                    <a:lnTo>
                      <a:pt x="5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9" name="Freeform 137"/>
              <p:cNvSpPr>
                <a:spLocks/>
              </p:cNvSpPr>
              <p:nvPr/>
            </p:nvSpPr>
            <p:spPr bwMode="auto">
              <a:xfrm>
                <a:off x="4055" y="1379"/>
                <a:ext cx="90" cy="60"/>
              </a:xfrm>
              <a:custGeom>
                <a:avLst/>
                <a:gdLst/>
                <a:ahLst/>
                <a:cxnLst>
                  <a:cxn ang="0">
                    <a:pos x="90" y="51"/>
                  </a:cxn>
                  <a:cxn ang="0">
                    <a:pos x="63" y="60"/>
                  </a:cxn>
                  <a:cxn ang="0">
                    <a:pos x="0" y="7"/>
                  </a:cxn>
                  <a:cxn ang="0">
                    <a:pos x="34" y="0"/>
                  </a:cxn>
                  <a:cxn ang="0">
                    <a:pos x="90" y="51"/>
                  </a:cxn>
                </a:cxnLst>
                <a:rect l="0" t="0" r="r" b="b"/>
                <a:pathLst>
                  <a:path w="90" h="60">
                    <a:moveTo>
                      <a:pt x="90" y="51"/>
                    </a:moveTo>
                    <a:lnTo>
                      <a:pt x="63" y="60"/>
                    </a:lnTo>
                    <a:lnTo>
                      <a:pt x="0" y="7"/>
                    </a:lnTo>
                    <a:lnTo>
                      <a:pt x="34" y="0"/>
                    </a:lnTo>
                    <a:lnTo>
                      <a:pt x="9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0" name="Freeform 138"/>
              <p:cNvSpPr>
                <a:spLocks/>
              </p:cNvSpPr>
              <p:nvPr/>
            </p:nvSpPr>
            <p:spPr bwMode="auto">
              <a:xfrm>
                <a:off x="4055" y="1379"/>
                <a:ext cx="90" cy="60"/>
              </a:xfrm>
              <a:custGeom>
                <a:avLst/>
                <a:gdLst/>
                <a:ahLst/>
                <a:cxnLst>
                  <a:cxn ang="0">
                    <a:pos x="90" y="51"/>
                  </a:cxn>
                  <a:cxn ang="0">
                    <a:pos x="63" y="60"/>
                  </a:cxn>
                  <a:cxn ang="0">
                    <a:pos x="0" y="7"/>
                  </a:cxn>
                  <a:cxn ang="0">
                    <a:pos x="34" y="0"/>
                  </a:cxn>
                  <a:cxn ang="0">
                    <a:pos x="90" y="51"/>
                  </a:cxn>
                </a:cxnLst>
                <a:rect l="0" t="0" r="r" b="b"/>
                <a:pathLst>
                  <a:path w="90" h="60">
                    <a:moveTo>
                      <a:pt x="90" y="51"/>
                    </a:moveTo>
                    <a:lnTo>
                      <a:pt x="63" y="60"/>
                    </a:lnTo>
                    <a:lnTo>
                      <a:pt x="0" y="7"/>
                    </a:lnTo>
                    <a:lnTo>
                      <a:pt x="34" y="0"/>
                    </a:lnTo>
                    <a:lnTo>
                      <a:pt x="90" y="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1" name="Freeform 139"/>
              <p:cNvSpPr>
                <a:spLocks/>
              </p:cNvSpPr>
              <p:nvPr/>
            </p:nvSpPr>
            <p:spPr bwMode="auto">
              <a:xfrm>
                <a:off x="5145" y="1790"/>
                <a:ext cx="110" cy="126"/>
              </a:xfrm>
              <a:custGeom>
                <a:avLst/>
                <a:gdLst/>
                <a:ahLst/>
                <a:cxnLst>
                  <a:cxn ang="0">
                    <a:pos x="46" y="126"/>
                  </a:cxn>
                  <a:cxn ang="0">
                    <a:pos x="0" y="52"/>
                  </a:cxn>
                  <a:cxn ang="0">
                    <a:pos x="50" y="0"/>
                  </a:cxn>
                  <a:cxn ang="0">
                    <a:pos x="110" y="57"/>
                  </a:cxn>
                  <a:cxn ang="0">
                    <a:pos x="46" y="126"/>
                  </a:cxn>
                </a:cxnLst>
                <a:rect l="0" t="0" r="r" b="b"/>
                <a:pathLst>
                  <a:path w="110" h="126">
                    <a:moveTo>
                      <a:pt x="46" y="126"/>
                    </a:moveTo>
                    <a:lnTo>
                      <a:pt x="0" y="52"/>
                    </a:lnTo>
                    <a:lnTo>
                      <a:pt x="50" y="0"/>
                    </a:lnTo>
                    <a:lnTo>
                      <a:pt x="110" y="57"/>
                    </a:lnTo>
                    <a:lnTo>
                      <a:pt x="46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2" name="Freeform 140"/>
              <p:cNvSpPr>
                <a:spLocks/>
              </p:cNvSpPr>
              <p:nvPr/>
            </p:nvSpPr>
            <p:spPr bwMode="auto">
              <a:xfrm>
                <a:off x="5145" y="1790"/>
                <a:ext cx="110" cy="126"/>
              </a:xfrm>
              <a:custGeom>
                <a:avLst/>
                <a:gdLst/>
                <a:ahLst/>
                <a:cxnLst>
                  <a:cxn ang="0">
                    <a:pos x="46" y="126"/>
                  </a:cxn>
                  <a:cxn ang="0">
                    <a:pos x="0" y="52"/>
                  </a:cxn>
                  <a:cxn ang="0">
                    <a:pos x="50" y="0"/>
                  </a:cxn>
                  <a:cxn ang="0">
                    <a:pos x="110" y="57"/>
                  </a:cxn>
                  <a:cxn ang="0">
                    <a:pos x="46" y="126"/>
                  </a:cxn>
                </a:cxnLst>
                <a:rect l="0" t="0" r="r" b="b"/>
                <a:pathLst>
                  <a:path w="110" h="126">
                    <a:moveTo>
                      <a:pt x="46" y="126"/>
                    </a:moveTo>
                    <a:lnTo>
                      <a:pt x="0" y="52"/>
                    </a:lnTo>
                    <a:lnTo>
                      <a:pt x="50" y="0"/>
                    </a:lnTo>
                    <a:lnTo>
                      <a:pt x="110" y="57"/>
                    </a:lnTo>
                    <a:lnTo>
                      <a:pt x="46" y="1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3" name="Freeform 141"/>
              <p:cNvSpPr>
                <a:spLocks/>
              </p:cNvSpPr>
              <p:nvPr/>
            </p:nvSpPr>
            <p:spPr bwMode="auto">
              <a:xfrm>
                <a:off x="3526" y="1790"/>
                <a:ext cx="111" cy="126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60" y="0"/>
                  </a:cxn>
                  <a:cxn ang="0">
                    <a:pos x="111" y="52"/>
                  </a:cxn>
                  <a:cxn ang="0">
                    <a:pos x="64" y="126"/>
                  </a:cxn>
                  <a:cxn ang="0">
                    <a:pos x="0" y="57"/>
                  </a:cxn>
                </a:cxnLst>
                <a:rect l="0" t="0" r="r" b="b"/>
                <a:pathLst>
                  <a:path w="111" h="126">
                    <a:moveTo>
                      <a:pt x="0" y="57"/>
                    </a:moveTo>
                    <a:lnTo>
                      <a:pt x="60" y="0"/>
                    </a:lnTo>
                    <a:lnTo>
                      <a:pt x="111" y="52"/>
                    </a:lnTo>
                    <a:lnTo>
                      <a:pt x="64" y="126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4" name="Freeform 142"/>
              <p:cNvSpPr>
                <a:spLocks/>
              </p:cNvSpPr>
              <p:nvPr/>
            </p:nvSpPr>
            <p:spPr bwMode="auto">
              <a:xfrm>
                <a:off x="3526" y="1790"/>
                <a:ext cx="111" cy="126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60" y="0"/>
                  </a:cxn>
                  <a:cxn ang="0">
                    <a:pos x="111" y="52"/>
                  </a:cxn>
                  <a:cxn ang="0">
                    <a:pos x="64" y="126"/>
                  </a:cxn>
                  <a:cxn ang="0">
                    <a:pos x="0" y="57"/>
                  </a:cxn>
                </a:cxnLst>
                <a:rect l="0" t="0" r="r" b="b"/>
                <a:pathLst>
                  <a:path w="111" h="126">
                    <a:moveTo>
                      <a:pt x="0" y="57"/>
                    </a:moveTo>
                    <a:lnTo>
                      <a:pt x="60" y="0"/>
                    </a:lnTo>
                    <a:lnTo>
                      <a:pt x="111" y="52"/>
                    </a:lnTo>
                    <a:lnTo>
                      <a:pt x="64" y="126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5" name="Freeform 143"/>
              <p:cNvSpPr>
                <a:spLocks/>
              </p:cNvSpPr>
              <p:nvPr/>
            </p:nvSpPr>
            <p:spPr bwMode="auto">
              <a:xfrm>
                <a:off x="4495" y="1394"/>
                <a:ext cx="86" cy="3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6" y="10"/>
                  </a:cxn>
                  <a:cxn ang="0">
                    <a:pos x="20" y="37"/>
                  </a:cxn>
                  <a:cxn ang="0">
                    <a:pos x="0" y="22"/>
                  </a:cxn>
                  <a:cxn ang="0">
                    <a:pos x="56" y="0"/>
                  </a:cxn>
                </a:cxnLst>
                <a:rect l="0" t="0" r="r" b="b"/>
                <a:pathLst>
                  <a:path w="86" h="37">
                    <a:moveTo>
                      <a:pt x="56" y="0"/>
                    </a:moveTo>
                    <a:lnTo>
                      <a:pt x="86" y="10"/>
                    </a:lnTo>
                    <a:lnTo>
                      <a:pt x="20" y="37"/>
                    </a:lnTo>
                    <a:lnTo>
                      <a:pt x="0" y="2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6" name="Freeform 144"/>
              <p:cNvSpPr>
                <a:spLocks/>
              </p:cNvSpPr>
              <p:nvPr/>
            </p:nvSpPr>
            <p:spPr bwMode="auto">
              <a:xfrm>
                <a:off x="4495" y="1394"/>
                <a:ext cx="86" cy="3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6" y="10"/>
                  </a:cxn>
                  <a:cxn ang="0">
                    <a:pos x="20" y="37"/>
                  </a:cxn>
                  <a:cxn ang="0">
                    <a:pos x="0" y="22"/>
                  </a:cxn>
                  <a:cxn ang="0">
                    <a:pos x="56" y="0"/>
                  </a:cxn>
                </a:cxnLst>
                <a:rect l="0" t="0" r="r" b="b"/>
                <a:pathLst>
                  <a:path w="86" h="37">
                    <a:moveTo>
                      <a:pt x="56" y="0"/>
                    </a:moveTo>
                    <a:lnTo>
                      <a:pt x="86" y="10"/>
                    </a:lnTo>
                    <a:lnTo>
                      <a:pt x="20" y="37"/>
                    </a:lnTo>
                    <a:lnTo>
                      <a:pt x="0" y="22"/>
                    </a:lnTo>
                    <a:lnTo>
                      <a:pt x="5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7" name="Freeform 145"/>
              <p:cNvSpPr>
                <a:spLocks/>
              </p:cNvSpPr>
              <p:nvPr/>
            </p:nvSpPr>
            <p:spPr bwMode="auto">
              <a:xfrm>
                <a:off x="4201" y="1394"/>
                <a:ext cx="86" cy="37"/>
              </a:xfrm>
              <a:custGeom>
                <a:avLst/>
                <a:gdLst/>
                <a:ahLst/>
                <a:cxnLst>
                  <a:cxn ang="0">
                    <a:pos x="86" y="22"/>
                  </a:cxn>
                  <a:cxn ang="0">
                    <a:pos x="66" y="37"/>
                  </a:cxn>
                  <a:cxn ang="0">
                    <a:pos x="0" y="10"/>
                  </a:cxn>
                  <a:cxn ang="0">
                    <a:pos x="28" y="0"/>
                  </a:cxn>
                  <a:cxn ang="0">
                    <a:pos x="86" y="22"/>
                  </a:cxn>
                </a:cxnLst>
                <a:rect l="0" t="0" r="r" b="b"/>
                <a:pathLst>
                  <a:path w="86" h="37">
                    <a:moveTo>
                      <a:pt x="86" y="22"/>
                    </a:moveTo>
                    <a:lnTo>
                      <a:pt x="66" y="37"/>
                    </a:lnTo>
                    <a:lnTo>
                      <a:pt x="0" y="10"/>
                    </a:lnTo>
                    <a:lnTo>
                      <a:pt x="28" y="0"/>
                    </a:lnTo>
                    <a:lnTo>
                      <a:pt x="86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8" name="Freeform 146"/>
              <p:cNvSpPr>
                <a:spLocks/>
              </p:cNvSpPr>
              <p:nvPr/>
            </p:nvSpPr>
            <p:spPr bwMode="auto">
              <a:xfrm>
                <a:off x="4201" y="1394"/>
                <a:ext cx="86" cy="37"/>
              </a:xfrm>
              <a:custGeom>
                <a:avLst/>
                <a:gdLst/>
                <a:ahLst/>
                <a:cxnLst>
                  <a:cxn ang="0">
                    <a:pos x="86" y="22"/>
                  </a:cxn>
                  <a:cxn ang="0">
                    <a:pos x="66" y="37"/>
                  </a:cxn>
                  <a:cxn ang="0">
                    <a:pos x="0" y="10"/>
                  </a:cxn>
                  <a:cxn ang="0">
                    <a:pos x="28" y="0"/>
                  </a:cxn>
                  <a:cxn ang="0">
                    <a:pos x="86" y="22"/>
                  </a:cxn>
                </a:cxnLst>
                <a:rect l="0" t="0" r="r" b="b"/>
                <a:pathLst>
                  <a:path w="86" h="37">
                    <a:moveTo>
                      <a:pt x="86" y="22"/>
                    </a:moveTo>
                    <a:lnTo>
                      <a:pt x="66" y="37"/>
                    </a:lnTo>
                    <a:lnTo>
                      <a:pt x="0" y="10"/>
                    </a:lnTo>
                    <a:lnTo>
                      <a:pt x="28" y="0"/>
                    </a:lnTo>
                    <a:lnTo>
                      <a:pt x="86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9" name="Freeform 147"/>
              <p:cNvSpPr>
                <a:spLocks/>
              </p:cNvSpPr>
              <p:nvPr/>
            </p:nvSpPr>
            <p:spPr bwMode="auto">
              <a:xfrm>
                <a:off x="4420" y="1399"/>
                <a:ext cx="75" cy="2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75" y="17"/>
                  </a:cxn>
                  <a:cxn ang="0">
                    <a:pos x="8" y="29"/>
                  </a:cxn>
                  <a:cxn ang="0">
                    <a:pos x="0" y="11"/>
                  </a:cxn>
                  <a:cxn ang="0">
                    <a:pos x="58" y="0"/>
                  </a:cxn>
                </a:cxnLst>
                <a:rect l="0" t="0" r="r" b="b"/>
                <a:pathLst>
                  <a:path w="75" h="29">
                    <a:moveTo>
                      <a:pt x="58" y="0"/>
                    </a:moveTo>
                    <a:lnTo>
                      <a:pt x="75" y="17"/>
                    </a:lnTo>
                    <a:lnTo>
                      <a:pt x="8" y="29"/>
                    </a:lnTo>
                    <a:lnTo>
                      <a:pt x="0" y="1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60" name="Freeform 148"/>
              <p:cNvSpPr>
                <a:spLocks/>
              </p:cNvSpPr>
              <p:nvPr/>
            </p:nvSpPr>
            <p:spPr bwMode="auto">
              <a:xfrm>
                <a:off x="4420" y="1399"/>
                <a:ext cx="75" cy="2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75" y="17"/>
                  </a:cxn>
                  <a:cxn ang="0">
                    <a:pos x="8" y="29"/>
                  </a:cxn>
                  <a:cxn ang="0">
                    <a:pos x="0" y="11"/>
                  </a:cxn>
                  <a:cxn ang="0">
                    <a:pos x="58" y="0"/>
                  </a:cxn>
                </a:cxnLst>
                <a:rect l="0" t="0" r="r" b="b"/>
                <a:pathLst>
                  <a:path w="75" h="29">
                    <a:moveTo>
                      <a:pt x="58" y="0"/>
                    </a:moveTo>
                    <a:lnTo>
                      <a:pt x="75" y="17"/>
                    </a:lnTo>
                    <a:lnTo>
                      <a:pt x="8" y="29"/>
                    </a:lnTo>
                    <a:lnTo>
                      <a:pt x="0" y="11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61" name="Freeform 149"/>
              <p:cNvSpPr>
                <a:spLocks/>
              </p:cNvSpPr>
              <p:nvPr/>
            </p:nvSpPr>
            <p:spPr bwMode="auto">
              <a:xfrm>
                <a:off x="4287" y="1399"/>
                <a:ext cx="73" cy="29"/>
              </a:xfrm>
              <a:custGeom>
                <a:avLst/>
                <a:gdLst/>
                <a:ahLst/>
                <a:cxnLst>
                  <a:cxn ang="0">
                    <a:pos x="73" y="11"/>
                  </a:cxn>
                  <a:cxn ang="0">
                    <a:pos x="66" y="29"/>
                  </a:cxn>
                  <a:cxn ang="0">
                    <a:pos x="0" y="17"/>
                  </a:cxn>
                  <a:cxn ang="0">
                    <a:pos x="17" y="0"/>
                  </a:cxn>
                  <a:cxn ang="0">
                    <a:pos x="73" y="11"/>
                  </a:cxn>
                </a:cxnLst>
                <a:rect l="0" t="0" r="r" b="b"/>
                <a:pathLst>
                  <a:path w="73" h="29">
                    <a:moveTo>
                      <a:pt x="73" y="11"/>
                    </a:moveTo>
                    <a:lnTo>
                      <a:pt x="66" y="29"/>
                    </a:lnTo>
                    <a:lnTo>
                      <a:pt x="0" y="17"/>
                    </a:lnTo>
                    <a:lnTo>
                      <a:pt x="17" y="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62" name="Freeform 150"/>
              <p:cNvSpPr>
                <a:spLocks noEditPoints="1"/>
              </p:cNvSpPr>
              <p:nvPr/>
            </p:nvSpPr>
            <p:spPr bwMode="auto">
              <a:xfrm>
                <a:off x="3324" y="1399"/>
                <a:ext cx="1165" cy="1755"/>
              </a:xfrm>
              <a:custGeom>
                <a:avLst/>
                <a:gdLst/>
                <a:ahLst/>
                <a:cxnLst>
                  <a:cxn ang="0">
                    <a:pos x="1036" y="11"/>
                  </a:cxn>
                  <a:cxn ang="0">
                    <a:pos x="1029" y="29"/>
                  </a:cxn>
                  <a:cxn ang="0">
                    <a:pos x="963" y="17"/>
                  </a:cxn>
                  <a:cxn ang="0">
                    <a:pos x="980" y="0"/>
                  </a:cxn>
                  <a:cxn ang="0">
                    <a:pos x="1036" y="11"/>
                  </a:cxn>
                  <a:cxn ang="0">
                    <a:pos x="972" y="1755"/>
                  </a:cxn>
                  <a:cxn ang="0">
                    <a:pos x="1165" y="1755"/>
                  </a:cxn>
                  <a:cxn ang="0">
                    <a:pos x="0" y="916"/>
                  </a:cxn>
                  <a:cxn ang="0">
                    <a:pos x="89" y="987"/>
                  </a:cxn>
                </a:cxnLst>
                <a:rect l="0" t="0" r="r" b="b"/>
                <a:pathLst>
                  <a:path w="1165" h="1755">
                    <a:moveTo>
                      <a:pt x="1036" y="11"/>
                    </a:moveTo>
                    <a:lnTo>
                      <a:pt x="1029" y="29"/>
                    </a:lnTo>
                    <a:lnTo>
                      <a:pt x="963" y="17"/>
                    </a:lnTo>
                    <a:lnTo>
                      <a:pt x="980" y="0"/>
                    </a:lnTo>
                    <a:lnTo>
                      <a:pt x="1036" y="11"/>
                    </a:lnTo>
                    <a:moveTo>
                      <a:pt x="972" y="1755"/>
                    </a:moveTo>
                    <a:lnTo>
                      <a:pt x="1165" y="1755"/>
                    </a:lnTo>
                    <a:moveTo>
                      <a:pt x="0" y="916"/>
                    </a:moveTo>
                    <a:lnTo>
                      <a:pt x="89" y="98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63" name="Freeform 151"/>
              <p:cNvSpPr>
                <a:spLocks/>
              </p:cNvSpPr>
              <p:nvPr/>
            </p:nvSpPr>
            <p:spPr bwMode="auto">
              <a:xfrm>
                <a:off x="5076" y="2746"/>
                <a:ext cx="95" cy="217"/>
              </a:xfrm>
              <a:custGeom>
                <a:avLst/>
                <a:gdLst/>
                <a:ahLst/>
                <a:cxnLst>
                  <a:cxn ang="0">
                    <a:pos x="0" y="217"/>
                  </a:cxn>
                  <a:cxn ang="0">
                    <a:pos x="95" y="178"/>
                  </a:cxn>
                  <a:cxn ang="0">
                    <a:pos x="95" y="0"/>
                  </a:cxn>
                  <a:cxn ang="0">
                    <a:pos x="0" y="38"/>
                  </a:cxn>
                  <a:cxn ang="0">
                    <a:pos x="0" y="217"/>
                  </a:cxn>
                </a:cxnLst>
                <a:rect l="0" t="0" r="r" b="b"/>
                <a:pathLst>
                  <a:path w="95" h="217">
                    <a:moveTo>
                      <a:pt x="0" y="217"/>
                    </a:moveTo>
                    <a:lnTo>
                      <a:pt x="95" y="178"/>
                    </a:lnTo>
                    <a:lnTo>
                      <a:pt x="95" y="0"/>
                    </a:lnTo>
                    <a:lnTo>
                      <a:pt x="0" y="38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64" name="Freeform 152"/>
              <p:cNvSpPr>
                <a:spLocks/>
              </p:cNvSpPr>
              <p:nvPr/>
            </p:nvSpPr>
            <p:spPr bwMode="auto">
              <a:xfrm>
                <a:off x="5076" y="2746"/>
                <a:ext cx="95" cy="217"/>
              </a:xfrm>
              <a:custGeom>
                <a:avLst/>
                <a:gdLst/>
                <a:ahLst/>
                <a:cxnLst>
                  <a:cxn ang="0">
                    <a:pos x="0" y="217"/>
                  </a:cxn>
                  <a:cxn ang="0">
                    <a:pos x="95" y="178"/>
                  </a:cxn>
                  <a:cxn ang="0">
                    <a:pos x="95" y="0"/>
                  </a:cxn>
                  <a:cxn ang="0">
                    <a:pos x="0" y="38"/>
                  </a:cxn>
                  <a:cxn ang="0">
                    <a:pos x="0" y="217"/>
                  </a:cxn>
                </a:cxnLst>
                <a:rect l="0" t="0" r="r" b="b"/>
                <a:pathLst>
                  <a:path w="95" h="217">
                    <a:moveTo>
                      <a:pt x="0" y="217"/>
                    </a:moveTo>
                    <a:lnTo>
                      <a:pt x="95" y="178"/>
                    </a:lnTo>
                    <a:lnTo>
                      <a:pt x="95" y="0"/>
                    </a:lnTo>
                    <a:lnTo>
                      <a:pt x="0" y="38"/>
                    </a:lnTo>
                    <a:lnTo>
                      <a:pt x="0" y="2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65" name="Freeform 153"/>
              <p:cNvSpPr>
                <a:spLocks/>
              </p:cNvSpPr>
              <p:nvPr/>
            </p:nvSpPr>
            <p:spPr bwMode="auto">
              <a:xfrm>
                <a:off x="4664" y="1386"/>
                <a:ext cx="96" cy="6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96" y="5"/>
                  </a:cxn>
                  <a:cxn ang="0">
                    <a:pos x="27" y="65"/>
                  </a:cxn>
                  <a:cxn ang="0">
                    <a:pos x="0" y="53"/>
                  </a:cxn>
                  <a:cxn ang="0">
                    <a:pos x="63" y="0"/>
                  </a:cxn>
                </a:cxnLst>
                <a:rect l="0" t="0" r="r" b="b"/>
                <a:pathLst>
                  <a:path w="96" h="65">
                    <a:moveTo>
                      <a:pt x="63" y="0"/>
                    </a:moveTo>
                    <a:lnTo>
                      <a:pt x="96" y="5"/>
                    </a:lnTo>
                    <a:lnTo>
                      <a:pt x="27" y="65"/>
                    </a:lnTo>
                    <a:lnTo>
                      <a:pt x="0" y="53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66" name="Freeform 154"/>
              <p:cNvSpPr>
                <a:spLocks/>
              </p:cNvSpPr>
              <p:nvPr/>
            </p:nvSpPr>
            <p:spPr bwMode="auto">
              <a:xfrm>
                <a:off x="4664" y="1386"/>
                <a:ext cx="96" cy="6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96" y="5"/>
                  </a:cxn>
                  <a:cxn ang="0">
                    <a:pos x="27" y="65"/>
                  </a:cxn>
                  <a:cxn ang="0">
                    <a:pos x="0" y="53"/>
                  </a:cxn>
                  <a:cxn ang="0">
                    <a:pos x="63" y="0"/>
                  </a:cxn>
                </a:cxnLst>
                <a:rect l="0" t="0" r="r" b="b"/>
                <a:pathLst>
                  <a:path w="96" h="65">
                    <a:moveTo>
                      <a:pt x="63" y="0"/>
                    </a:moveTo>
                    <a:lnTo>
                      <a:pt x="96" y="5"/>
                    </a:lnTo>
                    <a:lnTo>
                      <a:pt x="27" y="65"/>
                    </a:lnTo>
                    <a:lnTo>
                      <a:pt x="0" y="53"/>
                    </a:lnTo>
                    <a:lnTo>
                      <a:pt x="6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67" name="Freeform 155"/>
              <p:cNvSpPr>
                <a:spLocks/>
              </p:cNvSpPr>
              <p:nvPr/>
            </p:nvSpPr>
            <p:spPr bwMode="auto">
              <a:xfrm>
                <a:off x="4022" y="1386"/>
                <a:ext cx="96" cy="65"/>
              </a:xfrm>
              <a:custGeom>
                <a:avLst/>
                <a:gdLst/>
                <a:ahLst/>
                <a:cxnLst>
                  <a:cxn ang="0">
                    <a:pos x="96" y="53"/>
                  </a:cxn>
                  <a:cxn ang="0">
                    <a:pos x="69" y="65"/>
                  </a:cxn>
                  <a:cxn ang="0">
                    <a:pos x="0" y="5"/>
                  </a:cxn>
                  <a:cxn ang="0">
                    <a:pos x="33" y="0"/>
                  </a:cxn>
                  <a:cxn ang="0">
                    <a:pos x="96" y="53"/>
                  </a:cxn>
                </a:cxnLst>
                <a:rect l="0" t="0" r="r" b="b"/>
                <a:pathLst>
                  <a:path w="96" h="65">
                    <a:moveTo>
                      <a:pt x="96" y="53"/>
                    </a:moveTo>
                    <a:lnTo>
                      <a:pt x="69" y="65"/>
                    </a:lnTo>
                    <a:lnTo>
                      <a:pt x="0" y="5"/>
                    </a:lnTo>
                    <a:lnTo>
                      <a:pt x="33" y="0"/>
                    </a:lnTo>
                    <a:lnTo>
                      <a:pt x="9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68" name="Freeform 156"/>
              <p:cNvSpPr>
                <a:spLocks noEditPoints="1"/>
              </p:cNvSpPr>
              <p:nvPr/>
            </p:nvSpPr>
            <p:spPr bwMode="auto">
              <a:xfrm>
                <a:off x="4022" y="1386"/>
                <a:ext cx="467" cy="1776"/>
              </a:xfrm>
              <a:custGeom>
                <a:avLst/>
                <a:gdLst/>
                <a:ahLst/>
                <a:cxnLst>
                  <a:cxn ang="0">
                    <a:pos x="96" y="53"/>
                  </a:cxn>
                  <a:cxn ang="0">
                    <a:pos x="69" y="65"/>
                  </a:cxn>
                  <a:cxn ang="0">
                    <a:pos x="0" y="5"/>
                  </a:cxn>
                  <a:cxn ang="0">
                    <a:pos x="33" y="0"/>
                  </a:cxn>
                  <a:cxn ang="0">
                    <a:pos x="96" y="53"/>
                  </a:cxn>
                  <a:cxn ang="0">
                    <a:pos x="274" y="1776"/>
                  </a:cxn>
                  <a:cxn ang="0">
                    <a:pos x="274" y="1768"/>
                  </a:cxn>
                  <a:cxn ang="0">
                    <a:pos x="467" y="1768"/>
                  </a:cxn>
                  <a:cxn ang="0">
                    <a:pos x="467" y="1776"/>
                  </a:cxn>
                </a:cxnLst>
                <a:rect l="0" t="0" r="r" b="b"/>
                <a:pathLst>
                  <a:path w="467" h="1776">
                    <a:moveTo>
                      <a:pt x="96" y="53"/>
                    </a:moveTo>
                    <a:lnTo>
                      <a:pt x="69" y="65"/>
                    </a:lnTo>
                    <a:lnTo>
                      <a:pt x="0" y="5"/>
                    </a:lnTo>
                    <a:lnTo>
                      <a:pt x="33" y="0"/>
                    </a:lnTo>
                    <a:lnTo>
                      <a:pt x="96" y="53"/>
                    </a:lnTo>
                    <a:moveTo>
                      <a:pt x="274" y="1776"/>
                    </a:moveTo>
                    <a:lnTo>
                      <a:pt x="274" y="1768"/>
                    </a:lnTo>
                    <a:moveTo>
                      <a:pt x="467" y="1768"/>
                    </a:moveTo>
                    <a:lnTo>
                      <a:pt x="467" y="177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69" name="Freeform 157"/>
              <p:cNvSpPr>
                <a:spLocks/>
              </p:cNvSpPr>
              <p:nvPr/>
            </p:nvSpPr>
            <p:spPr bwMode="auto">
              <a:xfrm>
                <a:off x="5401" y="2027"/>
                <a:ext cx="55" cy="143"/>
              </a:xfrm>
              <a:custGeom>
                <a:avLst/>
                <a:gdLst/>
                <a:ahLst/>
                <a:cxnLst>
                  <a:cxn ang="0">
                    <a:pos x="55" y="89"/>
                  </a:cxn>
                  <a:cxn ang="0">
                    <a:pos x="55" y="0"/>
                  </a:cxn>
                  <a:cxn ang="0">
                    <a:pos x="0" y="53"/>
                  </a:cxn>
                  <a:cxn ang="0">
                    <a:pos x="0" y="143"/>
                  </a:cxn>
                  <a:cxn ang="0">
                    <a:pos x="55" y="89"/>
                  </a:cxn>
                </a:cxnLst>
                <a:rect l="0" t="0" r="r" b="b"/>
                <a:pathLst>
                  <a:path w="55" h="143">
                    <a:moveTo>
                      <a:pt x="55" y="89"/>
                    </a:moveTo>
                    <a:lnTo>
                      <a:pt x="55" y="0"/>
                    </a:lnTo>
                    <a:lnTo>
                      <a:pt x="0" y="53"/>
                    </a:lnTo>
                    <a:lnTo>
                      <a:pt x="0" y="143"/>
                    </a:lnTo>
                    <a:lnTo>
                      <a:pt x="55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70" name="Freeform 158"/>
              <p:cNvSpPr>
                <a:spLocks/>
              </p:cNvSpPr>
              <p:nvPr/>
            </p:nvSpPr>
            <p:spPr bwMode="auto">
              <a:xfrm>
                <a:off x="5401" y="2027"/>
                <a:ext cx="55" cy="143"/>
              </a:xfrm>
              <a:custGeom>
                <a:avLst/>
                <a:gdLst/>
                <a:ahLst/>
                <a:cxnLst>
                  <a:cxn ang="0">
                    <a:pos x="55" y="89"/>
                  </a:cxn>
                  <a:cxn ang="0">
                    <a:pos x="55" y="0"/>
                  </a:cxn>
                  <a:cxn ang="0">
                    <a:pos x="0" y="53"/>
                  </a:cxn>
                  <a:cxn ang="0">
                    <a:pos x="0" y="143"/>
                  </a:cxn>
                  <a:cxn ang="0">
                    <a:pos x="55" y="89"/>
                  </a:cxn>
                </a:cxnLst>
                <a:rect l="0" t="0" r="r" b="b"/>
                <a:pathLst>
                  <a:path w="55" h="143">
                    <a:moveTo>
                      <a:pt x="55" y="89"/>
                    </a:moveTo>
                    <a:lnTo>
                      <a:pt x="55" y="0"/>
                    </a:lnTo>
                    <a:lnTo>
                      <a:pt x="0" y="53"/>
                    </a:lnTo>
                    <a:lnTo>
                      <a:pt x="0" y="143"/>
                    </a:lnTo>
                    <a:lnTo>
                      <a:pt x="55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71" name="Freeform 159"/>
              <p:cNvSpPr>
                <a:spLocks/>
              </p:cNvSpPr>
              <p:nvPr/>
            </p:nvSpPr>
            <p:spPr bwMode="auto">
              <a:xfrm>
                <a:off x="4353" y="1410"/>
                <a:ext cx="75" cy="18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75" y="18"/>
                  </a:cxn>
                  <a:cxn ang="0">
                    <a:pos x="0" y="18"/>
                  </a:cxn>
                  <a:cxn ang="0">
                    <a:pos x="7" y="0"/>
                  </a:cxn>
                  <a:cxn ang="0">
                    <a:pos x="67" y="0"/>
                  </a:cxn>
                </a:cxnLst>
                <a:rect l="0" t="0" r="r" b="b"/>
                <a:pathLst>
                  <a:path w="75" h="18">
                    <a:moveTo>
                      <a:pt x="67" y="0"/>
                    </a:moveTo>
                    <a:lnTo>
                      <a:pt x="75" y="18"/>
                    </a:lnTo>
                    <a:lnTo>
                      <a:pt x="0" y="18"/>
                    </a:lnTo>
                    <a:lnTo>
                      <a:pt x="7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72" name="Freeform 160"/>
              <p:cNvSpPr>
                <a:spLocks/>
              </p:cNvSpPr>
              <p:nvPr/>
            </p:nvSpPr>
            <p:spPr bwMode="auto">
              <a:xfrm>
                <a:off x="4353" y="1410"/>
                <a:ext cx="75" cy="18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75" y="18"/>
                  </a:cxn>
                  <a:cxn ang="0">
                    <a:pos x="0" y="18"/>
                  </a:cxn>
                  <a:cxn ang="0">
                    <a:pos x="7" y="0"/>
                  </a:cxn>
                  <a:cxn ang="0">
                    <a:pos x="67" y="0"/>
                  </a:cxn>
                </a:cxnLst>
                <a:rect l="0" t="0" r="r" b="b"/>
                <a:pathLst>
                  <a:path w="75" h="18">
                    <a:moveTo>
                      <a:pt x="67" y="0"/>
                    </a:moveTo>
                    <a:lnTo>
                      <a:pt x="75" y="18"/>
                    </a:lnTo>
                    <a:lnTo>
                      <a:pt x="0" y="18"/>
                    </a:lnTo>
                    <a:lnTo>
                      <a:pt x="7" y="0"/>
                    </a:lnTo>
                    <a:lnTo>
                      <a:pt x="6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73" name="Freeform 161"/>
              <p:cNvSpPr>
                <a:spLocks/>
              </p:cNvSpPr>
              <p:nvPr/>
            </p:nvSpPr>
            <p:spPr bwMode="auto">
              <a:xfrm>
                <a:off x="4781" y="1352"/>
                <a:ext cx="148" cy="82"/>
              </a:xfrm>
              <a:custGeom>
                <a:avLst/>
                <a:gdLst/>
                <a:ahLst/>
                <a:cxnLst>
                  <a:cxn ang="0">
                    <a:pos x="148" y="55"/>
                  </a:cxn>
                  <a:cxn ang="0">
                    <a:pos x="18" y="0"/>
                  </a:cxn>
                  <a:cxn ang="0">
                    <a:pos x="0" y="20"/>
                  </a:cxn>
                  <a:cxn ang="0">
                    <a:pos x="125" y="82"/>
                  </a:cxn>
                  <a:cxn ang="0">
                    <a:pos x="148" y="55"/>
                  </a:cxn>
                </a:cxnLst>
                <a:rect l="0" t="0" r="r" b="b"/>
                <a:pathLst>
                  <a:path w="148" h="82">
                    <a:moveTo>
                      <a:pt x="148" y="55"/>
                    </a:moveTo>
                    <a:lnTo>
                      <a:pt x="18" y="0"/>
                    </a:lnTo>
                    <a:lnTo>
                      <a:pt x="0" y="20"/>
                    </a:lnTo>
                    <a:lnTo>
                      <a:pt x="125" y="82"/>
                    </a:lnTo>
                    <a:lnTo>
                      <a:pt x="148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74" name="Freeform 162"/>
              <p:cNvSpPr>
                <a:spLocks/>
              </p:cNvSpPr>
              <p:nvPr/>
            </p:nvSpPr>
            <p:spPr bwMode="auto">
              <a:xfrm>
                <a:off x="4781" y="1352"/>
                <a:ext cx="148" cy="82"/>
              </a:xfrm>
              <a:custGeom>
                <a:avLst/>
                <a:gdLst/>
                <a:ahLst/>
                <a:cxnLst>
                  <a:cxn ang="0">
                    <a:pos x="148" y="55"/>
                  </a:cxn>
                  <a:cxn ang="0">
                    <a:pos x="18" y="0"/>
                  </a:cxn>
                  <a:cxn ang="0">
                    <a:pos x="0" y="20"/>
                  </a:cxn>
                  <a:cxn ang="0">
                    <a:pos x="125" y="82"/>
                  </a:cxn>
                  <a:cxn ang="0">
                    <a:pos x="148" y="55"/>
                  </a:cxn>
                </a:cxnLst>
                <a:rect l="0" t="0" r="r" b="b"/>
                <a:pathLst>
                  <a:path w="148" h="82">
                    <a:moveTo>
                      <a:pt x="148" y="55"/>
                    </a:moveTo>
                    <a:lnTo>
                      <a:pt x="18" y="0"/>
                    </a:lnTo>
                    <a:lnTo>
                      <a:pt x="0" y="20"/>
                    </a:lnTo>
                    <a:lnTo>
                      <a:pt x="125" y="82"/>
                    </a:lnTo>
                    <a:lnTo>
                      <a:pt x="148" y="5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75" name="Freeform 163"/>
              <p:cNvSpPr>
                <a:spLocks/>
              </p:cNvSpPr>
              <p:nvPr/>
            </p:nvSpPr>
            <p:spPr bwMode="auto">
              <a:xfrm>
                <a:off x="5098" y="1718"/>
                <a:ext cx="97" cy="124"/>
              </a:xfrm>
              <a:custGeom>
                <a:avLst/>
                <a:gdLst/>
                <a:ahLst/>
                <a:cxnLst>
                  <a:cxn ang="0">
                    <a:pos x="47" y="124"/>
                  </a:cxn>
                  <a:cxn ang="0">
                    <a:pos x="0" y="46"/>
                  </a:cxn>
                  <a:cxn ang="0">
                    <a:pos x="49" y="0"/>
                  </a:cxn>
                  <a:cxn ang="0">
                    <a:pos x="97" y="72"/>
                  </a:cxn>
                  <a:cxn ang="0">
                    <a:pos x="47" y="124"/>
                  </a:cxn>
                </a:cxnLst>
                <a:rect l="0" t="0" r="r" b="b"/>
                <a:pathLst>
                  <a:path w="97" h="124">
                    <a:moveTo>
                      <a:pt x="47" y="124"/>
                    </a:moveTo>
                    <a:lnTo>
                      <a:pt x="0" y="46"/>
                    </a:lnTo>
                    <a:lnTo>
                      <a:pt x="49" y="0"/>
                    </a:lnTo>
                    <a:lnTo>
                      <a:pt x="97" y="72"/>
                    </a:lnTo>
                    <a:lnTo>
                      <a:pt x="47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76" name="Freeform 164"/>
              <p:cNvSpPr>
                <a:spLocks/>
              </p:cNvSpPr>
              <p:nvPr/>
            </p:nvSpPr>
            <p:spPr bwMode="auto">
              <a:xfrm>
                <a:off x="5098" y="1718"/>
                <a:ext cx="97" cy="124"/>
              </a:xfrm>
              <a:custGeom>
                <a:avLst/>
                <a:gdLst/>
                <a:ahLst/>
                <a:cxnLst>
                  <a:cxn ang="0">
                    <a:pos x="47" y="124"/>
                  </a:cxn>
                  <a:cxn ang="0">
                    <a:pos x="0" y="46"/>
                  </a:cxn>
                  <a:cxn ang="0">
                    <a:pos x="49" y="0"/>
                  </a:cxn>
                  <a:cxn ang="0">
                    <a:pos x="97" y="72"/>
                  </a:cxn>
                  <a:cxn ang="0">
                    <a:pos x="47" y="124"/>
                  </a:cxn>
                </a:cxnLst>
                <a:rect l="0" t="0" r="r" b="b"/>
                <a:pathLst>
                  <a:path w="97" h="124">
                    <a:moveTo>
                      <a:pt x="47" y="124"/>
                    </a:moveTo>
                    <a:lnTo>
                      <a:pt x="0" y="46"/>
                    </a:lnTo>
                    <a:lnTo>
                      <a:pt x="49" y="0"/>
                    </a:lnTo>
                    <a:lnTo>
                      <a:pt x="97" y="72"/>
                    </a:lnTo>
                    <a:lnTo>
                      <a:pt x="47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77" name="Freeform 165"/>
              <p:cNvSpPr>
                <a:spLocks/>
              </p:cNvSpPr>
              <p:nvPr/>
            </p:nvSpPr>
            <p:spPr bwMode="auto">
              <a:xfrm>
                <a:off x="3586" y="1718"/>
                <a:ext cx="96" cy="12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49" y="0"/>
                  </a:cxn>
                  <a:cxn ang="0">
                    <a:pos x="96" y="46"/>
                  </a:cxn>
                  <a:cxn ang="0">
                    <a:pos x="51" y="124"/>
                  </a:cxn>
                  <a:cxn ang="0">
                    <a:pos x="0" y="72"/>
                  </a:cxn>
                </a:cxnLst>
                <a:rect l="0" t="0" r="r" b="b"/>
                <a:pathLst>
                  <a:path w="96" h="124">
                    <a:moveTo>
                      <a:pt x="0" y="72"/>
                    </a:moveTo>
                    <a:lnTo>
                      <a:pt x="49" y="0"/>
                    </a:lnTo>
                    <a:lnTo>
                      <a:pt x="96" y="46"/>
                    </a:lnTo>
                    <a:lnTo>
                      <a:pt x="51" y="124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78" name="Freeform 166"/>
              <p:cNvSpPr>
                <a:spLocks noEditPoints="1"/>
              </p:cNvSpPr>
              <p:nvPr/>
            </p:nvSpPr>
            <p:spPr bwMode="auto">
              <a:xfrm>
                <a:off x="3586" y="1718"/>
                <a:ext cx="1856" cy="144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49" y="0"/>
                  </a:cxn>
                  <a:cxn ang="0">
                    <a:pos x="96" y="46"/>
                  </a:cxn>
                  <a:cxn ang="0">
                    <a:pos x="51" y="124"/>
                  </a:cxn>
                  <a:cxn ang="0">
                    <a:pos x="0" y="72"/>
                  </a:cxn>
                  <a:cxn ang="0">
                    <a:pos x="903" y="1444"/>
                  </a:cxn>
                  <a:cxn ang="0">
                    <a:pos x="710" y="1444"/>
                  </a:cxn>
                  <a:cxn ang="0">
                    <a:pos x="1856" y="612"/>
                  </a:cxn>
                  <a:cxn ang="0">
                    <a:pos x="1779" y="672"/>
                  </a:cxn>
                </a:cxnLst>
                <a:rect l="0" t="0" r="r" b="b"/>
                <a:pathLst>
                  <a:path w="1856" h="1444">
                    <a:moveTo>
                      <a:pt x="0" y="72"/>
                    </a:moveTo>
                    <a:lnTo>
                      <a:pt x="49" y="0"/>
                    </a:lnTo>
                    <a:lnTo>
                      <a:pt x="96" y="46"/>
                    </a:lnTo>
                    <a:lnTo>
                      <a:pt x="51" y="124"/>
                    </a:lnTo>
                    <a:lnTo>
                      <a:pt x="0" y="72"/>
                    </a:lnTo>
                    <a:moveTo>
                      <a:pt x="903" y="1444"/>
                    </a:moveTo>
                    <a:lnTo>
                      <a:pt x="710" y="1444"/>
                    </a:lnTo>
                    <a:moveTo>
                      <a:pt x="1856" y="612"/>
                    </a:moveTo>
                    <a:lnTo>
                      <a:pt x="1779" y="67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79" name="Freeform 167"/>
              <p:cNvSpPr>
                <a:spLocks/>
              </p:cNvSpPr>
              <p:nvPr/>
            </p:nvSpPr>
            <p:spPr bwMode="auto">
              <a:xfrm>
                <a:off x="5163" y="2048"/>
                <a:ext cx="100" cy="152"/>
              </a:xfrm>
              <a:custGeom>
                <a:avLst/>
                <a:gdLst/>
                <a:ahLst/>
                <a:cxnLst>
                  <a:cxn ang="0">
                    <a:pos x="28" y="152"/>
                  </a:cxn>
                  <a:cxn ang="0">
                    <a:pos x="0" y="54"/>
                  </a:cxn>
                  <a:cxn ang="0">
                    <a:pos x="71" y="0"/>
                  </a:cxn>
                  <a:cxn ang="0">
                    <a:pos x="100" y="98"/>
                  </a:cxn>
                  <a:cxn ang="0">
                    <a:pos x="28" y="152"/>
                  </a:cxn>
                </a:cxnLst>
                <a:rect l="0" t="0" r="r" b="b"/>
                <a:pathLst>
                  <a:path w="100" h="152">
                    <a:moveTo>
                      <a:pt x="28" y="152"/>
                    </a:moveTo>
                    <a:lnTo>
                      <a:pt x="0" y="54"/>
                    </a:lnTo>
                    <a:lnTo>
                      <a:pt x="71" y="0"/>
                    </a:lnTo>
                    <a:lnTo>
                      <a:pt x="100" y="98"/>
                    </a:ln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80" name="Freeform 168"/>
              <p:cNvSpPr>
                <a:spLocks/>
              </p:cNvSpPr>
              <p:nvPr/>
            </p:nvSpPr>
            <p:spPr bwMode="auto">
              <a:xfrm>
                <a:off x="5163" y="2048"/>
                <a:ext cx="100" cy="152"/>
              </a:xfrm>
              <a:custGeom>
                <a:avLst/>
                <a:gdLst/>
                <a:ahLst/>
                <a:cxnLst>
                  <a:cxn ang="0">
                    <a:pos x="28" y="152"/>
                  </a:cxn>
                  <a:cxn ang="0">
                    <a:pos x="0" y="54"/>
                  </a:cxn>
                  <a:cxn ang="0">
                    <a:pos x="71" y="0"/>
                  </a:cxn>
                  <a:cxn ang="0">
                    <a:pos x="100" y="98"/>
                  </a:cxn>
                  <a:cxn ang="0">
                    <a:pos x="28" y="152"/>
                  </a:cxn>
                </a:cxnLst>
                <a:rect l="0" t="0" r="r" b="b"/>
                <a:pathLst>
                  <a:path w="100" h="152">
                    <a:moveTo>
                      <a:pt x="28" y="152"/>
                    </a:moveTo>
                    <a:lnTo>
                      <a:pt x="0" y="54"/>
                    </a:lnTo>
                    <a:lnTo>
                      <a:pt x="71" y="0"/>
                    </a:lnTo>
                    <a:lnTo>
                      <a:pt x="100" y="98"/>
                    </a:lnTo>
                    <a:lnTo>
                      <a:pt x="28" y="1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81" name="Freeform 169"/>
              <p:cNvSpPr>
                <a:spLocks/>
              </p:cNvSpPr>
              <p:nvPr/>
            </p:nvSpPr>
            <p:spPr bwMode="auto">
              <a:xfrm>
                <a:off x="3519" y="2048"/>
                <a:ext cx="99" cy="15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29" y="0"/>
                  </a:cxn>
                  <a:cxn ang="0">
                    <a:pos x="99" y="54"/>
                  </a:cxn>
                  <a:cxn ang="0">
                    <a:pos x="72" y="152"/>
                  </a:cxn>
                  <a:cxn ang="0">
                    <a:pos x="0" y="98"/>
                  </a:cxn>
                </a:cxnLst>
                <a:rect l="0" t="0" r="r" b="b"/>
                <a:pathLst>
                  <a:path w="99" h="152">
                    <a:moveTo>
                      <a:pt x="0" y="98"/>
                    </a:moveTo>
                    <a:lnTo>
                      <a:pt x="29" y="0"/>
                    </a:lnTo>
                    <a:lnTo>
                      <a:pt x="99" y="54"/>
                    </a:lnTo>
                    <a:lnTo>
                      <a:pt x="72" y="15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82" name="Freeform 170"/>
              <p:cNvSpPr>
                <a:spLocks/>
              </p:cNvSpPr>
              <p:nvPr/>
            </p:nvSpPr>
            <p:spPr bwMode="auto">
              <a:xfrm>
                <a:off x="3519" y="2048"/>
                <a:ext cx="99" cy="15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29" y="0"/>
                  </a:cxn>
                  <a:cxn ang="0">
                    <a:pos x="99" y="54"/>
                  </a:cxn>
                  <a:cxn ang="0">
                    <a:pos x="72" y="152"/>
                  </a:cxn>
                  <a:cxn ang="0">
                    <a:pos x="0" y="98"/>
                  </a:cxn>
                </a:cxnLst>
                <a:rect l="0" t="0" r="r" b="b"/>
                <a:pathLst>
                  <a:path w="99" h="152">
                    <a:moveTo>
                      <a:pt x="0" y="98"/>
                    </a:moveTo>
                    <a:lnTo>
                      <a:pt x="29" y="0"/>
                    </a:lnTo>
                    <a:lnTo>
                      <a:pt x="99" y="54"/>
                    </a:lnTo>
                    <a:lnTo>
                      <a:pt x="72" y="152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83" name="Freeform 171"/>
              <p:cNvSpPr>
                <a:spLocks/>
              </p:cNvSpPr>
              <p:nvPr/>
            </p:nvSpPr>
            <p:spPr bwMode="auto">
              <a:xfrm>
                <a:off x="5414" y="1758"/>
                <a:ext cx="80" cy="129"/>
              </a:xfrm>
              <a:custGeom>
                <a:avLst/>
                <a:gdLst/>
                <a:ahLst/>
                <a:cxnLst>
                  <a:cxn ang="0">
                    <a:pos x="80" y="65"/>
                  </a:cxn>
                  <a:cxn ang="0">
                    <a:pos x="46" y="0"/>
                  </a:cxn>
                  <a:cxn ang="0">
                    <a:pos x="0" y="62"/>
                  </a:cxn>
                  <a:cxn ang="0">
                    <a:pos x="32" y="129"/>
                  </a:cxn>
                  <a:cxn ang="0">
                    <a:pos x="80" y="65"/>
                  </a:cxn>
                </a:cxnLst>
                <a:rect l="0" t="0" r="r" b="b"/>
                <a:pathLst>
                  <a:path w="80" h="129">
                    <a:moveTo>
                      <a:pt x="80" y="65"/>
                    </a:moveTo>
                    <a:lnTo>
                      <a:pt x="46" y="0"/>
                    </a:lnTo>
                    <a:lnTo>
                      <a:pt x="0" y="62"/>
                    </a:lnTo>
                    <a:lnTo>
                      <a:pt x="32" y="129"/>
                    </a:lnTo>
                    <a:lnTo>
                      <a:pt x="8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84" name="Freeform 172"/>
              <p:cNvSpPr>
                <a:spLocks/>
              </p:cNvSpPr>
              <p:nvPr/>
            </p:nvSpPr>
            <p:spPr bwMode="auto">
              <a:xfrm>
                <a:off x="5414" y="1758"/>
                <a:ext cx="80" cy="129"/>
              </a:xfrm>
              <a:custGeom>
                <a:avLst/>
                <a:gdLst/>
                <a:ahLst/>
                <a:cxnLst>
                  <a:cxn ang="0">
                    <a:pos x="80" y="65"/>
                  </a:cxn>
                  <a:cxn ang="0">
                    <a:pos x="46" y="0"/>
                  </a:cxn>
                  <a:cxn ang="0">
                    <a:pos x="0" y="62"/>
                  </a:cxn>
                  <a:cxn ang="0">
                    <a:pos x="32" y="129"/>
                  </a:cxn>
                  <a:cxn ang="0">
                    <a:pos x="80" y="65"/>
                  </a:cxn>
                </a:cxnLst>
                <a:rect l="0" t="0" r="r" b="b"/>
                <a:pathLst>
                  <a:path w="80" h="129">
                    <a:moveTo>
                      <a:pt x="80" y="65"/>
                    </a:moveTo>
                    <a:lnTo>
                      <a:pt x="46" y="0"/>
                    </a:lnTo>
                    <a:lnTo>
                      <a:pt x="0" y="62"/>
                    </a:lnTo>
                    <a:lnTo>
                      <a:pt x="32" y="129"/>
                    </a:lnTo>
                    <a:lnTo>
                      <a:pt x="80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85" name="Freeform 173"/>
              <p:cNvSpPr>
                <a:spLocks/>
              </p:cNvSpPr>
              <p:nvPr/>
            </p:nvSpPr>
            <p:spPr bwMode="auto">
              <a:xfrm>
                <a:off x="4781" y="1286"/>
                <a:ext cx="18" cy="86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18" y="0"/>
                  </a:cxn>
                  <a:cxn ang="0">
                    <a:pos x="0" y="21"/>
                  </a:cxn>
                  <a:cxn ang="0">
                    <a:pos x="0" y="86"/>
                  </a:cxn>
                  <a:cxn ang="0">
                    <a:pos x="18" y="66"/>
                  </a:cxn>
                </a:cxnLst>
                <a:rect l="0" t="0" r="r" b="b"/>
                <a:pathLst>
                  <a:path w="18" h="86">
                    <a:moveTo>
                      <a:pt x="18" y="66"/>
                    </a:moveTo>
                    <a:lnTo>
                      <a:pt x="18" y="0"/>
                    </a:lnTo>
                    <a:lnTo>
                      <a:pt x="0" y="21"/>
                    </a:lnTo>
                    <a:lnTo>
                      <a:pt x="0" y="86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86" name="Freeform 174"/>
              <p:cNvSpPr>
                <a:spLocks/>
              </p:cNvSpPr>
              <p:nvPr/>
            </p:nvSpPr>
            <p:spPr bwMode="auto">
              <a:xfrm>
                <a:off x="4781" y="1286"/>
                <a:ext cx="18" cy="86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18" y="0"/>
                  </a:cxn>
                  <a:cxn ang="0">
                    <a:pos x="0" y="21"/>
                  </a:cxn>
                  <a:cxn ang="0">
                    <a:pos x="0" y="86"/>
                  </a:cxn>
                  <a:cxn ang="0">
                    <a:pos x="18" y="66"/>
                  </a:cxn>
                </a:cxnLst>
                <a:rect l="0" t="0" r="r" b="b"/>
                <a:pathLst>
                  <a:path w="18" h="86">
                    <a:moveTo>
                      <a:pt x="18" y="66"/>
                    </a:moveTo>
                    <a:lnTo>
                      <a:pt x="18" y="0"/>
                    </a:lnTo>
                    <a:lnTo>
                      <a:pt x="0" y="21"/>
                    </a:lnTo>
                    <a:lnTo>
                      <a:pt x="0" y="86"/>
                    </a:lnTo>
                    <a:lnTo>
                      <a:pt x="18" y="6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87" name="Freeform 175"/>
              <p:cNvSpPr>
                <a:spLocks/>
              </p:cNvSpPr>
              <p:nvPr/>
            </p:nvSpPr>
            <p:spPr bwMode="auto">
              <a:xfrm>
                <a:off x="4515" y="1404"/>
                <a:ext cx="94" cy="44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94" y="14"/>
                  </a:cxn>
                  <a:cxn ang="0">
                    <a:pos x="19" y="44"/>
                  </a:cxn>
                  <a:cxn ang="0">
                    <a:pos x="0" y="27"/>
                  </a:cxn>
                  <a:cxn ang="0">
                    <a:pos x="66" y="0"/>
                  </a:cxn>
                </a:cxnLst>
                <a:rect l="0" t="0" r="r" b="b"/>
                <a:pathLst>
                  <a:path w="94" h="44">
                    <a:moveTo>
                      <a:pt x="66" y="0"/>
                    </a:moveTo>
                    <a:lnTo>
                      <a:pt x="94" y="14"/>
                    </a:lnTo>
                    <a:lnTo>
                      <a:pt x="19" y="44"/>
                    </a:lnTo>
                    <a:lnTo>
                      <a:pt x="0" y="2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88" name="Freeform 176"/>
              <p:cNvSpPr>
                <a:spLocks/>
              </p:cNvSpPr>
              <p:nvPr/>
            </p:nvSpPr>
            <p:spPr bwMode="auto">
              <a:xfrm>
                <a:off x="4515" y="1404"/>
                <a:ext cx="94" cy="44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94" y="14"/>
                  </a:cxn>
                  <a:cxn ang="0">
                    <a:pos x="19" y="44"/>
                  </a:cxn>
                  <a:cxn ang="0">
                    <a:pos x="0" y="27"/>
                  </a:cxn>
                  <a:cxn ang="0">
                    <a:pos x="66" y="0"/>
                  </a:cxn>
                </a:cxnLst>
                <a:rect l="0" t="0" r="r" b="b"/>
                <a:pathLst>
                  <a:path w="94" h="44">
                    <a:moveTo>
                      <a:pt x="66" y="0"/>
                    </a:moveTo>
                    <a:lnTo>
                      <a:pt x="94" y="14"/>
                    </a:lnTo>
                    <a:lnTo>
                      <a:pt x="19" y="44"/>
                    </a:lnTo>
                    <a:lnTo>
                      <a:pt x="0" y="27"/>
                    </a:lnTo>
                    <a:lnTo>
                      <a:pt x="6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89" name="Freeform 177"/>
              <p:cNvSpPr>
                <a:spLocks/>
              </p:cNvSpPr>
              <p:nvPr/>
            </p:nvSpPr>
            <p:spPr bwMode="auto">
              <a:xfrm>
                <a:off x="4173" y="1404"/>
                <a:ext cx="94" cy="44"/>
              </a:xfrm>
              <a:custGeom>
                <a:avLst/>
                <a:gdLst/>
                <a:ahLst/>
                <a:cxnLst>
                  <a:cxn ang="0">
                    <a:pos x="94" y="27"/>
                  </a:cxn>
                  <a:cxn ang="0">
                    <a:pos x="75" y="44"/>
                  </a:cxn>
                  <a:cxn ang="0">
                    <a:pos x="0" y="14"/>
                  </a:cxn>
                  <a:cxn ang="0">
                    <a:pos x="28" y="0"/>
                  </a:cxn>
                  <a:cxn ang="0">
                    <a:pos x="94" y="27"/>
                  </a:cxn>
                </a:cxnLst>
                <a:rect l="0" t="0" r="r" b="b"/>
                <a:pathLst>
                  <a:path w="94" h="44">
                    <a:moveTo>
                      <a:pt x="94" y="27"/>
                    </a:moveTo>
                    <a:lnTo>
                      <a:pt x="75" y="44"/>
                    </a:lnTo>
                    <a:lnTo>
                      <a:pt x="0" y="14"/>
                    </a:lnTo>
                    <a:lnTo>
                      <a:pt x="28" y="0"/>
                    </a:lnTo>
                    <a:lnTo>
                      <a:pt x="9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90" name="Freeform 178"/>
              <p:cNvSpPr>
                <a:spLocks noEditPoints="1"/>
              </p:cNvSpPr>
              <p:nvPr/>
            </p:nvSpPr>
            <p:spPr bwMode="auto">
              <a:xfrm>
                <a:off x="3646" y="1404"/>
                <a:ext cx="1412" cy="1702"/>
              </a:xfrm>
              <a:custGeom>
                <a:avLst/>
                <a:gdLst/>
                <a:ahLst/>
                <a:cxnLst>
                  <a:cxn ang="0">
                    <a:pos x="621" y="27"/>
                  </a:cxn>
                  <a:cxn ang="0">
                    <a:pos x="602" y="44"/>
                  </a:cxn>
                  <a:cxn ang="0">
                    <a:pos x="527" y="14"/>
                  </a:cxn>
                  <a:cxn ang="0">
                    <a:pos x="555" y="0"/>
                  </a:cxn>
                  <a:cxn ang="0">
                    <a:pos x="621" y="27"/>
                  </a:cxn>
                  <a:cxn ang="0">
                    <a:pos x="1412" y="1559"/>
                  </a:cxn>
                  <a:cxn ang="0">
                    <a:pos x="1412" y="1702"/>
                  </a:cxn>
                  <a:cxn ang="0">
                    <a:pos x="115" y="1615"/>
                  </a:cxn>
                  <a:cxn ang="0">
                    <a:pos x="0" y="1575"/>
                  </a:cxn>
                </a:cxnLst>
                <a:rect l="0" t="0" r="r" b="b"/>
                <a:pathLst>
                  <a:path w="1412" h="1702">
                    <a:moveTo>
                      <a:pt x="621" y="27"/>
                    </a:moveTo>
                    <a:lnTo>
                      <a:pt x="602" y="44"/>
                    </a:lnTo>
                    <a:lnTo>
                      <a:pt x="527" y="14"/>
                    </a:lnTo>
                    <a:lnTo>
                      <a:pt x="555" y="0"/>
                    </a:lnTo>
                    <a:lnTo>
                      <a:pt x="621" y="27"/>
                    </a:lnTo>
                    <a:moveTo>
                      <a:pt x="1412" y="1559"/>
                    </a:moveTo>
                    <a:lnTo>
                      <a:pt x="1412" y="1702"/>
                    </a:lnTo>
                    <a:moveTo>
                      <a:pt x="115" y="1615"/>
                    </a:moveTo>
                    <a:lnTo>
                      <a:pt x="0" y="157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91" name="Freeform 179"/>
              <p:cNvSpPr>
                <a:spLocks/>
              </p:cNvSpPr>
              <p:nvPr/>
            </p:nvSpPr>
            <p:spPr bwMode="auto">
              <a:xfrm>
                <a:off x="4428" y="1416"/>
                <a:ext cx="87" cy="3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87" y="15"/>
                  </a:cxn>
                  <a:cxn ang="0">
                    <a:pos x="7" y="31"/>
                  </a:cxn>
                  <a:cxn ang="0">
                    <a:pos x="0" y="12"/>
                  </a:cxn>
                  <a:cxn ang="0">
                    <a:pos x="67" y="0"/>
                  </a:cxn>
                </a:cxnLst>
                <a:rect l="0" t="0" r="r" b="b"/>
                <a:pathLst>
                  <a:path w="87" h="31">
                    <a:moveTo>
                      <a:pt x="67" y="0"/>
                    </a:moveTo>
                    <a:lnTo>
                      <a:pt x="87" y="15"/>
                    </a:lnTo>
                    <a:lnTo>
                      <a:pt x="7" y="31"/>
                    </a:lnTo>
                    <a:lnTo>
                      <a:pt x="0" y="1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92" name="Freeform 180"/>
              <p:cNvSpPr>
                <a:spLocks/>
              </p:cNvSpPr>
              <p:nvPr/>
            </p:nvSpPr>
            <p:spPr bwMode="auto">
              <a:xfrm>
                <a:off x="4428" y="1416"/>
                <a:ext cx="87" cy="3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87" y="15"/>
                  </a:cxn>
                  <a:cxn ang="0">
                    <a:pos x="7" y="31"/>
                  </a:cxn>
                  <a:cxn ang="0">
                    <a:pos x="0" y="12"/>
                  </a:cxn>
                  <a:cxn ang="0">
                    <a:pos x="67" y="0"/>
                  </a:cxn>
                </a:cxnLst>
                <a:rect l="0" t="0" r="r" b="b"/>
                <a:pathLst>
                  <a:path w="87" h="31">
                    <a:moveTo>
                      <a:pt x="67" y="0"/>
                    </a:moveTo>
                    <a:lnTo>
                      <a:pt x="87" y="15"/>
                    </a:lnTo>
                    <a:lnTo>
                      <a:pt x="7" y="31"/>
                    </a:lnTo>
                    <a:lnTo>
                      <a:pt x="0" y="12"/>
                    </a:lnTo>
                    <a:lnTo>
                      <a:pt x="6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93" name="Freeform 181"/>
              <p:cNvSpPr>
                <a:spLocks/>
              </p:cNvSpPr>
              <p:nvPr/>
            </p:nvSpPr>
            <p:spPr bwMode="auto">
              <a:xfrm>
                <a:off x="4267" y="1416"/>
                <a:ext cx="86" cy="31"/>
              </a:xfrm>
              <a:custGeom>
                <a:avLst/>
                <a:gdLst/>
                <a:ahLst/>
                <a:cxnLst>
                  <a:cxn ang="0">
                    <a:pos x="86" y="12"/>
                  </a:cxn>
                  <a:cxn ang="0">
                    <a:pos x="80" y="31"/>
                  </a:cxn>
                  <a:cxn ang="0">
                    <a:pos x="0" y="15"/>
                  </a:cxn>
                  <a:cxn ang="0">
                    <a:pos x="20" y="0"/>
                  </a:cxn>
                  <a:cxn ang="0">
                    <a:pos x="86" y="12"/>
                  </a:cxn>
                </a:cxnLst>
                <a:rect l="0" t="0" r="r" b="b"/>
                <a:pathLst>
                  <a:path w="86" h="31">
                    <a:moveTo>
                      <a:pt x="86" y="12"/>
                    </a:moveTo>
                    <a:lnTo>
                      <a:pt x="80" y="31"/>
                    </a:lnTo>
                    <a:lnTo>
                      <a:pt x="0" y="15"/>
                    </a:lnTo>
                    <a:lnTo>
                      <a:pt x="20" y="0"/>
                    </a:lnTo>
                    <a:lnTo>
                      <a:pt x="86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94" name="Freeform 182"/>
              <p:cNvSpPr>
                <a:spLocks/>
              </p:cNvSpPr>
              <p:nvPr/>
            </p:nvSpPr>
            <p:spPr bwMode="auto">
              <a:xfrm>
                <a:off x="4267" y="1416"/>
                <a:ext cx="86" cy="31"/>
              </a:xfrm>
              <a:custGeom>
                <a:avLst/>
                <a:gdLst/>
                <a:ahLst/>
                <a:cxnLst>
                  <a:cxn ang="0">
                    <a:pos x="86" y="12"/>
                  </a:cxn>
                  <a:cxn ang="0">
                    <a:pos x="80" y="31"/>
                  </a:cxn>
                  <a:cxn ang="0">
                    <a:pos x="0" y="15"/>
                  </a:cxn>
                  <a:cxn ang="0">
                    <a:pos x="20" y="0"/>
                  </a:cxn>
                  <a:cxn ang="0">
                    <a:pos x="86" y="12"/>
                  </a:cxn>
                </a:cxnLst>
                <a:rect l="0" t="0" r="r" b="b"/>
                <a:pathLst>
                  <a:path w="86" h="31">
                    <a:moveTo>
                      <a:pt x="86" y="12"/>
                    </a:moveTo>
                    <a:lnTo>
                      <a:pt x="80" y="31"/>
                    </a:lnTo>
                    <a:lnTo>
                      <a:pt x="0" y="15"/>
                    </a:lnTo>
                    <a:lnTo>
                      <a:pt x="20" y="0"/>
                    </a:lnTo>
                    <a:lnTo>
                      <a:pt x="86" y="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95" name="Freeform 183"/>
              <p:cNvSpPr>
                <a:spLocks/>
              </p:cNvSpPr>
              <p:nvPr/>
            </p:nvSpPr>
            <p:spPr bwMode="auto">
              <a:xfrm>
                <a:off x="5053" y="1644"/>
                <a:ext cx="94" cy="120"/>
              </a:xfrm>
              <a:custGeom>
                <a:avLst/>
                <a:gdLst/>
                <a:ahLst/>
                <a:cxnLst>
                  <a:cxn ang="0">
                    <a:pos x="45" y="120"/>
                  </a:cxn>
                  <a:cxn ang="0">
                    <a:pos x="0" y="44"/>
                  </a:cxn>
                  <a:cxn ang="0">
                    <a:pos x="44" y="0"/>
                  </a:cxn>
                  <a:cxn ang="0">
                    <a:pos x="94" y="74"/>
                  </a:cxn>
                  <a:cxn ang="0">
                    <a:pos x="45" y="120"/>
                  </a:cxn>
                </a:cxnLst>
                <a:rect l="0" t="0" r="r" b="b"/>
                <a:pathLst>
                  <a:path w="94" h="120">
                    <a:moveTo>
                      <a:pt x="45" y="120"/>
                    </a:moveTo>
                    <a:lnTo>
                      <a:pt x="0" y="44"/>
                    </a:lnTo>
                    <a:lnTo>
                      <a:pt x="44" y="0"/>
                    </a:lnTo>
                    <a:lnTo>
                      <a:pt x="94" y="74"/>
                    </a:lnTo>
                    <a:lnTo>
                      <a:pt x="45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96" name="Freeform 184"/>
              <p:cNvSpPr>
                <a:spLocks/>
              </p:cNvSpPr>
              <p:nvPr/>
            </p:nvSpPr>
            <p:spPr bwMode="auto">
              <a:xfrm>
                <a:off x="5053" y="1644"/>
                <a:ext cx="94" cy="120"/>
              </a:xfrm>
              <a:custGeom>
                <a:avLst/>
                <a:gdLst/>
                <a:ahLst/>
                <a:cxnLst>
                  <a:cxn ang="0">
                    <a:pos x="45" y="120"/>
                  </a:cxn>
                  <a:cxn ang="0">
                    <a:pos x="0" y="44"/>
                  </a:cxn>
                  <a:cxn ang="0">
                    <a:pos x="44" y="0"/>
                  </a:cxn>
                  <a:cxn ang="0">
                    <a:pos x="94" y="74"/>
                  </a:cxn>
                  <a:cxn ang="0">
                    <a:pos x="45" y="120"/>
                  </a:cxn>
                </a:cxnLst>
                <a:rect l="0" t="0" r="r" b="b"/>
                <a:pathLst>
                  <a:path w="94" h="120">
                    <a:moveTo>
                      <a:pt x="45" y="120"/>
                    </a:moveTo>
                    <a:lnTo>
                      <a:pt x="0" y="44"/>
                    </a:lnTo>
                    <a:lnTo>
                      <a:pt x="44" y="0"/>
                    </a:lnTo>
                    <a:lnTo>
                      <a:pt x="94" y="74"/>
                    </a:lnTo>
                    <a:lnTo>
                      <a:pt x="45" y="1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97" name="Freeform 185"/>
              <p:cNvSpPr>
                <a:spLocks/>
              </p:cNvSpPr>
              <p:nvPr/>
            </p:nvSpPr>
            <p:spPr bwMode="auto">
              <a:xfrm>
                <a:off x="3635" y="1644"/>
                <a:ext cx="94" cy="120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8" y="0"/>
                  </a:cxn>
                  <a:cxn ang="0">
                    <a:pos x="94" y="44"/>
                  </a:cxn>
                  <a:cxn ang="0">
                    <a:pos x="47" y="120"/>
                  </a:cxn>
                  <a:cxn ang="0">
                    <a:pos x="0" y="74"/>
                  </a:cxn>
                </a:cxnLst>
                <a:rect l="0" t="0" r="r" b="b"/>
                <a:pathLst>
                  <a:path w="94" h="120">
                    <a:moveTo>
                      <a:pt x="0" y="74"/>
                    </a:moveTo>
                    <a:lnTo>
                      <a:pt x="48" y="0"/>
                    </a:lnTo>
                    <a:lnTo>
                      <a:pt x="94" y="44"/>
                    </a:lnTo>
                    <a:lnTo>
                      <a:pt x="47" y="12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98" name="Freeform 186"/>
              <p:cNvSpPr>
                <a:spLocks/>
              </p:cNvSpPr>
              <p:nvPr/>
            </p:nvSpPr>
            <p:spPr bwMode="auto">
              <a:xfrm>
                <a:off x="3635" y="1644"/>
                <a:ext cx="94" cy="120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8" y="0"/>
                  </a:cxn>
                  <a:cxn ang="0">
                    <a:pos x="94" y="44"/>
                  </a:cxn>
                  <a:cxn ang="0">
                    <a:pos x="47" y="120"/>
                  </a:cxn>
                  <a:cxn ang="0">
                    <a:pos x="0" y="74"/>
                  </a:cxn>
                </a:cxnLst>
                <a:rect l="0" t="0" r="r" b="b"/>
                <a:pathLst>
                  <a:path w="94" h="120">
                    <a:moveTo>
                      <a:pt x="0" y="74"/>
                    </a:moveTo>
                    <a:lnTo>
                      <a:pt x="48" y="0"/>
                    </a:lnTo>
                    <a:lnTo>
                      <a:pt x="94" y="44"/>
                    </a:lnTo>
                    <a:lnTo>
                      <a:pt x="47" y="120"/>
                    </a:lnTo>
                    <a:lnTo>
                      <a:pt x="0" y="7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99" name="Freeform 187"/>
              <p:cNvSpPr>
                <a:spLocks/>
              </p:cNvSpPr>
              <p:nvPr/>
            </p:nvSpPr>
            <p:spPr bwMode="auto">
              <a:xfrm>
                <a:off x="4906" y="1407"/>
                <a:ext cx="148" cy="97"/>
              </a:xfrm>
              <a:custGeom>
                <a:avLst/>
                <a:gdLst/>
                <a:ahLst/>
                <a:cxnLst>
                  <a:cxn ang="0">
                    <a:pos x="148" y="64"/>
                  </a:cxn>
                  <a:cxn ang="0">
                    <a:pos x="23" y="0"/>
                  </a:cxn>
                  <a:cxn ang="0">
                    <a:pos x="0" y="27"/>
                  </a:cxn>
                  <a:cxn ang="0">
                    <a:pos x="123" y="97"/>
                  </a:cxn>
                  <a:cxn ang="0">
                    <a:pos x="148" y="64"/>
                  </a:cxn>
                </a:cxnLst>
                <a:rect l="0" t="0" r="r" b="b"/>
                <a:pathLst>
                  <a:path w="148" h="97">
                    <a:moveTo>
                      <a:pt x="148" y="64"/>
                    </a:moveTo>
                    <a:lnTo>
                      <a:pt x="23" y="0"/>
                    </a:lnTo>
                    <a:lnTo>
                      <a:pt x="0" y="27"/>
                    </a:lnTo>
                    <a:lnTo>
                      <a:pt x="123" y="97"/>
                    </a:lnTo>
                    <a:lnTo>
                      <a:pt x="148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00" name="Freeform 188"/>
              <p:cNvSpPr>
                <a:spLocks noEditPoints="1"/>
              </p:cNvSpPr>
              <p:nvPr/>
            </p:nvSpPr>
            <p:spPr bwMode="auto">
              <a:xfrm>
                <a:off x="3571" y="1407"/>
                <a:ext cx="1640" cy="667"/>
              </a:xfrm>
              <a:custGeom>
                <a:avLst/>
                <a:gdLst/>
                <a:ahLst/>
                <a:cxnLst>
                  <a:cxn ang="0">
                    <a:pos x="1483" y="64"/>
                  </a:cxn>
                  <a:cxn ang="0">
                    <a:pos x="1358" y="0"/>
                  </a:cxn>
                  <a:cxn ang="0">
                    <a:pos x="1335" y="27"/>
                  </a:cxn>
                  <a:cxn ang="0">
                    <a:pos x="1458" y="97"/>
                  </a:cxn>
                  <a:cxn ang="0">
                    <a:pos x="1483" y="64"/>
                  </a:cxn>
                  <a:cxn ang="0">
                    <a:pos x="1572" y="667"/>
                  </a:cxn>
                  <a:cxn ang="0">
                    <a:pos x="1640" y="616"/>
                  </a:cxn>
                  <a:cxn ang="0">
                    <a:pos x="0" y="616"/>
                  </a:cxn>
                  <a:cxn ang="0">
                    <a:pos x="68" y="667"/>
                  </a:cxn>
                </a:cxnLst>
                <a:rect l="0" t="0" r="r" b="b"/>
                <a:pathLst>
                  <a:path w="1640" h="667">
                    <a:moveTo>
                      <a:pt x="1483" y="64"/>
                    </a:moveTo>
                    <a:lnTo>
                      <a:pt x="1358" y="0"/>
                    </a:lnTo>
                    <a:lnTo>
                      <a:pt x="1335" y="27"/>
                    </a:lnTo>
                    <a:lnTo>
                      <a:pt x="1458" y="97"/>
                    </a:lnTo>
                    <a:lnTo>
                      <a:pt x="1483" y="64"/>
                    </a:lnTo>
                    <a:moveTo>
                      <a:pt x="1572" y="667"/>
                    </a:moveTo>
                    <a:lnTo>
                      <a:pt x="1640" y="616"/>
                    </a:lnTo>
                    <a:moveTo>
                      <a:pt x="0" y="616"/>
                    </a:moveTo>
                    <a:lnTo>
                      <a:pt x="68" y="66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01" name="Freeform 189"/>
              <p:cNvSpPr>
                <a:spLocks/>
              </p:cNvSpPr>
              <p:nvPr/>
            </p:nvSpPr>
            <p:spPr bwMode="auto">
              <a:xfrm>
                <a:off x="5365" y="1704"/>
                <a:ext cx="95" cy="116"/>
              </a:xfrm>
              <a:custGeom>
                <a:avLst/>
                <a:gdLst/>
                <a:ahLst/>
                <a:cxnLst>
                  <a:cxn ang="0">
                    <a:pos x="95" y="54"/>
                  </a:cxn>
                  <a:cxn ang="0">
                    <a:pos x="44" y="0"/>
                  </a:cxn>
                  <a:cxn ang="0">
                    <a:pos x="0" y="58"/>
                  </a:cxn>
                  <a:cxn ang="0">
                    <a:pos x="49" y="116"/>
                  </a:cxn>
                  <a:cxn ang="0">
                    <a:pos x="95" y="54"/>
                  </a:cxn>
                </a:cxnLst>
                <a:rect l="0" t="0" r="r" b="b"/>
                <a:pathLst>
                  <a:path w="95" h="116">
                    <a:moveTo>
                      <a:pt x="95" y="54"/>
                    </a:moveTo>
                    <a:lnTo>
                      <a:pt x="44" y="0"/>
                    </a:lnTo>
                    <a:lnTo>
                      <a:pt x="0" y="58"/>
                    </a:lnTo>
                    <a:lnTo>
                      <a:pt x="49" y="116"/>
                    </a:lnTo>
                    <a:lnTo>
                      <a:pt x="95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02" name="Freeform 190"/>
              <p:cNvSpPr>
                <a:spLocks/>
              </p:cNvSpPr>
              <p:nvPr/>
            </p:nvSpPr>
            <p:spPr bwMode="auto">
              <a:xfrm>
                <a:off x="5365" y="1704"/>
                <a:ext cx="95" cy="116"/>
              </a:xfrm>
              <a:custGeom>
                <a:avLst/>
                <a:gdLst/>
                <a:ahLst/>
                <a:cxnLst>
                  <a:cxn ang="0">
                    <a:pos x="95" y="54"/>
                  </a:cxn>
                  <a:cxn ang="0">
                    <a:pos x="44" y="0"/>
                  </a:cxn>
                  <a:cxn ang="0">
                    <a:pos x="0" y="58"/>
                  </a:cxn>
                  <a:cxn ang="0">
                    <a:pos x="49" y="116"/>
                  </a:cxn>
                  <a:cxn ang="0">
                    <a:pos x="95" y="54"/>
                  </a:cxn>
                </a:cxnLst>
                <a:rect l="0" t="0" r="r" b="b"/>
                <a:pathLst>
                  <a:path w="95" h="116">
                    <a:moveTo>
                      <a:pt x="95" y="54"/>
                    </a:moveTo>
                    <a:lnTo>
                      <a:pt x="44" y="0"/>
                    </a:lnTo>
                    <a:lnTo>
                      <a:pt x="0" y="58"/>
                    </a:lnTo>
                    <a:lnTo>
                      <a:pt x="49" y="116"/>
                    </a:lnTo>
                    <a:lnTo>
                      <a:pt x="95" y="5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03" name="Freeform 191"/>
              <p:cNvSpPr>
                <a:spLocks/>
              </p:cNvSpPr>
              <p:nvPr/>
            </p:nvSpPr>
            <p:spPr bwMode="auto">
              <a:xfrm>
                <a:off x="5171" y="2523"/>
                <a:ext cx="87" cy="223"/>
              </a:xfrm>
              <a:custGeom>
                <a:avLst/>
                <a:gdLst/>
                <a:ahLst/>
                <a:cxnLst>
                  <a:cxn ang="0">
                    <a:pos x="87" y="180"/>
                  </a:cxn>
                  <a:cxn ang="0">
                    <a:pos x="87" y="0"/>
                  </a:cxn>
                  <a:cxn ang="0">
                    <a:pos x="0" y="44"/>
                  </a:cxn>
                  <a:cxn ang="0">
                    <a:pos x="0" y="223"/>
                  </a:cxn>
                  <a:cxn ang="0">
                    <a:pos x="87" y="180"/>
                  </a:cxn>
                </a:cxnLst>
                <a:rect l="0" t="0" r="r" b="b"/>
                <a:pathLst>
                  <a:path w="87" h="223">
                    <a:moveTo>
                      <a:pt x="87" y="180"/>
                    </a:moveTo>
                    <a:lnTo>
                      <a:pt x="87" y="0"/>
                    </a:lnTo>
                    <a:lnTo>
                      <a:pt x="0" y="44"/>
                    </a:lnTo>
                    <a:lnTo>
                      <a:pt x="0" y="223"/>
                    </a:lnTo>
                    <a:lnTo>
                      <a:pt x="87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04" name="Freeform 192"/>
              <p:cNvSpPr>
                <a:spLocks/>
              </p:cNvSpPr>
              <p:nvPr/>
            </p:nvSpPr>
            <p:spPr bwMode="auto">
              <a:xfrm>
                <a:off x="5171" y="2523"/>
                <a:ext cx="87" cy="223"/>
              </a:xfrm>
              <a:custGeom>
                <a:avLst/>
                <a:gdLst/>
                <a:ahLst/>
                <a:cxnLst>
                  <a:cxn ang="0">
                    <a:pos x="87" y="180"/>
                  </a:cxn>
                  <a:cxn ang="0">
                    <a:pos x="87" y="0"/>
                  </a:cxn>
                  <a:cxn ang="0">
                    <a:pos x="0" y="44"/>
                  </a:cxn>
                  <a:cxn ang="0">
                    <a:pos x="0" y="223"/>
                  </a:cxn>
                  <a:cxn ang="0">
                    <a:pos x="87" y="180"/>
                  </a:cxn>
                </a:cxnLst>
                <a:rect l="0" t="0" r="r" b="b"/>
                <a:pathLst>
                  <a:path w="87" h="223">
                    <a:moveTo>
                      <a:pt x="87" y="180"/>
                    </a:moveTo>
                    <a:lnTo>
                      <a:pt x="87" y="0"/>
                    </a:lnTo>
                    <a:lnTo>
                      <a:pt x="0" y="44"/>
                    </a:lnTo>
                    <a:lnTo>
                      <a:pt x="0" y="223"/>
                    </a:lnTo>
                    <a:lnTo>
                      <a:pt x="87" y="1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05" name="Freeform 193"/>
              <p:cNvSpPr>
                <a:spLocks/>
              </p:cNvSpPr>
              <p:nvPr/>
            </p:nvSpPr>
            <p:spPr bwMode="auto">
              <a:xfrm>
                <a:off x="5335" y="2170"/>
                <a:ext cx="66" cy="164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6" y="0"/>
                  </a:cxn>
                  <a:cxn ang="0">
                    <a:pos x="0" y="52"/>
                  </a:cxn>
                  <a:cxn ang="0">
                    <a:pos x="0" y="164"/>
                  </a:cxn>
                  <a:cxn ang="0">
                    <a:pos x="66" y="114"/>
                  </a:cxn>
                </a:cxnLst>
                <a:rect l="0" t="0" r="r" b="b"/>
                <a:pathLst>
                  <a:path w="66" h="164">
                    <a:moveTo>
                      <a:pt x="66" y="114"/>
                    </a:moveTo>
                    <a:lnTo>
                      <a:pt x="66" y="0"/>
                    </a:lnTo>
                    <a:lnTo>
                      <a:pt x="0" y="52"/>
                    </a:lnTo>
                    <a:lnTo>
                      <a:pt x="0" y="16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06" name="Freeform 194"/>
              <p:cNvSpPr>
                <a:spLocks/>
              </p:cNvSpPr>
              <p:nvPr/>
            </p:nvSpPr>
            <p:spPr bwMode="auto">
              <a:xfrm>
                <a:off x="5335" y="2170"/>
                <a:ext cx="66" cy="164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6" y="0"/>
                  </a:cxn>
                  <a:cxn ang="0">
                    <a:pos x="0" y="52"/>
                  </a:cxn>
                  <a:cxn ang="0">
                    <a:pos x="0" y="164"/>
                  </a:cxn>
                  <a:cxn ang="0">
                    <a:pos x="66" y="114"/>
                  </a:cxn>
                </a:cxnLst>
                <a:rect l="0" t="0" r="r" b="b"/>
                <a:pathLst>
                  <a:path w="66" h="164">
                    <a:moveTo>
                      <a:pt x="66" y="114"/>
                    </a:moveTo>
                    <a:lnTo>
                      <a:pt x="66" y="0"/>
                    </a:lnTo>
                    <a:lnTo>
                      <a:pt x="0" y="52"/>
                    </a:lnTo>
                    <a:lnTo>
                      <a:pt x="0" y="164"/>
                    </a:lnTo>
                    <a:lnTo>
                      <a:pt x="66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07" name="Freeform 195"/>
              <p:cNvSpPr>
                <a:spLocks/>
              </p:cNvSpPr>
              <p:nvPr/>
            </p:nvSpPr>
            <p:spPr bwMode="auto">
              <a:xfrm>
                <a:off x="4347" y="1428"/>
                <a:ext cx="88" cy="19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8" y="19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81" y="0"/>
                  </a:cxn>
                </a:cxnLst>
                <a:rect l="0" t="0" r="r" b="b"/>
                <a:pathLst>
                  <a:path w="88" h="19">
                    <a:moveTo>
                      <a:pt x="81" y="0"/>
                    </a:moveTo>
                    <a:lnTo>
                      <a:pt x="88" y="19"/>
                    </a:lnTo>
                    <a:lnTo>
                      <a:pt x="0" y="19"/>
                    </a:lnTo>
                    <a:lnTo>
                      <a:pt x="6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08" name="Freeform 196"/>
              <p:cNvSpPr>
                <a:spLocks/>
              </p:cNvSpPr>
              <p:nvPr/>
            </p:nvSpPr>
            <p:spPr bwMode="auto">
              <a:xfrm>
                <a:off x="4347" y="1428"/>
                <a:ext cx="88" cy="19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8" y="19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81" y="0"/>
                  </a:cxn>
                </a:cxnLst>
                <a:rect l="0" t="0" r="r" b="b"/>
                <a:pathLst>
                  <a:path w="88" h="19">
                    <a:moveTo>
                      <a:pt x="81" y="0"/>
                    </a:moveTo>
                    <a:lnTo>
                      <a:pt x="88" y="19"/>
                    </a:lnTo>
                    <a:lnTo>
                      <a:pt x="0" y="19"/>
                    </a:lnTo>
                    <a:lnTo>
                      <a:pt x="6" y="0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09" name="Freeform 197"/>
              <p:cNvSpPr>
                <a:spLocks/>
              </p:cNvSpPr>
              <p:nvPr/>
            </p:nvSpPr>
            <p:spPr bwMode="auto">
              <a:xfrm>
                <a:off x="4534" y="1418"/>
                <a:ext cx="103" cy="4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103" y="12"/>
                  </a:cxn>
                  <a:cxn ang="0">
                    <a:pos x="17" y="45"/>
                  </a:cxn>
                  <a:cxn ang="0">
                    <a:pos x="0" y="30"/>
                  </a:cxn>
                  <a:cxn ang="0">
                    <a:pos x="75" y="0"/>
                  </a:cxn>
                </a:cxnLst>
                <a:rect l="0" t="0" r="r" b="b"/>
                <a:pathLst>
                  <a:path w="103" h="45">
                    <a:moveTo>
                      <a:pt x="75" y="0"/>
                    </a:moveTo>
                    <a:lnTo>
                      <a:pt x="103" y="12"/>
                    </a:lnTo>
                    <a:lnTo>
                      <a:pt x="17" y="45"/>
                    </a:lnTo>
                    <a:lnTo>
                      <a:pt x="0" y="3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0" name="Freeform 198"/>
              <p:cNvSpPr>
                <a:spLocks/>
              </p:cNvSpPr>
              <p:nvPr/>
            </p:nvSpPr>
            <p:spPr bwMode="auto">
              <a:xfrm>
                <a:off x="4534" y="1418"/>
                <a:ext cx="103" cy="4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103" y="12"/>
                  </a:cxn>
                  <a:cxn ang="0">
                    <a:pos x="17" y="45"/>
                  </a:cxn>
                  <a:cxn ang="0">
                    <a:pos x="0" y="30"/>
                  </a:cxn>
                  <a:cxn ang="0">
                    <a:pos x="75" y="0"/>
                  </a:cxn>
                </a:cxnLst>
                <a:rect l="0" t="0" r="r" b="b"/>
                <a:pathLst>
                  <a:path w="103" h="45">
                    <a:moveTo>
                      <a:pt x="75" y="0"/>
                    </a:moveTo>
                    <a:lnTo>
                      <a:pt x="103" y="12"/>
                    </a:lnTo>
                    <a:lnTo>
                      <a:pt x="17" y="45"/>
                    </a:lnTo>
                    <a:lnTo>
                      <a:pt x="0" y="30"/>
                    </a:lnTo>
                    <a:lnTo>
                      <a:pt x="7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1" name="Freeform 199"/>
              <p:cNvSpPr>
                <a:spLocks/>
              </p:cNvSpPr>
              <p:nvPr/>
            </p:nvSpPr>
            <p:spPr bwMode="auto">
              <a:xfrm>
                <a:off x="4145" y="1418"/>
                <a:ext cx="103" cy="45"/>
              </a:xfrm>
              <a:custGeom>
                <a:avLst/>
                <a:gdLst/>
                <a:ahLst/>
                <a:cxnLst>
                  <a:cxn ang="0">
                    <a:pos x="103" y="30"/>
                  </a:cxn>
                  <a:cxn ang="0">
                    <a:pos x="84" y="45"/>
                  </a:cxn>
                  <a:cxn ang="0">
                    <a:pos x="0" y="12"/>
                  </a:cxn>
                  <a:cxn ang="0">
                    <a:pos x="28" y="0"/>
                  </a:cxn>
                  <a:cxn ang="0">
                    <a:pos x="103" y="30"/>
                  </a:cxn>
                </a:cxnLst>
                <a:rect l="0" t="0" r="r" b="b"/>
                <a:pathLst>
                  <a:path w="103" h="45">
                    <a:moveTo>
                      <a:pt x="103" y="30"/>
                    </a:moveTo>
                    <a:lnTo>
                      <a:pt x="84" y="45"/>
                    </a:lnTo>
                    <a:lnTo>
                      <a:pt x="0" y="12"/>
                    </a:lnTo>
                    <a:lnTo>
                      <a:pt x="28" y="0"/>
                    </a:lnTo>
                    <a:lnTo>
                      <a:pt x="103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2" name="Freeform 200"/>
              <p:cNvSpPr>
                <a:spLocks/>
              </p:cNvSpPr>
              <p:nvPr/>
            </p:nvSpPr>
            <p:spPr bwMode="auto">
              <a:xfrm>
                <a:off x="4145" y="1418"/>
                <a:ext cx="103" cy="45"/>
              </a:xfrm>
              <a:custGeom>
                <a:avLst/>
                <a:gdLst/>
                <a:ahLst/>
                <a:cxnLst>
                  <a:cxn ang="0">
                    <a:pos x="103" y="30"/>
                  </a:cxn>
                  <a:cxn ang="0">
                    <a:pos x="84" y="45"/>
                  </a:cxn>
                  <a:cxn ang="0">
                    <a:pos x="0" y="12"/>
                  </a:cxn>
                  <a:cxn ang="0">
                    <a:pos x="28" y="0"/>
                  </a:cxn>
                  <a:cxn ang="0">
                    <a:pos x="103" y="30"/>
                  </a:cxn>
                </a:cxnLst>
                <a:rect l="0" t="0" r="r" b="b"/>
                <a:pathLst>
                  <a:path w="103" h="45">
                    <a:moveTo>
                      <a:pt x="103" y="30"/>
                    </a:moveTo>
                    <a:lnTo>
                      <a:pt x="84" y="45"/>
                    </a:lnTo>
                    <a:lnTo>
                      <a:pt x="0" y="12"/>
                    </a:lnTo>
                    <a:lnTo>
                      <a:pt x="28" y="0"/>
                    </a:lnTo>
                    <a:lnTo>
                      <a:pt x="103" y="3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3" name="Freeform 201"/>
              <p:cNvSpPr>
                <a:spLocks/>
              </p:cNvSpPr>
              <p:nvPr/>
            </p:nvSpPr>
            <p:spPr bwMode="auto">
              <a:xfrm>
                <a:off x="5029" y="1471"/>
                <a:ext cx="147" cy="113"/>
              </a:xfrm>
              <a:custGeom>
                <a:avLst/>
                <a:gdLst/>
                <a:ahLst/>
                <a:cxnLst>
                  <a:cxn ang="0">
                    <a:pos x="147" y="72"/>
                  </a:cxn>
                  <a:cxn ang="0">
                    <a:pos x="25" y="0"/>
                  </a:cxn>
                  <a:cxn ang="0">
                    <a:pos x="0" y="33"/>
                  </a:cxn>
                  <a:cxn ang="0">
                    <a:pos x="116" y="113"/>
                  </a:cxn>
                  <a:cxn ang="0">
                    <a:pos x="147" y="72"/>
                  </a:cxn>
                </a:cxnLst>
                <a:rect l="0" t="0" r="r" b="b"/>
                <a:pathLst>
                  <a:path w="147" h="113">
                    <a:moveTo>
                      <a:pt x="147" y="72"/>
                    </a:moveTo>
                    <a:lnTo>
                      <a:pt x="25" y="0"/>
                    </a:lnTo>
                    <a:lnTo>
                      <a:pt x="0" y="33"/>
                    </a:lnTo>
                    <a:lnTo>
                      <a:pt x="116" y="113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4" name="Freeform 202"/>
              <p:cNvSpPr>
                <a:spLocks/>
              </p:cNvSpPr>
              <p:nvPr/>
            </p:nvSpPr>
            <p:spPr bwMode="auto">
              <a:xfrm>
                <a:off x="5029" y="1471"/>
                <a:ext cx="147" cy="113"/>
              </a:xfrm>
              <a:custGeom>
                <a:avLst/>
                <a:gdLst/>
                <a:ahLst/>
                <a:cxnLst>
                  <a:cxn ang="0">
                    <a:pos x="147" y="72"/>
                  </a:cxn>
                  <a:cxn ang="0">
                    <a:pos x="25" y="0"/>
                  </a:cxn>
                  <a:cxn ang="0">
                    <a:pos x="0" y="33"/>
                  </a:cxn>
                  <a:cxn ang="0">
                    <a:pos x="116" y="113"/>
                  </a:cxn>
                  <a:cxn ang="0">
                    <a:pos x="147" y="72"/>
                  </a:cxn>
                </a:cxnLst>
                <a:rect l="0" t="0" r="r" b="b"/>
                <a:pathLst>
                  <a:path w="147" h="113">
                    <a:moveTo>
                      <a:pt x="147" y="72"/>
                    </a:moveTo>
                    <a:lnTo>
                      <a:pt x="25" y="0"/>
                    </a:lnTo>
                    <a:lnTo>
                      <a:pt x="0" y="33"/>
                    </a:lnTo>
                    <a:lnTo>
                      <a:pt x="116" y="113"/>
                    </a:lnTo>
                    <a:lnTo>
                      <a:pt x="147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5" name="Freeform 203"/>
              <p:cNvSpPr>
                <a:spLocks/>
              </p:cNvSpPr>
              <p:nvPr/>
            </p:nvSpPr>
            <p:spPr bwMode="auto">
              <a:xfrm>
                <a:off x="5258" y="1620"/>
                <a:ext cx="151" cy="142"/>
              </a:xfrm>
              <a:custGeom>
                <a:avLst/>
                <a:gdLst/>
                <a:ahLst/>
                <a:cxnLst>
                  <a:cxn ang="0">
                    <a:pos x="151" y="84"/>
                  </a:cxn>
                  <a:cxn ang="0">
                    <a:pos x="37" y="0"/>
                  </a:cxn>
                  <a:cxn ang="0">
                    <a:pos x="0" y="50"/>
                  </a:cxn>
                  <a:cxn ang="0">
                    <a:pos x="107" y="142"/>
                  </a:cxn>
                  <a:cxn ang="0">
                    <a:pos x="151" y="84"/>
                  </a:cxn>
                </a:cxnLst>
                <a:rect l="0" t="0" r="r" b="b"/>
                <a:pathLst>
                  <a:path w="151" h="142">
                    <a:moveTo>
                      <a:pt x="151" y="84"/>
                    </a:moveTo>
                    <a:lnTo>
                      <a:pt x="37" y="0"/>
                    </a:lnTo>
                    <a:lnTo>
                      <a:pt x="0" y="50"/>
                    </a:lnTo>
                    <a:lnTo>
                      <a:pt x="107" y="142"/>
                    </a:lnTo>
                    <a:lnTo>
                      <a:pt x="151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6" name="Freeform 204"/>
              <p:cNvSpPr>
                <a:spLocks/>
              </p:cNvSpPr>
              <p:nvPr/>
            </p:nvSpPr>
            <p:spPr bwMode="auto">
              <a:xfrm>
                <a:off x="5258" y="1620"/>
                <a:ext cx="151" cy="142"/>
              </a:xfrm>
              <a:custGeom>
                <a:avLst/>
                <a:gdLst/>
                <a:ahLst/>
                <a:cxnLst>
                  <a:cxn ang="0">
                    <a:pos x="151" y="84"/>
                  </a:cxn>
                  <a:cxn ang="0">
                    <a:pos x="37" y="0"/>
                  </a:cxn>
                  <a:cxn ang="0">
                    <a:pos x="0" y="50"/>
                  </a:cxn>
                  <a:cxn ang="0">
                    <a:pos x="107" y="142"/>
                  </a:cxn>
                  <a:cxn ang="0">
                    <a:pos x="151" y="84"/>
                  </a:cxn>
                </a:cxnLst>
                <a:rect l="0" t="0" r="r" b="b"/>
                <a:pathLst>
                  <a:path w="151" h="142">
                    <a:moveTo>
                      <a:pt x="151" y="84"/>
                    </a:moveTo>
                    <a:lnTo>
                      <a:pt x="37" y="0"/>
                    </a:lnTo>
                    <a:lnTo>
                      <a:pt x="0" y="50"/>
                    </a:lnTo>
                    <a:lnTo>
                      <a:pt x="107" y="142"/>
                    </a:lnTo>
                    <a:lnTo>
                      <a:pt x="151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7" name="Freeform 205"/>
              <p:cNvSpPr>
                <a:spLocks/>
              </p:cNvSpPr>
              <p:nvPr/>
            </p:nvSpPr>
            <p:spPr bwMode="auto">
              <a:xfrm>
                <a:off x="5145" y="1543"/>
                <a:ext cx="150" cy="127"/>
              </a:xfrm>
              <a:custGeom>
                <a:avLst/>
                <a:gdLst/>
                <a:ahLst/>
                <a:cxnLst>
                  <a:cxn ang="0">
                    <a:pos x="150" y="77"/>
                  </a:cxn>
                  <a:cxn ang="0">
                    <a:pos x="31" y="0"/>
                  </a:cxn>
                  <a:cxn ang="0">
                    <a:pos x="0" y="41"/>
                  </a:cxn>
                  <a:cxn ang="0">
                    <a:pos x="113" y="127"/>
                  </a:cxn>
                  <a:cxn ang="0">
                    <a:pos x="150" y="77"/>
                  </a:cxn>
                </a:cxnLst>
                <a:rect l="0" t="0" r="r" b="b"/>
                <a:pathLst>
                  <a:path w="150" h="127">
                    <a:moveTo>
                      <a:pt x="150" y="77"/>
                    </a:moveTo>
                    <a:lnTo>
                      <a:pt x="31" y="0"/>
                    </a:lnTo>
                    <a:lnTo>
                      <a:pt x="0" y="41"/>
                    </a:lnTo>
                    <a:lnTo>
                      <a:pt x="113" y="127"/>
                    </a:lnTo>
                    <a:lnTo>
                      <a:pt x="150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8" name="Freeform 206"/>
              <p:cNvSpPr>
                <a:spLocks noEditPoints="1"/>
              </p:cNvSpPr>
              <p:nvPr/>
            </p:nvSpPr>
            <p:spPr bwMode="auto">
              <a:xfrm>
                <a:off x="3599" y="1543"/>
                <a:ext cx="1696" cy="1616"/>
              </a:xfrm>
              <a:custGeom>
                <a:avLst/>
                <a:gdLst/>
                <a:ahLst/>
                <a:cxnLst>
                  <a:cxn ang="0">
                    <a:pos x="1696" y="77"/>
                  </a:cxn>
                  <a:cxn ang="0">
                    <a:pos x="1577" y="0"/>
                  </a:cxn>
                  <a:cxn ang="0">
                    <a:pos x="1546" y="41"/>
                  </a:cxn>
                  <a:cxn ang="0">
                    <a:pos x="1659" y="127"/>
                  </a:cxn>
                  <a:cxn ang="0">
                    <a:pos x="1696" y="77"/>
                  </a:cxn>
                  <a:cxn ang="0">
                    <a:pos x="1585" y="681"/>
                  </a:cxn>
                  <a:cxn ang="0">
                    <a:pos x="1544" y="531"/>
                  </a:cxn>
                  <a:cxn ang="0">
                    <a:pos x="332" y="1616"/>
                  </a:cxn>
                  <a:cxn ang="0">
                    <a:pos x="201" y="1584"/>
                  </a:cxn>
                  <a:cxn ang="0">
                    <a:pos x="40" y="531"/>
                  </a:cxn>
                  <a:cxn ang="0">
                    <a:pos x="0" y="681"/>
                  </a:cxn>
                  <a:cxn ang="0">
                    <a:pos x="201" y="1584"/>
                  </a:cxn>
                  <a:cxn ang="0">
                    <a:pos x="201" y="1488"/>
                  </a:cxn>
                </a:cxnLst>
                <a:rect l="0" t="0" r="r" b="b"/>
                <a:pathLst>
                  <a:path w="1696" h="1616">
                    <a:moveTo>
                      <a:pt x="1696" y="77"/>
                    </a:moveTo>
                    <a:lnTo>
                      <a:pt x="1577" y="0"/>
                    </a:lnTo>
                    <a:lnTo>
                      <a:pt x="1546" y="41"/>
                    </a:lnTo>
                    <a:lnTo>
                      <a:pt x="1659" y="127"/>
                    </a:lnTo>
                    <a:lnTo>
                      <a:pt x="1696" y="77"/>
                    </a:lnTo>
                    <a:moveTo>
                      <a:pt x="1585" y="681"/>
                    </a:moveTo>
                    <a:lnTo>
                      <a:pt x="1544" y="531"/>
                    </a:lnTo>
                    <a:moveTo>
                      <a:pt x="332" y="1616"/>
                    </a:moveTo>
                    <a:lnTo>
                      <a:pt x="201" y="1584"/>
                    </a:lnTo>
                    <a:moveTo>
                      <a:pt x="40" y="531"/>
                    </a:moveTo>
                    <a:lnTo>
                      <a:pt x="0" y="681"/>
                    </a:lnTo>
                    <a:moveTo>
                      <a:pt x="201" y="1584"/>
                    </a:moveTo>
                    <a:lnTo>
                      <a:pt x="201" y="148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" name="Freeform 207"/>
              <p:cNvSpPr>
                <a:spLocks/>
              </p:cNvSpPr>
              <p:nvPr/>
            </p:nvSpPr>
            <p:spPr bwMode="auto">
              <a:xfrm>
                <a:off x="4763" y="1372"/>
                <a:ext cx="143" cy="90"/>
              </a:xfrm>
              <a:custGeom>
                <a:avLst/>
                <a:gdLst/>
                <a:ahLst/>
                <a:cxnLst>
                  <a:cxn ang="0">
                    <a:pos x="143" y="62"/>
                  </a:cxn>
                  <a:cxn ang="0">
                    <a:pos x="18" y="0"/>
                  </a:cxn>
                  <a:cxn ang="0">
                    <a:pos x="0" y="22"/>
                  </a:cxn>
                  <a:cxn ang="0">
                    <a:pos x="116" y="90"/>
                  </a:cxn>
                  <a:cxn ang="0">
                    <a:pos x="143" y="62"/>
                  </a:cxn>
                </a:cxnLst>
                <a:rect l="0" t="0" r="r" b="b"/>
                <a:pathLst>
                  <a:path w="143" h="90">
                    <a:moveTo>
                      <a:pt x="143" y="62"/>
                    </a:moveTo>
                    <a:lnTo>
                      <a:pt x="18" y="0"/>
                    </a:lnTo>
                    <a:lnTo>
                      <a:pt x="0" y="22"/>
                    </a:lnTo>
                    <a:lnTo>
                      <a:pt x="116" y="90"/>
                    </a:lnTo>
                    <a:lnTo>
                      <a:pt x="143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0" name="Freeform 208"/>
              <p:cNvSpPr>
                <a:spLocks/>
              </p:cNvSpPr>
              <p:nvPr/>
            </p:nvSpPr>
            <p:spPr bwMode="auto">
              <a:xfrm>
                <a:off x="4763" y="1372"/>
                <a:ext cx="143" cy="90"/>
              </a:xfrm>
              <a:custGeom>
                <a:avLst/>
                <a:gdLst/>
                <a:ahLst/>
                <a:cxnLst>
                  <a:cxn ang="0">
                    <a:pos x="143" y="62"/>
                  </a:cxn>
                  <a:cxn ang="0">
                    <a:pos x="18" y="0"/>
                  </a:cxn>
                  <a:cxn ang="0">
                    <a:pos x="0" y="22"/>
                  </a:cxn>
                  <a:cxn ang="0">
                    <a:pos x="116" y="90"/>
                  </a:cxn>
                  <a:cxn ang="0">
                    <a:pos x="143" y="62"/>
                  </a:cxn>
                </a:cxnLst>
                <a:rect l="0" t="0" r="r" b="b"/>
                <a:pathLst>
                  <a:path w="143" h="90">
                    <a:moveTo>
                      <a:pt x="143" y="62"/>
                    </a:moveTo>
                    <a:lnTo>
                      <a:pt x="18" y="0"/>
                    </a:lnTo>
                    <a:lnTo>
                      <a:pt x="0" y="22"/>
                    </a:lnTo>
                    <a:lnTo>
                      <a:pt x="116" y="90"/>
                    </a:lnTo>
                    <a:lnTo>
                      <a:pt x="143" y="6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1" name="Freeform 209"/>
              <p:cNvSpPr>
                <a:spLocks/>
              </p:cNvSpPr>
              <p:nvPr/>
            </p:nvSpPr>
            <p:spPr bwMode="auto">
              <a:xfrm>
                <a:off x="5246" y="2334"/>
                <a:ext cx="89" cy="189"/>
              </a:xfrm>
              <a:custGeom>
                <a:avLst/>
                <a:gdLst/>
                <a:ahLst/>
                <a:cxnLst>
                  <a:cxn ang="0">
                    <a:pos x="89" y="142"/>
                  </a:cxn>
                  <a:cxn ang="0">
                    <a:pos x="89" y="0"/>
                  </a:cxn>
                  <a:cxn ang="0">
                    <a:pos x="0" y="54"/>
                  </a:cxn>
                  <a:cxn ang="0">
                    <a:pos x="12" y="189"/>
                  </a:cxn>
                  <a:cxn ang="0">
                    <a:pos x="89" y="142"/>
                  </a:cxn>
                </a:cxnLst>
                <a:rect l="0" t="0" r="r" b="b"/>
                <a:pathLst>
                  <a:path w="89" h="189">
                    <a:moveTo>
                      <a:pt x="89" y="142"/>
                    </a:moveTo>
                    <a:lnTo>
                      <a:pt x="89" y="0"/>
                    </a:lnTo>
                    <a:lnTo>
                      <a:pt x="0" y="54"/>
                    </a:lnTo>
                    <a:lnTo>
                      <a:pt x="12" y="189"/>
                    </a:lnTo>
                    <a:lnTo>
                      <a:pt x="89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2" name="Freeform 210"/>
              <p:cNvSpPr>
                <a:spLocks/>
              </p:cNvSpPr>
              <p:nvPr/>
            </p:nvSpPr>
            <p:spPr bwMode="auto">
              <a:xfrm>
                <a:off x="5246" y="2334"/>
                <a:ext cx="89" cy="189"/>
              </a:xfrm>
              <a:custGeom>
                <a:avLst/>
                <a:gdLst/>
                <a:ahLst/>
                <a:cxnLst>
                  <a:cxn ang="0">
                    <a:pos x="89" y="142"/>
                  </a:cxn>
                  <a:cxn ang="0">
                    <a:pos x="89" y="0"/>
                  </a:cxn>
                  <a:cxn ang="0">
                    <a:pos x="0" y="54"/>
                  </a:cxn>
                  <a:cxn ang="0">
                    <a:pos x="12" y="189"/>
                  </a:cxn>
                  <a:cxn ang="0">
                    <a:pos x="89" y="142"/>
                  </a:cxn>
                </a:cxnLst>
                <a:rect l="0" t="0" r="r" b="b"/>
                <a:pathLst>
                  <a:path w="89" h="189">
                    <a:moveTo>
                      <a:pt x="89" y="142"/>
                    </a:moveTo>
                    <a:lnTo>
                      <a:pt x="89" y="0"/>
                    </a:lnTo>
                    <a:lnTo>
                      <a:pt x="0" y="54"/>
                    </a:lnTo>
                    <a:lnTo>
                      <a:pt x="12" y="189"/>
                    </a:lnTo>
                    <a:lnTo>
                      <a:pt x="89" y="14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3" name="Freeform 211"/>
              <p:cNvSpPr>
                <a:spLocks/>
              </p:cNvSpPr>
              <p:nvPr/>
            </p:nvSpPr>
            <p:spPr bwMode="auto">
              <a:xfrm>
                <a:off x="5401" y="1955"/>
                <a:ext cx="55" cy="125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55" y="72"/>
                  </a:cxn>
                  <a:cxn ang="0">
                    <a:pos x="55" y="0"/>
                  </a:cxn>
                  <a:cxn ang="0">
                    <a:pos x="0" y="53"/>
                  </a:cxn>
                  <a:cxn ang="0">
                    <a:pos x="0" y="125"/>
                  </a:cxn>
                </a:cxnLst>
                <a:rect l="0" t="0" r="r" b="b"/>
                <a:pathLst>
                  <a:path w="55" h="125">
                    <a:moveTo>
                      <a:pt x="0" y="125"/>
                    </a:moveTo>
                    <a:lnTo>
                      <a:pt x="55" y="72"/>
                    </a:lnTo>
                    <a:lnTo>
                      <a:pt x="55" y="0"/>
                    </a:lnTo>
                    <a:lnTo>
                      <a:pt x="0" y="53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4" name="Freeform 212"/>
              <p:cNvSpPr>
                <a:spLocks/>
              </p:cNvSpPr>
              <p:nvPr/>
            </p:nvSpPr>
            <p:spPr bwMode="auto">
              <a:xfrm>
                <a:off x="5401" y="1955"/>
                <a:ext cx="55" cy="125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55" y="72"/>
                  </a:cxn>
                  <a:cxn ang="0">
                    <a:pos x="55" y="0"/>
                  </a:cxn>
                  <a:cxn ang="0">
                    <a:pos x="0" y="53"/>
                  </a:cxn>
                  <a:cxn ang="0">
                    <a:pos x="0" y="125"/>
                  </a:cxn>
                </a:cxnLst>
                <a:rect l="0" t="0" r="r" b="b"/>
                <a:pathLst>
                  <a:path w="55" h="125">
                    <a:moveTo>
                      <a:pt x="0" y="125"/>
                    </a:moveTo>
                    <a:lnTo>
                      <a:pt x="55" y="72"/>
                    </a:lnTo>
                    <a:lnTo>
                      <a:pt x="55" y="0"/>
                    </a:lnTo>
                    <a:lnTo>
                      <a:pt x="0" y="53"/>
                    </a:lnTo>
                    <a:lnTo>
                      <a:pt x="0" y="12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5" name="Freeform 213"/>
              <p:cNvSpPr>
                <a:spLocks/>
              </p:cNvSpPr>
              <p:nvPr/>
            </p:nvSpPr>
            <p:spPr bwMode="auto">
              <a:xfrm>
                <a:off x="4763" y="1307"/>
                <a:ext cx="18" cy="87"/>
              </a:xfrm>
              <a:custGeom>
                <a:avLst/>
                <a:gdLst/>
                <a:ahLst/>
                <a:cxnLst>
                  <a:cxn ang="0">
                    <a:pos x="18" y="65"/>
                  </a:cxn>
                  <a:cxn ang="0">
                    <a:pos x="18" y="0"/>
                  </a:cxn>
                  <a:cxn ang="0">
                    <a:pos x="0" y="20"/>
                  </a:cxn>
                  <a:cxn ang="0">
                    <a:pos x="0" y="87"/>
                  </a:cxn>
                  <a:cxn ang="0">
                    <a:pos x="18" y="65"/>
                  </a:cxn>
                </a:cxnLst>
                <a:rect l="0" t="0" r="r" b="b"/>
                <a:pathLst>
                  <a:path w="18" h="87">
                    <a:moveTo>
                      <a:pt x="18" y="65"/>
                    </a:moveTo>
                    <a:lnTo>
                      <a:pt x="18" y="0"/>
                    </a:lnTo>
                    <a:lnTo>
                      <a:pt x="0" y="20"/>
                    </a:lnTo>
                    <a:lnTo>
                      <a:pt x="0" y="87"/>
                    </a:lnTo>
                    <a:lnTo>
                      <a:pt x="18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6" name="Freeform 214"/>
              <p:cNvSpPr>
                <a:spLocks/>
              </p:cNvSpPr>
              <p:nvPr/>
            </p:nvSpPr>
            <p:spPr bwMode="auto">
              <a:xfrm>
                <a:off x="4763" y="1307"/>
                <a:ext cx="18" cy="87"/>
              </a:xfrm>
              <a:custGeom>
                <a:avLst/>
                <a:gdLst/>
                <a:ahLst/>
                <a:cxnLst>
                  <a:cxn ang="0">
                    <a:pos x="18" y="65"/>
                  </a:cxn>
                  <a:cxn ang="0">
                    <a:pos x="18" y="0"/>
                  </a:cxn>
                  <a:cxn ang="0">
                    <a:pos x="0" y="20"/>
                  </a:cxn>
                  <a:cxn ang="0">
                    <a:pos x="0" y="87"/>
                  </a:cxn>
                  <a:cxn ang="0">
                    <a:pos x="18" y="65"/>
                  </a:cxn>
                </a:cxnLst>
                <a:rect l="0" t="0" r="r" b="b"/>
                <a:pathLst>
                  <a:path w="18" h="87">
                    <a:moveTo>
                      <a:pt x="18" y="65"/>
                    </a:moveTo>
                    <a:lnTo>
                      <a:pt x="18" y="0"/>
                    </a:lnTo>
                    <a:lnTo>
                      <a:pt x="0" y="20"/>
                    </a:lnTo>
                    <a:lnTo>
                      <a:pt x="0" y="87"/>
                    </a:lnTo>
                    <a:lnTo>
                      <a:pt x="18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7" name="Freeform 215"/>
              <p:cNvSpPr>
                <a:spLocks/>
              </p:cNvSpPr>
              <p:nvPr/>
            </p:nvSpPr>
            <p:spPr bwMode="auto">
              <a:xfrm>
                <a:off x="5112" y="1950"/>
                <a:ext cx="122" cy="152"/>
              </a:xfrm>
              <a:custGeom>
                <a:avLst/>
                <a:gdLst/>
                <a:ahLst/>
                <a:cxnLst>
                  <a:cxn ang="0">
                    <a:pos x="51" y="152"/>
                  </a:cxn>
                  <a:cxn ang="0">
                    <a:pos x="0" y="64"/>
                  </a:cxn>
                  <a:cxn ang="0">
                    <a:pos x="92" y="0"/>
                  </a:cxn>
                  <a:cxn ang="0">
                    <a:pos x="122" y="98"/>
                  </a:cxn>
                  <a:cxn ang="0">
                    <a:pos x="51" y="152"/>
                  </a:cxn>
                </a:cxnLst>
                <a:rect l="0" t="0" r="r" b="b"/>
                <a:pathLst>
                  <a:path w="122" h="152">
                    <a:moveTo>
                      <a:pt x="51" y="152"/>
                    </a:moveTo>
                    <a:lnTo>
                      <a:pt x="0" y="64"/>
                    </a:lnTo>
                    <a:lnTo>
                      <a:pt x="92" y="0"/>
                    </a:lnTo>
                    <a:lnTo>
                      <a:pt x="122" y="98"/>
                    </a:lnTo>
                    <a:lnTo>
                      <a:pt x="51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8" name="Freeform 216"/>
              <p:cNvSpPr>
                <a:spLocks/>
              </p:cNvSpPr>
              <p:nvPr/>
            </p:nvSpPr>
            <p:spPr bwMode="auto">
              <a:xfrm>
                <a:off x="5112" y="1950"/>
                <a:ext cx="122" cy="152"/>
              </a:xfrm>
              <a:custGeom>
                <a:avLst/>
                <a:gdLst/>
                <a:ahLst/>
                <a:cxnLst>
                  <a:cxn ang="0">
                    <a:pos x="51" y="152"/>
                  </a:cxn>
                  <a:cxn ang="0">
                    <a:pos x="0" y="64"/>
                  </a:cxn>
                  <a:cxn ang="0">
                    <a:pos x="92" y="0"/>
                  </a:cxn>
                  <a:cxn ang="0">
                    <a:pos x="122" y="98"/>
                  </a:cxn>
                  <a:cxn ang="0">
                    <a:pos x="51" y="152"/>
                  </a:cxn>
                </a:cxnLst>
                <a:rect l="0" t="0" r="r" b="b"/>
                <a:pathLst>
                  <a:path w="122" h="152">
                    <a:moveTo>
                      <a:pt x="51" y="152"/>
                    </a:moveTo>
                    <a:lnTo>
                      <a:pt x="0" y="64"/>
                    </a:lnTo>
                    <a:lnTo>
                      <a:pt x="92" y="0"/>
                    </a:lnTo>
                    <a:lnTo>
                      <a:pt x="122" y="98"/>
                    </a:lnTo>
                    <a:lnTo>
                      <a:pt x="51" y="15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9" name="Freeform 217"/>
              <p:cNvSpPr>
                <a:spLocks/>
              </p:cNvSpPr>
              <p:nvPr/>
            </p:nvSpPr>
            <p:spPr bwMode="auto">
              <a:xfrm>
                <a:off x="3548" y="1950"/>
                <a:ext cx="122" cy="15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30" y="0"/>
                  </a:cxn>
                  <a:cxn ang="0">
                    <a:pos x="122" y="64"/>
                  </a:cxn>
                  <a:cxn ang="0">
                    <a:pos x="70" y="152"/>
                  </a:cxn>
                  <a:cxn ang="0">
                    <a:pos x="0" y="98"/>
                  </a:cxn>
                </a:cxnLst>
                <a:rect l="0" t="0" r="r" b="b"/>
                <a:pathLst>
                  <a:path w="122" h="152">
                    <a:moveTo>
                      <a:pt x="0" y="98"/>
                    </a:moveTo>
                    <a:lnTo>
                      <a:pt x="30" y="0"/>
                    </a:lnTo>
                    <a:lnTo>
                      <a:pt x="122" y="64"/>
                    </a:lnTo>
                    <a:lnTo>
                      <a:pt x="70" y="15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30" name="Freeform 218"/>
              <p:cNvSpPr>
                <a:spLocks/>
              </p:cNvSpPr>
              <p:nvPr/>
            </p:nvSpPr>
            <p:spPr bwMode="auto">
              <a:xfrm>
                <a:off x="3548" y="1950"/>
                <a:ext cx="122" cy="15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30" y="0"/>
                  </a:cxn>
                  <a:cxn ang="0">
                    <a:pos x="122" y="64"/>
                  </a:cxn>
                  <a:cxn ang="0">
                    <a:pos x="70" y="152"/>
                  </a:cxn>
                  <a:cxn ang="0">
                    <a:pos x="0" y="98"/>
                  </a:cxn>
                </a:cxnLst>
                <a:rect l="0" t="0" r="r" b="b"/>
                <a:pathLst>
                  <a:path w="122" h="152">
                    <a:moveTo>
                      <a:pt x="0" y="98"/>
                    </a:moveTo>
                    <a:lnTo>
                      <a:pt x="30" y="0"/>
                    </a:lnTo>
                    <a:lnTo>
                      <a:pt x="122" y="64"/>
                    </a:lnTo>
                    <a:lnTo>
                      <a:pt x="70" y="152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31" name="Freeform 219"/>
              <p:cNvSpPr>
                <a:spLocks/>
              </p:cNvSpPr>
              <p:nvPr/>
            </p:nvSpPr>
            <p:spPr bwMode="auto">
              <a:xfrm>
                <a:off x="4435" y="1431"/>
                <a:ext cx="99" cy="33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9" y="17"/>
                  </a:cxn>
                  <a:cxn ang="0">
                    <a:pos x="7" y="33"/>
                  </a:cxn>
                  <a:cxn ang="0">
                    <a:pos x="0" y="16"/>
                  </a:cxn>
                  <a:cxn ang="0">
                    <a:pos x="80" y="0"/>
                  </a:cxn>
                </a:cxnLst>
                <a:rect l="0" t="0" r="r" b="b"/>
                <a:pathLst>
                  <a:path w="99" h="33">
                    <a:moveTo>
                      <a:pt x="80" y="0"/>
                    </a:moveTo>
                    <a:lnTo>
                      <a:pt x="99" y="17"/>
                    </a:lnTo>
                    <a:lnTo>
                      <a:pt x="7" y="33"/>
                    </a:lnTo>
                    <a:lnTo>
                      <a:pt x="0" y="1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32" name="Freeform 220"/>
              <p:cNvSpPr>
                <a:spLocks/>
              </p:cNvSpPr>
              <p:nvPr/>
            </p:nvSpPr>
            <p:spPr bwMode="auto">
              <a:xfrm>
                <a:off x="4435" y="1431"/>
                <a:ext cx="99" cy="33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9" y="17"/>
                  </a:cxn>
                  <a:cxn ang="0">
                    <a:pos x="7" y="33"/>
                  </a:cxn>
                  <a:cxn ang="0">
                    <a:pos x="0" y="16"/>
                  </a:cxn>
                  <a:cxn ang="0">
                    <a:pos x="80" y="0"/>
                  </a:cxn>
                </a:cxnLst>
                <a:rect l="0" t="0" r="r" b="b"/>
                <a:pathLst>
                  <a:path w="99" h="33">
                    <a:moveTo>
                      <a:pt x="80" y="0"/>
                    </a:moveTo>
                    <a:lnTo>
                      <a:pt x="99" y="17"/>
                    </a:lnTo>
                    <a:lnTo>
                      <a:pt x="7" y="33"/>
                    </a:lnTo>
                    <a:lnTo>
                      <a:pt x="0" y="16"/>
                    </a:ln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33" name="Freeform 221"/>
              <p:cNvSpPr>
                <a:spLocks/>
              </p:cNvSpPr>
              <p:nvPr/>
            </p:nvSpPr>
            <p:spPr bwMode="auto">
              <a:xfrm>
                <a:off x="4248" y="1431"/>
                <a:ext cx="99" cy="33"/>
              </a:xfrm>
              <a:custGeom>
                <a:avLst/>
                <a:gdLst/>
                <a:ahLst/>
                <a:cxnLst>
                  <a:cxn ang="0">
                    <a:pos x="99" y="16"/>
                  </a:cxn>
                  <a:cxn ang="0">
                    <a:pos x="92" y="33"/>
                  </a:cxn>
                  <a:cxn ang="0">
                    <a:pos x="0" y="17"/>
                  </a:cxn>
                  <a:cxn ang="0">
                    <a:pos x="19" y="0"/>
                  </a:cxn>
                  <a:cxn ang="0">
                    <a:pos x="99" y="16"/>
                  </a:cxn>
                </a:cxnLst>
                <a:rect l="0" t="0" r="r" b="b"/>
                <a:pathLst>
                  <a:path w="99" h="33">
                    <a:moveTo>
                      <a:pt x="99" y="16"/>
                    </a:moveTo>
                    <a:lnTo>
                      <a:pt x="92" y="33"/>
                    </a:lnTo>
                    <a:lnTo>
                      <a:pt x="0" y="17"/>
                    </a:lnTo>
                    <a:lnTo>
                      <a:pt x="19" y="0"/>
                    </a:lnTo>
                    <a:lnTo>
                      <a:pt x="99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34" name="Freeform 222"/>
              <p:cNvSpPr>
                <a:spLocks/>
              </p:cNvSpPr>
              <p:nvPr/>
            </p:nvSpPr>
            <p:spPr bwMode="auto">
              <a:xfrm>
                <a:off x="4248" y="1431"/>
                <a:ext cx="99" cy="33"/>
              </a:xfrm>
              <a:custGeom>
                <a:avLst/>
                <a:gdLst/>
                <a:ahLst/>
                <a:cxnLst>
                  <a:cxn ang="0">
                    <a:pos x="99" y="16"/>
                  </a:cxn>
                  <a:cxn ang="0">
                    <a:pos x="92" y="33"/>
                  </a:cxn>
                  <a:cxn ang="0">
                    <a:pos x="0" y="17"/>
                  </a:cxn>
                  <a:cxn ang="0">
                    <a:pos x="19" y="0"/>
                  </a:cxn>
                  <a:cxn ang="0">
                    <a:pos x="99" y="16"/>
                  </a:cxn>
                </a:cxnLst>
                <a:rect l="0" t="0" r="r" b="b"/>
                <a:pathLst>
                  <a:path w="99" h="33">
                    <a:moveTo>
                      <a:pt x="99" y="16"/>
                    </a:moveTo>
                    <a:lnTo>
                      <a:pt x="92" y="33"/>
                    </a:lnTo>
                    <a:lnTo>
                      <a:pt x="0" y="17"/>
                    </a:lnTo>
                    <a:lnTo>
                      <a:pt x="19" y="0"/>
                    </a:lnTo>
                    <a:lnTo>
                      <a:pt x="99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35" name="Freeform 223"/>
              <p:cNvSpPr>
                <a:spLocks/>
              </p:cNvSpPr>
              <p:nvPr/>
            </p:nvSpPr>
            <p:spPr bwMode="auto">
              <a:xfrm>
                <a:off x="4974" y="2784"/>
                <a:ext cx="102" cy="212"/>
              </a:xfrm>
              <a:custGeom>
                <a:avLst/>
                <a:gdLst/>
                <a:ahLst/>
                <a:cxnLst>
                  <a:cxn ang="0">
                    <a:pos x="0" y="212"/>
                  </a:cxn>
                  <a:cxn ang="0">
                    <a:pos x="102" y="179"/>
                  </a:cxn>
                  <a:cxn ang="0">
                    <a:pos x="102" y="0"/>
                  </a:cxn>
                  <a:cxn ang="0">
                    <a:pos x="0" y="34"/>
                  </a:cxn>
                  <a:cxn ang="0">
                    <a:pos x="0" y="212"/>
                  </a:cxn>
                </a:cxnLst>
                <a:rect l="0" t="0" r="r" b="b"/>
                <a:pathLst>
                  <a:path w="102" h="212">
                    <a:moveTo>
                      <a:pt x="0" y="212"/>
                    </a:moveTo>
                    <a:lnTo>
                      <a:pt x="102" y="179"/>
                    </a:lnTo>
                    <a:lnTo>
                      <a:pt x="102" y="0"/>
                    </a:lnTo>
                    <a:lnTo>
                      <a:pt x="0" y="34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36" name="Freeform 224"/>
              <p:cNvSpPr>
                <a:spLocks/>
              </p:cNvSpPr>
              <p:nvPr/>
            </p:nvSpPr>
            <p:spPr bwMode="auto">
              <a:xfrm>
                <a:off x="4974" y="2784"/>
                <a:ext cx="102" cy="212"/>
              </a:xfrm>
              <a:custGeom>
                <a:avLst/>
                <a:gdLst/>
                <a:ahLst/>
                <a:cxnLst>
                  <a:cxn ang="0">
                    <a:pos x="0" y="212"/>
                  </a:cxn>
                  <a:cxn ang="0">
                    <a:pos x="102" y="179"/>
                  </a:cxn>
                  <a:cxn ang="0">
                    <a:pos x="102" y="0"/>
                  </a:cxn>
                  <a:cxn ang="0">
                    <a:pos x="0" y="34"/>
                  </a:cxn>
                  <a:cxn ang="0">
                    <a:pos x="0" y="212"/>
                  </a:cxn>
                </a:cxnLst>
                <a:rect l="0" t="0" r="r" b="b"/>
                <a:pathLst>
                  <a:path w="102" h="212">
                    <a:moveTo>
                      <a:pt x="0" y="212"/>
                    </a:moveTo>
                    <a:lnTo>
                      <a:pt x="102" y="179"/>
                    </a:lnTo>
                    <a:lnTo>
                      <a:pt x="102" y="0"/>
                    </a:lnTo>
                    <a:lnTo>
                      <a:pt x="0" y="34"/>
                    </a:lnTo>
                    <a:lnTo>
                      <a:pt x="0" y="2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37" name="Freeform 225"/>
              <p:cNvSpPr>
                <a:spLocks/>
              </p:cNvSpPr>
              <p:nvPr/>
            </p:nvSpPr>
            <p:spPr bwMode="auto">
              <a:xfrm>
                <a:off x="5116" y="2200"/>
                <a:ext cx="101" cy="146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44"/>
                  </a:cxn>
                  <a:cxn ang="0">
                    <a:pos x="23" y="146"/>
                  </a:cxn>
                  <a:cxn ang="0">
                    <a:pos x="101" y="100"/>
                  </a:cxn>
                  <a:cxn ang="0">
                    <a:pos x="75" y="0"/>
                  </a:cxn>
                </a:cxnLst>
                <a:rect l="0" t="0" r="r" b="b"/>
                <a:pathLst>
                  <a:path w="101" h="146">
                    <a:moveTo>
                      <a:pt x="75" y="0"/>
                    </a:moveTo>
                    <a:lnTo>
                      <a:pt x="0" y="44"/>
                    </a:lnTo>
                    <a:lnTo>
                      <a:pt x="23" y="146"/>
                    </a:lnTo>
                    <a:lnTo>
                      <a:pt x="101" y="10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38" name="Freeform 226"/>
              <p:cNvSpPr>
                <a:spLocks/>
              </p:cNvSpPr>
              <p:nvPr/>
            </p:nvSpPr>
            <p:spPr bwMode="auto">
              <a:xfrm>
                <a:off x="5116" y="2200"/>
                <a:ext cx="101" cy="146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44"/>
                  </a:cxn>
                  <a:cxn ang="0">
                    <a:pos x="23" y="146"/>
                  </a:cxn>
                  <a:cxn ang="0">
                    <a:pos x="101" y="100"/>
                  </a:cxn>
                  <a:cxn ang="0">
                    <a:pos x="75" y="0"/>
                  </a:cxn>
                </a:cxnLst>
                <a:rect l="0" t="0" r="r" b="b"/>
                <a:pathLst>
                  <a:path w="101" h="146">
                    <a:moveTo>
                      <a:pt x="75" y="0"/>
                    </a:moveTo>
                    <a:lnTo>
                      <a:pt x="0" y="44"/>
                    </a:lnTo>
                    <a:lnTo>
                      <a:pt x="23" y="146"/>
                    </a:lnTo>
                    <a:lnTo>
                      <a:pt x="101" y="100"/>
                    </a:lnTo>
                    <a:lnTo>
                      <a:pt x="7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39" name="Freeform 227"/>
              <p:cNvSpPr>
                <a:spLocks/>
              </p:cNvSpPr>
              <p:nvPr/>
            </p:nvSpPr>
            <p:spPr bwMode="auto">
              <a:xfrm>
                <a:off x="3564" y="2200"/>
                <a:ext cx="102" cy="146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27" y="0"/>
                  </a:cxn>
                  <a:cxn ang="0">
                    <a:pos x="102" y="44"/>
                  </a:cxn>
                  <a:cxn ang="0">
                    <a:pos x="79" y="146"/>
                  </a:cxn>
                  <a:cxn ang="0">
                    <a:pos x="0" y="100"/>
                  </a:cxn>
                </a:cxnLst>
                <a:rect l="0" t="0" r="r" b="b"/>
                <a:pathLst>
                  <a:path w="102" h="146">
                    <a:moveTo>
                      <a:pt x="0" y="100"/>
                    </a:moveTo>
                    <a:lnTo>
                      <a:pt x="27" y="0"/>
                    </a:lnTo>
                    <a:lnTo>
                      <a:pt x="102" y="44"/>
                    </a:lnTo>
                    <a:lnTo>
                      <a:pt x="79" y="146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40" name="Freeform 228"/>
              <p:cNvSpPr>
                <a:spLocks/>
              </p:cNvSpPr>
              <p:nvPr/>
            </p:nvSpPr>
            <p:spPr bwMode="auto">
              <a:xfrm>
                <a:off x="3564" y="2200"/>
                <a:ext cx="102" cy="146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27" y="0"/>
                  </a:cxn>
                  <a:cxn ang="0">
                    <a:pos x="102" y="44"/>
                  </a:cxn>
                  <a:cxn ang="0">
                    <a:pos x="79" y="146"/>
                  </a:cxn>
                  <a:cxn ang="0">
                    <a:pos x="0" y="100"/>
                  </a:cxn>
                </a:cxnLst>
                <a:rect l="0" t="0" r="r" b="b"/>
                <a:pathLst>
                  <a:path w="102" h="146">
                    <a:moveTo>
                      <a:pt x="0" y="100"/>
                    </a:moveTo>
                    <a:lnTo>
                      <a:pt x="27" y="0"/>
                    </a:lnTo>
                    <a:lnTo>
                      <a:pt x="102" y="44"/>
                    </a:lnTo>
                    <a:lnTo>
                      <a:pt x="79" y="146"/>
                    </a:lnTo>
                    <a:lnTo>
                      <a:pt x="0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41" name="Freeform 229"/>
              <p:cNvSpPr>
                <a:spLocks/>
              </p:cNvSpPr>
              <p:nvPr/>
            </p:nvSpPr>
            <p:spPr bwMode="auto">
              <a:xfrm>
                <a:off x="4551" y="1430"/>
                <a:ext cx="113" cy="49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13" y="9"/>
                  </a:cxn>
                  <a:cxn ang="0">
                    <a:pos x="19" y="49"/>
                  </a:cxn>
                  <a:cxn ang="0">
                    <a:pos x="0" y="33"/>
                  </a:cxn>
                  <a:cxn ang="0">
                    <a:pos x="86" y="0"/>
                  </a:cxn>
                </a:cxnLst>
                <a:rect l="0" t="0" r="r" b="b"/>
                <a:pathLst>
                  <a:path w="113" h="49">
                    <a:moveTo>
                      <a:pt x="86" y="0"/>
                    </a:moveTo>
                    <a:lnTo>
                      <a:pt x="113" y="9"/>
                    </a:lnTo>
                    <a:lnTo>
                      <a:pt x="19" y="49"/>
                    </a:lnTo>
                    <a:lnTo>
                      <a:pt x="0" y="33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42" name="Freeform 230"/>
              <p:cNvSpPr>
                <a:spLocks/>
              </p:cNvSpPr>
              <p:nvPr/>
            </p:nvSpPr>
            <p:spPr bwMode="auto">
              <a:xfrm>
                <a:off x="4551" y="1430"/>
                <a:ext cx="113" cy="49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13" y="9"/>
                  </a:cxn>
                  <a:cxn ang="0">
                    <a:pos x="19" y="49"/>
                  </a:cxn>
                  <a:cxn ang="0">
                    <a:pos x="0" y="33"/>
                  </a:cxn>
                  <a:cxn ang="0">
                    <a:pos x="86" y="0"/>
                  </a:cxn>
                </a:cxnLst>
                <a:rect l="0" t="0" r="r" b="b"/>
                <a:pathLst>
                  <a:path w="113" h="49">
                    <a:moveTo>
                      <a:pt x="86" y="0"/>
                    </a:moveTo>
                    <a:lnTo>
                      <a:pt x="113" y="9"/>
                    </a:lnTo>
                    <a:lnTo>
                      <a:pt x="19" y="49"/>
                    </a:lnTo>
                    <a:lnTo>
                      <a:pt x="0" y="33"/>
                    </a:lnTo>
                    <a:lnTo>
                      <a:pt x="8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43" name="Freeform 231"/>
              <p:cNvSpPr>
                <a:spLocks/>
              </p:cNvSpPr>
              <p:nvPr/>
            </p:nvSpPr>
            <p:spPr bwMode="auto">
              <a:xfrm>
                <a:off x="4118" y="1430"/>
                <a:ext cx="111" cy="49"/>
              </a:xfrm>
              <a:custGeom>
                <a:avLst/>
                <a:gdLst/>
                <a:ahLst/>
                <a:cxnLst>
                  <a:cxn ang="0">
                    <a:pos x="111" y="33"/>
                  </a:cxn>
                  <a:cxn ang="0">
                    <a:pos x="94" y="49"/>
                  </a:cxn>
                  <a:cxn ang="0">
                    <a:pos x="0" y="9"/>
                  </a:cxn>
                  <a:cxn ang="0">
                    <a:pos x="27" y="0"/>
                  </a:cxn>
                  <a:cxn ang="0">
                    <a:pos x="111" y="33"/>
                  </a:cxn>
                </a:cxnLst>
                <a:rect l="0" t="0" r="r" b="b"/>
                <a:pathLst>
                  <a:path w="111" h="49">
                    <a:moveTo>
                      <a:pt x="111" y="33"/>
                    </a:moveTo>
                    <a:lnTo>
                      <a:pt x="94" y="49"/>
                    </a:lnTo>
                    <a:lnTo>
                      <a:pt x="0" y="9"/>
                    </a:lnTo>
                    <a:lnTo>
                      <a:pt x="27" y="0"/>
                    </a:lnTo>
                    <a:lnTo>
                      <a:pt x="111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44" name="Freeform 232"/>
              <p:cNvSpPr>
                <a:spLocks/>
              </p:cNvSpPr>
              <p:nvPr/>
            </p:nvSpPr>
            <p:spPr bwMode="auto">
              <a:xfrm>
                <a:off x="4118" y="1430"/>
                <a:ext cx="111" cy="49"/>
              </a:xfrm>
              <a:custGeom>
                <a:avLst/>
                <a:gdLst/>
                <a:ahLst/>
                <a:cxnLst>
                  <a:cxn ang="0">
                    <a:pos x="111" y="33"/>
                  </a:cxn>
                  <a:cxn ang="0">
                    <a:pos x="94" y="49"/>
                  </a:cxn>
                  <a:cxn ang="0">
                    <a:pos x="0" y="9"/>
                  </a:cxn>
                  <a:cxn ang="0">
                    <a:pos x="27" y="0"/>
                  </a:cxn>
                  <a:cxn ang="0">
                    <a:pos x="111" y="33"/>
                  </a:cxn>
                </a:cxnLst>
                <a:rect l="0" t="0" r="r" b="b"/>
                <a:pathLst>
                  <a:path w="111" h="49">
                    <a:moveTo>
                      <a:pt x="111" y="33"/>
                    </a:moveTo>
                    <a:lnTo>
                      <a:pt x="94" y="49"/>
                    </a:lnTo>
                    <a:lnTo>
                      <a:pt x="0" y="9"/>
                    </a:lnTo>
                    <a:lnTo>
                      <a:pt x="27" y="0"/>
                    </a:lnTo>
                    <a:lnTo>
                      <a:pt x="111" y="3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45" name="Freeform 233"/>
              <p:cNvSpPr>
                <a:spLocks/>
              </p:cNvSpPr>
              <p:nvPr/>
            </p:nvSpPr>
            <p:spPr bwMode="auto">
              <a:xfrm>
                <a:off x="4340" y="1447"/>
                <a:ext cx="102" cy="17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2" y="17"/>
                  </a:cxn>
                  <a:cxn ang="0">
                    <a:pos x="0" y="17"/>
                  </a:cxn>
                  <a:cxn ang="0">
                    <a:pos x="7" y="0"/>
                  </a:cxn>
                  <a:cxn ang="0">
                    <a:pos x="95" y="0"/>
                  </a:cxn>
                </a:cxnLst>
                <a:rect l="0" t="0" r="r" b="b"/>
                <a:pathLst>
                  <a:path w="102" h="17">
                    <a:moveTo>
                      <a:pt x="95" y="0"/>
                    </a:moveTo>
                    <a:lnTo>
                      <a:pt x="102" y="17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46" name="Freeform 234"/>
              <p:cNvSpPr>
                <a:spLocks noEditPoints="1"/>
              </p:cNvSpPr>
              <p:nvPr/>
            </p:nvSpPr>
            <p:spPr bwMode="auto">
              <a:xfrm>
                <a:off x="4340" y="1447"/>
                <a:ext cx="575" cy="172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2" y="17"/>
                  </a:cxn>
                  <a:cxn ang="0">
                    <a:pos x="0" y="17"/>
                  </a:cxn>
                  <a:cxn ang="0">
                    <a:pos x="7" y="0"/>
                  </a:cxn>
                  <a:cxn ang="0">
                    <a:pos x="95" y="0"/>
                  </a:cxn>
                  <a:cxn ang="0">
                    <a:pos x="575" y="1699"/>
                  </a:cxn>
                  <a:cxn ang="0">
                    <a:pos x="441" y="1725"/>
                  </a:cxn>
                  <a:cxn ang="0">
                    <a:pos x="575" y="1600"/>
                  </a:cxn>
                  <a:cxn ang="0">
                    <a:pos x="575" y="1699"/>
                  </a:cxn>
                </a:cxnLst>
                <a:rect l="0" t="0" r="r" b="b"/>
                <a:pathLst>
                  <a:path w="575" h="1725">
                    <a:moveTo>
                      <a:pt x="95" y="0"/>
                    </a:moveTo>
                    <a:lnTo>
                      <a:pt x="102" y="17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95" y="0"/>
                    </a:lnTo>
                    <a:moveTo>
                      <a:pt x="575" y="1699"/>
                    </a:moveTo>
                    <a:lnTo>
                      <a:pt x="441" y="1725"/>
                    </a:lnTo>
                    <a:moveTo>
                      <a:pt x="575" y="1600"/>
                    </a:moveTo>
                    <a:lnTo>
                      <a:pt x="575" y="169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47" name="Freeform 235"/>
              <p:cNvSpPr>
                <a:spLocks/>
              </p:cNvSpPr>
              <p:nvPr/>
            </p:nvSpPr>
            <p:spPr bwMode="auto">
              <a:xfrm>
                <a:off x="4879" y="1434"/>
                <a:ext cx="150" cy="102"/>
              </a:xfrm>
              <a:custGeom>
                <a:avLst/>
                <a:gdLst/>
                <a:ahLst/>
                <a:cxnLst>
                  <a:cxn ang="0">
                    <a:pos x="150" y="70"/>
                  </a:cxn>
                  <a:cxn ang="0">
                    <a:pos x="27" y="0"/>
                  </a:cxn>
                  <a:cxn ang="0">
                    <a:pos x="0" y="28"/>
                  </a:cxn>
                  <a:cxn ang="0">
                    <a:pos x="116" y="102"/>
                  </a:cxn>
                  <a:cxn ang="0">
                    <a:pos x="150" y="70"/>
                  </a:cxn>
                </a:cxnLst>
                <a:rect l="0" t="0" r="r" b="b"/>
                <a:pathLst>
                  <a:path w="150" h="102">
                    <a:moveTo>
                      <a:pt x="150" y="70"/>
                    </a:moveTo>
                    <a:lnTo>
                      <a:pt x="27" y="0"/>
                    </a:lnTo>
                    <a:lnTo>
                      <a:pt x="0" y="28"/>
                    </a:lnTo>
                    <a:lnTo>
                      <a:pt x="116" y="102"/>
                    </a:lnTo>
                    <a:lnTo>
                      <a:pt x="15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48" name="Freeform 236"/>
              <p:cNvSpPr>
                <a:spLocks/>
              </p:cNvSpPr>
              <p:nvPr/>
            </p:nvSpPr>
            <p:spPr bwMode="auto">
              <a:xfrm>
                <a:off x="4879" y="1434"/>
                <a:ext cx="150" cy="102"/>
              </a:xfrm>
              <a:custGeom>
                <a:avLst/>
                <a:gdLst/>
                <a:ahLst/>
                <a:cxnLst>
                  <a:cxn ang="0">
                    <a:pos x="150" y="70"/>
                  </a:cxn>
                  <a:cxn ang="0">
                    <a:pos x="27" y="0"/>
                  </a:cxn>
                  <a:cxn ang="0">
                    <a:pos x="0" y="28"/>
                  </a:cxn>
                  <a:cxn ang="0">
                    <a:pos x="116" y="102"/>
                  </a:cxn>
                  <a:cxn ang="0">
                    <a:pos x="150" y="70"/>
                  </a:cxn>
                </a:cxnLst>
                <a:rect l="0" t="0" r="r" b="b"/>
                <a:pathLst>
                  <a:path w="150" h="102">
                    <a:moveTo>
                      <a:pt x="150" y="70"/>
                    </a:moveTo>
                    <a:lnTo>
                      <a:pt x="27" y="0"/>
                    </a:lnTo>
                    <a:lnTo>
                      <a:pt x="0" y="28"/>
                    </a:lnTo>
                    <a:lnTo>
                      <a:pt x="116" y="102"/>
                    </a:lnTo>
                    <a:lnTo>
                      <a:pt x="15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49" name="Freeform 237"/>
              <p:cNvSpPr>
                <a:spLocks/>
              </p:cNvSpPr>
              <p:nvPr/>
            </p:nvSpPr>
            <p:spPr bwMode="auto">
              <a:xfrm>
                <a:off x="4442" y="1448"/>
                <a:ext cx="109" cy="35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9" y="15"/>
                  </a:cxn>
                  <a:cxn ang="0">
                    <a:pos x="6" y="35"/>
                  </a:cxn>
                  <a:cxn ang="0">
                    <a:pos x="0" y="16"/>
                  </a:cxn>
                  <a:cxn ang="0">
                    <a:pos x="92" y="0"/>
                  </a:cxn>
                </a:cxnLst>
                <a:rect l="0" t="0" r="r" b="b"/>
                <a:pathLst>
                  <a:path w="109" h="35">
                    <a:moveTo>
                      <a:pt x="92" y="0"/>
                    </a:moveTo>
                    <a:lnTo>
                      <a:pt x="109" y="15"/>
                    </a:lnTo>
                    <a:lnTo>
                      <a:pt x="6" y="35"/>
                    </a:lnTo>
                    <a:lnTo>
                      <a:pt x="0" y="16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50" name="Freeform 238"/>
              <p:cNvSpPr>
                <a:spLocks/>
              </p:cNvSpPr>
              <p:nvPr/>
            </p:nvSpPr>
            <p:spPr bwMode="auto">
              <a:xfrm>
                <a:off x="4442" y="1448"/>
                <a:ext cx="109" cy="35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9" y="15"/>
                  </a:cxn>
                  <a:cxn ang="0">
                    <a:pos x="6" y="35"/>
                  </a:cxn>
                  <a:cxn ang="0">
                    <a:pos x="0" y="16"/>
                  </a:cxn>
                  <a:cxn ang="0">
                    <a:pos x="92" y="0"/>
                  </a:cxn>
                </a:cxnLst>
                <a:rect l="0" t="0" r="r" b="b"/>
                <a:pathLst>
                  <a:path w="109" h="35">
                    <a:moveTo>
                      <a:pt x="92" y="0"/>
                    </a:moveTo>
                    <a:lnTo>
                      <a:pt x="109" y="15"/>
                    </a:lnTo>
                    <a:lnTo>
                      <a:pt x="6" y="35"/>
                    </a:lnTo>
                    <a:lnTo>
                      <a:pt x="0" y="16"/>
                    </a:lnTo>
                    <a:lnTo>
                      <a:pt x="9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51" name="Freeform 239"/>
              <p:cNvSpPr>
                <a:spLocks/>
              </p:cNvSpPr>
              <p:nvPr/>
            </p:nvSpPr>
            <p:spPr bwMode="auto">
              <a:xfrm>
                <a:off x="4229" y="1448"/>
                <a:ext cx="111" cy="35"/>
              </a:xfrm>
              <a:custGeom>
                <a:avLst/>
                <a:gdLst/>
                <a:ahLst/>
                <a:cxnLst>
                  <a:cxn ang="0">
                    <a:pos x="111" y="16"/>
                  </a:cxn>
                  <a:cxn ang="0">
                    <a:pos x="104" y="35"/>
                  </a:cxn>
                  <a:cxn ang="0">
                    <a:pos x="0" y="15"/>
                  </a:cxn>
                  <a:cxn ang="0">
                    <a:pos x="19" y="0"/>
                  </a:cxn>
                  <a:cxn ang="0">
                    <a:pos x="111" y="16"/>
                  </a:cxn>
                </a:cxnLst>
                <a:rect l="0" t="0" r="r" b="b"/>
                <a:pathLst>
                  <a:path w="111" h="35">
                    <a:moveTo>
                      <a:pt x="111" y="16"/>
                    </a:moveTo>
                    <a:lnTo>
                      <a:pt x="104" y="35"/>
                    </a:lnTo>
                    <a:lnTo>
                      <a:pt x="0" y="15"/>
                    </a:lnTo>
                    <a:lnTo>
                      <a:pt x="19" y="0"/>
                    </a:lnTo>
                    <a:lnTo>
                      <a:pt x="111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52" name="Freeform 240"/>
              <p:cNvSpPr>
                <a:spLocks/>
              </p:cNvSpPr>
              <p:nvPr/>
            </p:nvSpPr>
            <p:spPr bwMode="auto">
              <a:xfrm>
                <a:off x="4229" y="1448"/>
                <a:ext cx="111" cy="35"/>
              </a:xfrm>
              <a:custGeom>
                <a:avLst/>
                <a:gdLst/>
                <a:ahLst/>
                <a:cxnLst>
                  <a:cxn ang="0">
                    <a:pos x="111" y="16"/>
                  </a:cxn>
                  <a:cxn ang="0">
                    <a:pos x="104" y="35"/>
                  </a:cxn>
                  <a:cxn ang="0">
                    <a:pos x="0" y="15"/>
                  </a:cxn>
                  <a:cxn ang="0">
                    <a:pos x="19" y="0"/>
                  </a:cxn>
                  <a:cxn ang="0">
                    <a:pos x="111" y="16"/>
                  </a:cxn>
                </a:cxnLst>
                <a:rect l="0" t="0" r="r" b="b"/>
                <a:pathLst>
                  <a:path w="111" h="35">
                    <a:moveTo>
                      <a:pt x="111" y="16"/>
                    </a:moveTo>
                    <a:lnTo>
                      <a:pt x="104" y="35"/>
                    </a:lnTo>
                    <a:lnTo>
                      <a:pt x="0" y="15"/>
                    </a:lnTo>
                    <a:lnTo>
                      <a:pt x="19" y="0"/>
                    </a:lnTo>
                    <a:lnTo>
                      <a:pt x="111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53" name="Freeform 241"/>
              <p:cNvSpPr>
                <a:spLocks/>
              </p:cNvSpPr>
              <p:nvPr/>
            </p:nvSpPr>
            <p:spPr bwMode="auto">
              <a:xfrm>
                <a:off x="4739" y="1327"/>
                <a:ext cx="24" cy="84"/>
              </a:xfrm>
              <a:custGeom>
                <a:avLst/>
                <a:gdLst/>
                <a:ahLst/>
                <a:cxnLst>
                  <a:cxn ang="0">
                    <a:pos x="24" y="67"/>
                  </a:cxn>
                  <a:cxn ang="0">
                    <a:pos x="24" y="0"/>
                  </a:cxn>
                  <a:cxn ang="0">
                    <a:pos x="0" y="19"/>
                  </a:cxn>
                  <a:cxn ang="0">
                    <a:pos x="0" y="84"/>
                  </a:cxn>
                  <a:cxn ang="0">
                    <a:pos x="24" y="67"/>
                  </a:cxn>
                </a:cxnLst>
                <a:rect l="0" t="0" r="r" b="b"/>
                <a:pathLst>
                  <a:path w="24" h="84">
                    <a:moveTo>
                      <a:pt x="24" y="67"/>
                    </a:moveTo>
                    <a:lnTo>
                      <a:pt x="24" y="0"/>
                    </a:lnTo>
                    <a:lnTo>
                      <a:pt x="0" y="19"/>
                    </a:lnTo>
                    <a:lnTo>
                      <a:pt x="0" y="84"/>
                    </a:lnTo>
                    <a:lnTo>
                      <a:pt x="24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54" name="Freeform 242"/>
              <p:cNvSpPr>
                <a:spLocks/>
              </p:cNvSpPr>
              <p:nvPr/>
            </p:nvSpPr>
            <p:spPr bwMode="auto">
              <a:xfrm>
                <a:off x="4739" y="1327"/>
                <a:ext cx="24" cy="84"/>
              </a:xfrm>
              <a:custGeom>
                <a:avLst/>
                <a:gdLst/>
                <a:ahLst/>
                <a:cxnLst>
                  <a:cxn ang="0">
                    <a:pos x="24" y="67"/>
                  </a:cxn>
                  <a:cxn ang="0">
                    <a:pos x="24" y="0"/>
                  </a:cxn>
                  <a:cxn ang="0">
                    <a:pos x="0" y="19"/>
                  </a:cxn>
                  <a:cxn ang="0">
                    <a:pos x="0" y="84"/>
                  </a:cxn>
                  <a:cxn ang="0">
                    <a:pos x="24" y="67"/>
                  </a:cxn>
                </a:cxnLst>
                <a:rect l="0" t="0" r="r" b="b"/>
                <a:pathLst>
                  <a:path w="24" h="84">
                    <a:moveTo>
                      <a:pt x="24" y="67"/>
                    </a:moveTo>
                    <a:lnTo>
                      <a:pt x="24" y="0"/>
                    </a:lnTo>
                    <a:lnTo>
                      <a:pt x="0" y="19"/>
                    </a:lnTo>
                    <a:lnTo>
                      <a:pt x="0" y="84"/>
                    </a:lnTo>
                    <a:lnTo>
                      <a:pt x="24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55" name="Freeform 243"/>
              <p:cNvSpPr>
                <a:spLocks/>
              </p:cNvSpPr>
              <p:nvPr/>
            </p:nvSpPr>
            <p:spPr bwMode="auto">
              <a:xfrm>
                <a:off x="4570" y="1439"/>
                <a:ext cx="121" cy="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21" y="12"/>
                  </a:cxn>
                  <a:cxn ang="0">
                    <a:pos x="16" y="56"/>
                  </a:cxn>
                  <a:cxn ang="0">
                    <a:pos x="0" y="40"/>
                  </a:cxn>
                  <a:cxn ang="0">
                    <a:pos x="94" y="0"/>
                  </a:cxn>
                </a:cxnLst>
                <a:rect l="0" t="0" r="r" b="b"/>
                <a:pathLst>
                  <a:path w="121" h="56">
                    <a:moveTo>
                      <a:pt x="94" y="0"/>
                    </a:moveTo>
                    <a:lnTo>
                      <a:pt x="121" y="12"/>
                    </a:lnTo>
                    <a:lnTo>
                      <a:pt x="16" y="56"/>
                    </a:lnTo>
                    <a:lnTo>
                      <a:pt x="0" y="4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56" name="Freeform 244"/>
              <p:cNvSpPr>
                <a:spLocks/>
              </p:cNvSpPr>
              <p:nvPr/>
            </p:nvSpPr>
            <p:spPr bwMode="auto">
              <a:xfrm>
                <a:off x="4570" y="1439"/>
                <a:ext cx="121" cy="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21" y="12"/>
                  </a:cxn>
                  <a:cxn ang="0">
                    <a:pos x="16" y="56"/>
                  </a:cxn>
                  <a:cxn ang="0">
                    <a:pos x="0" y="40"/>
                  </a:cxn>
                  <a:cxn ang="0">
                    <a:pos x="94" y="0"/>
                  </a:cxn>
                </a:cxnLst>
                <a:rect l="0" t="0" r="r" b="b"/>
                <a:pathLst>
                  <a:path w="121" h="56">
                    <a:moveTo>
                      <a:pt x="94" y="0"/>
                    </a:moveTo>
                    <a:lnTo>
                      <a:pt x="121" y="12"/>
                    </a:lnTo>
                    <a:lnTo>
                      <a:pt x="16" y="56"/>
                    </a:lnTo>
                    <a:lnTo>
                      <a:pt x="0" y="40"/>
                    </a:lnTo>
                    <a:lnTo>
                      <a:pt x="9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57" name="Freeform 245"/>
              <p:cNvSpPr>
                <a:spLocks/>
              </p:cNvSpPr>
              <p:nvPr/>
            </p:nvSpPr>
            <p:spPr bwMode="auto">
              <a:xfrm>
                <a:off x="4091" y="1439"/>
                <a:ext cx="121" cy="56"/>
              </a:xfrm>
              <a:custGeom>
                <a:avLst/>
                <a:gdLst/>
                <a:ahLst/>
                <a:cxnLst>
                  <a:cxn ang="0">
                    <a:pos x="121" y="40"/>
                  </a:cxn>
                  <a:cxn ang="0">
                    <a:pos x="105" y="56"/>
                  </a:cxn>
                  <a:cxn ang="0">
                    <a:pos x="0" y="12"/>
                  </a:cxn>
                  <a:cxn ang="0">
                    <a:pos x="27" y="0"/>
                  </a:cxn>
                  <a:cxn ang="0">
                    <a:pos x="121" y="40"/>
                  </a:cxn>
                </a:cxnLst>
                <a:rect l="0" t="0" r="r" b="b"/>
                <a:pathLst>
                  <a:path w="121" h="56">
                    <a:moveTo>
                      <a:pt x="121" y="40"/>
                    </a:moveTo>
                    <a:lnTo>
                      <a:pt x="105" y="56"/>
                    </a:lnTo>
                    <a:lnTo>
                      <a:pt x="0" y="12"/>
                    </a:lnTo>
                    <a:lnTo>
                      <a:pt x="27" y="0"/>
                    </a:lnTo>
                    <a:lnTo>
                      <a:pt x="121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58" name="Freeform 246"/>
              <p:cNvSpPr>
                <a:spLocks/>
              </p:cNvSpPr>
              <p:nvPr/>
            </p:nvSpPr>
            <p:spPr bwMode="auto">
              <a:xfrm>
                <a:off x="4091" y="1439"/>
                <a:ext cx="121" cy="56"/>
              </a:xfrm>
              <a:custGeom>
                <a:avLst/>
                <a:gdLst/>
                <a:ahLst/>
                <a:cxnLst>
                  <a:cxn ang="0">
                    <a:pos x="121" y="40"/>
                  </a:cxn>
                  <a:cxn ang="0">
                    <a:pos x="105" y="56"/>
                  </a:cxn>
                  <a:cxn ang="0">
                    <a:pos x="0" y="12"/>
                  </a:cxn>
                  <a:cxn ang="0">
                    <a:pos x="27" y="0"/>
                  </a:cxn>
                  <a:cxn ang="0">
                    <a:pos x="121" y="40"/>
                  </a:cxn>
                </a:cxnLst>
                <a:rect l="0" t="0" r="r" b="b"/>
                <a:pathLst>
                  <a:path w="121" h="56">
                    <a:moveTo>
                      <a:pt x="121" y="40"/>
                    </a:moveTo>
                    <a:lnTo>
                      <a:pt x="105" y="56"/>
                    </a:lnTo>
                    <a:lnTo>
                      <a:pt x="0" y="12"/>
                    </a:lnTo>
                    <a:lnTo>
                      <a:pt x="27" y="0"/>
                    </a:lnTo>
                    <a:lnTo>
                      <a:pt x="121" y="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59" name="Freeform 247"/>
              <p:cNvSpPr>
                <a:spLocks/>
              </p:cNvSpPr>
              <p:nvPr/>
            </p:nvSpPr>
            <p:spPr bwMode="auto">
              <a:xfrm>
                <a:off x="5082" y="1842"/>
                <a:ext cx="109" cy="137"/>
              </a:xfrm>
              <a:custGeom>
                <a:avLst/>
                <a:gdLst/>
                <a:ahLst/>
                <a:cxnLst>
                  <a:cxn ang="0">
                    <a:pos x="19" y="137"/>
                  </a:cxn>
                  <a:cxn ang="0">
                    <a:pos x="0" y="45"/>
                  </a:cxn>
                  <a:cxn ang="0">
                    <a:pos x="63" y="0"/>
                  </a:cxn>
                  <a:cxn ang="0">
                    <a:pos x="109" y="74"/>
                  </a:cxn>
                  <a:cxn ang="0">
                    <a:pos x="19" y="137"/>
                  </a:cxn>
                </a:cxnLst>
                <a:rect l="0" t="0" r="r" b="b"/>
                <a:pathLst>
                  <a:path w="109" h="137">
                    <a:moveTo>
                      <a:pt x="19" y="137"/>
                    </a:moveTo>
                    <a:lnTo>
                      <a:pt x="0" y="45"/>
                    </a:lnTo>
                    <a:lnTo>
                      <a:pt x="63" y="0"/>
                    </a:lnTo>
                    <a:lnTo>
                      <a:pt x="109" y="74"/>
                    </a:lnTo>
                    <a:lnTo>
                      <a:pt x="19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60" name="Freeform 248"/>
              <p:cNvSpPr>
                <a:spLocks/>
              </p:cNvSpPr>
              <p:nvPr/>
            </p:nvSpPr>
            <p:spPr bwMode="auto">
              <a:xfrm>
                <a:off x="5082" y="1842"/>
                <a:ext cx="109" cy="137"/>
              </a:xfrm>
              <a:custGeom>
                <a:avLst/>
                <a:gdLst/>
                <a:ahLst/>
                <a:cxnLst>
                  <a:cxn ang="0">
                    <a:pos x="19" y="137"/>
                  </a:cxn>
                  <a:cxn ang="0">
                    <a:pos x="0" y="45"/>
                  </a:cxn>
                  <a:cxn ang="0">
                    <a:pos x="63" y="0"/>
                  </a:cxn>
                  <a:cxn ang="0">
                    <a:pos x="109" y="74"/>
                  </a:cxn>
                  <a:cxn ang="0">
                    <a:pos x="19" y="137"/>
                  </a:cxn>
                </a:cxnLst>
                <a:rect l="0" t="0" r="r" b="b"/>
                <a:pathLst>
                  <a:path w="109" h="137">
                    <a:moveTo>
                      <a:pt x="19" y="137"/>
                    </a:moveTo>
                    <a:lnTo>
                      <a:pt x="0" y="45"/>
                    </a:lnTo>
                    <a:lnTo>
                      <a:pt x="63" y="0"/>
                    </a:lnTo>
                    <a:lnTo>
                      <a:pt x="109" y="74"/>
                    </a:lnTo>
                    <a:lnTo>
                      <a:pt x="19" y="1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61" name="Freeform 249"/>
              <p:cNvSpPr>
                <a:spLocks/>
              </p:cNvSpPr>
              <p:nvPr/>
            </p:nvSpPr>
            <p:spPr bwMode="auto">
              <a:xfrm>
                <a:off x="3590" y="1842"/>
                <a:ext cx="109" cy="13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7" y="0"/>
                  </a:cxn>
                  <a:cxn ang="0">
                    <a:pos x="109" y="45"/>
                  </a:cxn>
                  <a:cxn ang="0">
                    <a:pos x="91" y="137"/>
                  </a:cxn>
                  <a:cxn ang="0">
                    <a:pos x="0" y="74"/>
                  </a:cxn>
                </a:cxnLst>
                <a:rect l="0" t="0" r="r" b="b"/>
                <a:pathLst>
                  <a:path w="109" h="137">
                    <a:moveTo>
                      <a:pt x="0" y="74"/>
                    </a:moveTo>
                    <a:lnTo>
                      <a:pt x="47" y="0"/>
                    </a:lnTo>
                    <a:lnTo>
                      <a:pt x="109" y="45"/>
                    </a:lnTo>
                    <a:lnTo>
                      <a:pt x="91" y="13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62" name="Freeform 250"/>
              <p:cNvSpPr>
                <a:spLocks/>
              </p:cNvSpPr>
              <p:nvPr/>
            </p:nvSpPr>
            <p:spPr bwMode="auto">
              <a:xfrm>
                <a:off x="3590" y="1842"/>
                <a:ext cx="109" cy="13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7" y="0"/>
                  </a:cxn>
                  <a:cxn ang="0">
                    <a:pos x="109" y="45"/>
                  </a:cxn>
                  <a:cxn ang="0">
                    <a:pos x="91" y="137"/>
                  </a:cxn>
                  <a:cxn ang="0">
                    <a:pos x="0" y="74"/>
                  </a:cxn>
                </a:cxnLst>
                <a:rect l="0" t="0" r="r" b="b"/>
                <a:pathLst>
                  <a:path w="109" h="137">
                    <a:moveTo>
                      <a:pt x="0" y="74"/>
                    </a:moveTo>
                    <a:lnTo>
                      <a:pt x="47" y="0"/>
                    </a:lnTo>
                    <a:lnTo>
                      <a:pt x="109" y="45"/>
                    </a:lnTo>
                    <a:lnTo>
                      <a:pt x="91" y="137"/>
                    </a:lnTo>
                    <a:lnTo>
                      <a:pt x="0" y="7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63" name="Freeform 251"/>
              <p:cNvSpPr>
                <a:spLocks/>
              </p:cNvSpPr>
              <p:nvPr/>
            </p:nvSpPr>
            <p:spPr bwMode="auto">
              <a:xfrm>
                <a:off x="4739" y="1394"/>
                <a:ext cx="140" cy="92"/>
              </a:xfrm>
              <a:custGeom>
                <a:avLst/>
                <a:gdLst/>
                <a:ahLst/>
                <a:cxnLst>
                  <a:cxn ang="0">
                    <a:pos x="140" y="68"/>
                  </a:cxn>
                  <a:cxn ang="0">
                    <a:pos x="24" y="0"/>
                  </a:cxn>
                  <a:cxn ang="0">
                    <a:pos x="0" y="17"/>
                  </a:cxn>
                  <a:cxn ang="0">
                    <a:pos x="108" y="92"/>
                  </a:cxn>
                  <a:cxn ang="0">
                    <a:pos x="140" y="68"/>
                  </a:cxn>
                </a:cxnLst>
                <a:rect l="0" t="0" r="r" b="b"/>
                <a:pathLst>
                  <a:path w="140" h="92">
                    <a:moveTo>
                      <a:pt x="140" y="68"/>
                    </a:moveTo>
                    <a:lnTo>
                      <a:pt x="24" y="0"/>
                    </a:lnTo>
                    <a:lnTo>
                      <a:pt x="0" y="17"/>
                    </a:lnTo>
                    <a:lnTo>
                      <a:pt x="108" y="92"/>
                    </a:lnTo>
                    <a:lnTo>
                      <a:pt x="14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64" name="Freeform 252"/>
              <p:cNvSpPr>
                <a:spLocks/>
              </p:cNvSpPr>
              <p:nvPr/>
            </p:nvSpPr>
            <p:spPr bwMode="auto">
              <a:xfrm>
                <a:off x="4739" y="1394"/>
                <a:ext cx="140" cy="92"/>
              </a:xfrm>
              <a:custGeom>
                <a:avLst/>
                <a:gdLst/>
                <a:ahLst/>
                <a:cxnLst>
                  <a:cxn ang="0">
                    <a:pos x="140" y="68"/>
                  </a:cxn>
                  <a:cxn ang="0">
                    <a:pos x="24" y="0"/>
                  </a:cxn>
                  <a:cxn ang="0">
                    <a:pos x="0" y="17"/>
                  </a:cxn>
                  <a:cxn ang="0">
                    <a:pos x="108" y="92"/>
                  </a:cxn>
                  <a:cxn ang="0">
                    <a:pos x="140" y="68"/>
                  </a:cxn>
                </a:cxnLst>
                <a:rect l="0" t="0" r="r" b="b"/>
                <a:pathLst>
                  <a:path w="140" h="92">
                    <a:moveTo>
                      <a:pt x="140" y="68"/>
                    </a:moveTo>
                    <a:lnTo>
                      <a:pt x="24" y="0"/>
                    </a:lnTo>
                    <a:lnTo>
                      <a:pt x="0" y="17"/>
                    </a:lnTo>
                    <a:lnTo>
                      <a:pt x="108" y="92"/>
                    </a:lnTo>
                    <a:lnTo>
                      <a:pt x="140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65" name="Freeform 253"/>
              <p:cNvSpPr>
                <a:spLocks/>
              </p:cNvSpPr>
              <p:nvPr/>
            </p:nvSpPr>
            <p:spPr bwMode="auto">
              <a:xfrm>
                <a:off x="5390" y="1887"/>
                <a:ext cx="66" cy="121"/>
              </a:xfrm>
              <a:custGeom>
                <a:avLst/>
                <a:gdLst/>
                <a:ahLst/>
                <a:cxnLst>
                  <a:cxn ang="0">
                    <a:pos x="66" y="68"/>
                  </a:cxn>
                  <a:cxn ang="0">
                    <a:pos x="56" y="0"/>
                  </a:cxn>
                  <a:cxn ang="0">
                    <a:pos x="0" y="55"/>
                  </a:cxn>
                  <a:cxn ang="0">
                    <a:pos x="11" y="121"/>
                  </a:cxn>
                  <a:cxn ang="0">
                    <a:pos x="66" y="68"/>
                  </a:cxn>
                </a:cxnLst>
                <a:rect l="0" t="0" r="r" b="b"/>
                <a:pathLst>
                  <a:path w="66" h="121">
                    <a:moveTo>
                      <a:pt x="66" y="68"/>
                    </a:moveTo>
                    <a:lnTo>
                      <a:pt x="56" y="0"/>
                    </a:lnTo>
                    <a:lnTo>
                      <a:pt x="0" y="55"/>
                    </a:lnTo>
                    <a:lnTo>
                      <a:pt x="11" y="121"/>
                    </a:lnTo>
                    <a:lnTo>
                      <a:pt x="66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66" name="Freeform 254"/>
              <p:cNvSpPr>
                <a:spLocks/>
              </p:cNvSpPr>
              <p:nvPr/>
            </p:nvSpPr>
            <p:spPr bwMode="auto">
              <a:xfrm>
                <a:off x="5390" y="1887"/>
                <a:ext cx="66" cy="121"/>
              </a:xfrm>
              <a:custGeom>
                <a:avLst/>
                <a:gdLst/>
                <a:ahLst/>
                <a:cxnLst>
                  <a:cxn ang="0">
                    <a:pos x="66" y="68"/>
                  </a:cxn>
                  <a:cxn ang="0">
                    <a:pos x="56" y="0"/>
                  </a:cxn>
                  <a:cxn ang="0">
                    <a:pos x="0" y="55"/>
                  </a:cxn>
                  <a:cxn ang="0">
                    <a:pos x="11" y="121"/>
                  </a:cxn>
                  <a:cxn ang="0">
                    <a:pos x="66" y="68"/>
                  </a:cxn>
                </a:cxnLst>
                <a:rect l="0" t="0" r="r" b="b"/>
                <a:pathLst>
                  <a:path w="66" h="121">
                    <a:moveTo>
                      <a:pt x="66" y="68"/>
                    </a:moveTo>
                    <a:lnTo>
                      <a:pt x="56" y="0"/>
                    </a:lnTo>
                    <a:lnTo>
                      <a:pt x="0" y="55"/>
                    </a:lnTo>
                    <a:lnTo>
                      <a:pt x="11" y="121"/>
                    </a:lnTo>
                    <a:lnTo>
                      <a:pt x="66" y="6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67" name="Freeform 255"/>
              <p:cNvSpPr>
                <a:spLocks/>
              </p:cNvSpPr>
              <p:nvPr/>
            </p:nvSpPr>
            <p:spPr bwMode="auto">
              <a:xfrm>
                <a:off x="5040" y="1764"/>
                <a:ext cx="105" cy="123"/>
              </a:xfrm>
              <a:custGeom>
                <a:avLst/>
                <a:gdLst/>
                <a:ahLst/>
                <a:cxnLst>
                  <a:cxn ang="0">
                    <a:pos x="42" y="123"/>
                  </a:cxn>
                  <a:cxn ang="0">
                    <a:pos x="0" y="46"/>
                  </a:cxn>
                  <a:cxn ang="0">
                    <a:pos x="58" y="0"/>
                  </a:cxn>
                  <a:cxn ang="0">
                    <a:pos x="105" y="78"/>
                  </a:cxn>
                  <a:cxn ang="0">
                    <a:pos x="42" y="123"/>
                  </a:cxn>
                </a:cxnLst>
                <a:rect l="0" t="0" r="r" b="b"/>
                <a:pathLst>
                  <a:path w="105" h="123">
                    <a:moveTo>
                      <a:pt x="42" y="123"/>
                    </a:moveTo>
                    <a:lnTo>
                      <a:pt x="0" y="46"/>
                    </a:lnTo>
                    <a:lnTo>
                      <a:pt x="58" y="0"/>
                    </a:lnTo>
                    <a:lnTo>
                      <a:pt x="105" y="78"/>
                    </a:lnTo>
                    <a:lnTo>
                      <a:pt x="42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68" name="Freeform 256"/>
              <p:cNvSpPr>
                <a:spLocks/>
              </p:cNvSpPr>
              <p:nvPr/>
            </p:nvSpPr>
            <p:spPr bwMode="auto">
              <a:xfrm>
                <a:off x="5040" y="1764"/>
                <a:ext cx="105" cy="123"/>
              </a:xfrm>
              <a:custGeom>
                <a:avLst/>
                <a:gdLst/>
                <a:ahLst/>
                <a:cxnLst>
                  <a:cxn ang="0">
                    <a:pos x="42" y="123"/>
                  </a:cxn>
                  <a:cxn ang="0">
                    <a:pos x="0" y="46"/>
                  </a:cxn>
                  <a:cxn ang="0">
                    <a:pos x="58" y="0"/>
                  </a:cxn>
                  <a:cxn ang="0">
                    <a:pos x="105" y="78"/>
                  </a:cxn>
                  <a:cxn ang="0">
                    <a:pos x="42" y="123"/>
                  </a:cxn>
                </a:cxnLst>
                <a:rect l="0" t="0" r="r" b="b"/>
                <a:pathLst>
                  <a:path w="105" h="123">
                    <a:moveTo>
                      <a:pt x="42" y="123"/>
                    </a:moveTo>
                    <a:lnTo>
                      <a:pt x="0" y="46"/>
                    </a:lnTo>
                    <a:lnTo>
                      <a:pt x="58" y="0"/>
                    </a:lnTo>
                    <a:lnTo>
                      <a:pt x="105" y="78"/>
                    </a:lnTo>
                    <a:lnTo>
                      <a:pt x="42" y="12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69" name="Freeform 257"/>
              <p:cNvSpPr>
                <a:spLocks/>
              </p:cNvSpPr>
              <p:nvPr/>
            </p:nvSpPr>
            <p:spPr bwMode="auto">
              <a:xfrm>
                <a:off x="3637" y="1764"/>
                <a:ext cx="105" cy="123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45" y="0"/>
                  </a:cxn>
                  <a:cxn ang="0">
                    <a:pos x="105" y="46"/>
                  </a:cxn>
                  <a:cxn ang="0">
                    <a:pos x="62" y="123"/>
                  </a:cxn>
                  <a:cxn ang="0">
                    <a:pos x="0" y="78"/>
                  </a:cxn>
                </a:cxnLst>
                <a:rect l="0" t="0" r="r" b="b"/>
                <a:pathLst>
                  <a:path w="105" h="123">
                    <a:moveTo>
                      <a:pt x="0" y="78"/>
                    </a:moveTo>
                    <a:lnTo>
                      <a:pt x="45" y="0"/>
                    </a:lnTo>
                    <a:lnTo>
                      <a:pt x="105" y="46"/>
                    </a:lnTo>
                    <a:lnTo>
                      <a:pt x="62" y="12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70" name="Freeform 258"/>
              <p:cNvSpPr>
                <a:spLocks/>
              </p:cNvSpPr>
              <p:nvPr/>
            </p:nvSpPr>
            <p:spPr bwMode="auto">
              <a:xfrm>
                <a:off x="3637" y="1764"/>
                <a:ext cx="105" cy="123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45" y="0"/>
                  </a:cxn>
                  <a:cxn ang="0">
                    <a:pos x="105" y="46"/>
                  </a:cxn>
                  <a:cxn ang="0">
                    <a:pos x="62" y="123"/>
                  </a:cxn>
                  <a:cxn ang="0">
                    <a:pos x="0" y="78"/>
                  </a:cxn>
                </a:cxnLst>
                <a:rect l="0" t="0" r="r" b="b"/>
                <a:pathLst>
                  <a:path w="105" h="123">
                    <a:moveTo>
                      <a:pt x="0" y="78"/>
                    </a:moveTo>
                    <a:lnTo>
                      <a:pt x="45" y="0"/>
                    </a:lnTo>
                    <a:lnTo>
                      <a:pt x="105" y="46"/>
                    </a:lnTo>
                    <a:lnTo>
                      <a:pt x="62" y="123"/>
                    </a:lnTo>
                    <a:lnTo>
                      <a:pt x="0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71" name="Freeform 259"/>
              <p:cNvSpPr>
                <a:spLocks/>
              </p:cNvSpPr>
              <p:nvPr/>
            </p:nvSpPr>
            <p:spPr bwMode="auto">
              <a:xfrm>
                <a:off x="5335" y="2080"/>
                <a:ext cx="66" cy="142"/>
              </a:xfrm>
              <a:custGeom>
                <a:avLst/>
                <a:gdLst/>
                <a:ahLst/>
                <a:cxnLst>
                  <a:cxn ang="0">
                    <a:pos x="66" y="90"/>
                  </a:cxn>
                  <a:cxn ang="0">
                    <a:pos x="66" y="0"/>
                  </a:cxn>
                  <a:cxn ang="0">
                    <a:pos x="0" y="52"/>
                  </a:cxn>
                  <a:cxn ang="0">
                    <a:pos x="0" y="142"/>
                  </a:cxn>
                  <a:cxn ang="0">
                    <a:pos x="66" y="90"/>
                  </a:cxn>
                </a:cxnLst>
                <a:rect l="0" t="0" r="r" b="b"/>
                <a:pathLst>
                  <a:path w="66" h="142">
                    <a:moveTo>
                      <a:pt x="66" y="90"/>
                    </a:moveTo>
                    <a:lnTo>
                      <a:pt x="66" y="0"/>
                    </a:lnTo>
                    <a:lnTo>
                      <a:pt x="0" y="52"/>
                    </a:lnTo>
                    <a:lnTo>
                      <a:pt x="0" y="142"/>
                    </a:lnTo>
                    <a:lnTo>
                      <a:pt x="66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72" name="Freeform 260"/>
              <p:cNvSpPr>
                <a:spLocks noEditPoints="1"/>
              </p:cNvSpPr>
              <p:nvPr/>
            </p:nvSpPr>
            <p:spPr bwMode="auto">
              <a:xfrm>
                <a:off x="3931" y="2080"/>
                <a:ext cx="1470" cy="1103"/>
              </a:xfrm>
              <a:custGeom>
                <a:avLst/>
                <a:gdLst/>
                <a:ahLst/>
                <a:cxnLst>
                  <a:cxn ang="0">
                    <a:pos x="1470" y="90"/>
                  </a:cxn>
                  <a:cxn ang="0">
                    <a:pos x="1470" y="0"/>
                  </a:cxn>
                  <a:cxn ang="0">
                    <a:pos x="1404" y="52"/>
                  </a:cxn>
                  <a:cxn ang="0">
                    <a:pos x="1404" y="142"/>
                  </a:cxn>
                  <a:cxn ang="0">
                    <a:pos x="1470" y="90"/>
                  </a:cxn>
                  <a:cxn ang="0">
                    <a:pos x="136" y="1103"/>
                  </a:cxn>
                  <a:cxn ang="0">
                    <a:pos x="0" y="1079"/>
                  </a:cxn>
                </a:cxnLst>
                <a:rect l="0" t="0" r="r" b="b"/>
                <a:pathLst>
                  <a:path w="1470" h="1103">
                    <a:moveTo>
                      <a:pt x="1470" y="90"/>
                    </a:moveTo>
                    <a:lnTo>
                      <a:pt x="1470" y="0"/>
                    </a:lnTo>
                    <a:lnTo>
                      <a:pt x="1404" y="52"/>
                    </a:lnTo>
                    <a:lnTo>
                      <a:pt x="1404" y="142"/>
                    </a:lnTo>
                    <a:lnTo>
                      <a:pt x="1470" y="90"/>
                    </a:lnTo>
                    <a:moveTo>
                      <a:pt x="136" y="1103"/>
                    </a:moveTo>
                    <a:lnTo>
                      <a:pt x="0" y="107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73" name="Freeform 261"/>
              <p:cNvSpPr>
                <a:spLocks/>
              </p:cNvSpPr>
              <p:nvPr/>
            </p:nvSpPr>
            <p:spPr bwMode="auto">
              <a:xfrm>
                <a:off x="5092" y="2102"/>
                <a:ext cx="99" cy="142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0" y="40"/>
                  </a:cxn>
                  <a:cxn ang="0">
                    <a:pos x="24" y="142"/>
                  </a:cxn>
                  <a:cxn ang="0">
                    <a:pos x="99" y="98"/>
                  </a:cxn>
                  <a:cxn ang="0">
                    <a:pos x="71" y="0"/>
                  </a:cxn>
                </a:cxnLst>
                <a:rect l="0" t="0" r="r" b="b"/>
                <a:pathLst>
                  <a:path w="99" h="142">
                    <a:moveTo>
                      <a:pt x="71" y="0"/>
                    </a:moveTo>
                    <a:lnTo>
                      <a:pt x="0" y="40"/>
                    </a:lnTo>
                    <a:lnTo>
                      <a:pt x="24" y="142"/>
                    </a:lnTo>
                    <a:lnTo>
                      <a:pt x="99" y="9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74" name="Freeform 262"/>
              <p:cNvSpPr>
                <a:spLocks/>
              </p:cNvSpPr>
              <p:nvPr/>
            </p:nvSpPr>
            <p:spPr bwMode="auto">
              <a:xfrm>
                <a:off x="5092" y="2102"/>
                <a:ext cx="99" cy="142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0" y="40"/>
                  </a:cxn>
                  <a:cxn ang="0">
                    <a:pos x="24" y="142"/>
                  </a:cxn>
                  <a:cxn ang="0">
                    <a:pos x="99" y="98"/>
                  </a:cxn>
                  <a:cxn ang="0">
                    <a:pos x="71" y="0"/>
                  </a:cxn>
                </a:cxnLst>
                <a:rect l="0" t="0" r="r" b="b"/>
                <a:pathLst>
                  <a:path w="99" h="142">
                    <a:moveTo>
                      <a:pt x="71" y="0"/>
                    </a:moveTo>
                    <a:lnTo>
                      <a:pt x="0" y="40"/>
                    </a:lnTo>
                    <a:lnTo>
                      <a:pt x="24" y="142"/>
                    </a:lnTo>
                    <a:lnTo>
                      <a:pt x="99" y="98"/>
                    </a:lnTo>
                    <a:lnTo>
                      <a:pt x="7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75" name="Freeform 263"/>
              <p:cNvSpPr>
                <a:spLocks/>
              </p:cNvSpPr>
              <p:nvPr/>
            </p:nvSpPr>
            <p:spPr bwMode="auto">
              <a:xfrm>
                <a:off x="3591" y="2102"/>
                <a:ext cx="99" cy="14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27" y="0"/>
                  </a:cxn>
                  <a:cxn ang="0">
                    <a:pos x="99" y="40"/>
                  </a:cxn>
                  <a:cxn ang="0">
                    <a:pos x="75" y="142"/>
                  </a:cxn>
                  <a:cxn ang="0">
                    <a:pos x="0" y="98"/>
                  </a:cxn>
                </a:cxnLst>
                <a:rect l="0" t="0" r="r" b="b"/>
                <a:pathLst>
                  <a:path w="99" h="142">
                    <a:moveTo>
                      <a:pt x="0" y="98"/>
                    </a:moveTo>
                    <a:lnTo>
                      <a:pt x="27" y="0"/>
                    </a:lnTo>
                    <a:lnTo>
                      <a:pt x="99" y="40"/>
                    </a:lnTo>
                    <a:lnTo>
                      <a:pt x="75" y="14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76" name="Freeform 264"/>
              <p:cNvSpPr>
                <a:spLocks/>
              </p:cNvSpPr>
              <p:nvPr/>
            </p:nvSpPr>
            <p:spPr bwMode="auto">
              <a:xfrm>
                <a:off x="3591" y="2102"/>
                <a:ext cx="99" cy="14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27" y="0"/>
                  </a:cxn>
                  <a:cxn ang="0">
                    <a:pos x="99" y="40"/>
                  </a:cxn>
                  <a:cxn ang="0">
                    <a:pos x="75" y="142"/>
                  </a:cxn>
                  <a:cxn ang="0">
                    <a:pos x="0" y="98"/>
                  </a:cxn>
                </a:cxnLst>
                <a:rect l="0" t="0" r="r" b="b"/>
                <a:pathLst>
                  <a:path w="99" h="142">
                    <a:moveTo>
                      <a:pt x="0" y="98"/>
                    </a:moveTo>
                    <a:lnTo>
                      <a:pt x="27" y="0"/>
                    </a:lnTo>
                    <a:lnTo>
                      <a:pt x="99" y="40"/>
                    </a:lnTo>
                    <a:lnTo>
                      <a:pt x="75" y="142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77" name="Freeform 265"/>
              <p:cNvSpPr>
                <a:spLocks/>
              </p:cNvSpPr>
              <p:nvPr/>
            </p:nvSpPr>
            <p:spPr bwMode="auto">
              <a:xfrm>
                <a:off x="4333" y="1464"/>
                <a:ext cx="115" cy="19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5" y="19"/>
                  </a:cxn>
                  <a:cxn ang="0">
                    <a:pos x="0" y="19"/>
                  </a:cxn>
                  <a:cxn ang="0">
                    <a:pos x="7" y="0"/>
                  </a:cxn>
                  <a:cxn ang="0">
                    <a:pos x="109" y="0"/>
                  </a:cxn>
                </a:cxnLst>
                <a:rect l="0" t="0" r="r" b="b"/>
                <a:pathLst>
                  <a:path w="115" h="19">
                    <a:moveTo>
                      <a:pt x="109" y="0"/>
                    </a:moveTo>
                    <a:lnTo>
                      <a:pt x="115" y="19"/>
                    </a:lnTo>
                    <a:lnTo>
                      <a:pt x="0" y="19"/>
                    </a:lnTo>
                    <a:lnTo>
                      <a:pt x="7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78" name="Freeform 266"/>
              <p:cNvSpPr>
                <a:spLocks/>
              </p:cNvSpPr>
              <p:nvPr/>
            </p:nvSpPr>
            <p:spPr bwMode="auto">
              <a:xfrm>
                <a:off x="4333" y="1464"/>
                <a:ext cx="115" cy="19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5" y="19"/>
                  </a:cxn>
                  <a:cxn ang="0">
                    <a:pos x="0" y="19"/>
                  </a:cxn>
                  <a:cxn ang="0">
                    <a:pos x="7" y="0"/>
                  </a:cxn>
                  <a:cxn ang="0">
                    <a:pos x="109" y="0"/>
                  </a:cxn>
                </a:cxnLst>
                <a:rect l="0" t="0" r="r" b="b"/>
                <a:pathLst>
                  <a:path w="115" h="19">
                    <a:moveTo>
                      <a:pt x="109" y="0"/>
                    </a:moveTo>
                    <a:lnTo>
                      <a:pt x="115" y="19"/>
                    </a:lnTo>
                    <a:lnTo>
                      <a:pt x="0" y="19"/>
                    </a:lnTo>
                    <a:lnTo>
                      <a:pt x="7" y="0"/>
                    </a:lnTo>
                    <a:lnTo>
                      <a:pt x="10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79" name="Freeform 267"/>
              <p:cNvSpPr>
                <a:spLocks/>
              </p:cNvSpPr>
              <p:nvPr/>
            </p:nvSpPr>
            <p:spPr bwMode="auto">
              <a:xfrm>
                <a:off x="4998" y="1688"/>
                <a:ext cx="100" cy="122"/>
              </a:xfrm>
              <a:custGeom>
                <a:avLst/>
                <a:gdLst/>
                <a:ahLst/>
                <a:cxnLst>
                  <a:cxn ang="0">
                    <a:pos x="42" y="122"/>
                  </a:cxn>
                  <a:cxn ang="0">
                    <a:pos x="0" y="42"/>
                  </a:cxn>
                  <a:cxn ang="0">
                    <a:pos x="55" y="0"/>
                  </a:cxn>
                  <a:cxn ang="0">
                    <a:pos x="100" y="76"/>
                  </a:cxn>
                  <a:cxn ang="0">
                    <a:pos x="42" y="122"/>
                  </a:cxn>
                </a:cxnLst>
                <a:rect l="0" t="0" r="r" b="b"/>
                <a:pathLst>
                  <a:path w="100" h="122">
                    <a:moveTo>
                      <a:pt x="42" y="122"/>
                    </a:moveTo>
                    <a:lnTo>
                      <a:pt x="0" y="42"/>
                    </a:lnTo>
                    <a:lnTo>
                      <a:pt x="55" y="0"/>
                    </a:lnTo>
                    <a:lnTo>
                      <a:pt x="100" y="76"/>
                    </a:lnTo>
                    <a:lnTo>
                      <a:pt x="42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80" name="Freeform 268"/>
              <p:cNvSpPr>
                <a:spLocks/>
              </p:cNvSpPr>
              <p:nvPr/>
            </p:nvSpPr>
            <p:spPr bwMode="auto">
              <a:xfrm>
                <a:off x="4998" y="1688"/>
                <a:ext cx="100" cy="122"/>
              </a:xfrm>
              <a:custGeom>
                <a:avLst/>
                <a:gdLst/>
                <a:ahLst/>
                <a:cxnLst>
                  <a:cxn ang="0">
                    <a:pos x="42" y="122"/>
                  </a:cxn>
                  <a:cxn ang="0">
                    <a:pos x="0" y="42"/>
                  </a:cxn>
                  <a:cxn ang="0">
                    <a:pos x="55" y="0"/>
                  </a:cxn>
                  <a:cxn ang="0">
                    <a:pos x="100" y="76"/>
                  </a:cxn>
                  <a:cxn ang="0">
                    <a:pos x="42" y="122"/>
                  </a:cxn>
                </a:cxnLst>
                <a:rect l="0" t="0" r="r" b="b"/>
                <a:pathLst>
                  <a:path w="100" h="122">
                    <a:moveTo>
                      <a:pt x="42" y="122"/>
                    </a:moveTo>
                    <a:lnTo>
                      <a:pt x="0" y="42"/>
                    </a:lnTo>
                    <a:lnTo>
                      <a:pt x="55" y="0"/>
                    </a:lnTo>
                    <a:lnTo>
                      <a:pt x="100" y="76"/>
                    </a:lnTo>
                    <a:lnTo>
                      <a:pt x="42" y="1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81" name="Freeform 269"/>
              <p:cNvSpPr>
                <a:spLocks/>
              </p:cNvSpPr>
              <p:nvPr/>
            </p:nvSpPr>
            <p:spPr bwMode="auto">
              <a:xfrm>
                <a:off x="3682" y="1688"/>
                <a:ext cx="102" cy="122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47" y="0"/>
                  </a:cxn>
                  <a:cxn ang="0">
                    <a:pos x="102" y="42"/>
                  </a:cxn>
                  <a:cxn ang="0">
                    <a:pos x="60" y="122"/>
                  </a:cxn>
                  <a:cxn ang="0">
                    <a:pos x="0" y="76"/>
                  </a:cxn>
                </a:cxnLst>
                <a:rect l="0" t="0" r="r" b="b"/>
                <a:pathLst>
                  <a:path w="102" h="122">
                    <a:moveTo>
                      <a:pt x="0" y="76"/>
                    </a:moveTo>
                    <a:lnTo>
                      <a:pt x="47" y="0"/>
                    </a:lnTo>
                    <a:lnTo>
                      <a:pt x="102" y="42"/>
                    </a:lnTo>
                    <a:lnTo>
                      <a:pt x="60" y="12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82" name="Freeform 270"/>
              <p:cNvSpPr>
                <a:spLocks/>
              </p:cNvSpPr>
              <p:nvPr/>
            </p:nvSpPr>
            <p:spPr bwMode="auto">
              <a:xfrm>
                <a:off x="3682" y="1688"/>
                <a:ext cx="102" cy="122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47" y="0"/>
                  </a:cxn>
                  <a:cxn ang="0">
                    <a:pos x="102" y="42"/>
                  </a:cxn>
                  <a:cxn ang="0">
                    <a:pos x="60" y="122"/>
                  </a:cxn>
                  <a:cxn ang="0">
                    <a:pos x="0" y="76"/>
                  </a:cxn>
                </a:cxnLst>
                <a:rect l="0" t="0" r="r" b="b"/>
                <a:pathLst>
                  <a:path w="102" h="122">
                    <a:moveTo>
                      <a:pt x="0" y="76"/>
                    </a:moveTo>
                    <a:lnTo>
                      <a:pt x="47" y="0"/>
                    </a:lnTo>
                    <a:lnTo>
                      <a:pt x="102" y="42"/>
                    </a:lnTo>
                    <a:lnTo>
                      <a:pt x="60" y="122"/>
                    </a:lnTo>
                    <a:lnTo>
                      <a:pt x="0" y="7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83" name="Freeform 271"/>
              <p:cNvSpPr>
                <a:spLocks/>
              </p:cNvSpPr>
              <p:nvPr/>
            </p:nvSpPr>
            <p:spPr bwMode="auto">
              <a:xfrm>
                <a:off x="4995" y="1504"/>
                <a:ext cx="150" cy="118"/>
              </a:xfrm>
              <a:custGeom>
                <a:avLst/>
                <a:gdLst/>
                <a:ahLst/>
                <a:cxnLst>
                  <a:cxn ang="0">
                    <a:pos x="150" y="80"/>
                  </a:cxn>
                  <a:cxn ang="0">
                    <a:pos x="34" y="0"/>
                  </a:cxn>
                  <a:cxn ang="0">
                    <a:pos x="0" y="32"/>
                  </a:cxn>
                  <a:cxn ang="0">
                    <a:pos x="111" y="118"/>
                  </a:cxn>
                  <a:cxn ang="0">
                    <a:pos x="150" y="80"/>
                  </a:cxn>
                </a:cxnLst>
                <a:rect l="0" t="0" r="r" b="b"/>
                <a:pathLst>
                  <a:path w="150" h="118">
                    <a:moveTo>
                      <a:pt x="150" y="80"/>
                    </a:moveTo>
                    <a:lnTo>
                      <a:pt x="34" y="0"/>
                    </a:lnTo>
                    <a:lnTo>
                      <a:pt x="0" y="32"/>
                    </a:lnTo>
                    <a:lnTo>
                      <a:pt x="111" y="118"/>
                    </a:lnTo>
                    <a:lnTo>
                      <a:pt x="15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84" name="Freeform 272"/>
              <p:cNvSpPr>
                <a:spLocks/>
              </p:cNvSpPr>
              <p:nvPr/>
            </p:nvSpPr>
            <p:spPr bwMode="auto">
              <a:xfrm>
                <a:off x="4995" y="1504"/>
                <a:ext cx="150" cy="118"/>
              </a:xfrm>
              <a:custGeom>
                <a:avLst/>
                <a:gdLst/>
                <a:ahLst/>
                <a:cxnLst>
                  <a:cxn ang="0">
                    <a:pos x="150" y="80"/>
                  </a:cxn>
                  <a:cxn ang="0">
                    <a:pos x="34" y="0"/>
                  </a:cxn>
                  <a:cxn ang="0">
                    <a:pos x="0" y="32"/>
                  </a:cxn>
                  <a:cxn ang="0">
                    <a:pos x="111" y="118"/>
                  </a:cxn>
                  <a:cxn ang="0">
                    <a:pos x="150" y="80"/>
                  </a:cxn>
                </a:cxnLst>
                <a:rect l="0" t="0" r="r" b="b"/>
                <a:pathLst>
                  <a:path w="150" h="118">
                    <a:moveTo>
                      <a:pt x="150" y="80"/>
                    </a:moveTo>
                    <a:lnTo>
                      <a:pt x="34" y="0"/>
                    </a:lnTo>
                    <a:lnTo>
                      <a:pt x="0" y="32"/>
                    </a:lnTo>
                    <a:lnTo>
                      <a:pt x="111" y="118"/>
                    </a:lnTo>
                    <a:lnTo>
                      <a:pt x="150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85" name="Freeform 273"/>
              <p:cNvSpPr>
                <a:spLocks/>
              </p:cNvSpPr>
              <p:nvPr/>
            </p:nvSpPr>
            <p:spPr bwMode="auto">
              <a:xfrm>
                <a:off x="5076" y="2567"/>
                <a:ext cx="95" cy="217"/>
              </a:xfrm>
              <a:custGeom>
                <a:avLst/>
                <a:gdLst/>
                <a:ahLst/>
                <a:cxnLst>
                  <a:cxn ang="0">
                    <a:pos x="95" y="179"/>
                  </a:cxn>
                  <a:cxn ang="0">
                    <a:pos x="95" y="0"/>
                  </a:cxn>
                  <a:cxn ang="0">
                    <a:pos x="0" y="39"/>
                  </a:cxn>
                  <a:cxn ang="0">
                    <a:pos x="0" y="217"/>
                  </a:cxn>
                  <a:cxn ang="0">
                    <a:pos x="95" y="179"/>
                  </a:cxn>
                </a:cxnLst>
                <a:rect l="0" t="0" r="r" b="b"/>
                <a:pathLst>
                  <a:path w="95" h="217">
                    <a:moveTo>
                      <a:pt x="95" y="179"/>
                    </a:moveTo>
                    <a:lnTo>
                      <a:pt x="95" y="0"/>
                    </a:lnTo>
                    <a:lnTo>
                      <a:pt x="0" y="39"/>
                    </a:lnTo>
                    <a:lnTo>
                      <a:pt x="0" y="217"/>
                    </a:lnTo>
                    <a:lnTo>
                      <a:pt x="95" y="1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86" name="Freeform 274"/>
              <p:cNvSpPr>
                <a:spLocks noEditPoints="1"/>
              </p:cNvSpPr>
              <p:nvPr/>
            </p:nvSpPr>
            <p:spPr bwMode="auto">
              <a:xfrm>
                <a:off x="3413" y="2386"/>
                <a:ext cx="1952" cy="633"/>
              </a:xfrm>
              <a:custGeom>
                <a:avLst/>
                <a:gdLst/>
                <a:ahLst/>
                <a:cxnLst>
                  <a:cxn ang="0">
                    <a:pos x="1758" y="360"/>
                  </a:cxn>
                  <a:cxn ang="0">
                    <a:pos x="1758" y="181"/>
                  </a:cxn>
                  <a:cxn ang="0">
                    <a:pos x="1663" y="220"/>
                  </a:cxn>
                  <a:cxn ang="0">
                    <a:pos x="1663" y="398"/>
                  </a:cxn>
                  <a:cxn ang="0">
                    <a:pos x="1758" y="360"/>
                  </a:cxn>
                  <a:cxn ang="0">
                    <a:pos x="1645" y="433"/>
                  </a:cxn>
                  <a:cxn ang="0">
                    <a:pos x="1645" y="577"/>
                  </a:cxn>
                  <a:cxn ang="0">
                    <a:pos x="1952" y="4"/>
                  </a:cxn>
                  <a:cxn ang="0">
                    <a:pos x="1861" y="57"/>
                  </a:cxn>
                  <a:cxn ang="0">
                    <a:pos x="348" y="445"/>
                  </a:cxn>
                  <a:cxn ang="0">
                    <a:pos x="348" y="633"/>
                  </a:cxn>
                  <a:cxn ang="0">
                    <a:pos x="0" y="0"/>
                  </a:cxn>
                  <a:cxn ang="0">
                    <a:pos x="109" y="64"/>
                  </a:cxn>
                </a:cxnLst>
                <a:rect l="0" t="0" r="r" b="b"/>
                <a:pathLst>
                  <a:path w="1952" h="633">
                    <a:moveTo>
                      <a:pt x="1758" y="360"/>
                    </a:moveTo>
                    <a:lnTo>
                      <a:pt x="1758" y="181"/>
                    </a:lnTo>
                    <a:lnTo>
                      <a:pt x="1663" y="220"/>
                    </a:lnTo>
                    <a:lnTo>
                      <a:pt x="1663" y="398"/>
                    </a:lnTo>
                    <a:lnTo>
                      <a:pt x="1758" y="360"/>
                    </a:lnTo>
                    <a:moveTo>
                      <a:pt x="1645" y="433"/>
                    </a:moveTo>
                    <a:lnTo>
                      <a:pt x="1645" y="577"/>
                    </a:lnTo>
                    <a:moveTo>
                      <a:pt x="1952" y="4"/>
                    </a:moveTo>
                    <a:lnTo>
                      <a:pt x="1861" y="57"/>
                    </a:lnTo>
                    <a:moveTo>
                      <a:pt x="348" y="445"/>
                    </a:moveTo>
                    <a:lnTo>
                      <a:pt x="348" y="633"/>
                    </a:lnTo>
                    <a:moveTo>
                      <a:pt x="0" y="0"/>
                    </a:moveTo>
                    <a:lnTo>
                      <a:pt x="109" y="6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87" name="Freeform 275"/>
              <p:cNvSpPr>
                <a:spLocks/>
              </p:cNvSpPr>
              <p:nvPr/>
            </p:nvSpPr>
            <p:spPr bwMode="auto">
              <a:xfrm>
                <a:off x="4448" y="1463"/>
                <a:ext cx="122" cy="37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22" y="16"/>
                  </a:cxn>
                  <a:cxn ang="0">
                    <a:pos x="6" y="37"/>
                  </a:cxn>
                  <a:cxn ang="0">
                    <a:pos x="0" y="20"/>
                  </a:cxn>
                  <a:cxn ang="0">
                    <a:pos x="103" y="0"/>
                  </a:cxn>
                </a:cxnLst>
                <a:rect l="0" t="0" r="r" b="b"/>
                <a:pathLst>
                  <a:path w="122" h="37">
                    <a:moveTo>
                      <a:pt x="103" y="0"/>
                    </a:moveTo>
                    <a:lnTo>
                      <a:pt x="122" y="16"/>
                    </a:lnTo>
                    <a:lnTo>
                      <a:pt x="6" y="37"/>
                    </a:lnTo>
                    <a:lnTo>
                      <a:pt x="0" y="2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88" name="Freeform 276"/>
              <p:cNvSpPr>
                <a:spLocks/>
              </p:cNvSpPr>
              <p:nvPr/>
            </p:nvSpPr>
            <p:spPr bwMode="auto">
              <a:xfrm>
                <a:off x="4448" y="1463"/>
                <a:ext cx="122" cy="37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22" y="16"/>
                  </a:cxn>
                  <a:cxn ang="0">
                    <a:pos x="6" y="37"/>
                  </a:cxn>
                  <a:cxn ang="0">
                    <a:pos x="0" y="20"/>
                  </a:cxn>
                  <a:cxn ang="0">
                    <a:pos x="103" y="0"/>
                  </a:cxn>
                </a:cxnLst>
                <a:rect l="0" t="0" r="r" b="b"/>
                <a:pathLst>
                  <a:path w="122" h="37">
                    <a:moveTo>
                      <a:pt x="103" y="0"/>
                    </a:moveTo>
                    <a:lnTo>
                      <a:pt x="122" y="16"/>
                    </a:lnTo>
                    <a:lnTo>
                      <a:pt x="6" y="37"/>
                    </a:lnTo>
                    <a:lnTo>
                      <a:pt x="0" y="20"/>
                    </a:lnTo>
                    <a:lnTo>
                      <a:pt x="10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89" name="Freeform 277"/>
              <p:cNvSpPr>
                <a:spLocks/>
              </p:cNvSpPr>
              <p:nvPr/>
            </p:nvSpPr>
            <p:spPr bwMode="auto">
              <a:xfrm>
                <a:off x="4212" y="1463"/>
                <a:ext cx="121" cy="37"/>
              </a:xfrm>
              <a:custGeom>
                <a:avLst/>
                <a:gdLst/>
                <a:ahLst/>
                <a:cxnLst>
                  <a:cxn ang="0">
                    <a:pos x="121" y="20"/>
                  </a:cxn>
                  <a:cxn ang="0">
                    <a:pos x="115" y="37"/>
                  </a:cxn>
                  <a:cxn ang="0">
                    <a:pos x="0" y="16"/>
                  </a:cxn>
                  <a:cxn ang="0">
                    <a:pos x="17" y="0"/>
                  </a:cxn>
                  <a:cxn ang="0">
                    <a:pos x="121" y="20"/>
                  </a:cxn>
                </a:cxnLst>
                <a:rect l="0" t="0" r="r" b="b"/>
                <a:pathLst>
                  <a:path w="121" h="37">
                    <a:moveTo>
                      <a:pt x="121" y="20"/>
                    </a:moveTo>
                    <a:lnTo>
                      <a:pt x="115" y="37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121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90" name="Freeform 278"/>
              <p:cNvSpPr>
                <a:spLocks noEditPoints="1"/>
              </p:cNvSpPr>
              <p:nvPr/>
            </p:nvSpPr>
            <p:spPr bwMode="auto">
              <a:xfrm>
                <a:off x="4212" y="1463"/>
                <a:ext cx="569" cy="1728"/>
              </a:xfrm>
              <a:custGeom>
                <a:avLst/>
                <a:gdLst/>
                <a:ahLst/>
                <a:cxnLst>
                  <a:cxn ang="0">
                    <a:pos x="121" y="20"/>
                  </a:cxn>
                  <a:cxn ang="0">
                    <a:pos x="115" y="37"/>
                  </a:cxn>
                  <a:cxn ang="0">
                    <a:pos x="0" y="16"/>
                  </a:cxn>
                  <a:cxn ang="0">
                    <a:pos x="17" y="0"/>
                  </a:cxn>
                  <a:cxn ang="0">
                    <a:pos x="121" y="20"/>
                  </a:cxn>
                  <a:cxn ang="0">
                    <a:pos x="569" y="1709"/>
                  </a:cxn>
                  <a:cxn ang="0">
                    <a:pos x="430" y="1728"/>
                  </a:cxn>
                </a:cxnLst>
                <a:rect l="0" t="0" r="r" b="b"/>
                <a:pathLst>
                  <a:path w="569" h="1728">
                    <a:moveTo>
                      <a:pt x="121" y="20"/>
                    </a:moveTo>
                    <a:lnTo>
                      <a:pt x="115" y="37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121" y="20"/>
                    </a:lnTo>
                    <a:moveTo>
                      <a:pt x="569" y="1709"/>
                    </a:moveTo>
                    <a:lnTo>
                      <a:pt x="430" y="172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91" name="Freeform 279"/>
              <p:cNvSpPr>
                <a:spLocks/>
              </p:cNvSpPr>
              <p:nvPr/>
            </p:nvSpPr>
            <p:spPr bwMode="auto">
              <a:xfrm>
                <a:off x="5361" y="1820"/>
                <a:ext cx="85" cy="122"/>
              </a:xfrm>
              <a:custGeom>
                <a:avLst/>
                <a:gdLst/>
                <a:ahLst/>
                <a:cxnLst>
                  <a:cxn ang="0">
                    <a:pos x="85" y="67"/>
                  </a:cxn>
                  <a:cxn ang="0">
                    <a:pos x="53" y="0"/>
                  </a:cxn>
                  <a:cxn ang="0">
                    <a:pos x="0" y="52"/>
                  </a:cxn>
                  <a:cxn ang="0">
                    <a:pos x="29" y="122"/>
                  </a:cxn>
                  <a:cxn ang="0">
                    <a:pos x="85" y="67"/>
                  </a:cxn>
                </a:cxnLst>
                <a:rect l="0" t="0" r="r" b="b"/>
                <a:pathLst>
                  <a:path w="85" h="122">
                    <a:moveTo>
                      <a:pt x="85" y="67"/>
                    </a:moveTo>
                    <a:lnTo>
                      <a:pt x="53" y="0"/>
                    </a:lnTo>
                    <a:lnTo>
                      <a:pt x="0" y="52"/>
                    </a:lnTo>
                    <a:lnTo>
                      <a:pt x="29" y="122"/>
                    </a:lnTo>
                    <a:lnTo>
                      <a:pt x="85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92" name="Freeform 280"/>
              <p:cNvSpPr>
                <a:spLocks/>
              </p:cNvSpPr>
              <p:nvPr/>
            </p:nvSpPr>
            <p:spPr bwMode="auto">
              <a:xfrm>
                <a:off x="5361" y="1820"/>
                <a:ext cx="85" cy="122"/>
              </a:xfrm>
              <a:custGeom>
                <a:avLst/>
                <a:gdLst/>
                <a:ahLst/>
                <a:cxnLst>
                  <a:cxn ang="0">
                    <a:pos x="85" y="67"/>
                  </a:cxn>
                  <a:cxn ang="0">
                    <a:pos x="53" y="0"/>
                  </a:cxn>
                  <a:cxn ang="0">
                    <a:pos x="0" y="52"/>
                  </a:cxn>
                  <a:cxn ang="0">
                    <a:pos x="29" y="122"/>
                  </a:cxn>
                  <a:cxn ang="0">
                    <a:pos x="85" y="67"/>
                  </a:cxn>
                </a:cxnLst>
                <a:rect l="0" t="0" r="r" b="b"/>
                <a:pathLst>
                  <a:path w="85" h="122">
                    <a:moveTo>
                      <a:pt x="85" y="67"/>
                    </a:moveTo>
                    <a:lnTo>
                      <a:pt x="53" y="0"/>
                    </a:lnTo>
                    <a:lnTo>
                      <a:pt x="0" y="52"/>
                    </a:lnTo>
                    <a:lnTo>
                      <a:pt x="29" y="122"/>
                    </a:lnTo>
                    <a:lnTo>
                      <a:pt x="85" y="6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93" name="Freeform 281"/>
              <p:cNvSpPr>
                <a:spLocks/>
              </p:cNvSpPr>
              <p:nvPr/>
            </p:nvSpPr>
            <p:spPr bwMode="auto">
              <a:xfrm>
                <a:off x="4709" y="1346"/>
                <a:ext cx="30" cy="84"/>
              </a:xfrm>
              <a:custGeom>
                <a:avLst/>
                <a:gdLst/>
                <a:ahLst/>
                <a:cxnLst>
                  <a:cxn ang="0">
                    <a:pos x="30" y="65"/>
                  </a:cxn>
                  <a:cxn ang="0">
                    <a:pos x="30" y="0"/>
                  </a:cxn>
                  <a:cxn ang="0">
                    <a:pos x="0" y="17"/>
                  </a:cxn>
                  <a:cxn ang="0">
                    <a:pos x="0" y="84"/>
                  </a:cxn>
                  <a:cxn ang="0">
                    <a:pos x="30" y="65"/>
                  </a:cxn>
                </a:cxnLst>
                <a:rect l="0" t="0" r="r" b="b"/>
                <a:pathLst>
                  <a:path w="30" h="84">
                    <a:moveTo>
                      <a:pt x="30" y="65"/>
                    </a:moveTo>
                    <a:lnTo>
                      <a:pt x="30" y="0"/>
                    </a:lnTo>
                    <a:lnTo>
                      <a:pt x="0" y="17"/>
                    </a:lnTo>
                    <a:lnTo>
                      <a:pt x="0" y="84"/>
                    </a:lnTo>
                    <a:lnTo>
                      <a:pt x="3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94" name="Freeform 282"/>
              <p:cNvSpPr>
                <a:spLocks/>
              </p:cNvSpPr>
              <p:nvPr/>
            </p:nvSpPr>
            <p:spPr bwMode="auto">
              <a:xfrm>
                <a:off x="4709" y="1346"/>
                <a:ext cx="30" cy="84"/>
              </a:xfrm>
              <a:custGeom>
                <a:avLst/>
                <a:gdLst/>
                <a:ahLst/>
                <a:cxnLst>
                  <a:cxn ang="0">
                    <a:pos x="30" y="65"/>
                  </a:cxn>
                  <a:cxn ang="0">
                    <a:pos x="30" y="0"/>
                  </a:cxn>
                  <a:cxn ang="0">
                    <a:pos x="0" y="17"/>
                  </a:cxn>
                  <a:cxn ang="0">
                    <a:pos x="0" y="84"/>
                  </a:cxn>
                  <a:cxn ang="0">
                    <a:pos x="30" y="65"/>
                  </a:cxn>
                </a:cxnLst>
                <a:rect l="0" t="0" r="r" b="b"/>
                <a:pathLst>
                  <a:path w="30" h="84">
                    <a:moveTo>
                      <a:pt x="30" y="65"/>
                    </a:moveTo>
                    <a:lnTo>
                      <a:pt x="30" y="0"/>
                    </a:lnTo>
                    <a:lnTo>
                      <a:pt x="0" y="17"/>
                    </a:lnTo>
                    <a:lnTo>
                      <a:pt x="0" y="84"/>
                    </a:lnTo>
                    <a:lnTo>
                      <a:pt x="30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95" name="Freeform 283"/>
              <p:cNvSpPr>
                <a:spLocks/>
              </p:cNvSpPr>
              <p:nvPr/>
            </p:nvSpPr>
            <p:spPr bwMode="auto">
              <a:xfrm>
                <a:off x="5116" y="2244"/>
                <a:ext cx="76" cy="123"/>
              </a:xfrm>
              <a:custGeom>
                <a:avLst/>
                <a:gdLst/>
                <a:ahLst/>
                <a:cxnLst>
                  <a:cxn ang="0">
                    <a:pos x="64" y="16"/>
                  </a:cxn>
                  <a:cxn ang="0">
                    <a:pos x="76" y="123"/>
                  </a:cxn>
                  <a:cxn ang="0">
                    <a:pos x="23" y="102"/>
                  </a:cxn>
                  <a:cxn ang="0">
                    <a:pos x="0" y="0"/>
                  </a:cxn>
                  <a:cxn ang="0">
                    <a:pos x="64" y="16"/>
                  </a:cxn>
                </a:cxnLst>
                <a:rect l="0" t="0" r="r" b="b"/>
                <a:pathLst>
                  <a:path w="76" h="123">
                    <a:moveTo>
                      <a:pt x="64" y="16"/>
                    </a:moveTo>
                    <a:lnTo>
                      <a:pt x="76" y="123"/>
                    </a:lnTo>
                    <a:lnTo>
                      <a:pt x="23" y="102"/>
                    </a:lnTo>
                    <a:lnTo>
                      <a:pt x="0" y="0"/>
                    </a:lnTo>
                    <a:lnTo>
                      <a:pt x="64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96" name="Freeform 284"/>
              <p:cNvSpPr>
                <a:spLocks/>
              </p:cNvSpPr>
              <p:nvPr/>
            </p:nvSpPr>
            <p:spPr bwMode="auto">
              <a:xfrm>
                <a:off x="5116" y="2244"/>
                <a:ext cx="76" cy="123"/>
              </a:xfrm>
              <a:custGeom>
                <a:avLst/>
                <a:gdLst/>
                <a:ahLst/>
                <a:cxnLst>
                  <a:cxn ang="0">
                    <a:pos x="64" y="16"/>
                  </a:cxn>
                  <a:cxn ang="0">
                    <a:pos x="76" y="123"/>
                  </a:cxn>
                  <a:cxn ang="0">
                    <a:pos x="23" y="102"/>
                  </a:cxn>
                  <a:cxn ang="0">
                    <a:pos x="0" y="0"/>
                  </a:cxn>
                  <a:cxn ang="0">
                    <a:pos x="64" y="16"/>
                  </a:cxn>
                </a:cxnLst>
                <a:rect l="0" t="0" r="r" b="b"/>
                <a:pathLst>
                  <a:path w="76" h="123">
                    <a:moveTo>
                      <a:pt x="64" y="16"/>
                    </a:moveTo>
                    <a:lnTo>
                      <a:pt x="76" y="123"/>
                    </a:lnTo>
                    <a:lnTo>
                      <a:pt x="23" y="102"/>
                    </a:lnTo>
                    <a:lnTo>
                      <a:pt x="0" y="0"/>
                    </a:lnTo>
                    <a:lnTo>
                      <a:pt x="64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97" name="Freeform 285"/>
              <p:cNvSpPr>
                <a:spLocks/>
              </p:cNvSpPr>
              <p:nvPr/>
            </p:nvSpPr>
            <p:spPr bwMode="auto">
              <a:xfrm>
                <a:off x="5106" y="1584"/>
                <a:ext cx="152" cy="130"/>
              </a:xfrm>
              <a:custGeom>
                <a:avLst/>
                <a:gdLst/>
                <a:ahLst/>
                <a:cxnLst>
                  <a:cxn ang="0">
                    <a:pos x="152" y="86"/>
                  </a:cxn>
                  <a:cxn ang="0">
                    <a:pos x="39" y="0"/>
                  </a:cxn>
                  <a:cxn ang="0">
                    <a:pos x="0" y="38"/>
                  </a:cxn>
                  <a:cxn ang="0">
                    <a:pos x="107" y="130"/>
                  </a:cxn>
                  <a:cxn ang="0">
                    <a:pos x="152" y="86"/>
                  </a:cxn>
                </a:cxnLst>
                <a:rect l="0" t="0" r="r" b="b"/>
                <a:pathLst>
                  <a:path w="152" h="130">
                    <a:moveTo>
                      <a:pt x="152" y="86"/>
                    </a:moveTo>
                    <a:lnTo>
                      <a:pt x="39" y="0"/>
                    </a:lnTo>
                    <a:lnTo>
                      <a:pt x="0" y="38"/>
                    </a:lnTo>
                    <a:lnTo>
                      <a:pt x="107" y="130"/>
                    </a:lnTo>
                    <a:lnTo>
                      <a:pt x="152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98" name="Freeform 286"/>
              <p:cNvSpPr>
                <a:spLocks/>
              </p:cNvSpPr>
              <p:nvPr/>
            </p:nvSpPr>
            <p:spPr bwMode="auto">
              <a:xfrm>
                <a:off x="5106" y="1584"/>
                <a:ext cx="152" cy="130"/>
              </a:xfrm>
              <a:custGeom>
                <a:avLst/>
                <a:gdLst/>
                <a:ahLst/>
                <a:cxnLst>
                  <a:cxn ang="0">
                    <a:pos x="152" y="86"/>
                  </a:cxn>
                  <a:cxn ang="0">
                    <a:pos x="39" y="0"/>
                  </a:cxn>
                  <a:cxn ang="0">
                    <a:pos x="0" y="38"/>
                  </a:cxn>
                  <a:cxn ang="0">
                    <a:pos x="107" y="130"/>
                  </a:cxn>
                  <a:cxn ang="0">
                    <a:pos x="152" y="86"/>
                  </a:cxn>
                </a:cxnLst>
                <a:rect l="0" t="0" r="r" b="b"/>
                <a:pathLst>
                  <a:path w="152" h="130">
                    <a:moveTo>
                      <a:pt x="152" y="86"/>
                    </a:moveTo>
                    <a:lnTo>
                      <a:pt x="39" y="0"/>
                    </a:lnTo>
                    <a:lnTo>
                      <a:pt x="0" y="38"/>
                    </a:lnTo>
                    <a:lnTo>
                      <a:pt x="107" y="130"/>
                    </a:lnTo>
                    <a:lnTo>
                      <a:pt x="152" y="8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99" name="Freeform 287"/>
              <p:cNvSpPr>
                <a:spLocks/>
              </p:cNvSpPr>
              <p:nvPr/>
            </p:nvSpPr>
            <p:spPr bwMode="auto">
              <a:xfrm>
                <a:off x="4709" y="1411"/>
                <a:ext cx="138" cy="97"/>
              </a:xfrm>
              <a:custGeom>
                <a:avLst/>
                <a:gdLst/>
                <a:ahLst/>
                <a:cxnLst>
                  <a:cxn ang="0">
                    <a:pos x="138" y="75"/>
                  </a:cxn>
                  <a:cxn ang="0">
                    <a:pos x="30" y="0"/>
                  </a:cxn>
                  <a:cxn ang="0">
                    <a:pos x="0" y="19"/>
                  </a:cxn>
                  <a:cxn ang="0">
                    <a:pos x="101" y="97"/>
                  </a:cxn>
                  <a:cxn ang="0">
                    <a:pos x="138" y="75"/>
                  </a:cxn>
                </a:cxnLst>
                <a:rect l="0" t="0" r="r" b="b"/>
                <a:pathLst>
                  <a:path w="138" h="97">
                    <a:moveTo>
                      <a:pt x="138" y="75"/>
                    </a:moveTo>
                    <a:lnTo>
                      <a:pt x="30" y="0"/>
                    </a:lnTo>
                    <a:lnTo>
                      <a:pt x="0" y="19"/>
                    </a:lnTo>
                    <a:lnTo>
                      <a:pt x="101" y="97"/>
                    </a:lnTo>
                    <a:lnTo>
                      <a:pt x="138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00" name="Freeform 288"/>
              <p:cNvSpPr>
                <a:spLocks/>
              </p:cNvSpPr>
              <p:nvPr/>
            </p:nvSpPr>
            <p:spPr bwMode="auto">
              <a:xfrm>
                <a:off x="4709" y="1411"/>
                <a:ext cx="138" cy="97"/>
              </a:xfrm>
              <a:custGeom>
                <a:avLst/>
                <a:gdLst/>
                <a:ahLst/>
                <a:cxnLst>
                  <a:cxn ang="0">
                    <a:pos x="138" y="75"/>
                  </a:cxn>
                  <a:cxn ang="0">
                    <a:pos x="30" y="0"/>
                  </a:cxn>
                  <a:cxn ang="0">
                    <a:pos x="0" y="19"/>
                  </a:cxn>
                  <a:cxn ang="0">
                    <a:pos x="101" y="97"/>
                  </a:cxn>
                  <a:cxn ang="0">
                    <a:pos x="138" y="75"/>
                  </a:cxn>
                </a:cxnLst>
                <a:rect l="0" t="0" r="r" b="b"/>
                <a:pathLst>
                  <a:path w="138" h="97">
                    <a:moveTo>
                      <a:pt x="138" y="75"/>
                    </a:moveTo>
                    <a:lnTo>
                      <a:pt x="30" y="0"/>
                    </a:lnTo>
                    <a:lnTo>
                      <a:pt x="0" y="19"/>
                    </a:lnTo>
                    <a:lnTo>
                      <a:pt x="101" y="97"/>
                    </a:lnTo>
                    <a:lnTo>
                      <a:pt x="138" y="7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01" name="Freeform 289"/>
              <p:cNvSpPr>
                <a:spLocks/>
              </p:cNvSpPr>
              <p:nvPr/>
            </p:nvSpPr>
            <p:spPr bwMode="auto">
              <a:xfrm>
                <a:off x="5171" y="2388"/>
                <a:ext cx="87" cy="179"/>
              </a:xfrm>
              <a:custGeom>
                <a:avLst/>
                <a:gdLst/>
                <a:ahLst/>
                <a:cxnLst>
                  <a:cxn ang="0">
                    <a:pos x="87" y="135"/>
                  </a:cxn>
                  <a:cxn ang="0">
                    <a:pos x="75" y="0"/>
                  </a:cxn>
                  <a:cxn ang="0">
                    <a:pos x="13" y="31"/>
                  </a:cxn>
                  <a:cxn ang="0">
                    <a:pos x="0" y="179"/>
                  </a:cxn>
                  <a:cxn ang="0">
                    <a:pos x="87" y="135"/>
                  </a:cxn>
                </a:cxnLst>
                <a:rect l="0" t="0" r="r" b="b"/>
                <a:pathLst>
                  <a:path w="87" h="179">
                    <a:moveTo>
                      <a:pt x="87" y="135"/>
                    </a:moveTo>
                    <a:lnTo>
                      <a:pt x="75" y="0"/>
                    </a:lnTo>
                    <a:lnTo>
                      <a:pt x="13" y="31"/>
                    </a:lnTo>
                    <a:lnTo>
                      <a:pt x="0" y="179"/>
                    </a:lnTo>
                    <a:lnTo>
                      <a:pt x="87" y="1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02" name="Freeform 290"/>
              <p:cNvSpPr>
                <a:spLocks/>
              </p:cNvSpPr>
              <p:nvPr/>
            </p:nvSpPr>
            <p:spPr bwMode="auto">
              <a:xfrm>
                <a:off x="5171" y="2388"/>
                <a:ext cx="87" cy="179"/>
              </a:xfrm>
              <a:custGeom>
                <a:avLst/>
                <a:gdLst/>
                <a:ahLst/>
                <a:cxnLst>
                  <a:cxn ang="0">
                    <a:pos x="87" y="135"/>
                  </a:cxn>
                  <a:cxn ang="0">
                    <a:pos x="75" y="0"/>
                  </a:cxn>
                  <a:cxn ang="0">
                    <a:pos x="13" y="31"/>
                  </a:cxn>
                  <a:cxn ang="0">
                    <a:pos x="0" y="179"/>
                  </a:cxn>
                  <a:cxn ang="0">
                    <a:pos x="87" y="135"/>
                  </a:cxn>
                </a:cxnLst>
                <a:rect l="0" t="0" r="r" b="b"/>
                <a:pathLst>
                  <a:path w="87" h="179">
                    <a:moveTo>
                      <a:pt x="87" y="135"/>
                    </a:moveTo>
                    <a:lnTo>
                      <a:pt x="75" y="0"/>
                    </a:lnTo>
                    <a:lnTo>
                      <a:pt x="13" y="31"/>
                    </a:lnTo>
                    <a:lnTo>
                      <a:pt x="0" y="179"/>
                    </a:lnTo>
                    <a:lnTo>
                      <a:pt x="87" y="13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03" name="Freeform 291"/>
              <p:cNvSpPr>
                <a:spLocks/>
              </p:cNvSpPr>
              <p:nvPr/>
            </p:nvSpPr>
            <p:spPr bwMode="auto">
              <a:xfrm>
                <a:off x="5246" y="2222"/>
                <a:ext cx="89" cy="166"/>
              </a:xfrm>
              <a:custGeom>
                <a:avLst/>
                <a:gdLst/>
                <a:ahLst/>
                <a:cxnLst>
                  <a:cxn ang="0">
                    <a:pos x="89" y="112"/>
                  </a:cxn>
                  <a:cxn ang="0">
                    <a:pos x="89" y="0"/>
                  </a:cxn>
                  <a:cxn ang="0">
                    <a:pos x="0" y="53"/>
                  </a:cxn>
                  <a:cxn ang="0">
                    <a:pos x="0" y="166"/>
                  </a:cxn>
                  <a:cxn ang="0">
                    <a:pos x="89" y="112"/>
                  </a:cxn>
                </a:cxnLst>
                <a:rect l="0" t="0" r="r" b="b"/>
                <a:pathLst>
                  <a:path w="89" h="166">
                    <a:moveTo>
                      <a:pt x="89" y="112"/>
                    </a:moveTo>
                    <a:lnTo>
                      <a:pt x="89" y="0"/>
                    </a:lnTo>
                    <a:lnTo>
                      <a:pt x="0" y="53"/>
                    </a:lnTo>
                    <a:lnTo>
                      <a:pt x="0" y="166"/>
                    </a:lnTo>
                    <a:lnTo>
                      <a:pt x="89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04" name="Freeform 292"/>
              <p:cNvSpPr>
                <a:spLocks noEditPoints="1"/>
              </p:cNvSpPr>
              <p:nvPr/>
            </p:nvSpPr>
            <p:spPr bwMode="auto">
              <a:xfrm>
                <a:off x="4067" y="2222"/>
                <a:ext cx="1268" cy="976"/>
              </a:xfrm>
              <a:custGeom>
                <a:avLst/>
                <a:gdLst/>
                <a:ahLst/>
                <a:cxnLst>
                  <a:cxn ang="0">
                    <a:pos x="1268" y="112"/>
                  </a:cxn>
                  <a:cxn ang="0">
                    <a:pos x="1268" y="0"/>
                  </a:cxn>
                  <a:cxn ang="0">
                    <a:pos x="1179" y="53"/>
                  </a:cxn>
                  <a:cxn ang="0">
                    <a:pos x="1179" y="166"/>
                  </a:cxn>
                  <a:cxn ang="0">
                    <a:pos x="1268" y="112"/>
                  </a:cxn>
                  <a:cxn ang="0">
                    <a:pos x="142" y="976"/>
                  </a:cxn>
                  <a:cxn ang="0">
                    <a:pos x="0" y="961"/>
                  </a:cxn>
                </a:cxnLst>
                <a:rect l="0" t="0" r="r" b="b"/>
                <a:pathLst>
                  <a:path w="1268" h="976">
                    <a:moveTo>
                      <a:pt x="1268" y="112"/>
                    </a:moveTo>
                    <a:lnTo>
                      <a:pt x="1268" y="0"/>
                    </a:lnTo>
                    <a:lnTo>
                      <a:pt x="1179" y="53"/>
                    </a:lnTo>
                    <a:lnTo>
                      <a:pt x="1179" y="166"/>
                    </a:lnTo>
                    <a:lnTo>
                      <a:pt x="1268" y="112"/>
                    </a:lnTo>
                    <a:moveTo>
                      <a:pt x="142" y="976"/>
                    </a:moveTo>
                    <a:lnTo>
                      <a:pt x="0" y="96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05" name="Freeform 293"/>
              <p:cNvSpPr>
                <a:spLocks/>
              </p:cNvSpPr>
              <p:nvPr/>
            </p:nvSpPr>
            <p:spPr bwMode="auto">
              <a:xfrm>
                <a:off x="4847" y="1462"/>
                <a:ext cx="148" cy="105"/>
              </a:xfrm>
              <a:custGeom>
                <a:avLst/>
                <a:gdLst/>
                <a:ahLst/>
                <a:cxnLst>
                  <a:cxn ang="0">
                    <a:pos x="148" y="74"/>
                  </a:cxn>
                  <a:cxn ang="0">
                    <a:pos x="32" y="0"/>
                  </a:cxn>
                  <a:cxn ang="0">
                    <a:pos x="0" y="24"/>
                  </a:cxn>
                  <a:cxn ang="0">
                    <a:pos x="108" y="105"/>
                  </a:cxn>
                  <a:cxn ang="0">
                    <a:pos x="148" y="74"/>
                  </a:cxn>
                </a:cxnLst>
                <a:rect l="0" t="0" r="r" b="b"/>
                <a:pathLst>
                  <a:path w="148" h="105">
                    <a:moveTo>
                      <a:pt x="148" y="74"/>
                    </a:moveTo>
                    <a:lnTo>
                      <a:pt x="32" y="0"/>
                    </a:lnTo>
                    <a:lnTo>
                      <a:pt x="0" y="24"/>
                    </a:lnTo>
                    <a:lnTo>
                      <a:pt x="108" y="105"/>
                    </a:lnTo>
                    <a:lnTo>
                      <a:pt x="148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06" name="Freeform 294"/>
              <p:cNvSpPr>
                <a:spLocks/>
              </p:cNvSpPr>
              <p:nvPr/>
            </p:nvSpPr>
            <p:spPr bwMode="auto">
              <a:xfrm>
                <a:off x="4847" y="1462"/>
                <a:ext cx="148" cy="105"/>
              </a:xfrm>
              <a:custGeom>
                <a:avLst/>
                <a:gdLst/>
                <a:ahLst/>
                <a:cxnLst>
                  <a:cxn ang="0">
                    <a:pos x="148" y="74"/>
                  </a:cxn>
                  <a:cxn ang="0">
                    <a:pos x="32" y="0"/>
                  </a:cxn>
                  <a:cxn ang="0">
                    <a:pos x="0" y="24"/>
                  </a:cxn>
                  <a:cxn ang="0">
                    <a:pos x="108" y="105"/>
                  </a:cxn>
                  <a:cxn ang="0">
                    <a:pos x="148" y="74"/>
                  </a:cxn>
                </a:cxnLst>
                <a:rect l="0" t="0" r="r" b="b"/>
                <a:pathLst>
                  <a:path w="148" h="105">
                    <a:moveTo>
                      <a:pt x="148" y="74"/>
                    </a:moveTo>
                    <a:lnTo>
                      <a:pt x="32" y="0"/>
                    </a:lnTo>
                    <a:lnTo>
                      <a:pt x="0" y="24"/>
                    </a:lnTo>
                    <a:lnTo>
                      <a:pt x="108" y="105"/>
                    </a:lnTo>
                    <a:lnTo>
                      <a:pt x="148" y="7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07" name="Freeform 295"/>
              <p:cNvSpPr>
                <a:spLocks/>
              </p:cNvSpPr>
              <p:nvPr/>
            </p:nvSpPr>
            <p:spPr bwMode="auto">
              <a:xfrm>
                <a:off x="5314" y="1762"/>
                <a:ext cx="100" cy="110"/>
              </a:xfrm>
              <a:custGeom>
                <a:avLst/>
                <a:gdLst/>
                <a:ahLst/>
                <a:cxnLst>
                  <a:cxn ang="0">
                    <a:pos x="100" y="58"/>
                  </a:cxn>
                  <a:cxn ang="0">
                    <a:pos x="51" y="0"/>
                  </a:cxn>
                  <a:cxn ang="0">
                    <a:pos x="0" y="50"/>
                  </a:cxn>
                  <a:cxn ang="0">
                    <a:pos x="47" y="110"/>
                  </a:cxn>
                  <a:cxn ang="0">
                    <a:pos x="100" y="58"/>
                  </a:cxn>
                </a:cxnLst>
                <a:rect l="0" t="0" r="r" b="b"/>
                <a:pathLst>
                  <a:path w="100" h="110">
                    <a:moveTo>
                      <a:pt x="100" y="58"/>
                    </a:moveTo>
                    <a:lnTo>
                      <a:pt x="51" y="0"/>
                    </a:lnTo>
                    <a:lnTo>
                      <a:pt x="0" y="50"/>
                    </a:lnTo>
                    <a:lnTo>
                      <a:pt x="47" y="110"/>
                    </a:lnTo>
                    <a:lnTo>
                      <a:pt x="100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08" name="Freeform 296"/>
              <p:cNvSpPr>
                <a:spLocks/>
              </p:cNvSpPr>
              <p:nvPr/>
            </p:nvSpPr>
            <p:spPr bwMode="auto">
              <a:xfrm>
                <a:off x="5314" y="1762"/>
                <a:ext cx="100" cy="110"/>
              </a:xfrm>
              <a:custGeom>
                <a:avLst/>
                <a:gdLst/>
                <a:ahLst/>
                <a:cxnLst>
                  <a:cxn ang="0">
                    <a:pos x="100" y="58"/>
                  </a:cxn>
                  <a:cxn ang="0">
                    <a:pos x="51" y="0"/>
                  </a:cxn>
                  <a:cxn ang="0">
                    <a:pos x="0" y="50"/>
                  </a:cxn>
                  <a:cxn ang="0">
                    <a:pos x="47" y="110"/>
                  </a:cxn>
                  <a:cxn ang="0">
                    <a:pos x="100" y="58"/>
                  </a:cxn>
                </a:cxnLst>
                <a:rect l="0" t="0" r="r" b="b"/>
                <a:pathLst>
                  <a:path w="100" h="110">
                    <a:moveTo>
                      <a:pt x="100" y="58"/>
                    </a:moveTo>
                    <a:lnTo>
                      <a:pt x="51" y="0"/>
                    </a:lnTo>
                    <a:lnTo>
                      <a:pt x="0" y="50"/>
                    </a:lnTo>
                    <a:lnTo>
                      <a:pt x="47" y="110"/>
                    </a:lnTo>
                    <a:lnTo>
                      <a:pt x="100" y="5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09" name="Freeform 297"/>
              <p:cNvSpPr>
                <a:spLocks/>
              </p:cNvSpPr>
              <p:nvPr/>
            </p:nvSpPr>
            <p:spPr bwMode="auto">
              <a:xfrm>
                <a:off x="5213" y="1670"/>
                <a:ext cx="152" cy="142"/>
              </a:xfrm>
              <a:custGeom>
                <a:avLst/>
                <a:gdLst/>
                <a:ahLst/>
                <a:cxnLst>
                  <a:cxn ang="0">
                    <a:pos x="152" y="92"/>
                  </a:cxn>
                  <a:cxn ang="0">
                    <a:pos x="45" y="0"/>
                  </a:cxn>
                  <a:cxn ang="0">
                    <a:pos x="0" y="44"/>
                  </a:cxn>
                  <a:cxn ang="0">
                    <a:pos x="101" y="142"/>
                  </a:cxn>
                  <a:cxn ang="0">
                    <a:pos x="152" y="92"/>
                  </a:cxn>
                </a:cxnLst>
                <a:rect l="0" t="0" r="r" b="b"/>
                <a:pathLst>
                  <a:path w="152" h="142">
                    <a:moveTo>
                      <a:pt x="152" y="92"/>
                    </a:moveTo>
                    <a:lnTo>
                      <a:pt x="45" y="0"/>
                    </a:lnTo>
                    <a:lnTo>
                      <a:pt x="0" y="44"/>
                    </a:lnTo>
                    <a:lnTo>
                      <a:pt x="101" y="142"/>
                    </a:lnTo>
                    <a:lnTo>
                      <a:pt x="152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10" name="Freeform 298"/>
              <p:cNvSpPr>
                <a:spLocks/>
              </p:cNvSpPr>
              <p:nvPr/>
            </p:nvSpPr>
            <p:spPr bwMode="auto">
              <a:xfrm>
                <a:off x="5213" y="1670"/>
                <a:ext cx="152" cy="142"/>
              </a:xfrm>
              <a:custGeom>
                <a:avLst/>
                <a:gdLst/>
                <a:ahLst/>
                <a:cxnLst>
                  <a:cxn ang="0">
                    <a:pos x="152" y="92"/>
                  </a:cxn>
                  <a:cxn ang="0">
                    <a:pos x="45" y="0"/>
                  </a:cxn>
                  <a:cxn ang="0">
                    <a:pos x="0" y="44"/>
                  </a:cxn>
                  <a:cxn ang="0">
                    <a:pos x="101" y="142"/>
                  </a:cxn>
                  <a:cxn ang="0">
                    <a:pos x="152" y="92"/>
                  </a:cxn>
                </a:cxnLst>
                <a:rect l="0" t="0" r="r" b="b"/>
                <a:pathLst>
                  <a:path w="152" h="142">
                    <a:moveTo>
                      <a:pt x="152" y="92"/>
                    </a:moveTo>
                    <a:lnTo>
                      <a:pt x="45" y="0"/>
                    </a:lnTo>
                    <a:lnTo>
                      <a:pt x="0" y="44"/>
                    </a:lnTo>
                    <a:lnTo>
                      <a:pt x="101" y="142"/>
                    </a:lnTo>
                    <a:lnTo>
                      <a:pt x="152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11" name="Freeform 299"/>
              <p:cNvSpPr>
                <a:spLocks/>
              </p:cNvSpPr>
              <p:nvPr/>
            </p:nvSpPr>
            <p:spPr bwMode="auto">
              <a:xfrm>
                <a:off x="4327" y="1483"/>
                <a:ext cx="127" cy="17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127" y="17"/>
                  </a:cxn>
                  <a:cxn ang="0">
                    <a:pos x="0" y="17"/>
                  </a:cxn>
                  <a:cxn ang="0">
                    <a:pos x="6" y="0"/>
                  </a:cxn>
                  <a:cxn ang="0">
                    <a:pos x="121" y="0"/>
                  </a:cxn>
                </a:cxnLst>
                <a:rect l="0" t="0" r="r" b="b"/>
                <a:pathLst>
                  <a:path w="127" h="17">
                    <a:moveTo>
                      <a:pt x="121" y="0"/>
                    </a:moveTo>
                    <a:lnTo>
                      <a:pt x="127" y="17"/>
                    </a:lnTo>
                    <a:lnTo>
                      <a:pt x="0" y="17"/>
                    </a:lnTo>
                    <a:lnTo>
                      <a:pt x="6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12" name="Freeform 300"/>
              <p:cNvSpPr>
                <a:spLocks noEditPoints="1"/>
              </p:cNvSpPr>
              <p:nvPr/>
            </p:nvSpPr>
            <p:spPr bwMode="auto">
              <a:xfrm>
                <a:off x="3800" y="1483"/>
                <a:ext cx="654" cy="1548"/>
              </a:xfrm>
              <a:custGeom>
                <a:avLst/>
                <a:gdLst/>
                <a:ahLst/>
                <a:cxnLst>
                  <a:cxn ang="0">
                    <a:pos x="648" y="0"/>
                  </a:cxn>
                  <a:cxn ang="0">
                    <a:pos x="654" y="17"/>
                  </a:cxn>
                  <a:cxn ang="0">
                    <a:pos x="527" y="17"/>
                  </a:cxn>
                  <a:cxn ang="0">
                    <a:pos x="533" y="0"/>
                  </a:cxn>
                  <a:cxn ang="0">
                    <a:pos x="648" y="0"/>
                  </a:cxn>
                  <a:cxn ang="0">
                    <a:pos x="0" y="1548"/>
                  </a:cxn>
                  <a:cxn ang="0">
                    <a:pos x="0" y="1359"/>
                  </a:cxn>
                </a:cxnLst>
                <a:rect l="0" t="0" r="r" b="b"/>
                <a:pathLst>
                  <a:path w="654" h="1548">
                    <a:moveTo>
                      <a:pt x="648" y="0"/>
                    </a:moveTo>
                    <a:lnTo>
                      <a:pt x="654" y="17"/>
                    </a:lnTo>
                    <a:lnTo>
                      <a:pt x="527" y="17"/>
                    </a:lnTo>
                    <a:lnTo>
                      <a:pt x="533" y="0"/>
                    </a:lnTo>
                    <a:lnTo>
                      <a:pt x="648" y="0"/>
                    </a:lnTo>
                    <a:moveTo>
                      <a:pt x="0" y="1548"/>
                    </a:moveTo>
                    <a:lnTo>
                      <a:pt x="0" y="135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13" name="Freeform 301"/>
              <p:cNvSpPr>
                <a:spLocks/>
              </p:cNvSpPr>
              <p:nvPr/>
            </p:nvSpPr>
            <p:spPr bwMode="auto">
              <a:xfrm>
                <a:off x="5066" y="2014"/>
                <a:ext cx="97" cy="128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26"/>
                  </a:cxn>
                  <a:cxn ang="0">
                    <a:pos x="26" y="128"/>
                  </a:cxn>
                  <a:cxn ang="0">
                    <a:pos x="97" y="88"/>
                  </a:cxn>
                  <a:cxn ang="0">
                    <a:pos x="46" y="0"/>
                  </a:cxn>
                </a:cxnLst>
                <a:rect l="0" t="0" r="r" b="b"/>
                <a:pathLst>
                  <a:path w="97" h="128">
                    <a:moveTo>
                      <a:pt x="46" y="0"/>
                    </a:moveTo>
                    <a:lnTo>
                      <a:pt x="0" y="26"/>
                    </a:lnTo>
                    <a:lnTo>
                      <a:pt x="26" y="128"/>
                    </a:lnTo>
                    <a:lnTo>
                      <a:pt x="97" y="8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14" name="Freeform 302"/>
              <p:cNvSpPr>
                <a:spLocks/>
              </p:cNvSpPr>
              <p:nvPr/>
            </p:nvSpPr>
            <p:spPr bwMode="auto">
              <a:xfrm>
                <a:off x="5066" y="2014"/>
                <a:ext cx="97" cy="128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26"/>
                  </a:cxn>
                  <a:cxn ang="0">
                    <a:pos x="26" y="128"/>
                  </a:cxn>
                  <a:cxn ang="0">
                    <a:pos x="97" y="88"/>
                  </a:cxn>
                  <a:cxn ang="0">
                    <a:pos x="46" y="0"/>
                  </a:cxn>
                </a:cxnLst>
                <a:rect l="0" t="0" r="r" b="b"/>
                <a:pathLst>
                  <a:path w="97" h="128">
                    <a:moveTo>
                      <a:pt x="46" y="0"/>
                    </a:moveTo>
                    <a:lnTo>
                      <a:pt x="0" y="26"/>
                    </a:lnTo>
                    <a:lnTo>
                      <a:pt x="26" y="128"/>
                    </a:lnTo>
                    <a:lnTo>
                      <a:pt x="97" y="88"/>
                    </a:lnTo>
                    <a:lnTo>
                      <a:pt x="4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15" name="Freeform 303"/>
              <p:cNvSpPr>
                <a:spLocks/>
              </p:cNvSpPr>
              <p:nvPr/>
            </p:nvSpPr>
            <p:spPr bwMode="auto">
              <a:xfrm>
                <a:off x="3618" y="2014"/>
                <a:ext cx="96" cy="128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52" y="0"/>
                  </a:cxn>
                  <a:cxn ang="0">
                    <a:pos x="96" y="26"/>
                  </a:cxn>
                  <a:cxn ang="0">
                    <a:pos x="72" y="128"/>
                  </a:cxn>
                  <a:cxn ang="0">
                    <a:pos x="0" y="88"/>
                  </a:cxn>
                </a:cxnLst>
                <a:rect l="0" t="0" r="r" b="b"/>
                <a:pathLst>
                  <a:path w="96" h="128">
                    <a:moveTo>
                      <a:pt x="0" y="88"/>
                    </a:moveTo>
                    <a:lnTo>
                      <a:pt x="52" y="0"/>
                    </a:lnTo>
                    <a:lnTo>
                      <a:pt x="96" y="26"/>
                    </a:lnTo>
                    <a:lnTo>
                      <a:pt x="72" y="12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16" name="Freeform 304"/>
              <p:cNvSpPr>
                <a:spLocks/>
              </p:cNvSpPr>
              <p:nvPr/>
            </p:nvSpPr>
            <p:spPr bwMode="auto">
              <a:xfrm>
                <a:off x="3618" y="2014"/>
                <a:ext cx="96" cy="128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52" y="0"/>
                  </a:cxn>
                  <a:cxn ang="0">
                    <a:pos x="96" y="26"/>
                  </a:cxn>
                  <a:cxn ang="0">
                    <a:pos x="72" y="128"/>
                  </a:cxn>
                  <a:cxn ang="0">
                    <a:pos x="0" y="88"/>
                  </a:cxn>
                </a:cxnLst>
                <a:rect l="0" t="0" r="r" b="b"/>
                <a:pathLst>
                  <a:path w="96" h="128">
                    <a:moveTo>
                      <a:pt x="0" y="88"/>
                    </a:moveTo>
                    <a:lnTo>
                      <a:pt x="52" y="0"/>
                    </a:lnTo>
                    <a:lnTo>
                      <a:pt x="96" y="26"/>
                    </a:lnTo>
                    <a:lnTo>
                      <a:pt x="72" y="128"/>
                    </a:lnTo>
                    <a:lnTo>
                      <a:pt x="0" y="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17" name="Freeform 305"/>
              <p:cNvSpPr>
                <a:spLocks/>
              </p:cNvSpPr>
              <p:nvPr/>
            </p:nvSpPr>
            <p:spPr bwMode="auto">
              <a:xfrm>
                <a:off x="5116" y="2244"/>
                <a:ext cx="83" cy="107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83" y="107"/>
                  </a:cxn>
                  <a:cxn ang="0">
                    <a:pos x="23" y="102"/>
                  </a:cxn>
                  <a:cxn ang="0">
                    <a:pos x="0" y="0"/>
                  </a:cxn>
                  <a:cxn ang="0">
                    <a:pos x="59" y="6"/>
                  </a:cxn>
                </a:cxnLst>
                <a:rect l="0" t="0" r="r" b="b"/>
                <a:pathLst>
                  <a:path w="83" h="107">
                    <a:moveTo>
                      <a:pt x="59" y="6"/>
                    </a:moveTo>
                    <a:lnTo>
                      <a:pt x="83" y="107"/>
                    </a:lnTo>
                    <a:lnTo>
                      <a:pt x="23" y="102"/>
                    </a:lnTo>
                    <a:lnTo>
                      <a:pt x="0" y="0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18" name="Freeform 306"/>
              <p:cNvSpPr>
                <a:spLocks/>
              </p:cNvSpPr>
              <p:nvPr/>
            </p:nvSpPr>
            <p:spPr bwMode="auto">
              <a:xfrm>
                <a:off x="5116" y="2244"/>
                <a:ext cx="83" cy="107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83" y="107"/>
                  </a:cxn>
                  <a:cxn ang="0">
                    <a:pos x="23" y="102"/>
                  </a:cxn>
                  <a:cxn ang="0">
                    <a:pos x="0" y="0"/>
                  </a:cxn>
                  <a:cxn ang="0">
                    <a:pos x="59" y="6"/>
                  </a:cxn>
                </a:cxnLst>
                <a:rect l="0" t="0" r="r" b="b"/>
                <a:pathLst>
                  <a:path w="83" h="107">
                    <a:moveTo>
                      <a:pt x="59" y="6"/>
                    </a:moveTo>
                    <a:lnTo>
                      <a:pt x="83" y="107"/>
                    </a:lnTo>
                    <a:lnTo>
                      <a:pt x="23" y="102"/>
                    </a:lnTo>
                    <a:lnTo>
                      <a:pt x="0" y="0"/>
                    </a:lnTo>
                    <a:lnTo>
                      <a:pt x="59" y="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19" name="Freeform 307"/>
              <p:cNvSpPr>
                <a:spLocks/>
              </p:cNvSpPr>
              <p:nvPr/>
            </p:nvSpPr>
            <p:spPr bwMode="auto">
              <a:xfrm>
                <a:off x="3583" y="2244"/>
                <a:ext cx="83" cy="107"/>
              </a:xfrm>
              <a:custGeom>
                <a:avLst/>
                <a:gdLst/>
                <a:ahLst/>
                <a:cxnLst>
                  <a:cxn ang="0">
                    <a:pos x="60" y="102"/>
                  </a:cxn>
                  <a:cxn ang="0">
                    <a:pos x="83" y="0"/>
                  </a:cxn>
                  <a:cxn ang="0">
                    <a:pos x="24" y="6"/>
                  </a:cxn>
                  <a:cxn ang="0">
                    <a:pos x="0" y="107"/>
                  </a:cxn>
                  <a:cxn ang="0">
                    <a:pos x="60" y="102"/>
                  </a:cxn>
                </a:cxnLst>
                <a:rect l="0" t="0" r="r" b="b"/>
                <a:pathLst>
                  <a:path w="83" h="107">
                    <a:moveTo>
                      <a:pt x="60" y="102"/>
                    </a:moveTo>
                    <a:lnTo>
                      <a:pt x="83" y="0"/>
                    </a:lnTo>
                    <a:lnTo>
                      <a:pt x="24" y="6"/>
                    </a:lnTo>
                    <a:lnTo>
                      <a:pt x="0" y="107"/>
                    </a:lnTo>
                    <a:lnTo>
                      <a:pt x="6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20" name="Freeform 308"/>
              <p:cNvSpPr>
                <a:spLocks noEditPoints="1"/>
              </p:cNvSpPr>
              <p:nvPr/>
            </p:nvSpPr>
            <p:spPr bwMode="auto">
              <a:xfrm>
                <a:off x="3583" y="2244"/>
                <a:ext cx="1059" cy="959"/>
              </a:xfrm>
              <a:custGeom>
                <a:avLst/>
                <a:gdLst/>
                <a:ahLst/>
                <a:cxnLst>
                  <a:cxn ang="0">
                    <a:pos x="60" y="102"/>
                  </a:cxn>
                  <a:cxn ang="0">
                    <a:pos x="83" y="0"/>
                  </a:cxn>
                  <a:cxn ang="0">
                    <a:pos x="24" y="6"/>
                  </a:cxn>
                  <a:cxn ang="0">
                    <a:pos x="0" y="107"/>
                  </a:cxn>
                  <a:cxn ang="0">
                    <a:pos x="60" y="102"/>
                  </a:cxn>
                  <a:cxn ang="0">
                    <a:pos x="1059" y="947"/>
                  </a:cxn>
                  <a:cxn ang="0">
                    <a:pos x="915" y="959"/>
                  </a:cxn>
                </a:cxnLst>
                <a:rect l="0" t="0" r="r" b="b"/>
                <a:pathLst>
                  <a:path w="1059" h="959">
                    <a:moveTo>
                      <a:pt x="60" y="102"/>
                    </a:moveTo>
                    <a:lnTo>
                      <a:pt x="83" y="0"/>
                    </a:lnTo>
                    <a:lnTo>
                      <a:pt x="24" y="6"/>
                    </a:lnTo>
                    <a:lnTo>
                      <a:pt x="0" y="107"/>
                    </a:lnTo>
                    <a:lnTo>
                      <a:pt x="60" y="102"/>
                    </a:lnTo>
                    <a:moveTo>
                      <a:pt x="1059" y="947"/>
                    </a:moveTo>
                    <a:lnTo>
                      <a:pt x="915" y="959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21" name="Freeform 309"/>
              <p:cNvSpPr>
                <a:spLocks/>
              </p:cNvSpPr>
              <p:nvPr/>
            </p:nvSpPr>
            <p:spPr bwMode="auto">
              <a:xfrm>
                <a:off x="5335" y="2008"/>
                <a:ext cx="66" cy="124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66" y="72"/>
                  </a:cxn>
                  <a:cxn ang="0">
                    <a:pos x="66" y="0"/>
                  </a:cxn>
                  <a:cxn ang="0">
                    <a:pos x="0" y="52"/>
                  </a:cxn>
                  <a:cxn ang="0">
                    <a:pos x="0" y="124"/>
                  </a:cxn>
                </a:cxnLst>
                <a:rect l="0" t="0" r="r" b="b"/>
                <a:pathLst>
                  <a:path w="66" h="124">
                    <a:moveTo>
                      <a:pt x="0" y="124"/>
                    </a:moveTo>
                    <a:lnTo>
                      <a:pt x="66" y="72"/>
                    </a:lnTo>
                    <a:lnTo>
                      <a:pt x="66" y="0"/>
                    </a:lnTo>
                    <a:lnTo>
                      <a:pt x="0" y="5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22" name="Freeform 310"/>
              <p:cNvSpPr>
                <a:spLocks/>
              </p:cNvSpPr>
              <p:nvPr/>
            </p:nvSpPr>
            <p:spPr bwMode="auto">
              <a:xfrm>
                <a:off x="5335" y="2008"/>
                <a:ext cx="66" cy="124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66" y="72"/>
                  </a:cxn>
                  <a:cxn ang="0">
                    <a:pos x="66" y="0"/>
                  </a:cxn>
                  <a:cxn ang="0">
                    <a:pos x="0" y="52"/>
                  </a:cxn>
                  <a:cxn ang="0">
                    <a:pos x="0" y="124"/>
                  </a:cxn>
                </a:cxnLst>
                <a:rect l="0" t="0" r="r" b="b"/>
                <a:pathLst>
                  <a:path w="66" h="124">
                    <a:moveTo>
                      <a:pt x="0" y="124"/>
                    </a:moveTo>
                    <a:lnTo>
                      <a:pt x="66" y="72"/>
                    </a:lnTo>
                    <a:lnTo>
                      <a:pt x="66" y="0"/>
                    </a:lnTo>
                    <a:lnTo>
                      <a:pt x="0" y="52"/>
                    </a:lnTo>
                    <a:lnTo>
                      <a:pt x="0" y="1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23" name="Freeform 311"/>
              <p:cNvSpPr>
                <a:spLocks/>
              </p:cNvSpPr>
              <p:nvPr/>
            </p:nvSpPr>
            <p:spPr bwMode="auto">
              <a:xfrm>
                <a:off x="4454" y="1479"/>
                <a:ext cx="132" cy="39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32" y="16"/>
                  </a:cxn>
                  <a:cxn ang="0">
                    <a:pos x="6" y="39"/>
                  </a:cxn>
                  <a:cxn ang="0">
                    <a:pos x="0" y="21"/>
                  </a:cxn>
                  <a:cxn ang="0">
                    <a:pos x="116" y="0"/>
                  </a:cxn>
                </a:cxnLst>
                <a:rect l="0" t="0" r="r" b="b"/>
                <a:pathLst>
                  <a:path w="132" h="39">
                    <a:moveTo>
                      <a:pt x="116" y="0"/>
                    </a:moveTo>
                    <a:lnTo>
                      <a:pt x="132" y="16"/>
                    </a:lnTo>
                    <a:lnTo>
                      <a:pt x="6" y="39"/>
                    </a:lnTo>
                    <a:lnTo>
                      <a:pt x="0" y="2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24" name="Freeform 312"/>
              <p:cNvSpPr>
                <a:spLocks/>
              </p:cNvSpPr>
              <p:nvPr/>
            </p:nvSpPr>
            <p:spPr bwMode="auto">
              <a:xfrm>
                <a:off x="4454" y="1479"/>
                <a:ext cx="132" cy="39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32" y="16"/>
                  </a:cxn>
                  <a:cxn ang="0">
                    <a:pos x="6" y="39"/>
                  </a:cxn>
                  <a:cxn ang="0">
                    <a:pos x="0" y="21"/>
                  </a:cxn>
                  <a:cxn ang="0">
                    <a:pos x="116" y="0"/>
                  </a:cxn>
                </a:cxnLst>
                <a:rect l="0" t="0" r="r" b="b"/>
                <a:pathLst>
                  <a:path w="132" h="39">
                    <a:moveTo>
                      <a:pt x="116" y="0"/>
                    </a:moveTo>
                    <a:lnTo>
                      <a:pt x="132" y="16"/>
                    </a:lnTo>
                    <a:lnTo>
                      <a:pt x="6" y="39"/>
                    </a:lnTo>
                    <a:lnTo>
                      <a:pt x="0" y="21"/>
                    </a:lnTo>
                    <a:lnTo>
                      <a:pt x="11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25" name="Freeform 313"/>
              <p:cNvSpPr>
                <a:spLocks/>
              </p:cNvSpPr>
              <p:nvPr/>
            </p:nvSpPr>
            <p:spPr bwMode="auto">
              <a:xfrm>
                <a:off x="4196" y="1479"/>
                <a:ext cx="131" cy="39"/>
              </a:xfrm>
              <a:custGeom>
                <a:avLst/>
                <a:gdLst/>
                <a:ahLst/>
                <a:cxnLst>
                  <a:cxn ang="0">
                    <a:pos x="131" y="21"/>
                  </a:cxn>
                  <a:cxn ang="0">
                    <a:pos x="125" y="39"/>
                  </a:cxn>
                  <a:cxn ang="0">
                    <a:pos x="0" y="16"/>
                  </a:cxn>
                  <a:cxn ang="0">
                    <a:pos x="16" y="0"/>
                  </a:cxn>
                  <a:cxn ang="0">
                    <a:pos x="131" y="21"/>
                  </a:cxn>
                </a:cxnLst>
                <a:rect l="0" t="0" r="r" b="b"/>
                <a:pathLst>
                  <a:path w="131" h="39">
                    <a:moveTo>
                      <a:pt x="131" y="21"/>
                    </a:moveTo>
                    <a:lnTo>
                      <a:pt x="125" y="39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13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26" name="Freeform 314"/>
              <p:cNvSpPr>
                <a:spLocks/>
              </p:cNvSpPr>
              <p:nvPr/>
            </p:nvSpPr>
            <p:spPr bwMode="auto">
              <a:xfrm>
                <a:off x="4196" y="1479"/>
                <a:ext cx="131" cy="39"/>
              </a:xfrm>
              <a:custGeom>
                <a:avLst/>
                <a:gdLst/>
                <a:ahLst/>
                <a:cxnLst>
                  <a:cxn ang="0">
                    <a:pos x="131" y="21"/>
                  </a:cxn>
                  <a:cxn ang="0">
                    <a:pos x="125" y="39"/>
                  </a:cxn>
                  <a:cxn ang="0">
                    <a:pos x="0" y="16"/>
                  </a:cxn>
                  <a:cxn ang="0">
                    <a:pos x="16" y="0"/>
                  </a:cxn>
                  <a:cxn ang="0">
                    <a:pos x="131" y="21"/>
                  </a:cxn>
                </a:cxnLst>
                <a:rect l="0" t="0" r="r" b="b"/>
                <a:pathLst>
                  <a:path w="131" h="39">
                    <a:moveTo>
                      <a:pt x="131" y="21"/>
                    </a:moveTo>
                    <a:lnTo>
                      <a:pt x="125" y="39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131" y="2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27" name="Freeform 315"/>
              <p:cNvSpPr>
                <a:spLocks/>
              </p:cNvSpPr>
              <p:nvPr/>
            </p:nvSpPr>
            <p:spPr bwMode="auto">
              <a:xfrm>
                <a:off x="4677" y="1363"/>
                <a:ext cx="32" cy="81"/>
              </a:xfrm>
              <a:custGeom>
                <a:avLst/>
                <a:gdLst/>
                <a:ahLst/>
                <a:cxnLst>
                  <a:cxn ang="0">
                    <a:pos x="32" y="67"/>
                  </a:cxn>
                  <a:cxn ang="0">
                    <a:pos x="32" y="0"/>
                  </a:cxn>
                  <a:cxn ang="0">
                    <a:pos x="0" y="16"/>
                  </a:cxn>
                  <a:cxn ang="0">
                    <a:pos x="0" y="81"/>
                  </a:cxn>
                  <a:cxn ang="0">
                    <a:pos x="32" y="67"/>
                  </a:cxn>
                </a:cxnLst>
                <a:rect l="0" t="0" r="r" b="b"/>
                <a:pathLst>
                  <a:path w="32" h="81">
                    <a:moveTo>
                      <a:pt x="32" y="67"/>
                    </a:moveTo>
                    <a:lnTo>
                      <a:pt x="32" y="0"/>
                    </a:lnTo>
                    <a:lnTo>
                      <a:pt x="0" y="16"/>
                    </a:lnTo>
                    <a:lnTo>
                      <a:pt x="0" y="81"/>
                    </a:lnTo>
                    <a:lnTo>
                      <a:pt x="32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28" name="Freeform 316"/>
              <p:cNvSpPr>
                <a:spLocks noEditPoints="1"/>
              </p:cNvSpPr>
              <p:nvPr/>
            </p:nvSpPr>
            <p:spPr bwMode="auto">
              <a:xfrm>
                <a:off x="4209" y="1363"/>
                <a:ext cx="500" cy="1841"/>
              </a:xfrm>
              <a:custGeom>
                <a:avLst/>
                <a:gdLst/>
                <a:ahLst/>
                <a:cxnLst>
                  <a:cxn ang="0">
                    <a:pos x="500" y="67"/>
                  </a:cxn>
                  <a:cxn ang="0">
                    <a:pos x="500" y="0"/>
                  </a:cxn>
                  <a:cxn ang="0">
                    <a:pos x="468" y="16"/>
                  </a:cxn>
                  <a:cxn ang="0">
                    <a:pos x="468" y="81"/>
                  </a:cxn>
                  <a:cxn ang="0">
                    <a:pos x="500" y="67"/>
                  </a:cxn>
                  <a:cxn ang="0">
                    <a:pos x="144" y="1841"/>
                  </a:cxn>
                  <a:cxn ang="0">
                    <a:pos x="0" y="1835"/>
                  </a:cxn>
                </a:cxnLst>
                <a:rect l="0" t="0" r="r" b="b"/>
                <a:pathLst>
                  <a:path w="500" h="1841">
                    <a:moveTo>
                      <a:pt x="500" y="67"/>
                    </a:moveTo>
                    <a:lnTo>
                      <a:pt x="500" y="0"/>
                    </a:lnTo>
                    <a:lnTo>
                      <a:pt x="468" y="16"/>
                    </a:lnTo>
                    <a:lnTo>
                      <a:pt x="468" y="81"/>
                    </a:lnTo>
                    <a:lnTo>
                      <a:pt x="500" y="67"/>
                    </a:lnTo>
                    <a:moveTo>
                      <a:pt x="144" y="1841"/>
                    </a:moveTo>
                    <a:lnTo>
                      <a:pt x="0" y="183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29" name="Freeform 317"/>
              <p:cNvSpPr>
                <a:spLocks/>
              </p:cNvSpPr>
              <p:nvPr/>
            </p:nvSpPr>
            <p:spPr bwMode="auto">
              <a:xfrm>
                <a:off x="5090" y="2256"/>
                <a:ext cx="59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26"/>
                  </a:cxn>
                  <a:cxn ang="0">
                    <a:pos x="59" y="132"/>
                  </a:cxn>
                  <a:cxn ang="0">
                    <a:pos x="25" y="102"/>
                  </a:cxn>
                  <a:cxn ang="0">
                    <a:pos x="0" y="0"/>
                  </a:cxn>
                </a:cxnLst>
                <a:rect l="0" t="0" r="r" b="b"/>
                <a:pathLst>
                  <a:path w="59" h="132">
                    <a:moveTo>
                      <a:pt x="0" y="0"/>
                    </a:moveTo>
                    <a:lnTo>
                      <a:pt x="47" y="26"/>
                    </a:lnTo>
                    <a:lnTo>
                      <a:pt x="59" y="132"/>
                    </a:lnTo>
                    <a:lnTo>
                      <a:pt x="25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30" name="Freeform 318"/>
              <p:cNvSpPr>
                <a:spLocks noEditPoints="1"/>
              </p:cNvSpPr>
              <p:nvPr/>
            </p:nvSpPr>
            <p:spPr bwMode="auto">
              <a:xfrm>
                <a:off x="4353" y="2256"/>
                <a:ext cx="796" cy="948"/>
              </a:xfrm>
              <a:custGeom>
                <a:avLst/>
                <a:gdLst/>
                <a:ahLst/>
                <a:cxnLst>
                  <a:cxn ang="0">
                    <a:pos x="737" y="0"/>
                  </a:cxn>
                  <a:cxn ang="0">
                    <a:pos x="784" y="26"/>
                  </a:cxn>
                  <a:cxn ang="0">
                    <a:pos x="796" y="132"/>
                  </a:cxn>
                  <a:cxn ang="0">
                    <a:pos x="762" y="102"/>
                  </a:cxn>
                  <a:cxn ang="0">
                    <a:pos x="737" y="0"/>
                  </a:cxn>
                  <a:cxn ang="0">
                    <a:pos x="145" y="947"/>
                  </a:cxn>
                  <a:cxn ang="0">
                    <a:pos x="0" y="948"/>
                  </a:cxn>
                </a:cxnLst>
                <a:rect l="0" t="0" r="r" b="b"/>
                <a:pathLst>
                  <a:path w="796" h="948">
                    <a:moveTo>
                      <a:pt x="737" y="0"/>
                    </a:moveTo>
                    <a:lnTo>
                      <a:pt x="784" y="26"/>
                    </a:lnTo>
                    <a:lnTo>
                      <a:pt x="796" y="132"/>
                    </a:lnTo>
                    <a:lnTo>
                      <a:pt x="762" y="102"/>
                    </a:lnTo>
                    <a:lnTo>
                      <a:pt x="737" y="0"/>
                    </a:lnTo>
                    <a:moveTo>
                      <a:pt x="145" y="947"/>
                    </a:moveTo>
                    <a:lnTo>
                      <a:pt x="0" y="94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31" name="Freeform 319"/>
              <p:cNvSpPr>
                <a:spLocks/>
              </p:cNvSpPr>
              <p:nvPr/>
            </p:nvSpPr>
            <p:spPr bwMode="auto">
              <a:xfrm>
                <a:off x="5090" y="2256"/>
                <a:ext cx="83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7"/>
                  </a:cxn>
                  <a:cxn ang="0">
                    <a:pos x="83" y="107"/>
                  </a:cxn>
                  <a:cxn ang="0">
                    <a:pos x="25" y="102"/>
                  </a:cxn>
                  <a:cxn ang="0">
                    <a:pos x="0" y="0"/>
                  </a:cxn>
                </a:cxnLst>
                <a:rect l="0" t="0" r="r" b="b"/>
                <a:pathLst>
                  <a:path w="83" h="107">
                    <a:moveTo>
                      <a:pt x="0" y="0"/>
                    </a:moveTo>
                    <a:lnTo>
                      <a:pt x="61" y="7"/>
                    </a:lnTo>
                    <a:lnTo>
                      <a:pt x="83" y="107"/>
                    </a:lnTo>
                    <a:lnTo>
                      <a:pt x="25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32" name="Freeform 320"/>
              <p:cNvSpPr>
                <a:spLocks/>
              </p:cNvSpPr>
              <p:nvPr/>
            </p:nvSpPr>
            <p:spPr bwMode="auto">
              <a:xfrm>
                <a:off x="5090" y="2256"/>
                <a:ext cx="83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7"/>
                  </a:cxn>
                  <a:cxn ang="0">
                    <a:pos x="83" y="107"/>
                  </a:cxn>
                  <a:cxn ang="0">
                    <a:pos x="25" y="102"/>
                  </a:cxn>
                  <a:cxn ang="0">
                    <a:pos x="0" y="0"/>
                  </a:cxn>
                </a:cxnLst>
                <a:rect l="0" t="0" r="r" b="b"/>
                <a:pathLst>
                  <a:path w="83" h="107">
                    <a:moveTo>
                      <a:pt x="0" y="0"/>
                    </a:moveTo>
                    <a:lnTo>
                      <a:pt x="61" y="7"/>
                    </a:lnTo>
                    <a:lnTo>
                      <a:pt x="83" y="107"/>
                    </a:lnTo>
                    <a:lnTo>
                      <a:pt x="25" y="10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33" name="Freeform 321"/>
              <p:cNvSpPr>
                <a:spLocks/>
              </p:cNvSpPr>
              <p:nvPr/>
            </p:nvSpPr>
            <p:spPr bwMode="auto">
              <a:xfrm>
                <a:off x="3608" y="2256"/>
                <a:ext cx="83" cy="10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07"/>
                  </a:cxn>
                  <a:cxn ang="0">
                    <a:pos x="59" y="102"/>
                  </a:cxn>
                  <a:cxn ang="0">
                    <a:pos x="83" y="0"/>
                  </a:cxn>
                  <a:cxn ang="0">
                    <a:pos x="23" y="7"/>
                  </a:cxn>
                </a:cxnLst>
                <a:rect l="0" t="0" r="r" b="b"/>
                <a:pathLst>
                  <a:path w="83" h="107">
                    <a:moveTo>
                      <a:pt x="23" y="7"/>
                    </a:moveTo>
                    <a:lnTo>
                      <a:pt x="0" y="107"/>
                    </a:lnTo>
                    <a:lnTo>
                      <a:pt x="59" y="102"/>
                    </a:lnTo>
                    <a:lnTo>
                      <a:pt x="83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34" name="Freeform 322"/>
              <p:cNvSpPr>
                <a:spLocks/>
              </p:cNvSpPr>
              <p:nvPr/>
            </p:nvSpPr>
            <p:spPr bwMode="auto">
              <a:xfrm>
                <a:off x="3608" y="2256"/>
                <a:ext cx="83" cy="10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07"/>
                  </a:cxn>
                  <a:cxn ang="0">
                    <a:pos x="59" y="102"/>
                  </a:cxn>
                  <a:cxn ang="0">
                    <a:pos x="83" y="0"/>
                  </a:cxn>
                  <a:cxn ang="0">
                    <a:pos x="23" y="7"/>
                  </a:cxn>
                </a:cxnLst>
                <a:rect l="0" t="0" r="r" b="b"/>
                <a:pathLst>
                  <a:path w="83" h="107">
                    <a:moveTo>
                      <a:pt x="23" y="7"/>
                    </a:moveTo>
                    <a:lnTo>
                      <a:pt x="0" y="107"/>
                    </a:lnTo>
                    <a:lnTo>
                      <a:pt x="59" y="102"/>
                    </a:lnTo>
                    <a:lnTo>
                      <a:pt x="83" y="0"/>
                    </a:lnTo>
                    <a:lnTo>
                      <a:pt x="23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35" name="Freeform 323"/>
              <p:cNvSpPr>
                <a:spLocks/>
              </p:cNvSpPr>
              <p:nvPr/>
            </p:nvSpPr>
            <p:spPr bwMode="auto">
              <a:xfrm>
                <a:off x="5004" y="2256"/>
                <a:ext cx="111" cy="140"/>
              </a:xfrm>
              <a:custGeom>
                <a:avLst/>
                <a:gdLst/>
                <a:ahLst/>
                <a:cxnLst>
                  <a:cxn ang="0">
                    <a:pos x="21" y="140"/>
                  </a:cxn>
                  <a:cxn ang="0">
                    <a:pos x="0" y="38"/>
                  </a:cxn>
                  <a:cxn ang="0">
                    <a:pos x="86" y="0"/>
                  </a:cxn>
                  <a:cxn ang="0">
                    <a:pos x="111" y="102"/>
                  </a:cxn>
                  <a:cxn ang="0">
                    <a:pos x="21" y="140"/>
                  </a:cxn>
                </a:cxnLst>
                <a:rect l="0" t="0" r="r" b="b"/>
                <a:pathLst>
                  <a:path w="111" h="140">
                    <a:moveTo>
                      <a:pt x="21" y="140"/>
                    </a:moveTo>
                    <a:lnTo>
                      <a:pt x="0" y="38"/>
                    </a:lnTo>
                    <a:lnTo>
                      <a:pt x="86" y="0"/>
                    </a:lnTo>
                    <a:lnTo>
                      <a:pt x="111" y="102"/>
                    </a:lnTo>
                    <a:lnTo>
                      <a:pt x="21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36" name="Freeform 324"/>
              <p:cNvSpPr>
                <a:spLocks/>
              </p:cNvSpPr>
              <p:nvPr/>
            </p:nvSpPr>
            <p:spPr bwMode="auto">
              <a:xfrm>
                <a:off x="5004" y="2256"/>
                <a:ext cx="111" cy="140"/>
              </a:xfrm>
              <a:custGeom>
                <a:avLst/>
                <a:gdLst/>
                <a:ahLst/>
                <a:cxnLst>
                  <a:cxn ang="0">
                    <a:pos x="21" y="140"/>
                  </a:cxn>
                  <a:cxn ang="0">
                    <a:pos x="0" y="38"/>
                  </a:cxn>
                  <a:cxn ang="0">
                    <a:pos x="86" y="0"/>
                  </a:cxn>
                  <a:cxn ang="0">
                    <a:pos x="111" y="102"/>
                  </a:cxn>
                  <a:cxn ang="0">
                    <a:pos x="21" y="140"/>
                  </a:cxn>
                </a:cxnLst>
                <a:rect l="0" t="0" r="r" b="b"/>
                <a:pathLst>
                  <a:path w="111" h="140">
                    <a:moveTo>
                      <a:pt x="21" y="140"/>
                    </a:moveTo>
                    <a:lnTo>
                      <a:pt x="0" y="38"/>
                    </a:lnTo>
                    <a:lnTo>
                      <a:pt x="86" y="0"/>
                    </a:lnTo>
                    <a:lnTo>
                      <a:pt x="111" y="102"/>
                    </a:lnTo>
                    <a:lnTo>
                      <a:pt x="21" y="1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37" name="Freeform 325"/>
              <p:cNvSpPr>
                <a:spLocks/>
              </p:cNvSpPr>
              <p:nvPr/>
            </p:nvSpPr>
            <p:spPr bwMode="auto">
              <a:xfrm>
                <a:off x="3667" y="2256"/>
                <a:ext cx="111" cy="140"/>
              </a:xfrm>
              <a:custGeom>
                <a:avLst/>
                <a:gdLst/>
                <a:ahLst/>
                <a:cxnLst>
                  <a:cxn ang="0">
                    <a:pos x="111" y="38"/>
                  </a:cxn>
                  <a:cxn ang="0">
                    <a:pos x="24" y="0"/>
                  </a:cxn>
                  <a:cxn ang="0">
                    <a:pos x="0" y="102"/>
                  </a:cxn>
                  <a:cxn ang="0">
                    <a:pos x="90" y="140"/>
                  </a:cxn>
                  <a:cxn ang="0">
                    <a:pos x="111" y="38"/>
                  </a:cxn>
                </a:cxnLst>
                <a:rect l="0" t="0" r="r" b="b"/>
                <a:pathLst>
                  <a:path w="111" h="140">
                    <a:moveTo>
                      <a:pt x="111" y="38"/>
                    </a:moveTo>
                    <a:lnTo>
                      <a:pt x="24" y="0"/>
                    </a:lnTo>
                    <a:lnTo>
                      <a:pt x="0" y="102"/>
                    </a:lnTo>
                    <a:lnTo>
                      <a:pt x="90" y="140"/>
                    </a:lnTo>
                    <a:lnTo>
                      <a:pt x="111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38" name="Freeform 326"/>
              <p:cNvSpPr>
                <a:spLocks/>
              </p:cNvSpPr>
              <p:nvPr/>
            </p:nvSpPr>
            <p:spPr bwMode="auto">
              <a:xfrm>
                <a:off x="3667" y="2256"/>
                <a:ext cx="111" cy="140"/>
              </a:xfrm>
              <a:custGeom>
                <a:avLst/>
                <a:gdLst/>
                <a:ahLst/>
                <a:cxnLst>
                  <a:cxn ang="0">
                    <a:pos x="111" y="38"/>
                  </a:cxn>
                  <a:cxn ang="0">
                    <a:pos x="24" y="0"/>
                  </a:cxn>
                  <a:cxn ang="0">
                    <a:pos x="0" y="102"/>
                  </a:cxn>
                  <a:cxn ang="0">
                    <a:pos x="90" y="140"/>
                  </a:cxn>
                  <a:cxn ang="0">
                    <a:pos x="111" y="38"/>
                  </a:cxn>
                </a:cxnLst>
                <a:rect l="0" t="0" r="r" b="b"/>
                <a:pathLst>
                  <a:path w="111" h="140">
                    <a:moveTo>
                      <a:pt x="111" y="38"/>
                    </a:moveTo>
                    <a:lnTo>
                      <a:pt x="24" y="0"/>
                    </a:lnTo>
                    <a:lnTo>
                      <a:pt x="0" y="102"/>
                    </a:lnTo>
                    <a:lnTo>
                      <a:pt x="90" y="140"/>
                    </a:lnTo>
                    <a:lnTo>
                      <a:pt x="111" y="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327"/>
            <p:cNvGrpSpPr>
              <a:grpSpLocks/>
            </p:cNvGrpSpPr>
            <p:nvPr/>
          </p:nvGrpSpPr>
          <p:grpSpPr bwMode="auto">
            <a:xfrm>
              <a:off x="3522" y="1379"/>
              <a:ext cx="1879" cy="1668"/>
              <a:chOff x="3522" y="1379"/>
              <a:chExt cx="1879" cy="1668"/>
            </a:xfrm>
          </p:grpSpPr>
          <p:sp>
            <p:nvSpPr>
              <p:cNvPr id="90440" name="Freeform 328"/>
              <p:cNvSpPr>
                <a:spLocks/>
              </p:cNvSpPr>
              <p:nvPr/>
            </p:nvSpPr>
            <p:spPr bwMode="auto">
              <a:xfrm>
                <a:off x="5180" y="2260"/>
                <a:ext cx="66" cy="128"/>
              </a:xfrm>
              <a:custGeom>
                <a:avLst/>
                <a:gdLst/>
                <a:ahLst/>
                <a:cxnLst>
                  <a:cxn ang="0">
                    <a:pos x="12" y="107"/>
                  </a:cxn>
                  <a:cxn ang="0">
                    <a:pos x="0" y="0"/>
                  </a:cxn>
                  <a:cxn ang="0">
                    <a:pos x="66" y="15"/>
                  </a:cxn>
                  <a:cxn ang="0">
                    <a:pos x="66" y="128"/>
                  </a:cxn>
                  <a:cxn ang="0">
                    <a:pos x="12" y="107"/>
                  </a:cxn>
                </a:cxnLst>
                <a:rect l="0" t="0" r="r" b="b"/>
                <a:pathLst>
                  <a:path w="66" h="128">
                    <a:moveTo>
                      <a:pt x="12" y="107"/>
                    </a:moveTo>
                    <a:lnTo>
                      <a:pt x="0" y="0"/>
                    </a:lnTo>
                    <a:lnTo>
                      <a:pt x="66" y="15"/>
                    </a:lnTo>
                    <a:lnTo>
                      <a:pt x="66" y="128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41" name="Freeform 329"/>
              <p:cNvSpPr>
                <a:spLocks/>
              </p:cNvSpPr>
              <p:nvPr/>
            </p:nvSpPr>
            <p:spPr bwMode="auto">
              <a:xfrm>
                <a:off x="5180" y="2260"/>
                <a:ext cx="66" cy="128"/>
              </a:xfrm>
              <a:custGeom>
                <a:avLst/>
                <a:gdLst/>
                <a:ahLst/>
                <a:cxnLst>
                  <a:cxn ang="0">
                    <a:pos x="12" y="107"/>
                  </a:cxn>
                  <a:cxn ang="0">
                    <a:pos x="0" y="0"/>
                  </a:cxn>
                  <a:cxn ang="0">
                    <a:pos x="66" y="15"/>
                  </a:cxn>
                  <a:cxn ang="0">
                    <a:pos x="66" y="128"/>
                  </a:cxn>
                  <a:cxn ang="0">
                    <a:pos x="12" y="107"/>
                  </a:cxn>
                </a:cxnLst>
                <a:rect l="0" t="0" r="r" b="b"/>
                <a:pathLst>
                  <a:path w="66" h="128">
                    <a:moveTo>
                      <a:pt x="12" y="107"/>
                    </a:moveTo>
                    <a:lnTo>
                      <a:pt x="0" y="0"/>
                    </a:lnTo>
                    <a:lnTo>
                      <a:pt x="66" y="15"/>
                    </a:lnTo>
                    <a:lnTo>
                      <a:pt x="66" y="128"/>
                    </a:lnTo>
                    <a:lnTo>
                      <a:pt x="12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42" name="Freeform 330"/>
              <p:cNvSpPr>
                <a:spLocks/>
              </p:cNvSpPr>
              <p:nvPr/>
            </p:nvSpPr>
            <p:spPr bwMode="auto">
              <a:xfrm>
                <a:off x="5092" y="2142"/>
                <a:ext cx="88" cy="118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88" y="118"/>
                  </a:cxn>
                  <a:cxn ang="0">
                    <a:pos x="24" y="102"/>
                  </a:cxn>
                  <a:cxn ang="0">
                    <a:pos x="0" y="0"/>
                  </a:cxn>
                  <a:cxn ang="0">
                    <a:pos x="76" y="22"/>
                  </a:cxn>
                </a:cxnLst>
                <a:rect l="0" t="0" r="r" b="b"/>
                <a:pathLst>
                  <a:path w="88" h="118">
                    <a:moveTo>
                      <a:pt x="76" y="22"/>
                    </a:moveTo>
                    <a:lnTo>
                      <a:pt x="88" y="118"/>
                    </a:lnTo>
                    <a:lnTo>
                      <a:pt x="24" y="102"/>
                    </a:lnTo>
                    <a:lnTo>
                      <a:pt x="0" y="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43" name="Freeform 331"/>
              <p:cNvSpPr>
                <a:spLocks/>
              </p:cNvSpPr>
              <p:nvPr/>
            </p:nvSpPr>
            <p:spPr bwMode="auto">
              <a:xfrm>
                <a:off x="5092" y="2142"/>
                <a:ext cx="88" cy="118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88" y="118"/>
                  </a:cxn>
                  <a:cxn ang="0">
                    <a:pos x="24" y="102"/>
                  </a:cxn>
                  <a:cxn ang="0">
                    <a:pos x="0" y="0"/>
                  </a:cxn>
                  <a:cxn ang="0">
                    <a:pos x="76" y="22"/>
                  </a:cxn>
                </a:cxnLst>
                <a:rect l="0" t="0" r="r" b="b"/>
                <a:pathLst>
                  <a:path w="88" h="118">
                    <a:moveTo>
                      <a:pt x="76" y="22"/>
                    </a:moveTo>
                    <a:lnTo>
                      <a:pt x="88" y="118"/>
                    </a:lnTo>
                    <a:lnTo>
                      <a:pt x="24" y="102"/>
                    </a:lnTo>
                    <a:lnTo>
                      <a:pt x="0" y="0"/>
                    </a:lnTo>
                    <a:lnTo>
                      <a:pt x="76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44" name="Freeform 332"/>
              <p:cNvSpPr>
                <a:spLocks/>
              </p:cNvSpPr>
              <p:nvPr/>
            </p:nvSpPr>
            <p:spPr bwMode="auto">
              <a:xfrm>
                <a:off x="4677" y="1430"/>
                <a:ext cx="133" cy="98"/>
              </a:xfrm>
              <a:custGeom>
                <a:avLst/>
                <a:gdLst/>
                <a:ahLst/>
                <a:cxnLst>
                  <a:cxn ang="0">
                    <a:pos x="133" y="78"/>
                  </a:cxn>
                  <a:cxn ang="0">
                    <a:pos x="32" y="0"/>
                  </a:cxn>
                  <a:cxn ang="0">
                    <a:pos x="0" y="14"/>
                  </a:cxn>
                  <a:cxn ang="0">
                    <a:pos x="92" y="98"/>
                  </a:cxn>
                  <a:cxn ang="0">
                    <a:pos x="133" y="78"/>
                  </a:cxn>
                </a:cxnLst>
                <a:rect l="0" t="0" r="r" b="b"/>
                <a:pathLst>
                  <a:path w="133" h="98">
                    <a:moveTo>
                      <a:pt x="133" y="78"/>
                    </a:moveTo>
                    <a:lnTo>
                      <a:pt x="32" y="0"/>
                    </a:lnTo>
                    <a:lnTo>
                      <a:pt x="0" y="14"/>
                    </a:lnTo>
                    <a:lnTo>
                      <a:pt x="92" y="98"/>
                    </a:lnTo>
                    <a:lnTo>
                      <a:pt x="133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45" name="Freeform 333"/>
              <p:cNvSpPr>
                <a:spLocks/>
              </p:cNvSpPr>
              <p:nvPr/>
            </p:nvSpPr>
            <p:spPr bwMode="auto">
              <a:xfrm>
                <a:off x="4677" y="1430"/>
                <a:ext cx="133" cy="98"/>
              </a:xfrm>
              <a:custGeom>
                <a:avLst/>
                <a:gdLst/>
                <a:ahLst/>
                <a:cxnLst>
                  <a:cxn ang="0">
                    <a:pos x="133" y="78"/>
                  </a:cxn>
                  <a:cxn ang="0">
                    <a:pos x="32" y="0"/>
                  </a:cxn>
                  <a:cxn ang="0">
                    <a:pos x="0" y="14"/>
                  </a:cxn>
                  <a:cxn ang="0">
                    <a:pos x="92" y="98"/>
                  </a:cxn>
                  <a:cxn ang="0">
                    <a:pos x="133" y="78"/>
                  </a:cxn>
                </a:cxnLst>
                <a:rect l="0" t="0" r="r" b="b"/>
                <a:pathLst>
                  <a:path w="133" h="98">
                    <a:moveTo>
                      <a:pt x="133" y="78"/>
                    </a:moveTo>
                    <a:lnTo>
                      <a:pt x="32" y="0"/>
                    </a:lnTo>
                    <a:lnTo>
                      <a:pt x="0" y="14"/>
                    </a:lnTo>
                    <a:lnTo>
                      <a:pt x="92" y="98"/>
                    </a:lnTo>
                    <a:lnTo>
                      <a:pt x="133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46" name="Freeform 334"/>
              <p:cNvSpPr>
                <a:spLocks/>
              </p:cNvSpPr>
              <p:nvPr/>
            </p:nvSpPr>
            <p:spPr bwMode="auto">
              <a:xfrm>
                <a:off x="4321" y="1500"/>
                <a:ext cx="139" cy="18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39" y="18"/>
                  </a:cxn>
                  <a:cxn ang="0">
                    <a:pos x="0" y="18"/>
                  </a:cxn>
                  <a:cxn ang="0">
                    <a:pos x="6" y="0"/>
                  </a:cxn>
                  <a:cxn ang="0">
                    <a:pos x="133" y="0"/>
                  </a:cxn>
                </a:cxnLst>
                <a:rect l="0" t="0" r="r" b="b"/>
                <a:pathLst>
                  <a:path w="139" h="18">
                    <a:moveTo>
                      <a:pt x="133" y="0"/>
                    </a:moveTo>
                    <a:lnTo>
                      <a:pt x="139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47" name="Freeform 335"/>
              <p:cNvSpPr>
                <a:spLocks noEditPoints="1"/>
              </p:cNvSpPr>
              <p:nvPr/>
            </p:nvSpPr>
            <p:spPr bwMode="auto">
              <a:xfrm>
                <a:off x="4321" y="1500"/>
                <a:ext cx="594" cy="1547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39" y="18"/>
                  </a:cxn>
                  <a:cxn ang="0">
                    <a:pos x="0" y="18"/>
                  </a:cxn>
                  <a:cxn ang="0">
                    <a:pos x="6" y="0"/>
                  </a:cxn>
                  <a:cxn ang="0">
                    <a:pos x="133" y="0"/>
                  </a:cxn>
                  <a:cxn ang="0">
                    <a:pos x="594" y="1359"/>
                  </a:cxn>
                  <a:cxn ang="0">
                    <a:pos x="594" y="1547"/>
                  </a:cxn>
                </a:cxnLst>
                <a:rect l="0" t="0" r="r" b="b"/>
                <a:pathLst>
                  <a:path w="594" h="1547">
                    <a:moveTo>
                      <a:pt x="133" y="0"/>
                    </a:moveTo>
                    <a:lnTo>
                      <a:pt x="139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133" y="0"/>
                    </a:lnTo>
                    <a:moveTo>
                      <a:pt x="594" y="1359"/>
                    </a:moveTo>
                    <a:lnTo>
                      <a:pt x="594" y="154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48" name="Freeform 336"/>
              <p:cNvSpPr>
                <a:spLocks/>
              </p:cNvSpPr>
              <p:nvPr/>
            </p:nvSpPr>
            <p:spPr bwMode="auto">
              <a:xfrm>
                <a:off x="5020" y="1887"/>
                <a:ext cx="81" cy="120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0" y="37"/>
                  </a:cxn>
                  <a:cxn ang="0">
                    <a:pos x="37" y="120"/>
                  </a:cxn>
                  <a:cxn ang="0">
                    <a:pos x="81" y="92"/>
                  </a:cxn>
                  <a:cxn ang="0">
                    <a:pos x="62" y="0"/>
                  </a:cxn>
                </a:cxnLst>
                <a:rect l="0" t="0" r="r" b="b"/>
                <a:pathLst>
                  <a:path w="81" h="120">
                    <a:moveTo>
                      <a:pt x="62" y="0"/>
                    </a:moveTo>
                    <a:lnTo>
                      <a:pt x="0" y="37"/>
                    </a:lnTo>
                    <a:lnTo>
                      <a:pt x="37" y="120"/>
                    </a:lnTo>
                    <a:lnTo>
                      <a:pt x="81" y="9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49" name="Freeform 337"/>
              <p:cNvSpPr>
                <a:spLocks/>
              </p:cNvSpPr>
              <p:nvPr/>
            </p:nvSpPr>
            <p:spPr bwMode="auto">
              <a:xfrm>
                <a:off x="5020" y="1887"/>
                <a:ext cx="81" cy="120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0" y="37"/>
                  </a:cxn>
                  <a:cxn ang="0">
                    <a:pos x="37" y="120"/>
                  </a:cxn>
                  <a:cxn ang="0">
                    <a:pos x="81" y="92"/>
                  </a:cxn>
                  <a:cxn ang="0">
                    <a:pos x="62" y="0"/>
                  </a:cxn>
                </a:cxnLst>
                <a:rect l="0" t="0" r="r" b="b"/>
                <a:pathLst>
                  <a:path w="81" h="120">
                    <a:moveTo>
                      <a:pt x="62" y="0"/>
                    </a:moveTo>
                    <a:lnTo>
                      <a:pt x="0" y="37"/>
                    </a:lnTo>
                    <a:lnTo>
                      <a:pt x="37" y="120"/>
                    </a:lnTo>
                    <a:lnTo>
                      <a:pt x="81" y="92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50" name="Freeform 338"/>
              <p:cNvSpPr>
                <a:spLocks/>
              </p:cNvSpPr>
              <p:nvPr/>
            </p:nvSpPr>
            <p:spPr bwMode="auto">
              <a:xfrm>
                <a:off x="3681" y="1887"/>
                <a:ext cx="81" cy="120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18" y="0"/>
                  </a:cxn>
                  <a:cxn ang="0">
                    <a:pos x="81" y="37"/>
                  </a:cxn>
                  <a:cxn ang="0">
                    <a:pos x="44" y="120"/>
                  </a:cxn>
                  <a:cxn ang="0">
                    <a:pos x="0" y="92"/>
                  </a:cxn>
                </a:cxnLst>
                <a:rect l="0" t="0" r="r" b="b"/>
                <a:pathLst>
                  <a:path w="81" h="120">
                    <a:moveTo>
                      <a:pt x="0" y="92"/>
                    </a:moveTo>
                    <a:lnTo>
                      <a:pt x="18" y="0"/>
                    </a:lnTo>
                    <a:lnTo>
                      <a:pt x="81" y="37"/>
                    </a:lnTo>
                    <a:lnTo>
                      <a:pt x="44" y="12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51" name="Freeform 339"/>
              <p:cNvSpPr>
                <a:spLocks/>
              </p:cNvSpPr>
              <p:nvPr/>
            </p:nvSpPr>
            <p:spPr bwMode="auto">
              <a:xfrm>
                <a:off x="3681" y="1887"/>
                <a:ext cx="81" cy="120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18" y="0"/>
                  </a:cxn>
                  <a:cxn ang="0">
                    <a:pos x="81" y="37"/>
                  </a:cxn>
                  <a:cxn ang="0">
                    <a:pos x="44" y="120"/>
                  </a:cxn>
                  <a:cxn ang="0">
                    <a:pos x="0" y="92"/>
                  </a:cxn>
                </a:cxnLst>
                <a:rect l="0" t="0" r="r" b="b"/>
                <a:pathLst>
                  <a:path w="81" h="120">
                    <a:moveTo>
                      <a:pt x="0" y="92"/>
                    </a:moveTo>
                    <a:lnTo>
                      <a:pt x="18" y="0"/>
                    </a:lnTo>
                    <a:lnTo>
                      <a:pt x="81" y="37"/>
                    </a:lnTo>
                    <a:lnTo>
                      <a:pt x="44" y="120"/>
                    </a:lnTo>
                    <a:lnTo>
                      <a:pt x="0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52" name="Freeform 340"/>
              <p:cNvSpPr>
                <a:spLocks/>
              </p:cNvSpPr>
              <p:nvPr/>
            </p:nvSpPr>
            <p:spPr bwMode="auto">
              <a:xfrm>
                <a:off x="4982" y="1810"/>
                <a:ext cx="100" cy="114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3"/>
                  </a:cxn>
                  <a:cxn ang="0">
                    <a:pos x="38" y="114"/>
                  </a:cxn>
                  <a:cxn ang="0">
                    <a:pos x="100" y="77"/>
                  </a:cxn>
                  <a:cxn ang="0">
                    <a:pos x="58" y="0"/>
                  </a:cxn>
                </a:cxnLst>
                <a:rect l="0" t="0" r="r" b="b"/>
                <a:pathLst>
                  <a:path w="100" h="114">
                    <a:moveTo>
                      <a:pt x="58" y="0"/>
                    </a:moveTo>
                    <a:lnTo>
                      <a:pt x="0" y="33"/>
                    </a:lnTo>
                    <a:lnTo>
                      <a:pt x="38" y="114"/>
                    </a:lnTo>
                    <a:lnTo>
                      <a:pt x="100" y="77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53" name="Freeform 341"/>
              <p:cNvSpPr>
                <a:spLocks/>
              </p:cNvSpPr>
              <p:nvPr/>
            </p:nvSpPr>
            <p:spPr bwMode="auto">
              <a:xfrm>
                <a:off x="4982" y="1810"/>
                <a:ext cx="100" cy="114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3"/>
                  </a:cxn>
                  <a:cxn ang="0">
                    <a:pos x="38" y="114"/>
                  </a:cxn>
                  <a:cxn ang="0">
                    <a:pos x="100" y="77"/>
                  </a:cxn>
                  <a:cxn ang="0">
                    <a:pos x="58" y="0"/>
                  </a:cxn>
                </a:cxnLst>
                <a:rect l="0" t="0" r="r" b="b"/>
                <a:pathLst>
                  <a:path w="100" h="114">
                    <a:moveTo>
                      <a:pt x="58" y="0"/>
                    </a:moveTo>
                    <a:lnTo>
                      <a:pt x="0" y="33"/>
                    </a:lnTo>
                    <a:lnTo>
                      <a:pt x="38" y="114"/>
                    </a:lnTo>
                    <a:lnTo>
                      <a:pt x="100" y="77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54" name="Freeform 342"/>
              <p:cNvSpPr>
                <a:spLocks/>
              </p:cNvSpPr>
              <p:nvPr/>
            </p:nvSpPr>
            <p:spPr bwMode="auto">
              <a:xfrm>
                <a:off x="3699" y="1810"/>
                <a:ext cx="102" cy="114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43" y="0"/>
                  </a:cxn>
                  <a:cxn ang="0">
                    <a:pos x="102" y="33"/>
                  </a:cxn>
                  <a:cxn ang="0">
                    <a:pos x="63" y="114"/>
                  </a:cxn>
                  <a:cxn ang="0">
                    <a:pos x="0" y="77"/>
                  </a:cxn>
                </a:cxnLst>
                <a:rect l="0" t="0" r="r" b="b"/>
                <a:pathLst>
                  <a:path w="102" h="114">
                    <a:moveTo>
                      <a:pt x="0" y="77"/>
                    </a:moveTo>
                    <a:lnTo>
                      <a:pt x="43" y="0"/>
                    </a:lnTo>
                    <a:lnTo>
                      <a:pt x="102" y="33"/>
                    </a:lnTo>
                    <a:lnTo>
                      <a:pt x="63" y="114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55" name="Freeform 343"/>
              <p:cNvSpPr>
                <a:spLocks/>
              </p:cNvSpPr>
              <p:nvPr/>
            </p:nvSpPr>
            <p:spPr bwMode="auto">
              <a:xfrm>
                <a:off x="3699" y="1810"/>
                <a:ext cx="102" cy="114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43" y="0"/>
                  </a:cxn>
                  <a:cxn ang="0">
                    <a:pos x="102" y="33"/>
                  </a:cxn>
                  <a:cxn ang="0">
                    <a:pos x="63" y="114"/>
                  </a:cxn>
                  <a:cxn ang="0">
                    <a:pos x="0" y="77"/>
                  </a:cxn>
                </a:cxnLst>
                <a:rect l="0" t="0" r="r" b="b"/>
                <a:pathLst>
                  <a:path w="102" h="114">
                    <a:moveTo>
                      <a:pt x="0" y="77"/>
                    </a:moveTo>
                    <a:lnTo>
                      <a:pt x="43" y="0"/>
                    </a:lnTo>
                    <a:lnTo>
                      <a:pt x="102" y="33"/>
                    </a:lnTo>
                    <a:lnTo>
                      <a:pt x="63" y="114"/>
                    </a:lnTo>
                    <a:lnTo>
                      <a:pt x="0" y="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56" name="Freeform 344"/>
              <p:cNvSpPr>
                <a:spLocks/>
              </p:cNvSpPr>
              <p:nvPr/>
            </p:nvSpPr>
            <p:spPr bwMode="auto">
              <a:xfrm>
                <a:off x="4955" y="1536"/>
                <a:ext cx="151" cy="120"/>
              </a:xfrm>
              <a:custGeom>
                <a:avLst/>
                <a:gdLst/>
                <a:ahLst/>
                <a:cxnLst>
                  <a:cxn ang="0">
                    <a:pos x="151" y="86"/>
                  </a:cxn>
                  <a:cxn ang="0">
                    <a:pos x="40" y="0"/>
                  </a:cxn>
                  <a:cxn ang="0">
                    <a:pos x="0" y="31"/>
                  </a:cxn>
                  <a:cxn ang="0">
                    <a:pos x="105" y="120"/>
                  </a:cxn>
                  <a:cxn ang="0">
                    <a:pos x="151" y="86"/>
                  </a:cxn>
                </a:cxnLst>
                <a:rect l="0" t="0" r="r" b="b"/>
                <a:pathLst>
                  <a:path w="151" h="120">
                    <a:moveTo>
                      <a:pt x="151" y="86"/>
                    </a:moveTo>
                    <a:lnTo>
                      <a:pt x="40" y="0"/>
                    </a:lnTo>
                    <a:lnTo>
                      <a:pt x="0" y="31"/>
                    </a:lnTo>
                    <a:lnTo>
                      <a:pt x="105" y="120"/>
                    </a:lnTo>
                    <a:lnTo>
                      <a:pt x="151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57" name="Freeform 345"/>
              <p:cNvSpPr>
                <a:spLocks/>
              </p:cNvSpPr>
              <p:nvPr/>
            </p:nvSpPr>
            <p:spPr bwMode="auto">
              <a:xfrm>
                <a:off x="4955" y="1536"/>
                <a:ext cx="151" cy="120"/>
              </a:xfrm>
              <a:custGeom>
                <a:avLst/>
                <a:gdLst/>
                <a:ahLst/>
                <a:cxnLst>
                  <a:cxn ang="0">
                    <a:pos x="151" y="86"/>
                  </a:cxn>
                  <a:cxn ang="0">
                    <a:pos x="40" y="0"/>
                  </a:cxn>
                  <a:cxn ang="0">
                    <a:pos x="0" y="31"/>
                  </a:cxn>
                  <a:cxn ang="0">
                    <a:pos x="105" y="120"/>
                  </a:cxn>
                  <a:cxn ang="0">
                    <a:pos x="151" y="86"/>
                  </a:cxn>
                </a:cxnLst>
                <a:rect l="0" t="0" r="r" b="b"/>
                <a:pathLst>
                  <a:path w="151" h="120">
                    <a:moveTo>
                      <a:pt x="151" y="86"/>
                    </a:moveTo>
                    <a:lnTo>
                      <a:pt x="40" y="0"/>
                    </a:lnTo>
                    <a:lnTo>
                      <a:pt x="0" y="31"/>
                    </a:lnTo>
                    <a:lnTo>
                      <a:pt x="105" y="120"/>
                    </a:lnTo>
                    <a:lnTo>
                      <a:pt x="151" y="8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58" name="Freeform 346"/>
              <p:cNvSpPr>
                <a:spLocks/>
              </p:cNvSpPr>
              <p:nvPr/>
            </p:nvSpPr>
            <p:spPr bwMode="auto">
              <a:xfrm>
                <a:off x="5092" y="2142"/>
                <a:ext cx="83" cy="108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83" y="108"/>
                  </a:cxn>
                  <a:cxn ang="0">
                    <a:pos x="24" y="102"/>
                  </a:cxn>
                  <a:cxn ang="0">
                    <a:pos x="0" y="0"/>
                  </a:cxn>
                  <a:cxn ang="0">
                    <a:pos x="59" y="6"/>
                  </a:cxn>
                </a:cxnLst>
                <a:rect l="0" t="0" r="r" b="b"/>
                <a:pathLst>
                  <a:path w="83" h="108">
                    <a:moveTo>
                      <a:pt x="59" y="6"/>
                    </a:moveTo>
                    <a:lnTo>
                      <a:pt x="83" y="108"/>
                    </a:lnTo>
                    <a:lnTo>
                      <a:pt x="24" y="102"/>
                    </a:lnTo>
                    <a:lnTo>
                      <a:pt x="0" y="0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59" name="Freeform 347"/>
              <p:cNvSpPr>
                <a:spLocks/>
              </p:cNvSpPr>
              <p:nvPr/>
            </p:nvSpPr>
            <p:spPr bwMode="auto">
              <a:xfrm>
                <a:off x="5092" y="2142"/>
                <a:ext cx="83" cy="108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83" y="108"/>
                  </a:cxn>
                  <a:cxn ang="0">
                    <a:pos x="24" y="102"/>
                  </a:cxn>
                  <a:cxn ang="0">
                    <a:pos x="0" y="0"/>
                  </a:cxn>
                  <a:cxn ang="0">
                    <a:pos x="59" y="6"/>
                  </a:cxn>
                </a:cxnLst>
                <a:rect l="0" t="0" r="r" b="b"/>
                <a:pathLst>
                  <a:path w="83" h="108">
                    <a:moveTo>
                      <a:pt x="59" y="6"/>
                    </a:moveTo>
                    <a:lnTo>
                      <a:pt x="83" y="108"/>
                    </a:lnTo>
                    <a:lnTo>
                      <a:pt x="24" y="102"/>
                    </a:lnTo>
                    <a:lnTo>
                      <a:pt x="0" y="0"/>
                    </a:lnTo>
                    <a:lnTo>
                      <a:pt x="59" y="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60" name="Freeform 348"/>
              <p:cNvSpPr>
                <a:spLocks/>
              </p:cNvSpPr>
              <p:nvPr/>
            </p:nvSpPr>
            <p:spPr bwMode="auto">
              <a:xfrm>
                <a:off x="3607" y="2142"/>
                <a:ext cx="83" cy="108"/>
              </a:xfrm>
              <a:custGeom>
                <a:avLst/>
                <a:gdLst/>
                <a:ahLst/>
                <a:cxnLst>
                  <a:cxn ang="0">
                    <a:pos x="59" y="102"/>
                  </a:cxn>
                  <a:cxn ang="0">
                    <a:pos x="83" y="0"/>
                  </a:cxn>
                  <a:cxn ang="0">
                    <a:pos x="24" y="6"/>
                  </a:cxn>
                  <a:cxn ang="0">
                    <a:pos x="0" y="108"/>
                  </a:cxn>
                  <a:cxn ang="0">
                    <a:pos x="59" y="102"/>
                  </a:cxn>
                </a:cxnLst>
                <a:rect l="0" t="0" r="r" b="b"/>
                <a:pathLst>
                  <a:path w="83" h="108">
                    <a:moveTo>
                      <a:pt x="59" y="102"/>
                    </a:moveTo>
                    <a:lnTo>
                      <a:pt x="83" y="0"/>
                    </a:lnTo>
                    <a:lnTo>
                      <a:pt x="24" y="6"/>
                    </a:lnTo>
                    <a:lnTo>
                      <a:pt x="0" y="108"/>
                    </a:lnTo>
                    <a:lnTo>
                      <a:pt x="59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61" name="Freeform 349"/>
              <p:cNvSpPr>
                <a:spLocks/>
              </p:cNvSpPr>
              <p:nvPr/>
            </p:nvSpPr>
            <p:spPr bwMode="auto">
              <a:xfrm>
                <a:off x="3607" y="2142"/>
                <a:ext cx="83" cy="108"/>
              </a:xfrm>
              <a:custGeom>
                <a:avLst/>
                <a:gdLst/>
                <a:ahLst/>
                <a:cxnLst>
                  <a:cxn ang="0">
                    <a:pos x="59" y="102"/>
                  </a:cxn>
                  <a:cxn ang="0">
                    <a:pos x="83" y="0"/>
                  </a:cxn>
                  <a:cxn ang="0">
                    <a:pos x="24" y="6"/>
                  </a:cxn>
                  <a:cxn ang="0">
                    <a:pos x="0" y="108"/>
                  </a:cxn>
                  <a:cxn ang="0">
                    <a:pos x="59" y="102"/>
                  </a:cxn>
                </a:cxnLst>
                <a:rect l="0" t="0" r="r" b="b"/>
                <a:pathLst>
                  <a:path w="83" h="108">
                    <a:moveTo>
                      <a:pt x="59" y="102"/>
                    </a:moveTo>
                    <a:lnTo>
                      <a:pt x="83" y="0"/>
                    </a:lnTo>
                    <a:lnTo>
                      <a:pt x="24" y="6"/>
                    </a:lnTo>
                    <a:lnTo>
                      <a:pt x="0" y="108"/>
                    </a:lnTo>
                    <a:lnTo>
                      <a:pt x="59" y="10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62" name="Freeform 350"/>
              <p:cNvSpPr>
                <a:spLocks/>
              </p:cNvSpPr>
              <p:nvPr/>
            </p:nvSpPr>
            <p:spPr bwMode="auto">
              <a:xfrm>
                <a:off x="4974" y="2606"/>
                <a:ext cx="102" cy="212"/>
              </a:xfrm>
              <a:custGeom>
                <a:avLst/>
                <a:gdLst/>
                <a:ahLst/>
                <a:cxnLst>
                  <a:cxn ang="0">
                    <a:pos x="102" y="178"/>
                  </a:cxn>
                  <a:cxn ang="0">
                    <a:pos x="102" y="0"/>
                  </a:cxn>
                  <a:cxn ang="0">
                    <a:pos x="0" y="33"/>
                  </a:cxn>
                  <a:cxn ang="0">
                    <a:pos x="0" y="212"/>
                  </a:cxn>
                  <a:cxn ang="0">
                    <a:pos x="102" y="178"/>
                  </a:cxn>
                </a:cxnLst>
                <a:rect l="0" t="0" r="r" b="b"/>
                <a:pathLst>
                  <a:path w="102" h="212">
                    <a:moveTo>
                      <a:pt x="102" y="178"/>
                    </a:moveTo>
                    <a:lnTo>
                      <a:pt x="102" y="0"/>
                    </a:lnTo>
                    <a:lnTo>
                      <a:pt x="0" y="33"/>
                    </a:lnTo>
                    <a:lnTo>
                      <a:pt x="0" y="212"/>
                    </a:lnTo>
                    <a:lnTo>
                      <a:pt x="102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63" name="Freeform 351"/>
              <p:cNvSpPr>
                <a:spLocks/>
              </p:cNvSpPr>
              <p:nvPr/>
            </p:nvSpPr>
            <p:spPr bwMode="auto">
              <a:xfrm>
                <a:off x="4974" y="2606"/>
                <a:ext cx="102" cy="212"/>
              </a:xfrm>
              <a:custGeom>
                <a:avLst/>
                <a:gdLst/>
                <a:ahLst/>
                <a:cxnLst>
                  <a:cxn ang="0">
                    <a:pos x="102" y="178"/>
                  </a:cxn>
                  <a:cxn ang="0">
                    <a:pos x="102" y="0"/>
                  </a:cxn>
                  <a:cxn ang="0">
                    <a:pos x="0" y="33"/>
                  </a:cxn>
                  <a:cxn ang="0">
                    <a:pos x="0" y="212"/>
                  </a:cxn>
                  <a:cxn ang="0">
                    <a:pos x="102" y="178"/>
                  </a:cxn>
                </a:cxnLst>
                <a:rect l="0" t="0" r="r" b="b"/>
                <a:pathLst>
                  <a:path w="102" h="212">
                    <a:moveTo>
                      <a:pt x="102" y="178"/>
                    </a:moveTo>
                    <a:lnTo>
                      <a:pt x="102" y="0"/>
                    </a:lnTo>
                    <a:lnTo>
                      <a:pt x="0" y="33"/>
                    </a:lnTo>
                    <a:lnTo>
                      <a:pt x="0" y="212"/>
                    </a:lnTo>
                    <a:lnTo>
                      <a:pt x="102" y="1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64" name="Freeform 352"/>
              <p:cNvSpPr>
                <a:spLocks/>
              </p:cNvSpPr>
              <p:nvPr/>
            </p:nvSpPr>
            <p:spPr bwMode="auto">
              <a:xfrm>
                <a:off x="4943" y="1730"/>
                <a:ext cx="97" cy="11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32"/>
                  </a:cxn>
                  <a:cxn ang="0">
                    <a:pos x="39" y="113"/>
                  </a:cxn>
                  <a:cxn ang="0">
                    <a:pos x="97" y="80"/>
                  </a:cxn>
                  <a:cxn ang="0">
                    <a:pos x="55" y="0"/>
                  </a:cxn>
                </a:cxnLst>
                <a:rect l="0" t="0" r="r" b="b"/>
                <a:pathLst>
                  <a:path w="97" h="113">
                    <a:moveTo>
                      <a:pt x="55" y="0"/>
                    </a:moveTo>
                    <a:lnTo>
                      <a:pt x="0" y="32"/>
                    </a:lnTo>
                    <a:lnTo>
                      <a:pt x="39" y="113"/>
                    </a:lnTo>
                    <a:lnTo>
                      <a:pt x="97" y="8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65" name="Freeform 353"/>
              <p:cNvSpPr>
                <a:spLocks/>
              </p:cNvSpPr>
              <p:nvPr/>
            </p:nvSpPr>
            <p:spPr bwMode="auto">
              <a:xfrm>
                <a:off x="4943" y="1730"/>
                <a:ext cx="97" cy="11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32"/>
                  </a:cxn>
                  <a:cxn ang="0">
                    <a:pos x="39" y="113"/>
                  </a:cxn>
                  <a:cxn ang="0">
                    <a:pos x="97" y="80"/>
                  </a:cxn>
                  <a:cxn ang="0">
                    <a:pos x="55" y="0"/>
                  </a:cxn>
                </a:cxnLst>
                <a:rect l="0" t="0" r="r" b="b"/>
                <a:pathLst>
                  <a:path w="97" h="113">
                    <a:moveTo>
                      <a:pt x="55" y="0"/>
                    </a:moveTo>
                    <a:lnTo>
                      <a:pt x="0" y="32"/>
                    </a:lnTo>
                    <a:lnTo>
                      <a:pt x="39" y="113"/>
                    </a:lnTo>
                    <a:lnTo>
                      <a:pt x="97" y="80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66" name="Freeform 354"/>
              <p:cNvSpPr>
                <a:spLocks/>
              </p:cNvSpPr>
              <p:nvPr/>
            </p:nvSpPr>
            <p:spPr bwMode="auto">
              <a:xfrm>
                <a:off x="3742" y="1730"/>
                <a:ext cx="97" cy="113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42" y="0"/>
                  </a:cxn>
                  <a:cxn ang="0">
                    <a:pos x="97" y="32"/>
                  </a:cxn>
                  <a:cxn ang="0">
                    <a:pos x="59" y="113"/>
                  </a:cxn>
                  <a:cxn ang="0">
                    <a:pos x="0" y="80"/>
                  </a:cxn>
                </a:cxnLst>
                <a:rect l="0" t="0" r="r" b="b"/>
                <a:pathLst>
                  <a:path w="97" h="113">
                    <a:moveTo>
                      <a:pt x="0" y="80"/>
                    </a:moveTo>
                    <a:lnTo>
                      <a:pt x="42" y="0"/>
                    </a:lnTo>
                    <a:lnTo>
                      <a:pt x="97" y="32"/>
                    </a:lnTo>
                    <a:lnTo>
                      <a:pt x="59" y="113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67" name="Freeform 355"/>
              <p:cNvSpPr>
                <a:spLocks/>
              </p:cNvSpPr>
              <p:nvPr/>
            </p:nvSpPr>
            <p:spPr bwMode="auto">
              <a:xfrm>
                <a:off x="3742" y="1730"/>
                <a:ext cx="97" cy="113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42" y="0"/>
                  </a:cxn>
                  <a:cxn ang="0">
                    <a:pos x="97" y="32"/>
                  </a:cxn>
                  <a:cxn ang="0">
                    <a:pos x="59" y="113"/>
                  </a:cxn>
                  <a:cxn ang="0">
                    <a:pos x="0" y="80"/>
                  </a:cxn>
                </a:cxnLst>
                <a:rect l="0" t="0" r="r" b="b"/>
                <a:pathLst>
                  <a:path w="97" h="113">
                    <a:moveTo>
                      <a:pt x="0" y="80"/>
                    </a:moveTo>
                    <a:lnTo>
                      <a:pt x="42" y="0"/>
                    </a:lnTo>
                    <a:lnTo>
                      <a:pt x="97" y="32"/>
                    </a:lnTo>
                    <a:lnTo>
                      <a:pt x="59" y="113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68" name="Freeform 356"/>
              <p:cNvSpPr>
                <a:spLocks/>
              </p:cNvSpPr>
              <p:nvPr/>
            </p:nvSpPr>
            <p:spPr bwMode="auto">
              <a:xfrm>
                <a:off x="4644" y="1379"/>
                <a:ext cx="33" cy="80"/>
              </a:xfrm>
              <a:custGeom>
                <a:avLst/>
                <a:gdLst/>
                <a:ahLst/>
                <a:cxnLst>
                  <a:cxn ang="0">
                    <a:pos x="33" y="65"/>
                  </a:cxn>
                  <a:cxn ang="0">
                    <a:pos x="33" y="0"/>
                  </a:cxn>
                  <a:cxn ang="0">
                    <a:pos x="0" y="15"/>
                  </a:cxn>
                  <a:cxn ang="0">
                    <a:pos x="0" y="80"/>
                  </a:cxn>
                  <a:cxn ang="0">
                    <a:pos x="33" y="65"/>
                  </a:cxn>
                </a:cxnLst>
                <a:rect l="0" t="0" r="r" b="b"/>
                <a:pathLst>
                  <a:path w="33" h="80">
                    <a:moveTo>
                      <a:pt x="33" y="65"/>
                    </a:moveTo>
                    <a:lnTo>
                      <a:pt x="33" y="0"/>
                    </a:lnTo>
                    <a:lnTo>
                      <a:pt x="0" y="15"/>
                    </a:lnTo>
                    <a:lnTo>
                      <a:pt x="0" y="80"/>
                    </a:lnTo>
                    <a:lnTo>
                      <a:pt x="33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69" name="Freeform 357"/>
              <p:cNvSpPr>
                <a:spLocks/>
              </p:cNvSpPr>
              <p:nvPr/>
            </p:nvSpPr>
            <p:spPr bwMode="auto">
              <a:xfrm>
                <a:off x="4644" y="1379"/>
                <a:ext cx="33" cy="80"/>
              </a:xfrm>
              <a:custGeom>
                <a:avLst/>
                <a:gdLst/>
                <a:ahLst/>
                <a:cxnLst>
                  <a:cxn ang="0">
                    <a:pos x="33" y="65"/>
                  </a:cxn>
                  <a:cxn ang="0">
                    <a:pos x="33" y="0"/>
                  </a:cxn>
                  <a:cxn ang="0">
                    <a:pos x="0" y="15"/>
                  </a:cxn>
                  <a:cxn ang="0">
                    <a:pos x="0" y="80"/>
                  </a:cxn>
                  <a:cxn ang="0">
                    <a:pos x="33" y="65"/>
                  </a:cxn>
                </a:cxnLst>
                <a:rect l="0" t="0" r="r" b="b"/>
                <a:pathLst>
                  <a:path w="33" h="80">
                    <a:moveTo>
                      <a:pt x="33" y="65"/>
                    </a:moveTo>
                    <a:lnTo>
                      <a:pt x="33" y="0"/>
                    </a:lnTo>
                    <a:lnTo>
                      <a:pt x="0" y="15"/>
                    </a:lnTo>
                    <a:lnTo>
                      <a:pt x="0" y="80"/>
                    </a:lnTo>
                    <a:lnTo>
                      <a:pt x="33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70" name="Freeform 358"/>
              <p:cNvSpPr>
                <a:spLocks/>
              </p:cNvSpPr>
              <p:nvPr/>
            </p:nvSpPr>
            <p:spPr bwMode="auto">
              <a:xfrm>
                <a:off x="4810" y="1486"/>
                <a:ext cx="145" cy="109"/>
              </a:xfrm>
              <a:custGeom>
                <a:avLst/>
                <a:gdLst/>
                <a:ahLst/>
                <a:cxnLst>
                  <a:cxn ang="0">
                    <a:pos x="145" y="81"/>
                  </a:cxn>
                  <a:cxn ang="0">
                    <a:pos x="37" y="0"/>
                  </a:cxn>
                  <a:cxn ang="0">
                    <a:pos x="0" y="22"/>
                  </a:cxn>
                  <a:cxn ang="0">
                    <a:pos x="99" y="109"/>
                  </a:cxn>
                  <a:cxn ang="0">
                    <a:pos x="145" y="81"/>
                  </a:cxn>
                </a:cxnLst>
                <a:rect l="0" t="0" r="r" b="b"/>
                <a:pathLst>
                  <a:path w="145" h="109">
                    <a:moveTo>
                      <a:pt x="145" y="81"/>
                    </a:moveTo>
                    <a:lnTo>
                      <a:pt x="37" y="0"/>
                    </a:lnTo>
                    <a:lnTo>
                      <a:pt x="0" y="22"/>
                    </a:lnTo>
                    <a:lnTo>
                      <a:pt x="99" y="109"/>
                    </a:lnTo>
                    <a:lnTo>
                      <a:pt x="145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71" name="Freeform 359"/>
              <p:cNvSpPr>
                <a:spLocks/>
              </p:cNvSpPr>
              <p:nvPr/>
            </p:nvSpPr>
            <p:spPr bwMode="auto">
              <a:xfrm>
                <a:off x="4810" y="1486"/>
                <a:ext cx="145" cy="109"/>
              </a:xfrm>
              <a:custGeom>
                <a:avLst/>
                <a:gdLst/>
                <a:ahLst/>
                <a:cxnLst>
                  <a:cxn ang="0">
                    <a:pos x="145" y="81"/>
                  </a:cxn>
                  <a:cxn ang="0">
                    <a:pos x="37" y="0"/>
                  </a:cxn>
                  <a:cxn ang="0">
                    <a:pos x="0" y="22"/>
                  </a:cxn>
                  <a:cxn ang="0">
                    <a:pos x="99" y="109"/>
                  </a:cxn>
                  <a:cxn ang="0">
                    <a:pos x="145" y="81"/>
                  </a:cxn>
                </a:cxnLst>
                <a:rect l="0" t="0" r="r" b="b"/>
                <a:pathLst>
                  <a:path w="145" h="109">
                    <a:moveTo>
                      <a:pt x="145" y="81"/>
                    </a:moveTo>
                    <a:lnTo>
                      <a:pt x="37" y="0"/>
                    </a:lnTo>
                    <a:lnTo>
                      <a:pt x="0" y="22"/>
                    </a:lnTo>
                    <a:lnTo>
                      <a:pt x="99" y="109"/>
                    </a:lnTo>
                    <a:lnTo>
                      <a:pt x="145" y="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72" name="Freeform 360"/>
              <p:cNvSpPr>
                <a:spLocks/>
              </p:cNvSpPr>
              <p:nvPr/>
            </p:nvSpPr>
            <p:spPr bwMode="auto">
              <a:xfrm>
                <a:off x="5324" y="1942"/>
                <a:ext cx="77" cy="118"/>
              </a:xfrm>
              <a:custGeom>
                <a:avLst/>
                <a:gdLst/>
                <a:ahLst/>
                <a:cxnLst>
                  <a:cxn ang="0">
                    <a:pos x="77" y="66"/>
                  </a:cxn>
                  <a:cxn ang="0">
                    <a:pos x="66" y="0"/>
                  </a:cxn>
                  <a:cxn ang="0">
                    <a:pos x="0" y="49"/>
                  </a:cxn>
                  <a:cxn ang="0">
                    <a:pos x="11" y="118"/>
                  </a:cxn>
                  <a:cxn ang="0">
                    <a:pos x="77" y="66"/>
                  </a:cxn>
                </a:cxnLst>
                <a:rect l="0" t="0" r="r" b="b"/>
                <a:pathLst>
                  <a:path w="77" h="118">
                    <a:moveTo>
                      <a:pt x="77" y="66"/>
                    </a:moveTo>
                    <a:lnTo>
                      <a:pt x="66" y="0"/>
                    </a:lnTo>
                    <a:lnTo>
                      <a:pt x="0" y="49"/>
                    </a:lnTo>
                    <a:lnTo>
                      <a:pt x="11" y="118"/>
                    </a:lnTo>
                    <a:lnTo>
                      <a:pt x="7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73" name="Freeform 361"/>
              <p:cNvSpPr>
                <a:spLocks/>
              </p:cNvSpPr>
              <p:nvPr/>
            </p:nvSpPr>
            <p:spPr bwMode="auto">
              <a:xfrm>
                <a:off x="5324" y="1942"/>
                <a:ext cx="77" cy="118"/>
              </a:xfrm>
              <a:custGeom>
                <a:avLst/>
                <a:gdLst/>
                <a:ahLst/>
                <a:cxnLst>
                  <a:cxn ang="0">
                    <a:pos x="77" y="66"/>
                  </a:cxn>
                  <a:cxn ang="0">
                    <a:pos x="66" y="0"/>
                  </a:cxn>
                  <a:cxn ang="0">
                    <a:pos x="0" y="49"/>
                  </a:cxn>
                  <a:cxn ang="0">
                    <a:pos x="11" y="118"/>
                  </a:cxn>
                  <a:cxn ang="0">
                    <a:pos x="77" y="66"/>
                  </a:cxn>
                </a:cxnLst>
                <a:rect l="0" t="0" r="r" b="b"/>
                <a:pathLst>
                  <a:path w="77" h="118">
                    <a:moveTo>
                      <a:pt x="77" y="66"/>
                    </a:moveTo>
                    <a:lnTo>
                      <a:pt x="66" y="0"/>
                    </a:lnTo>
                    <a:lnTo>
                      <a:pt x="0" y="49"/>
                    </a:lnTo>
                    <a:lnTo>
                      <a:pt x="11" y="118"/>
                    </a:lnTo>
                    <a:lnTo>
                      <a:pt x="77" y="6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74" name="Freeform 362"/>
              <p:cNvSpPr>
                <a:spLocks/>
              </p:cNvSpPr>
              <p:nvPr/>
            </p:nvSpPr>
            <p:spPr bwMode="auto">
              <a:xfrm>
                <a:off x="4983" y="2155"/>
                <a:ext cx="107" cy="139"/>
              </a:xfrm>
              <a:custGeom>
                <a:avLst/>
                <a:gdLst/>
                <a:ahLst/>
                <a:cxnLst>
                  <a:cxn ang="0">
                    <a:pos x="21" y="139"/>
                  </a:cxn>
                  <a:cxn ang="0">
                    <a:pos x="0" y="36"/>
                  </a:cxn>
                  <a:cxn ang="0">
                    <a:pos x="83" y="0"/>
                  </a:cxn>
                  <a:cxn ang="0">
                    <a:pos x="107" y="101"/>
                  </a:cxn>
                  <a:cxn ang="0">
                    <a:pos x="21" y="139"/>
                  </a:cxn>
                </a:cxnLst>
                <a:rect l="0" t="0" r="r" b="b"/>
                <a:pathLst>
                  <a:path w="107" h="139">
                    <a:moveTo>
                      <a:pt x="21" y="139"/>
                    </a:moveTo>
                    <a:lnTo>
                      <a:pt x="0" y="36"/>
                    </a:lnTo>
                    <a:lnTo>
                      <a:pt x="83" y="0"/>
                    </a:lnTo>
                    <a:lnTo>
                      <a:pt x="107" y="101"/>
                    </a:lnTo>
                    <a:lnTo>
                      <a:pt x="21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75" name="Freeform 363"/>
              <p:cNvSpPr>
                <a:spLocks/>
              </p:cNvSpPr>
              <p:nvPr/>
            </p:nvSpPr>
            <p:spPr bwMode="auto">
              <a:xfrm>
                <a:off x="4983" y="2155"/>
                <a:ext cx="107" cy="139"/>
              </a:xfrm>
              <a:custGeom>
                <a:avLst/>
                <a:gdLst/>
                <a:ahLst/>
                <a:cxnLst>
                  <a:cxn ang="0">
                    <a:pos x="21" y="139"/>
                  </a:cxn>
                  <a:cxn ang="0">
                    <a:pos x="0" y="36"/>
                  </a:cxn>
                  <a:cxn ang="0">
                    <a:pos x="83" y="0"/>
                  </a:cxn>
                  <a:cxn ang="0">
                    <a:pos x="107" y="101"/>
                  </a:cxn>
                  <a:cxn ang="0">
                    <a:pos x="21" y="139"/>
                  </a:cxn>
                </a:cxnLst>
                <a:rect l="0" t="0" r="r" b="b"/>
                <a:pathLst>
                  <a:path w="107" h="139">
                    <a:moveTo>
                      <a:pt x="21" y="139"/>
                    </a:moveTo>
                    <a:lnTo>
                      <a:pt x="0" y="36"/>
                    </a:lnTo>
                    <a:lnTo>
                      <a:pt x="83" y="0"/>
                    </a:lnTo>
                    <a:lnTo>
                      <a:pt x="107" y="101"/>
                    </a:lnTo>
                    <a:lnTo>
                      <a:pt x="21" y="1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76" name="Freeform 364"/>
              <p:cNvSpPr>
                <a:spLocks/>
              </p:cNvSpPr>
              <p:nvPr/>
            </p:nvSpPr>
            <p:spPr bwMode="auto">
              <a:xfrm>
                <a:off x="3691" y="2155"/>
                <a:ext cx="107" cy="139"/>
              </a:xfrm>
              <a:custGeom>
                <a:avLst/>
                <a:gdLst/>
                <a:ahLst/>
                <a:cxnLst>
                  <a:cxn ang="0">
                    <a:pos x="107" y="36"/>
                  </a:cxn>
                  <a:cxn ang="0">
                    <a:pos x="23" y="0"/>
                  </a:cxn>
                  <a:cxn ang="0">
                    <a:pos x="0" y="101"/>
                  </a:cxn>
                  <a:cxn ang="0">
                    <a:pos x="87" y="139"/>
                  </a:cxn>
                  <a:cxn ang="0">
                    <a:pos x="107" y="36"/>
                  </a:cxn>
                </a:cxnLst>
                <a:rect l="0" t="0" r="r" b="b"/>
                <a:pathLst>
                  <a:path w="107" h="139">
                    <a:moveTo>
                      <a:pt x="107" y="36"/>
                    </a:moveTo>
                    <a:lnTo>
                      <a:pt x="23" y="0"/>
                    </a:lnTo>
                    <a:lnTo>
                      <a:pt x="0" y="101"/>
                    </a:lnTo>
                    <a:lnTo>
                      <a:pt x="87" y="139"/>
                    </a:lnTo>
                    <a:lnTo>
                      <a:pt x="107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77" name="Freeform 365"/>
              <p:cNvSpPr>
                <a:spLocks/>
              </p:cNvSpPr>
              <p:nvPr/>
            </p:nvSpPr>
            <p:spPr bwMode="auto">
              <a:xfrm>
                <a:off x="3691" y="2155"/>
                <a:ext cx="107" cy="139"/>
              </a:xfrm>
              <a:custGeom>
                <a:avLst/>
                <a:gdLst/>
                <a:ahLst/>
                <a:cxnLst>
                  <a:cxn ang="0">
                    <a:pos x="107" y="36"/>
                  </a:cxn>
                  <a:cxn ang="0">
                    <a:pos x="23" y="0"/>
                  </a:cxn>
                  <a:cxn ang="0">
                    <a:pos x="0" y="101"/>
                  </a:cxn>
                  <a:cxn ang="0">
                    <a:pos x="87" y="139"/>
                  </a:cxn>
                  <a:cxn ang="0">
                    <a:pos x="107" y="36"/>
                  </a:cxn>
                </a:cxnLst>
                <a:rect l="0" t="0" r="r" b="b"/>
                <a:pathLst>
                  <a:path w="107" h="139">
                    <a:moveTo>
                      <a:pt x="107" y="36"/>
                    </a:moveTo>
                    <a:lnTo>
                      <a:pt x="23" y="0"/>
                    </a:lnTo>
                    <a:lnTo>
                      <a:pt x="0" y="101"/>
                    </a:lnTo>
                    <a:lnTo>
                      <a:pt x="87" y="139"/>
                    </a:lnTo>
                    <a:lnTo>
                      <a:pt x="107" y="3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78" name="Freeform 366"/>
              <p:cNvSpPr>
                <a:spLocks/>
              </p:cNvSpPr>
              <p:nvPr/>
            </p:nvSpPr>
            <p:spPr bwMode="auto">
              <a:xfrm>
                <a:off x="5246" y="2132"/>
                <a:ext cx="89" cy="143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89" y="0"/>
                  </a:cxn>
                  <a:cxn ang="0">
                    <a:pos x="0" y="54"/>
                  </a:cxn>
                  <a:cxn ang="0">
                    <a:pos x="0" y="143"/>
                  </a:cxn>
                  <a:cxn ang="0">
                    <a:pos x="89" y="90"/>
                  </a:cxn>
                </a:cxnLst>
                <a:rect l="0" t="0" r="r" b="b"/>
                <a:pathLst>
                  <a:path w="89" h="143">
                    <a:moveTo>
                      <a:pt x="89" y="90"/>
                    </a:moveTo>
                    <a:lnTo>
                      <a:pt x="89" y="0"/>
                    </a:lnTo>
                    <a:lnTo>
                      <a:pt x="0" y="54"/>
                    </a:lnTo>
                    <a:lnTo>
                      <a:pt x="0" y="143"/>
                    </a:lnTo>
                    <a:lnTo>
                      <a:pt x="89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79" name="Freeform 367"/>
              <p:cNvSpPr>
                <a:spLocks/>
              </p:cNvSpPr>
              <p:nvPr/>
            </p:nvSpPr>
            <p:spPr bwMode="auto">
              <a:xfrm>
                <a:off x="5246" y="2132"/>
                <a:ext cx="89" cy="143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89" y="0"/>
                  </a:cxn>
                  <a:cxn ang="0">
                    <a:pos x="0" y="54"/>
                  </a:cxn>
                  <a:cxn ang="0">
                    <a:pos x="0" y="143"/>
                  </a:cxn>
                  <a:cxn ang="0">
                    <a:pos x="89" y="90"/>
                  </a:cxn>
                </a:cxnLst>
                <a:rect l="0" t="0" r="r" b="b"/>
                <a:pathLst>
                  <a:path w="89" h="143">
                    <a:moveTo>
                      <a:pt x="89" y="90"/>
                    </a:moveTo>
                    <a:lnTo>
                      <a:pt x="89" y="0"/>
                    </a:lnTo>
                    <a:lnTo>
                      <a:pt x="0" y="54"/>
                    </a:lnTo>
                    <a:lnTo>
                      <a:pt x="0" y="143"/>
                    </a:lnTo>
                    <a:lnTo>
                      <a:pt x="89" y="9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80" name="Freeform 368"/>
              <p:cNvSpPr>
                <a:spLocks/>
              </p:cNvSpPr>
              <p:nvPr/>
            </p:nvSpPr>
            <p:spPr bwMode="auto">
              <a:xfrm>
                <a:off x="5066" y="2155"/>
                <a:ext cx="85" cy="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5"/>
                  </a:cxn>
                  <a:cxn ang="0">
                    <a:pos x="85" y="108"/>
                  </a:cxn>
                  <a:cxn ang="0">
                    <a:pos x="24" y="101"/>
                  </a:cxn>
                  <a:cxn ang="0">
                    <a:pos x="0" y="0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61" y="5"/>
                    </a:lnTo>
                    <a:lnTo>
                      <a:pt x="85" y="108"/>
                    </a:lnTo>
                    <a:lnTo>
                      <a:pt x="24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81" name="Freeform 369"/>
              <p:cNvSpPr>
                <a:spLocks/>
              </p:cNvSpPr>
              <p:nvPr/>
            </p:nvSpPr>
            <p:spPr bwMode="auto">
              <a:xfrm>
                <a:off x="5066" y="2155"/>
                <a:ext cx="85" cy="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5"/>
                  </a:cxn>
                  <a:cxn ang="0">
                    <a:pos x="85" y="108"/>
                  </a:cxn>
                  <a:cxn ang="0">
                    <a:pos x="24" y="101"/>
                  </a:cxn>
                  <a:cxn ang="0">
                    <a:pos x="0" y="0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61" y="5"/>
                    </a:lnTo>
                    <a:lnTo>
                      <a:pt x="85" y="108"/>
                    </a:lnTo>
                    <a:lnTo>
                      <a:pt x="24" y="10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82" name="Freeform 370"/>
              <p:cNvSpPr>
                <a:spLocks/>
              </p:cNvSpPr>
              <p:nvPr/>
            </p:nvSpPr>
            <p:spPr bwMode="auto">
              <a:xfrm>
                <a:off x="3631" y="2155"/>
                <a:ext cx="83" cy="108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0" y="108"/>
                  </a:cxn>
                  <a:cxn ang="0">
                    <a:pos x="60" y="101"/>
                  </a:cxn>
                  <a:cxn ang="0">
                    <a:pos x="83" y="0"/>
                  </a:cxn>
                  <a:cxn ang="0">
                    <a:pos x="24" y="5"/>
                  </a:cxn>
                </a:cxnLst>
                <a:rect l="0" t="0" r="r" b="b"/>
                <a:pathLst>
                  <a:path w="83" h="108">
                    <a:moveTo>
                      <a:pt x="24" y="5"/>
                    </a:moveTo>
                    <a:lnTo>
                      <a:pt x="0" y="108"/>
                    </a:lnTo>
                    <a:lnTo>
                      <a:pt x="60" y="101"/>
                    </a:lnTo>
                    <a:lnTo>
                      <a:pt x="83" y="0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83" name="Freeform 371"/>
              <p:cNvSpPr>
                <a:spLocks/>
              </p:cNvSpPr>
              <p:nvPr/>
            </p:nvSpPr>
            <p:spPr bwMode="auto">
              <a:xfrm>
                <a:off x="3631" y="2155"/>
                <a:ext cx="83" cy="108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0" y="108"/>
                  </a:cxn>
                  <a:cxn ang="0">
                    <a:pos x="60" y="101"/>
                  </a:cxn>
                  <a:cxn ang="0">
                    <a:pos x="83" y="0"/>
                  </a:cxn>
                  <a:cxn ang="0">
                    <a:pos x="24" y="5"/>
                  </a:cxn>
                </a:cxnLst>
                <a:rect l="0" t="0" r="r" b="b"/>
                <a:pathLst>
                  <a:path w="83" h="108">
                    <a:moveTo>
                      <a:pt x="24" y="5"/>
                    </a:moveTo>
                    <a:lnTo>
                      <a:pt x="0" y="108"/>
                    </a:lnTo>
                    <a:lnTo>
                      <a:pt x="60" y="101"/>
                    </a:lnTo>
                    <a:lnTo>
                      <a:pt x="83" y="0"/>
                    </a:lnTo>
                    <a:lnTo>
                      <a:pt x="24" y="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84" name="Freeform 372"/>
              <p:cNvSpPr>
                <a:spLocks/>
              </p:cNvSpPr>
              <p:nvPr/>
            </p:nvSpPr>
            <p:spPr bwMode="auto">
              <a:xfrm>
                <a:off x="5066" y="2155"/>
                <a:ext cx="71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31"/>
                  </a:cxn>
                  <a:cxn ang="0">
                    <a:pos x="71" y="127"/>
                  </a:cxn>
                  <a:cxn ang="0">
                    <a:pos x="24" y="101"/>
                  </a:cxn>
                  <a:cxn ang="0">
                    <a:pos x="0" y="0"/>
                  </a:cxn>
                </a:cxnLst>
                <a:rect l="0" t="0" r="r" b="b"/>
                <a:pathLst>
                  <a:path w="71" h="127">
                    <a:moveTo>
                      <a:pt x="0" y="0"/>
                    </a:moveTo>
                    <a:lnTo>
                      <a:pt x="59" y="31"/>
                    </a:lnTo>
                    <a:lnTo>
                      <a:pt x="71" y="127"/>
                    </a:lnTo>
                    <a:lnTo>
                      <a:pt x="24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85" name="Freeform 373"/>
              <p:cNvSpPr>
                <a:spLocks/>
              </p:cNvSpPr>
              <p:nvPr/>
            </p:nvSpPr>
            <p:spPr bwMode="auto">
              <a:xfrm>
                <a:off x="5066" y="2155"/>
                <a:ext cx="71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31"/>
                  </a:cxn>
                  <a:cxn ang="0">
                    <a:pos x="71" y="127"/>
                  </a:cxn>
                  <a:cxn ang="0">
                    <a:pos x="24" y="101"/>
                  </a:cxn>
                  <a:cxn ang="0">
                    <a:pos x="0" y="0"/>
                  </a:cxn>
                </a:cxnLst>
                <a:rect l="0" t="0" r="r" b="b"/>
                <a:pathLst>
                  <a:path w="71" h="127">
                    <a:moveTo>
                      <a:pt x="0" y="0"/>
                    </a:moveTo>
                    <a:lnTo>
                      <a:pt x="59" y="31"/>
                    </a:lnTo>
                    <a:lnTo>
                      <a:pt x="71" y="127"/>
                    </a:lnTo>
                    <a:lnTo>
                      <a:pt x="24" y="10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86" name="Freeform 374"/>
              <p:cNvSpPr>
                <a:spLocks/>
              </p:cNvSpPr>
              <p:nvPr/>
            </p:nvSpPr>
            <p:spPr bwMode="auto">
              <a:xfrm>
                <a:off x="4644" y="1444"/>
                <a:ext cx="125" cy="104"/>
              </a:xfrm>
              <a:custGeom>
                <a:avLst/>
                <a:gdLst/>
                <a:ahLst/>
                <a:cxnLst>
                  <a:cxn ang="0">
                    <a:pos x="125" y="84"/>
                  </a:cxn>
                  <a:cxn ang="0">
                    <a:pos x="33" y="0"/>
                  </a:cxn>
                  <a:cxn ang="0">
                    <a:pos x="0" y="15"/>
                  </a:cxn>
                  <a:cxn ang="0">
                    <a:pos x="79" y="104"/>
                  </a:cxn>
                  <a:cxn ang="0">
                    <a:pos x="125" y="84"/>
                  </a:cxn>
                </a:cxnLst>
                <a:rect l="0" t="0" r="r" b="b"/>
                <a:pathLst>
                  <a:path w="125" h="104">
                    <a:moveTo>
                      <a:pt x="125" y="84"/>
                    </a:moveTo>
                    <a:lnTo>
                      <a:pt x="33" y="0"/>
                    </a:lnTo>
                    <a:lnTo>
                      <a:pt x="0" y="15"/>
                    </a:lnTo>
                    <a:lnTo>
                      <a:pt x="79" y="104"/>
                    </a:lnTo>
                    <a:lnTo>
                      <a:pt x="125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87" name="Freeform 375"/>
              <p:cNvSpPr>
                <a:spLocks noEditPoints="1"/>
              </p:cNvSpPr>
              <p:nvPr/>
            </p:nvSpPr>
            <p:spPr bwMode="auto">
              <a:xfrm>
                <a:off x="4644" y="1444"/>
                <a:ext cx="414" cy="1375"/>
              </a:xfrm>
              <a:custGeom>
                <a:avLst/>
                <a:gdLst/>
                <a:ahLst/>
                <a:cxnLst>
                  <a:cxn ang="0">
                    <a:pos x="125" y="84"/>
                  </a:cxn>
                  <a:cxn ang="0">
                    <a:pos x="33" y="0"/>
                  </a:cxn>
                  <a:cxn ang="0">
                    <a:pos x="0" y="15"/>
                  </a:cxn>
                  <a:cxn ang="0">
                    <a:pos x="79" y="104"/>
                  </a:cxn>
                  <a:cxn ang="0">
                    <a:pos x="125" y="84"/>
                  </a:cxn>
                  <a:cxn ang="0">
                    <a:pos x="414" y="1232"/>
                  </a:cxn>
                  <a:cxn ang="0">
                    <a:pos x="414" y="1375"/>
                  </a:cxn>
                </a:cxnLst>
                <a:rect l="0" t="0" r="r" b="b"/>
                <a:pathLst>
                  <a:path w="414" h="1375">
                    <a:moveTo>
                      <a:pt x="125" y="84"/>
                    </a:moveTo>
                    <a:lnTo>
                      <a:pt x="33" y="0"/>
                    </a:lnTo>
                    <a:lnTo>
                      <a:pt x="0" y="15"/>
                    </a:lnTo>
                    <a:lnTo>
                      <a:pt x="79" y="104"/>
                    </a:lnTo>
                    <a:lnTo>
                      <a:pt x="125" y="84"/>
                    </a:lnTo>
                    <a:moveTo>
                      <a:pt x="414" y="1232"/>
                    </a:moveTo>
                    <a:lnTo>
                      <a:pt x="414" y="137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88" name="Freeform 376"/>
              <p:cNvSpPr>
                <a:spLocks/>
              </p:cNvSpPr>
              <p:nvPr/>
            </p:nvSpPr>
            <p:spPr bwMode="auto">
              <a:xfrm>
                <a:off x="5060" y="1622"/>
                <a:ext cx="153" cy="132"/>
              </a:xfrm>
              <a:custGeom>
                <a:avLst/>
                <a:gdLst/>
                <a:ahLst/>
                <a:cxnLst>
                  <a:cxn ang="0">
                    <a:pos x="153" y="92"/>
                  </a:cxn>
                  <a:cxn ang="0">
                    <a:pos x="46" y="0"/>
                  </a:cxn>
                  <a:cxn ang="0">
                    <a:pos x="0" y="34"/>
                  </a:cxn>
                  <a:cxn ang="0">
                    <a:pos x="99" y="132"/>
                  </a:cxn>
                  <a:cxn ang="0">
                    <a:pos x="153" y="92"/>
                  </a:cxn>
                </a:cxnLst>
                <a:rect l="0" t="0" r="r" b="b"/>
                <a:pathLst>
                  <a:path w="153" h="132">
                    <a:moveTo>
                      <a:pt x="153" y="92"/>
                    </a:moveTo>
                    <a:lnTo>
                      <a:pt x="46" y="0"/>
                    </a:lnTo>
                    <a:lnTo>
                      <a:pt x="0" y="34"/>
                    </a:lnTo>
                    <a:lnTo>
                      <a:pt x="99" y="132"/>
                    </a:lnTo>
                    <a:lnTo>
                      <a:pt x="153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89" name="Freeform 377"/>
              <p:cNvSpPr>
                <a:spLocks/>
              </p:cNvSpPr>
              <p:nvPr/>
            </p:nvSpPr>
            <p:spPr bwMode="auto">
              <a:xfrm>
                <a:off x="5060" y="1622"/>
                <a:ext cx="153" cy="132"/>
              </a:xfrm>
              <a:custGeom>
                <a:avLst/>
                <a:gdLst/>
                <a:ahLst/>
                <a:cxnLst>
                  <a:cxn ang="0">
                    <a:pos x="153" y="92"/>
                  </a:cxn>
                  <a:cxn ang="0">
                    <a:pos x="46" y="0"/>
                  </a:cxn>
                  <a:cxn ang="0">
                    <a:pos x="0" y="34"/>
                  </a:cxn>
                  <a:cxn ang="0">
                    <a:pos x="99" y="132"/>
                  </a:cxn>
                  <a:cxn ang="0">
                    <a:pos x="153" y="92"/>
                  </a:cxn>
                </a:cxnLst>
                <a:rect l="0" t="0" r="r" b="b"/>
                <a:pathLst>
                  <a:path w="153" h="132">
                    <a:moveTo>
                      <a:pt x="153" y="92"/>
                    </a:moveTo>
                    <a:lnTo>
                      <a:pt x="46" y="0"/>
                    </a:lnTo>
                    <a:lnTo>
                      <a:pt x="0" y="34"/>
                    </a:lnTo>
                    <a:lnTo>
                      <a:pt x="99" y="132"/>
                    </a:lnTo>
                    <a:lnTo>
                      <a:pt x="153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90" name="Freeform 378"/>
              <p:cNvSpPr>
                <a:spLocks/>
              </p:cNvSpPr>
              <p:nvPr/>
            </p:nvSpPr>
            <p:spPr bwMode="auto">
              <a:xfrm>
                <a:off x="5066" y="2040"/>
                <a:ext cx="102" cy="124"/>
              </a:xfrm>
              <a:custGeom>
                <a:avLst/>
                <a:gdLst/>
                <a:ahLst/>
                <a:cxnLst>
                  <a:cxn ang="0">
                    <a:pos x="91" y="38"/>
                  </a:cxn>
                  <a:cxn ang="0">
                    <a:pos x="102" y="124"/>
                  </a:cxn>
                  <a:cxn ang="0">
                    <a:pos x="26" y="102"/>
                  </a:cxn>
                  <a:cxn ang="0">
                    <a:pos x="0" y="0"/>
                  </a:cxn>
                  <a:cxn ang="0">
                    <a:pos x="91" y="38"/>
                  </a:cxn>
                </a:cxnLst>
                <a:rect l="0" t="0" r="r" b="b"/>
                <a:pathLst>
                  <a:path w="102" h="124">
                    <a:moveTo>
                      <a:pt x="91" y="38"/>
                    </a:moveTo>
                    <a:lnTo>
                      <a:pt x="102" y="124"/>
                    </a:lnTo>
                    <a:lnTo>
                      <a:pt x="26" y="102"/>
                    </a:lnTo>
                    <a:lnTo>
                      <a:pt x="0" y="0"/>
                    </a:lnTo>
                    <a:lnTo>
                      <a:pt x="91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91" name="Freeform 379"/>
              <p:cNvSpPr>
                <a:spLocks/>
              </p:cNvSpPr>
              <p:nvPr/>
            </p:nvSpPr>
            <p:spPr bwMode="auto">
              <a:xfrm>
                <a:off x="5066" y="2040"/>
                <a:ext cx="102" cy="124"/>
              </a:xfrm>
              <a:custGeom>
                <a:avLst/>
                <a:gdLst/>
                <a:ahLst/>
                <a:cxnLst>
                  <a:cxn ang="0">
                    <a:pos x="91" y="38"/>
                  </a:cxn>
                  <a:cxn ang="0">
                    <a:pos x="102" y="124"/>
                  </a:cxn>
                  <a:cxn ang="0">
                    <a:pos x="26" y="102"/>
                  </a:cxn>
                  <a:cxn ang="0">
                    <a:pos x="0" y="0"/>
                  </a:cxn>
                  <a:cxn ang="0">
                    <a:pos x="91" y="38"/>
                  </a:cxn>
                </a:cxnLst>
                <a:rect l="0" t="0" r="r" b="b"/>
                <a:pathLst>
                  <a:path w="102" h="124">
                    <a:moveTo>
                      <a:pt x="91" y="38"/>
                    </a:moveTo>
                    <a:lnTo>
                      <a:pt x="102" y="124"/>
                    </a:lnTo>
                    <a:lnTo>
                      <a:pt x="26" y="102"/>
                    </a:lnTo>
                    <a:lnTo>
                      <a:pt x="0" y="0"/>
                    </a:lnTo>
                    <a:lnTo>
                      <a:pt x="91" y="3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92" name="Freeform 380"/>
              <p:cNvSpPr>
                <a:spLocks/>
              </p:cNvSpPr>
              <p:nvPr/>
            </p:nvSpPr>
            <p:spPr bwMode="auto">
              <a:xfrm>
                <a:off x="4605" y="1394"/>
                <a:ext cx="39" cy="77"/>
              </a:xfrm>
              <a:custGeom>
                <a:avLst/>
                <a:gdLst/>
                <a:ahLst/>
                <a:cxnLst>
                  <a:cxn ang="0">
                    <a:pos x="39" y="65"/>
                  </a:cxn>
                  <a:cxn ang="0">
                    <a:pos x="39" y="0"/>
                  </a:cxn>
                  <a:cxn ang="0">
                    <a:pos x="0" y="10"/>
                  </a:cxn>
                  <a:cxn ang="0">
                    <a:pos x="0" y="77"/>
                  </a:cxn>
                  <a:cxn ang="0">
                    <a:pos x="39" y="65"/>
                  </a:cxn>
                </a:cxnLst>
                <a:rect l="0" t="0" r="r" b="b"/>
                <a:pathLst>
                  <a:path w="39" h="77">
                    <a:moveTo>
                      <a:pt x="39" y="65"/>
                    </a:moveTo>
                    <a:lnTo>
                      <a:pt x="39" y="0"/>
                    </a:lnTo>
                    <a:lnTo>
                      <a:pt x="0" y="10"/>
                    </a:lnTo>
                    <a:lnTo>
                      <a:pt x="0" y="77"/>
                    </a:lnTo>
                    <a:lnTo>
                      <a:pt x="39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93" name="Freeform 381"/>
              <p:cNvSpPr>
                <a:spLocks/>
              </p:cNvSpPr>
              <p:nvPr/>
            </p:nvSpPr>
            <p:spPr bwMode="auto">
              <a:xfrm>
                <a:off x="4605" y="1394"/>
                <a:ext cx="39" cy="77"/>
              </a:xfrm>
              <a:custGeom>
                <a:avLst/>
                <a:gdLst/>
                <a:ahLst/>
                <a:cxnLst>
                  <a:cxn ang="0">
                    <a:pos x="39" y="65"/>
                  </a:cxn>
                  <a:cxn ang="0">
                    <a:pos x="39" y="0"/>
                  </a:cxn>
                  <a:cxn ang="0">
                    <a:pos x="0" y="10"/>
                  </a:cxn>
                  <a:cxn ang="0">
                    <a:pos x="0" y="77"/>
                  </a:cxn>
                  <a:cxn ang="0">
                    <a:pos x="39" y="65"/>
                  </a:cxn>
                </a:cxnLst>
                <a:rect l="0" t="0" r="r" b="b"/>
                <a:pathLst>
                  <a:path w="39" h="77">
                    <a:moveTo>
                      <a:pt x="39" y="65"/>
                    </a:moveTo>
                    <a:lnTo>
                      <a:pt x="39" y="0"/>
                    </a:lnTo>
                    <a:lnTo>
                      <a:pt x="0" y="10"/>
                    </a:lnTo>
                    <a:lnTo>
                      <a:pt x="0" y="77"/>
                    </a:lnTo>
                    <a:lnTo>
                      <a:pt x="39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94" name="Freeform 382"/>
              <p:cNvSpPr>
                <a:spLocks/>
              </p:cNvSpPr>
              <p:nvPr/>
            </p:nvSpPr>
            <p:spPr bwMode="auto">
              <a:xfrm>
                <a:off x="5076" y="2419"/>
                <a:ext cx="108" cy="187"/>
              </a:xfrm>
              <a:custGeom>
                <a:avLst/>
                <a:gdLst/>
                <a:ahLst/>
                <a:cxnLst>
                  <a:cxn ang="0">
                    <a:pos x="95" y="148"/>
                  </a:cxn>
                  <a:cxn ang="0">
                    <a:pos x="108" y="0"/>
                  </a:cxn>
                  <a:cxn ang="0">
                    <a:pos x="0" y="44"/>
                  </a:cxn>
                  <a:cxn ang="0">
                    <a:pos x="0" y="187"/>
                  </a:cxn>
                  <a:cxn ang="0">
                    <a:pos x="95" y="148"/>
                  </a:cxn>
                </a:cxnLst>
                <a:rect l="0" t="0" r="r" b="b"/>
                <a:pathLst>
                  <a:path w="108" h="187">
                    <a:moveTo>
                      <a:pt x="95" y="148"/>
                    </a:moveTo>
                    <a:lnTo>
                      <a:pt x="108" y="0"/>
                    </a:lnTo>
                    <a:lnTo>
                      <a:pt x="0" y="44"/>
                    </a:lnTo>
                    <a:lnTo>
                      <a:pt x="0" y="187"/>
                    </a:lnTo>
                    <a:lnTo>
                      <a:pt x="95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95" name="Freeform 383"/>
              <p:cNvSpPr>
                <a:spLocks noEditPoints="1"/>
              </p:cNvSpPr>
              <p:nvPr/>
            </p:nvSpPr>
            <p:spPr bwMode="auto">
              <a:xfrm>
                <a:off x="4355" y="2419"/>
                <a:ext cx="829" cy="432"/>
              </a:xfrm>
              <a:custGeom>
                <a:avLst/>
                <a:gdLst/>
                <a:ahLst/>
                <a:cxnLst>
                  <a:cxn ang="0">
                    <a:pos x="816" y="148"/>
                  </a:cxn>
                  <a:cxn ang="0">
                    <a:pos x="829" y="0"/>
                  </a:cxn>
                  <a:cxn ang="0">
                    <a:pos x="721" y="44"/>
                  </a:cxn>
                  <a:cxn ang="0">
                    <a:pos x="721" y="187"/>
                  </a:cxn>
                  <a:cxn ang="0">
                    <a:pos x="816" y="148"/>
                  </a:cxn>
                  <a:cxn ang="0">
                    <a:pos x="5" y="432"/>
                  </a:cxn>
                  <a:cxn ang="0">
                    <a:pos x="0" y="432"/>
                  </a:cxn>
                </a:cxnLst>
                <a:rect l="0" t="0" r="r" b="b"/>
                <a:pathLst>
                  <a:path w="829" h="432">
                    <a:moveTo>
                      <a:pt x="816" y="148"/>
                    </a:moveTo>
                    <a:lnTo>
                      <a:pt x="829" y="0"/>
                    </a:lnTo>
                    <a:lnTo>
                      <a:pt x="721" y="44"/>
                    </a:lnTo>
                    <a:lnTo>
                      <a:pt x="721" y="187"/>
                    </a:lnTo>
                    <a:lnTo>
                      <a:pt x="816" y="148"/>
                    </a:lnTo>
                    <a:moveTo>
                      <a:pt x="5" y="432"/>
                    </a:moveTo>
                    <a:lnTo>
                      <a:pt x="0" y="43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96" name="Freeform 384"/>
              <p:cNvSpPr>
                <a:spLocks/>
              </p:cNvSpPr>
              <p:nvPr/>
            </p:nvSpPr>
            <p:spPr bwMode="auto">
              <a:xfrm>
                <a:off x="5066" y="2040"/>
                <a:ext cx="85" cy="108"/>
              </a:xfrm>
              <a:custGeom>
                <a:avLst/>
                <a:gdLst/>
                <a:ahLst/>
                <a:cxnLst>
                  <a:cxn ang="0">
                    <a:pos x="61" y="6"/>
                  </a:cxn>
                  <a:cxn ang="0">
                    <a:pos x="85" y="108"/>
                  </a:cxn>
                  <a:cxn ang="0">
                    <a:pos x="26" y="102"/>
                  </a:cxn>
                  <a:cxn ang="0">
                    <a:pos x="0" y="0"/>
                  </a:cxn>
                  <a:cxn ang="0">
                    <a:pos x="61" y="6"/>
                  </a:cxn>
                </a:cxnLst>
                <a:rect l="0" t="0" r="r" b="b"/>
                <a:pathLst>
                  <a:path w="85" h="108">
                    <a:moveTo>
                      <a:pt x="61" y="6"/>
                    </a:moveTo>
                    <a:lnTo>
                      <a:pt x="85" y="108"/>
                    </a:lnTo>
                    <a:lnTo>
                      <a:pt x="26" y="102"/>
                    </a:lnTo>
                    <a:lnTo>
                      <a:pt x="0" y="0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97" name="Freeform 385"/>
              <p:cNvSpPr>
                <a:spLocks/>
              </p:cNvSpPr>
              <p:nvPr/>
            </p:nvSpPr>
            <p:spPr bwMode="auto">
              <a:xfrm>
                <a:off x="5066" y="2040"/>
                <a:ext cx="85" cy="108"/>
              </a:xfrm>
              <a:custGeom>
                <a:avLst/>
                <a:gdLst/>
                <a:ahLst/>
                <a:cxnLst>
                  <a:cxn ang="0">
                    <a:pos x="61" y="6"/>
                  </a:cxn>
                  <a:cxn ang="0">
                    <a:pos x="85" y="108"/>
                  </a:cxn>
                  <a:cxn ang="0">
                    <a:pos x="26" y="102"/>
                  </a:cxn>
                  <a:cxn ang="0">
                    <a:pos x="0" y="0"/>
                  </a:cxn>
                  <a:cxn ang="0">
                    <a:pos x="61" y="6"/>
                  </a:cxn>
                </a:cxnLst>
                <a:rect l="0" t="0" r="r" b="b"/>
                <a:pathLst>
                  <a:path w="85" h="108">
                    <a:moveTo>
                      <a:pt x="61" y="6"/>
                    </a:moveTo>
                    <a:lnTo>
                      <a:pt x="85" y="108"/>
                    </a:lnTo>
                    <a:lnTo>
                      <a:pt x="26" y="102"/>
                    </a:lnTo>
                    <a:lnTo>
                      <a:pt x="0" y="0"/>
                    </a:lnTo>
                    <a:lnTo>
                      <a:pt x="61" y="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98" name="Freeform 386"/>
              <p:cNvSpPr>
                <a:spLocks/>
              </p:cNvSpPr>
              <p:nvPr/>
            </p:nvSpPr>
            <p:spPr bwMode="auto">
              <a:xfrm>
                <a:off x="3631" y="2040"/>
                <a:ext cx="83" cy="108"/>
              </a:xfrm>
              <a:custGeom>
                <a:avLst/>
                <a:gdLst/>
                <a:ahLst/>
                <a:cxnLst>
                  <a:cxn ang="0">
                    <a:pos x="59" y="102"/>
                  </a:cxn>
                  <a:cxn ang="0">
                    <a:pos x="83" y="0"/>
                  </a:cxn>
                  <a:cxn ang="0">
                    <a:pos x="24" y="6"/>
                  </a:cxn>
                  <a:cxn ang="0">
                    <a:pos x="0" y="108"/>
                  </a:cxn>
                  <a:cxn ang="0">
                    <a:pos x="59" y="102"/>
                  </a:cxn>
                </a:cxnLst>
                <a:rect l="0" t="0" r="r" b="b"/>
                <a:pathLst>
                  <a:path w="83" h="108">
                    <a:moveTo>
                      <a:pt x="59" y="102"/>
                    </a:moveTo>
                    <a:lnTo>
                      <a:pt x="83" y="0"/>
                    </a:lnTo>
                    <a:lnTo>
                      <a:pt x="24" y="6"/>
                    </a:lnTo>
                    <a:lnTo>
                      <a:pt x="0" y="108"/>
                    </a:lnTo>
                    <a:lnTo>
                      <a:pt x="59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99" name="Freeform 387"/>
              <p:cNvSpPr>
                <a:spLocks noEditPoints="1"/>
              </p:cNvSpPr>
              <p:nvPr/>
            </p:nvSpPr>
            <p:spPr bwMode="auto">
              <a:xfrm>
                <a:off x="3631" y="2040"/>
                <a:ext cx="1643" cy="811"/>
              </a:xfrm>
              <a:custGeom>
                <a:avLst/>
                <a:gdLst/>
                <a:ahLst/>
                <a:cxnLst>
                  <a:cxn ang="0">
                    <a:pos x="59" y="102"/>
                  </a:cxn>
                  <a:cxn ang="0">
                    <a:pos x="83" y="0"/>
                  </a:cxn>
                  <a:cxn ang="0">
                    <a:pos x="24" y="6"/>
                  </a:cxn>
                  <a:cxn ang="0">
                    <a:pos x="0" y="108"/>
                  </a:cxn>
                  <a:cxn ang="0">
                    <a:pos x="59" y="102"/>
                  </a:cxn>
                  <a:cxn ang="0">
                    <a:pos x="724" y="811"/>
                  </a:cxn>
                  <a:cxn ang="0">
                    <a:pos x="724" y="804"/>
                  </a:cxn>
                  <a:cxn ang="0">
                    <a:pos x="729" y="804"/>
                  </a:cxn>
                  <a:cxn ang="0">
                    <a:pos x="729" y="811"/>
                  </a:cxn>
                  <a:cxn ang="0">
                    <a:pos x="1643" y="403"/>
                  </a:cxn>
                  <a:cxn ang="0">
                    <a:pos x="1540" y="450"/>
                  </a:cxn>
                  <a:cxn ang="0">
                    <a:pos x="724" y="804"/>
                  </a:cxn>
                  <a:cxn ang="0">
                    <a:pos x="729" y="804"/>
                  </a:cxn>
                </a:cxnLst>
                <a:rect l="0" t="0" r="r" b="b"/>
                <a:pathLst>
                  <a:path w="1643" h="811">
                    <a:moveTo>
                      <a:pt x="59" y="102"/>
                    </a:moveTo>
                    <a:lnTo>
                      <a:pt x="83" y="0"/>
                    </a:lnTo>
                    <a:lnTo>
                      <a:pt x="24" y="6"/>
                    </a:lnTo>
                    <a:lnTo>
                      <a:pt x="0" y="108"/>
                    </a:lnTo>
                    <a:lnTo>
                      <a:pt x="59" y="102"/>
                    </a:lnTo>
                    <a:moveTo>
                      <a:pt x="724" y="811"/>
                    </a:moveTo>
                    <a:lnTo>
                      <a:pt x="724" y="804"/>
                    </a:lnTo>
                    <a:moveTo>
                      <a:pt x="729" y="804"/>
                    </a:moveTo>
                    <a:lnTo>
                      <a:pt x="729" y="811"/>
                    </a:lnTo>
                    <a:moveTo>
                      <a:pt x="1643" y="403"/>
                    </a:moveTo>
                    <a:lnTo>
                      <a:pt x="1540" y="450"/>
                    </a:lnTo>
                    <a:moveTo>
                      <a:pt x="724" y="804"/>
                    </a:moveTo>
                    <a:lnTo>
                      <a:pt x="729" y="80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00" name="Freeform 388"/>
              <p:cNvSpPr>
                <a:spLocks/>
              </p:cNvSpPr>
              <p:nvPr/>
            </p:nvSpPr>
            <p:spPr bwMode="auto">
              <a:xfrm>
                <a:off x="5184" y="2275"/>
                <a:ext cx="62" cy="144"/>
              </a:xfrm>
              <a:custGeom>
                <a:avLst/>
                <a:gdLst/>
                <a:ahLst/>
                <a:cxnLst>
                  <a:cxn ang="0">
                    <a:pos x="62" y="113"/>
                  </a:cxn>
                  <a:cxn ang="0">
                    <a:pos x="62" y="0"/>
                  </a:cxn>
                  <a:cxn ang="0">
                    <a:pos x="0" y="31"/>
                  </a:cxn>
                  <a:cxn ang="0">
                    <a:pos x="0" y="144"/>
                  </a:cxn>
                  <a:cxn ang="0">
                    <a:pos x="62" y="113"/>
                  </a:cxn>
                </a:cxnLst>
                <a:rect l="0" t="0" r="r" b="b"/>
                <a:pathLst>
                  <a:path w="62" h="144">
                    <a:moveTo>
                      <a:pt x="62" y="113"/>
                    </a:moveTo>
                    <a:lnTo>
                      <a:pt x="62" y="0"/>
                    </a:lnTo>
                    <a:lnTo>
                      <a:pt x="0" y="31"/>
                    </a:lnTo>
                    <a:lnTo>
                      <a:pt x="0" y="144"/>
                    </a:lnTo>
                    <a:lnTo>
                      <a:pt x="62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01" name="Freeform 389"/>
              <p:cNvSpPr>
                <a:spLocks/>
              </p:cNvSpPr>
              <p:nvPr/>
            </p:nvSpPr>
            <p:spPr bwMode="auto">
              <a:xfrm>
                <a:off x="5184" y="2275"/>
                <a:ext cx="62" cy="144"/>
              </a:xfrm>
              <a:custGeom>
                <a:avLst/>
                <a:gdLst/>
                <a:ahLst/>
                <a:cxnLst>
                  <a:cxn ang="0">
                    <a:pos x="62" y="113"/>
                  </a:cxn>
                  <a:cxn ang="0">
                    <a:pos x="62" y="0"/>
                  </a:cxn>
                  <a:cxn ang="0">
                    <a:pos x="0" y="31"/>
                  </a:cxn>
                  <a:cxn ang="0">
                    <a:pos x="0" y="144"/>
                  </a:cxn>
                  <a:cxn ang="0">
                    <a:pos x="62" y="113"/>
                  </a:cxn>
                </a:cxnLst>
                <a:rect l="0" t="0" r="r" b="b"/>
                <a:pathLst>
                  <a:path w="62" h="144">
                    <a:moveTo>
                      <a:pt x="62" y="113"/>
                    </a:moveTo>
                    <a:lnTo>
                      <a:pt x="62" y="0"/>
                    </a:lnTo>
                    <a:lnTo>
                      <a:pt x="0" y="31"/>
                    </a:lnTo>
                    <a:lnTo>
                      <a:pt x="0" y="144"/>
                    </a:lnTo>
                    <a:lnTo>
                      <a:pt x="62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02" name="Freeform 390"/>
              <p:cNvSpPr>
                <a:spLocks/>
              </p:cNvSpPr>
              <p:nvPr/>
            </p:nvSpPr>
            <p:spPr bwMode="auto">
              <a:xfrm>
                <a:off x="5137" y="2282"/>
                <a:ext cx="47" cy="137"/>
              </a:xfrm>
              <a:custGeom>
                <a:avLst/>
                <a:gdLst/>
                <a:ahLst/>
                <a:cxnLst>
                  <a:cxn ang="0">
                    <a:pos x="12" y="106"/>
                  </a:cxn>
                  <a:cxn ang="0">
                    <a:pos x="0" y="0"/>
                  </a:cxn>
                  <a:cxn ang="0">
                    <a:pos x="47" y="24"/>
                  </a:cxn>
                  <a:cxn ang="0">
                    <a:pos x="47" y="137"/>
                  </a:cxn>
                  <a:cxn ang="0">
                    <a:pos x="12" y="106"/>
                  </a:cxn>
                </a:cxnLst>
                <a:rect l="0" t="0" r="r" b="b"/>
                <a:pathLst>
                  <a:path w="47" h="137">
                    <a:moveTo>
                      <a:pt x="12" y="106"/>
                    </a:moveTo>
                    <a:lnTo>
                      <a:pt x="0" y="0"/>
                    </a:lnTo>
                    <a:lnTo>
                      <a:pt x="47" y="24"/>
                    </a:lnTo>
                    <a:lnTo>
                      <a:pt x="47" y="137"/>
                    </a:lnTo>
                    <a:lnTo>
                      <a:pt x="12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03" name="Freeform 391"/>
              <p:cNvSpPr>
                <a:spLocks noEditPoints="1"/>
              </p:cNvSpPr>
              <p:nvPr/>
            </p:nvSpPr>
            <p:spPr bwMode="auto">
              <a:xfrm>
                <a:off x="4966" y="2162"/>
                <a:ext cx="218" cy="273"/>
              </a:xfrm>
              <a:custGeom>
                <a:avLst/>
                <a:gdLst/>
                <a:ahLst/>
                <a:cxnLst>
                  <a:cxn ang="0">
                    <a:pos x="183" y="226"/>
                  </a:cxn>
                  <a:cxn ang="0">
                    <a:pos x="171" y="120"/>
                  </a:cxn>
                  <a:cxn ang="0">
                    <a:pos x="218" y="144"/>
                  </a:cxn>
                  <a:cxn ang="0">
                    <a:pos x="218" y="257"/>
                  </a:cxn>
                  <a:cxn ang="0">
                    <a:pos x="183" y="226"/>
                  </a:cxn>
                  <a:cxn ang="0">
                    <a:pos x="35" y="265"/>
                  </a:cxn>
                  <a:cxn ang="0">
                    <a:pos x="43" y="273"/>
                  </a:cxn>
                  <a:cxn ang="0">
                    <a:pos x="0" y="0"/>
                  </a:cxn>
                  <a:cxn ang="0">
                    <a:pos x="32" y="154"/>
                  </a:cxn>
                </a:cxnLst>
                <a:rect l="0" t="0" r="r" b="b"/>
                <a:pathLst>
                  <a:path w="218" h="273">
                    <a:moveTo>
                      <a:pt x="183" y="226"/>
                    </a:moveTo>
                    <a:lnTo>
                      <a:pt x="171" y="120"/>
                    </a:lnTo>
                    <a:lnTo>
                      <a:pt x="218" y="144"/>
                    </a:lnTo>
                    <a:lnTo>
                      <a:pt x="218" y="257"/>
                    </a:lnTo>
                    <a:lnTo>
                      <a:pt x="183" y="226"/>
                    </a:lnTo>
                    <a:moveTo>
                      <a:pt x="35" y="265"/>
                    </a:moveTo>
                    <a:lnTo>
                      <a:pt x="43" y="273"/>
                    </a:lnTo>
                    <a:moveTo>
                      <a:pt x="0" y="0"/>
                    </a:moveTo>
                    <a:lnTo>
                      <a:pt x="32" y="15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04" name="Freeform 392"/>
              <p:cNvSpPr>
                <a:spLocks/>
              </p:cNvSpPr>
              <p:nvPr/>
            </p:nvSpPr>
            <p:spPr bwMode="auto">
              <a:xfrm>
                <a:off x="5296" y="1872"/>
                <a:ext cx="94" cy="119"/>
              </a:xfrm>
              <a:custGeom>
                <a:avLst/>
                <a:gdLst/>
                <a:ahLst/>
                <a:cxnLst>
                  <a:cxn ang="0">
                    <a:pos x="94" y="70"/>
                  </a:cxn>
                  <a:cxn ang="0">
                    <a:pos x="65" y="0"/>
                  </a:cxn>
                  <a:cxn ang="0">
                    <a:pos x="0" y="48"/>
                  </a:cxn>
                  <a:cxn ang="0">
                    <a:pos x="28" y="119"/>
                  </a:cxn>
                  <a:cxn ang="0">
                    <a:pos x="94" y="70"/>
                  </a:cxn>
                </a:cxnLst>
                <a:rect l="0" t="0" r="r" b="b"/>
                <a:pathLst>
                  <a:path w="94" h="119">
                    <a:moveTo>
                      <a:pt x="94" y="70"/>
                    </a:moveTo>
                    <a:lnTo>
                      <a:pt x="65" y="0"/>
                    </a:lnTo>
                    <a:lnTo>
                      <a:pt x="0" y="48"/>
                    </a:lnTo>
                    <a:lnTo>
                      <a:pt x="28" y="119"/>
                    </a:lnTo>
                    <a:lnTo>
                      <a:pt x="94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05" name="Freeform 393"/>
              <p:cNvSpPr>
                <a:spLocks noEditPoints="1"/>
              </p:cNvSpPr>
              <p:nvPr/>
            </p:nvSpPr>
            <p:spPr bwMode="auto">
              <a:xfrm>
                <a:off x="3776" y="1872"/>
                <a:ext cx="1614" cy="563"/>
              </a:xfrm>
              <a:custGeom>
                <a:avLst/>
                <a:gdLst/>
                <a:ahLst/>
                <a:cxnLst>
                  <a:cxn ang="0">
                    <a:pos x="1614" y="70"/>
                  </a:cxn>
                  <a:cxn ang="0">
                    <a:pos x="1585" y="0"/>
                  </a:cxn>
                  <a:cxn ang="0">
                    <a:pos x="1520" y="48"/>
                  </a:cxn>
                  <a:cxn ang="0">
                    <a:pos x="1548" y="119"/>
                  </a:cxn>
                  <a:cxn ang="0">
                    <a:pos x="1614" y="70"/>
                  </a:cxn>
                  <a:cxn ang="0">
                    <a:pos x="8" y="444"/>
                  </a:cxn>
                  <a:cxn ang="0">
                    <a:pos x="38" y="290"/>
                  </a:cxn>
                  <a:cxn ang="0">
                    <a:pos x="0" y="563"/>
                  </a:cxn>
                  <a:cxn ang="0">
                    <a:pos x="8" y="555"/>
                  </a:cxn>
                </a:cxnLst>
                <a:rect l="0" t="0" r="r" b="b"/>
                <a:pathLst>
                  <a:path w="1614" h="563">
                    <a:moveTo>
                      <a:pt x="1614" y="70"/>
                    </a:moveTo>
                    <a:lnTo>
                      <a:pt x="1585" y="0"/>
                    </a:lnTo>
                    <a:lnTo>
                      <a:pt x="1520" y="48"/>
                    </a:lnTo>
                    <a:lnTo>
                      <a:pt x="1548" y="119"/>
                    </a:lnTo>
                    <a:lnTo>
                      <a:pt x="1614" y="70"/>
                    </a:lnTo>
                    <a:moveTo>
                      <a:pt x="8" y="444"/>
                    </a:moveTo>
                    <a:lnTo>
                      <a:pt x="38" y="290"/>
                    </a:lnTo>
                    <a:moveTo>
                      <a:pt x="0" y="563"/>
                    </a:moveTo>
                    <a:lnTo>
                      <a:pt x="8" y="55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06" name="Freeform 394"/>
              <p:cNvSpPr>
                <a:spLocks/>
              </p:cNvSpPr>
              <p:nvPr/>
            </p:nvSpPr>
            <p:spPr bwMode="auto">
              <a:xfrm>
                <a:off x="5168" y="2164"/>
                <a:ext cx="78" cy="111"/>
              </a:xfrm>
              <a:custGeom>
                <a:avLst/>
                <a:gdLst/>
                <a:ahLst/>
                <a:cxnLst>
                  <a:cxn ang="0">
                    <a:pos x="12" y="96"/>
                  </a:cxn>
                  <a:cxn ang="0">
                    <a:pos x="0" y="0"/>
                  </a:cxn>
                  <a:cxn ang="0">
                    <a:pos x="78" y="22"/>
                  </a:cxn>
                  <a:cxn ang="0">
                    <a:pos x="78" y="111"/>
                  </a:cxn>
                  <a:cxn ang="0">
                    <a:pos x="12" y="96"/>
                  </a:cxn>
                </a:cxnLst>
                <a:rect l="0" t="0" r="r" b="b"/>
                <a:pathLst>
                  <a:path w="78" h="111">
                    <a:moveTo>
                      <a:pt x="12" y="96"/>
                    </a:moveTo>
                    <a:lnTo>
                      <a:pt x="0" y="0"/>
                    </a:lnTo>
                    <a:lnTo>
                      <a:pt x="78" y="22"/>
                    </a:lnTo>
                    <a:lnTo>
                      <a:pt x="78" y="111"/>
                    </a:lnTo>
                    <a:lnTo>
                      <a:pt x="12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07" name="Freeform 395"/>
              <p:cNvSpPr>
                <a:spLocks/>
              </p:cNvSpPr>
              <p:nvPr/>
            </p:nvSpPr>
            <p:spPr bwMode="auto">
              <a:xfrm>
                <a:off x="5168" y="2164"/>
                <a:ext cx="78" cy="111"/>
              </a:xfrm>
              <a:custGeom>
                <a:avLst/>
                <a:gdLst/>
                <a:ahLst/>
                <a:cxnLst>
                  <a:cxn ang="0">
                    <a:pos x="12" y="96"/>
                  </a:cxn>
                  <a:cxn ang="0">
                    <a:pos x="0" y="0"/>
                  </a:cxn>
                  <a:cxn ang="0">
                    <a:pos x="78" y="22"/>
                  </a:cxn>
                  <a:cxn ang="0">
                    <a:pos x="78" y="111"/>
                  </a:cxn>
                  <a:cxn ang="0">
                    <a:pos x="12" y="96"/>
                  </a:cxn>
                </a:cxnLst>
                <a:rect l="0" t="0" r="r" b="b"/>
                <a:pathLst>
                  <a:path w="78" h="111">
                    <a:moveTo>
                      <a:pt x="12" y="96"/>
                    </a:moveTo>
                    <a:lnTo>
                      <a:pt x="0" y="0"/>
                    </a:lnTo>
                    <a:lnTo>
                      <a:pt x="78" y="22"/>
                    </a:lnTo>
                    <a:lnTo>
                      <a:pt x="78" y="111"/>
                    </a:lnTo>
                    <a:lnTo>
                      <a:pt x="12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08" name="Freeform 396"/>
              <p:cNvSpPr>
                <a:spLocks/>
              </p:cNvSpPr>
              <p:nvPr/>
            </p:nvSpPr>
            <p:spPr bwMode="auto">
              <a:xfrm>
                <a:off x="5159" y="1714"/>
                <a:ext cx="155" cy="144"/>
              </a:xfrm>
              <a:custGeom>
                <a:avLst/>
                <a:gdLst/>
                <a:ahLst/>
                <a:cxnLst>
                  <a:cxn ang="0">
                    <a:pos x="155" y="98"/>
                  </a:cxn>
                  <a:cxn ang="0">
                    <a:pos x="54" y="0"/>
                  </a:cxn>
                  <a:cxn ang="0">
                    <a:pos x="0" y="40"/>
                  </a:cxn>
                  <a:cxn ang="0">
                    <a:pos x="95" y="144"/>
                  </a:cxn>
                  <a:cxn ang="0">
                    <a:pos x="155" y="98"/>
                  </a:cxn>
                </a:cxnLst>
                <a:rect l="0" t="0" r="r" b="b"/>
                <a:pathLst>
                  <a:path w="155" h="144">
                    <a:moveTo>
                      <a:pt x="155" y="98"/>
                    </a:moveTo>
                    <a:lnTo>
                      <a:pt x="54" y="0"/>
                    </a:lnTo>
                    <a:lnTo>
                      <a:pt x="0" y="40"/>
                    </a:lnTo>
                    <a:lnTo>
                      <a:pt x="95" y="144"/>
                    </a:lnTo>
                    <a:lnTo>
                      <a:pt x="155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09" name="Freeform 397"/>
              <p:cNvSpPr>
                <a:spLocks/>
              </p:cNvSpPr>
              <p:nvPr/>
            </p:nvSpPr>
            <p:spPr bwMode="auto">
              <a:xfrm>
                <a:off x="5159" y="1714"/>
                <a:ext cx="155" cy="144"/>
              </a:xfrm>
              <a:custGeom>
                <a:avLst/>
                <a:gdLst/>
                <a:ahLst/>
                <a:cxnLst>
                  <a:cxn ang="0">
                    <a:pos x="155" y="98"/>
                  </a:cxn>
                  <a:cxn ang="0">
                    <a:pos x="54" y="0"/>
                  </a:cxn>
                  <a:cxn ang="0">
                    <a:pos x="0" y="40"/>
                  </a:cxn>
                  <a:cxn ang="0">
                    <a:pos x="95" y="144"/>
                  </a:cxn>
                  <a:cxn ang="0">
                    <a:pos x="155" y="98"/>
                  </a:cxn>
                </a:cxnLst>
                <a:rect l="0" t="0" r="r" b="b"/>
                <a:pathLst>
                  <a:path w="155" h="144">
                    <a:moveTo>
                      <a:pt x="155" y="98"/>
                    </a:moveTo>
                    <a:lnTo>
                      <a:pt x="54" y="0"/>
                    </a:lnTo>
                    <a:lnTo>
                      <a:pt x="0" y="40"/>
                    </a:lnTo>
                    <a:lnTo>
                      <a:pt x="95" y="144"/>
                    </a:lnTo>
                    <a:lnTo>
                      <a:pt x="155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10" name="Freeform 398"/>
              <p:cNvSpPr>
                <a:spLocks/>
              </p:cNvSpPr>
              <p:nvPr/>
            </p:nvSpPr>
            <p:spPr bwMode="auto">
              <a:xfrm>
                <a:off x="4983" y="2054"/>
                <a:ext cx="83" cy="137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6" y="21"/>
                  </a:cxn>
                  <a:cxn ang="0">
                    <a:pos x="59" y="0"/>
                  </a:cxn>
                  <a:cxn ang="0">
                    <a:pos x="83" y="101"/>
                  </a:cxn>
                  <a:cxn ang="0">
                    <a:pos x="0" y="137"/>
                  </a:cxn>
                </a:cxnLst>
                <a:rect l="0" t="0" r="r" b="b"/>
                <a:pathLst>
                  <a:path w="83" h="137">
                    <a:moveTo>
                      <a:pt x="0" y="137"/>
                    </a:moveTo>
                    <a:lnTo>
                      <a:pt x="6" y="21"/>
                    </a:lnTo>
                    <a:lnTo>
                      <a:pt x="59" y="0"/>
                    </a:lnTo>
                    <a:lnTo>
                      <a:pt x="83" y="101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11" name="Freeform 399"/>
              <p:cNvSpPr>
                <a:spLocks/>
              </p:cNvSpPr>
              <p:nvPr/>
            </p:nvSpPr>
            <p:spPr bwMode="auto">
              <a:xfrm>
                <a:off x="4983" y="2054"/>
                <a:ext cx="83" cy="137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6" y="21"/>
                  </a:cxn>
                  <a:cxn ang="0">
                    <a:pos x="59" y="0"/>
                  </a:cxn>
                  <a:cxn ang="0">
                    <a:pos x="83" y="101"/>
                  </a:cxn>
                  <a:cxn ang="0">
                    <a:pos x="0" y="137"/>
                  </a:cxn>
                </a:cxnLst>
                <a:rect l="0" t="0" r="r" b="b"/>
                <a:pathLst>
                  <a:path w="83" h="137">
                    <a:moveTo>
                      <a:pt x="0" y="137"/>
                    </a:moveTo>
                    <a:lnTo>
                      <a:pt x="6" y="21"/>
                    </a:lnTo>
                    <a:lnTo>
                      <a:pt x="59" y="0"/>
                    </a:lnTo>
                    <a:lnTo>
                      <a:pt x="83" y="101"/>
                    </a:lnTo>
                    <a:lnTo>
                      <a:pt x="0" y="13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12" name="Freeform 400"/>
              <p:cNvSpPr>
                <a:spLocks/>
              </p:cNvSpPr>
              <p:nvPr/>
            </p:nvSpPr>
            <p:spPr bwMode="auto">
              <a:xfrm>
                <a:off x="3714" y="2054"/>
                <a:ext cx="84" cy="137"/>
              </a:xfrm>
              <a:custGeom>
                <a:avLst/>
                <a:gdLst/>
                <a:ahLst/>
                <a:cxnLst>
                  <a:cxn ang="0">
                    <a:pos x="79" y="21"/>
                  </a:cxn>
                  <a:cxn ang="0">
                    <a:pos x="26" y="0"/>
                  </a:cxn>
                  <a:cxn ang="0">
                    <a:pos x="0" y="101"/>
                  </a:cxn>
                  <a:cxn ang="0">
                    <a:pos x="84" y="137"/>
                  </a:cxn>
                  <a:cxn ang="0">
                    <a:pos x="79" y="21"/>
                  </a:cxn>
                </a:cxnLst>
                <a:rect l="0" t="0" r="r" b="b"/>
                <a:pathLst>
                  <a:path w="84" h="137">
                    <a:moveTo>
                      <a:pt x="79" y="21"/>
                    </a:moveTo>
                    <a:lnTo>
                      <a:pt x="26" y="0"/>
                    </a:lnTo>
                    <a:lnTo>
                      <a:pt x="0" y="101"/>
                    </a:lnTo>
                    <a:lnTo>
                      <a:pt x="84" y="137"/>
                    </a:lnTo>
                    <a:lnTo>
                      <a:pt x="79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13" name="Freeform 401"/>
              <p:cNvSpPr>
                <a:spLocks noEditPoints="1"/>
              </p:cNvSpPr>
              <p:nvPr/>
            </p:nvSpPr>
            <p:spPr bwMode="auto">
              <a:xfrm>
                <a:off x="3714" y="2054"/>
                <a:ext cx="1284" cy="298"/>
              </a:xfrm>
              <a:custGeom>
                <a:avLst/>
                <a:gdLst/>
                <a:ahLst/>
                <a:cxnLst>
                  <a:cxn ang="0">
                    <a:pos x="79" y="21"/>
                  </a:cxn>
                  <a:cxn ang="0">
                    <a:pos x="26" y="0"/>
                  </a:cxn>
                  <a:cxn ang="0">
                    <a:pos x="0" y="101"/>
                  </a:cxn>
                  <a:cxn ang="0">
                    <a:pos x="84" y="137"/>
                  </a:cxn>
                  <a:cxn ang="0">
                    <a:pos x="79" y="21"/>
                  </a:cxn>
                  <a:cxn ang="0">
                    <a:pos x="1284" y="262"/>
                  </a:cxn>
                  <a:cxn ang="0">
                    <a:pos x="1177" y="298"/>
                  </a:cxn>
                </a:cxnLst>
                <a:rect l="0" t="0" r="r" b="b"/>
                <a:pathLst>
                  <a:path w="1284" h="298">
                    <a:moveTo>
                      <a:pt x="79" y="21"/>
                    </a:moveTo>
                    <a:lnTo>
                      <a:pt x="26" y="0"/>
                    </a:lnTo>
                    <a:lnTo>
                      <a:pt x="0" y="101"/>
                    </a:lnTo>
                    <a:lnTo>
                      <a:pt x="84" y="137"/>
                    </a:lnTo>
                    <a:lnTo>
                      <a:pt x="79" y="21"/>
                    </a:lnTo>
                    <a:moveTo>
                      <a:pt x="1284" y="262"/>
                    </a:moveTo>
                    <a:lnTo>
                      <a:pt x="1177" y="29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14" name="Freeform 402"/>
              <p:cNvSpPr>
                <a:spLocks/>
              </p:cNvSpPr>
              <p:nvPr/>
            </p:nvSpPr>
            <p:spPr bwMode="auto">
              <a:xfrm>
                <a:off x="5254" y="1812"/>
                <a:ext cx="107" cy="108"/>
              </a:xfrm>
              <a:custGeom>
                <a:avLst/>
                <a:gdLst/>
                <a:ahLst/>
                <a:cxnLst>
                  <a:cxn ang="0">
                    <a:pos x="107" y="60"/>
                  </a:cxn>
                  <a:cxn ang="0">
                    <a:pos x="60" y="0"/>
                  </a:cxn>
                  <a:cxn ang="0">
                    <a:pos x="0" y="46"/>
                  </a:cxn>
                  <a:cxn ang="0">
                    <a:pos x="42" y="108"/>
                  </a:cxn>
                  <a:cxn ang="0">
                    <a:pos x="107" y="60"/>
                  </a:cxn>
                </a:cxnLst>
                <a:rect l="0" t="0" r="r" b="b"/>
                <a:pathLst>
                  <a:path w="107" h="108">
                    <a:moveTo>
                      <a:pt x="107" y="60"/>
                    </a:moveTo>
                    <a:lnTo>
                      <a:pt x="60" y="0"/>
                    </a:lnTo>
                    <a:lnTo>
                      <a:pt x="0" y="46"/>
                    </a:lnTo>
                    <a:lnTo>
                      <a:pt x="42" y="108"/>
                    </a:lnTo>
                    <a:lnTo>
                      <a:pt x="107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15" name="Freeform 403"/>
              <p:cNvSpPr>
                <a:spLocks/>
              </p:cNvSpPr>
              <p:nvPr/>
            </p:nvSpPr>
            <p:spPr bwMode="auto">
              <a:xfrm>
                <a:off x="5254" y="1812"/>
                <a:ext cx="107" cy="108"/>
              </a:xfrm>
              <a:custGeom>
                <a:avLst/>
                <a:gdLst/>
                <a:ahLst/>
                <a:cxnLst>
                  <a:cxn ang="0">
                    <a:pos x="107" y="60"/>
                  </a:cxn>
                  <a:cxn ang="0">
                    <a:pos x="60" y="0"/>
                  </a:cxn>
                  <a:cxn ang="0">
                    <a:pos x="0" y="46"/>
                  </a:cxn>
                  <a:cxn ang="0">
                    <a:pos x="42" y="108"/>
                  </a:cxn>
                  <a:cxn ang="0">
                    <a:pos x="107" y="60"/>
                  </a:cxn>
                </a:cxnLst>
                <a:rect l="0" t="0" r="r" b="b"/>
                <a:pathLst>
                  <a:path w="107" h="108">
                    <a:moveTo>
                      <a:pt x="107" y="60"/>
                    </a:moveTo>
                    <a:lnTo>
                      <a:pt x="60" y="0"/>
                    </a:lnTo>
                    <a:lnTo>
                      <a:pt x="0" y="46"/>
                    </a:lnTo>
                    <a:lnTo>
                      <a:pt x="42" y="108"/>
                    </a:lnTo>
                    <a:lnTo>
                      <a:pt x="107" y="6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16" name="Freeform 404"/>
              <p:cNvSpPr>
                <a:spLocks/>
              </p:cNvSpPr>
              <p:nvPr/>
            </p:nvSpPr>
            <p:spPr bwMode="auto">
              <a:xfrm>
                <a:off x="4605" y="1459"/>
                <a:ext cx="118" cy="104"/>
              </a:xfrm>
              <a:custGeom>
                <a:avLst/>
                <a:gdLst/>
                <a:ahLst/>
                <a:cxnLst>
                  <a:cxn ang="0">
                    <a:pos x="118" y="89"/>
                  </a:cxn>
                  <a:cxn ang="0">
                    <a:pos x="39" y="0"/>
                  </a:cxn>
                  <a:cxn ang="0">
                    <a:pos x="0" y="12"/>
                  </a:cxn>
                  <a:cxn ang="0">
                    <a:pos x="68" y="104"/>
                  </a:cxn>
                  <a:cxn ang="0">
                    <a:pos x="118" y="89"/>
                  </a:cxn>
                </a:cxnLst>
                <a:rect l="0" t="0" r="r" b="b"/>
                <a:pathLst>
                  <a:path w="118" h="104">
                    <a:moveTo>
                      <a:pt x="118" y="89"/>
                    </a:moveTo>
                    <a:lnTo>
                      <a:pt x="39" y="0"/>
                    </a:lnTo>
                    <a:lnTo>
                      <a:pt x="0" y="12"/>
                    </a:lnTo>
                    <a:lnTo>
                      <a:pt x="68" y="104"/>
                    </a:lnTo>
                    <a:lnTo>
                      <a:pt x="118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17" name="Freeform 405"/>
              <p:cNvSpPr>
                <a:spLocks noEditPoints="1"/>
              </p:cNvSpPr>
              <p:nvPr/>
            </p:nvSpPr>
            <p:spPr bwMode="auto">
              <a:xfrm>
                <a:off x="3522" y="1459"/>
                <a:ext cx="1201" cy="1047"/>
              </a:xfrm>
              <a:custGeom>
                <a:avLst/>
                <a:gdLst/>
                <a:ahLst/>
                <a:cxnLst>
                  <a:cxn ang="0">
                    <a:pos x="1201" y="89"/>
                  </a:cxn>
                  <a:cxn ang="0">
                    <a:pos x="1122" y="0"/>
                  </a:cxn>
                  <a:cxn ang="0">
                    <a:pos x="1083" y="12"/>
                  </a:cxn>
                  <a:cxn ang="0">
                    <a:pos x="1151" y="104"/>
                  </a:cxn>
                  <a:cxn ang="0">
                    <a:pos x="1201" y="89"/>
                  </a:cxn>
                  <a:cxn ang="0">
                    <a:pos x="370" y="893"/>
                  </a:cxn>
                  <a:cxn ang="0">
                    <a:pos x="262" y="857"/>
                  </a:cxn>
                  <a:cxn ang="0">
                    <a:pos x="0" y="991"/>
                  </a:cxn>
                  <a:cxn ang="0">
                    <a:pos x="124" y="1047"/>
                  </a:cxn>
                </a:cxnLst>
                <a:rect l="0" t="0" r="r" b="b"/>
                <a:pathLst>
                  <a:path w="1201" h="1047">
                    <a:moveTo>
                      <a:pt x="1201" y="89"/>
                    </a:moveTo>
                    <a:lnTo>
                      <a:pt x="1122" y="0"/>
                    </a:lnTo>
                    <a:lnTo>
                      <a:pt x="1083" y="12"/>
                    </a:lnTo>
                    <a:lnTo>
                      <a:pt x="1151" y="104"/>
                    </a:lnTo>
                    <a:lnTo>
                      <a:pt x="1201" y="89"/>
                    </a:lnTo>
                    <a:moveTo>
                      <a:pt x="370" y="893"/>
                    </a:moveTo>
                    <a:lnTo>
                      <a:pt x="262" y="857"/>
                    </a:lnTo>
                    <a:moveTo>
                      <a:pt x="0" y="991"/>
                    </a:moveTo>
                    <a:lnTo>
                      <a:pt x="124" y="104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18" name="Freeform 406"/>
              <p:cNvSpPr>
                <a:spLocks/>
              </p:cNvSpPr>
              <p:nvPr/>
            </p:nvSpPr>
            <p:spPr bwMode="auto">
              <a:xfrm>
                <a:off x="5042" y="2054"/>
                <a:ext cx="85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5"/>
                  </a:cxn>
                  <a:cxn ang="0">
                    <a:pos x="85" y="106"/>
                  </a:cxn>
                  <a:cxn ang="0">
                    <a:pos x="24" y="101"/>
                  </a:cxn>
                  <a:cxn ang="0">
                    <a:pos x="0" y="0"/>
                  </a:cxn>
                </a:cxnLst>
                <a:rect l="0" t="0" r="r" b="b"/>
                <a:pathLst>
                  <a:path w="85" h="106">
                    <a:moveTo>
                      <a:pt x="0" y="0"/>
                    </a:moveTo>
                    <a:lnTo>
                      <a:pt x="59" y="5"/>
                    </a:lnTo>
                    <a:lnTo>
                      <a:pt x="85" y="106"/>
                    </a:lnTo>
                    <a:lnTo>
                      <a:pt x="24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19" name="Freeform 407"/>
              <p:cNvSpPr>
                <a:spLocks/>
              </p:cNvSpPr>
              <p:nvPr/>
            </p:nvSpPr>
            <p:spPr bwMode="auto">
              <a:xfrm>
                <a:off x="5042" y="2054"/>
                <a:ext cx="85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5"/>
                  </a:cxn>
                  <a:cxn ang="0">
                    <a:pos x="85" y="106"/>
                  </a:cxn>
                  <a:cxn ang="0">
                    <a:pos x="24" y="101"/>
                  </a:cxn>
                  <a:cxn ang="0">
                    <a:pos x="0" y="0"/>
                  </a:cxn>
                </a:cxnLst>
                <a:rect l="0" t="0" r="r" b="b"/>
                <a:pathLst>
                  <a:path w="85" h="106">
                    <a:moveTo>
                      <a:pt x="0" y="0"/>
                    </a:moveTo>
                    <a:lnTo>
                      <a:pt x="59" y="5"/>
                    </a:lnTo>
                    <a:lnTo>
                      <a:pt x="85" y="106"/>
                    </a:lnTo>
                    <a:lnTo>
                      <a:pt x="24" y="10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20" name="Freeform 408"/>
              <p:cNvSpPr>
                <a:spLocks/>
              </p:cNvSpPr>
              <p:nvPr/>
            </p:nvSpPr>
            <p:spPr bwMode="auto">
              <a:xfrm>
                <a:off x="3655" y="2054"/>
                <a:ext cx="85" cy="106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0" y="106"/>
                  </a:cxn>
                  <a:cxn ang="0">
                    <a:pos x="59" y="101"/>
                  </a:cxn>
                  <a:cxn ang="0">
                    <a:pos x="85" y="0"/>
                  </a:cxn>
                  <a:cxn ang="0">
                    <a:pos x="26" y="5"/>
                  </a:cxn>
                </a:cxnLst>
                <a:rect l="0" t="0" r="r" b="b"/>
                <a:pathLst>
                  <a:path w="85" h="106">
                    <a:moveTo>
                      <a:pt x="26" y="5"/>
                    </a:moveTo>
                    <a:lnTo>
                      <a:pt x="0" y="106"/>
                    </a:lnTo>
                    <a:lnTo>
                      <a:pt x="59" y="101"/>
                    </a:lnTo>
                    <a:lnTo>
                      <a:pt x="85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21" name="Freeform 409"/>
              <p:cNvSpPr>
                <a:spLocks/>
              </p:cNvSpPr>
              <p:nvPr/>
            </p:nvSpPr>
            <p:spPr bwMode="auto">
              <a:xfrm>
                <a:off x="3655" y="2054"/>
                <a:ext cx="85" cy="106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0" y="106"/>
                  </a:cxn>
                  <a:cxn ang="0">
                    <a:pos x="59" y="101"/>
                  </a:cxn>
                  <a:cxn ang="0">
                    <a:pos x="85" y="0"/>
                  </a:cxn>
                  <a:cxn ang="0">
                    <a:pos x="26" y="5"/>
                  </a:cxn>
                </a:cxnLst>
                <a:rect l="0" t="0" r="r" b="b"/>
                <a:pathLst>
                  <a:path w="85" h="106">
                    <a:moveTo>
                      <a:pt x="26" y="5"/>
                    </a:moveTo>
                    <a:lnTo>
                      <a:pt x="0" y="106"/>
                    </a:lnTo>
                    <a:lnTo>
                      <a:pt x="59" y="101"/>
                    </a:lnTo>
                    <a:lnTo>
                      <a:pt x="85" y="0"/>
                    </a:lnTo>
                    <a:lnTo>
                      <a:pt x="26" y="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22" name="Freeform 410"/>
              <p:cNvSpPr>
                <a:spLocks/>
              </p:cNvSpPr>
              <p:nvPr/>
            </p:nvSpPr>
            <p:spPr bwMode="auto">
              <a:xfrm>
                <a:off x="4769" y="1508"/>
                <a:ext cx="140" cy="114"/>
              </a:xfrm>
              <a:custGeom>
                <a:avLst/>
                <a:gdLst/>
                <a:ahLst/>
                <a:cxnLst>
                  <a:cxn ang="0">
                    <a:pos x="140" y="87"/>
                  </a:cxn>
                  <a:cxn ang="0">
                    <a:pos x="41" y="0"/>
                  </a:cxn>
                  <a:cxn ang="0">
                    <a:pos x="0" y="20"/>
                  </a:cxn>
                  <a:cxn ang="0">
                    <a:pos x="89" y="114"/>
                  </a:cxn>
                  <a:cxn ang="0">
                    <a:pos x="140" y="87"/>
                  </a:cxn>
                </a:cxnLst>
                <a:rect l="0" t="0" r="r" b="b"/>
                <a:pathLst>
                  <a:path w="140" h="114">
                    <a:moveTo>
                      <a:pt x="140" y="87"/>
                    </a:moveTo>
                    <a:lnTo>
                      <a:pt x="41" y="0"/>
                    </a:lnTo>
                    <a:lnTo>
                      <a:pt x="0" y="20"/>
                    </a:lnTo>
                    <a:lnTo>
                      <a:pt x="89" y="114"/>
                    </a:lnTo>
                    <a:lnTo>
                      <a:pt x="14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23" name="Freeform 411"/>
              <p:cNvSpPr>
                <a:spLocks/>
              </p:cNvSpPr>
              <p:nvPr/>
            </p:nvSpPr>
            <p:spPr bwMode="auto">
              <a:xfrm>
                <a:off x="4769" y="1508"/>
                <a:ext cx="140" cy="114"/>
              </a:xfrm>
              <a:custGeom>
                <a:avLst/>
                <a:gdLst/>
                <a:ahLst/>
                <a:cxnLst>
                  <a:cxn ang="0">
                    <a:pos x="140" y="87"/>
                  </a:cxn>
                  <a:cxn ang="0">
                    <a:pos x="41" y="0"/>
                  </a:cxn>
                  <a:cxn ang="0">
                    <a:pos x="0" y="20"/>
                  </a:cxn>
                  <a:cxn ang="0">
                    <a:pos x="89" y="114"/>
                  </a:cxn>
                  <a:cxn ang="0">
                    <a:pos x="140" y="87"/>
                  </a:cxn>
                </a:cxnLst>
                <a:rect l="0" t="0" r="r" b="b"/>
                <a:pathLst>
                  <a:path w="140" h="114">
                    <a:moveTo>
                      <a:pt x="140" y="87"/>
                    </a:moveTo>
                    <a:lnTo>
                      <a:pt x="41" y="0"/>
                    </a:lnTo>
                    <a:lnTo>
                      <a:pt x="0" y="20"/>
                    </a:lnTo>
                    <a:lnTo>
                      <a:pt x="89" y="114"/>
                    </a:lnTo>
                    <a:lnTo>
                      <a:pt x="140" y="8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24" name="Freeform 412"/>
              <p:cNvSpPr>
                <a:spLocks/>
              </p:cNvSpPr>
              <p:nvPr/>
            </p:nvSpPr>
            <p:spPr bwMode="auto">
              <a:xfrm>
                <a:off x="4909" y="1567"/>
                <a:ext cx="151" cy="124"/>
              </a:xfrm>
              <a:custGeom>
                <a:avLst/>
                <a:gdLst/>
                <a:ahLst/>
                <a:cxnLst>
                  <a:cxn ang="0">
                    <a:pos x="151" y="89"/>
                  </a:cxn>
                  <a:cxn ang="0">
                    <a:pos x="46" y="0"/>
                  </a:cxn>
                  <a:cxn ang="0">
                    <a:pos x="0" y="28"/>
                  </a:cxn>
                  <a:cxn ang="0">
                    <a:pos x="96" y="124"/>
                  </a:cxn>
                  <a:cxn ang="0">
                    <a:pos x="151" y="89"/>
                  </a:cxn>
                </a:cxnLst>
                <a:rect l="0" t="0" r="r" b="b"/>
                <a:pathLst>
                  <a:path w="151" h="124">
                    <a:moveTo>
                      <a:pt x="151" y="89"/>
                    </a:moveTo>
                    <a:lnTo>
                      <a:pt x="46" y="0"/>
                    </a:lnTo>
                    <a:lnTo>
                      <a:pt x="0" y="28"/>
                    </a:lnTo>
                    <a:lnTo>
                      <a:pt x="96" y="124"/>
                    </a:lnTo>
                    <a:lnTo>
                      <a:pt x="151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25" name="Freeform 413"/>
              <p:cNvSpPr>
                <a:spLocks/>
              </p:cNvSpPr>
              <p:nvPr/>
            </p:nvSpPr>
            <p:spPr bwMode="auto">
              <a:xfrm>
                <a:off x="4909" y="1567"/>
                <a:ext cx="151" cy="124"/>
              </a:xfrm>
              <a:custGeom>
                <a:avLst/>
                <a:gdLst/>
                <a:ahLst/>
                <a:cxnLst>
                  <a:cxn ang="0">
                    <a:pos x="151" y="89"/>
                  </a:cxn>
                  <a:cxn ang="0">
                    <a:pos x="46" y="0"/>
                  </a:cxn>
                  <a:cxn ang="0">
                    <a:pos x="0" y="28"/>
                  </a:cxn>
                  <a:cxn ang="0">
                    <a:pos x="96" y="124"/>
                  </a:cxn>
                  <a:cxn ang="0">
                    <a:pos x="151" y="89"/>
                  </a:cxn>
                </a:cxnLst>
                <a:rect l="0" t="0" r="r" b="b"/>
                <a:pathLst>
                  <a:path w="151" h="124">
                    <a:moveTo>
                      <a:pt x="151" y="89"/>
                    </a:moveTo>
                    <a:lnTo>
                      <a:pt x="46" y="0"/>
                    </a:lnTo>
                    <a:lnTo>
                      <a:pt x="0" y="28"/>
                    </a:lnTo>
                    <a:lnTo>
                      <a:pt x="96" y="124"/>
                    </a:lnTo>
                    <a:lnTo>
                      <a:pt x="151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26" name="Freeform 414"/>
              <p:cNvSpPr>
                <a:spLocks/>
              </p:cNvSpPr>
              <p:nvPr/>
            </p:nvSpPr>
            <p:spPr bwMode="auto">
              <a:xfrm>
                <a:off x="4895" y="2294"/>
                <a:ext cx="130" cy="140"/>
              </a:xfrm>
              <a:custGeom>
                <a:avLst/>
                <a:gdLst/>
                <a:ahLst/>
                <a:cxnLst>
                  <a:cxn ang="0">
                    <a:pos x="16" y="140"/>
                  </a:cxn>
                  <a:cxn ang="0">
                    <a:pos x="0" y="36"/>
                  </a:cxn>
                  <a:cxn ang="0">
                    <a:pos x="109" y="0"/>
                  </a:cxn>
                  <a:cxn ang="0">
                    <a:pos x="130" y="102"/>
                  </a:cxn>
                  <a:cxn ang="0">
                    <a:pos x="16" y="140"/>
                  </a:cxn>
                </a:cxnLst>
                <a:rect l="0" t="0" r="r" b="b"/>
                <a:pathLst>
                  <a:path w="130" h="140">
                    <a:moveTo>
                      <a:pt x="16" y="140"/>
                    </a:moveTo>
                    <a:lnTo>
                      <a:pt x="0" y="36"/>
                    </a:lnTo>
                    <a:lnTo>
                      <a:pt x="109" y="0"/>
                    </a:lnTo>
                    <a:lnTo>
                      <a:pt x="130" y="102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27" name="Freeform 415"/>
              <p:cNvSpPr>
                <a:spLocks/>
              </p:cNvSpPr>
              <p:nvPr/>
            </p:nvSpPr>
            <p:spPr bwMode="auto">
              <a:xfrm>
                <a:off x="4895" y="2294"/>
                <a:ext cx="130" cy="140"/>
              </a:xfrm>
              <a:custGeom>
                <a:avLst/>
                <a:gdLst/>
                <a:ahLst/>
                <a:cxnLst>
                  <a:cxn ang="0">
                    <a:pos x="16" y="140"/>
                  </a:cxn>
                  <a:cxn ang="0">
                    <a:pos x="0" y="36"/>
                  </a:cxn>
                  <a:cxn ang="0">
                    <a:pos x="109" y="0"/>
                  </a:cxn>
                  <a:cxn ang="0">
                    <a:pos x="130" y="102"/>
                  </a:cxn>
                  <a:cxn ang="0">
                    <a:pos x="16" y="140"/>
                  </a:cxn>
                </a:cxnLst>
                <a:rect l="0" t="0" r="r" b="b"/>
                <a:pathLst>
                  <a:path w="130" h="140">
                    <a:moveTo>
                      <a:pt x="16" y="140"/>
                    </a:moveTo>
                    <a:lnTo>
                      <a:pt x="0" y="36"/>
                    </a:lnTo>
                    <a:lnTo>
                      <a:pt x="109" y="0"/>
                    </a:lnTo>
                    <a:lnTo>
                      <a:pt x="130" y="102"/>
                    </a:lnTo>
                    <a:lnTo>
                      <a:pt x="16" y="14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28" name="Freeform 416"/>
              <p:cNvSpPr>
                <a:spLocks/>
              </p:cNvSpPr>
              <p:nvPr/>
            </p:nvSpPr>
            <p:spPr bwMode="auto">
              <a:xfrm>
                <a:off x="3757" y="2294"/>
                <a:ext cx="130" cy="140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21" y="0"/>
                  </a:cxn>
                  <a:cxn ang="0">
                    <a:pos x="130" y="36"/>
                  </a:cxn>
                  <a:cxn ang="0">
                    <a:pos x="114" y="140"/>
                  </a:cxn>
                  <a:cxn ang="0">
                    <a:pos x="0" y="102"/>
                  </a:cxn>
                </a:cxnLst>
                <a:rect l="0" t="0" r="r" b="b"/>
                <a:pathLst>
                  <a:path w="130" h="140">
                    <a:moveTo>
                      <a:pt x="0" y="102"/>
                    </a:moveTo>
                    <a:lnTo>
                      <a:pt x="21" y="0"/>
                    </a:lnTo>
                    <a:lnTo>
                      <a:pt x="130" y="36"/>
                    </a:lnTo>
                    <a:lnTo>
                      <a:pt x="114" y="14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29" name="Freeform 417"/>
              <p:cNvSpPr>
                <a:spLocks noEditPoints="1"/>
              </p:cNvSpPr>
              <p:nvPr/>
            </p:nvSpPr>
            <p:spPr bwMode="auto">
              <a:xfrm>
                <a:off x="3757" y="2294"/>
                <a:ext cx="130" cy="537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21" y="0"/>
                  </a:cxn>
                  <a:cxn ang="0">
                    <a:pos x="130" y="36"/>
                  </a:cxn>
                  <a:cxn ang="0">
                    <a:pos x="114" y="140"/>
                  </a:cxn>
                  <a:cxn ang="0">
                    <a:pos x="0" y="102"/>
                  </a:cxn>
                  <a:cxn ang="0">
                    <a:pos x="4" y="349"/>
                  </a:cxn>
                  <a:cxn ang="0">
                    <a:pos x="4" y="537"/>
                  </a:cxn>
                </a:cxnLst>
                <a:rect l="0" t="0" r="r" b="b"/>
                <a:pathLst>
                  <a:path w="130" h="537">
                    <a:moveTo>
                      <a:pt x="0" y="102"/>
                    </a:moveTo>
                    <a:lnTo>
                      <a:pt x="21" y="0"/>
                    </a:lnTo>
                    <a:lnTo>
                      <a:pt x="130" y="36"/>
                    </a:lnTo>
                    <a:lnTo>
                      <a:pt x="114" y="140"/>
                    </a:lnTo>
                    <a:lnTo>
                      <a:pt x="0" y="102"/>
                    </a:lnTo>
                    <a:moveTo>
                      <a:pt x="4" y="349"/>
                    </a:moveTo>
                    <a:lnTo>
                      <a:pt x="4" y="53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30" name="Freeform 418"/>
              <p:cNvSpPr>
                <a:spLocks/>
              </p:cNvSpPr>
              <p:nvPr/>
            </p:nvSpPr>
            <p:spPr bwMode="auto">
              <a:xfrm>
                <a:off x="5042" y="2054"/>
                <a:ext cx="83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45"/>
                  </a:cxn>
                  <a:cxn ang="0">
                    <a:pos x="83" y="132"/>
                  </a:cxn>
                  <a:cxn ang="0">
                    <a:pos x="24" y="101"/>
                  </a:cxn>
                  <a:cxn ang="0">
                    <a:pos x="0" y="0"/>
                  </a:cxn>
                </a:cxnLst>
                <a:rect l="0" t="0" r="r" b="b"/>
                <a:pathLst>
                  <a:path w="83" h="132">
                    <a:moveTo>
                      <a:pt x="0" y="0"/>
                    </a:moveTo>
                    <a:lnTo>
                      <a:pt x="71" y="45"/>
                    </a:lnTo>
                    <a:lnTo>
                      <a:pt x="83" y="132"/>
                    </a:lnTo>
                    <a:lnTo>
                      <a:pt x="24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31" name="Freeform 419"/>
              <p:cNvSpPr>
                <a:spLocks/>
              </p:cNvSpPr>
              <p:nvPr/>
            </p:nvSpPr>
            <p:spPr bwMode="auto">
              <a:xfrm>
                <a:off x="5042" y="2054"/>
                <a:ext cx="83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45"/>
                  </a:cxn>
                  <a:cxn ang="0">
                    <a:pos x="83" y="132"/>
                  </a:cxn>
                  <a:cxn ang="0">
                    <a:pos x="24" y="101"/>
                  </a:cxn>
                  <a:cxn ang="0">
                    <a:pos x="0" y="0"/>
                  </a:cxn>
                </a:cxnLst>
                <a:rect l="0" t="0" r="r" b="b"/>
                <a:pathLst>
                  <a:path w="83" h="132">
                    <a:moveTo>
                      <a:pt x="0" y="0"/>
                    </a:moveTo>
                    <a:lnTo>
                      <a:pt x="71" y="45"/>
                    </a:lnTo>
                    <a:lnTo>
                      <a:pt x="83" y="132"/>
                    </a:lnTo>
                    <a:lnTo>
                      <a:pt x="24" y="10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32" name="Freeform 420"/>
              <p:cNvSpPr>
                <a:spLocks/>
              </p:cNvSpPr>
              <p:nvPr/>
            </p:nvSpPr>
            <p:spPr bwMode="auto">
              <a:xfrm>
                <a:off x="5020" y="1904"/>
                <a:ext cx="86" cy="103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86" y="82"/>
                  </a:cxn>
                  <a:cxn ang="0">
                    <a:pos x="37" y="103"/>
                  </a:cxn>
                  <a:cxn ang="0">
                    <a:pos x="0" y="20"/>
                  </a:cxn>
                  <a:cxn ang="0">
                    <a:pos x="49" y="0"/>
                  </a:cxn>
                </a:cxnLst>
                <a:rect l="0" t="0" r="r" b="b"/>
                <a:pathLst>
                  <a:path w="86" h="103">
                    <a:moveTo>
                      <a:pt x="49" y="0"/>
                    </a:moveTo>
                    <a:lnTo>
                      <a:pt x="86" y="82"/>
                    </a:lnTo>
                    <a:lnTo>
                      <a:pt x="37" y="103"/>
                    </a:lnTo>
                    <a:lnTo>
                      <a:pt x="0" y="2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33" name="Freeform 421"/>
              <p:cNvSpPr>
                <a:spLocks/>
              </p:cNvSpPr>
              <p:nvPr/>
            </p:nvSpPr>
            <p:spPr bwMode="auto">
              <a:xfrm>
                <a:off x="5020" y="1904"/>
                <a:ext cx="86" cy="103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86" y="82"/>
                  </a:cxn>
                  <a:cxn ang="0">
                    <a:pos x="37" y="103"/>
                  </a:cxn>
                  <a:cxn ang="0">
                    <a:pos x="0" y="20"/>
                  </a:cxn>
                  <a:cxn ang="0">
                    <a:pos x="49" y="0"/>
                  </a:cxn>
                </a:cxnLst>
                <a:rect l="0" t="0" r="r" b="b"/>
                <a:pathLst>
                  <a:path w="86" h="103">
                    <a:moveTo>
                      <a:pt x="49" y="0"/>
                    </a:moveTo>
                    <a:lnTo>
                      <a:pt x="86" y="82"/>
                    </a:lnTo>
                    <a:lnTo>
                      <a:pt x="37" y="103"/>
                    </a:lnTo>
                    <a:lnTo>
                      <a:pt x="0" y="20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34" name="Freeform 422"/>
              <p:cNvSpPr>
                <a:spLocks/>
              </p:cNvSpPr>
              <p:nvPr/>
            </p:nvSpPr>
            <p:spPr bwMode="auto">
              <a:xfrm>
                <a:off x="3675" y="1904"/>
                <a:ext cx="87" cy="103"/>
              </a:xfrm>
              <a:custGeom>
                <a:avLst/>
                <a:gdLst/>
                <a:ahLst/>
                <a:cxnLst>
                  <a:cxn ang="0">
                    <a:pos x="50" y="103"/>
                  </a:cxn>
                  <a:cxn ang="0">
                    <a:pos x="87" y="20"/>
                  </a:cxn>
                  <a:cxn ang="0">
                    <a:pos x="38" y="0"/>
                  </a:cxn>
                  <a:cxn ang="0">
                    <a:pos x="0" y="82"/>
                  </a:cxn>
                  <a:cxn ang="0">
                    <a:pos x="50" y="103"/>
                  </a:cxn>
                </a:cxnLst>
                <a:rect l="0" t="0" r="r" b="b"/>
                <a:pathLst>
                  <a:path w="87" h="103">
                    <a:moveTo>
                      <a:pt x="50" y="103"/>
                    </a:moveTo>
                    <a:lnTo>
                      <a:pt x="87" y="20"/>
                    </a:lnTo>
                    <a:lnTo>
                      <a:pt x="38" y="0"/>
                    </a:lnTo>
                    <a:lnTo>
                      <a:pt x="0" y="82"/>
                    </a:lnTo>
                    <a:lnTo>
                      <a:pt x="5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35" name="Freeform 423"/>
              <p:cNvSpPr>
                <a:spLocks/>
              </p:cNvSpPr>
              <p:nvPr/>
            </p:nvSpPr>
            <p:spPr bwMode="auto">
              <a:xfrm>
                <a:off x="3675" y="1904"/>
                <a:ext cx="87" cy="103"/>
              </a:xfrm>
              <a:custGeom>
                <a:avLst/>
                <a:gdLst/>
                <a:ahLst/>
                <a:cxnLst>
                  <a:cxn ang="0">
                    <a:pos x="50" y="103"/>
                  </a:cxn>
                  <a:cxn ang="0">
                    <a:pos x="87" y="20"/>
                  </a:cxn>
                  <a:cxn ang="0">
                    <a:pos x="38" y="0"/>
                  </a:cxn>
                  <a:cxn ang="0">
                    <a:pos x="0" y="82"/>
                  </a:cxn>
                  <a:cxn ang="0">
                    <a:pos x="50" y="103"/>
                  </a:cxn>
                </a:cxnLst>
                <a:rect l="0" t="0" r="r" b="b"/>
                <a:pathLst>
                  <a:path w="87" h="103">
                    <a:moveTo>
                      <a:pt x="50" y="103"/>
                    </a:moveTo>
                    <a:lnTo>
                      <a:pt x="87" y="20"/>
                    </a:lnTo>
                    <a:lnTo>
                      <a:pt x="38" y="0"/>
                    </a:lnTo>
                    <a:lnTo>
                      <a:pt x="0" y="82"/>
                    </a:lnTo>
                    <a:lnTo>
                      <a:pt x="50" y="10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36" name="Freeform 424"/>
              <p:cNvSpPr>
                <a:spLocks/>
              </p:cNvSpPr>
              <p:nvPr/>
            </p:nvSpPr>
            <p:spPr bwMode="auto">
              <a:xfrm>
                <a:off x="5020" y="1924"/>
                <a:ext cx="127" cy="102"/>
              </a:xfrm>
              <a:custGeom>
                <a:avLst/>
                <a:gdLst/>
                <a:ahLst/>
                <a:cxnLst>
                  <a:cxn ang="0">
                    <a:pos x="96" y="24"/>
                  </a:cxn>
                  <a:cxn ang="0">
                    <a:pos x="127" y="102"/>
                  </a:cxn>
                  <a:cxn ang="0">
                    <a:pos x="37" y="83"/>
                  </a:cxn>
                  <a:cxn ang="0">
                    <a:pos x="0" y="0"/>
                  </a:cxn>
                  <a:cxn ang="0">
                    <a:pos x="96" y="24"/>
                  </a:cxn>
                </a:cxnLst>
                <a:rect l="0" t="0" r="r" b="b"/>
                <a:pathLst>
                  <a:path w="127" h="102">
                    <a:moveTo>
                      <a:pt x="96" y="24"/>
                    </a:moveTo>
                    <a:lnTo>
                      <a:pt x="127" y="102"/>
                    </a:lnTo>
                    <a:lnTo>
                      <a:pt x="37" y="83"/>
                    </a:lnTo>
                    <a:lnTo>
                      <a:pt x="0" y="0"/>
                    </a:lnTo>
                    <a:lnTo>
                      <a:pt x="9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37" name="Freeform 425"/>
              <p:cNvSpPr>
                <a:spLocks/>
              </p:cNvSpPr>
              <p:nvPr/>
            </p:nvSpPr>
            <p:spPr bwMode="auto">
              <a:xfrm>
                <a:off x="5020" y="1924"/>
                <a:ext cx="127" cy="102"/>
              </a:xfrm>
              <a:custGeom>
                <a:avLst/>
                <a:gdLst/>
                <a:ahLst/>
                <a:cxnLst>
                  <a:cxn ang="0">
                    <a:pos x="96" y="24"/>
                  </a:cxn>
                  <a:cxn ang="0">
                    <a:pos x="127" y="102"/>
                  </a:cxn>
                  <a:cxn ang="0">
                    <a:pos x="37" y="83"/>
                  </a:cxn>
                  <a:cxn ang="0">
                    <a:pos x="0" y="0"/>
                  </a:cxn>
                  <a:cxn ang="0">
                    <a:pos x="96" y="24"/>
                  </a:cxn>
                </a:cxnLst>
                <a:rect l="0" t="0" r="r" b="b"/>
                <a:pathLst>
                  <a:path w="127" h="102">
                    <a:moveTo>
                      <a:pt x="96" y="24"/>
                    </a:moveTo>
                    <a:lnTo>
                      <a:pt x="127" y="102"/>
                    </a:lnTo>
                    <a:lnTo>
                      <a:pt x="37" y="83"/>
                    </a:lnTo>
                    <a:lnTo>
                      <a:pt x="0" y="0"/>
                    </a:lnTo>
                    <a:lnTo>
                      <a:pt x="96" y="2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38" name="Freeform 426"/>
              <p:cNvSpPr>
                <a:spLocks/>
              </p:cNvSpPr>
              <p:nvPr/>
            </p:nvSpPr>
            <p:spPr bwMode="auto">
              <a:xfrm>
                <a:off x="4982" y="1823"/>
                <a:ext cx="87" cy="101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87" y="81"/>
                  </a:cxn>
                  <a:cxn ang="0">
                    <a:pos x="38" y="101"/>
                  </a:cxn>
                  <a:cxn ang="0">
                    <a:pos x="0" y="20"/>
                  </a:cxn>
                  <a:cxn ang="0">
                    <a:pos x="50" y="0"/>
                  </a:cxn>
                </a:cxnLst>
                <a:rect l="0" t="0" r="r" b="b"/>
                <a:pathLst>
                  <a:path w="87" h="101">
                    <a:moveTo>
                      <a:pt x="50" y="0"/>
                    </a:moveTo>
                    <a:lnTo>
                      <a:pt x="87" y="81"/>
                    </a:lnTo>
                    <a:lnTo>
                      <a:pt x="38" y="101"/>
                    </a:lnTo>
                    <a:lnTo>
                      <a:pt x="0" y="2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39" name="Freeform 427"/>
              <p:cNvSpPr>
                <a:spLocks/>
              </p:cNvSpPr>
              <p:nvPr/>
            </p:nvSpPr>
            <p:spPr bwMode="auto">
              <a:xfrm>
                <a:off x="4982" y="1823"/>
                <a:ext cx="87" cy="101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87" y="81"/>
                  </a:cxn>
                  <a:cxn ang="0">
                    <a:pos x="38" y="101"/>
                  </a:cxn>
                  <a:cxn ang="0">
                    <a:pos x="0" y="20"/>
                  </a:cxn>
                  <a:cxn ang="0">
                    <a:pos x="50" y="0"/>
                  </a:cxn>
                </a:cxnLst>
                <a:rect l="0" t="0" r="r" b="b"/>
                <a:pathLst>
                  <a:path w="87" h="101">
                    <a:moveTo>
                      <a:pt x="50" y="0"/>
                    </a:moveTo>
                    <a:lnTo>
                      <a:pt x="87" y="81"/>
                    </a:lnTo>
                    <a:lnTo>
                      <a:pt x="38" y="101"/>
                    </a:lnTo>
                    <a:lnTo>
                      <a:pt x="0" y="20"/>
                    </a:lnTo>
                    <a:lnTo>
                      <a:pt x="5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40" name="Freeform 428"/>
              <p:cNvSpPr>
                <a:spLocks/>
              </p:cNvSpPr>
              <p:nvPr/>
            </p:nvSpPr>
            <p:spPr bwMode="auto">
              <a:xfrm>
                <a:off x="3713" y="1823"/>
                <a:ext cx="88" cy="101"/>
              </a:xfrm>
              <a:custGeom>
                <a:avLst/>
                <a:gdLst/>
                <a:ahLst/>
                <a:cxnLst>
                  <a:cxn ang="0">
                    <a:pos x="49" y="101"/>
                  </a:cxn>
                  <a:cxn ang="0">
                    <a:pos x="88" y="20"/>
                  </a:cxn>
                  <a:cxn ang="0">
                    <a:pos x="36" y="0"/>
                  </a:cxn>
                  <a:cxn ang="0">
                    <a:pos x="0" y="81"/>
                  </a:cxn>
                  <a:cxn ang="0">
                    <a:pos x="49" y="101"/>
                  </a:cxn>
                </a:cxnLst>
                <a:rect l="0" t="0" r="r" b="b"/>
                <a:pathLst>
                  <a:path w="88" h="101">
                    <a:moveTo>
                      <a:pt x="49" y="101"/>
                    </a:moveTo>
                    <a:lnTo>
                      <a:pt x="88" y="20"/>
                    </a:lnTo>
                    <a:lnTo>
                      <a:pt x="36" y="0"/>
                    </a:lnTo>
                    <a:lnTo>
                      <a:pt x="0" y="81"/>
                    </a:lnTo>
                    <a:lnTo>
                      <a:pt x="49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41" name="Freeform 429"/>
              <p:cNvSpPr>
                <a:spLocks/>
              </p:cNvSpPr>
              <p:nvPr/>
            </p:nvSpPr>
            <p:spPr bwMode="auto">
              <a:xfrm>
                <a:off x="3713" y="1823"/>
                <a:ext cx="88" cy="101"/>
              </a:xfrm>
              <a:custGeom>
                <a:avLst/>
                <a:gdLst/>
                <a:ahLst/>
                <a:cxnLst>
                  <a:cxn ang="0">
                    <a:pos x="49" y="101"/>
                  </a:cxn>
                  <a:cxn ang="0">
                    <a:pos x="88" y="20"/>
                  </a:cxn>
                  <a:cxn ang="0">
                    <a:pos x="36" y="0"/>
                  </a:cxn>
                  <a:cxn ang="0">
                    <a:pos x="0" y="81"/>
                  </a:cxn>
                  <a:cxn ang="0">
                    <a:pos x="49" y="101"/>
                  </a:cxn>
                </a:cxnLst>
                <a:rect l="0" t="0" r="r" b="b"/>
                <a:pathLst>
                  <a:path w="88" h="101">
                    <a:moveTo>
                      <a:pt x="49" y="101"/>
                    </a:moveTo>
                    <a:lnTo>
                      <a:pt x="88" y="20"/>
                    </a:lnTo>
                    <a:lnTo>
                      <a:pt x="36" y="0"/>
                    </a:lnTo>
                    <a:lnTo>
                      <a:pt x="0" y="81"/>
                    </a:lnTo>
                    <a:lnTo>
                      <a:pt x="49" y="10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42" name="Freeform 430"/>
              <p:cNvSpPr>
                <a:spLocks/>
              </p:cNvSpPr>
              <p:nvPr/>
            </p:nvSpPr>
            <p:spPr bwMode="auto">
              <a:xfrm>
                <a:off x="4943" y="1762"/>
                <a:ext cx="135" cy="113"/>
              </a:xfrm>
              <a:custGeom>
                <a:avLst/>
                <a:gdLst/>
                <a:ahLst/>
                <a:cxnLst>
                  <a:cxn ang="0">
                    <a:pos x="75" y="17"/>
                  </a:cxn>
                  <a:cxn ang="0">
                    <a:pos x="135" y="113"/>
                  </a:cxn>
                  <a:cxn ang="0">
                    <a:pos x="39" y="81"/>
                  </a:cxn>
                  <a:cxn ang="0">
                    <a:pos x="0" y="0"/>
                  </a:cxn>
                  <a:cxn ang="0">
                    <a:pos x="75" y="17"/>
                  </a:cxn>
                </a:cxnLst>
                <a:rect l="0" t="0" r="r" b="b"/>
                <a:pathLst>
                  <a:path w="135" h="113">
                    <a:moveTo>
                      <a:pt x="75" y="17"/>
                    </a:moveTo>
                    <a:lnTo>
                      <a:pt x="135" y="113"/>
                    </a:lnTo>
                    <a:lnTo>
                      <a:pt x="39" y="81"/>
                    </a:lnTo>
                    <a:lnTo>
                      <a:pt x="0" y="0"/>
                    </a:lnTo>
                    <a:lnTo>
                      <a:pt x="75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43" name="Freeform 431"/>
              <p:cNvSpPr>
                <a:spLocks/>
              </p:cNvSpPr>
              <p:nvPr/>
            </p:nvSpPr>
            <p:spPr bwMode="auto">
              <a:xfrm>
                <a:off x="4943" y="1762"/>
                <a:ext cx="135" cy="113"/>
              </a:xfrm>
              <a:custGeom>
                <a:avLst/>
                <a:gdLst/>
                <a:ahLst/>
                <a:cxnLst>
                  <a:cxn ang="0">
                    <a:pos x="75" y="17"/>
                  </a:cxn>
                  <a:cxn ang="0">
                    <a:pos x="135" y="113"/>
                  </a:cxn>
                  <a:cxn ang="0">
                    <a:pos x="39" y="81"/>
                  </a:cxn>
                  <a:cxn ang="0">
                    <a:pos x="0" y="0"/>
                  </a:cxn>
                  <a:cxn ang="0">
                    <a:pos x="75" y="17"/>
                  </a:cxn>
                </a:cxnLst>
                <a:rect l="0" t="0" r="r" b="b"/>
                <a:pathLst>
                  <a:path w="135" h="113">
                    <a:moveTo>
                      <a:pt x="75" y="17"/>
                    </a:moveTo>
                    <a:lnTo>
                      <a:pt x="135" y="113"/>
                    </a:lnTo>
                    <a:lnTo>
                      <a:pt x="39" y="81"/>
                    </a:lnTo>
                    <a:lnTo>
                      <a:pt x="0" y="0"/>
                    </a:lnTo>
                    <a:lnTo>
                      <a:pt x="75" y="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44" name="Freeform 432"/>
              <p:cNvSpPr>
                <a:spLocks/>
              </p:cNvSpPr>
              <p:nvPr/>
            </p:nvSpPr>
            <p:spPr bwMode="auto">
              <a:xfrm>
                <a:off x="4982" y="1843"/>
                <a:ext cx="134" cy="105"/>
              </a:xfrm>
              <a:custGeom>
                <a:avLst/>
                <a:gdLst/>
                <a:ahLst/>
                <a:cxnLst>
                  <a:cxn ang="0">
                    <a:pos x="96" y="32"/>
                  </a:cxn>
                  <a:cxn ang="0">
                    <a:pos x="134" y="105"/>
                  </a:cxn>
                  <a:cxn ang="0">
                    <a:pos x="38" y="81"/>
                  </a:cxn>
                  <a:cxn ang="0">
                    <a:pos x="0" y="0"/>
                  </a:cxn>
                  <a:cxn ang="0">
                    <a:pos x="96" y="32"/>
                  </a:cxn>
                </a:cxnLst>
                <a:rect l="0" t="0" r="r" b="b"/>
                <a:pathLst>
                  <a:path w="134" h="105">
                    <a:moveTo>
                      <a:pt x="96" y="32"/>
                    </a:moveTo>
                    <a:lnTo>
                      <a:pt x="134" y="105"/>
                    </a:lnTo>
                    <a:lnTo>
                      <a:pt x="38" y="81"/>
                    </a:lnTo>
                    <a:lnTo>
                      <a:pt x="0" y="0"/>
                    </a:lnTo>
                    <a:lnTo>
                      <a:pt x="96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45" name="Freeform 433"/>
              <p:cNvSpPr>
                <a:spLocks/>
              </p:cNvSpPr>
              <p:nvPr/>
            </p:nvSpPr>
            <p:spPr bwMode="auto">
              <a:xfrm>
                <a:off x="4982" y="1843"/>
                <a:ext cx="134" cy="105"/>
              </a:xfrm>
              <a:custGeom>
                <a:avLst/>
                <a:gdLst/>
                <a:ahLst/>
                <a:cxnLst>
                  <a:cxn ang="0">
                    <a:pos x="96" y="32"/>
                  </a:cxn>
                  <a:cxn ang="0">
                    <a:pos x="134" y="105"/>
                  </a:cxn>
                  <a:cxn ang="0">
                    <a:pos x="38" y="81"/>
                  </a:cxn>
                  <a:cxn ang="0">
                    <a:pos x="0" y="0"/>
                  </a:cxn>
                  <a:cxn ang="0">
                    <a:pos x="96" y="32"/>
                  </a:cxn>
                </a:cxnLst>
                <a:rect l="0" t="0" r="r" b="b"/>
                <a:pathLst>
                  <a:path w="134" h="105">
                    <a:moveTo>
                      <a:pt x="96" y="32"/>
                    </a:moveTo>
                    <a:lnTo>
                      <a:pt x="134" y="105"/>
                    </a:lnTo>
                    <a:lnTo>
                      <a:pt x="38" y="81"/>
                    </a:lnTo>
                    <a:lnTo>
                      <a:pt x="0" y="0"/>
                    </a:lnTo>
                    <a:lnTo>
                      <a:pt x="96" y="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46" name="Freeform 434"/>
              <p:cNvSpPr>
                <a:spLocks/>
              </p:cNvSpPr>
              <p:nvPr/>
            </p:nvSpPr>
            <p:spPr bwMode="auto">
              <a:xfrm>
                <a:off x="4943" y="1742"/>
                <a:ext cx="89" cy="101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89" y="81"/>
                  </a:cxn>
                  <a:cxn ang="0">
                    <a:pos x="39" y="101"/>
                  </a:cxn>
                  <a:cxn ang="0">
                    <a:pos x="0" y="20"/>
                  </a:cxn>
                  <a:cxn ang="0">
                    <a:pos x="52" y="0"/>
                  </a:cxn>
                </a:cxnLst>
                <a:rect l="0" t="0" r="r" b="b"/>
                <a:pathLst>
                  <a:path w="89" h="101">
                    <a:moveTo>
                      <a:pt x="52" y="0"/>
                    </a:moveTo>
                    <a:lnTo>
                      <a:pt x="89" y="81"/>
                    </a:lnTo>
                    <a:lnTo>
                      <a:pt x="39" y="101"/>
                    </a:lnTo>
                    <a:lnTo>
                      <a:pt x="0" y="2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47" name="Freeform 435"/>
              <p:cNvSpPr>
                <a:spLocks/>
              </p:cNvSpPr>
              <p:nvPr/>
            </p:nvSpPr>
            <p:spPr bwMode="auto">
              <a:xfrm>
                <a:off x="4943" y="1742"/>
                <a:ext cx="89" cy="101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89" y="81"/>
                  </a:cxn>
                  <a:cxn ang="0">
                    <a:pos x="39" y="101"/>
                  </a:cxn>
                  <a:cxn ang="0">
                    <a:pos x="0" y="20"/>
                  </a:cxn>
                  <a:cxn ang="0">
                    <a:pos x="52" y="0"/>
                  </a:cxn>
                </a:cxnLst>
                <a:rect l="0" t="0" r="r" b="b"/>
                <a:pathLst>
                  <a:path w="89" h="101">
                    <a:moveTo>
                      <a:pt x="52" y="0"/>
                    </a:moveTo>
                    <a:lnTo>
                      <a:pt x="89" y="81"/>
                    </a:lnTo>
                    <a:lnTo>
                      <a:pt x="39" y="101"/>
                    </a:lnTo>
                    <a:lnTo>
                      <a:pt x="0" y="20"/>
                    </a:lnTo>
                    <a:lnTo>
                      <a:pt x="52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48" name="Freeform 436"/>
              <p:cNvSpPr>
                <a:spLocks/>
              </p:cNvSpPr>
              <p:nvPr/>
            </p:nvSpPr>
            <p:spPr bwMode="auto">
              <a:xfrm>
                <a:off x="3749" y="1742"/>
                <a:ext cx="90" cy="101"/>
              </a:xfrm>
              <a:custGeom>
                <a:avLst/>
                <a:gdLst/>
                <a:ahLst/>
                <a:cxnLst>
                  <a:cxn ang="0">
                    <a:pos x="52" y="101"/>
                  </a:cxn>
                  <a:cxn ang="0">
                    <a:pos x="90" y="20"/>
                  </a:cxn>
                  <a:cxn ang="0">
                    <a:pos x="37" y="0"/>
                  </a:cxn>
                  <a:cxn ang="0">
                    <a:pos x="0" y="81"/>
                  </a:cxn>
                  <a:cxn ang="0">
                    <a:pos x="52" y="101"/>
                  </a:cxn>
                </a:cxnLst>
                <a:rect l="0" t="0" r="r" b="b"/>
                <a:pathLst>
                  <a:path w="90" h="101">
                    <a:moveTo>
                      <a:pt x="52" y="101"/>
                    </a:moveTo>
                    <a:lnTo>
                      <a:pt x="90" y="20"/>
                    </a:lnTo>
                    <a:lnTo>
                      <a:pt x="37" y="0"/>
                    </a:lnTo>
                    <a:lnTo>
                      <a:pt x="0" y="81"/>
                    </a:lnTo>
                    <a:lnTo>
                      <a:pt x="52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49" name="Freeform 437"/>
              <p:cNvSpPr>
                <a:spLocks/>
              </p:cNvSpPr>
              <p:nvPr/>
            </p:nvSpPr>
            <p:spPr bwMode="auto">
              <a:xfrm>
                <a:off x="3749" y="1742"/>
                <a:ext cx="90" cy="101"/>
              </a:xfrm>
              <a:custGeom>
                <a:avLst/>
                <a:gdLst/>
                <a:ahLst/>
                <a:cxnLst>
                  <a:cxn ang="0">
                    <a:pos x="52" y="101"/>
                  </a:cxn>
                  <a:cxn ang="0">
                    <a:pos x="90" y="20"/>
                  </a:cxn>
                  <a:cxn ang="0">
                    <a:pos x="37" y="0"/>
                  </a:cxn>
                  <a:cxn ang="0">
                    <a:pos x="0" y="81"/>
                  </a:cxn>
                  <a:cxn ang="0">
                    <a:pos x="52" y="101"/>
                  </a:cxn>
                </a:cxnLst>
                <a:rect l="0" t="0" r="r" b="b"/>
                <a:pathLst>
                  <a:path w="90" h="101">
                    <a:moveTo>
                      <a:pt x="52" y="101"/>
                    </a:moveTo>
                    <a:lnTo>
                      <a:pt x="90" y="20"/>
                    </a:lnTo>
                    <a:lnTo>
                      <a:pt x="37" y="0"/>
                    </a:lnTo>
                    <a:lnTo>
                      <a:pt x="0" y="81"/>
                    </a:lnTo>
                    <a:lnTo>
                      <a:pt x="52" y="10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50" name="Freeform 438"/>
              <p:cNvSpPr>
                <a:spLocks/>
              </p:cNvSpPr>
              <p:nvPr/>
            </p:nvSpPr>
            <p:spPr bwMode="auto">
              <a:xfrm>
                <a:off x="5246" y="2060"/>
                <a:ext cx="89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89" y="72"/>
                  </a:cxn>
                  <a:cxn ang="0">
                    <a:pos x="89" y="0"/>
                  </a:cxn>
                  <a:cxn ang="0">
                    <a:pos x="0" y="54"/>
                  </a:cxn>
                  <a:cxn ang="0">
                    <a:pos x="0" y="126"/>
                  </a:cxn>
                </a:cxnLst>
                <a:rect l="0" t="0" r="r" b="b"/>
                <a:pathLst>
                  <a:path w="89" h="126">
                    <a:moveTo>
                      <a:pt x="0" y="126"/>
                    </a:moveTo>
                    <a:lnTo>
                      <a:pt x="89" y="72"/>
                    </a:lnTo>
                    <a:lnTo>
                      <a:pt x="89" y="0"/>
                    </a:lnTo>
                    <a:lnTo>
                      <a:pt x="0" y="54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51" name="Freeform 439"/>
              <p:cNvSpPr>
                <a:spLocks/>
              </p:cNvSpPr>
              <p:nvPr/>
            </p:nvSpPr>
            <p:spPr bwMode="auto">
              <a:xfrm>
                <a:off x="5246" y="2060"/>
                <a:ext cx="89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89" y="72"/>
                  </a:cxn>
                  <a:cxn ang="0">
                    <a:pos x="89" y="0"/>
                  </a:cxn>
                  <a:cxn ang="0">
                    <a:pos x="0" y="54"/>
                  </a:cxn>
                  <a:cxn ang="0">
                    <a:pos x="0" y="126"/>
                  </a:cxn>
                </a:cxnLst>
                <a:rect l="0" t="0" r="r" b="b"/>
                <a:pathLst>
                  <a:path w="89" h="126">
                    <a:moveTo>
                      <a:pt x="0" y="126"/>
                    </a:moveTo>
                    <a:lnTo>
                      <a:pt x="89" y="72"/>
                    </a:lnTo>
                    <a:lnTo>
                      <a:pt x="89" y="0"/>
                    </a:lnTo>
                    <a:lnTo>
                      <a:pt x="0" y="54"/>
                    </a:lnTo>
                    <a:lnTo>
                      <a:pt x="0" y="1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52" name="Freeform 440"/>
              <p:cNvSpPr>
                <a:spLocks/>
              </p:cNvSpPr>
              <p:nvPr/>
            </p:nvSpPr>
            <p:spPr bwMode="auto">
              <a:xfrm>
                <a:off x="4922" y="1938"/>
                <a:ext cx="110" cy="102"/>
              </a:xfrm>
              <a:custGeom>
                <a:avLst/>
                <a:gdLst/>
                <a:ahLst/>
                <a:cxnLst>
                  <a:cxn ang="0">
                    <a:pos x="57" y="102"/>
                  </a:cxn>
                  <a:cxn ang="0">
                    <a:pos x="0" y="30"/>
                  </a:cxn>
                  <a:cxn ang="0">
                    <a:pos x="73" y="0"/>
                  </a:cxn>
                  <a:cxn ang="0">
                    <a:pos x="110" y="80"/>
                  </a:cxn>
                  <a:cxn ang="0">
                    <a:pos x="57" y="102"/>
                  </a:cxn>
                </a:cxnLst>
                <a:rect l="0" t="0" r="r" b="b"/>
                <a:pathLst>
                  <a:path w="110" h="102">
                    <a:moveTo>
                      <a:pt x="57" y="102"/>
                    </a:moveTo>
                    <a:lnTo>
                      <a:pt x="0" y="30"/>
                    </a:lnTo>
                    <a:lnTo>
                      <a:pt x="73" y="0"/>
                    </a:lnTo>
                    <a:lnTo>
                      <a:pt x="110" y="80"/>
                    </a:lnTo>
                    <a:lnTo>
                      <a:pt x="57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53" name="Freeform 441"/>
              <p:cNvSpPr>
                <a:spLocks/>
              </p:cNvSpPr>
              <p:nvPr/>
            </p:nvSpPr>
            <p:spPr bwMode="auto">
              <a:xfrm>
                <a:off x="4922" y="1938"/>
                <a:ext cx="110" cy="102"/>
              </a:xfrm>
              <a:custGeom>
                <a:avLst/>
                <a:gdLst/>
                <a:ahLst/>
                <a:cxnLst>
                  <a:cxn ang="0">
                    <a:pos x="57" y="102"/>
                  </a:cxn>
                  <a:cxn ang="0">
                    <a:pos x="0" y="30"/>
                  </a:cxn>
                  <a:cxn ang="0">
                    <a:pos x="73" y="0"/>
                  </a:cxn>
                  <a:cxn ang="0">
                    <a:pos x="110" y="80"/>
                  </a:cxn>
                  <a:cxn ang="0">
                    <a:pos x="57" y="102"/>
                  </a:cxn>
                </a:cxnLst>
                <a:rect l="0" t="0" r="r" b="b"/>
                <a:pathLst>
                  <a:path w="110" h="102">
                    <a:moveTo>
                      <a:pt x="57" y="102"/>
                    </a:moveTo>
                    <a:lnTo>
                      <a:pt x="0" y="30"/>
                    </a:lnTo>
                    <a:lnTo>
                      <a:pt x="73" y="0"/>
                    </a:lnTo>
                    <a:lnTo>
                      <a:pt x="110" y="80"/>
                    </a:lnTo>
                    <a:lnTo>
                      <a:pt x="57" y="10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54" name="Freeform 442"/>
              <p:cNvSpPr>
                <a:spLocks/>
              </p:cNvSpPr>
              <p:nvPr/>
            </p:nvSpPr>
            <p:spPr bwMode="auto">
              <a:xfrm>
                <a:off x="3749" y="1938"/>
                <a:ext cx="111" cy="102"/>
              </a:xfrm>
              <a:custGeom>
                <a:avLst/>
                <a:gdLst/>
                <a:ahLst/>
                <a:cxnLst>
                  <a:cxn ang="0">
                    <a:pos x="111" y="30"/>
                  </a:cxn>
                  <a:cxn ang="0">
                    <a:pos x="37" y="0"/>
                  </a:cxn>
                  <a:cxn ang="0">
                    <a:pos x="0" y="80"/>
                  </a:cxn>
                  <a:cxn ang="0">
                    <a:pos x="53" y="102"/>
                  </a:cxn>
                  <a:cxn ang="0">
                    <a:pos x="111" y="30"/>
                  </a:cxn>
                </a:cxnLst>
                <a:rect l="0" t="0" r="r" b="b"/>
                <a:pathLst>
                  <a:path w="111" h="102">
                    <a:moveTo>
                      <a:pt x="111" y="30"/>
                    </a:moveTo>
                    <a:lnTo>
                      <a:pt x="37" y="0"/>
                    </a:lnTo>
                    <a:lnTo>
                      <a:pt x="0" y="80"/>
                    </a:lnTo>
                    <a:lnTo>
                      <a:pt x="53" y="102"/>
                    </a:lnTo>
                    <a:lnTo>
                      <a:pt x="11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55" name="Freeform 443"/>
              <p:cNvSpPr>
                <a:spLocks noEditPoints="1"/>
              </p:cNvSpPr>
              <p:nvPr/>
            </p:nvSpPr>
            <p:spPr bwMode="auto">
              <a:xfrm>
                <a:off x="3646" y="1938"/>
                <a:ext cx="1355" cy="665"/>
              </a:xfrm>
              <a:custGeom>
                <a:avLst/>
                <a:gdLst/>
                <a:ahLst/>
                <a:cxnLst>
                  <a:cxn ang="0">
                    <a:pos x="214" y="30"/>
                  </a:cxn>
                  <a:cxn ang="0">
                    <a:pos x="140" y="0"/>
                  </a:cxn>
                  <a:cxn ang="0">
                    <a:pos x="103" y="80"/>
                  </a:cxn>
                  <a:cxn ang="0">
                    <a:pos x="156" y="102"/>
                  </a:cxn>
                  <a:cxn ang="0">
                    <a:pos x="214" y="30"/>
                  </a:cxn>
                  <a:cxn ang="0">
                    <a:pos x="0" y="568"/>
                  </a:cxn>
                  <a:cxn ang="0">
                    <a:pos x="0" y="665"/>
                  </a:cxn>
                  <a:cxn ang="0">
                    <a:pos x="1189" y="537"/>
                  </a:cxn>
                  <a:cxn ang="0">
                    <a:pos x="1355" y="489"/>
                  </a:cxn>
                  <a:cxn ang="0">
                    <a:pos x="138" y="489"/>
                  </a:cxn>
                  <a:cxn ang="0">
                    <a:pos x="305" y="538"/>
                  </a:cxn>
                </a:cxnLst>
                <a:rect l="0" t="0" r="r" b="b"/>
                <a:pathLst>
                  <a:path w="1355" h="665">
                    <a:moveTo>
                      <a:pt x="214" y="30"/>
                    </a:moveTo>
                    <a:lnTo>
                      <a:pt x="140" y="0"/>
                    </a:lnTo>
                    <a:lnTo>
                      <a:pt x="103" y="80"/>
                    </a:lnTo>
                    <a:lnTo>
                      <a:pt x="156" y="102"/>
                    </a:lnTo>
                    <a:lnTo>
                      <a:pt x="214" y="30"/>
                    </a:lnTo>
                    <a:moveTo>
                      <a:pt x="0" y="568"/>
                    </a:moveTo>
                    <a:lnTo>
                      <a:pt x="0" y="665"/>
                    </a:lnTo>
                    <a:moveTo>
                      <a:pt x="1189" y="537"/>
                    </a:moveTo>
                    <a:lnTo>
                      <a:pt x="1355" y="489"/>
                    </a:lnTo>
                    <a:moveTo>
                      <a:pt x="138" y="489"/>
                    </a:moveTo>
                    <a:lnTo>
                      <a:pt x="305" y="53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56" name="Freeform 444"/>
              <p:cNvSpPr>
                <a:spLocks/>
              </p:cNvSpPr>
              <p:nvPr/>
            </p:nvSpPr>
            <p:spPr bwMode="auto">
              <a:xfrm>
                <a:off x="4888" y="1855"/>
                <a:ext cx="107" cy="113"/>
              </a:xfrm>
              <a:custGeom>
                <a:avLst/>
                <a:gdLst/>
                <a:ahLst/>
                <a:cxnLst>
                  <a:cxn ang="0">
                    <a:pos x="34" y="113"/>
                  </a:cxn>
                  <a:cxn ang="0">
                    <a:pos x="0" y="29"/>
                  </a:cxn>
                  <a:cxn ang="0">
                    <a:pos x="69" y="0"/>
                  </a:cxn>
                  <a:cxn ang="0">
                    <a:pos x="107" y="83"/>
                  </a:cxn>
                  <a:cxn ang="0">
                    <a:pos x="34" y="113"/>
                  </a:cxn>
                </a:cxnLst>
                <a:rect l="0" t="0" r="r" b="b"/>
                <a:pathLst>
                  <a:path w="107" h="113">
                    <a:moveTo>
                      <a:pt x="34" y="113"/>
                    </a:moveTo>
                    <a:lnTo>
                      <a:pt x="0" y="29"/>
                    </a:lnTo>
                    <a:lnTo>
                      <a:pt x="69" y="0"/>
                    </a:lnTo>
                    <a:lnTo>
                      <a:pt x="107" y="83"/>
                    </a:lnTo>
                    <a:lnTo>
                      <a:pt x="34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57" name="Freeform 445"/>
              <p:cNvSpPr>
                <a:spLocks/>
              </p:cNvSpPr>
              <p:nvPr/>
            </p:nvSpPr>
            <p:spPr bwMode="auto">
              <a:xfrm>
                <a:off x="4888" y="1855"/>
                <a:ext cx="107" cy="113"/>
              </a:xfrm>
              <a:custGeom>
                <a:avLst/>
                <a:gdLst/>
                <a:ahLst/>
                <a:cxnLst>
                  <a:cxn ang="0">
                    <a:pos x="34" y="113"/>
                  </a:cxn>
                  <a:cxn ang="0">
                    <a:pos x="0" y="29"/>
                  </a:cxn>
                  <a:cxn ang="0">
                    <a:pos x="69" y="0"/>
                  </a:cxn>
                  <a:cxn ang="0">
                    <a:pos x="107" y="83"/>
                  </a:cxn>
                  <a:cxn ang="0">
                    <a:pos x="34" y="113"/>
                  </a:cxn>
                </a:cxnLst>
                <a:rect l="0" t="0" r="r" b="b"/>
                <a:pathLst>
                  <a:path w="107" h="113">
                    <a:moveTo>
                      <a:pt x="34" y="113"/>
                    </a:moveTo>
                    <a:lnTo>
                      <a:pt x="0" y="29"/>
                    </a:lnTo>
                    <a:lnTo>
                      <a:pt x="69" y="0"/>
                    </a:lnTo>
                    <a:lnTo>
                      <a:pt x="107" y="83"/>
                    </a:lnTo>
                    <a:lnTo>
                      <a:pt x="34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58" name="Freeform 446"/>
              <p:cNvSpPr>
                <a:spLocks/>
              </p:cNvSpPr>
              <p:nvPr/>
            </p:nvSpPr>
            <p:spPr bwMode="auto">
              <a:xfrm>
                <a:off x="3786" y="1855"/>
                <a:ext cx="107" cy="113"/>
              </a:xfrm>
              <a:custGeom>
                <a:avLst/>
                <a:gdLst/>
                <a:ahLst/>
                <a:cxnLst>
                  <a:cxn ang="0">
                    <a:pos x="107" y="29"/>
                  </a:cxn>
                  <a:cxn ang="0">
                    <a:pos x="39" y="0"/>
                  </a:cxn>
                  <a:cxn ang="0">
                    <a:pos x="0" y="83"/>
                  </a:cxn>
                  <a:cxn ang="0">
                    <a:pos x="74" y="113"/>
                  </a:cxn>
                  <a:cxn ang="0">
                    <a:pos x="107" y="29"/>
                  </a:cxn>
                </a:cxnLst>
                <a:rect l="0" t="0" r="r" b="b"/>
                <a:pathLst>
                  <a:path w="107" h="113">
                    <a:moveTo>
                      <a:pt x="107" y="29"/>
                    </a:moveTo>
                    <a:lnTo>
                      <a:pt x="39" y="0"/>
                    </a:lnTo>
                    <a:lnTo>
                      <a:pt x="0" y="83"/>
                    </a:lnTo>
                    <a:lnTo>
                      <a:pt x="74" y="113"/>
                    </a:lnTo>
                    <a:lnTo>
                      <a:pt x="107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59" name="Freeform 447"/>
              <p:cNvSpPr>
                <a:spLocks noEditPoints="1"/>
              </p:cNvSpPr>
              <p:nvPr/>
            </p:nvSpPr>
            <p:spPr bwMode="auto">
              <a:xfrm>
                <a:off x="3646" y="1855"/>
                <a:ext cx="247" cy="987"/>
              </a:xfrm>
              <a:custGeom>
                <a:avLst/>
                <a:gdLst/>
                <a:ahLst/>
                <a:cxnLst>
                  <a:cxn ang="0">
                    <a:pos x="247" y="29"/>
                  </a:cxn>
                  <a:cxn ang="0">
                    <a:pos x="179" y="0"/>
                  </a:cxn>
                  <a:cxn ang="0">
                    <a:pos x="140" y="83"/>
                  </a:cxn>
                  <a:cxn ang="0">
                    <a:pos x="214" y="113"/>
                  </a:cxn>
                  <a:cxn ang="0">
                    <a:pos x="247" y="29"/>
                  </a:cxn>
                  <a:cxn ang="0">
                    <a:pos x="154" y="987"/>
                  </a:cxn>
                  <a:cxn ang="0">
                    <a:pos x="154" y="799"/>
                  </a:cxn>
                  <a:cxn ang="0">
                    <a:pos x="0" y="748"/>
                  </a:cxn>
                  <a:cxn ang="0">
                    <a:pos x="115" y="788"/>
                  </a:cxn>
                </a:cxnLst>
                <a:rect l="0" t="0" r="r" b="b"/>
                <a:pathLst>
                  <a:path w="247" h="987">
                    <a:moveTo>
                      <a:pt x="247" y="29"/>
                    </a:moveTo>
                    <a:lnTo>
                      <a:pt x="179" y="0"/>
                    </a:lnTo>
                    <a:lnTo>
                      <a:pt x="140" y="83"/>
                    </a:lnTo>
                    <a:lnTo>
                      <a:pt x="214" y="113"/>
                    </a:lnTo>
                    <a:lnTo>
                      <a:pt x="247" y="29"/>
                    </a:lnTo>
                    <a:moveTo>
                      <a:pt x="154" y="987"/>
                    </a:moveTo>
                    <a:lnTo>
                      <a:pt x="154" y="799"/>
                    </a:lnTo>
                    <a:moveTo>
                      <a:pt x="0" y="748"/>
                    </a:moveTo>
                    <a:lnTo>
                      <a:pt x="115" y="78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60" name="Freeform 448"/>
              <p:cNvSpPr>
                <a:spLocks/>
              </p:cNvSpPr>
              <p:nvPr/>
            </p:nvSpPr>
            <p:spPr bwMode="auto">
              <a:xfrm>
                <a:off x="4856" y="1774"/>
                <a:ext cx="101" cy="110"/>
              </a:xfrm>
              <a:custGeom>
                <a:avLst/>
                <a:gdLst/>
                <a:ahLst/>
                <a:cxnLst>
                  <a:cxn ang="0">
                    <a:pos x="32" y="110"/>
                  </a:cxn>
                  <a:cxn ang="0">
                    <a:pos x="0" y="26"/>
                  </a:cxn>
                  <a:cxn ang="0">
                    <a:pos x="63" y="0"/>
                  </a:cxn>
                  <a:cxn ang="0">
                    <a:pos x="101" y="81"/>
                  </a:cxn>
                  <a:cxn ang="0">
                    <a:pos x="32" y="110"/>
                  </a:cxn>
                </a:cxnLst>
                <a:rect l="0" t="0" r="r" b="b"/>
                <a:pathLst>
                  <a:path w="101" h="110">
                    <a:moveTo>
                      <a:pt x="32" y="110"/>
                    </a:moveTo>
                    <a:lnTo>
                      <a:pt x="0" y="26"/>
                    </a:lnTo>
                    <a:lnTo>
                      <a:pt x="63" y="0"/>
                    </a:lnTo>
                    <a:lnTo>
                      <a:pt x="101" y="81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61" name="Freeform 449"/>
              <p:cNvSpPr>
                <a:spLocks/>
              </p:cNvSpPr>
              <p:nvPr/>
            </p:nvSpPr>
            <p:spPr bwMode="auto">
              <a:xfrm>
                <a:off x="4856" y="1774"/>
                <a:ext cx="101" cy="110"/>
              </a:xfrm>
              <a:custGeom>
                <a:avLst/>
                <a:gdLst/>
                <a:ahLst/>
                <a:cxnLst>
                  <a:cxn ang="0">
                    <a:pos x="32" y="110"/>
                  </a:cxn>
                  <a:cxn ang="0">
                    <a:pos x="0" y="26"/>
                  </a:cxn>
                  <a:cxn ang="0">
                    <a:pos x="63" y="0"/>
                  </a:cxn>
                  <a:cxn ang="0">
                    <a:pos x="101" y="81"/>
                  </a:cxn>
                  <a:cxn ang="0">
                    <a:pos x="32" y="110"/>
                  </a:cxn>
                </a:cxnLst>
                <a:rect l="0" t="0" r="r" b="b"/>
                <a:pathLst>
                  <a:path w="101" h="110">
                    <a:moveTo>
                      <a:pt x="32" y="110"/>
                    </a:moveTo>
                    <a:lnTo>
                      <a:pt x="0" y="26"/>
                    </a:lnTo>
                    <a:lnTo>
                      <a:pt x="63" y="0"/>
                    </a:lnTo>
                    <a:lnTo>
                      <a:pt x="101" y="81"/>
                    </a:lnTo>
                    <a:lnTo>
                      <a:pt x="32" y="1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62" name="Freeform 450"/>
              <p:cNvSpPr>
                <a:spLocks/>
              </p:cNvSpPr>
              <p:nvPr/>
            </p:nvSpPr>
            <p:spPr bwMode="auto">
              <a:xfrm>
                <a:off x="3825" y="1774"/>
                <a:ext cx="100" cy="110"/>
              </a:xfrm>
              <a:custGeom>
                <a:avLst/>
                <a:gdLst/>
                <a:ahLst/>
                <a:cxnLst>
                  <a:cxn ang="0">
                    <a:pos x="100" y="26"/>
                  </a:cxn>
                  <a:cxn ang="0">
                    <a:pos x="38" y="0"/>
                  </a:cxn>
                  <a:cxn ang="0">
                    <a:pos x="0" y="81"/>
                  </a:cxn>
                  <a:cxn ang="0">
                    <a:pos x="68" y="110"/>
                  </a:cxn>
                  <a:cxn ang="0">
                    <a:pos x="100" y="26"/>
                  </a:cxn>
                </a:cxnLst>
                <a:rect l="0" t="0" r="r" b="b"/>
                <a:pathLst>
                  <a:path w="100" h="110">
                    <a:moveTo>
                      <a:pt x="100" y="26"/>
                    </a:moveTo>
                    <a:lnTo>
                      <a:pt x="38" y="0"/>
                    </a:lnTo>
                    <a:lnTo>
                      <a:pt x="0" y="81"/>
                    </a:lnTo>
                    <a:lnTo>
                      <a:pt x="68" y="110"/>
                    </a:lnTo>
                    <a:lnTo>
                      <a:pt x="1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63" name="Freeform 451"/>
              <p:cNvSpPr>
                <a:spLocks/>
              </p:cNvSpPr>
              <p:nvPr/>
            </p:nvSpPr>
            <p:spPr bwMode="auto">
              <a:xfrm>
                <a:off x="3825" y="1774"/>
                <a:ext cx="100" cy="110"/>
              </a:xfrm>
              <a:custGeom>
                <a:avLst/>
                <a:gdLst/>
                <a:ahLst/>
                <a:cxnLst>
                  <a:cxn ang="0">
                    <a:pos x="100" y="26"/>
                  </a:cxn>
                  <a:cxn ang="0">
                    <a:pos x="38" y="0"/>
                  </a:cxn>
                  <a:cxn ang="0">
                    <a:pos x="0" y="81"/>
                  </a:cxn>
                  <a:cxn ang="0">
                    <a:pos x="68" y="110"/>
                  </a:cxn>
                  <a:cxn ang="0">
                    <a:pos x="100" y="26"/>
                  </a:cxn>
                </a:cxnLst>
                <a:rect l="0" t="0" r="r" b="b"/>
                <a:pathLst>
                  <a:path w="100" h="110">
                    <a:moveTo>
                      <a:pt x="100" y="26"/>
                    </a:moveTo>
                    <a:lnTo>
                      <a:pt x="38" y="0"/>
                    </a:lnTo>
                    <a:lnTo>
                      <a:pt x="0" y="81"/>
                    </a:lnTo>
                    <a:lnTo>
                      <a:pt x="68" y="110"/>
                    </a:lnTo>
                    <a:lnTo>
                      <a:pt x="100" y="2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64" name="Freeform 452"/>
              <p:cNvSpPr>
                <a:spLocks/>
              </p:cNvSpPr>
              <p:nvPr/>
            </p:nvSpPr>
            <p:spPr bwMode="auto">
              <a:xfrm>
                <a:off x="4995" y="1916"/>
                <a:ext cx="87" cy="102"/>
              </a:xfrm>
              <a:custGeom>
                <a:avLst/>
                <a:gdLst/>
                <a:ahLst/>
                <a:cxnLst>
                  <a:cxn ang="0">
                    <a:pos x="37" y="102"/>
                  </a:cxn>
                  <a:cxn ang="0">
                    <a:pos x="0" y="22"/>
                  </a:cxn>
                  <a:cxn ang="0">
                    <a:pos x="50" y="0"/>
                  </a:cxn>
                  <a:cxn ang="0">
                    <a:pos x="87" y="83"/>
                  </a:cxn>
                  <a:cxn ang="0">
                    <a:pos x="37" y="102"/>
                  </a:cxn>
                </a:cxnLst>
                <a:rect l="0" t="0" r="r" b="b"/>
                <a:pathLst>
                  <a:path w="87" h="102">
                    <a:moveTo>
                      <a:pt x="37" y="102"/>
                    </a:moveTo>
                    <a:lnTo>
                      <a:pt x="0" y="22"/>
                    </a:lnTo>
                    <a:lnTo>
                      <a:pt x="50" y="0"/>
                    </a:lnTo>
                    <a:lnTo>
                      <a:pt x="87" y="83"/>
                    </a:lnTo>
                    <a:lnTo>
                      <a:pt x="37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65" name="Freeform 453"/>
              <p:cNvSpPr>
                <a:spLocks/>
              </p:cNvSpPr>
              <p:nvPr/>
            </p:nvSpPr>
            <p:spPr bwMode="auto">
              <a:xfrm>
                <a:off x="4995" y="1916"/>
                <a:ext cx="87" cy="102"/>
              </a:xfrm>
              <a:custGeom>
                <a:avLst/>
                <a:gdLst/>
                <a:ahLst/>
                <a:cxnLst>
                  <a:cxn ang="0">
                    <a:pos x="37" y="102"/>
                  </a:cxn>
                  <a:cxn ang="0">
                    <a:pos x="0" y="22"/>
                  </a:cxn>
                  <a:cxn ang="0">
                    <a:pos x="50" y="0"/>
                  </a:cxn>
                  <a:cxn ang="0">
                    <a:pos x="87" y="83"/>
                  </a:cxn>
                  <a:cxn ang="0">
                    <a:pos x="37" y="102"/>
                  </a:cxn>
                </a:cxnLst>
                <a:rect l="0" t="0" r="r" b="b"/>
                <a:pathLst>
                  <a:path w="87" h="102">
                    <a:moveTo>
                      <a:pt x="37" y="102"/>
                    </a:moveTo>
                    <a:lnTo>
                      <a:pt x="0" y="22"/>
                    </a:lnTo>
                    <a:lnTo>
                      <a:pt x="50" y="0"/>
                    </a:lnTo>
                    <a:lnTo>
                      <a:pt x="87" y="83"/>
                    </a:lnTo>
                    <a:lnTo>
                      <a:pt x="37" y="10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66" name="Freeform 454"/>
              <p:cNvSpPr>
                <a:spLocks/>
              </p:cNvSpPr>
              <p:nvPr/>
            </p:nvSpPr>
            <p:spPr bwMode="auto">
              <a:xfrm>
                <a:off x="3699" y="1916"/>
                <a:ext cx="87" cy="10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83"/>
                  </a:cxn>
                  <a:cxn ang="0">
                    <a:pos x="50" y="102"/>
                  </a:cxn>
                  <a:cxn ang="0">
                    <a:pos x="87" y="22"/>
                  </a:cxn>
                  <a:cxn ang="0">
                    <a:pos x="38" y="0"/>
                  </a:cxn>
                </a:cxnLst>
                <a:rect l="0" t="0" r="r" b="b"/>
                <a:pathLst>
                  <a:path w="87" h="102">
                    <a:moveTo>
                      <a:pt x="38" y="0"/>
                    </a:moveTo>
                    <a:lnTo>
                      <a:pt x="0" y="83"/>
                    </a:lnTo>
                    <a:lnTo>
                      <a:pt x="50" y="102"/>
                    </a:lnTo>
                    <a:lnTo>
                      <a:pt x="87" y="2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67" name="Freeform 455"/>
              <p:cNvSpPr>
                <a:spLocks/>
              </p:cNvSpPr>
              <p:nvPr/>
            </p:nvSpPr>
            <p:spPr bwMode="auto">
              <a:xfrm>
                <a:off x="3699" y="1916"/>
                <a:ext cx="87" cy="10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83"/>
                  </a:cxn>
                  <a:cxn ang="0">
                    <a:pos x="50" y="102"/>
                  </a:cxn>
                  <a:cxn ang="0">
                    <a:pos x="87" y="22"/>
                  </a:cxn>
                  <a:cxn ang="0">
                    <a:pos x="38" y="0"/>
                  </a:cxn>
                </a:cxnLst>
                <a:rect l="0" t="0" r="r" b="b"/>
                <a:pathLst>
                  <a:path w="87" h="102">
                    <a:moveTo>
                      <a:pt x="38" y="0"/>
                    </a:moveTo>
                    <a:lnTo>
                      <a:pt x="0" y="83"/>
                    </a:lnTo>
                    <a:lnTo>
                      <a:pt x="50" y="102"/>
                    </a:lnTo>
                    <a:lnTo>
                      <a:pt x="87" y="2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68" name="Freeform 456"/>
              <p:cNvSpPr>
                <a:spLocks/>
              </p:cNvSpPr>
              <p:nvPr/>
            </p:nvSpPr>
            <p:spPr bwMode="auto">
              <a:xfrm>
                <a:off x="4876" y="2191"/>
                <a:ext cx="128" cy="139"/>
              </a:xfrm>
              <a:custGeom>
                <a:avLst/>
                <a:gdLst/>
                <a:ahLst/>
                <a:cxnLst>
                  <a:cxn ang="0">
                    <a:pos x="19" y="139"/>
                  </a:cxn>
                  <a:cxn ang="0">
                    <a:pos x="0" y="35"/>
                  </a:cxn>
                  <a:cxn ang="0">
                    <a:pos x="107" y="0"/>
                  </a:cxn>
                  <a:cxn ang="0">
                    <a:pos x="128" y="103"/>
                  </a:cxn>
                  <a:cxn ang="0">
                    <a:pos x="19" y="139"/>
                  </a:cxn>
                </a:cxnLst>
                <a:rect l="0" t="0" r="r" b="b"/>
                <a:pathLst>
                  <a:path w="128" h="139">
                    <a:moveTo>
                      <a:pt x="19" y="139"/>
                    </a:moveTo>
                    <a:lnTo>
                      <a:pt x="0" y="35"/>
                    </a:lnTo>
                    <a:lnTo>
                      <a:pt x="107" y="0"/>
                    </a:lnTo>
                    <a:lnTo>
                      <a:pt x="128" y="103"/>
                    </a:lnTo>
                    <a:lnTo>
                      <a:pt x="19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69" name="Freeform 457"/>
              <p:cNvSpPr>
                <a:spLocks/>
              </p:cNvSpPr>
              <p:nvPr/>
            </p:nvSpPr>
            <p:spPr bwMode="auto">
              <a:xfrm>
                <a:off x="4876" y="2191"/>
                <a:ext cx="128" cy="139"/>
              </a:xfrm>
              <a:custGeom>
                <a:avLst/>
                <a:gdLst/>
                <a:ahLst/>
                <a:cxnLst>
                  <a:cxn ang="0">
                    <a:pos x="19" y="139"/>
                  </a:cxn>
                  <a:cxn ang="0">
                    <a:pos x="0" y="35"/>
                  </a:cxn>
                  <a:cxn ang="0">
                    <a:pos x="107" y="0"/>
                  </a:cxn>
                  <a:cxn ang="0">
                    <a:pos x="128" y="103"/>
                  </a:cxn>
                  <a:cxn ang="0">
                    <a:pos x="19" y="139"/>
                  </a:cxn>
                </a:cxnLst>
                <a:rect l="0" t="0" r="r" b="b"/>
                <a:pathLst>
                  <a:path w="128" h="139">
                    <a:moveTo>
                      <a:pt x="19" y="139"/>
                    </a:moveTo>
                    <a:lnTo>
                      <a:pt x="0" y="35"/>
                    </a:lnTo>
                    <a:lnTo>
                      <a:pt x="107" y="0"/>
                    </a:lnTo>
                    <a:lnTo>
                      <a:pt x="128" y="103"/>
                    </a:lnTo>
                    <a:lnTo>
                      <a:pt x="19" y="13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70" name="Freeform 458"/>
              <p:cNvSpPr>
                <a:spLocks/>
              </p:cNvSpPr>
              <p:nvPr/>
            </p:nvSpPr>
            <p:spPr bwMode="auto">
              <a:xfrm>
                <a:off x="3778" y="2191"/>
                <a:ext cx="127" cy="139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20" y="0"/>
                  </a:cxn>
                  <a:cxn ang="0">
                    <a:pos x="127" y="35"/>
                  </a:cxn>
                  <a:cxn ang="0">
                    <a:pos x="109" y="139"/>
                  </a:cxn>
                  <a:cxn ang="0">
                    <a:pos x="0" y="103"/>
                  </a:cxn>
                </a:cxnLst>
                <a:rect l="0" t="0" r="r" b="b"/>
                <a:pathLst>
                  <a:path w="127" h="139">
                    <a:moveTo>
                      <a:pt x="0" y="103"/>
                    </a:moveTo>
                    <a:lnTo>
                      <a:pt x="20" y="0"/>
                    </a:lnTo>
                    <a:lnTo>
                      <a:pt x="127" y="35"/>
                    </a:lnTo>
                    <a:lnTo>
                      <a:pt x="109" y="139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71" name="Freeform 459"/>
              <p:cNvSpPr>
                <a:spLocks/>
              </p:cNvSpPr>
              <p:nvPr/>
            </p:nvSpPr>
            <p:spPr bwMode="auto">
              <a:xfrm>
                <a:off x="3778" y="2191"/>
                <a:ext cx="127" cy="139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20" y="0"/>
                  </a:cxn>
                  <a:cxn ang="0">
                    <a:pos x="127" y="35"/>
                  </a:cxn>
                  <a:cxn ang="0">
                    <a:pos x="109" y="139"/>
                  </a:cxn>
                  <a:cxn ang="0">
                    <a:pos x="0" y="103"/>
                  </a:cxn>
                </a:cxnLst>
                <a:rect l="0" t="0" r="r" b="b"/>
                <a:pathLst>
                  <a:path w="127" h="139">
                    <a:moveTo>
                      <a:pt x="0" y="103"/>
                    </a:moveTo>
                    <a:lnTo>
                      <a:pt x="20" y="0"/>
                    </a:lnTo>
                    <a:lnTo>
                      <a:pt x="127" y="35"/>
                    </a:lnTo>
                    <a:lnTo>
                      <a:pt x="109" y="139"/>
                    </a:lnTo>
                    <a:lnTo>
                      <a:pt x="0" y="10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72" name="Freeform 460"/>
              <p:cNvSpPr>
                <a:spLocks/>
              </p:cNvSpPr>
              <p:nvPr/>
            </p:nvSpPr>
            <p:spPr bwMode="auto">
              <a:xfrm>
                <a:off x="4957" y="1835"/>
                <a:ext cx="88" cy="103"/>
              </a:xfrm>
              <a:custGeom>
                <a:avLst/>
                <a:gdLst/>
                <a:ahLst/>
                <a:cxnLst>
                  <a:cxn ang="0">
                    <a:pos x="38" y="103"/>
                  </a:cxn>
                  <a:cxn ang="0">
                    <a:pos x="0" y="20"/>
                  </a:cxn>
                  <a:cxn ang="0">
                    <a:pos x="51" y="0"/>
                  </a:cxn>
                  <a:cxn ang="0">
                    <a:pos x="88" y="81"/>
                  </a:cxn>
                  <a:cxn ang="0">
                    <a:pos x="38" y="103"/>
                  </a:cxn>
                </a:cxnLst>
                <a:rect l="0" t="0" r="r" b="b"/>
                <a:pathLst>
                  <a:path w="88" h="103">
                    <a:moveTo>
                      <a:pt x="38" y="103"/>
                    </a:moveTo>
                    <a:lnTo>
                      <a:pt x="0" y="20"/>
                    </a:lnTo>
                    <a:lnTo>
                      <a:pt x="51" y="0"/>
                    </a:lnTo>
                    <a:lnTo>
                      <a:pt x="88" y="81"/>
                    </a:lnTo>
                    <a:lnTo>
                      <a:pt x="38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73" name="Freeform 461"/>
              <p:cNvSpPr>
                <a:spLocks/>
              </p:cNvSpPr>
              <p:nvPr/>
            </p:nvSpPr>
            <p:spPr bwMode="auto">
              <a:xfrm>
                <a:off x="4957" y="1835"/>
                <a:ext cx="88" cy="103"/>
              </a:xfrm>
              <a:custGeom>
                <a:avLst/>
                <a:gdLst/>
                <a:ahLst/>
                <a:cxnLst>
                  <a:cxn ang="0">
                    <a:pos x="38" y="103"/>
                  </a:cxn>
                  <a:cxn ang="0">
                    <a:pos x="0" y="20"/>
                  </a:cxn>
                  <a:cxn ang="0">
                    <a:pos x="51" y="0"/>
                  </a:cxn>
                  <a:cxn ang="0">
                    <a:pos x="88" y="81"/>
                  </a:cxn>
                  <a:cxn ang="0">
                    <a:pos x="38" y="103"/>
                  </a:cxn>
                </a:cxnLst>
                <a:rect l="0" t="0" r="r" b="b"/>
                <a:pathLst>
                  <a:path w="88" h="103">
                    <a:moveTo>
                      <a:pt x="38" y="103"/>
                    </a:moveTo>
                    <a:lnTo>
                      <a:pt x="0" y="20"/>
                    </a:lnTo>
                    <a:lnTo>
                      <a:pt x="51" y="0"/>
                    </a:lnTo>
                    <a:lnTo>
                      <a:pt x="88" y="81"/>
                    </a:lnTo>
                    <a:lnTo>
                      <a:pt x="38" y="10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74" name="Freeform 462"/>
              <p:cNvSpPr>
                <a:spLocks/>
              </p:cNvSpPr>
              <p:nvPr/>
            </p:nvSpPr>
            <p:spPr bwMode="auto">
              <a:xfrm>
                <a:off x="3737" y="1835"/>
                <a:ext cx="88" cy="10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81"/>
                  </a:cxn>
                  <a:cxn ang="0">
                    <a:pos x="49" y="103"/>
                  </a:cxn>
                  <a:cxn ang="0">
                    <a:pos x="88" y="20"/>
                  </a:cxn>
                  <a:cxn ang="0">
                    <a:pos x="37" y="0"/>
                  </a:cxn>
                </a:cxnLst>
                <a:rect l="0" t="0" r="r" b="b"/>
                <a:pathLst>
                  <a:path w="88" h="103">
                    <a:moveTo>
                      <a:pt x="37" y="0"/>
                    </a:moveTo>
                    <a:lnTo>
                      <a:pt x="0" y="81"/>
                    </a:lnTo>
                    <a:lnTo>
                      <a:pt x="49" y="103"/>
                    </a:lnTo>
                    <a:lnTo>
                      <a:pt x="88" y="2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75" name="Freeform 463"/>
              <p:cNvSpPr>
                <a:spLocks/>
              </p:cNvSpPr>
              <p:nvPr/>
            </p:nvSpPr>
            <p:spPr bwMode="auto">
              <a:xfrm>
                <a:off x="3737" y="1835"/>
                <a:ext cx="88" cy="10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81"/>
                  </a:cxn>
                  <a:cxn ang="0">
                    <a:pos x="49" y="103"/>
                  </a:cxn>
                  <a:cxn ang="0">
                    <a:pos x="88" y="20"/>
                  </a:cxn>
                  <a:cxn ang="0">
                    <a:pos x="37" y="0"/>
                  </a:cxn>
                </a:cxnLst>
                <a:rect l="0" t="0" r="r" b="b"/>
                <a:pathLst>
                  <a:path w="88" h="103">
                    <a:moveTo>
                      <a:pt x="37" y="0"/>
                    </a:moveTo>
                    <a:lnTo>
                      <a:pt x="0" y="81"/>
                    </a:lnTo>
                    <a:lnTo>
                      <a:pt x="49" y="103"/>
                    </a:lnTo>
                    <a:lnTo>
                      <a:pt x="88" y="20"/>
                    </a:lnTo>
                    <a:lnTo>
                      <a:pt x="3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76" name="Freeform 464"/>
              <p:cNvSpPr>
                <a:spLocks/>
              </p:cNvSpPr>
              <p:nvPr/>
            </p:nvSpPr>
            <p:spPr bwMode="auto">
              <a:xfrm>
                <a:off x="5157" y="2078"/>
                <a:ext cx="89" cy="108"/>
              </a:xfrm>
              <a:custGeom>
                <a:avLst/>
                <a:gdLst/>
                <a:ahLst/>
                <a:cxnLst>
                  <a:cxn ang="0">
                    <a:pos x="89" y="108"/>
                  </a:cxn>
                  <a:cxn ang="0">
                    <a:pos x="11" y="86"/>
                  </a:cxn>
                  <a:cxn ang="0">
                    <a:pos x="0" y="0"/>
                  </a:cxn>
                  <a:cxn ang="0">
                    <a:pos x="89" y="36"/>
                  </a:cxn>
                  <a:cxn ang="0">
                    <a:pos x="89" y="108"/>
                  </a:cxn>
                </a:cxnLst>
                <a:rect l="0" t="0" r="r" b="b"/>
                <a:pathLst>
                  <a:path w="89" h="108">
                    <a:moveTo>
                      <a:pt x="89" y="108"/>
                    </a:moveTo>
                    <a:lnTo>
                      <a:pt x="11" y="86"/>
                    </a:lnTo>
                    <a:lnTo>
                      <a:pt x="0" y="0"/>
                    </a:lnTo>
                    <a:lnTo>
                      <a:pt x="89" y="36"/>
                    </a:lnTo>
                    <a:lnTo>
                      <a:pt x="89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77" name="Freeform 465"/>
              <p:cNvSpPr>
                <a:spLocks noEditPoints="1"/>
              </p:cNvSpPr>
              <p:nvPr/>
            </p:nvSpPr>
            <p:spPr bwMode="auto">
              <a:xfrm>
                <a:off x="3776" y="2078"/>
                <a:ext cx="1470" cy="406"/>
              </a:xfrm>
              <a:custGeom>
                <a:avLst/>
                <a:gdLst/>
                <a:ahLst/>
                <a:cxnLst>
                  <a:cxn ang="0">
                    <a:pos x="1470" y="108"/>
                  </a:cxn>
                  <a:cxn ang="0">
                    <a:pos x="1392" y="86"/>
                  </a:cxn>
                  <a:cxn ang="0">
                    <a:pos x="1381" y="0"/>
                  </a:cxn>
                  <a:cxn ang="0">
                    <a:pos x="1470" y="36"/>
                  </a:cxn>
                  <a:cxn ang="0">
                    <a:pos x="1470" y="108"/>
                  </a:cxn>
                  <a:cxn ang="0">
                    <a:pos x="1233" y="357"/>
                  </a:cxn>
                  <a:cxn ang="0">
                    <a:pos x="1067" y="405"/>
                  </a:cxn>
                  <a:cxn ang="0">
                    <a:pos x="166" y="406"/>
                  </a:cxn>
                  <a:cxn ang="0">
                    <a:pos x="0" y="357"/>
                  </a:cxn>
                </a:cxnLst>
                <a:rect l="0" t="0" r="r" b="b"/>
                <a:pathLst>
                  <a:path w="1470" h="406">
                    <a:moveTo>
                      <a:pt x="1470" y="108"/>
                    </a:moveTo>
                    <a:lnTo>
                      <a:pt x="1392" y="86"/>
                    </a:lnTo>
                    <a:lnTo>
                      <a:pt x="1381" y="0"/>
                    </a:lnTo>
                    <a:lnTo>
                      <a:pt x="1470" y="36"/>
                    </a:lnTo>
                    <a:lnTo>
                      <a:pt x="1470" y="108"/>
                    </a:lnTo>
                    <a:moveTo>
                      <a:pt x="1233" y="357"/>
                    </a:moveTo>
                    <a:lnTo>
                      <a:pt x="1067" y="405"/>
                    </a:lnTo>
                    <a:moveTo>
                      <a:pt x="166" y="406"/>
                    </a:moveTo>
                    <a:lnTo>
                      <a:pt x="0" y="35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78" name="Freeform 466"/>
              <p:cNvSpPr>
                <a:spLocks/>
              </p:cNvSpPr>
              <p:nvPr/>
            </p:nvSpPr>
            <p:spPr bwMode="auto">
              <a:xfrm>
                <a:off x="5125" y="2186"/>
                <a:ext cx="59" cy="120"/>
              </a:xfrm>
              <a:custGeom>
                <a:avLst/>
                <a:gdLst/>
                <a:ahLst/>
                <a:cxnLst>
                  <a:cxn ang="0">
                    <a:pos x="12" y="96"/>
                  </a:cxn>
                  <a:cxn ang="0">
                    <a:pos x="0" y="0"/>
                  </a:cxn>
                  <a:cxn ang="0">
                    <a:pos x="59" y="30"/>
                  </a:cxn>
                  <a:cxn ang="0">
                    <a:pos x="59" y="120"/>
                  </a:cxn>
                  <a:cxn ang="0">
                    <a:pos x="12" y="96"/>
                  </a:cxn>
                </a:cxnLst>
                <a:rect l="0" t="0" r="r" b="b"/>
                <a:pathLst>
                  <a:path w="59" h="120">
                    <a:moveTo>
                      <a:pt x="12" y="96"/>
                    </a:moveTo>
                    <a:lnTo>
                      <a:pt x="0" y="0"/>
                    </a:lnTo>
                    <a:lnTo>
                      <a:pt x="59" y="30"/>
                    </a:lnTo>
                    <a:lnTo>
                      <a:pt x="59" y="120"/>
                    </a:lnTo>
                    <a:lnTo>
                      <a:pt x="12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79" name="Freeform 467"/>
              <p:cNvSpPr>
                <a:spLocks/>
              </p:cNvSpPr>
              <p:nvPr/>
            </p:nvSpPr>
            <p:spPr bwMode="auto">
              <a:xfrm>
                <a:off x="5125" y="2186"/>
                <a:ext cx="59" cy="120"/>
              </a:xfrm>
              <a:custGeom>
                <a:avLst/>
                <a:gdLst/>
                <a:ahLst/>
                <a:cxnLst>
                  <a:cxn ang="0">
                    <a:pos x="12" y="96"/>
                  </a:cxn>
                  <a:cxn ang="0">
                    <a:pos x="0" y="0"/>
                  </a:cxn>
                  <a:cxn ang="0">
                    <a:pos x="59" y="30"/>
                  </a:cxn>
                  <a:cxn ang="0">
                    <a:pos x="59" y="120"/>
                  </a:cxn>
                  <a:cxn ang="0">
                    <a:pos x="12" y="96"/>
                  </a:cxn>
                </a:cxnLst>
                <a:rect l="0" t="0" r="r" b="b"/>
                <a:pathLst>
                  <a:path w="59" h="120">
                    <a:moveTo>
                      <a:pt x="12" y="96"/>
                    </a:moveTo>
                    <a:lnTo>
                      <a:pt x="0" y="0"/>
                    </a:lnTo>
                    <a:lnTo>
                      <a:pt x="59" y="30"/>
                    </a:lnTo>
                    <a:lnTo>
                      <a:pt x="59" y="120"/>
                    </a:lnTo>
                    <a:lnTo>
                      <a:pt x="12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80" name="Freeform 468"/>
              <p:cNvSpPr>
                <a:spLocks/>
              </p:cNvSpPr>
              <p:nvPr/>
            </p:nvSpPr>
            <p:spPr bwMode="auto">
              <a:xfrm>
                <a:off x="4919" y="1754"/>
                <a:ext cx="89" cy="101"/>
              </a:xfrm>
              <a:custGeom>
                <a:avLst/>
                <a:gdLst/>
                <a:ahLst/>
                <a:cxnLst>
                  <a:cxn ang="0">
                    <a:pos x="38" y="101"/>
                  </a:cxn>
                  <a:cxn ang="0">
                    <a:pos x="0" y="20"/>
                  </a:cxn>
                  <a:cxn ang="0">
                    <a:pos x="50" y="0"/>
                  </a:cxn>
                  <a:cxn ang="0">
                    <a:pos x="89" y="81"/>
                  </a:cxn>
                  <a:cxn ang="0">
                    <a:pos x="38" y="101"/>
                  </a:cxn>
                </a:cxnLst>
                <a:rect l="0" t="0" r="r" b="b"/>
                <a:pathLst>
                  <a:path w="89" h="101">
                    <a:moveTo>
                      <a:pt x="38" y="101"/>
                    </a:moveTo>
                    <a:lnTo>
                      <a:pt x="0" y="20"/>
                    </a:lnTo>
                    <a:lnTo>
                      <a:pt x="50" y="0"/>
                    </a:lnTo>
                    <a:lnTo>
                      <a:pt x="89" y="81"/>
                    </a:lnTo>
                    <a:lnTo>
                      <a:pt x="38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81" name="Freeform 469"/>
              <p:cNvSpPr>
                <a:spLocks/>
              </p:cNvSpPr>
              <p:nvPr/>
            </p:nvSpPr>
            <p:spPr bwMode="auto">
              <a:xfrm>
                <a:off x="4919" y="1754"/>
                <a:ext cx="89" cy="101"/>
              </a:xfrm>
              <a:custGeom>
                <a:avLst/>
                <a:gdLst/>
                <a:ahLst/>
                <a:cxnLst>
                  <a:cxn ang="0">
                    <a:pos x="38" y="101"/>
                  </a:cxn>
                  <a:cxn ang="0">
                    <a:pos x="0" y="20"/>
                  </a:cxn>
                  <a:cxn ang="0">
                    <a:pos x="50" y="0"/>
                  </a:cxn>
                  <a:cxn ang="0">
                    <a:pos x="89" y="81"/>
                  </a:cxn>
                  <a:cxn ang="0">
                    <a:pos x="38" y="101"/>
                  </a:cxn>
                </a:cxnLst>
                <a:rect l="0" t="0" r="r" b="b"/>
                <a:pathLst>
                  <a:path w="89" h="101">
                    <a:moveTo>
                      <a:pt x="38" y="101"/>
                    </a:moveTo>
                    <a:lnTo>
                      <a:pt x="0" y="20"/>
                    </a:lnTo>
                    <a:lnTo>
                      <a:pt x="50" y="0"/>
                    </a:lnTo>
                    <a:lnTo>
                      <a:pt x="89" y="81"/>
                    </a:lnTo>
                    <a:lnTo>
                      <a:pt x="38" y="10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82" name="Freeform 470"/>
              <p:cNvSpPr>
                <a:spLocks/>
              </p:cNvSpPr>
              <p:nvPr/>
            </p:nvSpPr>
            <p:spPr bwMode="auto">
              <a:xfrm>
                <a:off x="3774" y="1754"/>
                <a:ext cx="89" cy="10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81"/>
                  </a:cxn>
                  <a:cxn ang="0">
                    <a:pos x="51" y="101"/>
                  </a:cxn>
                  <a:cxn ang="0">
                    <a:pos x="89" y="20"/>
                  </a:cxn>
                  <a:cxn ang="0">
                    <a:pos x="38" y="0"/>
                  </a:cxn>
                </a:cxnLst>
                <a:rect l="0" t="0" r="r" b="b"/>
                <a:pathLst>
                  <a:path w="89" h="101">
                    <a:moveTo>
                      <a:pt x="38" y="0"/>
                    </a:moveTo>
                    <a:lnTo>
                      <a:pt x="0" y="81"/>
                    </a:lnTo>
                    <a:lnTo>
                      <a:pt x="51" y="101"/>
                    </a:lnTo>
                    <a:lnTo>
                      <a:pt x="89" y="2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83" name="Freeform 471"/>
              <p:cNvSpPr>
                <a:spLocks noEditPoints="1"/>
              </p:cNvSpPr>
              <p:nvPr/>
            </p:nvSpPr>
            <p:spPr bwMode="auto">
              <a:xfrm>
                <a:off x="3774" y="1754"/>
                <a:ext cx="1192" cy="44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81"/>
                  </a:cxn>
                  <a:cxn ang="0">
                    <a:pos x="51" y="101"/>
                  </a:cxn>
                  <a:cxn ang="0">
                    <a:pos x="89" y="20"/>
                  </a:cxn>
                  <a:cxn ang="0">
                    <a:pos x="38" y="0"/>
                  </a:cxn>
                  <a:cxn ang="0">
                    <a:pos x="1090" y="442"/>
                  </a:cxn>
                  <a:cxn ang="0">
                    <a:pos x="1192" y="408"/>
                  </a:cxn>
                  <a:cxn ang="0">
                    <a:pos x="40" y="408"/>
                  </a:cxn>
                  <a:cxn ang="0">
                    <a:pos x="143" y="442"/>
                  </a:cxn>
                </a:cxnLst>
                <a:rect l="0" t="0" r="r" b="b"/>
                <a:pathLst>
                  <a:path w="1192" h="442">
                    <a:moveTo>
                      <a:pt x="38" y="0"/>
                    </a:moveTo>
                    <a:lnTo>
                      <a:pt x="0" y="81"/>
                    </a:lnTo>
                    <a:lnTo>
                      <a:pt x="51" y="101"/>
                    </a:lnTo>
                    <a:lnTo>
                      <a:pt x="89" y="20"/>
                    </a:lnTo>
                    <a:lnTo>
                      <a:pt x="38" y="0"/>
                    </a:lnTo>
                    <a:moveTo>
                      <a:pt x="1090" y="442"/>
                    </a:moveTo>
                    <a:lnTo>
                      <a:pt x="1192" y="408"/>
                    </a:lnTo>
                    <a:moveTo>
                      <a:pt x="40" y="408"/>
                    </a:moveTo>
                    <a:lnTo>
                      <a:pt x="143" y="44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84" name="Freeform 472"/>
              <p:cNvSpPr>
                <a:spLocks/>
              </p:cNvSpPr>
              <p:nvPr/>
            </p:nvSpPr>
            <p:spPr bwMode="auto">
              <a:xfrm>
                <a:off x="5005" y="1656"/>
                <a:ext cx="154" cy="139"/>
              </a:xfrm>
              <a:custGeom>
                <a:avLst/>
                <a:gdLst/>
                <a:ahLst/>
                <a:cxnLst>
                  <a:cxn ang="0">
                    <a:pos x="154" y="98"/>
                  </a:cxn>
                  <a:cxn ang="0">
                    <a:pos x="55" y="0"/>
                  </a:cxn>
                  <a:cxn ang="0">
                    <a:pos x="0" y="35"/>
                  </a:cxn>
                  <a:cxn ang="0">
                    <a:pos x="88" y="139"/>
                  </a:cxn>
                  <a:cxn ang="0">
                    <a:pos x="154" y="98"/>
                  </a:cxn>
                </a:cxnLst>
                <a:rect l="0" t="0" r="r" b="b"/>
                <a:pathLst>
                  <a:path w="154" h="139">
                    <a:moveTo>
                      <a:pt x="154" y="98"/>
                    </a:moveTo>
                    <a:lnTo>
                      <a:pt x="55" y="0"/>
                    </a:lnTo>
                    <a:lnTo>
                      <a:pt x="0" y="35"/>
                    </a:lnTo>
                    <a:lnTo>
                      <a:pt x="88" y="139"/>
                    </a:lnTo>
                    <a:lnTo>
                      <a:pt x="154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85" name="Freeform 473"/>
              <p:cNvSpPr>
                <a:spLocks/>
              </p:cNvSpPr>
              <p:nvPr/>
            </p:nvSpPr>
            <p:spPr bwMode="auto">
              <a:xfrm>
                <a:off x="5005" y="1656"/>
                <a:ext cx="154" cy="139"/>
              </a:xfrm>
              <a:custGeom>
                <a:avLst/>
                <a:gdLst/>
                <a:ahLst/>
                <a:cxnLst>
                  <a:cxn ang="0">
                    <a:pos x="154" y="98"/>
                  </a:cxn>
                  <a:cxn ang="0">
                    <a:pos x="55" y="0"/>
                  </a:cxn>
                  <a:cxn ang="0">
                    <a:pos x="0" y="35"/>
                  </a:cxn>
                  <a:cxn ang="0">
                    <a:pos x="88" y="139"/>
                  </a:cxn>
                  <a:cxn ang="0">
                    <a:pos x="154" y="98"/>
                  </a:cxn>
                </a:cxnLst>
                <a:rect l="0" t="0" r="r" b="b"/>
                <a:pathLst>
                  <a:path w="154" h="139">
                    <a:moveTo>
                      <a:pt x="154" y="98"/>
                    </a:moveTo>
                    <a:lnTo>
                      <a:pt x="55" y="0"/>
                    </a:lnTo>
                    <a:lnTo>
                      <a:pt x="0" y="35"/>
                    </a:lnTo>
                    <a:lnTo>
                      <a:pt x="88" y="139"/>
                    </a:lnTo>
                    <a:lnTo>
                      <a:pt x="154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86" name="Freeform 474"/>
              <p:cNvSpPr>
                <a:spLocks/>
              </p:cNvSpPr>
              <p:nvPr/>
            </p:nvSpPr>
            <p:spPr bwMode="auto">
              <a:xfrm>
                <a:off x="4995" y="1938"/>
                <a:ext cx="109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32"/>
                  </a:cxn>
                  <a:cxn ang="0">
                    <a:pos x="109" y="109"/>
                  </a:cxn>
                  <a:cxn ang="0">
                    <a:pos x="37" y="80"/>
                  </a:cxn>
                  <a:cxn ang="0">
                    <a:pos x="0" y="0"/>
                  </a:cxn>
                </a:cxnLst>
                <a:rect l="0" t="0" r="r" b="b"/>
                <a:pathLst>
                  <a:path w="109" h="109">
                    <a:moveTo>
                      <a:pt x="0" y="0"/>
                    </a:moveTo>
                    <a:lnTo>
                      <a:pt x="78" y="32"/>
                    </a:lnTo>
                    <a:lnTo>
                      <a:pt x="109" y="109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87" name="Freeform 475"/>
              <p:cNvSpPr>
                <a:spLocks/>
              </p:cNvSpPr>
              <p:nvPr/>
            </p:nvSpPr>
            <p:spPr bwMode="auto">
              <a:xfrm>
                <a:off x="4995" y="1938"/>
                <a:ext cx="109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32"/>
                  </a:cxn>
                  <a:cxn ang="0">
                    <a:pos x="109" y="109"/>
                  </a:cxn>
                  <a:cxn ang="0">
                    <a:pos x="37" y="80"/>
                  </a:cxn>
                  <a:cxn ang="0">
                    <a:pos x="0" y="0"/>
                  </a:cxn>
                </a:cxnLst>
                <a:rect l="0" t="0" r="r" b="b"/>
                <a:pathLst>
                  <a:path w="109" h="109">
                    <a:moveTo>
                      <a:pt x="0" y="0"/>
                    </a:moveTo>
                    <a:lnTo>
                      <a:pt x="78" y="32"/>
                    </a:lnTo>
                    <a:lnTo>
                      <a:pt x="109" y="109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88" name="Freeform 476"/>
              <p:cNvSpPr>
                <a:spLocks/>
              </p:cNvSpPr>
              <p:nvPr/>
            </p:nvSpPr>
            <p:spPr bwMode="auto">
              <a:xfrm>
                <a:off x="4723" y="1528"/>
                <a:ext cx="135" cy="116"/>
              </a:xfrm>
              <a:custGeom>
                <a:avLst/>
                <a:gdLst/>
                <a:ahLst/>
                <a:cxnLst>
                  <a:cxn ang="0">
                    <a:pos x="135" y="94"/>
                  </a:cxn>
                  <a:cxn ang="0">
                    <a:pos x="46" y="0"/>
                  </a:cxn>
                  <a:cxn ang="0">
                    <a:pos x="0" y="20"/>
                  </a:cxn>
                  <a:cxn ang="0">
                    <a:pos x="79" y="116"/>
                  </a:cxn>
                  <a:cxn ang="0">
                    <a:pos x="135" y="94"/>
                  </a:cxn>
                </a:cxnLst>
                <a:rect l="0" t="0" r="r" b="b"/>
                <a:pathLst>
                  <a:path w="135" h="116">
                    <a:moveTo>
                      <a:pt x="135" y="94"/>
                    </a:moveTo>
                    <a:lnTo>
                      <a:pt x="46" y="0"/>
                    </a:lnTo>
                    <a:lnTo>
                      <a:pt x="0" y="20"/>
                    </a:lnTo>
                    <a:lnTo>
                      <a:pt x="79" y="116"/>
                    </a:lnTo>
                    <a:lnTo>
                      <a:pt x="135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89" name="Freeform 477"/>
              <p:cNvSpPr>
                <a:spLocks/>
              </p:cNvSpPr>
              <p:nvPr/>
            </p:nvSpPr>
            <p:spPr bwMode="auto">
              <a:xfrm>
                <a:off x="4723" y="1528"/>
                <a:ext cx="135" cy="116"/>
              </a:xfrm>
              <a:custGeom>
                <a:avLst/>
                <a:gdLst/>
                <a:ahLst/>
                <a:cxnLst>
                  <a:cxn ang="0">
                    <a:pos x="135" y="94"/>
                  </a:cxn>
                  <a:cxn ang="0">
                    <a:pos x="46" y="0"/>
                  </a:cxn>
                  <a:cxn ang="0">
                    <a:pos x="0" y="20"/>
                  </a:cxn>
                  <a:cxn ang="0">
                    <a:pos x="79" y="116"/>
                  </a:cxn>
                  <a:cxn ang="0">
                    <a:pos x="135" y="94"/>
                  </a:cxn>
                </a:cxnLst>
                <a:rect l="0" t="0" r="r" b="b"/>
                <a:pathLst>
                  <a:path w="135" h="116">
                    <a:moveTo>
                      <a:pt x="135" y="94"/>
                    </a:moveTo>
                    <a:lnTo>
                      <a:pt x="46" y="0"/>
                    </a:lnTo>
                    <a:lnTo>
                      <a:pt x="0" y="20"/>
                    </a:lnTo>
                    <a:lnTo>
                      <a:pt x="79" y="116"/>
                    </a:lnTo>
                    <a:lnTo>
                      <a:pt x="135" y="9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90" name="Freeform 478"/>
              <p:cNvSpPr>
                <a:spLocks/>
              </p:cNvSpPr>
              <p:nvPr/>
            </p:nvSpPr>
            <p:spPr bwMode="auto">
              <a:xfrm>
                <a:off x="4919" y="1774"/>
                <a:ext cx="115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26"/>
                  </a:cxn>
                  <a:cxn ang="0">
                    <a:pos x="115" y="122"/>
                  </a:cxn>
                  <a:cxn ang="0">
                    <a:pos x="38" y="81"/>
                  </a:cxn>
                  <a:cxn ang="0">
                    <a:pos x="0" y="0"/>
                  </a:cxn>
                </a:cxnLst>
                <a:rect l="0" t="0" r="r" b="b"/>
                <a:pathLst>
                  <a:path w="115" h="122">
                    <a:moveTo>
                      <a:pt x="0" y="0"/>
                    </a:moveTo>
                    <a:lnTo>
                      <a:pt x="55" y="26"/>
                    </a:lnTo>
                    <a:lnTo>
                      <a:pt x="115" y="122"/>
                    </a:lnTo>
                    <a:lnTo>
                      <a:pt x="38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91" name="Freeform 479"/>
              <p:cNvSpPr>
                <a:spLocks/>
              </p:cNvSpPr>
              <p:nvPr/>
            </p:nvSpPr>
            <p:spPr bwMode="auto">
              <a:xfrm>
                <a:off x="4919" y="1774"/>
                <a:ext cx="115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26"/>
                  </a:cxn>
                  <a:cxn ang="0">
                    <a:pos x="115" y="122"/>
                  </a:cxn>
                  <a:cxn ang="0">
                    <a:pos x="38" y="81"/>
                  </a:cxn>
                  <a:cxn ang="0">
                    <a:pos x="0" y="0"/>
                  </a:cxn>
                </a:cxnLst>
                <a:rect l="0" t="0" r="r" b="b"/>
                <a:pathLst>
                  <a:path w="115" h="122">
                    <a:moveTo>
                      <a:pt x="0" y="0"/>
                    </a:moveTo>
                    <a:lnTo>
                      <a:pt x="55" y="26"/>
                    </a:lnTo>
                    <a:lnTo>
                      <a:pt x="115" y="122"/>
                    </a:lnTo>
                    <a:lnTo>
                      <a:pt x="38" y="8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92" name="Freeform 480"/>
              <p:cNvSpPr>
                <a:spLocks/>
              </p:cNvSpPr>
              <p:nvPr/>
            </p:nvSpPr>
            <p:spPr bwMode="auto">
              <a:xfrm>
                <a:off x="4974" y="2463"/>
                <a:ext cx="102" cy="176"/>
              </a:xfrm>
              <a:custGeom>
                <a:avLst/>
                <a:gdLst/>
                <a:ahLst/>
                <a:cxnLst>
                  <a:cxn ang="0">
                    <a:pos x="102" y="143"/>
                  </a:cxn>
                  <a:cxn ang="0">
                    <a:pos x="102" y="0"/>
                  </a:cxn>
                  <a:cxn ang="0">
                    <a:pos x="0" y="33"/>
                  </a:cxn>
                  <a:cxn ang="0">
                    <a:pos x="0" y="176"/>
                  </a:cxn>
                  <a:cxn ang="0">
                    <a:pos x="102" y="143"/>
                  </a:cxn>
                </a:cxnLst>
                <a:rect l="0" t="0" r="r" b="b"/>
                <a:pathLst>
                  <a:path w="102" h="176">
                    <a:moveTo>
                      <a:pt x="102" y="143"/>
                    </a:moveTo>
                    <a:lnTo>
                      <a:pt x="102" y="0"/>
                    </a:lnTo>
                    <a:lnTo>
                      <a:pt x="0" y="33"/>
                    </a:lnTo>
                    <a:lnTo>
                      <a:pt x="0" y="176"/>
                    </a:lnTo>
                    <a:lnTo>
                      <a:pt x="102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93" name="Freeform 481"/>
              <p:cNvSpPr>
                <a:spLocks/>
              </p:cNvSpPr>
              <p:nvPr/>
            </p:nvSpPr>
            <p:spPr bwMode="auto">
              <a:xfrm>
                <a:off x="4974" y="2463"/>
                <a:ext cx="102" cy="176"/>
              </a:xfrm>
              <a:custGeom>
                <a:avLst/>
                <a:gdLst/>
                <a:ahLst/>
                <a:cxnLst>
                  <a:cxn ang="0">
                    <a:pos x="102" y="143"/>
                  </a:cxn>
                  <a:cxn ang="0">
                    <a:pos x="102" y="0"/>
                  </a:cxn>
                  <a:cxn ang="0">
                    <a:pos x="0" y="33"/>
                  </a:cxn>
                  <a:cxn ang="0">
                    <a:pos x="0" y="176"/>
                  </a:cxn>
                  <a:cxn ang="0">
                    <a:pos x="102" y="143"/>
                  </a:cxn>
                </a:cxnLst>
                <a:rect l="0" t="0" r="r" b="b"/>
                <a:pathLst>
                  <a:path w="102" h="176">
                    <a:moveTo>
                      <a:pt x="102" y="143"/>
                    </a:moveTo>
                    <a:lnTo>
                      <a:pt x="102" y="0"/>
                    </a:lnTo>
                    <a:lnTo>
                      <a:pt x="0" y="33"/>
                    </a:lnTo>
                    <a:lnTo>
                      <a:pt x="0" y="176"/>
                    </a:lnTo>
                    <a:lnTo>
                      <a:pt x="102" y="14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94" name="Freeform 482"/>
              <p:cNvSpPr>
                <a:spLocks/>
              </p:cNvSpPr>
              <p:nvPr/>
            </p:nvSpPr>
            <p:spPr bwMode="auto">
              <a:xfrm>
                <a:off x="5184" y="2186"/>
                <a:ext cx="62" cy="120"/>
              </a:xfrm>
              <a:custGeom>
                <a:avLst/>
                <a:gdLst/>
                <a:ahLst/>
                <a:cxnLst>
                  <a:cxn ang="0">
                    <a:pos x="62" y="89"/>
                  </a:cxn>
                  <a:cxn ang="0">
                    <a:pos x="62" y="0"/>
                  </a:cxn>
                  <a:cxn ang="0">
                    <a:pos x="0" y="30"/>
                  </a:cxn>
                  <a:cxn ang="0">
                    <a:pos x="0" y="120"/>
                  </a:cxn>
                  <a:cxn ang="0">
                    <a:pos x="62" y="89"/>
                  </a:cxn>
                </a:cxnLst>
                <a:rect l="0" t="0" r="r" b="b"/>
                <a:pathLst>
                  <a:path w="62" h="120">
                    <a:moveTo>
                      <a:pt x="62" y="89"/>
                    </a:moveTo>
                    <a:lnTo>
                      <a:pt x="62" y="0"/>
                    </a:lnTo>
                    <a:lnTo>
                      <a:pt x="0" y="30"/>
                    </a:lnTo>
                    <a:lnTo>
                      <a:pt x="0" y="120"/>
                    </a:lnTo>
                    <a:lnTo>
                      <a:pt x="62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95" name="Freeform 483"/>
              <p:cNvSpPr>
                <a:spLocks/>
              </p:cNvSpPr>
              <p:nvPr/>
            </p:nvSpPr>
            <p:spPr bwMode="auto">
              <a:xfrm>
                <a:off x="5184" y="2186"/>
                <a:ext cx="62" cy="120"/>
              </a:xfrm>
              <a:custGeom>
                <a:avLst/>
                <a:gdLst/>
                <a:ahLst/>
                <a:cxnLst>
                  <a:cxn ang="0">
                    <a:pos x="62" y="89"/>
                  </a:cxn>
                  <a:cxn ang="0">
                    <a:pos x="62" y="0"/>
                  </a:cxn>
                  <a:cxn ang="0">
                    <a:pos x="0" y="30"/>
                  </a:cxn>
                  <a:cxn ang="0">
                    <a:pos x="0" y="120"/>
                  </a:cxn>
                  <a:cxn ang="0">
                    <a:pos x="62" y="89"/>
                  </a:cxn>
                </a:cxnLst>
                <a:rect l="0" t="0" r="r" b="b"/>
                <a:pathLst>
                  <a:path w="62" h="120">
                    <a:moveTo>
                      <a:pt x="62" y="89"/>
                    </a:moveTo>
                    <a:lnTo>
                      <a:pt x="62" y="0"/>
                    </a:lnTo>
                    <a:lnTo>
                      <a:pt x="0" y="30"/>
                    </a:lnTo>
                    <a:lnTo>
                      <a:pt x="0" y="120"/>
                    </a:lnTo>
                    <a:lnTo>
                      <a:pt x="62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96" name="Freeform 484"/>
              <p:cNvSpPr>
                <a:spLocks/>
              </p:cNvSpPr>
              <p:nvPr/>
            </p:nvSpPr>
            <p:spPr bwMode="auto">
              <a:xfrm>
                <a:off x="4957" y="1855"/>
                <a:ext cx="116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41"/>
                  </a:cxn>
                  <a:cxn ang="0">
                    <a:pos x="116" y="115"/>
                  </a:cxn>
                  <a:cxn ang="0">
                    <a:pos x="38" y="83"/>
                  </a:cxn>
                  <a:cxn ang="0">
                    <a:pos x="0" y="0"/>
                  </a:cxn>
                </a:cxnLst>
                <a:rect l="0" t="0" r="r" b="b"/>
                <a:pathLst>
                  <a:path w="116" h="115">
                    <a:moveTo>
                      <a:pt x="0" y="0"/>
                    </a:moveTo>
                    <a:lnTo>
                      <a:pt x="77" y="41"/>
                    </a:lnTo>
                    <a:lnTo>
                      <a:pt x="116" y="115"/>
                    </a:lnTo>
                    <a:lnTo>
                      <a:pt x="38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97" name="Freeform 485"/>
              <p:cNvSpPr>
                <a:spLocks/>
              </p:cNvSpPr>
              <p:nvPr/>
            </p:nvSpPr>
            <p:spPr bwMode="auto">
              <a:xfrm>
                <a:off x="4957" y="1855"/>
                <a:ext cx="116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41"/>
                  </a:cxn>
                  <a:cxn ang="0">
                    <a:pos x="116" y="115"/>
                  </a:cxn>
                  <a:cxn ang="0">
                    <a:pos x="38" y="83"/>
                  </a:cxn>
                  <a:cxn ang="0">
                    <a:pos x="0" y="0"/>
                  </a:cxn>
                </a:cxnLst>
                <a:rect l="0" t="0" r="r" b="b"/>
                <a:pathLst>
                  <a:path w="116" h="115">
                    <a:moveTo>
                      <a:pt x="0" y="0"/>
                    </a:moveTo>
                    <a:lnTo>
                      <a:pt x="77" y="41"/>
                    </a:lnTo>
                    <a:lnTo>
                      <a:pt x="116" y="115"/>
                    </a:lnTo>
                    <a:lnTo>
                      <a:pt x="38" y="8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98" name="Freeform 486"/>
              <p:cNvSpPr>
                <a:spLocks/>
              </p:cNvSpPr>
              <p:nvPr/>
            </p:nvSpPr>
            <p:spPr bwMode="auto">
              <a:xfrm>
                <a:off x="5076" y="2306"/>
                <a:ext cx="108" cy="157"/>
              </a:xfrm>
              <a:custGeom>
                <a:avLst/>
                <a:gdLst/>
                <a:ahLst/>
                <a:cxnLst>
                  <a:cxn ang="0">
                    <a:pos x="108" y="113"/>
                  </a:cxn>
                  <a:cxn ang="0">
                    <a:pos x="108" y="0"/>
                  </a:cxn>
                  <a:cxn ang="0">
                    <a:pos x="0" y="45"/>
                  </a:cxn>
                  <a:cxn ang="0">
                    <a:pos x="0" y="157"/>
                  </a:cxn>
                  <a:cxn ang="0">
                    <a:pos x="108" y="113"/>
                  </a:cxn>
                </a:cxnLst>
                <a:rect l="0" t="0" r="r" b="b"/>
                <a:pathLst>
                  <a:path w="108" h="157">
                    <a:moveTo>
                      <a:pt x="108" y="113"/>
                    </a:moveTo>
                    <a:lnTo>
                      <a:pt x="108" y="0"/>
                    </a:lnTo>
                    <a:lnTo>
                      <a:pt x="0" y="45"/>
                    </a:lnTo>
                    <a:lnTo>
                      <a:pt x="0" y="157"/>
                    </a:lnTo>
                    <a:lnTo>
                      <a:pt x="108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99" name="Freeform 487"/>
              <p:cNvSpPr>
                <a:spLocks/>
              </p:cNvSpPr>
              <p:nvPr/>
            </p:nvSpPr>
            <p:spPr bwMode="auto">
              <a:xfrm>
                <a:off x="5076" y="2306"/>
                <a:ext cx="108" cy="157"/>
              </a:xfrm>
              <a:custGeom>
                <a:avLst/>
                <a:gdLst/>
                <a:ahLst/>
                <a:cxnLst>
                  <a:cxn ang="0">
                    <a:pos x="108" y="113"/>
                  </a:cxn>
                  <a:cxn ang="0">
                    <a:pos x="108" y="0"/>
                  </a:cxn>
                  <a:cxn ang="0">
                    <a:pos x="0" y="45"/>
                  </a:cxn>
                  <a:cxn ang="0">
                    <a:pos x="0" y="157"/>
                  </a:cxn>
                  <a:cxn ang="0">
                    <a:pos x="108" y="113"/>
                  </a:cxn>
                </a:cxnLst>
                <a:rect l="0" t="0" r="r" b="b"/>
                <a:pathLst>
                  <a:path w="108" h="157">
                    <a:moveTo>
                      <a:pt x="108" y="113"/>
                    </a:moveTo>
                    <a:lnTo>
                      <a:pt x="108" y="0"/>
                    </a:lnTo>
                    <a:lnTo>
                      <a:pt x="0" y="45"/>
                    </a:lnTo>
                    <a:lnTo>
                      <a:pt x="0" y="157"/>
                    </a:lnTo>
                    <a:lnTo>
                      <a:pt x="108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00" name="Freeform 488"/>
              <p:cNvSpPr>
                <a:spLocks/>
              </p:cNvSpPr>
              <p:nvPr/>
            </p:nvSpPr>
            <p:spPr bwMode="auto">
              <a:xfrm>
                <a:off x="5238" y="1991"/>
                <a:ext cx="97" cy="123"/>
              </a:xfrm>
              <a:custGeom>
                <a:avLst/>
                <a:gdLst/>
                <a:ahLst/>
                <a:cxnLst>
                  <a:cxn ang="0">
                    <a:pos x="97" y="69"/>
                  </a:cxn>
                  <a:cxn ang="0">
                    <a:pos x="86" y="0"/>
                  </a:cxn>
                  <a:cxn ang="0">
                    <a:pos x="0" y="53"/>
                  </a:cxn>
                  <a:cxn ang="0">
                    <a:pos x="8" y="123"/>
                  </a:cxn>
                  <a:cxn ang="0">
                    <a:pos x="97" y="69"/>
                  </a:cxn>
                </a:cxnLst>
                <a:rect l="0" t="0" r="r" b="b"/>
                <a:pathLst>
                  <a:path w="97" h="123">
                    <a:moveTo>
                      <a:pt x="97" y="69"/>
                    </a:moveTo>
                    <a:lnTo>
                      <a:pt x="86" y="0"/>
                    </a:lnTo>
                    <a:lnTo>
                      <a:pt x="0" y="53"/>
                    </a:lnTo>
                    <a:lnTo>
                      <a:pt x="8" y="123"/>
                    </a:lnTo>
                    <a:lnTo>
                      <a:pt x="97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01" name="Freeform 489"/>
              <p:cNvSpPr>
                <a:spLocks/>
              </p:cNvSpPr>
              <p:nvPr/>
            </p:nvSpPr>
            <p:spPr bwMode="auto">
              <a:xfrm>
                <a:off x="5238" y="1991"/>
                <a:ext cx="97" cy="123"/>
              </a:xfrm>
              <a:custGeom>
                <a:avLst/>
                <a:gdLst/>
                <a:ahLst/>
                <a:cxnLst>
                  <a:cxn ang="0">
                    <a:pos x="97" y="69"/>
                  </a:cxn>
                  <a:cxn ang="0">
                    <a:pos x="86" y="0"/>
                  </a:cxn>
                  <a:cxn ang="0">
                    <a:pos x="0" y="53"/>
                  </a:cxn>
                  <a:cxn ang="0">
                    <a:pos x="8" y="123"/>
                  </a:cxn>
                  <a:cxn ang="0">
                    <a:pos x="97" y="69"/>
                  </a:cxn>
                </a:cxnLst>
                <a:rect l="0" t="0" r="r" b="b"/>
                <a:pathLst>
                  <a:path w="97" h="123">
                    <a:moveTo>
                      <a:pt x="97" y="69"/>
                    </a:moveTo>
                    <a:lnTo>
                      <a:pt x="86" y="0"/>
                    </a:lnTo>
                    <a:lnTo>
                      <a:pt x="0" y="53"/>
                    </a:lnTo>
                    <a:lnTo>
                      <a:pt x="8" y="123"/>
                    </a:lnTo>
                    <a:lnTo>
                      <a:pt x="97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02" name="Freeform 490"/>
              <p:cNvSpPr>
                <a:spLocks/>
              </p:cNvSpPr>
              <p:nvPr/>
            </p:nvSpPr>
            <p:spPr bwMode="auto">
              <a:xfrm>
                <a:off x="4858" y="1595"/>
                <a:ext cx="147" cy="127"/>
              </a:xfrm>
              <a:custGeom>
                <a:avLst/>
                <a:gdLst/>
                <a:ahLst/>
                <a:cxnLst>
                  <a:cxn ang="0">
                    <a:pos x="147" y="96"/>
                  </a:cxn>
                  <a:cxn ang="0">
                    <a:pos x="51" y="0"/>
                  </a:cxn>
                  <a:cxn ang="0">
                    <a:pos x="0" y="27"/>
                  </a:cxn>
                  <a:cxn ang="0">
                    <a:pos x="85" y="127"/>
                  </a:cxn>
                  <a:cxn ang="0">
                    <a:pos x="147" y="96"/>
                  </a:cxn>
                </a:cxnLst>
                <a:rect l="0" t="0" r="r" b="b"/>
                <a:pathLst>
                  <a:path w="147" h="127">
                    <a:moveTo>
                      <a:pt x="147" y="96"/>
                    </a:moveTo>
                    <a:lnTo>
                      <a:pt x="51" y="0"/>
                    </a:lnTo>
                    <a:lnTo>
                      <a:pt x="0" y="27"/>
                    </a:lnTo>
                    <a:lnTo>
                      <a:pt x="85" y="127"/>
                    </a:lnTo>
                    <a:lnTo>
                      <a:pt x="147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03" name="Freeform 491"/>
              <p:cNvSpPr>
                <a:spLocks noEditPoints="1"/>
              </p:cNvSpPr>
              <p:nvPr/>
            </p:nvSpPr>
            <p:spPr bwMode="auto">
              <a:xfrm>
                <a:off x="4773" y="1595"/>
                <a:ext cx="232" cy="785"/>
              </a:xfrm>
              <a:custGeom>
                <a:avLst/>
                <a:gdLst/>
                <a:ahLst/>
                <a:cxnLst>
                  <a:cxn ang="0">
                    <a:pos x="232" y="96"/>
                  </a:cxn>
                  <a:cxn ang="0">
                    <a:pos x="136" y="0"/>
                  </a:cxn>
                  <a:cxn ang="0">
                    <a:pos x="85" y="27"/>
                  </a:cxn>
                  <a:cxn ang="0">
                    <a:pos x="170" y="127"/>
                  </a:cxn>
                  <a:cxn ang="0">
                    <a:pos x="232" y="96"/>
                  </a:cxn>
                  <a:cxn ang="0">
                    <a:pos x="118" y="757"/>
                  </a:cxn>
                  <a:cxn ang="0">
                    <a:pos x="0" y="785"/>
                  </a:cxn>
                </a:cxnLst>
                <a:rect l="0" t="0" r="r" b="b"/>
                <a:pathLst>
                  <a:path w="232" h="785">
                    <a:moveTo>
                      <a:pt x="232" y="96"/>
                    </a:moveTo>
                    <a:lnTo>
                      <a:pt x="136" y="0"/>
                    </a:lnTo>
                    <a:lnTo>
                      <a:pt x="85" y="27"/>
                    </a:lnTo>
                    <a:lnTo>
                      <a:pt x="170" y="127"/>
                    </a:lnTo>
                    <a:lnTo>
                      <a:pt x="232" y="96"/>
                    </a:lnTo>
                    <a:moveTo>
                      <a:pt x="118" y="757"/>
                    </a:moveTo>
                    <a:lnTo>
                      <a:pt x="0" y="78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04" name="Freeform 492"/>
              <p:cNvSpPr>
                <a:spLocks/>
              </p:cNvSpPr>
              <p:nvPr/>
            </p:nvSpPr>
            <p:spPr bwMode="auto">
              <a:xfrm>
                <a:off x="4860" y="2075"/>
                <a:ext cx="129" cy="151"/>
              </a:xfrm>
              <a:custGeom>
                <a:avLst/>
                <a:gdLst/>
                <a:ahLst/>
                <a:cxnLst>
                  <a:cxn ang="0">
                    <a:pos x="16" y="151"/>
                  </a:cxn>
                  <a:cxn ang="0">
                    <a:pos x="0" y="47"/>
                  </a:cxn>
                  <a:cxn ang="0">
                    <a:pos x="129" y="0"/>
                  </a:cxn>
                  <a:cxn ang="0">
                    <a:pos x="123" y="116"/>
                  </a:cxn>
                  <a:cxn ang="0">
                    <a:pos x="16" y="151"/>
                  </a:cxn>
                </a:cxnLst>
                <a:rect l="0" t="0" r="r" b="b"/>
                <a:pathLst>
                  <a:path w="129" h="151">
                    <a:moveTo>
                      <a:pt x="16" y="151"/>
                    </a:moveTo>
                    <a:lnTo>
                      <a:pt x="0" y="47"/>
                    </a:lnTo>
                    <a:lnTo>
                      <a:pt x="129" y="0"/>
                    </a:lnTo>
                    <a:lnTo>
                      <a:pt x="123" y="116"/>
                    </a:lnTo>
                    <a:lnTo>
                      <a:pt x="16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05" name="Freeform 493"/>
              <p:cNvSpPr>
                <a:spLocks/>
              </p:cNvSpPr>
              <p:nvPr/>
            </p:nvSpPr>
            <p:spPr bwMode="auto">
              <a:xfrm>
                <a:off x="4860" y="2075"/>
                <a:ext cx="129" cy="151"/>
              </a:xfrm>
              <a:custGeom>
                <a:avLst/>
                <a:gdLst/>
                <a:ahLst/>
                <a:cxnLst>
                  <a:cxn ang="0">
                    <a:pos x="16" y="151"/>
                  </a:cxn>
                  <a:cxn ang="0">
                    <a:pos x="0" y="47"/>
                  </a:cxn>
                  <a:cxn ang="0">
                    <a:pos x="129" y="0"/>
                  </a:cxn>
                  <a:cxn ang="0">
                    <a:pos x="123" y="116"/>
                  </a:cxn>
                  <a:cxn ang="0">
                    <a:pos x="16" y="151"/>
                  </a:cxn>
                </a:cxnLst>
                <a:rect l="0" t="0" r="r" b="b"/>
                <a:pathLst>
                  <a:path w="129" h="151">
                    <a:moveTo>
                      <a:pt x="16" y="151"/>
                    </a:moveTo>
                    <a:lnTo>
                      <a:pt x="0" y="47"/>
                    </a:lnTo>
                    <a:lnTo>
                      <a:pt x="129" y="0"/>
                    </a:lnTo>
                    <a:lnTo>
                      <a:pt x="123" y="116"/>
                    </a:lnTo>
                    <a:lnTo>
                      <a:pt x="16" y="15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06" name="Freeform 494"/>
              <p:cNvSpPr>
                <a:spLocks/>
              </p:cNvSpPr>
              <p:nvPr/>
            </p:nvSpPr>
            <p:spPr bwMode="auto">
              <a:xfrm>
                <a:off x="3793" y="2075"/>
                <a:ext cx="128" cy="151"/>
              </a:xfrm>
              <a:custGeom>
                <a:avLst/>
                <a:gdLst/>
                <a:ahLst/>
                <a:cxnLst>
                  <a:cxn ang="0">
                    <a:pos x="5" y="116"/>
                  </a:cxn>
                  <a:cxn ang="0">
                    <a:pos x="0" y="0"/>
                  </a:cxn>
                  <a:cxn ang="0">
                    <a:pos x="128" y="47"/>
                  </a:cxn>
                  <a:cxn ang="0">
                    <a:pos x="112" y="151"/>
                  </a:cxn>
                  <a:cxn ang="0">
                    <a:pos x="5" y="116"/>
                  </a:cxn>
                </a:cxnLst>
                <a:rect l="0" t="0" r="r" b="b"/>
                <a:pathLst>
                  <a:path w="128" h="151">
                    <a:moveTo>
                      <a:pt x="5" y="116"/>
                    </a:moveTo>
                    <a:lnTo>
                      <a:pt x="0" y="0"/>
                    </a:lnTo>
                    <a:lnTo>
                      <a:pt x="128" y="47"/>
                    </a:lnTo>
                    <a:lnTo>
                      <a:pt x="112" y="151"/>
                    </a:lnTo>
                    <a:lnTo>
                      <a:pt x="5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07" name="Freeform 495"/>
              <p:cNvSpPr>
                <a:spLocks noEditPoints="1"/>
              </p:cNvSpPr>
              <p:nvPr/>
            </p:nvSpPr>
            <p:spPr bwMode="auto">
              <a:xfrm>
                <a:off x="3793" y="2075"/>
                <a:ext cx="1378" cy="784"/>
              </a:xfrm>
              <a:custGeom>
                <a:avLst/>
                <a:gdLst/>
                <a:ahLst/>
                <a:cxnLst>
                  <a:cxn ang="0">
                    <a:pos x="5" y="116"/>
                  </a:cxn>
                  <a:cxn ang="0">
                    <a:pos x="0" y="0"/>
                  </a:cxn>
                  <a:cxn ang="0">
                    <a:pos x="128" y="47"/>
                  </a:cxn>
                  <a:cxn ang="0">
                    <a:pos x="112" y="151"/>
                  </a:cxn>
                  <a:cxn ang="0">
                    <a:pos x="5" y="116"/>
                  </a:cxn>
                  <a:cxn ang="0">
                    <a:pos x="215" y="305"/>
                  </a:cxn>
                  <a:cxn ang="0">
                    <a:pos x="99" y="277"/>
                  </a:cxn>
                  <a:cxn ang="0">
                    <a:pos x="1122" y="596"/>
                  </a:cxn>
                  <a:cxn ang="0">
                    <a:pos x="1122" y="784"/>
                  </a:cxn>
                  <a:cxn ang="0">
                    <a:pos x="1265" y="457"/>
                  </a:cxn>
                  <a:cxn ang="0">
                    <a:pos x="1265" y="601"/>
                  </a:cxn>
                  <a:cxn ang="0">
                    <a:pos x="1378" y="415"/>
                  </a:cxn>
                  <a:cxn ang="0">
                    <a:pos x="1265" y="457"/>
                  </a:cxn>
                </a:cxnLst>
                <a:rect l="0" t="0" r="r" b="b"/>
                <a:pathLst>
                  <a:path w="1378" h="784">
                    <a:moveTo>
                      <a:pt x="5" y="116"/>
                    </a:moveTo>
                    <a:lnTo>
                      <a:pt x="0" y="0"/>
                    </a:lnTo>
                    <a:lnTo>
                      <a:pt x="128" y="47"/>
                    </a:lnTo>
                    <a:lnTo>
                      <a:pt x="112" y="151"/>
                    </a:lnTo>
                    <a:lnTo>
                      <a:pt x="5" y="116"/>
                    </a:lnTo>
                    <a:moveTo>
                      <a:pt x="215" y="305"/>
                    </a:moveTo>
                    <a:lnTo>
                      <a:pt x="99" y="277"/>
                    </a:lnTo>
                    <a:moveTo>
                      <a:pt x="1122" y="596"/>
                    </a:moveTo>
                    <a:lnTo>
                      <a:pt x="1122" y="784"/>
                    </a:lnTo>
                    <a:moveTo>
                      <a:pt x="1265" y="457"/>
                    </a:moveTo>
                    <a:lnTo>
                      <a:pt x="1265" y="601"/>
                    </a:lnTo>
                    <a:moveTo>
                      <a:pt x="1378" y="415"/>
                    </a:moveTo>
                    <a:lnTo>
                      <a:pt x="1265" y="45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08" name="Freeform 496"/>
              <p:cNvSpPr>
                <a:spLocks/>
              </p:cNvSpPr>
              <p:nvPr/>
            </p:nvSpPr>
            <p:spPr bwMode="auto">
              <a:xfrm>
                <a:off x="4776" y="2330"/>
                <a:ext cx="135" cy="134"/>
              </a:xfrm>
              <a:custGeom>
                <a:avLst/>
                <a:gdLst/>
                <a:ahLst/>
                <a:cxnLst>
                  <a:cxn ang="0">
                    <a:pos x="14" y="134"/>
                  </a:cxn>
                  <a:cxn ang="0">
                    <a:pos x="0" y="29"/>
                  </a:cxn>
                  <a:cxn ang="0">
                    <a:pos x="119" y="0"/>
                  </a:cxn>
                  <a:cxn ang="0">
                    <a:pos x="135" y="104"/>
                  </a:cxn>
                  <a:cxn ang="0">
                    <a:pos x="14" y="134"/>
                  </a:cxn>
                </a:cxnLst>
                <a:rect l="0" t="0" r="r" b="b"/>
                <a:pathLst>
                  <a:path w="135" h="134">
                    <a:moveTo>
                      <a:pt x="14" y="134"/>
                    </a:moveTo>
                    <a:lnTo>
                      <a:pt x="0" y="29"/>
                    </a:lnTo>
                    <a:lnTo>
                      <a:pt x="119" y="0"/>
                    </a:lnTo>
                    <a:lnTo>
                      <a:pt x="135" y="104"/>
                    </a:lnTo>
                    <a:lnTo>
                      <a:pt x="14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09" name="Freeform 497"/>
              <p:cNvSpPr>
                <a:spLocks/>
              </p:cNvSpPr>
              <p:nvPr/>
            </p:nvSpPr>
            <p:spPr bwMode="auto">
              <a:xfrm>
                <a:off x="4776" y="2330"/>
                <a:ext cx="135" cy="134"/>
              </a:xfrm>
              <a:custGeom>
                <a:avLst/>
                <a:gdLst/>
                <a:ahLst/>
                <a:cxnLst>
                  <a:cxn ang="0">
                    <a:pos x="14" y="134"/>
                  </a:cxn>
                  <a:cxn ang="0">
                    <a:pos x="0" y="29"/>
                  </a:cxn>
                  <a:cxn ang="0">
                    <a:pos x="119" y="0"/>
                  </a:cxn>
                  <a:cxn ang="0">
                    <a:pos x="135" y="104"/>
                  </a:cxn>
                  <a:cxn ang="0">
                    <a:pos x="14" y="134"/>
                  </a:cxn>
                </a:cxnLst>
                <a:rect l="0" t="0" r="r" b="b"/>
                <a:pathLst>
                  <a:path w="135" h="134">
                    <a:moveTo>
                      <a:pt x="14" y="134"/>
                    </a:moveTo>
                    <a:lnTo>
                      <a:pt x="0" y="29"/>
                    </a:lnTo>
                    <a:lnTo>
                      <a:pt x="119" y="0"/>
                    </a:lnTo>
                    <a:lnTo>
                      <a:pt x="135" y="104"/>
                    </a:lnTo>
                    <a:lnTo>
                      <a:pt x="14" y="13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10" name="Freeform 498"/>
              <p:cNvSpPr>
                <a:spLocks/>
              </p:cNvSpPr>
              <p:nvPr/>
            </p:nvSpPr>
            <p:spPr bwMode="auto">
              <a:xfrm>
                <a:off x="3871" y="2330"/>
                <a:ext cx="133" cy="134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6" y="0"/>
                  </a:cxn>
                  <a:cxn ang="0">
                    <a:pos x="133" y="29"/>
                  </a:cxn>
                  <a:cxn ang="0">
                    <a:pos x="121" y="134"/>
                  </a:cxn>
                  <a:cxn ang="0">
                    <a:pos x="0" y="104"/>
                  </a:cxn>
                </a:cxnLst>
                <a:rect l="0" t="0" r="r" b="b"/>
                <a:pathLst>
                  <a:path w="133" h="134">
                    <a:moveTo>
                      <a:pt x="0" y="104"/>
                    </a:moveTo>
                    <a:lnTo>
                      <a:pt x="16" y="0"/>
                    </a:lnTo>
                    <a:lnTo>
                      <a:pt x="133" y="29"/>
                    </a:lnTo>
                    <a:lnTo>
                      <a:pt x="121" y="13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11" name="Freeform 499"/>
              <p:cNvSpPr>
                <a:spLocks/>
              </p:cNvSpPr>
              <p:nvPr/>
            </p:nvSpPr>
            <p:spPr bwMode="auto">
              <a:xfrm>
                <a:off x="3871" y="2330"/>
                <a:ext cx="133" cy="134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6" y="0"/>
                  </a:cxn>
                  <a:cxn ang="0">
                    <a:pos x="133" y="29"/>
                  </a:cxn>
                  <a:cxn ang="0">
                    <a:pos x="121" y="134"/>
                  </a:cxn>
                  <a:cxn ang="0">
                    <a:pos x="0" y="104"/>
                  </a:cxn>
                </a:cxnLst>
                <a:rect l="0" t="0" r="r" b="b"/>
                <a:pathLst>
                  <a:path w="133" h="134">
                    <a:moveTo>
                      <a:pt x="0" y="104"/>
                    </a:moveTo>
                    <a:lnTo>
                      <a:pt x="16" y="0"/>
                    </a:lnTo>
                    <a:lnTo>
                      <a:pt x="133" y="29"/>
                    </a:lnTo>
                    <a:lnTo>
                      <a:pt x="121" y="134"/>
                    </a:lnTo>
                    <a:lnTo>
                      <a:pt x="0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12" name="Freeform 500"/>
              <p:cNvSpPr>
                <a:spLocks/>
              </p:cNvSpPr>
              <p:nvPr/>
            </p:nvSpPr>
            <p:spPr bwMode="auto">
              <a:xfrm>
                <a:off x="5093" y="1754"/>
                <a:ext cx="161" cy="153"/>
              </a:xfrm>
              <a:custGeom>
                <a:avLst/>
                <a:gdLst/>
                <a:ahLst/>
                <a:cxnLst>
                  <a:cxn ang="0">
                    <a:pos x="161" y="104"/>
                  </a:cxn>
                  <a:cxn ang="0">
                    <a:pos x="66" y="0"/>
                  </a:cxn>
                  <a:cxn ang="0">
                    <a:pos x="0" y="41"/>
                  </a:cxn>
                  <a:cxn ang="0">
                    <a:pos x="82" y="153"/>
                  </a:cxn>
                  <a:cxn ang="0">
                    <a:pos x="161" y="104"/>
                  </a:cxn>
                </a:cxnLst>
                <a:rect l="0" t="0" r="r" b="b"/>
                <a:pathLst>
                  <a:path w="161" h="153">
                    <a:moveTo>
                      <a:pt x="161" y="104"/>
                    </a:moveTo>
                    <a:lnTo>
                      <a:pt x="66" y="0"/>
                    </a:lnTo>
                    <a:lnTo>
                      <a:pt x="0" y="41"/>
                    </a:lnTo>
                    <a:lnTo>
                      <a:pt x="82" y="153"/>
                    </a:lnTo>
                    <a:lnTo>
                      <a:pt x="161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13" name="Freeform 501"/>
              <p:cNvSpPr>
                <a:spLocks noEditPoints="1"/>
              </p:cNvSpPr>
              <p:nvPr/>
            </p:nvSpPr>
            <p:spPr bwMode="auto">
              <a:xfrm>
                <a:off x="3942" y="1754"/>
                <a:ext cx="1312" cy="730"/>
              </a:xfrm>
              <a:custGeom>
                <a:avLst/>
                <a:gdLst/>
                <a:ahLst/>
                <a:cxnLst>
                  <a:cxn ang="0">
                    <a:pos x="1312" y="104"/>
                  </a:cxn>
                  <a:cxn ang="0">
                    <a:pos x="1217" y="0"/>
                  </a:cxn>
                  <a:cxn ang="0">
                    <a:pos x="1151" y="41"/>
                  </a:cxn>
                  <a:cxn ang="0">
                    <a:pos x="1233" y="153"/>
                  </a:cxn>
                  <a:cxn ang="0">
                    <a:pos x="1312" y="104"/>
                  </a:cxn>
                  <a:cxn ang="0">
                    <a:pos x="901" y="729"/>
                  </a:cxn>
                  <a:cxn ang="0">
                    <a:pos x="893" y="721"/>
                  </a:cxn>
                  <a:cxn ang="0">
                    <a:pos x="9" y="722"/>
                  </a:cxn>
                  <a:cxn ang="0">
                    <a:pos x="0" y="730"/>
                  </a:cxn>
                </a:cxnLst>
                <a:rect l="0" t="0" r="r" b="b"/>
                <a:pathLst>
                  <a:path w="1312" h="730">
                    <a:moveTo>
                      <a:pt x="1312" y="104"/>
                    </a:moveTo>
                    <a:lnTo>
                      <a:pt x="1217" y="0"/>
                    </a:lnTo>
                    <a:lnTo>
                      <a:pt x="1151" y="41"/>
                    </a:lnTo>
                    <a:lnTo>
                      <a:pt x="1233" y="153"/>
                    </a:lnTo>
                    <a:lnTo>
                      <a:pt x="1312" y="104"/>
                    </a:lnTo>
                    <a:moveTo>
                      <a:pt x="901" y="729"/>
                    </a:moveTo>
                    <a:lnTo>
                      <a:pt x="893" y="721"/>
                    </a:lnTo>
                    <a:moveTo>
                      <a:pt x="9" y="722"/>
                    </a:moveTo>
                    <a:lnTo>
                      <a:pt x="0" y="73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14" name="Freeform 502"/>
              <p:cNvSpPr>
                <a:spLocks/>
              </p:cNvSpPr>
              <p:nvPr/>
            </p:nvSpPr>
            <p:spPr bwMode="auto">
              <a:xfrm>
                <a:off x="4673" y="1548"/>
                <a:ext cx="129" cy="116"/>
              </a:xfrm>
              <a:custGeom>
                <a:avLst/>
                <a:gdLst/>
                <a:ahLst/>
                <a:cxnLst>
                  <a:cxn ang="0">
                    <a:pos x="129" y="96"/>
                  </a:cxn>
                  <a:cxn ang="0">
                    <a:pos x="50" y="0"/>
                  </a:cxn>
                  <a:cxn ang="0">
                    <a:pos x="0" y="15"/>
                  </a:cxn>
                  <a:cxn ang="0">
                    <a:pos x="67" y="116"/>
                  </a:cxn>
                  <a:cxn ang="0">
                    <a:pos x="129" y="96"/>
                  </a:cxn>
                </a:cxnLst>
                <a:rect l="0" t="0" r="r" b="b"/>
                <a:pathLst>
                  <a:path w="129" h="116">
                    <a:moveTo>
                      <a:pt x="129" y="96"/>
                    </a:moveTo>
                    <a:lnTo>
                      <a:pt x="50" y="0"/>
                    </a:lnTo>
                    <a:lnTo>
                      <a:pt x="0" y="15"/>
                    </a:lnTo>
                    <a:lnTo>
                      <a:pt x="67" y="116"/>
                    </a:lnTo>
                    <a:lnTo>
                      <a:pt x="129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15" name="Freeform 503"/>
              <p:cNvSpPr>
                <a:spLocks/>
              </p:cNvSpPr>
              <p:nvPr/>
            </p:nvSpPr>
            <p:spPr bwMode="auto">
              <a:xfrm>
                <a:off x="4673" y="1548"/>
                <a:ext cx="129" cy="116"/>
              </a:xfrm>
              <a:custGeom>
                <a:avLst/>
                <a:gdLst/>
                <a:ahLst/>
                <a:cxnLst>
                  <a:cxn ang="0">
                    <a:pos x="129" y="96"/>
                  </a:cxn>
                  <a:cxn ang="0">
                    <a:pos x="50" y="0"/>
                  </a:cxn>
                  <a:cxn ang="0">
                    <a:pos x="0" y="15"/>
                  </a:cxn>
                  <a:cxn ang="0">
                    <a:pos x="67" y="116"/>
                  </a:cxn>
                  <a:cxn ang="0">
                    <a:pos x="129" y="96"/>
                  </a:cxn>
                </a:cxnLst>
                <a:rect l="0" t="0" r="r" b="b"/>
                <a:pathLst>
                  <a:path w="129" h="116">
                    <a:moveTo>
                      <a:pt x="129" y="96"/>
                    </a:moveTo>
                    <a:lnTo>
                      <a:pt x="50" y="0"/>
                    </a:lnTo>
                    <a:lnTo>
                      <a:pt x="0" y="15"/>
                    </a:lnTo>
                    <a:lnTo>
                      <a:pt x="67" y="116"/>
                    </a:lnTo>
                    <a:lnTo>
                      <a:pt x="129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16" name="Freeform 504"/>
              <p:cNvSpPr>
                <a:spLocks/>
              </p:cNvSpPr>
              <p:nvPr/>
            </p:nvSpPr>
            <p:spPr bwMode="auto">
              <a:xfrm>
                <a:off x="4827" y="1968"/>
                <a:ext cx="152" cy="118"/>
              </a:xfrm>
              <a:custGeom>
                <a:avLst/>
                <a:gdLst/>
                <a:ahLst/>
                <a:cxnLst>
                  <a:cxn ang="0">
                    <a:pos x="25" y="118"/>
                  </a:cxn>
                  <a:cxn ang="0">
                    <a:pos x="0" y="32"/>
                  </a:cxn>
                  <a:cxn ang="0">
                    <a:pos x="95" y="0"/>
                  </a:cxn>
                  <a:cxn ang="0">
                    <a:pos x="152" y="72"/>
                  </a:cxn>
                  <a:cxn ang="0">
                    <a:pos x="25" y="118"/>
                  </a:cxn>
                </a:cxnLst>
                <a:rect l="0" t="0" r="r" b="b"/>
                <a:pathLst>
                  <a:path w="152" h="118">
                    <a:moveTo>
                      <a:pt x="25" y="118"/>
                    </a:moveTo>
                    <a:lnTo>
                      <a:pt x="0" y="32"/>
                    </a:lnTo>
                    <a:lnTo>
                      <a:pt x="95" y="0"/>
                    </a:lnTo>
                    <a:lnTo>
                      <a:pt x="152" y="72"/>
                    </a:lnTo>
                    <a:lnTo>
                      <a:pt x="25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17" name="Freeform 505"/>
              <p:cNvSpPr>
                <a:spLocks/>
              </p:cNvSpPr>
              <p:nvPr/>
            </p:nvSpPr>
            <p:spPr bwMode="auto">
              <a:xfrm>
                <a:off x="4827" y="1968"/>
                <a:ext cx="152" cy="118"/>
              </a:xfrm>
              <a:custGeom>
                <a:avLst/>
                <a:gdLst/>
                <a:ahLst/>
                <a:cxnLst>
                  <a:cxn ang="0">
                    <a:pos x="25" y="118"/>
                  </a:cxn>
                  <a:cxn ang="0">
                    <a:pos x="0" y="32"/>
                  </a:cxn>
                  <a:cxn ang="0">
                    <a:pos x="95" y="0"/>
                  </a:cxn>
                  <a:cxn ang="0">
                    <a:pos x="152" y="72"/>
                  </a:cxn>
                  <a:cxn ang="0">
                    <a:pos x="25" y="118"/>
                  </a:cxn>
                </a:cxnLst>
                <a:rect l="0" t="0" r="r" b="b"/>
                <a:pathLst>
                  <a:path w="152" h="118">
                    <a:moveTo>
                      <a:pt x="25" y="118"/>
                    </a:moveTo>
                    <a:lnTo>
                      <a:pt x="0" y="32"/>
                    </a:lnTo>
                    <a:lnTo>
                      <a:pt x="95" y="0"/>
                    </a:lnTo>
                    <a:lnTo>
                      <a:pt x="152" y="72"/>
                    </a:lnTo>
                    <a:lnTo>
                      <a:pt x="25" y="1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18" name="Freeform 506"/>
              <p:cNvSpPr>
                <a:spLocks/>
              </p:cNvSpPr>
              <p:nvPr/>
            </p:nvSpPr>
            <p:spPr bwMode="auto">
              <a:xfrm>
                <a:off x="3802" y="1968"/>
                <a:ext cx="153" cy="118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58" y="0"/>
                  </a:cxn>
                  <a:cxn ang="0">
                    <a:pos x="153" y="32"/>
                  </a:cxn>
                  <a:cxn ang="0">
                    <a:pos x="127" y="118"/>
                  </a:cxn>
                  <a:cxn ang="0">
                    <a:pos x="0" y="72"/>
                  </a:cxn>
                </a:cxnLst>
                <a:rect l="0" t="0" r="r" b="b"/>
                <a:pathLst>
                  <a:path w="153" h="118">
                    <a:moveTo>
                      <a:pt x="0" y="72"/>
                    </a:moveTo>
                    <a:lnTo>
                      <a:pt x="58" y="0"/>
                    </a:lnTo>
                    <a:lnTo>
                      <a:pt x="153" y="32"/>
                    </a:lnTo>
                    <a:lnTo>
                      <a:pt x="127" y="11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19" name="Freeform 507"/>
              <p:cNvSpPr>
                <a:spLocks/>
              </p:cNvSpPr>
              <p:nvPr/>
            </p:nvSpPr>
            <p:spPr bwMode="auto">
              <a:xfrm>
                <a:off x="3802" y="1968"/>
                <a:ext cx="153" cy="118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58" y="0"/>
                  </a:cxn>
                  <a:cxn ang="0">
                    <a:pos x="153" y="32"/>
                  </a:cxn>
                  <a:cxn ang="0">
                    <a:pos x="127" y="118"/>
                  </a:cxn>
                  <a:cxn ang="0">
                    <a:pos x="0" y="72"/>
                  </a:cxn>
                </a:cxnLst>
                <a:rect l="0" t="0" r="r" b="b"/>
                <a:pathLst>
                  <a:path w="153" h="118">
                    <a:moveTo>
                      <a:pt x="0" y="72"/>
                    </a:moveTo>
                    <a:lnTo>
                      <a:pt x="58" y="0"/>
                    </a:lnTo>
                    <a:lnTo>
                      <a:pt x="153" y="32"/>
                    </a:lnTo>
                    <a:lnTo>
                      <a:pt x="127" y="118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20" name="Freeform 508"/>
              <p:cNvSpPr>
                <a:spLocks/>
              </p:cNvSpPr>
              <p:nvPr/>
            </p:nvSpPr>
            <p:spPr bwMode="auto">
              <a:xfrm>
                <a:off x="5018" y="1779"/>
                <a:ext cx="157" cy="128"/>
              </a:xfrm>
              <a:custGeom>
                <a:avLst/>
                <a:gdLst/>
                <a:ahLst/>
                <a:cxnLst>
                  <a:cxn ang="0">
                    <a:pos x="60" y="96"/>
                  </a:cxn>
                  <a:cxn ang="0">
                    <a:pos x="0" y="0"/>
                  </a:cxn>
                  <a:cxn ang="0">
                    <a:pos x="75" y="16"/>
                  </a:cxn>
                  <a:cxn ang="0">
                    <a:pos x="157" y="128"/>
                  </a:cxn>
                  <a:cxn ang="0">
                    <a:pos x="60" y="96"/>
                  </a:cxn>
                </a:cxnLst>
                <a:rect l="0" t="0" r="r" b="b"/>
                <a:pathLst>
                  <a:path w="157" h="128">
                    <a:moveTo>
                      <a:pt x="60" y="96"/>
                    </a:moveTo>
                    <a:lnTo>
                      <a:pt x="0" y="0"/>
                    </a:lnTo>
                    <a:lnTo>
                      <a:pt x="75" y="16"/>
                    </a:lnTo>
                    <a:lnTo>
                      <a:pt x="157" y="128"/>
                    </a:lnTo>
                    <a:lnTo>
                      <a:pt x="6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21" name="Freeform 509"/>
              <p:cNvSpPr>
                <a:spLocks/>
              </p:cNvSpPr>
              <p:nvPr/>
            </p:nvSpPr>
            <p:spPr bwMode="auto">
              <a:xfrm>
                <a:off x="5018" y="1779"/>
                <a:ext cx="157" cy="128"/>
              </a:xfrm>
              <a:custGeom>
                <a:avLst/>
                <a:gdLst/>
                <a:ahLst/>
                <a:cxnLst>
                  <a:cxn ang="0">
                    <a:pos x="60" y="96"/>
                  </a:cxn>
                  <a:cxn ang="0">
                    <a:pos x="0" y="0"/>
                  </a:cxn>
                  <a:cxn ang="0">
                    <a:pos x="75" y="16"/>
                  </a:cxn>
                  <a:cxn ang="0">
                    <a:pos x="157" y="128"/>
                  </a:cxn>
                  <a:cxn ang="0">
                    <a:pos x="60" y="96"/>
                  </a:cxn>
                </a:cxnLst>
                <a:rect l="0" t="0" r="r" b="b"/>
                <a:pathLst>
                  <a:path w="157" h="128">
                    <a:moveTo>
                      <a:pt x="60" y="96"/>
                    </a:moveTo>
                    <a:lnTo>
                      <a:pt x="0" y="0"/>
                    </a:lnTo>
                    <a:lnTo>
                      <a:pt x="75" y="16"/>
                    </a:lnTo>
                    <a:lnTo>
                      <a:pt x="157" y="128"/>
                    </a:lnTo>
                    <a:lnTo>
                      <a:pt x="6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22" name="Freeform 510"/>
              <p:cNvSpPr>
                <a:spLocks/>
              </p:cNvSpPr>
              <p:nvPr/>
            </p:nvSpPr>
            <p:spPr bwMode="auto">
              <a:xfrm>
                <a:off x="4773" y="1800"/>
                <a:ext cx="115" cy="114"/>
              </a:xfrm>
              <a:custGeom>
                <a:avLst/>
                <a:gdLst/>
                <a:ahLst/>
                <a:cxnLst>
                  <a:cxn ang="0">
                    <a:pos x="27" y="114"/>
                  </a:cxn>
                  <a:cxn ang="0">
                    <a:pos x="0" y="28"/>
                  </a:cxn>
                  <a:cxn ang="0">
                    <a:pos x="83" y="0"/>
                  </a:cxn>
                  <a:cxn ang="0">
                    <a:pos x="115" y="84"/>
                  </a:cxn>
                  <a:cxn ang="0">
                    <a:pos x="27" y="114"/>
                  </a:cxn>
                </a:cxnLst>
                <a:rect l="0" t="0" r="r" b="b"/>
                <a:pathLst>
                  <a:path w="115" h="114">
                    <a:moveTo>
                      <a:pt x="27" y="114"/>
                    </a:moveTo>
                    <a:lnTo>
                      <a:pt x="0" y="28"/>
                    </a:lnTo>
                    <a:lnTo>
                      <a:pt x="83" y="0"/>
                    </a:lnTo>
                    <a:lnTo>
                      <a:pt x="115" y="84"/>
                    </a:lnTo>
                    <a:lnTo>
                      <a:pt x="27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23" name="Freeform 511"/>
              <p:cNvSpPr>
                <a:spLocks/>
              </p:cNvSpPr>
              <p:nvPr/>
            </p:nvSpPr>
            <p:spPr bwMode="auto">
              <a:xfrm>
                <a:off x="4773" y="1800"/>
                <a:ext cx="115" cy="114"/>
              </a:xfrm>
              <a:custGeom>
                <a:avLst/>
                <a:gdLst/>
                <a:ahLst/>
                <a:cxnLst>
                  <a:cxn ang="0">
                    <a:pos x="27" y="114"/>
                  </a:cxn>
                  <a:cxn ang="0">
                    <a:pos x="0" y="28"/>
                  </a:cxn>
                  <a:cxn ang="0">
                    <a:pos x="83" y="0"/>
                  </a:cxn>
                  <a:cxn ang="0">
                    <a:pos x="115" y="84"/>
                  </a:cxn>
                  <a:cxn ang="0">
                    <a:pos x="27" y="114"/>
                  </a:cxn>
                </a:cxnLst>
                <a:rect l="0" t="0" r="r" b="b"/>
                <a:pathLst>
                  <a:path w="115" h="114">
                    <a:moveTo>
                      <a:pt x="27" y="114"/>
                    </a:moveTo>
                    <a:lnTo>
                      <a:pt x="0" y="28"/>
                    </a:lnTo>
                    <a:lnTo>
                      <a:pt x="83" y="0"/>
                    </a:lnTo>
                    <a:lnTo>
                      <a:pt x="115" y="84"/>
                    </a:lnTo>
                    <a:lnTo>
                      <a:pt x="27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24" name="Freeform 512"/>
              <p:cNvSpPr>
                <a:spLocks/>
              </p:cNvSpPr>
              <p:nvPr/>
            </p:nvSpPr>
            <p:spPr bwMode="auto">
              <a:xfrm>
                <a:off x="3893" y="1800"/>
                <a:ext cx="115" cy="11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32" y="0"/>
                  </a:cxn>
                  <a:cxn ang="0">
                    <a:pos x="115" y="28"/>
                  </a:cxn>
                  <a:cxn ang="0">
                    <a:pos x="89" y="114"/>
                  </a:cxn>
                  <a:cxn ang="0">
                    <a:pos x="0" y="84"/>
                  </a:cxn>
                </a:cxnLst>
                <a:rect l="0" t="0" r="r" b="b"/>
                <a:pathLst>
                  <a:path w="115" h="114">
                    <a:moveTo>
                      <a:pt x="0" y="84"/>
                    </a:moveTo>
                    <a:lnTo>
                      <a:pt x="32" y="0"/>
                    </a:lnTo>
                    <a:lnTo>
                      <a:pt x="115" y="28"/>
                    </a:lnTo>
                    <a:lnTo>
                      <a:pt x="89" y="11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25" name="Freeform 513"/>
              <p:cNvSpPr>
                <a:spLocks/>
              </p:cNvSpPr>
              <p:nvPr/>
            </p:nvSpPr>
            <p:spPr bwMode="auto">
              <a:xfrm>
                <a:off x="3893" y="1800"/>
                <a:ext cx="115" cy="11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32" y="0"/>
                  </a:cxn>
                  <a:cxn ang="0">
                    <a:pos x="115" y="28"/>
                  </a:cxn>
                  <a:cxn ang="0">
                    <a:pos x="89" y="114"/>
                  </a:cxn>
                  <a:cxn ang="0">
                    <a:pos x="0" y="84"/>
                  </a:cxn>
                </a:cxnLst>
                <a:rect l="0" t="0" r="r" b="b"/>
                <a:pathLst>
                  <a:path w="115" h="114">
                    <a:moveTo>
                      <a:pt x="0" y="84"/>
                    </a:moveTo>
                    <a:lnTo>
                      <a:pt x="32" y="0"/>
                    </a:lnTo>
                    <a:lnTo>
                      <a:pt x="115" y="28"/>
                    </a:lnTo>
                    <a:lnTo>
                      <a:pt x="89" y="114"/>
                    </a:lnTo>
                    <a:lnTo>
                      <a:pt x="0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26" name="Freeform 514"/>
              <p:cNvSpPr>
                <a:spLocks/>
              </p:cNvSpPr>
              <p:nvPr/>
            </p:nvSpPr>
            <p:spPr bwMode="auto">
              <a:xfrm>
                <a:off x="5213" y="1920"/>
                <a:ext cx="111" cy="124"/>
              </a:xfrm>
              <a:custGeom>
                <a:avLst/>
                <a:gdLst/>
                <a:ahLst/>
                <a:cxnLst>
                  <a:cxn ang="0">
                    <a:pos x="111" y="71"/>
                  </a:cxn>
                  <a:cxn ang="0">
                    <a:pos x="83" y="0"/>
                  </a:cxn>
                  <a:cxn ang="0">
                    <a:pos x="0" y="52"/>
                  </a:cxn>
                  <a:cxn ang="0">
                    <a:pos x="25" y="124"/>
                  </a:cxn>
                  <a:cxn ang="0">
                    <a:pos x="111" y="71"/>
                  </a:cxn>
                </a:cxnLst>
                <a:rect l="0" t="0" r="r" b="b"/>
                <a:pathLst>
                  <a:path w="111" h="124">
                    <a:moveTo>
                      <a:pt x="111" y="71"/>
                    </a:moveTo>
                    <a:lnTo>
                      <a:pt x="83" y="0"/>
                    </a:lnTo>
                    <a:lnTo>
                      <a:pt x="0" y="52"/>
                    </a:lnTo>
                    <a:lnTo>
                      <a:pt x="25" y="124"/>
                    </a:lnTo>
                    <a:lnTo>
                      <a:pt x="111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27" name="Freeform 515"/>
              <p:cNvSpPr>
                <a:spLocks/>
              </p:cNvSpPr>
              <p:nvPr/>
            </p:nvSpPr>
            <p:spPr bwMode="auto">
              <a:xfrm>
                <a:off x="5213" y="1920"/>
                <a:ext cx="111" cy="124"/>
              </a:xfrm>
              <a:custGeom>
                <a:avLst/>
                <a:gdLst/>
                <a:ahLst/>
                <a:cxnLst>
                  <a:cxn ang="0">
                    <a:pos x="111" y="71"/>
                  </a:cxn>
                  <a:cxn ang="0">
                    <a:pos x="83" y="0"/>
                  </a:cxn>
                  <a:cxn ang="0">
                    <a:pos x="0" y="52"/>
                  </a:cxn>
                  <a:cxn ang="0">
                    <a:pos x="25" y="124"/>
                  </a:cxn>
                  <a:cxn ang="0">
                    <a:pos x="111" y="71"/>
                  </a:cxn>
                </a:cxnLst>
                <a:rect l="0" t="0" r="r" b="b"/>
                <a:pathLst>
                  <a:path w="111" h="124">
                    <a:moveTo>
                      <a:pt x="111" y="71"/>
                    </a:moveTo>
                    <a:lnTo>
                      <a:pt x="83" y="0"/>
                    </a:lnTo>
                    <a:lnTo>
                      <a:pt x="0" y="52"/>
                    </a:lnTo>
                    <a:lnTo>
                      <a:pt x="25" y="124"/>
                    </a:lnTo>
                    <a:lnTo>
                      <a:pt x="111" y="7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28" name="Freeform 516"/>
              <p:cNvSpPr>
                <a:spLocks/>
              </p:cNvSpPr>
              <p:nvPr/>
            </p:nvSpPr>
            <p:spPr bwMode="auto">
              <a:xfrm>
                <a:off x="4800" y="1884"/>
                <a:ext cx="122" cy="116"/>
              </a:xfrm>
              <a:custGeom>
                <a:avLst/>
                <a:gdLst/>
                <a:ahLst/>
                <a:cxnLst>
                  <a:cxn ang="0">
                    <a:pos x="27" y="116"/>
                  </a:cxn>
                  <a:cxn ang="0">
                    <a:pos x="0" y="30"/>
                  </a:cxn>
                  <a:cxn ang="0">
                    <a:pos x="88" y="0"/>
                  </a:cxn>
                  <a:cxn ang="0">
                    <a:pos x="122" y="84"/>
                  </a:cxn>
                  <a:cxn ang="0">
                    <a:pos x="27" y="116"/>
                  </a:cxn>
                </a:cxnLst>
                <a:rect l="0" t="0" r="r" b="b"/>
                <a:pathLst>
                  <a:path w="122" h="116">
                    <a:moveTo>
                      <a:pt x="27" y="116"/>
                    </a:moveTo>
                    <a:lnTo>
                      <a:pt x="0" y="30"/>
                    </a:lnTo>
                    <a:lnTo>
                      <a:pt x="88" y="0"/>
                    </a:lnTo>
                    <a:lnTo>
                      <a:pt x="122" y="84"/>
                    </a:lnTo>
                    <a:lnTo>
                      <a:pt x="27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29" name="Freeform 517"/>
              <p:cNvSpPr>
                <a:spLocks/>
              </p:cNvSpPr>
              <p:nvPr/>
            </p:nvSpPr>
            <p:spPr bwMode="auto">
              <a:xfrm>
                <a:off x="4800" y="1884"/>
                <a:ext cx="122" cy="116"/>
              </a:xfrm>
              <a:custGeom>
                <a:avLst/>
                <a:gdLst/>
                <a:ahLst/>
                <a:cxnLst>
                  <a:cxn ang="0">
                    <a:pos x="27" y="116"/>
                  </a:cxn>
                  <a:cxn ang="0">
                    <a:pos x="0" y="30"/>
                  </a:cxn>
                  <a:cxn ang="0">
                    <a:pos x="88" y="0"/>
                  </a:cxn>
                  <a:cxn ang="0">
                    <a:pos x="122" y="84"/>
                  </a:cxn>
                  <a:cxn ang="0">
                    <a:pos x="27" y="116"/>
                  </a:cxn>
                </a:cxnLst>
                <a:rect l="0" t="0" r="r" b="b"/>
                <a:pathLst>
                  <a:path w="122" h="116">
                    <a:moveTo>
                      <a:pt x="27" y="116"/>
                    </a:moveTo>
                    <a:lnTo>
                      <a:pt x="0" y="30"/>
                    </a:lnTo>
                    <a:lnTo>
                      <a:pt x="88" y="0"/>
                    </a:lnTo>
                    <a:lnTo>
                      <a:pt x="122" y="84"/>
                    </a:lnTo>
                    <a:lnTo>
                      <a:pt x="27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30" name="Freeform 518"/>
              <p:cNvSpPr>
                <a:spLocks/>
              </p:cNvSpPr>
              <p:nvPr/>
            </p:nvSpPr>
            <p:spPr bwMode="auto">
              <a:xfrm>
                <a:off x="3860" y="1884"/>
                <a:ext cx="122" cy="116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33" y="0"/>
                  </a:cxn>
                  <a:cxn ang="0">
                    <a:pos x="122" y="30"/>
                  </a:cxn>
                  <a:cxn ang="0">
                    <a:pos x="95" y="116"/>
                  </a:cxn>
                  <a:cxn ang="0">
                    <a:pos x="0" y="84"/>
                  </a:cxn>
                </a:cxnLst>
                <a:rect l="0" t="0" r="r" b="b"/>
                <a:pathLst>
                  <a:path w="122" h="116">
                    <a:moveTo>
                      <a:pt x="0" y="84"/>
                    </a:moveTo>
                    <a:lnTo>
                      <a:pt x="33" y="0"/>
                    </a:lnTo>
                    <a:lnTo>
                      <a:pt x="122" y="30"/>
                    </a:lnTo>
                    <a:lnTo>
                      <a:pt x="95" y="11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31" name="Freeform 519"/>
              <p:cNvSpPr>
                <a:spLocks/>
              </p:cNvSpPr>
              <p:nvPr/>
            </p:nvSpPr>
            <p:spPr bwMode="auto">
              <a:xfrm>
                <a:off x="3860" y="1884"/>
                <a:ext cx="122" cy="116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33" y="0"/>
                  </a:cxn>
                  <a:cxn ang="0">
                    <a:pos x="122" y="30"/>
                  </a:cxn>
                  <a:cxn ang="0">
                    <a:pos x="95" y="116"/>
                  </a:cxn>
                  <a:cxn ang="0">
                    <a:pos x="0" y="84"/>
                  </a:cxn>
                </a:cxnLst>
                <a:rect l="0" t="0" r="r" b="b"/>
                <a:pathLst>
                  <a:path w="122" h="116">
                    <a:moveTo>
                      <a:pt x="0" y="84"/>
                    </a:moveTo>
                    <a:lnTo>
                      <a:pt x="33" y="0"/>
                    </a:lnTo>
                    <a:lnTo>
                      <a:pt x="122" y="30"/>
                    </a:lnTo>
                    <a:lnTo>
                      <a:pt x="95" y="116"/>
                    </a:lnTo>
                    <a:lnTo>
                      <a:pt x="0" y="8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32" name="Freeform 520"/>
              <p:cNvSpPr>
                <a:spLocks/>
              </p:cNvSpPr>
              <p:nvPr/>
            </p:nvSpPr>
            <p:spPr bwMode="auto">
              <a:xfrm>
                <a:off x="5113" y="2099"/>
                <a:ext cx="71" cy="117"/>
              </a:xfrm>
              <a:custGeom>
                <a:avLst/>
                <a:gdLst/>
                <a:ahLst/>
                <a:cxnLst>
                  <a:cxn ang="0">
                    <a:pos x="71" y="117"/>
                  </a:cxn>
                  <a:cxn ang="0">
                    <a:pos x="12" y="87"/>
                  </a:cxn>
                  <a:cxn ang="0">
                    <a:pos x="0" y="0"/>
                  </a:cxn>
                  <a:cxn ang="0">
                    <a:pos x="71" y="45"/>
                  </a:cxn>
                  <a:cxn ang="0">
                    <a:pos x="71" y="117"/>
                  </a:cxn>
                </a:cxnLst>
                <a:rect l="0" t="0" r="r" b="b"/>
                <a:pathLst>
                  <a:path w="71" h="117">
                    <a:moveTo>
                      <a:pt x="71" y="117"/>
                    </a:moveTo>
                    <a:lnTo>
                      <a:pt x="12" y="87"/>
                    </a:lnTo>
                    <a:lnTo>
                      <a:pt x="0" y="0"/>
                    </a:lnTo>
                    <a:lnTo>
                      <a:pt x="71" y="45"/>
                    </a:lnTo>
                    <a:lnTo>
                      <a:pt x="71" y="1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33" name="Freeform 521"/>
              <p:cNvSpPr>
                <a:spLocks/>
              </p:cNvSpPr>
              <p:nvPr/>
            </p:nvSpPr>
            <p:spPr bwMode="auto">
              <a:xfrm>
                <a:off x="5113" y="2099"/>
                <a:ext cx="71" cy="117"/>
              </a:xfrm>
              <a:custGeom>
                <a:avLst/>
                <a:gdLst/>
                <a:ahLst/>
                <a:cxnLst>
                  <a:cxn ang="0">
                    <a:pos x="71" y="117"/>
                  </a:cxn>
                  <a:cxn ang="0">
                    <a:pos x="12" y="87"/>
                  </a:cxn>
                  <a:cxn ang="0">
                    <a:pos x="0" y="0"/>
                  </a:cxn>
                  <a:cxn ang="0">
                    <a:pos x="71" y="45"/>
                  </a:cxn>
                  <a:cxn ang="0">
                    <a:pos x="71" y="117"/>
                  </a:cxn>
                </a:cxnLst>
                <a:rect l="0" t="0" r="r" b="b"/>
                <a:pathLst>
                  <a:path w="71" h="117">
                    <a:moveTo>
                      <a:pt x="71" y="117"/>
                    </a:moveTo>
                    <a:lnTo>
                      <a:pt x="12" y="87"/>
                    </a:lnTo>
                    <a:lnTo>
                      <a:pt x="0" y="0"/>
                    </a:lnTo>
                    <a:lnTo>
                      <a:pt x="71" y="45"/>
                    </a:lnTo>
                    <a:lnTo>
                      <a:pt x="71" y="1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34" name="Freeform 522"/>
              <p:cNvSpPr>
                <a:spLocks/>
              </p:cNvSpPr>
              <p:nvPr/>
            </p:nvSpPr>
            <p:spPr bwMode="auto">
              <a:xfrm>
                <a:off x="5175" y="1858"/>
                <a:ext cx="121" cy="114"/>
              </a:xfrm>
              <a:custGeom>
                <a:avLst/>
                <a:gdLst/>
                <a:ahLst/>
                <a:cxnLst>
                  <a:cxn ang="0">
                    <a:pos x="121" y="62"/>
                  </a:cxn>
                  <a:cxn ang="0">
                    <a:pos x="79" y="0"/>
                  </a:cxn>
                  <a:cxn ang="0">
                    <a:pos x="0" y="49"/>
                  </a:cxn>
                  <a:cxn ang="0">
                    <a:pos x="38" y="114"/>
                  </a:cxn>
                  <a:cxn ang="0">
                    <a:pos x="121" y="62"/>
                  </a:cxn>
                </a:cxnLst>
                <a:rect l="0" t="0" r="r" b="b"/>
                <a:pathLst>
                  <a:path w="121" h="114">
                    <a:moveTo>
                      <a:pt x="121" y="62"/>
                    </a:moveTo>
                    <a:lnTo>
                      <a:pt x="79" y="0"/>
                    </a:lnTo>
                    <a:lnTo>
                      <a:pt x="0" y="49"/>
                    </a:lnTo>
                    <a:lnTo>
                      <a:pt x="38" y="114"/>
                    </a:lnTo>
                    <a:lnTo>
                      <a:pt x="121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35" name="Freeform 523"/>
              <p:cNvSpPr>
                <a:spLocks/>
              </p:cNvSpPr>
              <p:nvPr/>
            </p:nvSpPr>
            <p:spPr bwMode="auto">
              <a:xfrm>
                <a:off x="5175" y="1858"/>
                <a:ext cx="121" cy="114"/>
              </a:xfrm>
              <a:custGeom>
                <a:avLst/>
                <a:gdLst/>
                <a:ahLst/>
                <a:cxnLst>
                  <a:cxn ang="0">
                    <a:pos x="121" y="62"/>
                  </a:cxn>
                  <a:cxn ang="0">
                    <a:pos x="79" y="0"/>
                  </a:cxn>
                  <a:cxn ang="0">
                    <a:pos x="0" y="49"/>
                  </a:cxn>
                  <a:cxn ang="0">
                    <a:pos x="38" y="114"/>
                  </a:cxn>
                  <a:cxn ang="0">
                    <a:pos x="121" y="62"/>
                  </a:cxn>
                </a:cxnLst>
                <a:rect l="0" t="0" r="r" b="b"/>
                <a:pathLst>
                  <a:path w="121" h="114">
                    <a:moveTo>
                      <a:pt x="121" y="62"/>
                    </a:moveTo>
                    <a:lnTo>
                      <a:pt x="79" y="0"/>
                    </a:lnTo>
                    <a:lnTo>
                      <a:pt x="0" y="49"/>
                    </a:lnTo>
                    <a:lnTo>
                      <a:pt x="38" y="114"/>
                    </a:lnTo>
                    <a:lnTo>
                      <a:pt x="121" y="6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36" name="Freeform 524"/>
              <p:cNvSpPr>
                <a:spLocks/>
              </p:cNvSpPr>
              <p:nvPr/>
            </p:nvSpPr>
            <p:spPr bwMode="auto">
              <a:xfrm>
                <a:off x="5116" y="1948"/>
                <a:ext cx="122" cy="96"/>
              </a:xfrm>
              <a:custGeom>
                <a:avLst/>
                <a:gdLst/>
                <a:ahLst/>
                <a:cxnLst>
                  <a:cxn ang="0">
                    <a:pos x="31" y="78"/>
                  </a:cxn>
                  <a:cxn ang="0">
                    <a:pos x="0" y="0"/>
                  </a:cxn>
                  <a:cxn ang="0">
                    <a:pos x="97" y="24"/>
                  </a:cxn>
                  <a:cxn ang="0">
                    <a:pos x="122" y="96"/>
                  </a:cxn>
                  <a:cxn ang="0">
                    <a:pos x="31" y="78"/>
                  </a:cxn>
                </a:cxnLst>
                <a:rect l="0" t="0" r="r" b="b"/>
                <a:pathLst>
                  <a:path w="122" h="96">
                    <a:moveTo>
                      <a:pt x="31" y="78"/>
                    </a:moveTo>
                    <a:lnTo>
                      <a:pt x="0" y="0"/>
                    </a:lnTo>
                    <a:lnTo>
                      <a:pt x="97" y="24"/>
                    </a:lnTo>
                    <a:lnTo>
                      <a:pt x="122" y="96"/>
                    </a:lnTo>
                    <a:lnTo>
                      <a:pt x="31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37" name="Freeform 525"/>
              <p:cNvSpPr>
                <a:spLocks/>
              </p:cNvSpPr>
              <p:nvPr/>
            </p:nvSpPr>
            <p:spPr bwMode="auto">
              <a:xfrm>
                <a:off x="5116" y="1948"/>
                <a:ext cx="122" cy="96"/>
              </a:xfrm>
              <a:custGeom>
                <a:avLst/>
                <a:gdLst/>
                <a:ahLst/>
                <a:cxnLst>
                  <a:cxn ang="0">
                    <a:pos x="31" y="78"/>
                  </a:cxn>
                  <a:cxn ang="0">
                    <a:pos x="0" y="0"/>
                  </a:cxn>
                  <a:cxn ang="0">
                    <a:pos x="97" y="24"/>
                  </a:cxn>
                  <a:cxn ang="0">
                    <a:pos x="122" y="96"/>
                  </a:cxn>
                  <a:cxn ang="0">
                    <a:pos x="31" y="78"/>
                  </a:cxn>
                </a:cxnLst>
                <a:rect l="0" t="0" r="r" b="b"/>
                <a:pathLst>
                  <a:path w="122" h="96">
                    <a:moveTo>
                      <a:pt x="31" y="78"/>
                    </a:moveTo>
                    <a:lnTo>
                      <a:pt x="0" y="0"/>
                    </a:lnTo>
                    <a:lnTo>
                      <a:pt x="97" y="24"/>
                    </a:lnTo>
                    <a:lnTo>
                      <a:pt x="122" y="96"/>
                    </a:lnTo>
                    <a:lnTo>
                      <a:pt x="31" y="7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38" name="Freeform 526"/>
              <p:cNvSpPr>
                <a:spLocks/>
              </p:cNvSpPr>
              <p:nvPr/>
            </p:nvSpPr>
            <p:spPr bwMode="auto">
              <a:xfrm>
                <a:off x="4763" y="2226"/>
                <a:ext cx="132" cy="133"/>
              </a:xfrm>
              <a:custGeom>
                <a:avLst/>
                <a:gdLst/>
                <a:ahLst/>
                <a:cxnLst>
                  <a:cxn ang="0">
                    <a:pos x="13" y="133"/>
                  </a:cxn>
                  <a:cxn ang="0">
                    <a:pos x="0" y="28"/>
                  </a:cxn>
                  <a:cxn ang="0">
                    <a:pos x="113" y="0"/>
                  </a:cxn>
                  <a:cxn ang="0">
                    <a:pos x="132" y="104"/>
                  </a:cxn>
                  <a:cxn ang="0">
                    <a:pos x="13" y="133"/>
                  </a:cxn>
                </a:cxnLst>
                <a:rect l="0" t="0" r="r" b="b"/>
                <a:pathLst>
                  <a:path w="132" h="133">
                    <a:moveTo>
                      <a:pt x="13" y="133"/>
                    </a:moveTo>
                    <a:lnTo>
                      <a:pt x="0" y="28"/>
                    </a:lnTo>
                    <a:lnTo>
                      <a:pt x="113" y="0"/>
                    </a:lnTo>
                    <a:lnTo>
                      <a:pt x="132" y="104"/>
                    </a:lnTo>
                    <a:lnTo>
                      <a:pt x="13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39" name="Freeform 527"/>
              <p:cNvSpPr>
                <a:spLocks/>
              </p:cNvSpPr>
              <p:nvPr/>
            </p:nvSpPr>
            <p:spPr bwMode="auto">
              <a:xfrm>
                <a:off x="4763" y="2226"/>
                <a:ext cx="132" cy="133"/>
              </a:xfrm>
              <a:custGeom>
                <a:avLst/>
                <a:gdLst/>
                <a:ahLst/>
                <a:cxnLst>
                  <a:cxn ang="0">
                    <a:pos x="13" y="133"/>
                  </a:cxn>
                  <a:cxn ang="0">
                    <a:pos x="0" y="28"/>
                  </a:cxn>
                  <a:cxn ang="0">
                    <a:pos x="113" y="0"/>
                  </a:cxn>
                  <a:cxn ang="0">
                    <a:pos x="132" y="104"/>
                  </a:cxn>
                  <a:cxn ang="0">
                    <a:pos x="13" y="133"/>
                  </a:cxn>
                </a:cxnLst>
                <a:rect l="0" t="0" r="r" b="b"/>
                <a:pathLst>
                  <a:path w="132" h="133">
                    <a:moveTo>
                      <a:pt x="13" y="133"/>
                    </a:moveTo>
                    <a:lnTo>
                      <a:pt x="0" y="28"/>
                    </a:lnTo>
                    <a:lnTo>
                      <a:pt x="113" y="0"/>
                    </a:lnTo>
                    <a:lnTo>
                      <a:pt x="132" y="104"/>
                    </a:lnTo>
                    <a:lnTo>
                      <a:pt x="13" y="13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528"/>
            <p:cNvGrpSpPr>
              <a:grpSpLocks/>
            </p:cNvGrpSpPr>
            <p:nvPr/>
          </p:nvGrpSpPr>
          <p:grpSpPr bwMode="auto">
            <a:xfrm>
              <a:off x="3800" y="1622"/>
              <a:ext cx="1446" cy="1049"/>
              <a:chOff x="3800" y="1622"/>
              <a:chExt cx="1446" cy="1049"/>
            </a:xfrm>
          </p:grpSpPr>
          <p:sp>
            <p:nvSpPr>
              <p:cNvPr id="90641" name="Freeform 529"/>
              <p:cNvSpPr>
                <a:spLocks/>
              </p:cNvSpPr>
              <p:nvPr/>
            </p:nvSpPr>
            <p:spPr bwMode="auto">
              <a:xfrm>
                <a:off x="3887" y="2226"/>
                <a:ext cx="132" cy="133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8" y="0"/>
                  </a:cxn>
                  <a:cxn ang="0">
                    <a:pos x="132" y="28"/>
                  </a:cxn>
                  <a:cxn ang="0">
                    <a:pos x="117" y="133"/>
                  </a:cxn>
                  <a:cxn ang="0">
                    <a:pos x="0" y="104"/>
                  </a:cxn>
                </a:cxnLst>
                <a:rect l="0" t="0" r="r" b="b"/>
                <a:pathLst>
                  <a:path w="132" h="133">
                    <a:moveTo>
                      <a:pt x="0" y="104"/>
                    </a:moveTo>
                    <a:lnTo>
                      <a:pt x="18" y="0"/>
                    </a:lnTo>
                    <a:lnTo>
                      <a:pt x="132" y="28"/>
                    </a:lnTo>
                    <a:lnTo>
                      <a:pt x="117" y="133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42" name="Freeform 530"/>
              <p:cNvSpPr>
                <a:spLocks/>
              </p:cNvSpPr>
              <p:nvPr/>
            </p:nvSpPr>
            <p:spPr bwMode="auto">
              <a:xfrm>
                <a:off x="3887" y="2226"/>
                <a:ext cx="132" cy="133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8" y="0"/>
                  </a:cxn>
                  <a:cxn ang="0">
                    <a:pos x="132" y="28"/>
                  </a:cxn>
                  <a:cxn ang="0">
                    <a:pos x="117" y="133"/>
                  </a:cxn>
                  <a:cxn ang="0">
                    <a:pos x="0" y="104"/>
                  </a:cxn>
                </a:cxnLst>
                <a:rect l="0" t="0" r="r" b="b"/>
                <a:pathLst>
                  <a:path w="132" h="133">
                    <a:moveTo>
                      <a:pt x="0" y="104"/>
                    </a:moveTo>
                    <a:lnTo>
                      <a:pt x="18" y="0"/>
                    </a:lnTo>
                    <a:lnTo>
                      <a:pt x="132" y="28"/>
                    </a:lnTo>
                    <a:lnTo>
                      <a:pt x="117" y="133"/>
                    </a:lnTo>
                    <a:lnTo>
                      <a:pt x="0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43" name="Freeform 531"/>
              <p:cNvSpPr>
                <a:spLocks/>
              </p:cNvSpPr>
              <p:nvPr/>
            </p:nvSpPr>
            <p:spPr bwMode="auto">
              <a:xfrm>
                <a:off x="5078" y="1875"/>
                <a:ext cx="135" cy="97"/>
              </a:xfrm>
              <a:custGeom>
                <a:avLst/>
                <a:gdLst/>
                <a:ahLst/>
                <a:cxnLst>
                  <a:cxn ang="0">
                    <a:pos x="38" y="73"/>
                  </a:cxn>
                  <a:cxn ang="0">
                    <a:pos x="0" y="0"/>
                  </a:cxn>
                  <a:cxn ang="0">
                    <a:pos x="97" y="32"/>
                  </a:cxn>
                  <a:cxn ang="0">
                    <a:pos x="135" y="97"/>
                  </a:cxn>
                  <a:cxn ang="0">
                    <a:pos x="38" y="73"/>
                  </a:cxn>
                </a:cxnLst>
                <a:rect l="0" t="0" r="r" b="b"/>
                <a:pathLst>
                  <a:path w="135" h="97">
                    <a:moveTo>
                      <a:pt x="38" y="73"/>
                    </a:moveTo>
                    <a:lnTo>
                      <a:pt x="0" y="0"/>
                    </a:lnTo>
                    <a:lnTo>
                      <a:pt x="97" y="32"/>
                    </a:lnTo>
                    <a:lnTo>
                      <a:pt x="135" y="97"/>
                    </a:lnTo>
                    <a:lnTo>
                      <a:pt x="38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44" name="Freeform 532"/>
              <p:cNvSpPr>
                <a:spLocks/>
              </p:cNvSpPr>
              <p:nvPr/>
            </p:nvSpPr>
            <p:spPr bwMode="auto">
              <a:xfrm>
                <a:off x="5078" y="1875"/>
                <a:ext cx="135" cy="97"/>
              </a:xfrm>
              <a:custGeom>
                <a:avLst/>
                <a:gdLst/>
                <a:ahLst/>
                <a:cxnLst>
                  <a:cxn ang="0">
                    <a:pos x="38" y="73"/>
                  </a:cxn>
                  <a:cxn ang="0">
                    <a:pos x="0" y="0"/>
                  </a:cxn>
                  <a:cxn ang="0">
                    <a:pos x="97" y="32"/>
                  </a:cxn>
                  <a:cxn ang="0">
                    <a:pos x="135" y="97"/>
                  </a:cxn>
                  <a:cxn ang="0">
                    <a:pos x="38" y="73"/>
                  </a:cxn>
                </a:cxnLst>
                <a:rect l="0" t="0" r="r" b="b"/>
                <a:pathLst>
                  <a:path w="135" h="97">
                    <a:moveTo>
                      <a:pt x="38" y="73"/>
                    </a:moveTo>
                    <a:lnTo>
                      <a:pt x="0" y="0"/>
                    </a:lnTo>
                    <a:lnTo>
                      <a:pt x="97" y="32"/>
                    </a:lnTo>
                    <a:lnTo>
                      <a:pt x="135" y="97"/>
                    </a:lnTo>
                    <a:lnTo>
                      <a:pt x="38" y="7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45" name="Freeform 533"/>
              <p:cNvSpPr>
                <a:spLocks/>
              </p:cNvSpPr>
              <p:nvPr/>
            </p:nvSpPr>
            <p:spPr bwMode="auto">
              <a:xfrm>
                <a:off x="5184" y="2114"/>
                <a:ext cx="62" cy="102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62" y="72"/>
                  </a:cxn>
                  <a:cxn ang="0">
                    <a:pos x="62" y="0"/>
                  </a:cxn>
                  <a:cxn ang="0">
                    <a:pos x="0" y="30"/>
                  </a:cxn>
                  <a:cxn ang="0">
                    <a:pos x="0" y="102"/>
                  </a:cxn>
                </a:cxnLst>
                <a:rect l="0" t="0" r="r" b="b"/>
                <a:pathLst>
                  <a:path w="62" h="102">
                    <a:moveTo>
                      <a:pt x="0" y="102"/>
                    </a:moveTo>
                    <a:lnTo>
                      <a:pt x="62" y="72"/>
                    </a:lnTo>
                    <a:lnTo>
                      <a:pt x="62" y="0"/>
                    </a:lnTo>
                    <a:lnTo>
                      <a:pt x="0" y="3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46" name="Freeform 534"/>
              <p:cNvSpPr>
                <a:spLocks noEditPoints="1"/>
              </p:cNvSpPr>
              <p:nvPr/>
            </p:nvSpPr>
            <p:spPr bwMode="auto">
              <a:xfrm>
                <a:off x="3917" y="2114"/>
                <a:ext cx="1329" cy="266"/>
              </a:xfrm>
              <a:custGeom>
                <a:avLst/>
                <a:gdLst/>
                <a:ahLst/>
                <a:cxnLst>
                  <a:cxn ang="0">
                    <a:pos x="1267" y="102"/>
                  </a:cxn>
                  <a:cxn ang="0">
                    <a:pos x="1329" y="72"/>
                  </a:cxn>
                  <a:cxn ang="0">
                    <a:pos x="1329" y="0"/>
                  </a:cxn>
                  <a:cxn ang="0">
                    <a:pos x="1267" y="30"/>
                  </a:cxn>
                  <a:cxn ang="0">
                    <a:pos x="1267" y="102"/>
                  </a:cxn>
                  <a:cxn ang="0">
                    <a:pos x="838" y="109"/>
                  </a:cxn>
                  <a:cxn ang="0">
                    <a:pos x="947" y="82"/>
                  </a:cxn>
                  <a:cxn ang="0">
                    <a:pos x="0" y="82"/>
                  </a:cxn>
                  <a:cxn ang="0">
                    <a:pos x="111" y="109"/>
                  </a:cxn>
                  <a:cxn ang="0">
                    <a:pos x="856" y="266"/>
                  </a:cxn>
                  <a:cxn ang="0">
                    <a:pos x="838" y="109"/>
                  </a:cxn>
                  <a:cxn ang="0">
                    <a:pos x="111" y="109"/>
                  </a:cxn>
                  <a:cxn ang="0">
                    <a:pos x="91" y="266"/>
                  </a:cxn>
                </a:cxnLst>
                <a:rect l="0" t="0" r="r" b="b"/>
                <a:pathLst>
                  <a:path w="1329" h="266">
                    <a:moveTo>
                      <a:pt x="1267" y="102"/>
                    </a:moveTo>
                    <a:lnTo>
                      <a:pt x="1329" y="72"/>
                    </a:lnTo>
                    <a:lnTo>
                      <a:pt x="1329" y="0"/>
                    </a:lnTo>
                    <a:lnTo>
                      <a:pt x="1267" y="30"/>
                    </a:lnTo>
                    <a:lnTo>
                      <a:pt x="1267" y="102"/>
                    </a:lnTo>
                    <a:moveTo>
                      <a:pt x="838" y="109"/>
                    </a:moveTo>
                    <a:lnTo>
                      <a:pt x="947" y="82"/>
                    </a:lnTo>
                    <a:moveTo>
                      <a:pt x="0" y="82"/>
                    </a:moveTo>
                    <a:lnTo>
                      <a:pt x="111" y="109"/>
                    </a:lnTo>
                    <a:moveTo>
                      <a:pt x="856" y="266"/>
                    </a:moveTo>
                    <a:lnTo>
                      <a:pt x="838" y="109"/>
                    </a:lnTo>
                    <a:moveTo>
                      <a:pt x="111" y="109"/>
                    </a:moveTo>
                    <a:lnTo>
                      <a:pt x="91" y="26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47" name="Freeform 535"/>
              <p:cNvSpPr>
                <a:spLocks/>
              </p:cNvSpPr>
              <p:nvPr/>
            </p:nvSpPr>
            <p:spPr bwMode="auto">
              <a:xfrm>
                <a:off x="4943" y="1691"/>
                <a:ext cx="150" cy="135"/>
              </a:xfrm>
              <a:custGeom>
                <a:avLst/>
                <a:gdLst/>
                <a:ahLst/>
                <a:cxnLst>
                  <a:cxn ang="0">
                    <a:pos x="150" y="104"/>
                  </a:cxn>
                  <a:cxn ang="0">
                    <a:pos x="62" y="0"/>
                  </a:cxn>
                  <a:cxn ang="0">
                    <a:pos x="0" y="31"/>
                  </a:cxn>
                  <a:cxn ang="0">
                    <a:pos x="87" y="135"/>
                  </a:cxn>
                  <a:cxn ang="0">
                    <a:pos x="150" y="104"/>
                  </a:cxn>
                </a:cxnLst>
                <a:rect l="0" t="0" r="r" b="b"/>
                <a:pathLst>
                  <a:path w="150" h="135">
                    <a:moveTo>
                      <a:pt x="150" y="104"/>
                    </a:moveTo>
                    <a:lnTo>
                      <a:pt x="62" y="0"/>
                    </a:lnTo>
                    <a:lnTo>
                      <a:pt x="0" y="31"/>
                    </a:lnTo>
                    <a:lnTo>
                      <a:pt x="87" y="135"/>
                    </a:lnTo>
                    <a:lnTo>
                      <a:pt x="150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48" name="Freeform 536"/>
              <p:cNvSpPr>
                <a:spLocks/>
              </p:cNvSpPr>
              <p:nvPr/>
            </p:nvSpPr>
            <p:spPr bwMode="auto">
              <a:xfrm>
                <a:off x="4943" y="1691"/>
                <a:ext cx="150" cy="135"/>
              </a:xfrm>
              <a:custGeom>
                <a:avLst/>
                <a:gdLst/>
                <a:ahLst/>
                <a:cxnLst>
                  <a:cxn ang="0">
                    <a:pos x="150" y="104"/>
                  </a:cxn>
                  <a:cxn ang="0">
                    <a:pos x="62" y="0"/>
                  </a:cxn>
                  <a:cxn ang="0">
                    <a:pos x="0" y="31"/>
                  </a:cxn>
                  <a:cxn ang="0">
                    <a:pos x="87" y="135"/>
                  </a:cxn>
                  <a:cxn ang="0">
                    <a:pos x="150" y="104"/>
                  </a:cxn>
                </a:cxnLst>
                <a:rect l="0" t="0" r="r" b="b"/>
                <a:pathLst>
                  <a:path w="150" h="135">
                    <a:moveTo>
                      <a:pt x="150" y="104"/>
                    </a:moveTo>
                    <a:lnTo>
                      <a:pt x="62" y="0"/>
                    </a:lnTo>
                    <a:lnTo>
                      <a:pt x="0" y="31"/>
                    </a:lnTo>
                    <a:lnTo>
                      <a:pt x="87" y="135"/>
                    </a:lnTo>
                    <a:lnTo>
                      <a:pt x="150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49" name="Freeform 537"/>
              <p:cNvSpPr>
                <a:spLocks/>
              </p:cNvSpPr>
              <p:nvPr/>
            </p:nvSpPr>
            <p:spPr bwMode="auto">
              <a:xfrm>
                <a:off x="4802" y="1622"/>
                <a:ext cx="141" cy="128"/>
              </a:xfrm>
              <a:custGeom>
                <a:avLst/>
                <a:gdLst/>
                <a:ahLst/>
                <a:cxnLst>
                  <a:cxn ang="0">
                    <a:pos x="141" y="100"/>
                  </a:cxn>
                  <a:cxn ang="0">
                    <a:pos x="56" y="0"/>
                  </a:cxn>
                  <a:cxn ang="0">
                    <a:pos x="0" y="22"/>
                  </a:cxn>
                  <a:cxn ang="0">
                    <a:pos x="73" y="128"/>
                  </a:cxn>
                  <a:cxn ang="0">
                    <a:pos x="141" y="100"/>
                  </a:cxn>
                </a:cxnLst>
                <a:rect l="0" t="0" r="r" b="b"/>
                <a:pathLst>
                  <a:path w="141" h="128">
                    <a:moveTo>
                      <a:pt x="141" y="100"/>
                    </a:moveTo>
                    <a:lnTo>
                      <a:pt x="56" y="0"/>
                    </a:lnTo>
                    <a:lnTo>
                      <a:pt x="0" y="22"/>
                    </a:lnTo>
                    <a:lnTo>
                      <a:pt x="73" y="128"/>
                    </a:lnTo>
                    <a:lnTo>
                      <a:pt x="14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50" name="Freeform 538"/>
              <p:cNvSpPr>
                <a:spLocks/>
              </p:cNvSpPr>
              <p:nvPr/>
            </p:nvSpPr>
            <p:spPr bwMode="auto">
              <a:xfrm>
                <a:off x="4802" y="1622"/>
                <a:ext cx="141" cy="128"/>
              </a:xfrm>
              <a:custGeom>
                <a:avLst/>
                <a:gdLst/>
                <a:ahLst/>
                <a:cxnLst>
                  <a:cxn ang="0">
                    <a:pos x="141" y="100"/>
                  </a:cxn>
                  <a:cxn ang="0">
                    <a:pos x="56" y="0"/>
                  </a:cxn>
                  <a:cxn ang="0">
                    <a:pos x="0" y="22"/>
                  </a:cxn>
                  <a:cxn ang="0">
                    <a:pos x="73" y="128"/>
                  </a:cxn>
                  <a:cxn ang="0">
                    <a:pos x="141" y="100"/>
                  </a:cxn>
                </a:cxnLst>
                <a:rect l="0" t="0" r="r" b="b"/>
                <a:pathLst>
                  <a:path w="141" h="128">
                    <a:moveTo>
                      <a:pt x="141" y="100"/>
                    </a:moveTo>
                    <a:lnTo>
                      <a:pt x="56" y="0"/>
                    </a:lnTo>
                    <a:lnTo>
                      <a:pt x="0" y="22"/>
                    </a:lnTo>
                    <a:lnTo>
                      <a:pt x="73" y="128"/>
                    </a:lnTo>
                    <a:lnTo>
                      <a:pt x="141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51" name="Freeform 539"/>
              <p:cNvSpPr>
                <a:spLocks/>
              </p:cNvSpPr>
              <p:nvPr/>
            </p:nvSpPr>
            <p:spPr bwMode="auto">
              <a:xfrm>
                <a:off x="4669" y="2359"/>
                <a:ext cx="121" cy="125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0" y="19"/>
                  </a:cxn>
                  <a:cxn ang="0">
                    <a:pos x="8" y="125"/>
                  </a:cxn>
                  <a:cxn ang="0">
                    <a:pos x="121" y="105"/>
                  </a:cxn>
                  <a:cxn ang="0">
                    <a:pos x="107" y="0"/>
                  </a:cxn>
                </a:cxnLst>
                <a:rect l="0" t="0" r="r" b="b"/>
                <a:pathLst>
                  <a:path w="121" h="125">
                    <a:moveTo>
                      <a:pt x="107" y="0"/>
                    </a:moveTo>
                    <a:lnTo>
                      <a:pt x="0" y="19"/>
                    </a:lnTo>
                    <a:lnTo>
                      <a:pt x="8" y="125"/>
                    </a:lnTo>
                    <a:lnTo>
                      <a:pt x="121" y="105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52" name="Freeform 540"/>
              <p:cNvSpPr>
                <a:spLocks/>
              </p:cNvSpPr>
              <p:nvPr/>
            </p:nvSpPr>
            <p:spPr bwMode="auto">
              <a:xfrm>
                <a:off x="4669" y="2359"/>
                <a:ext cx="121" cy="125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0" y="19"/>
                  </a:cxn>
                  <a:cxn ang="0">
                    <a:pos x="8" y="125"/>
                  </a:cxn>
                  <a:cxn ang="0">
                    <a:pos x="121" y="105"/>
                  </a:cxn>
                  <a:cxn ang="0">
                    <a:pos x="107" y="0"/>
                  </a:cxn>
                </a:cxnLst>
                <a:rect l="0" t="0" r="r" b="b"/>
                <a:pathLst>
                  <a:path w="121" h="125">
                    <a:moveTo>
                      <a:pt x="107" y="0"/>
                    </a:moveTo>
                    <a:lnTo>
                      <a:pt x="0" y="19"/>
                    </a:lnTo>
                    <a:lnTo>
                      <a:pt x="8" y="125"/>
                    </a:lnTo>
                    <a:lnTo>
                      <a:pt x="121" y="105"/>
                    </a:lnTo>
                    <a:lnTo>
                      <a:pt x="10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53" name="Freeform 541"/>
              <p:cNvSpPr>
                <a:spLocks/>
              </p:cNvSpPr>
              <p:nvPr/>
            </p:nvSpPr>
            <p:spPr bwMode="auto">
              <a:xfrm>
                <a:off x="3992" y="2359"/>
                <a:ext cx="121" cy="125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12" y="0"/>
                  </a:cxn>
                  <a:cxn ang="0">
                    <a:pos x="121" y="19"/>
                  </a:cxn>
                  <a:cxn ang="0">
                    <a:pos x="113" y="125"/>
                  </a:cxn>
                  <a:cxn ang="0">
                    <a:pos x="0" y="105"/>
                  </a:cxn>
                </a:cxnLst>
                <a:rect l="0" t="0" r="r" b="b"/>
                <a:pathLst>
                  <a:path w="121" h="125">
                    <a:moveTo>
                      <a:pt x="0" y="105"/>
                    </a:moveTo>
                    <a:lnTo>
                      <a:pt x="12" y="0"/>
                    </a:lnTo>
                    <a:lnTo>
                      <a:pt x="121" y="19"/>
                    </a:lnTo>
                    <a:lnTo>
                      <a:pt x="113" y="12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54" name="Freeform 542"/>
              <p:cNvSpPr>
                <a:spLocks noEditPoints="1"/>
              </p:cNvSpPr>
              <p:nvPr/>
            </p:nvSpPr>
            <p:spPr bwMode="auto">
              <a:xfrm>
                <a:off x="3800" y="2359"/>
                <a:ext cx="313" cy="295"/>
              </a:xfrm>
              <a:custGeom>
                <a:avLst/>
                <a:gdLst/>
                <a:ahLst/>
                <a:cxnLst>
                  <a:cxn ang="0">
                    <a:pos x="192" y="105"/>
                  </a:cxn>
                  <a:cxn ang="0">
                    <a:pos x="204" y="0"/>
                  </a:cxn>
                  <a:cxn ang="0">
                    <a:pos x="313" y="19"/>
                  </a:cxn>
                  <a:cxn ang="0">
                    <a:pos x="305" y="125"/>
                  </a:cxn>
                  <a:cxn ang="0">
                    <a:pos x="192" y="105"/>
                  </a:cxn>
                  <a:cxn ang="0">
                    <a:pos x="0" y="295"/>
                  </a:cxn>
                  <a:cxn ang="0">
                    <a:pos x="0" y="196"/>
                  </a:cxn>
                </a:cxnLst>
                <a:rect l="0" t="0" r="r" b="b"/>
                <a:pathLst>
                  <a:path w="313" h="295">
                    <a:moveTo>
                      <a:pt x="192" y="105"/>
                    </a:moveTo>
                    <a:lnTo>
                      <a:pt x="204" y="0"/>
                    </a:lnTo>
                    <a:lnTo>
                      <a:pt x="313" y="19"/>
                    </a:lnTo>
                    <a:lnTo>
                      <a:pt x="305" y="125"/>
                    </a:lnTo>
                    <a:lnTo>
                      <a:pt x="192" y="105"/>
                    </a:lnTo>
                    <a:moveTo>
                      <a:pt x="0" y="295"/>
                    </a:moveTo>
                    <a:lnTo>
                      <a:pt x="0" y="19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55" name="Freeform 543"/>
              <p:cNvSpPr>
                <a:spLocks/>
              </p:cNvSpPr>
              <p:nvPr/>
            </p:nvSpPr>
            <p:spPr bwMode="auto">
              <a:xfrm>
                <a:off x="5076" y="2216"/>
                <a:ext cx="108" cy="135"/>
              </a:xfrm>
              <a:custGeom>
                <a:avLst/>
                <a:gdLst/>
                <a:ahLst/>
                <a:cxnLst>
                  <a:cxn ang="0">
                    <a:pos x="108" y="90"/>
                  </a:cxn>
                  <a:cxn ang="0">
                    <a:pos x="108" y="0"/>
                  </a:cxn>
                  <a:cxn ang="0">
                    <a:pos x="0" y="46"/>
                  </a:cxn>
                  <a:cxn ang="0">
                    <a:pos x="0" y="135"/>
                  </a:cxn>
                  <a:cxn ang="0">
                    <a:pos x="108" y="90"/>
                  </a:cxn>
                </a:cxnLst>
                <a:rect l="0" t="0" r="r" b="b"/>
                <a:pathLst>
                  <a:path w="108" h="135">
                    <a:moveTo>
                      <a:pt x="108" y="90"/>
                    </a:moveTo>
                    <a:lnTo>
                      <a:pt x="108" y="0"/>
                    </a:lnTo>
                    <a:lnTo>
                      <a:pt x="0" y="46"/>
                    </a:lnTo>
                    <a:lnTo>
                      <a:pt x="0" y="135"/>
                    </a:lnTo>
                    <a:lnTo>
                      <a:pt x="108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56" name="Freeform 544"/>
              <p:cNvSpPr>
                <a:spLocks/>
              </p:cNvSpPr>
              <p:nvPr/>
            </p:nvSpPr>
            <p:spPr bwMode="auto">
              <a:xfrm>
                <a:off x="5076" y="2216"/>
                <a:ext cx="108" cy="135"/>
              </a:xfrm>
              <a:custGeom>
                <a:avLst/>
                <a:gdLst/>
                <a:ahLst/>
                <a:cxnLst>
                  <a:cxn ang="0">
                    <a:pos x="108" y="90"/>
                  </a:cxn>
                  <a:cxn ang="0">
                    <a:pos x="108" y="0"/>
                  </a:cxn>
                  <a:cxn ang="0">
                    <a:pos x="0" y="46"/>
                  </a:cxn>
                  <a:cxn ang="0">
                    <a:pos x="0" y="135"/>
                  </a:cxn>
                  <a:cxn ang="0">
                    <a:pos x="108" y="90"/>
                  </a:cxn>
                </a:cxnLst>
                <a:rect l="0" t="0" r="r" b="b"/>
                <a:pathLst>
                  <a:path w="108" h="135">
                    <a:moveTo>
                      <a:pt x="108" y="90"/>
                    </a:moveTo>
                    <a:lnTo>
                      <a:pt x="108" y="0"/>
                    </a:lnTo>
                    <a:lnTo>
                      <a:pt x="0" y="46"/>
                    </a:lnTo>
                    <a:lnTo>
                      <a:pt x="0" y="135"/>
                    </a:lnTo>
                    <a:lnTo>
                      <a:pt x="108" y="9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57" name="Freeform 545"/>
              <p:cNvSpPr>
                <a:spLocks/>
              </p:cNvSpPr>
              <p:nvPr/>
            </p:nvSpPr>
            <p:spPr bwMode="auto">
              <a:xfrm>
                <a:off x="4716" y="2122"/>
                <a:ext cx="160" cy="132"/>
              </a:xfrm>
              <a:custGeom>
                <a:avLst/>
                <a:gdLst/>
                <a:ahLst/>
                <a:cxnLst>
                  <a:cxn ang="0">
                    <a:pos x="47" y="132"/>
                  </a:cxn>
                  <a:cxn ang="0">
                    <a:pos x="0" y="33"/>
                  </a:cxn>
                  <a:cxn ang="0">
                    <a:pos x="144" y="0"/>
                  </a:cxn>
                  <a:cxn ang="0">
                    <a:pos x="160" y="104"/>
                  </a:cxn>
                  <a:cxn ang="0">
                    <a:pos x="47" y="132"/>
                  </a:cxn>
                </a:cxnLst>
                <a:rect l="0" t="0" r="r" b="b"/>
                <a:pathLst>
                  <a:path w="160" h="132">
                    <a:moveTo>
                      <a:pt x="47" y="132"/>
                    </a:moveTo>
                    <a:lnTo>
                      <a:pt x="0" y="33"/>
                    </a:lnTo>
                    <a:lnTo>
                      <a:pt x="144" y="0"/>
                    </a:lnTo>
                    <a:lnTo>
                      <a:pt x="160" y="104"/>
                    </a:lnTo>
                    <a:lnTo>
                      <a:pt x="47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58" name="Freeform 546"/>
              <p:cNvSpPr>
                <a:spLocks/>
              </p:cNvSpPr>
              <p:nvPr/>
            </p:nvSpPr>
            <p:spPr bwMode="auto">
              <a:xfrm>
                <a:off x="4716" y="2122"/>
                <a:ext cx="160" cy="132"/>
              </a:xfrm>
              <a:custGeom>
                <a:avLst/>
                <a:gdLst/>
                <a:ahLst/>
                <a:cxnLst>
                  <a:cxn ang="0">
                    <a:pos x="47" y="132"/>
                  </a:cxn>
                  <a:cxn ang="0">
                    <a:pos x="0" y="33"/>
                  </a:cxn>
                  <a:cxn ang="0">
                    <a:pos x="144" y="0"/>
                  </a:cxn>
                  <a:cxn ang="0">
                    <a:pos x="160" y="104"/>
                  </a:cxn>
                  <a:cxn ang="0">
                    <a:pos x="47" y="132"/>
                  </a:cxn>
                </a:cxnLst>
                <a:rect l="0" t="0" r="r" b="b"/>
                <a:pathLst>
                  <a:path w="160" h="132">
                    <a:moveTo>
                      <a:pt x="47" y="132"/>
                    </a:moveTo>
                    <a:lnTo>
                      <a:pt x="0" y="33"/>
                    </a:lnTo>
                    <a:lnTo>
                      <a:pt x="144" y="0"/>
                    </a:lnTo>
                    <a:lnTo>
                      <a:pt x="160" y="104"/>
                    </a:lnTo>
                    <a:lnTo>
                      <a:pt x="47" y="13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59" name="Freeform 547"/>
              <p:cNvSpPr>
                <a:spLocks/>
              </p:cNvSpPr>
              <p:nvPr/>
            </p:nvSpPr>
            <p:spPr bwMode="auto">
              <a:xfrm>
                <a:off x="3905" y="2122"/>
                <a:ext cx="161" cy="132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6" y="0"/>
                  </a:cxn>
                  <a:cxn ang="0">
                    <a:pos x="161" y="33"/>
                  </a:cxn>
                  <a:cxn ang="0">
                    <a:pos x="114" y="132"/>
                  </a:cxn>
                  <a:cxn ang="0">
                    <a:pos x="0" y="104"/>
                  </a:cxn>
                </a:cxnLst>
                <a:rect l="0" t="0" r="r" b="b"/>
                <a:pathLst>
                  <a:path w="161" h="132">
                    <a:moveTo>
                      <a:pt x="0" y="104"/>
                    </a:moveTo>
                    <a:lnTo>
                      <a:pt x="16" y="0"/>
                    </a:lnTo>
                    <a:lnTo>
                      <a:pt x="161" y="33"/>
                    </a:lnTo>
                    <a:lnTo>
                      <a:pt x="114" y="132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60" name="Freeform 548"/>
              <p:cNvSpPr>
                <a:spLocks/>
              </p:cNvSpPr>
              <p:nvPr/>
            </p:nvSpPr>
            <p:spPr bwMode="auto">
              <a:xfrm>
                <a:off x="3905" y="2122"/>
                <a:ext cx="161" cy="132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6" y="0"/>
                  </a:cxn>
                  <a:cxn ang="0">
                    <a:pos x="161" y="33"/>
                  </a:cxn>
                  <a:cxn ang="0">
                    <a:pos x="114" y="132"/>
                  </a:cxn>
                  <a:cxn ang="0">
                    <a:pos x="0" y="104"/>
                  </a:cxn>
                </a:cxnLst>
                <a:rect l="0" t="0" r="r" b="b"/>
                <a:pathLst>
                  <a:path w="161" h="132">
                    <a:moveTo>
                      <a:pt x="0" y="104"/>
                    </a:moveTo>
                    <a:lnTo>
                      <a:pt x="16" y="0"/>
                    </a:lnTo>
                    <a:lnTo>
                      <a:pt x="161" y="33"/>
                    </a:lnTo>
                    <a:lnTo>
                      <a:pt x="114" y="132"/>
                    </a:lnTo>
                    <a:lnTo>
                      <a:pt x="0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61" name="Freeform 549"/>
              <p:cNvSpPr>
                <a:spLocks/>
              </p:cNvSpPr>
              <p:nvPr/>
            </p:nvSpPr>
            <p:spPr bwMode="auto">
              <a:xfrm>
                <a:off x="4974" y="2351"/>
                <a:ext cx="102" cy="145"/>
              </a:xfrm>
              <a:custGeom>
                <a:avLst/>
                <a:gdLst/>
                <a:ahLst/>
                <a:cxnLst>
                  <a:cxn ang="0">
                    <a:pos x="102" y="112"/>
                  </a:cxn>
                  <a:cxn ang="0">
                    <a:pos x="102" y="0"/>
                  </a:cxn>
                  <a:cxn ang="0">
                    <a:pos x="0" y="33"/>
                  </a:cxn>
                  <a:cxn ang="0">
                    <a:pos x="0" y="145"/>
                  </a:cxn>
                  <a:cxn ang="0">
                    <a:pos x="102" y="112"/>
                  </a:cxn>
                </a:cxnLst>
                <a:rect l="0" t="0" r="r" b="b"/>
                <a:pathLst>
                  <a:path w="102" h="145">
                    <a:moveTo>
                      <a:pt x="102" y="112"/>
                    </a:moveTo>
                    <a:lnTo>
                      <a:pt x="102" y="0"/>
                    </a:lnTo>
                    <a:lnTo>
                      <a:pt x="0" y="33"/>
                    </a:lnTo>
                    <a:lnTo>
                      <a:pt x="0" y="145"/>
                    </a:lnTo>
                    <a:lnTo>
                      <a:pt x="102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62" name="Freeform 550"/>
              <p:cNvSpPr>
                <a:spLocks/>
              </p:cNvSpPr>
              <p:nvPr/>
            </p:nvSpPr>
            <p:spPr bwMode="auto">
              <a:xfrm>
                <a:off x="4974" y="2351"/>
                <a:ext cx="102" cy="145"/>
              </a:xfrm>
              <a:custGeom>
                <a:avLst/>
                <a:gdLst/>
                <a:ahLst/>
                <a:cxnLst>
                  <a:cxn ang="0">
                    <a:pos x="102" y="112"/>
                  </a:cxn>
                  <a:cxn ang="0">
                    <a:pos x="102" y="0"/>
                  </a:cxn>
                  <a:cxn ang="0">
                    <a:pos x="0" y="33"/>
                  </a:cxn>
                  <a:cxn ang="0">
                    <a:pos x="0" y="145"/>
                  </a:cxn>
                  <a:cxn ang="0">
                    <a:pos x="102" y="112"/>
                  </a:cxn>
                </a:cxnLst>
                <a:rect l="0" t="0" r="r" b="b"/>
                <a:pathLst>
                  <a:path w="102" h="145">
                    <a:moveTo>
                      <a:pt x="102" y="112"/>
                    </a:moveTo>
                    <a:lnTo>
                      <a:pt x="102" y="0"/>
                    </a:lnTo>
                    <a:lnTo>
                      <a:pt x="0" y="33"/>
                    </a:lnTo>
                    <a:lnTo>
                      <a:pt x="0" y="145"/>
                    </a:lnTo>
                    <a:lnTo>
                      <a:pt x="102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63" name="Freeform 551"/>
              <p:cNvSpPr>
                <a:spLocks/>
              </p:cNvSpPr>
              <p:nvPr/>
            </p:nvSpPr>
            <p:spPr bwMode="auto">
              <a:xfrm>
                <a:off x="4683" y="1828"/>
                <a:ext cx="117" cy="110"/>
              </a:xfrm>
              <a:custGeom>
                <a:avLst/>
                <a:gdLst/>
                <a:ahLst/>
                <a:cxnLst>
                  <a:cxn ang="0">
                    <a:pos x="21" y="110"/>
                  </a:cxn>
                  <a:cxn ang="0">
                    <a:pos x="0" y="22"/>
                  </a:cxn>
                  <a:cxn ang="0">
                    <a:pos x="90" y="0"/>
                  </a:cxn>
                  <a:cxn ang="0">
                    <a:pos x="117" y="86"/>
                  </a:cxn>
                  <a:cxn ang="0">
                    <a:pos x="21" y="110"/>
                  </a:cxn>
                </a:cxnLst>
                <a:rect l="0" t="0" r="r" b="b"/>
                <a:pathLst>
                  <a:path w="117" h="110">
                    <a:moveTo>
                      <a:pt x="21" y="110"/>
                    </a:moveTo>
                    <a:lnTo>
                      <a:pt x="0" y="22"/>
                    </a:lnTo>
                    <a:lnTo>
                      <a:pt x="90" y="0"/>
                    </a:lnTo>
                    <a:lnTo>
                      <a:pt x="117" y="86"/>
                    </a:lnTo>
                    <a:lnTo>
                      <a:pt x="21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64" name="Freeform 552"/>
              <p:cNvSpPr>
                <a:spLocks/>
              </p:cNvSpPr>
              <p:nvPr/>
            </p:nvSpPr>
            <p:spPr bwMode="auto">
              <a:xfrm>
                <a:off x="4683" y="1828"/>
                <a:ext cx="117" cy="110"/>
              </a:xfrm>
              <a:custGeom>
                <a:avLst/>
                <a:gdLst/>
                <a:ahLst/>
                <a:cxnLst>
                  <a:cxn ang="0">
                    <a:pos x="21" y="110"/>
                  </a:cxn>
                  <a:cxn ang="0">
                    <a:pos x="0" y="22"/>
                  </a:cxn>
                  <a:cxn ang="0">
                    <a:pos x="90" y="0"/>
                  </a:cxn>
                  <a:cxn ang="0">
                    <a:pos x="117" y="86"/>
                  </a:cxn>
                  <a:cxn ang="0">
                    <a:pos x="21" y="110"/>
                  </a:cxn>
                </a:cxnLst>
                <a:rect l="0" t="0" r="r" b="b"/>
                <a:pathLst>
                  <a:path w="117" h="110">
                    <a:moveTo>
                      <a:pt x="21" y="110"/>
                    </a:moveTo>
                    <a:lnTo>
                      <a:pt x="0" y="22"/>
                    </a:lnTo>
                    <a:lnTo>
                      <a:pt x="90" y="0"/>
                    </a:lnTo>
                    <a:lnTo>
                      <a:pt x="117" y="86"/>
                    </a:lnTo>
                    <a:lnTo>
                      <a:pt x="21" y="1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65" name="Freeform 553"/>
              <p:cNvSpPr>
                <a:spLocks/>
              </p:cNvSpPr>
              <p:nvPr/>
            </p:nvSpPr>
            <p:spPr bwMode="auto">
              <a:xfrm>
                <a:off x="3982" y="1828"/>
                <a:ext cx="117" cy="110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6" y="0"/>
                  </a:cxn>
                  <a:cxn ang="0">
                    <a:pos x="117" y="22"/>
                  </a:cxn>
                  <a:cxn ang="0">
                    <a:pos x="96" y="110"/>
                  </a:cxn>
                  <a:cxn ang="0">
                    <a:pos x="0" y="86"/>
                  </a:cxn>
                </a:cxnLst>
                <a:rect l="0" t="0" r="r" b="b"/>
                <a:pathLst>
                  <a:path w="117" h="110">
                    <a:moveTo>
                      <a:pt x="0" y="86"/>
                    </a:moveTo>
                    <a:lnTo>
                      <a:pt x="26" y="0"/>
                    </a:lnTo>
                    <a:lnTo>
                      <a:pt x="117" y="22"/>
                    </a:lnTo>
                    <a:lnTo>
                      <a:pt x="96" y="11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66" name="Freeform 554"/>
              <p:cNvSpPr>
                <a:spLocks/>
              </p:cNvSpPr>
              <p:nvPr/>
            </p:nvSpPr>
            <p:spPr bwMode="auto">
              <a:xfrm>
                <a:off x="3982" y="1828"/>
                <a:ext cx="117" cy="110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6" y="0"/>
                  </a:cxn>
                  <a:cxn ang="0">
                    <a:pos x="117" y="22"/>
                  </a:cxn>
                  <a:cxn ang="0">
                    <a:pos x="96" y="110"/>
                  </a:cxn>
                  <a:cxn ang="0">
                    <a:pos x="0" y="86"/>
                  </a:cxn>
                </a:cxnLst>
                <a:rect l="0" t="0" r="r" b="b"/>
                <a:pathLst>
                  <a:path w="117" h="110">
                    <a:moveTo>
                      <a:pt x="0" y="86"/>
                    </a:moveTo>
                    <a:lnTo>
                      <a:pt x="26" y="0"/>
                    </a:lnTo>
                    <a:lnTo>
                      <a:pt x="117" y="22"/>
                    </a:lnTo>
                    <a:lnTo>
                      <a:pt x="96" y="11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67" name="Freeform 555"/>
              <p:cNvSpPr>
                <a:spLocks/>
              </p:cNvSpPr>
              <p:nvPr/>
            </p:nvSpPr>
            <p:spPr bwMode="auto">
              <a:xfrm>
                <a:off x="4974" y="1800"/>
                <a:ext cx="139" cy="138"/>
              </a:xfrm>
              <a:custGeom>
                <a:avLst/>
                <a:gdLst/>
                <a:ahLst/>
                <a:cxnLst>
                  <a:cxn ang="0">
                    <a:pos x="60" y="96"/>
                  </a:cxn>
                  <a:cxn ang="0">
                    <a:pos x="0" y="0"/>
                  </a:cxn>
                  <a:cxn ang="0">
                    <a:pos x="56" y="26"/>
                  </a:cxn>
                  <a:cxn ang="0">
                    <a:pos x="139" y="138"/>
                  </a:cxn>
                  <a:cxn ang="0">
                    <a:pos x="60" y="96"/>
                  </a:cxn>
                </a:cxnLst>
                <a:rect l="0" t="0" r="r" b="b"/>
                <a:pathLst>
                  <a:path w="139" h="138">
                    <a:moveTo>
                      <a:pt x="60" y="96"/>
                    </a:moveTo>
                    <a:lnTo>
                      <a:pt x="0" y="0"/>
                    </a:lnTo>
                    <a:lnTo>
                      <a:pt x="56" y="26"/>
                    </a:lnTo>
                    <a:lnTo>
                      <a:pt x="139" y="138"/>
                    </a:lnTo>
                    <a:lnTo>
                      <a:pt x="6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68" name="Freeform 556"/>
              <p:cNvSpPr>
                <a:spLocks/>
              </p:cNvSpPr>
              <p:nvPr/>
            </p:nvSpPr>
            <p:spPr bwMode="auto">
              <a:xfrm>
                <a:off x="4974" y="1800"/>
                <a:ext cx="139" cy="138"/>
              </a:xfrm>
              <a:custGeom>
                <a:avLst/>
                <a:gdLst/>
                <a:ahLst/>
                <a:cxnLst>
                  <a:cxn ang="0">
                    <a:pos x="60" y="96"/>
                  </a:cxn>
                  <a:cxn ang="0">
                    <a:pos x="0" y="0"/>
                  </a:cxn>
                  <a:cxn ang="0">
                    <a:pos x="56" y="26"/>
                  </a:cxn>
                  <a:cxn ang="0">
                    <a:pos x="139" y="138"/>
                  </a:cxn>
                  <a:cxn ang="0">
                    <a:pos x="60" y="96"/>
                  </a:cxn>
                </a:cxnLst>
                <a:rect l="0" t="0" r="r" b="b"/>
                <a:pathLst>
                  <a:path w="139" h="138">
                    <a:moveTo>
                      <a:pt x="60" y="96"/>
                    </a:moveTo>
                    <a:lnTo>
                      <a:pt x="0" y="0"/>
                    </a:lnTo>
                    <a:lnTo>
                      <a:pt x="56" y="26"/>
                    </a:lnTo>
                    <a:lnTo>
                      <a:pt x="139" y="138"/>
                    </a:lnTo>
                    <a:lnTo>
                      <a:pt x="60" y="9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69" name="Freeform 557"/>
              <p:cNvSpPr>
                <a:spLocks/>
              </p:cNvSpPr>
              <p:nvPr/>
            </p:nvSpPr>
            <p:spPr bwMode="auto">
              <a:xfrm>
                <a:off x="4704" y="1914"/>
                <a:ext cx="123" cy="110"/>
              </a:xfrm>
              <a:custGeom>
                <a:avLst/>
                <a:gdLst/>
                <a:ahLst/>
                <a:cxnLst>
                  <a:cxn ang="0">
                    <a:pos x="20" y="110"/>
                  </a:cxn>
                  <a:cxn ang="0">
                    <a:pos x="0" y="24"/>
                  </a:cxn>
                  <a:cxn ang="0">
                    <a:pos x="96" y="0"/>
                  </a:cxn>
                  <a:cxn ang="0">
                    <a:pos x="123" y="86"/>
                  </a:cxn>
                  <a:cxn ang="0">
                    <a:pos x="20" y="110"/>
                  </a:cxn>
                </a:cxnLst>
                <a:rect l="0" t="0" r="r" b="b"/>
                <a:pathLst>
                  <a:path w="123" h="110">
                    <a:moveTo>
                      <a:pt x="20" y="110"/>
                    </a:moveTo>
                    <a:lnTo>
                      <a:pt x="0" y="24"/>
                    </a:lnTo>
                    <a:lnTo>
                      <a:pt x="96" y="0"/>
                    </a:lnTo>
                    <a:lnTo>
                      <a:pt x="123" y="86"/>
                    </a:lnTo>
                    <a:lnTo>
                      <a:pt x="20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70" name="Freeform 558"/>
              <p:cNvSpPr>
                <a:spLocks/>
              </p:cNvSpPr>
              <p:nvPr/>
            </p:nvSpPr>
            <p:spPr bwMode="auto">
              <a:xfrm>
                <a:off x="4704" y="1914"/>
                <a:ext cx="123" cy="110"/>
              </a:xfrm>
              <a:custGeom>
                <a:avLst/>
                <a:gdLst/>
                <a:ahLst/>
                <a:cxnLst>
                  <a:cxn ang="0">
                    <a:pos x="20" y="110"/>
                  </a:cxn>
                  <a:cxn ang="0">
                    <a:pos x="0" y="24"/>
                  </a:cxn>
                  <a:cxn ang="0">
                    <a:pos x="96" y="0"/>
                  </a:cxn>
                  <a:cxn ang="0">
                    <a:pos x="123" y="86"/>
                  </a:cxn>
                  <a:cxn ang="0">
                    <a:pos x="20" y="110"/>
                  </a:cxn>
                </a:cxnLst>
                <a:rect l="0" t="0" r="r" b="b"/>
                <a:pathLst>
                  <a:path w="123" h="110">
                    <a:moveTo>
                      <a:pt x="20" y="110"/>
                    </a:moveTo>
                    <a:lnTo>
                      <a:pt x="0" y="24"/>
                    </a:lnTo>
                    <a:lnTo>
                      <a:pt x="96" y="0"/>
                    </a:lnTo>
                    <a:lnTo>
                      <a:pt x="123" y="86"/>
                    </a:lnTo>
                    <a:lnTo>
                      <a:pt x="20" y="1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71" name="Freeform 559"/>
              <p:cNvSpPr>
                <a:spLocks/>
              </p:cNvSpPr>
              <p:nvPr/>
            </p:nvSpPr>
            <p:spPr bwMode="auto">
              <a:xfrm>
                <a:off x="3955" y="1914"/>
                <a:ext cx="123" cy="110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7" y="0"/>
                  </a:cxn>
                  <a:cxn ang="0">
                    <a:pos x="123" y="24"/>
                  </a:cxn>
                  <a:cxn ang="0">
                    <a:pos x="103" y="110"/>
                  </a:cxn>
                  <a:cxn ang="0">
                    <a:pos x="0" y="86"/>
                  </a:cxn>
                </a:cxnLst>
                <a:rect l="0" t="0" r="r" b="b"/>
                <a:pathLst>
                  <a:path w="123" h="110">
                    <a:moveTo>
                      <a:pt x="0" y="86"/>
                    </a:moveTo>
                    <a:lnTo>
                      <a:pt x="27" y="0"/>
                    </a:lnTo>
                    <a:lnTo>
                      <a:pt x="123" y="24"/>
                    </a:lnTo>
                    <a:lnTo>
                      <a:pt x="103" y="11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72" name="Freeform 560"/>
              <p:cNvSpPr>
                <a:spLocks/>
              </p:cNvSpPr>
              <p:nvPr/>
            </p:nvSpPr>
            <p:spPr bwMode="auto">
              <a:xfrm>
                <a:off x="3955" y="1914"/>
                <a:ext cx="123" cy="110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7" y="0"/>
                  </a:cxn>
                  <a:cxn ang="0">
                    <a:pos x="123" y="24"/>
                  </a:cxn>
                  <a:cxn ang="0">
                    <a:pos x="103" y="110"/>
                  </a:cxn>
                  <a:cxn ang="0">
                    <a:pos x="0" y="86"/>
                  </a:cxn>
                </a:cxnLst>
                <a:rect l="0" t="0" r="r" b="b"/>
                <a:pathLst>
                  <a:path w="123" h="110">
                    <a:moveTo>
                      <a:pt x="0" y="86"/>
                    </a:moveTo>
                    <a:lnTo>
                      <a:pt x="27" y="0"/>
                    </a:lnTo>
                    <a:lnTo>
                      <a:pt x="123" y="24"/>
                    </a:lnTo>
                    <a:lnTo>
                      <a:pt x="103" y="11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73" name="Freeform 561"/>
              <p:cNvSpPr>
                <a:spLocks/>
              </p:cNvSpPr>
              <p:nvPr/>
            </p:nvSpPr>
            <p:spPr bwMode="auto">
              <a:xfrm>
                <a:off x="5176" y="2044"/>
                <a:ext cx="70" cy="100"/>
              </a:xfrm>
              <a:custGeom>
                <a:avLst/>
                <a:gdLst/>
                <a:ahLst/>
                <a:cxnLst>
                  <a:cxn ang="0">
                    <a:pos x="70" y="70"/>
                  </a:cxn>
                  <a:cxn ang="0">
                    <a:pos x="62" y="0"/>
                  </a:cxn>
                  <a:cxn ang="0">
                    <a:pos x="0" y="31"/>
                  </a:cxn>
                  <a:cxn ang="0">
                    <a:pos x="8" y="100"/>
                  </a:cxn>
                  <a:cxn ang="0">
                    <a:pos x="70" y="70"/>
                  </a:cxn>
                </a:cxnLst>
                <a:rect l="0" t="0" r="r" b="b"/>
                <a:pathLst>
                  <a:path w="70" h="100">
                    <a:moveTo>
                      <a:pt x="70" y="70"/>
                    </a:moveTo>
                    <a:lnTo>
                      <a:pt x="62" y="0"/>
                    </a:lnTo>
                    <a:lnTo>
                      <a:pt x="0" y="31"/>
                    </a:lnTo>
                    <a:lnTo>
                      <a:pt x="8" y="100"/>
                    </a:lnTo>
                    <a:lnTo>
                      <a:pt x="7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74" name="Freeform 562"/>
              <p:cNvSpPr>
                <a:spLocks/>
              </p:cNvSpPr>
              <p:nvPr/>
            </p:nvSpPr>
            <p:spPr bwMode="auto">
              <a:xfrm>
                <a:off x="5176" y="2044"/>
                <a:ext cx="70" cy="100"/>
              </a:xfrm>
              <a:custGeom>
                <a:avLst/>
                <a:gdLst/>
                <a:ahLst/>
                <a:cxnLst>
                  <a:cxn ang="0">
                    <a:pos x="70" y="70"/>
                  </a:cxn>
                  <a:cxn ang="0">
                    <a:pos x="62" y="0"/>
                  </a:cxn>
                  <a:cxn ang="0">
                    <a:pos x="0" y="31"/>
                  </a:cxn>
                  <a:cxn ang="0">
                    <a:pos x="8" y="100"/>
                  </a:cxn>
                  <a:cxn ang="0">
                    <a:pos x="70" y="70"/>
                  </a:cxn>
                </a:cxnLst>
                <a:rect l="0" t="0" r="r" b="b"/>
                <a:pathLst>
                  <a:path w="70" h="100">
                    <a:moveTo>
                      <a:pt x="70" y="70"/>
                    </a:moveTo>
                    <a:lnTo>
                      <a:pt x="62" y="0"/>
                    </a:lnTo>
                    <a:lnTo>
                      <a:pt x="0" y="31"/>
                    </a:lnTo>
                    <a:lnTo>
                      <a:pt x="8" y="100"/>
                    </a:lnTo>
                    <a:lnTo>
                      <a:pt x="70" y="7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75" name="Freeform 563"/>
              <p:cNvSpPr>
                <a:spLocks/>
              </p:cNvSpPr>
              <p:nvPr/>
            </p:nvSpPr>
            <p:spPr bwMode="auto">
              <a:xfrm>
                <a:off x="4660" y="2254"/>
                <a:ext cx="116" cy="124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0" y="17"/>
                  </a:cxn>
                  <a:cxn ang="0">
                    <a:pos x="9" y="124"/>
                  </a:cxn>
                  <a:cxn ang="0">
                    <a:pos x="116" y="105"/>
                  </a:cxn>
                  <a:cxn ang="0">
                    <a:pos x="103" y="0"/>
                  </a:cxn>
                </a:cxnLst>
                <a:rect l="0" t="0" r="r" b="b"/>
                <a:pathLst>
                  <a:path w="116" h="124">
                    <a:moveTo>
                      <a:pt x="103" y="0"/>
                    </a:moveTo>
                    <a:lnTo>
                      <a:pt x="0" y="17"/>
                    </a:lnTo>
                    <a:lnTo>
                      <a:pt x="9" y="124"/>
                    </a:lnTo>
                    <a:lnTo>
                      <a:pt x="116" y="10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76" name="Freeform 564"/>
              <p:cNvSpPr>
                <a:spLocks/>
              </p:cNvSpPr>
              <p:nvPr/>
            </p:nvSpPr>
            <p:spPr bwMode="auto">
              <a:xfrm>
                <a:off x="4660" y="2254"/>
                <a:ext cx="116" cy="124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0" y="17"/>
                  </a:cxn>
                  <a:cxn ang="0">
                    <a:pos x="9" y="124"/>
                  </a:cxn>
                  <a:cxn ang="0">
                    <a:pos x="116" y="105"/>
                  </a:cxn>
                  <a:cxn ang="0">
                    <a:pos x="103" y="0"/>
                  </a:cxn>
                </a:cxnLst>
                <a:rect l="0" t="0" r="r" b="b"/>
                <a:pathLst>
                  <a:path w="116" h="124">
                    <a:moveTo>
                      <a:pt x="103" y="0"/>
                    </a:moveTo>
                    <a:lnTo>
                      <a:pt x="0" y="17"/>
                    </a:lnTo>
                    <a:lnTo>
                      <a:pt x="9" y="124"/>
                    </a:lnTo>
                    <a:lnTo>
                      <a:pt x="116" y="105"/>
                    </a:lnTo>
                    <a:lnTo>
                      <a:pt x="10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77" name="Freeform 565"/>
              <p:cNvSpPr>
                <a:spLocks/>
              </p:cNvSpPr>
              <p:nvPr/>
            </p:nvSpPr>
            <p:spPr bwMode="auto">
              <a:xfrm>
                <a:off x="4004" y="2254"/>
                <a:ext cx="118" cy="124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15" y="0"/>
                  </a:cxn>
                  <a:cxn ang="0">
                    <a:pos x="118" y="17"/>
                  </a:cxn>
                  <a:cxn ang="0">
                    <a:pos x="109" y="124"/>
                  </a:cxn>
                  <a:cxn ang="0">
                    <a:pos x="0" y="105"/>
                  </a:cxn>
                </a:cxnLst>
                <a:rect l="0" t="0" r="r" b="b"/>
                <a:pathLst>
                  <a:path w="118" h="124">
                    <a:moveTo>
                      <a:pt x="0" y="105"/>
                    </a:moveTo>
                    <a:lnTo>
                      <a:pt x="15" y="0"/>
                    </a:lnTo>
                    <a:lnTo>
                      <a:pt x="118" y="17"/>
                    </a:lnTo>
                    <a:lnTo>
                      <a:pt x="109" y="12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78" name="Freeform 566"/>
              <p:cNvSpPr>
                <a:spLocks/>
              </p:cNvSpPr>
              <p:nvPr/>
            </p:nvSpPr>
            <p:spPr bwMode="auto">
              <a:xfrm>
                <a:off x="4004" y="2254"/>
                <a:ext cx="118" cy="124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15" y="0"/>
                  </a:cxn>
                  <a:cxn ang="0">
                    <a:pos x="118" y="17"/>
                  </a:cxn>
                  <a:cxn ang="0">
                    <a:pos x="109" y="124"/>
                  </a:cxn>
                  <a:cxn ang="0">
                    <a:pos x="0" y="105"/>
                  </a:cxn>
                </a:cxnLst>
                <a:rect l="0" t="0" r="r" b="b"/>
                <a:pathLst>
                  <a:path w="118" h="124">
                    <a:moveTo>
                      <a:pt x="0" y="105"/>
                    </a:moveTo>
                    <a:lnTo>
                      <a:pt x="15" y="0"/>
                    </a:lnTo>
                    <a:lnTo>
                      <a:pt x="118" y="17"/>
                    </a:lnTo>
                    <a:lnTo>
                      <a:pt x="109" y="124"/>
                    </a:lnTo>
                    <a:lnTo>
                      <a:pt x="0" y="10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79" name="Freeform 567"/>
              <p:cNvSpPr>
                <a:spLocks/>
              </p:cNvSpPr>
              <p:nvPr/>
            </p:nvSpPr>
            <p:spPr bwMode="auto">
              <a:xfrm>
                <a:off x="5073" y="1970"/>
                <a:ext cx="103" cy="105"/>
              </a:xfrm>
              <a:custGeom>
                <a:avLst/>
                <a:gdLst/>
                <a:ahLst/>
                <a:cxnLst>
                  <a:cxn ang="0">
                    <a:pos x="31" y="77"/>
                  </a:cxn>
                  <a:cxn ang="0">
                    <a:pos x="0" y="0"/>
                  </a:cxn>
                  <a:cxn ang="0">
                    <a:pos x="78" y="33"/>
                  </a:cxn>
                  <a:cxn ang="0">
                    <a:pos x="103" y="105"/>
                  </a:cxn>
                  <a:cxn ang="0">
                    <a:pos x="31" y="77"/>
                  </a:cxn>
                </a:cxnLst>
                <a:rect l="0" t="0" r="r" b="b"/>
                <a:pathLst>
                  <a:path w="103" h="105">
                    <a:moveTo>
                      <a:pt x="31" y="77"/>
                    </a:moveTo>
                    <a:lnTo>
                      <a:pt x="0" y="0"/>
                    </a:lnTo>
                    <a:lnTo>
                      <a:pt x="78" y="33"/>
                    </a:lnTo>
                    <a:lnTo>
                      <a:pt x="103" y="105"/>
                    </a:lnTo>
                    <a:lnTo>
                      <a:pt x="31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80" name="Freeform 568"/>
              <p:cNvSpPr>
                <a:spLocks/>
              </p:cNvSpPr>
              <p:nvPr/>
            </p:nvSpPr>
            <p:spPr bwMode="auto">
              <a:xfrm>
                <a:off x="5073" y="1970"/>
                <a:ext cx="103" cy="105"/>
              </a:xfrm>
              <a:custGeom>
                <a:avLst/>
                <a:gdLst/>
                <a:ahLst/>
                <a:cxnLst>
                  <a:cxn ang="0">
                    <a:pos x="31" y="77"/>
                  </a:cxn>
                  <a:cxn ang="0">
                    <a:pos x="0" y="0"/>
                  </a:cxn>
                  <a:cxn ang="0">
                    <a:pos x="78" y="33"/>
                  </a:cxn>
                  <a:cxn ang="0">
                    <a:pos x="103" y="105"/>
                  </a:cxn>
                  <a:cxn ang="0">
                    <a:pos x="31" y="77"/>
                  </a:cxn>
                </a:cxnLst>
                <a:rect l="0" t="0" r="r" b="b"/>
                <a:pathLst>
                  <a:path w="103" h="105">
                    <a:moveTo>
                      <a:pt x="31" y="77"/>
                    </a:moveTo>
                    <a:lnTo>
                      <a:pt x="0" y="0"/>
                    </a:lnTo>
                    <a:lnTo>
                      <a:pt x="78" y="33"/>
                    </a:lnTo>
                    <a:lnTo>
                      <a:pt x="103" y="105"/>
                    </a:lnTo>
                    <a:lnTo>
                      <a:pt x="31" y="7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81" name="Freeform 569"/>
              <p:cNvSpPr>
                <a:spLocks/>
              </p:cNvSpPr>
              <p:nvPr/>
            </p:nvSpPr>
            <p:spPr bwMode="auto">
              <a:xfrm>
                <a:off x="4712" y="2000"/>
                <a:ext cx="140" cy="118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12" y="24"/>
                  </a:cxn>
                  <a:cxn ang="0">
                    <a:pos x="115" y="0"/>
                  </a:cxn>
                  <a:cxn ang="0">
                    <a:pos x="140" y="86"/>
                  </a:cxn>
                  <a:cxn ang="0">
                    <a:pos x="0" y="118"/>
                  </a:cxn>
                </a:cxnLst>
                <a:rect l="0" t="0" r="r" b="b"/>
                <a:pathLst>
                  <a:path w="140" h="118">
                    <a:moveTo>
                      <a:pt x="0" y="118"/>
                    </a:moveTo>
                    <a:lnTo>
                      <a:pt x="12" y="24"/>
                    </a:lnTo>
                    <a:lnTo>
                      <a:pt x="115" y="0"/>
                    </a:lnTo>
                    <a:lnTo>
                      <a:pt x="140" y="8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82" name="Freeform 570"/>
              <p:cNvSpPr>
                <a:spLocks/>
              </p:cNvSpPr>
              <p:nvPr/>
            </p:nvSpPr>
            <p:spPr bwMode="auto">
              <a:xfrm>
                <a:off x="4712" y="2000"/>
                <a:ext cx="140" cy="118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12" y="24"/>
                  </a:cxn>
                  <a:cxn ang="0">
                    <a:pos x="115" y="0"/>
                  </a:cxn>
                  <a:cxn ang="0">
                    <a:pos x="140" y="86"/>
                  </a:cxn>
                  <a:cxn ang="0">
                    <a:pos x="0" y="118"/>
                  </a:cxn>
                </a:cxnLst>
                <a:rect l="0" t="0" r="r" b="b"/>
                <a:pathLst>
                  <a:path w="140" h="118">
                    <a:moveTo>
                      <a:pt x="0" y="118"/>
                    </a:moveTo>
                    <a:lnTo>
                      <a:pt x="12" y="24"/>
                    </a:lnTo>
                    <a:lnTo>
                      <a:pt x="115" y="0"/>
                    </a:lnTo>
                    <a:lnTo>
                      <a:pt x="140" y="86"/>
                    </a:lnTo>
                    <a:lnTo>
                      <a:pt x="0" y="1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83" name="Freeform 571"/>
              <p:cNvSpPr>
                <a:spLocks/>
              </p:cNvSpPr>
              <p:nvPr/>
            </p:nvSpPr>
            <p:spPr bwMode="auto">
              <a:xfrm>
                <a:off x="3929" y="2000"/>
                <a:ext cx="140" cy="118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6" y="0"/>
                  </a:cxn>
                  <a:cxn ang="0">
                    <a:pos x="129" y="24"/>
                  </a:cxn>
                  <a:cxn ang="0">
                    <a:pos x="140" y="118"/>
                  </a:cxn>
                  <a:cxn ang="0">
                    <a:pos x="0" y="86"/>
                  </a:cxn>
                </a:cxnLst>
                <a:rect l="0" t="0" r="r" b="b"/>
                <a:pathLst>
                  <a:path w="140" h="118">
                    <a:moveTo>
                      <a:pt x="0" y="86"/>
                    </a:moveTo>
                    <a:lnTo>
                      <a:pt x="26" y="0"/>
                    </a:lnTo>
                    <a:lnTo>
                      <a:pt x="129" y="24"/>
                    </a:lnTo>
                    <a:lnTo>
                      <a:pt x="140" y="11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84" name="Freeform 572"/>
              <p:cNvSpPr>
                <a:spLocks/>
              </p:cNvSpPr>
              <p:nvPr/>
            </p:nvSpPr>
            <p:spPr bwMode="auto">
              <a:xfrm>
                <a:off x="3929" y="2000"/>
                <a:ext cx="140" cy="118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6" y="0"/>
                  </a:cxn>
                  <a:cxn ang="0">
                    <a:pos x="129" y="24"/>
                  </a:cxn>
                  <a:cxn ang="0">
                    <a:pos x="140" y="118"/>
                  </a:cxn>
                  <a:cxn ang="0">
                    <a:pos x="0" y="86"/>
                  </a:cxn>
                </a:cxnLst>
                <a:rect l="0" t="0" r="r" b="b"/>
                <a:pathLst>
                  <a:path w="140" h="118">
                    <a:moveTo>
                      <a:pt x="0" y="86"/>
                    </a:moveTo>
                    <a:lnTo>
                      <a:pt x="26" y="0"/>
                    </a:lnTo>
                    <a:lnTo>
                      <a:pt x="129" y="24"/>
                    </a:lnTo>
                    <a:lnTo>
                      <a:pt x="140" y="118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85" name="Freeform 573"/>
              <p:cNvSpPr>
                <a:spLocks/>
              </p:cNvSpPr>
              <p:nvPr/>
            </p:nvSpPr>
            <p:spPr bwMode="auto">
              <a:xfrm>
                <a:off x="5034" y="1896"/>
                <a:ext cx="117" cy="107"/>
              </a:xfrm>
              <a:custGeom>
                <a:avLst/>
                <a:gdLst/>
                <a:ahLst/>
                <a:cxnLst>
                  <a:cxn ang="0">
                    <a:pos x="39" y="74"/>
                  </a:cxn>
                  <a:cxn ang="0">
                    <a:pos x="0" y="0"/>
                  </a:cxn>
                  <a:cxn ang="0">
                    <a:pos x="79" y="42"/>
                  </a:cxn>
                  <a:cxn ang="0">
                    <a:pos x="117" y="107"/>
                  </a:cxn>
                  <a:cxn ang="0">
                    <a:pos x="39" y="74"/>
                  </a:cxn>
                </a:cxnLst>
                <a:rect l="0" t="0" r="r" b="b"/>
                <a:pathLst>
                  <a:path w="117" h="107">
                    <a:moveTo>
                      <a:pt x="39" y="74"/>
                    </a:moveTo>
                    <a:lnTo>
                      <a:pt x="0" y="0"/>
                    </a:lnTo>
                    <a:lnTo>
                      <a:pt x="79" y="42"/>
                    </a:lnTo>
                    <a:lnTo>
                      <a:pt x="117" y="107"/>
                    </a:lnTo>
                    <a:lnTo>
                      <a:pt x="39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86" name="Freeform 574"/>
              <p:cNvSpPr>
                <a:spLocks/>
              </p:cNvSpPr>
              <p:nvPr/>
            </p:nvSpPr>
            <p:spPr bwMode="auto">
              <a:xfrm>
                <a:off x="5034" y="1896"/>
                <a:ext cx="117" cy="107"/>
              </a:xfrm>
              <a:custGeom>
                <a:avLst/>
                <a:gdLst/>
                <a:ahLst/>
                <a:cxnLst>
                  <a:cxn ang="0">
                    <a:pos x="39" y="74"/>
                  </a:cxn>
                  <a:cxn ang="0">
                    <a:pos x="0" y="0"/>
                  </a:cxn>
                  <a:cxn ang="0">
                    <a:pos x="79" y="42"/>
                  </a:cxn>
                  <a:cxn ang="0">
                    <a:pos x="117" y="107"/>
                  </a:cxn>
                  <a:cxn ang="0">
                    <a:pos x="39" y="74"/>
                  </a:cxn>
                </a:cxnLst>
                <a:rect l="0" t="0" r="r" b="b"/>
                <a:pathLst>
                  <a:path w="117" h="107">
                    <a:moveTo>
                      <a:pt x="39" y="74"/>
                    </a:moveTo>
                    <a:lnTo>
                      <a:pt x="0" y="0"/>
                    </a:lnTo>
                    <a:lnTo>
                      <a:pt x="79" y="42"/>
                    </a:lnTo>
                    <a:lnTo>
                      <a:pt x="117" y="107"/>
                    </a:lnTo>
                    <a:lnTo>
                      <a:pt x="39" y="7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87" name="Freeform 575"/>
              <p:cNvSpPr>
                <a:spLocks/>
              </p:cNvSpPr>
              <p:nvPr/>
            </p:nvSpPr>
            <p:spPr bwMode="auto">
              <a:xfrm>
                <a:off x="5030" y="1795"/>
                <a:ext cx="145" cy="143"/>
              </a:xfrm>
              <a:custGeom>
                <a:avLst/>
                <a:gdLst/>
                <a:ahLst/>
                <a:cxnLst>
                  <a:cxn ang="0">
                    <a:pos x="145" y="112"/>
                  </a:cxn>
                  <a:cxn ang="0">
                    <a:pos x="63" y="0"/>
                  </a:cxn>
                  <a:cxn ang="0">
                    <a:pos x="0" y="31"/>
                  </a:cxn>
                  <a:cxn ang="0">
                    <a:pos x="83" y="143"/>
                  </a:cxn>
                  <a:cxn ang="0">
                    <a:pos x="145" y="112"/>
                  </a:cxn>
                </a:cxnLst>
                <a:rect l="0" t="0" r="r" b="b"/>
                <a:pathLst>
                  <a:path w="145" h="143">
                    <a:moveTo>
                      <a:pt x="145" y="112"/>
                    </a:moveTo>
                    <a:lnTo>
                      <a:pt x="63" y="0"/>
                    </a:lnTo>
                    <a:lnTo>
                      <a:pt x="0" y="31"/>
                    </a:lnTo>
                    <a:lnTo>
                      <a:pt x="83" y="143"/>
                    </a:lnTo>
                    <a:lnTo>
                      <a:pt x="145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88" name="Freeform 576"/>
              <p:cNvSpPr>
                <a:spLocks noEditPoints="1"/>
              </p:cNvSpPr>
              <p:nvPr/>
            </p:nvSpPr>
            <p:spPr bwMode="auto">
              <a:xfrm>
                <a:off x="4915" y="1795"/>
                <a:ext cx="260" cy="876"/>
              </a:xfrm>
              <a:custGeom>
                <a:avLst/>
                <a:gdLst/>
                <a:ahLst/>
                <a:cxnLst>
                  <a:cxn ang="0">
                    <a:pos x="260" y="112"/>
                  </a:cxn>
                  <a:cxn ang="0">
                    <a:pos x="178" y="0"/>
                  </a:cxn>
                  <a:cxn ang="0">
                    <a:pos x="115" y="31"/>
                  </a:cxn>
                  <a:cxn ang="0">
                    <a:pos x="198" y="143"/>
                  </a:cxn>
                  <a:cxn ang="0">
                    <a:pos x="260" y="112"/>
                  </a:cxn>
                  <a:cxn ang="0">
                    <a:pos x="0" y="779"/>
                  </a:cxn>
                  <a:cxn ang="0">
                    <a:pos x="0" y="876"/>
                  </a:cxn>
                </a:cxnLst>
                <a:rect l="0" t="0" r="r" b="b"/>
                <a:pathLst>
                  <a:path w="260" h="876">
                    <a:moveTo>
                      <a:pt x="260" y="112"/>
                    </a:moveTo>
                    <a:lnTo>
                      <a:pt x="178" y="0"/>
                    </a:lnTo>
                    <a:lnTo>
                      <a:pt x="115" y="31"/>
                    </a:lnTo>
                    <a:lnTo>
                      <a:pt x="198" y="143"/>
                    </a:lnTo>
                    <a:lnTo>
                      <a:pt x="260" y="112"/>
                    </a:lnTo>
                    <a:moveTo>
                      <a:pt x="0" y="779"/>
                    </a:moveTo>
                    <a:lnTo>
                      <a:pt x="0" y="87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89" name="Freeform 577"/>
              <p:cNvSpPr>
                <a:spLocks/>
              </p:cNvSpPr>
              <p:nvPr/>
            </p:nvSpPr>
            <p:spPr bwMode="auto">
              <a:xfrm>
                <a:off x="4522" y="2383"/>
                <a:ext cx="122" cy="116"/>
              </a:xfrm>
              <a:custGeom>
                <a:avLst/>
                <a:gdLst/>
                <a:ahLst/>
                <a:cxnLst>
                  <a:cxn ang="0">
                    <a:pos x="4" y="116"/>
                  </a:cxn>
                  <a:cxn ang="0">
                    <a:pos x="0" y="9"/>
                  </a:cxn>
                  <a:cxn ang="0">
                    <a:pos x="112" y="0"/>
                  </a:cxn>
                  <a:cxn ang="0">
                    <a:pos x="122" y="104"/>
                  </a:cxn>
                  <a:cxn ang="0">
                    <a:pos x="4" y="116"/>
                  </a:cxn>
                </a:cxnLst>
                <a:rect l="0" t="0" r="r" b="b"/>
                <a:pathLst>
                  <a:path w="122" h="116">
                    <a:moveTo>
                      <a:pt x="4" y="116"/>
                    </a:moveTo>
                    <a:lnTo>
                      <a:pt x="0" y="9"/>
                    </a:lnTo>
                    <a:lnTo>
                      <a:pt x="112" y="0"/>
                    </a:lnTo>
                    <a:lnTo>
                      <a:pt x="122" y="104"/>
                    </a:lnTo>
                    <a:lnTo>
                      <a:pt x="4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90" name="Freeform 578"/>
              <p:cNvSpPr>
                <a:spLocks/>
              </p:cNvSpPr>
              <p:nvPr/>
            </p:nvSpPr>
            <p:spPr bwMode="auto">
              <a:xfrm>
                <a:off x="4522" y="2383"/>
                <a:ext cx="122" cy="116"/>
              </a:xfrm>
              <a:custGeom>
                <a:avLst/>
                <a:gdLst/>
                <a:ahLst/>
                <a:cxnLst>
                  <a:cxn ang="0">
                    <a:pos x="4" y="116"/>
                  </a:cxn>
                  <a:cxn ang="0">
                    <a:pos x="0" y="9"/>
                  </a:cxn>
                  <a:cxn ang="0">
                    <a:pos x="112" y="0"/>
                  </a:cxn>
                  <a:cxn ang="0">
                    <a:pos x="122" y="104"/>
                  </a:cxn>
                  <a:cxn ang="0">
                    <a:pos x="4" y="116"/>
                  </a:cxn>
                </a:cxnLst>
                <a:rect l="0" t="0" r="r" b="b"/>
                <a:pathLst>
                  <a:path w="122" h="116">
                    <a:moveTo>
                      <a:pt x="4" y="116"/>
                    </a:moveTo>
                    <a:lnTo>
                      <a:pt x="0" y="9"/>
                    </a:lnTo>
                    <a:lnTo>
                      <a:pt x="112" y="0"/>
                    </a:lnTo>
                    <a:lnTo>
                      <a:pt x="122" y="104"/>
                    </a:lnTo>
                    <a:lnTo>
                      <a:pt x="4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91" name="Freeform 579"/>
              <p:cNvSpPr>
                <a:spLocks/>
              </p:cNvSpPr>
              <p:nvPr/>
            </p:nvSpPr>
            <p:spPr bwMode="auto">
              <a:xfrm>
                <a:off x="4138" y="2383"/>
                <a:ext cx="122" cy="116"/>
              </a:xfrm>
              <a:custGeom>
                <a:avLst/>
                <a:gdLst/>
                <a:ahLst/>
                <a:cxnLst>
                  <a:cxn ang="0">
                    <a:pos x="122" y="9"/>
                  </a:cxn>
                  <a:cxn ang="0">
                    <a:pos x="10" y="0"/>
                  </a:cxn>
                  <a:cxn ang="0">
                    <a:pos x="0" y="104"/>
                  </a:cxn>
                  <a:cxn ang="0">
                    <a:pos x="118" y="116"/>
                  </a:cxn>
                  <a:cxn ang="0">
                    <a:pos x="122" y="9"/>
                  </a:cxn>
                </a:cxnLst>
                <a:rect l="0" t="0" r="r" b="b"/>
                <a:pathLst>
                  <a:path w="122" h="116">
                    <a:moveTo>
                      <a:pt x="122" y="9"/>
                    </a:moveTo>
                    <a:lnTo>
                      <a:pt x="10" y="0"/>
                    </a:lnTo>
                    <a:lnTo>
                      <a:pt x="0" y="104"/>
                    </a:lnTo>
                    <a:lnTo>
                      <a:pt x="118" y="116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92" name="Freeform 580"/>
              <p:cNvSpPr>
                <a:spLocks/>
              </p:cNvSpPr>
              <p:nvPr/>
            </p:nvSpPr>
            <p:spPr bwMode="auto">
              <a:xfrm>
                <a:off x="4138" y="2383"/>
                <a:ext cx="122" cy="116"/>
              </a:xfrm>
              <a:custGeom>
                <a:avLst/>
                <a:gdLst/>
                <a:ahLst/>
                <a:cxnLst>
                  <a:cxn ang="0">
                    <a:pos x="122" y="9"/>
                  </a:cxn>
                  <a:cxn ang="0">
                    <a:pos x="10" y="0"/>
                  </a:cxn>
                  <a:cxn ang="0">
                    <a:pos x="0" y="104"/>
                  </a:cxn>
                  <a:cxn ang="0">
                    <a:pos x="118" y="116"/>
                  </a:cxn>
                  <a:cxn ang="0">
                    <a:pos x="122" y="9"/>
                  </a:cxn>
                </a:cxnLst>
                <a:rect l="0" t="0" r="r" b="b"/>
                <a:pathLst>
                  <a:path w="122" h="116">
                    <a:moveTo>
                      <a:pt x="122" y="9"/>
                    </a:moveTo>
                    <a:lnTo>
                      <a:pt x="10" y="0"/>
                    </a:lnTo>
                    <a:lnTo>
                      <a:pt x="0" y="104"/>
                    </a:lnTo>
                    <a:lnTo>
                      <a:pt x="118" y="116"/>
                    </a:lnTo>
                    <a:lnTo>
                      <a:pt x="122" y="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93" name="Freeform 581"/>
              <p:cNvSpPr>
                <a:spLocks/>
              </p:cNvSpPr>
              <p:nvPr/>
            </p:nvSpPr>
            <p:spPr bwMode="auto">
              <a:xfrm>
                <a:off x="4740" y="1644"/>
                <a:ext cx="135" cy="128"/>
              </a:xfrm>
              <a:custGeom>
                <a:avLst/>
                <a:gdLst/>
                <a:ahLst/>
                <a:cxnLst>
                  <a:cxn ang="0">
                    <a:pos x="135" y="106"/>
                  </a:cxn>
                  <a:cxn ang="0">
                    <a:pos x="62" y="0"/>
                  </a:cxn>
                  <a:cxn ang="0">
                    <a:pos x="0" y="20"/>
                  </a:cxn>
                  <a:cxn ang="0">
                    <a:pos x="64" y="128"/>
                  </a:cxn>
                  <a:cxn ang="0">
                    <a:pos x="135" y="106"/>
                  </a:cxn>
                </a:cxnLst>
                <a:rect l="0" t="0" r="r" b="b"/>
                <a:pathLst>
                  <a:path w="135" h="128">
                    <a:moveTo>
                      <a:pt x="135" y="106"/>
                    </a:moveTo>
                    <a:lnTo>
                      <a:pt x="62" y="0"/>
                    </a:lnTo>
                    <a:lnTo>
                      <a:pt x="0" y="20"/>
                    </a:lnTo>
                    <a:lnTo>
                      <a:pt x="64" y="128"/>
                    </a:lnTo>
                    <a:lnTo>
                      <a:pt x="135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94" name="Freeform 582"/>
              <p:cNvSpPr>
                <a:spLocks noEditPoints="1"/>
              </p:cNvSpPr>
              <p:nvPr/>
            </p:nvSpPr>
            <p:spPr bwMode="auto">
              <a:xfrm>
                <a:off x="4261" y="1644"/>
                <a:ext cx="614" cy="775"/>
              </a:xfrm>
              <a:custGeom>
                <a:avLst/>
                <a:gdLst/>
                <a:ahLst/>
                <a:cxnLst>
                  <a:cxn ang="0">
                    <a:pos x="614" y="106"/>
                  </a:cxn>
                  <a:cxn ang="0">
                    <a:pos x="541" y="0"/>
                  </a:cxn>
                  <a:cxn ang="0">
                    <a:pos x="479" y="20"/>
                  </a:cxn>
                  <a:cxn ang="0">
                    <a:pos x="543" y="128"/>
                  </a:cxn>
                  <a:cxn ang="0">
                    <a:pos x="614" y="106"/>
                  </a:cxn>
                  <a:cxn ang="0">
                    <a:pos x="260" y="771"/>
                  </a:cxn>
                  <a:cxn ang="0">
                    <a:pos x="130" y="775"/>
                  </a:cxn>
                  <a:cxn ang="0">
                    <a:pos x="130" y="775"/>
                  </a:cxn>
                  <a:cxn ang="0">
                    <a:pos x="0" y="771"/>
                  </a:cxn>
                </a:cxnLst>
                <a:rect l="0" t="0" r="r" b="b"/>
                <a:pathLst>
                  <a:path w="614" h="775">
                    <a:moveTo>
                      <a:pt x="614" y="106"/>
                    </a:moveTo>
                    <a:lnTo>
                      <a:pt x="541" y="0"/>
                    </a:lnTo>
                    <a:lnTo>
                      <a:pt x="479" y="20"/>
                    </a:lnTo>
                    <a:lnTo>
                      <a:pt x="543" y="128"/>
                    </a:lnTo>
                    <a:lnTo>
                      <a:pt x="614" y="106"/>
                    </a:lnTo>
                    <a:moveTo>
                      <a:pt x="260" y="771"/>
                    </a:moveTo>
                    <a:lnTo>
                      <a:pt x="130" y="775"/>
                    </a:lnTo>
                    <a:moveTo>
                      <a:pt x="130" y="775"/>
                    </a:moveTo>
                    <a:lnTo>
                      <a:pt x="0" y="77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95" name="Freeform 583"/>
              <p:cNvSpPr>
                <a:spLocks/>
              </p:cNvSpPr>
              <p:nvPr/>
            </p:nvSpPr>
            <p:spPr bwMode="auto">
              <a:xfrm>
                <a:off x="4669" y="2378"/>
                <a:ext cx="19" cy="113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19" y="113"/>
                  </a:cxn>
                  <a:cxn ang="0">
                    <a:pos x="8" y="106"/>
                  </a:cxn>
                  <a:cxn ang="0">
                    <a:pos x="0" y="0"/>
                  </a:cxn>
                  <a:cxn ang="0">
                    <a:pos x="9" y="9"/>
                  </a:cxn>
                </a:cxnLst>
                <a:rect l="0" t="0" r="r" b="b"/>
                <a:pathLst>
                  <a:path w="19" h="113">
                    <a:moveTo>
                      <a:pt x="9" y="9"/>
                    </a:moveTo>
                    <a:lnTo>
                      <a:pt x="19" y="113"/>
                    </a:lnTo>
                    <a:lnTo>
                      <a:pt x="8" y="106"/>
                    </a:lnTo>
                    <a:lnTo>
                      <a:pt x="0" y="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96" name="Freeform 584"/>
              <p:cNvSpPr>
                <a:spLocks noEditPoints="1"/>
              </p:cNvSpPr>
              <p:nvPr/>
            </p:nvSpPr>
            <p:spPr bwMode="auto">
              <a:xfrm>
                <a:off x="4296" y="2378"/>
                <a:ext cx="392" cy="144"/>
              </a:xfrm>
              <a:custGeom>
                <a:avLst/>
                <a:gdLst/>
                <a:ahLst/>
                <a:cxnLst>
                  <a:cxn ang="0">
                    <a:pos x="382" y="9"/>
                  </a:cxn>
                  <a:cxn ang="0">
                    <a:pos x="392" y="113"/>
                  </a:cxn>
                  <a:cxn ang="0">
                    <a:pos x="381" y="106"/>
                  </a:cxn>
                  <a:cxn ang="0">
                    <a:pos x="373" y="0"/>
                  </a:cxn>
                  <a:cxn ang="0">
                    <a:pos x="382" y="9"/>
                  </a:cxn>
                  <a:cxn ang="0">
                    <a:pos x="0" y="144"/>
                  </a:cxn>
                  <a:cxn ang="0">
                    <a:pos x="193" y="144"/>
                  </a:cxn>
                </a:cxnLst>
                <a:rect l="0" t="0" r="r" b="b"/>
                <a:pathLst>
                  <a:path w="392" h="144">
                    <a:moveTo>
                      <a:pt x="382" y="9"/>
                    </a:moveTo>
                    <a:lnTo>
                      <a:pt x="392" y="113"/>
                    </a:lnTo>
                    <a:lnTo>
                      <a:pt x="381" y="106"/>
                    </a:lnTo>
                    <a:lnTo>
                      <a:pt x="373" y="0"/>
                    </a:lnTo>
                    <a:lnTo>
                      <a:pt x="382" y="9"/>
                    </a:lnTo>
                    <a:moveTo>
                      <a:pt x="0" y="144"/>
                    </a:moveTo>
                    <a:lnTo>
                      <a:pt x="193" y="144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97" name="Freeform 585"/>
              <p:cNvSpPr>
                <a:spLocks/>
              </p:cNvSpPr>
              <p:nvPr/>
            </p:nvSpPr>
            <p:spPr bwMode="auto">
              <a:xfrm>
                <a:off x="5151" y="1972"/>
                <a:ext cx="87" cy="103"/>
              </a:xfrm>
              <a:custGeom>
                <a:avLst/>
                <a:gdLst/>
                <a:ahLst/>
                <a:cxnLst>
                  <a:cxn ang="0">
                    <a:pos x="87" y="72"/>
                  </a:cxn>
                  <a:cxn ang="0">
                    <a:pos x="62" y="0"/>
                  </a:cxn>
                  <a:cxn ang="0">
                    <a:pos x="0" y="31"/>
                  </a:cxn>
                  <a:cxn ang="0">
                    <a:pos x="25" y="103"/>
                  </a:cxn>
                  <a:cxn ang="0">
                    <a:pos x="87" y="72"/>
                  </a:cxn>
                </a:cxnLst>
                <a:rect l="0" t="0" r="r" b="b"/>
                <a:pathLst>
                  <a:path w="87" h="103">
                    <a:moveTo>
                      <a:pt x="87" y="72"/>
                    </a:moveTo>
                    <a:lnTo>
                      <a:pt x="62" y="0"/>
                    </a:lnTo>
                    <a:lnTo>
                      <a:pt x="0" y="31"/>
                    </a:lnTo>
                    <a:lnTo>
                      <a:pt x="25" y="103"/>
                    </a:lnTo>
                    <a:lnTo>
                      <a:pt x="87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98" name="Freeform 586"/>
              <p:cNvSpPr>
                <a:spLocks/>
              </p:cNvSpPr>
              <p:nvPr/>
            </p:nvSpPr>
            <p:spPr bwMode="auto">
              <a:xfrm>
                <a:off x="5151" y="1972"/>
                <a:ext cx="87" cy="103"/>
              </a:xfrm>
              <a:custGeom>
                <a:avLst/>
                <a:gdLst/>
                <a:ahLst/>
                <a:cxnLst>
                  <a:cxn ang="0">
                    <a:pos x="87" y="72"/>
                  </a:cxn>
                  <a:cxn ang="0">
                    <a:pos x="62" y="0"/>
                  </a:cxn>
                  <a:cxn ang="0">
                    <a:pos x="0" y="31"/>
                  </a:cxn>
                  <a:cxn ang="0">
                    <a:pos x="25" y="103"/>
                  </a:cxn>
                  <a:cxn ang="0">
                    <a:pos x="87" y="72"/>
                  </a:cxn>
                </a:cxnLst>
                <a:rect l="0" t="0" r="r" b="b"/>
                <a:pathLst>
                  <a:path w="87" h="103">
                    <a:moveTo>
                      <a:pt x="87" y="72"/>
                    </a:moveTo>
                    <a:lnTo>
                      <a:pt x="62" y="0"/>
                    </a:lnTo>
                    <a:lnTo>
                      <a:pt x="0" y="31"/>
                    </a:lnTo>
                    <a:lnTo>
                      <a:pt x="25" y="103"/>
                    </a:lnTo>
                    <a:lnTo>
                      <a:pt x="87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99" name="Freeform 587"/>
              <p:cNvSpPr>
                <a:spLocks/>
              </p:cNvSpPr>
              <p:nvPr/>
            </p:nvSpPr>
            <p:spPr bwMode="auto">
              <a:xfrm>
                <a:off x="4634" y="2383"/>
                <a:ext cx="20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8"/>
                  </a:cxn>
                  <a:cxn ang="0">
                    <a:pos x="20" y="113"/>
                  </a:cxn>
                  <a:cxn ang="0">
                    <a:pos x="10" y="104"/>
                  </a:cxn>
                  <a:cxn ang="0">
                    <a:pos x="0" y="0"/>
                  </a:cxn>
                </a:cxnLst>
                <a:rect l="0" t="0" r="r" b="b"/>
                <a:pathLst>
                  <a:path w="20" h="113">
                    <a:moveTo>
                      <a:pt x="0" y="0"/>
                    </a:moveTo>
                    <a:lnTo>
                      <a:pt x="11" y="8"/>
                    </a:lnTo>
                    <a:lnTo>
                      <a:pt x="20" y="113"/>
                    </a:lnTo>
                    <a:lnTo>
                      <a:pt x="10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00" name="Freeform 588"/>
              <p:cNvSpPr>
                <a:spLocks/>
              </p:cNvSpPr>
              <p:nvPr/>
            </p:nvSpPr>
            <p:spPr bwMode="auto">
              <a:xfrm>
                <a:off x="4634" y="2383"/>
                <a:ext cx="20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8"/>
                  </a:cxn>
                  <a:cxn ang="0">
                    <a:pos x="20" y="113"/>
                  </a:cxn>
                  <a:cxn ang="0">
                    <a:pos x="10" y="104"/>
                  </a:cxn>
                  <a:cxn ang="0">
                    <a:pos x="0" y="0"/>
                  </a:cxn>
                </a:cxnLst>
                <a:rect l="0" t="0" r="r" b="b"/>
                <a:pathLst>
                  <a:path w="20" h="113">
                    <a:moveTo>
                      <a:pt x="0" y="0"/>
                    </a:moveTo>
                    <a:lnTo>
                      <a:pt x="11" y="8"/>
                    </a:lnTo>
                    <a:lnTo>
                      <a:pt x="20" y="113"/>
                    </a:lnTo>
                    <a:lnTo>
                      <a:pt x="10" y="1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01" name="Freeform 589"/>
              <p:cNvSpPr>
                <a:spLocks/>
              </p:cNvSpPr>
              <p:nvPr/>
            </p:nvSpPr>
            <p:spPr bwMode="auto">
              <a:xfrm>
                <a:off x="4875" y="1722"/>
                <a:ext cx="155" cy="138"/>
              </a:xfrm>
              <a:custGeom>
                <a:avLst/>
                <a:gdLst/>
                <a:ahLst/>
                <a:cxnLst>
                  <a:cxn ang="0">
                    <a:pos x="155" y="104"/>
                  </a:cxn>
                  <a:cxn ang="0">
                    <a:pos x="68" y="0"/>
                  </a:cxn>
                  <a:cxn ang="0">
                    <a:pos x="0" y="28"/>
                  </a:cxn>
                  <a:cxn ang="0">
                    <a:pos x="74" y="138"/>
                  </a:cxn>
                  <a:cxn ang="0">
                    <a:pos x="155" y="104"/>
                  </a:cxn>
                </a:cxnLst>
                <a:rect l="0" t="0" r="r" b="b"/>
                <a:pathLst>
                  <a:path w="155" h="138">
                    <a:moveTo>
                      <a:pt x="155" y="104"/>
                    </a:moveTo>
                    <a:lnTo>
                      <a:pt x="68" y="0"/>
                    </a:lnTo>
                    <a:lnTo>
                      <a:pt x="0" y="28"/>
                    </a:lnTo>
                    <a:lnTo>
                      <a:pt x="74" y="138"/>
                    </a:lnTo>
                    <a:lnTo>
                      <a:pt x="155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02" name="Freeform 590"/>
              <p:cNvSpPr>
                <a:spLocks/>
              </p:cNvSpPr>
              <p:nvPr/>
            </p:nvSpPr>
            <p:spPr bwMode="auto">
              <a:xfrm>
                <a:off x="4875" y="1722"/>
                <a:ext cx="155" cy="138"/>
              </a:xfrm>
              <a:custGeom>
                <a:avLst/>
                <a:gdLst/>
                <a:ahLst/>
                <a:cxnLst>
                  <a:cxn ang="0">
                    <a:pos x="155" y="104"/>
                  </a:cxn>
                  <a:cxn ang="0">
                    <a:pos x="68" y="0"/>
                  </a:cxn>
                  <a:cxn ang="0">
                    <a:pos x="0" y="28"/>
                  </a:cxn>
                  <a:cxn ang="0">
                    <a:pos x="74" y="138"/>
                  </a:cxn>
                  <a:cxn ang="0">
                    <a:pos x="155" y="104"/>
                  </a:cxn>
                </a:cxnLst>
                <a:rect l="0" t="0" r="r" b="b"/>
                <a:pathLst>
                  <a:path w="155" h="138">
                    <a:moveTo>
                      <a:pt x="155" y="104"/>
                    </a:moveTo>
                    <a:lnTo>
                      <a:pt x="68" y="0"/>
                    </a:lnTo>
                    <a:lnTo>
                      <a:pt x="0" y="28"/>
                    </a:lnTo>
                    <a:lnTo>
                      <a:pt x="74" y="138"/>
                    </a:lnTo>
                    <a:lnTo>
                      <a:pt x="155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03" name="Freeform 591"/>
              <p:cNvSpPr>
                <a:spLocks/>
              </p:cNvSpPr>
              <p:nvPr/>
            </p:nvSpPr>
            <p:spPr bwMode="auto">
              <a:xfrm>
                <a:off x="5113" y="1907"/>
                <a:ext cx="100" cy="96"/>
              </a:xfrm>
              <a:custGeom>
                <a:avLst/>
                <a:gdLst/>
                <a:ahLst/>
                <a:cxnLst>
                  <a:cxn ang="0">
                    <a:pos x="100" y="65"/>
                  </a:cxn>
                  <a:cxn ang="0">
                    <a:pos x="62" y="0"/>
                  </a:cxn>
                  <a:cxn ang="0">
                    <a:pos x="0" y="31"/>
                  </a:cxn>
                  <a:cxn ang="0">
                    <a:pos x="38" y="96"/>
                  </a:cxn>
                  <a:cxn ang="0">
                    <a:pos x="100" y="65"/>
                  </a:cxn>
                </a:cxnLst>
                <a:rect l="0" t="0" r="r" b="b"/>
                <a:pathLst>
                  <a:path w="100" h="96">
                    <a:moveTo>
                      <a:pt x="100" y="65"/>
                    </a:moveTo>
                    <a:lnTo>
                      <a:pt x="62" y="0"/>
                    </a:lnTo>
                    <a:lnTo>
                      <a:pt x="0" y="31"/>
                    </a:lnTo>
                    <a:lnTo>
                      <a:pt x="38" y="96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04" name="Freeform 592"/>
              <p:cNvSpPr>
                <a:spLocks/>
              </p:cNvSpPr>
              <p:nvPr/>
            </p:nvSpPr>
            <p:spPr bwMode="auto">
              <a:xfrm>
                <a:off x="5113" y="1907"/>
                <a:ext cx="100" cy="96"/>
              </a:xfrm>
              <a:custGeom>
                <a:avLst/>
                <a:gdLst/>
                <a:ahLst/>
                <a:cxnLst>
                  <a:cxn ang="0">
                    <a:pos x="100" y="65"/>
                  </a:cxn>
                  <a:cxn ang="0">
                    <a:pos x="62" y="0"/>
                  </a:cxn>
                  <a:cxn ang="0">
                    <a:pos x="0" y="31"/>
                  </a:cxn>
                  <a:cxn ang="0">
                    <a:pos x="38" y="96"/>
                  </a:cxn>
                  <a:cxn ang="0">
                    <a:pos x="100" y="65"/>
                  </a:cxn>
                </a:cxnLst>
                <a:rect l="0" t="0" r="r" b="b"/>
                <a:pathLst>
                  <a:path w="100" h="96">
                    <a:moveTo>
                      <a:pt x="100" y="65"/>
                    </a:moveTo>
                    <a:lnTo>
                      <a:pt x="62" y="0"/>
                    </a:lnTo>
                    <a:lnTo>
                      <a:pt x="0" y="31"/>
                    </a:lnTo>
                    <a:lnTo>
                      <a:pt x="38" y="96"/>
                    </a:lnTo>
                    <a:lnTo>
                      <a:pt x="100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05" name="Freeform 593"/>
              <p:cNvSpPr>
                <a:spLocks/>
              </p:cNvSpPr>
              <p:nvPr/>
            </p:nvSpPr>
            <p:spPr bwMode="auto">
              <a:xfrm>
                <a:off x="4391" y="2392"/>
                <a:ext cx="135" cy="111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0" y="4"/>
                  </a:cxn>
                  <a:cxn ang="0">
                    <a:pos x="131" y="0"/>
                  </a:cxn>
                  <a:cxn ang="0">
                    <a:pos x="135" y="107"/>
                  </a:cxn>
                  <a:cxn ang="0">
                    <a:pos x="0" y="111"/>
                  </a:cxn>
                </a:cxnLst>
                <a:rect l="0" t="0" r="r" b="b"/>
                <a:pathLst>
                  <a:path w="135" h="111">
                    <a:moveTo>
                      <a:pt x="0" y="111"/>
                    </a:moveTo>
                    <a:lnTo>
                      <a:pt x="0" y="4"/>
                    </a:lnTo>
                    <a:lnTo>
                      <a:pt x="131" y="0"/>
                    </a:lnTo>
                    <a:lnTo>
                      <a:pt x="135" y="107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06" name="Freeform 594"/>
              <p:cNvSpPr>
                <a:spLocks/>
              </p:cNvSpPr>
              <p:nvPr/>
            </p:nvSpPr>
            <p:spPr bwMode="auto">
              <a:xfrm>
                <a:off x="4391" y="2392"/>
                <a:ext cx="135" cy="111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0" y="4"/>
                  </a:cxn>
                  <a:cxn ang="0">
                    <a:pos x="131" y="0"/>
                  </a:cxn>
                  <a:cxn ang="0">
                    <a:pos x="135" y="107"/>
                  </a:cxn>
                  <a:cxn ang="0">
                    <a:pos x="0" y="111"/>
                  </a:cxn>
                </a:cxnLst>
                <a:rect l="0" t="0" r="r" b="b"/>
                <a:pathLst>
                  <a:path w="135" h="111">
                    <a:moveTo>
                      <a:pt x="0" y="111"/>
                    </a:moveTo>
                    <a:lnTo>
                      <a:pt x="0" y="4"/>
                    </a:lnTo>
                    <a:lnTo>
                      <a:pt x="131" y="0"/>
                    </a:lnTo>
                    <a:lnTo>
                      <a:pt x="135" y="107"/>
                    </a:lnTo>
                    <a:lnTo>
                      <a:pt x="0" y="1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07" name="Freeform 595"/>
              <p:cNvSpPr>
                <a:spLocks/>
              </p:cNvSpPr>
              <p:nvPr/>
            </p:nvSpPr>
            <p:spPr bwMode="auto">
              <a:xfrm>
                <a:off x="4256" y="2392"/>
                <a:ext cx="135" cy="111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4" y="0"/>
                  </a:cxn>
                  <a:cxn ang="0">
                    <a:pos x="135" y="4"/>
                  </a:cxn>
                  <a:cxn ang="0">
                    <a:pos x="135" y="111"/>
                  </a:cxn>
                  <a:cxn ang="0">
                    <a:pos x="0" y="107"/>
                  </a:cxn>
                </a:cxnLst>
                <a:rect l="0" t="0" r="r" b="b"/>
                <a:pathLst>
                  <a:path w="135" h="111">
                    <a:moveTo>
                      <a:pt x="0" y="107"/>
                    </a:moveTo>
                    <a:lnTo>
                      <a:pt x="4" y="0"/>
                    </a:lnTo>
                    <a:lnTo>
                      <a:pt x="135" y="4"/>
                    </a:lnTo>
                    <a:lnTo>
                      <a:pt x="135" y="111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08" name="Freeform 596"/>
              <p:cNvSpPr>
                <a:spLocks noEditPoints="1"/>
              </p:cNvSpPr>
              <p:nvPr/>
            </p:nvSpPr>
            <p:spPr bwMode="auto">
              <a:xfrm>
                <a:off x="4256" y="2392"/>
                <a:ext cx="233" cy="138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4" y="0"/>
                  </a:cxn>
                  <a:cxn ang="0">
                    <a:pos x="135" y="4"/>
                  </a:cxn>
                  <a:cxn ang="0">
                    <a:pos x="135" y="111"/>
                  </a:cxn>
                  <a:cxn ang="0">
                    <a:pos x="0" y="107"/>
                  </a:cxn>
                  <a:cxn ang="0">
                    <a:pos x="40" y="138"/>
                  </a:cxn>
                  <a:cxn ang="0">
                    <a:pos x="40" y="130"/>
                  </a:cxn>
                  <a:cxn ang="0">
                    <a:pos x="233" y="130"/>
                  </a:cxn>
                  <a:cxn ang="0">
                    <a:pos x="233" y="138"/>
                  </a:cxn>
                </a:cxnLst>
                <a:rect l="0" t="0" r="r" b="b"/>
                <a:pathLst>
                  <a:path w="233" h="138">
                    <a:moveTo>
                      <a:pt x="0" y="107"/>
                    </a:moveTo>
                    <a:lnTo>
                      <a:pt x="4" y="0"/>
                    </a:lnTo>
                    <a:lnTo>
                      <a:pt x="135" y="4"/>
                    </a:lnTo>
                    <a:lnTo>
                      <a:pt x="135" y="111"/>
                    </a:lnTo>
                    <a:lnTo>
                      <a:pt x="0" y="107"/>
                    </a:lnTo>
                    <a:moveTo>
                      <a:pt x="40" y="138"/>
                    </a:moveTo>
                    <a:lnTo>
                      <a:pt x="40" y="130"/>
                    </a:lnTo>
                    <a:moveTo>
                      <a:pt x="233" y="130"/>
                    </a:moveTo>
                    <a:lnTo>
                      <a:pt x="233" y="13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09" name="Freeform 597"/>
              <p:cNvSpPr>
                <a:spLocks/>
              </p:cNvSpPr>
              <p:nvPr/>
            </p:nvSpPr>
            <p:spPr bwMode="auto">
              <a:xfrm>
                <a:off x="4606" y="1850"/>
                <a:ext cx="98" cy="102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0" y="14"/>
                  </a:cxn>
                  <a:cxn ang="0">
                    <a:pos x="12" y="102"/>
                  </a:cxn>
                  <a:cxn ang="0">
                    <a:pos x="98" y="88"/>
                  </a:cxn>
                  <a:cxn ang="0">
                    <a:pos x="77" y="0"/>
                  </a:cxn>
                </a:cxnLst>
                <a:rect l="0" t="0" r="r" b="b"/>
                <a:pathLst>
                  <a:path w="98" h="102">
                    <a:moveTo>
                      <a:pt x="77" y="0"/>
                    </a:moveTo>
                    <a:lnTo>
                      <a:pt x="0" y="14"/>
                    </a:lnTo>
                    <a:lnTo>
                      <a:pt x="12" y="102"/>
                    </a:lnTo>
                    <a:lnTo>
                      <a:pt x="98" y="8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10" name="Freeform 598"/>
              <p:cNvSpPr>
                <a:spLocks/>
              </p:cNvSpPr>
              <p:nvPr/>
            </p:nvSpPr>
            <p:spPr bwMode="auto">
              <a:xfrm>
                <a:off x="4606" y="1850"/>
                <a:ext cx="98" cy="102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0" y="14"/>
                  </a:cxn>
                  <a:cxn ang="0">
                    <a:pos x="12" y="102"/>
                  </a:cxn>
                  <a:cxn ang="0">
                    <a:pos x="98" y="88"/>
                  </a:cxn>
                  <a:cxn ang="0">
                    <a:pos x="77" y="0"/>
                  </a:cxn>
                </a:cxnLst>
                <a:rect l="0" t="0" r="r" b="b"/>
                <a:pathLst>
                  <a:path w="98" h="102">
                    <a:moveTo>
                      <a:pt x="77" y="0"/>
                    </a:moveTo>
                    <a:lnTo>
                      <a:pt x="0" y="14"/>
                    </a:lnTo>
                    <a:lnTo>
                      <a:pt x="12" y="102"/>
                    </a:lnTo>
                    <a:lnTo>
                      <a:pt x="98" y="88"/>
                    </a:lnTo>
                    <a:lnTo>
                      <a:pt x="77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11" name="Freeform 599"/>
              <p:cNvSpPr>
                <a:spLocks/>
              </p:cNvSpPr>
              <p:nvPr/>
            </p:nvSpPr>
            <p:spPr bwMode="auto">
              <a:xfrm>
                <a:off x="4078" y="1850"/>
                <a:ext cx="98" cy="102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21" y="0"/>
                  </a:cxn>
                  <a:cxn ang="0">
                    <a:pos x="98" y="14"/>
                  </a:cxn>
                  <a:cxn ang="0">
                    <a:pos x="86" y="102"/>
                  </a:cxn>
                  <a:cxn ang="0">
                    <a:pos x="0" y="88"/>
                  </a:cxn>
                </a:cxnLst>
                <a:rect l="0" t="0" r="r" b="b"/>
                <a:pathLst>
                  <a:path w="98" h="102">
                    <a:moveTo>
                      <a:pt x="0" y="88"/>
                    </a:moveTo>
                    <a:lnTo>
                      <a:pt x="21" y="0"/>
                    </a:lnTo>
                    <a:lnTo>
                      <a:pt x="98" y="14"/>
                    </a:lnTo>
                    <a:lnTo>
                      <a:pt x="86" y="102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12" name="Freeform 600"/>
              <p:cNvSpPr>
                <a:spLocks noEditPoints="1"/>
              </p:cNvSpPr>
              <p:nvPr/>
            </p:nvSpPr>
            <p:spPr bwMode="auto">
              <a:xfrm>
                <a:off x="4078" y="1850"/>
                <a:ext cx="443" cy="565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21" y="0"/>
                  </a:cxn>
                  <a:cxn ang="0">
                    <a:pos x="98" y="14"/>
                  </a:cxn>
                  <a:cxn ang="0">
                    <a:pos x="86" y="102"/>
                  </a:cxn>
                  <a:cxn ang="0">
                    <a:pos x="0" y="88"/>
                  </a:cxn>
                  <a:cxn ang="0">
                    <a:pos x="437" y="405"/>
                  </a:cxn>
                  <a:cxn ang="0">
                    <a:pos x="443" y="565"/>
                  </a:cxn>
                  <a:cxn ang="0">
                    <a:pos x="183" y="565"/>
                  </a:cxn>
                  <a:cxn ang="0">
                    <a:pos x="190" y="405"/>
                  </a:cxn>
                </a:cxnLst>
                <a:rect l="0" t="0" r="r" b="b"/>
                <a:pathLst>
                  <a:path w="443" h="565">
                    <a:moveTo>
                      <a:pt x="0" y="88"/>
                    </a:moveTo>
                    <a:lnTo>
                      <a:pt x="21" y="0"/>
                    </a:lnTo>
                    <a:lnTo>
                      <a:pt x="98" y="14"/>
                    </a:lnTo>
                    <a:lnTo>
                      <a:pt x="86" y="102"/>
                    </a:lnTo>
                    <a:lnTo>
                      <a:pt x="0" y="88"/>
                    </a:lnTo>
                    <a:moveTo>
                      <a:pt x="437" y="405"/>
                    </a:moveTo>
                    <a:lnTo>
                      <a:pt x="443" y="565"/>
                    </a:lnTo>
                    <a:moveTo>
                      <a:pt x="183" y="565"/>
                    </a:moveTo>
                    <a:lnTo>
                      <a:pt x="190" y="405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13" name="Freeform 601"/>
              <p:cNvSpPr>
                <a:spLocks/>
              </p:cNvSpPr>
              <p:nvPr/>
            </p:nvSpPr>
            <p:spPr bwMode="auto">
              <a:xfrm>
                <a:off x="4650" y="2155"/>
                <a:ext cx="113" cy="116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2"/>
                  </a:cxn>
                  <a:cxn ang="0">
                    <a:pos x="10" y="116"/>
                  </a:cxn>
                  <a:cxn ang="0">
                    <a:pos x="113" y="99"/>
                  </a:cxn>
                  <a:cxn ang="0">
                    <a:pos x="66" y="0"/>
                  </a:cxn>
                </a:cxnLst>
                <a:rect l="0" t="0" r="r" b="b"/>
                <a:pathLst>
                  <a:path w="113" h="116">
                    <a:moveTo>
                      <a:pt x="66" y="0"/>
                    </a:moveTo>
                    <a:lnTo>
                      <a:pt x="0" y="12"/>
                    </a:lnTo>
                    <a:lnTo>
                      <a:pt x="10" y="116"/>
                    </a:lnTo>
                    <a:lnTo>
                      <a:pt x="113" y="9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14" name="Freeform 602"/>
              <p:cNvSpPr>
                <a:spLocks/>
              </p:cNvSpPr>
              <p:nvPr/>
            </p:nvSpPr>
            <p:spPr bwMode="auto">
              <a:xfrm>
                <a:off x="4650" y="2155"/>
                <a:ext cx="113" cy="116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2"/>
                  </a:cxn>
                  <a:cxn ang="0">
                    <a:pos x="10" y="116"/>
                  </a:cxn>
                  <a:cxn ang="0">
                    <a:pos x="113" y="99"/>
                  </a:cxn>
                  <a:cxn ang="0">
                    <a:pos x="66" y="0"/>
                  </a:cxn>
                </a:cxnLst>
                <a:rect l="0" t="0" r="r" b="b"/>
                <a:pathLst>
                  <a:path w="113" h="116">
                    <a:moveTo>
                      <a:pt x="66" y="0"/>
                    </a:moveTo>
                    <a:lnTo>
                      <a:pt x="0" y="12"/>
                    </a:lnTo>
                    <a:lnTo>
                      <a:pt x="10" y="116"/>
                    </a:lnTo>
                    <a:lnTo>
                      <a:pt x="113" y="99"/>
                    </a:lnTo>
                    <a:lnTo>
                      <a:pt x="6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15" name="Freeform 603"/>
              <p:cNvSpPr>
                <a:spLocks/>
              </p:cNvSpPr>
              <p:nvPr/>
            </p:nvSpPr>
            <p:spPr bwMode="auto">
              <a:xfrm>
                <a:off x="4019" y="2155"/>
                <a:ext cx="112" cy="116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7" y="0"/>
                  </a:cxn>
                  <a:cxn ang="0">
                    <a:pos x="112" y="12"/>
                  </a:cxn>
                  <a:cxn ang="0">
                    <a:pos x="103" y="116"/>
                  </a:cxn>
                  <a:cxn ang="0">
                    <a:pos x="0" y="99"/>
                  </a:cxn>
                </a:cxnLst>
                <a:rect l="0" t="0" r="r" b="b"/>
                <a:pathLst>
                  <a:path w="112" h="116">
                    <a:moveTo>
                      <a:pt x="0" y="99"/>
                    </a:moveTo>
                    <a:lnTo>
                      <a:pt x="47" y="0"/>
                    </a:lnTo>
                    <a:lnTo>
                      <a:pt x="112" y="12"/>
                    </a:lnTo>
                    <a:lnTo>
                      <a:pt x="103" y="116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16" name="Freeform 604"/>
              <p:cNvSpPr>
                <a:spLocks/>
              </p:cNvSpPr>
              <p:nvPr/>
            </p:nvSpPr>
            <p:spPr bwMode="auto">
              <a:xfrm>
                <a:off x="4019" y="2155"/>
                <a:ext cx="112" cy="116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7" y="0"/>
                  </a:cxn>
                  <a:cxn ang="0">
                    <a:pos x="112" y="12"/>
                  </a:cxn>
                  <a:cxn ang="0">
                    <a:pos x="103" y="116"/>
                  </a:cxn>
                  <a:cxn ang="0">
                    <a:pos x="0" y="99"/>
                  </a:cxn>
                </a:cxnLst>
                <a:rect l="0" t="0" r="r" b="b"/>
                <a:pathLst>
                  <a:path w="112" h="116">
                    <a:moveTo>
                      <a:pt x="0" y="99"/>
                    </a:moveTo>
                    <a:lnTo>
                      <a:pt x="47" y="0"/>
                    </a:lnTo>
                    <a:lnTo>
                      <a:pt x="112" y="12"/>
                    </a:lnTo>
                    <a:lnTo>
                      <a:pt x="103" y="116"/>
                    </a:lnTo>
                    <a:lnTo>
                      <a:pt x="0" y="9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17" name="Freeform 605"/>
              <p:cNvSpPr>
                <a:spLocks/>
              </p:cNvSpPr>
              <p:nvPr/>
            </p:nvSpPr>
            <p:spPr bwMode="auto">
              <a:xfrm>
                <a:off x="5076" y="2144"/>
                <a:ext cx="108" cy="118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108" y="72"/>
                  </a:cxn>
                  <a:cxn ang="0">
                    <a:pos x="108" y="0"/>
                  </a:cxn>
                  <a:cxn ang="0">
                    <a:pos x="0" y="46"/>
                  </a:cxn>
                  <a:cxn ang="0">
                    <a:pos x="0" y="118"/>
                  </a:cxn>
                </a:cxnLst>
                <a:rect l="0" t="0" r="r" b="b"/>
                <a:pathLst>
                  <a:path w="108" h="118">
                    <a:moveTo>
                      <a:pt x="0" y="118"/>
                    </a:moveTo>
                    <a:lnTo>
                      <a:pt x="108" y="72"/>
                    </a:lnTo>
                    <a:lnTo>
                      <a:pt x="108" y="0"/>
                    </a:lnTo>
                    <a:lnTo>
                      <a:pt x="0" y="4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18" name="Freeform 606"/>
              <p:cNvSpPr>
                <a:spLocks/>
              </p:cNvSpPr>
              <p:nvPr/>
            </p:nvSpPr>
            <p:spPr bwMode="auto">
              <a:xfrm>
                <a:off x="5076" y="2144"/>
                <a:ext cx="108" cy="118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108" y="72"/>
                  </a:cxn>
                  <a:cxn ang="0">
                    <a:pos x="108" y="0"/>
                  </a:cxn>
                  <a:cxn ang="0">
                    <a:pos x="0" y="46"/>
                  </a:cxn>
                  <a:cxn ang="0">
                    <a:pos x="0" y="118"/>
                  </a:cxn>
                </a:cxnLst>
                <a:rect l="0" t="0" r="r" b="b"/>
                <a:pathLst>
                  <a:path w="108" h="118">
                    <a:moveTo>
                      <a:pt x="0" y="118"/>
                    </a:moveTo>
                    <a:lnTo>
                      <a:pt x="108" y="72"/>
                    </a:lnTo>
                    <a:lnTo>
                      <a:pt x="108" y="0"/>
                    </a:lnTo>
                    <a:lnTo>
                      <a:pt x="0" y="46"/>
                    </a:lnTo>
                    <a:lnTo>
                      <a:pt x="0" y="1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19" name="Freeform 607"/>
              <p:cNvSpPr>
                <a:spLocks/>
              </p:cNvSpPr>
              <p:nvPr/>
            </p:nvSpPr>
            <p:spPr bwMode="auto">
              <a:xfrm>
                <a:off x="4618" y="1938"/>
                <a:ext cx="106" cy="102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0" y="14"/>
                  </a:cxn>
                  <a:cxn ang="0">
                    <a:pos x="15" y="102"/>
                  </a:cxn>
                  <a:cxn ang="0">
                    <a:pos x="106" y="86"/>
                  </a:cxn>
                  <a:cxn ang="0">
                    <a:pos x="86" y="0"/>
                  </a:cxn>
                </a:cxnLst>
                <a:rect l="0" t="0" r="r" b="b"/>
                <a:pathLst>
                  <a:path w="106" h="102">
                    <a:moveTo>
                      <a:pt x="86" y="0"/>
                    </a:moveTo>
                    <a:lnTo>
                      <a:pt x="0" y="14"/>
                    </a:lnTo>
                    <a:lnTo>
                      <a:pt x="15" y="102"/>
                    </a:lnTo>
                    <a:lnTo>
                      <a:pt x="106" y="86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20" name="Freeform 608"/>
              <p:cNvSpPr>
                <a:spLocks/>
              </p:cNvSpPr>
              <p:nvPr/>
            </p:nvSpPr>
            <p:spPr bwMode="auto">
              <a:xfrm>
                <a:off x="4618" y="1938"/>
                <a:ext cx="106" cy="102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0" y="14"/>
                  </a:cxn>
                  <a:cxn ang="0">
                    <a:pos x="15" y="102"/>
                  </a:cxn>
                  <a:cxn ang="0">
                    <a:pos x="106" y="86"/>
                  </a:cxn>
                  <a:cxn ang="0">
                    <a:pos x="86" y="0"/>
                  </a:cxn>
                </a:cxnLst>
                <a:rect l="0" t="0" r="r" b="b"/>
                <a:pathLst>
                  <a:path w="106" h="102">
                    <a:moveTo>
                      <a:pt x="86" y="0"/>
                    </a:moveTo>
                    <a:lnTo>
                      <a:pt x="0" y="14"/>
                    </a:lnTo>
                    <a:lnTo>
                      <a:pt x="15" y="102"/>
                    </a:lnTo>
                    <a:lnTo>
                      <a:pt x="106" y="86"/>
                    </a:lnTo>
                    <a:lnTo>
                      <a:pt x="86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21" name="Freeform 609"/>
              <p:cNvSpPr>
                <a:spLocks/>
              </p:cNvSpPr>
              <p:nvPr/>
            </p:nvSpPr>
            <p:spPr bwMode="auto">
              <a:xfrm>
                <a:off x="4058" y="1938"/>
                <a:ext cx="106" cy="102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0" y="0"/>
                  </a:cxn>
                  <a:cxn ang="0">
                    <a:pos x="106" y="14"/>
                  </a:cxn>
                  <a:cxn ang="0">
                    <a:pos x="91" y="102"/>
                  </a:cxn>
                  <a:cxn ang="0">
                    <a:pos x="0" y="86"/>
                  </a:cxn>
                </a:cxnLst>
                <a:rect l="0" t="0" r="r" b="b"/>
                <a:pathLst>
                  <a:path w="106" h="102">
                    <a:moveTo>
                      <a:pt x="0" y="86"/>
                    </a:moveTo>
                    <a:lnTo>
                      <a:pt x="20" y="0"/>
                    </a:lnTo>
                    <a:lnTo>
                      <a:pt x="106" y="14"/>
                    </a:lnTo>
                    <a:lnTo>
                      <a:pt x="91" y="102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22" name="Freeform 610"/>
              <p:cNvSpPr>
                <a:spLocks noEditPoints="1"/>
              </p:cNvSpPr>
              <p:nvPr/>
            </p:nvSpPr>
            <p:spPr bwMode="auto">
              <a:xfrm>
                <a:off x="4058" y="1938"/>
                <a:ext cx="431" cy="592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0" y="0"/>
                  </a:cxn>
                  <a:cxn ang="0">
                    <a:pos x="106" y="14"/>
                  </a:cxn>
                  <a:cxn ang="0">
                    <a:pos x="91" y="102"/>
                  </a:cxn>
                  <a:cxn ang="0">
                    <a:pos x="0" y="86"/>
                  </a:cxn>
                  <a:cxn ang="0">
                    <a:pos x="431" y="592"/>
                  </a:cxn>
                  <a:cxn ang="0">
                    <a:pos x="238" y="592"/>
                  </a:cxn>
                </a:cxnLst>
                <a:rect l="0" t="0" r="r" b="b"/>
                <a:pathLst>
                  <a:path w="431" h="592">
                    <a:moveTo>
                      <a:pt x="0" y="86"/>
                    </a:moveTo>
                    <a:lnTo>
                      <a:pt x="20" y="0"/>
                    </a:lnTo>
                    <a:lnTo>
                      <a:pt x="106" y="14"/>
                    </a:lnTo>
                    <a:lnTo>
                      <a:pt x="91" y="102"/>
                    </a:lnTo>
                    <a:lnTo>
                      <a:pt x="0" y="86"/>
                    </a:lnTo>
                    <a:moveTo>
                      <a:pt x="431" y="592"/>
                    </a:moveTo>
                    <a:lnTo>
                      <a:pt x="238" y="59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23" name="Freeform 611"/>
              <p:cNvSpPr>
                <a:spLocks/>
              </p:cNvSpPr>
              <p:nvPr/>
            </p:nvSpPr>
            <p:spPr bwMode="auto">
              <a:xfrm>
                <a:off x="4517" y="2276"/>
                <a:ext cx="117" cy="116"/>
              </a:xfrm>
              <a:custGeom>
                <a:avLst/>
                <a:gdLst/>
                <a:ahLst/>
                <a:cxnLst>
                  <a:cxn ang="0">
                    <a:pos x="5" y="116"/>
                  </a:cxn>
                  <a:cxn ang="0">
                    <a:pos x="0" y="11"/>
                  </a:cxn>
                  <a:cxn ang="0">
                    <a:pos x="108" y="0"/>
                  </a:cxn>
                  <a:cxn ang="0">
                    <a:pos x="117" y="107"/>
                  </a:cxn>
                  <a:cxn ang="0">
                    <a:pos x="5" y="116"/>
                  </a:cxn>
                </a:cxnLst>
                <a:rect l="0" t="0" r="r" b="b"/>
                <a:pathLst>
                  <a:path w="117" h="116">
                    <a:moveTo>
                      <a:pt x="5" y="116"/>
                    </a:moveTo>
                    <a:lnTo>
                      <a:pt x="0" y="11"/>
                    </a:lnTo>
                    <a:lnTo>
                      <a:pt x="108" y="0"/>
                    </a:lnTo>
                    <a:lnTo>
                      <a:pt x="117" y="107"/>
                    </a:lnTo>
                    <a:lnTo>
                      <a:pt x="5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24" name="Freeform 612"/>
              <p:cNvSpPr>
                <a:spLocks/>
              </p:cNvSpPr>
              <p:nvPr/>
            </p:nvSpPr>
            <p:spPr bwMode="auto">
              <a:xfrm>
                <a:off x="4517" y="2276"/>
                <a:ext cx="117" cy="116"/>
              </a:xfrm>
              <a:custGeom>
                <a:avLst/>
                <a:gdLst/>
                <a:ahLst/>
                <a:cxnLst>
                  <a:cxn ang="0">
                    <a:pos x="5" y="116"/>
                  </a:cxn>
                  <a:cxn ang="0">
                    <a:pos x="0" y="11"/>
                  </a:cxn>
                  <a:cxn ang="0">
                    <a:pos x="108" y="0"/>
                  </a:cxn>
                  <a:cxn ang="0">
                    <a:pos x="117" y="107"/>
                  </a:cxn>
                  <a:cxn ang="0">
                    <a:pos x="5" y="116"/>
                  </a:cxn>
                </a:cxnLst>
                <a:rect l="0" t="0" r="r" b="b"/>
                <a:pathLst>
                  <a:path w="117" h="116">
                    <a:moveTo>
                      <a:pt x="5" y="116"/>
                    </a:moveTo>
                    <a:lnTo>
                      <a:pt x="0" y="11"/>
                    </a:lnTo>
                    <a:lnTo>
                      <a:pt x="108" y="0"/>
                    </a:lnTo>
                    <a:lnTo>
                      <a:pt x="117" y="107"/>
                    </a:lnTo>
                    <a:lnTo>
                      <a:pt x="5" y="1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25" name="Freeform 613"/>
              <p:cNvSpPr>
                <a:spLocks/>
              </p:cNvSpPr>
              <p:nvPr/>
            </p:nvSpPr>
            <p:spPr bwMode="auto">
              <a:xfrm>
                <a:off x="4148" y="2276"/>
                <a:ext cx="116" cy="116"/>
              </a:xfrm>
              <a:custGeom>
                <a:avLst/>
                <a:gdLst/>
                <a:ahLst/>
                <a:cxnLst>
                  <a:cxn ang="0">
                    <a:pos x="116" y="11"/>
                  </a:cxn>
                  <a:cxn ang="0">
                    <a:pos x="9" y="0"/>
                  </a:cxn>
                  <a:cxn ang="0">
                    <a:pos x="0" y="107"/>
                  </a:cxn>
                  <a:cxn ang="0">
                    <a:pos x="112" y="116"/>
                  </a:cxn>
                  <a:cxn ang="0">
                    <a:pos x="116" y="11"/>
                  </a:cxn>
                </a:cxnLst>
                <a:rect l="0" t="0" r="r" b="b"/>
                <a:pathLst>
                  <a:path w="116" h="116">
                    <a:moveTo>
                      <a:pt x="116" y="11"/>
                    </a:moveTo>
                    <a:lnTo>
                      <a:pt x="9" y="0"/>
                    </a:lnTo>
                    <a:lnTo>
                      <a:pt x="0" y="107"/>
                    </a:lnTo>
                    <a:lnTo>
                      <a:pt x="112" y="116"/>
                    </a:lnTo>
                    <a:lnTo>
                      <a:pt x="116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26" name="Freeform 614"/>
              <p:cNvSpPr>
                <a:spLocks noEditPoints="1"/>
              </p:cNvSpPr>
              <p:nvPr/>
            </p:nvSpPr>
            <p:spPr bwMode="auto">
              <a:xfrm>
                <a:off x="3800" y="2276"/>
                <a:ext cx="464" cy="311"/>
              </a:xfrm>
              <a:custGeom>
                <a:avLst/>
                <a:gdLst/>
                <a:ahLst/>
                <a:cxnLst>
                  <a:cxn ang="0">
                    <a:pos x="464" y="11"/>
                  </a:cxn>
                  <a:cxn ang="0">
                    <a:pos x="357" y="0"/>
                  </a:cxn>
                  <a:cxn ang="0">
                    <a:pos x="348" y="107"/>
                  </a:cxn>
                  <a:cxn ang="0">
                    <a:pos x="460" y="116"/>
                  </a:cxn>
                  <a:cxn ang="0">
                    <a:pos x="464" y="11"/>
                  </a:cxn>
                  <a:cxn ang="0">
                    <a:pos x="0" y="279"/>
                  </a:cxn>
                  <a:cxn ang="0">
                    <a:pos x="131" y="311"/>
                  </a:cxn>
                </a:cxnLst>
                <a:rect l="0" t="0" r="r" b="b"/>
                <a:pathLst>
                  <a:path w="464" h="311">
                    <a:moveTo>
                      <a:pt x="464" y="11"/>
                    </a:moveTo>
                    <a:lnTo>
                      <a:pt x="357" y="0"/>
                    </a:lnTo>
                    <a:lnTo>
                      <a:pt x="348" y="107"/>
                    </a:lnTo>
                    <a:lnTo>
                      <a:pt x="460" y="116"/>
                    </a:lnTo>
                    <a:lnTo>
                      <a:pt x="464" y="11"/>
                    </a:lnTo>
                    <a:moveTo>
                      <a:pt x="0" y="279"/>
                    </a:moveTo>
                    <a:lnTo>
                      <a:pt x="131" y="31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27" name="Freeform 615"/>
              <p:cNvSpPr>
                <a:spLocks/>
              </p:cNvSpPr>
              <p:nvPr/>
            </p:nvSpPr>
            <p:spPr bwMode="auto">
              <a:xfrm>
                <a:off x="4083" y="2378"/>
                <a:ext cx="30" cy="122"/>
              </a:xfrm>
              <a:custGeom>
                <a:avLst/>
                <a:gdLst/>
                <a:ahLst/>
                <a:cxnLst>
                  <a:cxn ang="0">
                    <a:pos x="22" y="106"/>
                  </a:cxn>
                  <a:cxn ang="0">
                    <a:pos x="30" y="0"/>
                  </a:cxn>
                  <a:cxn ang="0">
                    <a:pos x="8" y="16"/>
                  </a:cxn>
                  <a:cxn ang="0">
                    <a:pos x="0" y="122"/>
                  </a:cxn>
                  <a:cxn ang="0">
                    <a:pos x="22" y="106"/>
                  </a:cxn>
                </a:cxnLst>
                <a:rect l="0" t="0" r="r" b="b"/>
                <a:pathLst>
                  <a:path w="30" h="122">
                    <a:moveTo>
                      <a:pt x="22" y="106"/>
                    </a:moveTo>
                    <a:lnTo>
                      <a:pt x="30" y="0"/>
                    </a:lnTo>
                    <a:lnTo>
                      <a:pt x="8" y="16"/>
                    </a:lnTo>
                    <a:lnTo>
                      <a:pt x="0" y="122"/>
                    </a:lnTo>
                    <a:lnTo>
                      <a:pt x="22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28" name="Freeform 616"/>
              <p:cNvSpPr>
                <a:spLocks/>
              </p:cNvSpPr>
              <p:nvPr/>
            </p:nvSpPr>
            <p:spPr bwMode="auto">
              <a:xfrm>
                <a:off x="4083" y="2378"/>
                <a:ext cx="30" cy="122"/>
              </a:xfrm>
              <a:custGeom>
                <a:avLst/>
                <a:gdLst/>
                <a:ahLst/>
                <a:cxnLst>
                  <a:cxn ang="0">
                    <a:pos x="22" y="106"/>
                  </a:cxn>
                  <a:cxn ang="0">
                    <a:pos x="30" y="0"/>
                  </a:cxn>
                  <a:cxn ang="0">
                    <a:pos x="8" y="16"/>
                  </a:cxn>
                  <a:cxn ang="0">
                    <a:pos x="0" y="122"/>
                  </a:cxn>
                  <a:cxn ang="0">
                    <a:pos x="22" y="106"/>
                  </a:cxn>
                </a:cxnLst>
                <a:rect l="0" t="0" r="r" b="b"/>
                <a:pathLst>
                  <a:path w="30" h="122">
                    <a:moveTo>
                      <a:pt x="22" y="106"/>
                    </a:moveTo>
                    <a:lnTo>
                      <a:pt x="30" y="0"/>
                    </a:lnTo>
                    <a:lnTo>
                      <a:pt x="8" y="16"/>
                    </a:lnTo>
                    <a:lnTo>
                      <a:pt x="0" y="122"/>
                    </a:lnTo>
                    <a:lnTo>
                      <a:pt x="22" y="10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29" name="Freeform 617"/>
              <p:cNvSpPr>
                <a:spLocks/>
              </p:cNvSpPr>
              <p:nvPr/>
            </p:nvSpPr>
            <p:spPr bwMode="auto">
              <a:xfrm>
                <a:off x="4660" y="2271"/>
                <a:ext cx="18" cy="116"/>
              </a:xfrm>
              <a:custGeom>
                <a:avLst/>
                <a:gdLst/>
                <a:ahLst/>
                <a:cxnLst>
                  <a:cxn ang="0">
                    <a:pos x="10" y="9"/>
                  </a:cxn>
                  <a:cxn ang="0">
                    <a:pos x="18" y="116"/>
                  </a:cxn>
                  <a:cxn ang="0">
                    <a:pos x="9" y="107"/>
                  </a:cxn>
                  <a:cxn ang="0">
                    <a:pos x="0" y="0"/>
                  </a:cxn>
                  <a:cxn ang="0">
                    <a:pos x="10" y="9"/>
                  </a:cxn>
                </a:cxnLst>
                <a:rect l="0" t="0" r="r" b="b"/>
                <a:pathLst>
                  <a:path w="18" h="116">
                    <a:moveTo>
                      <a:pt x="10" y="9"/>
                    </a:moveTo>
                    <a:lnTo>
                      <a:pt x="18" y="116"/>
                    </a:lnTo>
                    <a:lnTo>
                      <a:pt x="9" y="107"/>
                    </a:lnTo>
                    <a:lnTo>
                      <a:pt x="0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30" name="Freeform 618"/>
              <p:cNvSpPr>
                <a:spLocks/>
              </p:cNvSpPr>
              <p:nvPr/>
            </p:nvSpPr>
            <p:spPr bwMode="auto">
              <a:xfrm>
                <a:off x="4660" y="2271"/>
                <a:ext cx="18" cy="116"/>
              </a:xfrm>
              <a:custGeom>
                <a:avLst/>
                <a:gdLst/>
                <a:ahLst/>
                <a:cxnLst>
                  <a:cxn ang="0">
                    <a:pos x="10" y="9"/>
                  </a:cxn>
                  <a:cxn ang="0">
                    <a:pos x="18" y="116"/>
                  </a:cxn>
                  <a:cxn ang="0">
                    <a:pos x="9" y="107"/>
                  </a:cxn>
                  <a:cxn ang="0">
                    <a:pos x="0" y="0"/>
                  </a:cxn>
                  <a:cxn ang="0">
                    <a:pos x="10" y="9"/>
                  </a:cxn>
                </a:cxnLst>
                <a:rect l="0" t="0" r="r" b="b"/>
                <a:pathLst>
                  <a:path w="18" h="116">
                    <a:moveTo>
                      <a:pt x="10" y="9"/>
                    </a:moveTo>
                    <a:lnTo>
                      <a:pt x="18" y="116"/>
                    </a:lnTo>
                    <a:lnTo>
                      <a:pt x="9" y="107"/>
                    </a:lnTo>
                    <a:lnTo>
                      <a:pt x="0" y="0"/>
                    </a:lnTo>
                    <a:lnTo>
                      <a:pt x="10" y="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31" name="Freeform 619"/>
              <p:cNvSpPr>
                <a:spLocks/>
              </p:cNvSpPr>
              <p:nvPr/>
            </p:nvSpPr>
            <p:spPr bwMode="auto">
              <a:xfrm>
                <a:off x="4633" y="2024"/>
                <a:ext cx="91" cy="106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16"/>
                  </a:cxn>
                  <a:cxn ang="0">
                    <a:pos x="13" y="106"/>
                  </a:cxn>
                  <a:cxn ang="0">
                    <a:pos x="79" y="94"/>
                  </a:cxn>
                  <a:cxn ang="0">
                    <a:pos x="91" y="0"/>
                  </a:cxn>
                </a:cxnLst>
                <a:rect l="0" t="0" r="r" b="b"/>
                <a:pathLst>
                  <a:path w="91" h="106">
                    <a:moveTo>
                      <a:pt x="91" y="0"/>
                    </a:moveTo>
                    <a:lnTo>
                      <a:pt x="0" y="16"/>
                    </a:lnTo>
                    <a:lnTo>
                      <a:pt x="13" y="106"/>
                    </a:lnTo>
                    <a:lnTo>
                      <a:pt x="79" y="9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32" name="Freeform 620"/>
              <p:cNvSpPr>
                <a:spLocks/>
              </p:cNvSpPr>
              <p:nvPr/>
            </p:nvSpPr>
            <p:spPr bwMode="auto">
              <a:xfrm>
                <a:off x="4633" y="2024"/>
                <a:ext cx="91" cy="106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16"/>
                  </a:cxn>
                  <a:cxn ang="0">
                    <a:pos x="13" y="106"/>
                  </a:cxn>
                  <a:cxn ang="0">
                    <a:pos x="79" y="94"/>
                  </a:cxn>
                  <a:cxn ang="0">
                    <a:pos x="91" y="0"/>
                  </a:cxn>
                </a:cxnLst>
                <a:rect l="0" t="0" r="r" b="b"/>
                <a:pathLst>
                  <a:path w="91" h="106">
                    <a:moveTo>
                      <a:pt x="91" y="0"/>
                    </a:moveTo>
                    <a:lnTo>
                      <a:pt x="0" y="16"/>
                    </a:lnTo>
                    <a:lnTo>
                      <a:pt x="13" y="106"/>
                    </a:lnTo>
                    <a:lnTo>
                      <a:pt x="79" y="94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33" name="Freeform 621"/>
              <p:cNvSpPr>
                <a:spLocks/>
              </p:cNvSpPr>
              <p:nvPr/>
            </p:nvSpPr>
            <p:spPr bwMode="auto">
              <a:xfrm>
                <a:off x="4058" y="2024"/>
                <a:ext cx="91" cy="106"/>
              </a:xfrm>
              <a:custGeom>
                <a:avLst/>
                <a:gdLst/>
                <a:ahLst/>
                <a:cxnLst>
                  <a:cxn ang="0">
                    <a:pos x="11" y="94"/>
                  </a:cxn>
                  <a:cxn ang="0">
                    <a:pos x="0" y="0"/>
                  </a:cxn>
                  <a:cxn ang="0">
                    <a:pos x="91" y="16"/>
                  </a:cxn>
                  <a:cxn ang="0">
                    <a:pos x="76" y="106"/>
                  </a:cxn>
                  <a:cxn ang="0">
                    <a:pos x="11" y="94"/>
                  </a:cxn>
                </a:cxnLst>
                <a:rect l="0" t="0" r="r" b="b"/>
                <a:pathLst>
                  <a:path w="91" h="106">
                    <a:moveTo>
                      <a:pt x="11" y="94"/>
                    </a:moveTo>
                    <a:lnTo>
                      <a:pt x="0" y="0"/>
                    </a:lnTo>
                    <a:lnTo>
                      <a:pt x="91" y="16"/>
                    </a:lnTo>
                    <a:lnTo>
                      <a:pt x="76" y="106"/>
                    </a:lnTo>
                    <a:lnTo>
                      <a:pt x="11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34" name="Freeform 622"/>
              <p:cNvSpPr>
                <a:spLocks/>
              </p:cNvSpPr>
              <p:nvPr/>
            </p:nvSpPr>
            <p:spPr bwMode="auto">
              <a:xfrm>
                <a:off x="4058" y="2024"/>
                <a:ext cx="91" cy="106"/>
              </a:xfrm>
              <a:custGeom>
                <a:avLst/>
                <a:gdLst/>
                <a:ahLst/>
                <a:cxnLst>
                  <a:cxn ang="0">
                    <a:pos x="11" y="94"/>
                  </a:cxn>
                  <a:cxn ang="0">
                    <a:pos x="0" y="0"/>
                  </a:cxn>
                  <a:cxn ang="0">
                    <a:pos x="91" y="16"/>
                  </a:cxn>
                  <a:cxn ang="0">
                    <a:pos x="76" y="106"/>
                  </a:cxn>
                  <a:cxn ang="0">
                    <a:pos x="11" y="94"/>
                  </a:cxn>
                </a:cxnLst>
                <a:rect l="0" t="0" r="r" b="b"/>
                <a:pathLst>
                  <a:path w="91" h="106">
                    <a:moveTo>
                      <a:pt x="11" y="94"/>
                    </a:moveTo>
                    <a:lnTo>
                      <a:pt x="0" y="0"/>
                    </a:lnTo>
                    <a:lnTo>
                      <a:pt x="91" y="16"/>
                    </a:lnTo>
                    <a:lnTo>
                      <a:pt x="76" y="106"/>
                    </a:lnTo>
                    <a:lnTo>
                      <a:pt x="11" y="9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35" name="Freeform 623"/>
              <p:cNvSpPr>
                <a:spLocks/>
              </p:cNvSpPr>
              <p:nvPr/>
            </p:nvSpPr>
            <p:spPr bwMode="auto">
              <a:xfrm>
                <a:off x="4117" y="2383"/>
                <a:ext cx="31" cy="121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0" y="121"/>
                  </a:cxn>
                  <a:cxn ang="0">
                    <a:pos x="21" y="104"/>
                  </a:cxn>
                  <a:cxn ang="0">
                    <a:pos x="31" y="0"/>
                  </a:cxn>
                  <a:cxn ang="0">
                    <a:pos x="9" y="15"/>
                  </a:cxn>
                </a:cxnLst>
                <a:rect l="0" t="0" r="r" b="b"/>
                <a:pathLst>
                  <a:path w="31" h="121">
                    <a:moveTo>
                      <a:pt x="9" y="15"/>
                    </a:moveTo>
                    <a:lnTo>
                      <a:pt x="0" y="121"/>
                    </a:lnTo>
                    <a:lnTo>
                      <a:pt x="21" y="104"/>
                    </a:lnTo>
                    <a:lnTo>
                      <a:pt x="31" y="0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36" name="Freeform 624"/>
              <p:cNvSpPr>
                <a:spLocks/>
              </p:cNvSpPr>
              <p:nvPr/>
            </p:nvSpPr>
            <p:spPr bwMode="auto">
              <a:xfrm>
                <a:off x="4117" y="2383"/>
                <a:ext cx="31" cy="121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0" y="121"/>
                  </a:cxn>
                  <a:cxn ang="0">
                    <a:pos x="21" y="104"/>
                  </a:cxn>
                  <a:cxn ang="0">
                    <a:pos x="31" y="0"/>
                  </a:cxn>
                  <a:cxn ang="0">
                    <a:pos x="9" y="15"/>
                  </a:cxn>
                </a:cxnLst>
                <a:rect l="0" t="0" r="r" b="b"/>
                <a:pathLst>
                  <a:path w="31" h="121">
                    <a:moveTo>
                      <a:pt x="9" y="15"/>
                    </a:moveTo>
                    <a:lnTo>
                      <a:pt x="0" y="121"/>
                    </a:lnTo>
                    <a:lnTo>
                      <a:pt x="21" y="104"/>
                    </a:lnTo>
                    <a:lnTo>
                      <a:pt x="31" y="0"/>
                    </a:lnTo>
                    <a:lnTo>
                      <a:pt x="9" y="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37" name="Freeform 625"/>
              <p:cNvSpPr>
                <a:spLocks/>
              </p:cNvSpPr>
              <p:nvPr/>
            </p:nvSpPr>
            <p:spPr bwMode="auto">
              <a:xfrm>
                <a:off x="4625" y="2276"/>
                <a:ext cx="20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8"/>
                  </a:cxn>
                  <a:cxn ang="0">
                    <a:pos x="20" y="115"/>
                  </a:cxn>
                  <a:cxn ang="0">
                    <a:pos x="9" y="107"/>
                  </a:cxn>
                  <a:cxn ang="0">
                    <a:pos x="0" y="0"/>
                  </a:cxn>
                </a:cxnLst>
                <a:rect l="0" t="0" r="r" b="b"/>
                <a:pathLst>
                  <a:path w="20" h="115">
                    <a:moveTo>
                      <a:pt x="0" y="0"/>
                    </a:moveTo>
                    <a:lnTo>
                      <a:pt x="12" y="8"/>
                    </a:lnTo>
                    <a:lnTo>
                      <a:pt x="20" y="115"/>
                    </a:lnTo>
                    <a:lnTo>
                      <a:pt x="9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38" name="Freeform 626"/>
              <p:cNvSpPr>
                <a:spLocks noEditPoints="1"/>
              </p:cNvSpPr>
              <p:nvPr/>
            </p:nvSpPr>
            <p:spPr bwMode="auto">
              <a:xfrm>
                <a:off x="4268" y="2255"/>
                <a:ext cx="377" cy="136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69" y="29"/>
                  </a:cxn>
                  <a:cxn ang="0">
                    <a:pos x="377" y="136"/>
                  </a:cxn>
                  <a:cxn ang="0">
                    <a:pos x="366" y="128"/>
                  </a:cxn>
                  <a:cxn ang="0">
                    <a:pos x="357" y="21"/>
                  </a:cxn>
                  <a:cxn ang="0">
                    <a:pos x="0" y="0"/>
                  </a:cxn>
                  <a:cxn ang="0">
                    <a:pos x="123" y="4"/>
                  </a:cxn>
                  <a:cxn ang="0">
                    <a:pos x="123" y="4"/>
                  </a:cxn>
                  <a:cxn ang="0">
                    <a:pos x="247" y="0"/>
                  </a:cxn>
                </a:cxnLst>
                <a:rect l="0" t="0" r="r" b="b"/>
                <a:pathLst>
                  <a:path w="377" h="136">
                    <a:moveTo>
                      <a:pt x="357" y="21"/>
                    </a:moveTo>
                    <a:lnTo>
                      <a:pt x="369" y="29"/>
                    </a:lnTo>
                    <a:lnTo>
                      <a:pt x="377" y="136"/>
                    </a:lnTo>
                    <a:lnTo>
                      <a:pt x="366" y="128"/>
                    </a:lnTo>
                    <a:lnTo>
                      <a:pt x="357" y="21"/>
                    </a:lnTo>
                    <a:moveTo>
                      <a:pt x="0" y="0"/>
                    </a:moveTo>
                    <a:lnTo>
                      <a:pt x="123" y="4"/>
                    </a:lnTo>
                    <a:moveTo>
                      <a:pt x="123" y="4"/>
                    </a:moveTo>
                    <a:lnTo>
                      <a:pt x="247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39" name="Freeform 627"/>
              <p:cNvSpPr>
                <a:spLocks/>
              </p:cNvSpPr>
              <p:nvPr/>
            </p:nvSpPr>
            <p:spPr bwMode="auto">
              <a:xfrm>
                <a:off x="4391" y="2287"/>
                <a:ext cx="131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0" y="4"/>
                  </a:cxn>
                  <a:cxn ang="0">
                    <a:pos x="126" y="0"/>
                  </a:cxn>
                  <a:cxn ang="0">
                    <a:pos x="131" y="105"/>
                  </a:cxn>
                  <a:cxn ang="0">
                    <a:pos x="0" y="109"/>
                  </a:cxn>
                </a:cxnLst>
                <a:rect l="0" t="0" r="r" b="b"/>
                <a:pathLst>
                  <a:path w="131" h="109">
                    <a:moveTo>
                      <a:pt x="0" y="109"/>
                    </a:moveTo>
                    <a:lnTo>
                      <a:pt x="0" y="4"/>
                    </a:lnTo>
                    <a:lnTo>
                      <a:pt x="126" y="0"/>
                    </a:lnTo>
                    <a:lnTo>
                      <a:pt x="131" y="10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40" name="Freeform 628"/>
              <p:cNvSpPr>
                <a:spLocks/>
              </p:cNvSpPr>
              <p:nvPr/>
            </p:nvSpPr>
            <p:spPr bwMode="auto">
              <a:xfrm>
                <a:off x="4391" y="2287"/>
                <a:ext cx="131" cy="10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0" y="4"/>
                  </a:cxn>
                  <a:cxn ang="0">
                    <a:pos x="126" y="0"/>
                  </a:cxn>
                  <a:cxn ang="0">
                    <a:pos x="131" y="105"/>
                  </a:cxn>
                  <a:cxn ang="0">
                    <a:pos x="0" y="109"/>
                  </a:cxn>
                </a:cxnLst>
                <a:rect l="0" t="0" r="r" b="b"/>
                <a:pathLst>
                  <a:path w="131" h="109">
                    <a:moveTo>
                      <a:pt x="0" y="109"/>
                    </a:moveTo>
                    <a:lnTo>
                      <a:pt x="0" y="4"/>
                    </a:lnTo>
                    <a:lnTo>
                      <a:pt x="126" y="0"/>
                    </a:lnTo>
                    <a:lnTo>
                      <a:pt x="131" y="105"/>
                    </a:lnTo>
                    <a:lnTo>
                      <a:pt x="0" y="10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41" name="Freeform 629"/>
              <p:cNvSpPr>
                <a:spLocks/>
              </p:cNvSpPr>
              <p:nvPr/>
            </p:nvSpPr>
            <p:spPr bwMode="auto">
              <a:xfrm>
                <a:off x="4260" y="2287"/>
                <a:ext cx="131" cy="109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4" y="0"/>
                  </a:cxn>
                  <a:cxn ang="0">
                    <a:pos x="131" y="4"/>
                  </a:cxn>
                  <a:cxn ang="0">
                    <a:pos x="131" y="109"/>
                  </a:cxn>
                  <a:cxn ang="0">
                    <a:pos x="0" y="105"/>
                  </a:cxn>
                </a:cxnLst>
                <a:rect l="0" t="0" r="r" b="b"/>
                <a:pathLst>
                  <a:path w="131" h="109">
                    <a:moveTo>
                      <a:pt x="0" y="105"/>
                    </a:moveTo>
                    <a:lnTo>
                      <a:pt x="4" y="0"/>
                    </a:lnTo>
                    <a:lnTo>
                      <a:pt x="131" y="4"/>
                    </a:lnTo>
                    <a:lnTo>
                      <a:pt x="131" y="109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42" name="Freeform 630"/>
              <p:cNvSpPr>
                <a:spLocks/>
              </p:cNvSpPr>
              <p:nvPr/>
            </p:nvSpPr>
            <p:spPr bwMode="auto">
              <a:xfrm>
                <a:off x="4260" y="2287"/>
                <a:ext cx="131" cy="109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4" y="0"/>
                  </a:cxn>
                  <a:cxn ang="0">
                    <a:pos x="131" y="4"/>
                  </a:cxn>
                  <a:cxn ang="0">
                    <a:pos x="131" y="109"/>
                  </a:cxn>
                  <a:cxn ang="0">
                    <a:pos x="0" y="105"/>
                  </a:cxn>
                </a:cxnLst>
                <a:rect l="0" t="0" r="r" b="b"/>
                <a:pathLst>
                  <a:path w="131" h="109">
                    <a:moveTo>
                      <a:pt x="0" y="105"/>
                    </a:moveTo>
                    <a:lnTo>
                      <a:pt x="4" y="0"/>
                    </a:lnTo>
                    <a:lnTo>
                      <a:pt x="131" y="4"/>
                    </a:lnTo>
                    <a:lnTo>
                      <a:pt x="131" y="109"/>
                    </a:lnTo>
                    <a:lnTo>
                      <a:pt x="0" y="10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43" name="Freeform 631"/>
              <p:cNvSpPr>
                <a:spLocks/>
              </p:cNvSpPr>
              <p:nvPr/>
            </p:nvSpPr>
            <p:spPr bwMode="auto">
              <a:xfrm>
                <a:off x="4974" y="2262"/>
                <a:ext cx="102" cy="122"/>
              </a:xfrm>
              <a:custGeom>
                <a:avLst/>
                <a:gdLst/>
                <a:ahLst/>
                <a:cxnLst>
                  <a:cxn ang="0">
                    <a:pos x="102" y="89"/>
                  </a:cxn>
                  <a:cxn ang="0">
                    <a:pos x="102" y="0"/>
                  </a:cxn>
                  <a:cxn ang="0">
                    <a:pos x="0" y="32"/>
                  </a:cxn>
                  <a:cxn ang="0">
                    <a:pos x="0" y="122"/>
                  </a:cxn>
                  <a:cxn ang="0">
                    <a:pos x="102" y="89"/>
                  </a:cxn>
                </a:cxnLst>
                <a:rect l="0" t="0" r="r" b="b"/>
                <a:pathLst>
                  <a:path w="102" h="122">
                    <a:moveTo>
                      <a:pt x="102" y="89"/>
                    </a:moveTo>
                    <a:lnTo>
                      <a:pt x="102" y="0"/>
                    </a:lnTo>
                    <a:lnTo>
                      <a:pt x="0" y="32"/>
                    </a:lnTo>
                    <a:lnTo>
                      <a:pt x="0" y="122"/>
                    </a:lnTo>
                    <a:lnTo>
                      <a:pt x="102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44" name="Freeform 632"/>
              <p:cNvSpPr>
                <a:spLocks/>
              </p:cNvSpPr>
              <p:nvPr/>
            </p:nvSpPr>
            <p:spPr bwMode="auto">
              <a:xfrm>
                <a:off x="4974" y="2262"/>
                <a:ext cx="102" cy="122"/>
              </a:xfrm>
              <a:custGeom>
                <a:avLst/>
                <a:gdLst/>
                <a:ahLst/>
                <a:cxnLst>
                  <a:cxn ang="0">
                    <a:pos x="102" y="89"/>
                  </a:cxn>
                  <a:cxn ang="0">
                    <a:pos x="102" y="0"/>
                  </a:cxn>
                  <a:cxn ang="0">
                    <a:pos x="0" y="32"/>
                  </a:cxn>
                  <a:cxn ang="0">
                    <a:pos x="0" y="122"/>
                  </a:cxn>
                  <a:cxn ang="0">
                    <a:pos x="102" y="89"/>
                  </a:cxn>
                </a:cxnLst>
                <a:rect l="0" t="0" r="r" b="b"/>
                <a:pathLst>
                  <a:path w="102" h="122">
                    <a:moveTo>
                      <a:pt x="102" y="89"/>
                    </a:moveTo>
                    <a:lnTo>
                      <a:pt x="102" y="0"/>
                    </a:lnTo>
                    <a:lnTo>
                      <a:pt x="0" y="32"/>
                    </a:lnTo>
                    <a:lnTo>
                      <a:pt x="0" y="122"/>
                    </a:lnTo>
                    <a:lnTo>
                      <a:pt x="102" y="8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45" name="Freeform 633"/>
              <p:cNvSpPr>
                <a:spLocks/>
              </p:cNvSpPr>
              <p:nvPr/>
            </p:nvSpPr>
            <p:spPr bwMode="auto">
              <a:xfrm>
                <a:off x="4490" y="1868"/>
                <a:ext cx="95" cy="98"/>
              </a:xfrm>
              <a:custGeom>
                <a:avLst/>
                <a:gdLst/>
                <a:ahLst/>
                <a:cxnLst>
                  <a:cxn ang="0">
                    <a:pos x="8" y="98"/>
                  </a:cxn>
                  <a:cxn ang="0">
                    <a:pos x="0" y="8"/>
                  </a:cxn>
                  <a:cxn ang="0">
                    <a:pos x="83" y="0"/>
                  </a:cxn>
                  <a:cxn ang="0">
                    <a:pos x="95" y="88"/>
                  </a:cxn>
                  <a:cxn ang="0">
                    <a:pos x="8" y="98"/>
                  </a:cxn>
                </a:cxnLst>
                <a:rect l="0" t="0" r="r" b="b"/>
                <a:pathLst>
                  <a:path w="95" h="98">
                    <a:moveTo>
                      <a:pt x="8" y="98"/>
                    </a:moveTo>
                    <a:lnTo>
                      <a:pt x="0" y="8"/>
                    </a:lnTo>
                    <a:lnTo>
                      <a:pt x="83" y="0"/>
                    </a:lnTo>
                    <a:lnTo>
                      <a:pt x="95" y="88"/>
                    </a:lnTo>
                    <a:lnTo>
                      <a:pt x="8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46" name="Freeform 634"/>
              <p:cNvSpPr>
                <a:spLocks/>
              </p:cNvSpPr>
              <p:nvPr/>
            </p:nvSpPr>
            <p:spPr bwMode="auto">
              <a:xfrm>
                <a:off x="4490" y="1868"/>
                <a:ext cx="95" cy="98"/>
              </a:xfrm>
              <a:custGeom>
                <a:avLst/>
                <a:gdLst/>
                <a:ahLst/>
                <a:cxnLst>
                  <a:cxn ang="0">
                    <a:pos x="8" y="98"/>
                  </a:cxn>
                  <a:cxn ang="0">
                    <a:pos x="0" y="8"/>
                  </a:cxn>
                  <a:cxn ang="0">
                    <a:pos x="83" y="0"/>
                  </a:cxn>
                  <a:cxn ang="0">
                    <a:pos x="95" y="88"/>
                  </a:cxn>
                  <a:cxn ang="0">
                    <a:pos x="8" y="98"/>
                  </a:cxn>
                </a:cxnLst>
                <a:rect l="0" t="0" r="r" b="b"/>
                <a:pathLst>
                  <a:path w="95" h="98">
                    <a:moveTo>
                      <a:pt x="8" y="98"/>
                    </a:moveTo>
                    <a:lnTo>
                      <a:pt x="0" y="8"/>
                    </a:lnTo>
                    <a:lnTo>
                      <a:pt x="83" y="0"/>
                    </a:lnTo>
                    <a:lnTo>
                      <a:pt x="95" y="88"/>
                    </a:lnTo>
                    <a:lnTo>
                      <a:pt x="8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47" name="Freeform 635"/>
              <p:cNvSpPr>
                <a:spLocks/>
              </p:cNvSpPr>
              <p:nvPr/>
            </p:nvSpPr>
            <p:spPr bwMode="auto">
              <a:xfrm>
                <a:off x="4196" y="1868"/>
                <a:ext cx="96" cy="98"/>
              </a:xfrm>
              <a:custGeom>
                <a:avLst/>
                <a:gdLst/>
                <a:ahLst/>
                <a:cxnLst>
                  <a:cxn ang="0">
                    <a:pos x="96" y="8"/>
                  </a:cxn>
                  <a:cxn ang="0">
                    <a:pos x="13" y="0"/>
                  </a:cxn>
                  <a:cxn ang="0">
                    <a:pos x="0" y="88"/>
                  </a:cxn>
                  <a:cxn ang="0">
                    <a:pos x="88" y="98"/>
                  </a:cxn>
                  <a:cxn ang="0">
                    <a:pos x="96" y="8"/>
                  </a:cxn>
                </a:cxnLst>
                <a:rect l="0" t="0" r="r" b="b"/>
                <a:pathLst>
                  <a:path w="96" h="98">
                    <a:moveTo>
                      <a:pt x="96" y="8"/>
                    </a:moveTo>
                    <a:lnTo>
                      <a:pt x="13" y="0"/>
                    </a:lnTo>
                    <a:lnTo>
                      <a:pt x="0" y="88"/>
                    </a:lnTo>
                    <a:lnTo>
                      <a:pt x="88" y="98"/>
                    </a:lnTo>
                    <a:lnTo>
                      <a:pt x="9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48" name="Freeform 636"/>
              <p:cNvSpPr>
                <a:spLocks/>
              </p:cNvSpPr>
              <p:nvPr/>
            </p:nvSpPr>
            <p:spPr bwMode="auto">
              <a:xfrm>
                <a:off x="4196" y="1868"/>
                <a:ext cx="96" cy="98"/>
              </a:xfrm>
              <a:custGeom>
                <a:avLst/>
                <a:gdLst/>
                <a:ahLst/>
                <a:cxnLst>
                  <a:cxn ang="0">
                    <a:pos x="96" y="8"/>
                  </a:cxn>
                  <a:cxn ang="0">
                    <a:pos x="13" y="0"/>
                  </a:cxn>
                  <a:cxn ang="0">
                    <a:pos x="0" y="88"/>
                  </a:cxn>
                  <a:cxn ang="0">
                    <a:pos x="88" y="98"/>
                  </a:cxn>
                  <a:cxn ang="0">
                    <a:pos x="96" y="8"/>
                  </a:cxn>
                </a:cxnLst>
                <a:rect l="0" t="0" r="r" b="b"/>
                <a:pathLst>
                  <a:path w="96" h="98">
                    <a:moveTo>
                      <a:pt x="96" y="8"/>
                    </a:moveTo>
                    <a:lnTo>
                      <a:pt x="13" y="0"/>
                    </a:lnTo>
                    <a:lnTo>
                      <a:pt x="0" y="88"/>
                    </a:lnTo>
                    <a:lnTo>
                      <a:pt x="88" y="98"/>
                    </a:lnTo>
                    <a:lnTo>
                      <a:pt x="96" y="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49" name="Freeform 637"/>
              <p:cNvSpPr>
                <a:spLocks/>
              </p:cNvSpPr>
              <p:nvPr/>
            </p:nvSpPr>
            <p:spPr bwMode="auto">
              <a:xfrm>
                <a:off x="4517" y="2170"/>
                <a:ext cx="108" cy="117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32" y="6"/>
                  </a:cxn>
                  <a:cxn ang="0">
                    <a:pos x="100" y="0"/>
                  </a:cxn>
                  <a:cxn ang="0">
                    <a:pos x="108" y="106"/>
                  </a:cxn>
                  <a:cxn ang="0">
                    <a:pos x="0" y="117"/>
                  </a:cxn>
                </a:cxnLst>
                <a:rect l="0" t="0" r="r" b="b"/>
                <a:pathLst>
                  <a:path w="108" h="117">
                    <a:moveTo>
                      <a:pt x="0" y="117"/>
                    </a:moveTo>
                    <a:lnTo>
                      <a:pt x="32" y="6"/>
                    </a:lnTo>
                    <a:lnTo>
                      <a:pt x="100" y="0"/>
                    </a:lnTo>
                    <a:lnTo>
                      <a:pt x="108" y="106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50" name="Freeform 638"/>
              <p:cNvSpPr>
                <a:spLocks/>
              </p:cNvSpPr>
              <p:nvPr/>
            </p:nvSpPr>
            <p:spPr bwMode="auto">
              <a:xfrm>
                <a:off x="4517" y="2170"/>
                <a:ext cx="108" cy="117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32" y="6"/>
                  </a:cxn>
                  <a:cxn ang="0">
                    <a:pos x="100" y="0"/>
                  </a:cxn>
                  <a:cxn ang="0">
                    <a:pos x="108" y="106"/>
                  </a:cxn>
                  <a:cxn ang="0">
                    <a:pos x="0" y="117"/>
                  </a:cxn>
                </a:cxnLst>
                <a:rect l="0" t="0" r="r" b="b"/>
                <a:pathLst>
                  <a:path w="108" h="117">
                    <a:moveTo>
                      <a:pt x="0" y="117"/>
                    </a:moveTo>
                    <a:lnTo>
                      <a:pt x="32" y="6"/>
                    </a:lnTo>
                    <a:lnTo>
                      <a:pt x="100" y="0"/>
                    </a:lnTo>
                    <a:lnTo>
                      <a:pt x="108" y="106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51" name="Freeform 639"/>
              <p:cNvSpPr>
                <a:spLocks/>
              </p:cNvSpPr>
              <p:nvPr/>
            </p:nvSpPr>
            <p:spPr bwMode="auto">
              <a:xfrm>
                <a:off x="4157" y="2170"/>
                <a:ext cx="107" cy="117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7" y="0"/>
                  </a:cxn>
                  <a:cxn ang="0">
                    <a:pos x="0" y="106"/>
                  </a:cxn>
                  <a:cxn ang="0">
                    <a:pos x="107" y="117"/>
                  </a:cxn>
                  <a:cxn ang="0">
                    <a:pos x="76" y="6"/>
                  </a:cxn>
                </a:cxnLst>
                <a:rect l="0" t="0" r="r" b="b"/>
                <a:pathLst>
                  <a:path w="107" h="117">
                    <a:moveTo>
                      <a:pt x="76" y="6"/>
                    </a:moveTo>
                    <a:lnTo>
                      <a:pt x="7" y="0"/>
                    </a:lnTo>
                    <a:lnTo>
                      <a:pt x="0" y="106"/>
                    </a:lnTo>
                    <a:lnTo>
                      <a:pt x="107" y="117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52" name="Freeform 640"/>
              <p:cNvSpPr>
                <a:spLocks/>
              </p:cNvSpPr>
              <p:nvPr/>
            </p:nvSpPr>
            <p:spPr bwMode="auto">
              <a:xfrm>
                <a:off x="4157" y="2170"/>
                <a:ext cx="107" cy="117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7" y="0"/>
                  </a:cxn>
                  <a:cxn ang="0">
                    <a:pos x="0" y="106"/>
                  </a:cxn>
                  <a:cxn ang="0">
                    <a:pos x="107" y="117"/>
                  </a:cxn>
                  <a:cxn ang="0">
                    <a:pos x="76" y="6"/>
                  </a:cxn>
                </a:cxnLst>
                <a:rect l="0" t="0" r="r" b="b"/>
                <a:pathLst>
                  <a:path w="107" h="117">
                    <a:moveTo>
                      <a:pt x="76" y="6"/>
                    </a:moveTo>
                    <a:lnTo>
                      <a:pt x="7" y="0"/>
                    </a:lnTo>
                    <a:lnTo>
                      <a:pt x="0" y="106"/>
                    </a:lnTo>
                    <a:lnTo>
                      <a:pt x="107" y="117"/>
                    </a:lnTo>
                    <a:lnTo>
                      <a:pt x="76" y="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53" name="Freeform 641"/>
              <p:cNvSpPr>
                <a:spLocks/>
              </p:cNvSpPr>
              <p:nvPr/>
            </p:nvSpPr>
            <p:spPr bwMode="auto">
              <a:xfrm>
                <a:off x="4678" y="2387"/>
                <a:ext cx="21" cy="113"/>
              </a:xfrm>
              <a:custGeom>
                <a:avLst/>
                <a:gdLst/>
                <a:ahLst/>
                <a:cxnLst>
                  <a:cxn ang="0">
                    <a:pos x="21" y="113"/>
                  </a:cxn>
                  <a:cxn ang="0">
                    <a:pos x="10" y="104"/>
                  </a:cxn>
                  <a:cxn ang="0">
                    <a:pos x="0" y="0"/>
                  </a:cxn>
                  <a:cxn ang="0">
                    <a:pos x="13" y="7"/>
                  </a:cxn>
                  <a:cxn ang="0">
                    <a:pos x="21" y="113"/>
                  </a:cxn>
                </a:cxnLst>
                <a:rect l="0" t="0" r="r" b="b"/>
                <a:pathLst>
                  <a:path w="21" h="113">
                    <a:moveTo>
                      <a:pt x="21" y="113"/>
                    </a:moveTo>
                    <a:lnTo>
                      <a:pt x="10" y="104"/>
                    </a:lnTo>
                    <a:lnTo>
                      <a:pt x="0" y="0"/>
                    </a:lnTo>
                    <a:lnTo>
                      <a:pt x="13" y="7"/>
                    </a:lnTo>
                    <a:lnTo>
                      <a:pt x="21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54" name="Freeform 642"/>
              <p:cNvSpPr>
                <a:spLocks/>
              </p:cNvSpPr>
              <p:nvPr/>
            </p:nvSpPr>
            <p:spPr bwMode="auto">
              <a:xfrm>
                <a:off x="4678" y="2387"/>
                <a:ext cx="21" cy="113"/>
              </a:xfrm>
              <a:custGeom>
                <a:avLst/>
                <a:gdLst/>
                <a:ahLst/>
                <a:cxnLst>
                  <a:cxn ang="0">
                    <a:pos x="21" y="113"/>
                  </a:cxn>
                  <a:cxn ang="0">
                    <a:pos x="10" y="104"/>
                  </a:cxn>
                  <a:cxn ang="0">
                    <a:pos x="0" y="0"/>
                  </a:cxn>
                  <a:cxn ang="0">
                    <a:pos x="13" y="7"/>
                  </a:cxn>
                  <a:cxn ang="0">
                    <a:pos x="21" y="113"/>
                  </a:cxn>
                </a:cxnLst>
                <a:rect l="0" t="0" r="r" b="b"/>
                <a:pathLst>
                  <a:path w="21" h="113">
                    <a:moveTo>
                      <a:pt x="21" y="113"/>
                    </a:moveTo>
                    <a:lnTo>
                      <a:pt x="10" y="104"/>
                    </a:lnTo>
                    <a:lnTo>
                      <a:pt x="0" y="0"/>
                    </a:lnTo>
                    <a:lnTo>
                      <a:pt x="13" y="7"/>
                    </a:lnTo>
                    <a:lnTo>
                      <a:pt x="21" y="1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55" name="Freeform 643"/>
              <p:cNvSpPr>
                <a:spLocks/>
              </p:cNvSpPr>
              <p:nvPr/>
            </p:nvSpPr>
            <p:spPr bwMode="auto">
              <a:xfrm>
                <a:off x="4606" y="1859"/>
                <a:ext cx="23" cy="9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3" y="88"/>
                  </a:cxn>
                  <a:cxn ang="0">
                    <a:pos x="12" y="93"/>
                  </a:cxn>
                  <a:cxn ang="0">
                    <a:pos x="0" y="5"/>
                  </a:cxn>
                  <a:cxn ang="0">
                    <a:pos x="8" y="0"/>
                  </a:cxn>
                </a:cxnLst>
                <a:rect l="0" t="0" r="r" b="b"/>
                <a:pathLst>
                  <a:path w="23" h="93">
                    <a:moveTo>
                      <a:pt x="8" y="0"/>
                    </a:moveTo>
                    <a:lnTo>
                      <a:pt x="23" y="88"/>
                    </a:lnTo>
                    <a:lnTo>
                      <a:pt x="12" y="93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56" name="Freeform 644"/>
              <p:cNvSpPr>
                <a:spLocks/>
              </p:cNvSpPr>
              <p:nvPr/>
            </p:nvSpPr>
            <p:spPr bwMode="auto">
              <a:xfrm>
                <a:off x="4606" y="1859"/>
                <a:ext cx="23" cy="9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3" y="88"/>
                  </a:cxn>
                  <a:cxn ang="0">
                    <a:pos x="12" y="93"/>
                  </a:cxn>
                  <a:cxn ang="0">
                    <a:pos x="0" y="5"/>
                  </a:cxn>
                  <a:cxn ang="0">
                    <a:pos x="8" y="0"/>
                  </a:cxn>
                </a:cxnLst>
                <a:rect l="0" t="0" r="r" b="b"/>
                <a:pathLst>
                  <a:path w="23" h="93">
                    <a:moveTo>
                      <a:pt x="8" y="0"/>
                    </a:moveTo>
                    <a:lnTo>
                      <a:pt x="23" y="88"/>
                    </a:lnTo>
                    <a:lnTo>
                      <a:pt x="12" y="93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57" name="Freeform 645"/>
              <p:cNvSpPr>
                <a:spLocks/>
              </p:cNvSpPr>
              <p:nvPr/>
            </p:nvSpPr>
            <p:spPr bwMode="auto">
              <a:xfrm>
                <a:off x="4091" y="2271"/>
                <a:ext cx="31" cy="123"/>
              </a:xfrm>
              <a:custGeom>
                <a:avLst/>
                <a:gdLst/>
                <a:ahLst/>
                <a:cxnLst>
                  <a:cxn ang="0">
                    <a:pos x="22" y="107"/>
                  </a:cxn>
                  <a:cxn ang="0">
                    <a:pos x="31" y="0"/>
                  </a:cxn>
                  <a:cxn ang="0">
                    <a:pos x="8" y="17"/>
                  </a:cxn>
                  <a:cxn ang="0">
                    <a:pos x="0" y="123"/>
                  </a:cxn>
                  <a:cxn ang="0">
                    <a:pos x="22" y="107"/>
                  </a:cxn>
                </a:cxnLst>
                <a:rect l="0" t="0" r="r" b="b"/>
                <a:pathLst>
                  <a:path w="31" h="123">
                    <a:moveTo>
                      <a:pt x="22" y="107"/>
                    </a:moveTo>
                    <a:lnTo>
                      <a:pt x="31" y="0"/>
                    </a:lnTo>
                    <a:lnTo>
                      <a:pt x="8" y="17"/>
                    </a:lnTo>
                    <a:lnTo>
                      <a:pt x="0" y="123"/>
                    </a:lnTo>
                    <a:lnTo>
                      <a:pt x="22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58" name="Freeform 646"/>
              <p:cNvSpPr>
                <a:spLocks/>
              </p:cNvSpPr>
              <p:nvPr/>
            </p:nvSpPr>
            <p:spPr bwMode="auto">
              <a:xfrm>
                <a:off x="4091" y="2271"/>
                <a:ext cx="31" cy="123"/>
              </a:xfrm>
              <a:custGeom>
                <a:avLst/>
                <a:gdLst/>
                <a:ahLst/>
                <a:cxnLst>
                  <a:cxn ang="0">
                    <a:pos x="22" y="107"/>
                  </a:cxn>
                  <a:cxn ang="0">
                    <a:pos x="31" y="0"/>
                  </a:cxn>
                  <a:cxn ang="0">
                    <a:pos x="8" y="17"/>
                  </a:cxn>
                  <a:cxn ang="0">
                    <a:pos x="0" y="123"/>
                  </a:cxn>
                  <a:cxn ang="0">
                    <a:pos x="22" y="107"/>
                  </a:cxn>
                </a:cxnLst>
                <a:rect l="0" t="0" r="r" b="b"/>
                <a:pathLst>
                  <a:path w="31" h="123">
                    <a:moveTo>
                      <a:pt x="22" y="107"/>
                    </a:moveTo>
                    <a:lnTo>
                      <a:pt x="31" y="0"/>
                    </a:lnTo>
                    <a:lnTo>
                      <a:pt x="8" y="17"/>
                    </a:lnTo>
                    <a:lnTo>
                      <a:pt x="0" y="123"/>
                    </a:lnTo>
                    <a:lnTo>
                      <a:pt x="22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59" name="Freeform 647"/>
              <p:cNvSpPr>
                <a:spLocks/>
              </p:cNvSpPr>
              <p:nvPr/>
            </p:nvSpPr>
            <p:spPr bwMode="auto">
              <a:xfrm>
                <a:off x="4498" y="1956"/>
                <a:ext cx="102" cy="98"/>
              </a:xfrm>
              <a:custGeom>
                <a:avLst/>
                <a:gdLst/>
                <a:ahLst/>
                <a:cxnLst>
                  <a:cxn ang="0">
                    <a:pos x="7" y="98"/>
                  </a:cxn>
                  <a:cxn ang="0">
                    <a:pos x="0" y="10"/>
                  </a:cxn>
                  <a:cxn ang="0">
                    <a:pos x="87" y="0"/>
                  </a:cxn>
                  <a:cxn ang="0">
                    <a:pos x="102" y="88"/>
                  </a:cxn>
                  <a:cxn ang="0">
                    <a:pos x="7" y="98"/>
                  </a:cxn>
                </a:cxnLst>
                <a:rect l="0" t="0" r="r" b="b"/>
                <a:pathLst>
                  <a:path w="102" h="98">
                    <a:moveTo>
                      <a:pt x="7" y="98"/>
                    </a:moveTo>
                    <a:lnTo>
                      <a:pt x="0" y="10"/>
                    </a:lnTo>
                    <a:lnTo>
                      <a:pt x="87" y="0"/>
                    </a:lnTo>
                    <a:lnTo>
                      <a:pt x="102" y="88"/>
                    </a:lnTo>
                    <a:lnTo>
                      <a:pt x="7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60" name="Freeform 648"/>
              <p:cNvSpPr>
                <a:spLocks/>
              </p:cNvSpPr>
              <p:nvPr/>
            </p:nvSpPr>
            <p:spPr bwMode="auto">
              <a:xfrm>
                <a:off x="4498" y="1956"/>
                <a:ext cx="102" cy="98"/>
              </a:xfrm>
              <a:custGeom>
                <a:avLst/>
                <a:gdLst/>
                <a:ahLst/>
                <a:cxnLst>
                  <a:cxn ang="0">
                    <a:pos x="7" y="98"/>
                  </a:cxn>
                  <a:cxn ang="0">
                    <a:pos x="0" y="10"/>
                  </a:cxn>
                  <a:cxn ang="0">
                    <a:pos x="87" y="0"/>
                  </a:cxn>
                  <a:cxn ang="0">
                    <a:pos x="102" y="88"/>
                  </a:cxn>
                  <a:cxn ang="0">
                    <a:pos x="7" y="98"/>
                  </a:cxn>
                </a:cxnLst>
                <a:rect l="0" t="0" r="r" b="b"/>
                <a:pathLst>
                  <a:path w="102" h="98">
                    <a:moveTo>
                      <a:pt x="7" y="98"/>
                    </a:moveTo>
                    <a:lnTo>
                      <a:pt x="0" y="10"/>
                    </a:lnTo>
                    <a:lnTo>
                      <a:pt x="87" y="0"/>
                    </a:lnTo>
                    <a:lnTo>
                      <a:pt x="102" y="88"/>
                    </a:lnTo>
                    <a:lnTo>
                      <a:pt x="7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61" name="Freeform 649"/>
              <p:cNvSpPr>
                <a:spLocks/>
              </p:cNvSpPr>
              <p:nvPr/>
            </p:nvSpPr>
            <p:spPr bwMode="auto">
              <a:xfrm>
                <a:off x="4182" y="1956"/>
                <a:ext cx="102" cy="98"/>
              </a:xfrm>
              <a:custGeom>
                <a:avLst/>
                <a:gdLst/>
                <a:ahLst/>
                <a:cxnLst>
                  <a:cxn ang="0">
                    <a:pos x="102" y="10"/>
                  </a:cxn>
                  <a:cxn ang="0">
                    <a:pos x="14" y="0"/>
                  </a:cxn>
                  <a:cxn ang="0">
                    <a:pos x="0" y="88"/>
                  </a:cxn>
                  <a:cxn ang="0">
                    <a:pos x="95" y="98"/>
                  </a:cxn>
                  <a:cxn ang="0">
                    <a:pos x="102" y="10"/>
                  </a:cxn>
                </a:cxnLst>
                <a:rect l="0" t="0" r="r" b="b"/>
                <a:pathLst>
                  <a:path w="102" h="98">
                    <a:moveTo>
                      <a:pt x="102" y="10"/>
                    </a:moveTo>
                    <a:lnTo>
                      <a:pt x="14" y="0"/>
                    </a:lnTo>
                    <a:lnTo>
                      <a:pt x="0" y="88"/>
                    </a:lnTo>
                    <a:lnTo>
                      <a:pt x="95" y="9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62" name="Freeform 650"/>
              <p:cNvSpPr>
                <a:spLocks/>
              </p:cNvSpPr>
              <p:nvPr/>
            </p:nvSpPr>
            <p:spPr bwMode="auto">
              <a:xfrm>
                <a:off x="4182" y="1956"/>
                <a:ext cx="102" cy="98"/>
              </a:xfrm>
              <a:custGeom>
                <a:avLst/>
                <a:gdLst/>
                <a:ahLst/>
                <a:cxnLst>
                  <a:cxn ang="0">
                    <a:pos x="102" y="10"/>
                  </a:cxn>
                  <a:cxn ang="0">
                    <a:pos x="14" y="0"/>
                  </a:cxn>
                  <a:cxn ang="0">
                    <a:pos x="0" y="88"/>
                  </a:cxn>
                  <a:cxn ang="0">
                    <a:pos x="95" y="98"/>
                  </a:cxn>
                  <a:cxn ang="0">
                    <a:pos x="102" y="10"/>
                  </a:cxn>
                </a:cxnLst>
                <a:rect l="0" t="0" r="r" b="b"/>
                <a:pathLst>
                  <a:path w="102" h="98">
                    <a:moveTo>
                      <a:pt x="102" y="10"/>
                    </a:moveTo>
                    <a:lnTo>
                      <a:pt x="14" y="0"/>
                    </a:lnTo>
                    <a:lnTo>
                      <a:pt x="0" y="88"/>
                    </a:lnTo>
                    <a:lnTo>
                      <a:pt x="95" y="98"/>
                    </a:lnTo>
                    <a:lnTo>
                      <a:pt x="102" y="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63" name="Freeform 651"/>
              <p:cNvSpPr>
                <a:spLocks/>
              </p:cNvSpPr>
              <p:nvPr/>
            </p:nvSpPr>
            <p:spPr bwMode="auto">
              <a:xfrm>
                <a:off x="4650" y="2167"/>
                <a:ext cx="20" cy="113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20" y="113"/>
                  </a:cxn>
                  <a:cxn ang="0">
                    <a:pos x="10" y="104"/>
                  </a:cxn>
                  <a:cxn ang="0">
                    <a:pos x="0" y="0"/>
                  </a:cxn>
                  <a:cxn ang="0">
                    <a:pos x="11" y="7"/>
                  </a:cxn>
                </a:cxnLst>
                <a:rect l="0" t="0" r="r" b="b"/>
                <a:pathLst>
                  <a:path w="20" h="113">
                    <a:moveTo>
                      <a:pt x="11" y="7"/>
                    </a:moveTo>
                    <a:lnTo>
                      <a:pt x="20" y="113"/>
                    </a:lnTo>
                    <a:lnTo>
                      <a:pt x="10" y="104"/>
                    </a:lnTo>
                    <a:lnTo>
                      <a:pt x="0" y="0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64" name="Freeform 652"/>
              <p:cNvSpPr>
                <a:spLocks/>
              </p:cNvSpPr>
              <p:nvPr/>
            </p:nvSpPr>
            <p:spPr bwMode="auto">
              <a:xfrm>
                <a:off x="4650" y="2167"/>
                <a:ext cx="20" cy="113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20" y="113"/>
                  </a:cxn>
                  <a:cxn ang="0">
                    <a:pos x="10" y="104"/>
                  </a:cxn>
                  <a:cxn ang="0">
                    <a:pos x="0" y="0"/>
                  </a:cxn>
                  <a:cxn ang="0">
                    <a:pos x="11" y="7"/>
                  </a:cxn>
                </a:cxnLst>
                <a:rect l="0" t="0" r="r" b="b"/>
                <a:pathLst>
                  <a:path w="20" h="113">
                    <a:moveTo>
                      <a:pt x="11" y="7"/>
                    </a:moveTo>
                    <a:lnTo>
                      <a:pt x="20" y="113"/>
                    </a:lnTo>
                    <a:lnTo>
                      <a:pt x="10" y="104"/>
                    </a:lnTo>
                    <a:lnTo>
                      <a:pt x="0" y="0"/>
                    </a:lnTo>
                    <a:lnTo>
                      <a:pt x="11" y="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65" name="Freeform 653"/>
              <p:cNvSpPr>
                <a:spLocks/>
              </p:cNvSpPr>
              <p:nvPr/>
            </p:nvSpPr>
            <p:spPr bwMode="auto">
              <a:xfrm>
                <a:off x="4391" y="1876"/>
                <a:ext cx="107" cy="92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0" y="3"/>
                  </a:cxn>
                  <a:cxn ang="0">
                    <a:pos x="99" y="0"/>
                  </a:cxn>
                  <a:cxn ang="0">
                    <a:pos x="107" y="90"/>
                  </a:cxn>
                  <a:cxn ang="0">
                    <a:pos x="0" y="92"/>
                  </a:cxn>
                </a:cxnLst>
                <a:rect l="0" t="0" r="r" b="b"/>
                <a:pathLst>
                  <a:path w="107" h="92">
                    <a:moveTo>
                      <a:pt x="0" y="92"/>
                    </a:moveTo>
                    <a:lnTo>
                      <a:pt x="0" y="3"/>
                    </a:lnTo>
                    <a:lnTo>
                      <a:pt x="99" y="0"/>
                    </a:lnTo>
                    <a:lnTo>
                      <a:pt x="107" y="9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66" name="Freeform 654"/>
              <p:cNvSpPr>
                <a:spLocks/>
              </p:cNvSpPr>
              <p:nvPr/>
            </p:nvSpPr>
            <p:spPr bwMode="auto">
              <a:xfrm>
                <a:off x="4391" y="1876"/>
                <a:ext cx="107" cy="92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0" y="3"/>
                  </a:cxn>
                  <a:cxn ang="0">
                    <a:pos x="99" y="0"/>
                  </a:cxn>
                  <a:cxn ang="0">
                    <a:pos x="107" y="90"/>
                  </a:cxn>
                  <a:cxn ang="0">
                    <a:pos x="0" y="92"/>
                  </a:cxn>
                </a:cxnLst>
                <a:rect l="0" t="0" r="r" b="b"/>
                <a:pathLst>
                  <a:path w="107" h="92">
                    <a:moveTo>
                      <a:pt x="0" y="92"/>
                    </a:moveTo>
                    <a:lnTo>
                      <a:pt x="0" y="3"/>
                    </a:lnTo>
                    <a:lnTo>
                      <a:pt x="99" y="0"/>
                    </a:lnTo>
                    <a:lnTo>
                      <a:pt x="107" y="90"/>
                    </a:lnTo>
                    <a:lnTo>
                      <a:pt x="0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67" name="Freeform 655"/>
              <p:cNvSpPr>
                <a:spLocks/>
              </p:cNvSpPr>
              <p:nvPr/>
            </p:nvSpPr>
            <p:spPr bwMode="auto">
              <a:xfrm>
                <a:off x="4284" y="1876"/>
                <a:ext cx="107" cy="92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8" y="0"/>
                  </a:cxn>
                  <a:cxn ang="0">
                    <a:pos x="107" y="3"/>
                  </a:cxn>
                  <a:cxn ang="0">
                    <a:pos x="107" y="92"/>
                  </a:cxn>
                  <a:cxn ang="0">
                    <a:pos x="0" y="90"/>
                  </a:cxn>
                </a:cxnLst>
                <a:rect l="0" t="0" r="r" b="b"/>
                <a:pathLst>
                  <a:path w="107" h="92">
                    <a:moveTo>
                      <a:pt x="0" y="90"/>
                    </a:moveTo>
                    <a:lnTo>
                      <a:pt x="8" y="0"/>
                    </a:lnTo>
                    <a:lnTo>
                      <a:pt x="107" y="3"/>
                    </a:lnTo>
                    <a:lnTo>
                      <a:pt x="107" y="9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68" name="Freeform 656"/>
              <p:cNvSpPr>
                <a:spLocks noEditPoints="1"/>
              </p:cNvSpPr>
              <p:nvPr/>
            </p:nvSpPr>
            <p:spPr bwMode="auto">
              <a:xfrm>
                <a:off x="4284" y="1876"/>
                <a:ext cx="631" cy="724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8" y="0"/>
                  </a:cxn>
                  <a:cxn ang="0">
                    <a:pos x="107" y="3"/>
                  </a:cxn>
                  <a:cxn ang="0">
                    <a:pos x="107" y="92"/>
                  </a:cxn>
                  <a:cxn ang="0">
                    <a:pos x="0" y="90"/>
                  </a:cxn>
                  <a:cxn ang="0">
                    <a:pos x="497" y="724"/>
                  </a:cxn>
                  <a:cxn ang="0">
                    <a:pos x="631" y="698"/>
                  </a:cxn>
                </a:cxnLst>
                <a:rect l="0" t="0" r="r" b="b"/>
                <a:pathLst>
                  <a:path w="631" h="724">
                    <a:moveTo>
                      <a:pt x="0" y="90"/>
                    </a:moveTo>
                    <a:lnTo>
                      <a:pt x="8" y="0"/>
                    </a:lnTo>
                    <a:lnTo>
                      <a:pt x="107" y="3"/>
                    </a:lnTo>
                    <a:lnTo>
                      <a:pt x="107" y="92"/>
                    </a:lnTo>
                    <a:lnTo>
                      <a:pt x="0" y="90"/>
                    </a:lnTo>
                    <a:moveTo>
                      <a:pt x="497" y="724"/>
                    </a:moveTo>
                    <a:lnTo>
                      <a:pt x="631" y="69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69" name="Freeform 657"/>
              <p:cNvSpPr>
                <a:spLocks/>
              </p:cNvSpPr>
              <p:nvPr/>
            </p:nvSpPr>
            <p:spPr bwMode="auto">
              <a:xfrm>
                <a:off x="5069" y="2075"/>
                <a:ext cx="115" cy="115"/>
              </a:xfrm>
              <a:custGeom>
                <a:avLst/>
                <a:gdLst/>
                <a:ahLst/>
                <a:cxnLst>
                  <a:cxn ang="0">
                    <a:pos x="115" y="69"/>
                  </a:cxn>
                  <a:cxn ang="0">
                    <a:pos x="107" y="0"/>
                  </a:cxn>
                  <a:cxn ang="0">
                    <a:pos x="0" y="44"/>
                  </a:cxn>
                  <a:cxn ang="0">
                    <a:pos x="7" y="115"/>
                  </a:cxn>
                  <a:cxn ang="0">
                    <a:pos x="115" y="69"/>
                  </a:cxn>
                </a:cxnLst>
                <a:rect l="0" t="0" r="r" b="b"/>
                <a:pathLst>
                  <a:path w="115" h="115">
                    <a:moveTo>
                      <a:pt x="115" y="69"/>
                    </a:moveTo>
                    <a:lnTo>
                      <a:pt x="107" y="0"/>
                    </a:lnTo>
                    <a:lnTo>
                      <a:pt x="0" y="44"/>
                    </a:lnTo>
                    <a:lnTo>
                      <a:pt x="7" y="115"/>
                    </a:lnTo>
                    <a:lnTo>
                      <a:pt x="115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70" name="Freeform 658"/>
              <p:cNvSpPr>
                <a:spLocks/>
              </p:cNvSpPr>
              <p:nvPr/>
            </p:nvSpPr>
            <p:spPr bwMode="auto">
              <a:xfrm>
                <a:off x="5069" y="2075"/>
                <a:ext cx="115" cy="115"/>
              </a:xfrm>
              <a:custGeom>
                <a:avLst/>
                <a:gdLst/>
                <a:ahLst/>
                <a:cxnLst>
                  <a:cxn ang="0">
                    <a:pos x="115" y="69"/>
                  </a:cxn>
                  <a:cxn ang="0">
                    <a:pos x="107" y="0"/>
                  </a:cxn>
                  <a:cxn ang="0">
                    <a:pos x="0" y="44"/>
                  </a:cxn>
                  <a:cxn ang="0">
                    <a:pos x="7" y="115"/>
                  </a:cxn>
                  <a:cxn ang="0">
                    <a:pos x="115" y="69"/>
                  </a:cxn>
                </a:cxnLst>
                <a:rect l="0" t="0" r="r" b="b"/>
                <a:pathLst>
                  <a:path w="115" h="115">
                    <a:moveTo>
                      <a:pt x="115" y="69"/>
                    </a:moveTo>
                    <a:lnTo>
                      <a:pt x="107" y="0"/>
                    </a:lnTo>
                    <a:lnTo>
                      <a:pt x="0" y="44"/>
                    </a:lnTo>
                    <a:lnTo>
                      <a:pt x="7" y="115"/>
                    </a:lnTo>
                    <a:lnTo>
                      <a:pt x="115" y="6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71" name="Freeform 659"/>
              <p:cNvSpPr>
                <a:spLocks/>
              </p:cNvSpPr>
              <p:nvPr/>
            </p:nvSpPr>
            <p:spPr bwMode="auto">
              <a:xfrm>
                <a:off x="4949" y="1826"/>
                <a:ext cx="164" cy="149"/>
              </a:xfrm>
              <a:custGeom>
                <a:avLst/>
                <a:gdLst/>
                <a:ahLst/>
                <a:cxnLst>
                  <a:cxn ang="0">
                    <a:pos x="164" y="112"/>
                  </a:cxn>
                  <a:cxn ang="0">
                    <a:pos x="81" y="0"/>
                  </a:cxn>
                  <a:cxn ang="0">
                    <a:pos x="0" y="34"/>
                  </a:cxn>
                  <a:cxn ang="0">
                    <a:pos x="68" y="149"/>
                  </a:cxn>
                  <a:cxn ang="0">
                    <a:pos x="164" y="112"/>
                  </a:cxn>
                </a:cxnLst>
                <a:rect l="0" t="0" r="r" b="b"/>
                <a:pathLst>
                  <a:path w="164" h="149">
                    <a:moveTo>
                      <a:pt x="164" y="112"/>
                    </a:moveTo>
                    <a:lnTo>
                      <a:pt x="81" y="0"/>
                    </a:lnTo>
                    <a:lnTo>
                      <a:pt x="0" y="34"/>
                    </a:lnTo>
                    <a:lnTo>
                      <a:pt x="68" y="149"/>
                    </a:lnTo>
                    <a:lnTo>
                      <a:pt x="164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72" name="Freeform 660"/>
              <p:cNvSpPr>
                <a:spLocks/>
              </p:cNvSpPr>
              <p:nvPr/>
            </p:nvSpPr>
            <p:spPr bwMode="auto">
              <a:xfrm>
                <a:off x="4949" y="1826"/>
                <a:ext cx="164" cy="149"/>
              </a:xfrm>
              <a:custGeom>
                <a:avLst/>
                <a:gdLst/>
                <a:ahLst/>
                <a:cxnLst>
                  <a:cxn ang="0">
                    <a:pos x="164" y="112"/>
                  </a:cxn>
                  <a:cxn ang="0">
                    <a:pos x="81" y="0"/>
                  </a:cxn>
                  <a:cxn ang="0">
                    <a:pos x="0" y="34"/>
                  </a:cxn>
                  <a:cxn ang="0">
                    <a:pos x="68" y="149"/>
                  </a:cxn>
                  <a:cxn ang="0">
                    <a:pos x="164" y="112"/>
                  </a:cxn>
                </a:cxnLst>
                <a:rect l="0" t="0" r="r" b="b"/>
                <a:pathLst>
                  <a:path w="164" h="149">
                    <a:moveTo>
                      <a:pt x="164" y="112"/>
                    </a:moveTo>
                    <a:lnTo>
                      <a:pt x="81" y="0"/>
                    </a:lnTo>
                    <a:lnTo>
                      <a:pt x="0" y="34"/>
                    </a:lnTo>
                    <a:lnTo>
                      <a:pt x="68" y="149"/>
                    </a:lnTo>
                    <a:lnTo>
                      <a:pt x="164" y="11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73" name="Freeform 661"/>
              <p:cNvSpPr>
                <a:spLocks/>
              </p:cNvSpPr>
              <p:nvPr/>
            </p:nvSpPr>
            <p:spPr bwMode="auto">
              <a:xfrm>
                <a:off x="4645" y="2391"/>
                <a:ext cx="20" cy="113"/>
              </a:xfrm>
              <a:custGeom>
                <a:avLst/>
                <a:gdLst/>
                <a:ahLst/>
                <a:cxnLst>
                  <a:cxn ang="0">
                    <a:pos x="9" y="105"/>
                  </a:cxn>
                  <a:cxn ang="0">
                    <a:pos x="0" y="0"/>
                  </a:cxn>
                  <a:cxn ang="0">
                    <a:pos x="11" y="7"/>
                  </a:cxn>
                  <a:cxn ang="0">
                    <a:pos x="20" y="113"/>
                  </a:cxn>
                  <a:cxn ang="0">
                    <a:pos x="9" y="105"/>
                  </a:cxn>
                </a:cxnLst>
                <a:rect l="0" t="0" r="r" b="b"/>
                <a:pathLst>
                  <a:path w="20" h="113">
                    <a:moveTo>
                      <a:pt x="9" y="105"/>
                    </a:moveTo>
                    <a:lnTo>
                      <a:pt x="0" y="0"/>
                    </a:lnTo>
                    <a:lnTo>
                      <a:pt x="11" y="7"/>
                    </a:lnTo>
                    <a:lnTo>
                      <a:pt x="20" y="113"/>
                    </a:lnTo>
                    <a:lnTo>
                      <a:pt x="9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74" name="Freeform 662"/>
              <p:cNvSpPr>
                <a:spLocks/>
              </p:cNvSpPr>
              <p:nvPr/>
            </p:nvSpPr>
            <p:spPr bwMode="auto">
              <a:xfrm>
                <a:off x="4645" y="2391"/>
                <a:ext cx="20" cy="113"/>
              </a:xfrm>
              <a:custGeom>
                <a:avLst/>
                <a:gdLst/>
                <a:ahLst/>
                <a:cxnLst>
                  <a:cxn ang="0">
                    <a:pos x="9" y="105"/>
                  </a:cxn>
                  <a:cxn ang="0">
                    <a:pos x="0" y="0"/>
                  </a:cxn>
                  <a:cxn ang="0">
                    <a:pos x="11" y="7"/>
                  </a:cxn>
                  <a:cxn ang="0">
                    <a:pos x="20" y="113"/>
                  </a:cxn>
                  <a:cxn ang="0">
                    <a:pos x="9" y="105"/>
                  </a:cxn>
                </a:cxnLst>
                <a:rect l="0" t="0" r="r" b="b"/>
                <a:pathLst>
                  <a:path w="20" h="113">
                    <a:moveTo>
                      <a:pt x="9" y="105"/>
                    </a:moveTo>
                    <a:lnTo>
                      <a:pt x="0" y="0"/>
                    </a:lnTo>
                    <a:lnTo>
                      <a:pt x="11" y="7"/>
                    </a:lnTo>
                    <a:lnTo>
                      <a:pt x="20" y="113"/>
                    </a:lnTo>
                    <a:lnTo>
                      <a:pt x="9" y="10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75" name="Freeform 663"/>
              <p:cNvSpPr>
                <a:spLocks/>
              </p:cNvSpPr>
              <p:nvPr/>
            </p:nvSpPr>
            <p:spPr bwMode="auto">
              <a:xfrm>
                <a:off x="4573" y="1863"/>
                <a:ext cx="21" cy="9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0"/>
                  </a:cxn>
                  <a:cxn ang="0">
                    <a:pos x="21" y="88"/>
                  </a:cxn>
                  <a:cxn ang="0">
                    <a:pos x="12" y="93"/>
                  </a:cxn>
                  <a:cxn ang="0">
                    <a:pos x="0" y="5"/>
                  </a:cxn>
                </a:cxnLst>
                <a:rect l="0" t="0" r="r" b="b"/>
                <a:pathLst>
                  <a:path w="21" h="93">
                    <a:moveTo>
                      <a:pt x="0" y="5"/>
                    </a:moveTo>
                    <a:lnTo>
                      <a:pt x="8" y="0"/>
                    </a:lnTo>
                    <a:lnTo>
                      <a:pt x="21" y="88"/>
                    </a:lnTo>
                    <a:lnTo>
                      <a:pt x="12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76" name="Freeform 664"/>
              <p:cNvSpPr>
                <a:spLocks/>
              </p:cNvSpPr>
              <p:nvPr/>
            </p:nvSpPr>
            <p:spPr bwMode="auto">
              <a:xfrm>
                <a:off x="4573" y="1863"/>
                <a:ext cx="21" cy="9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0"/>
                  </a:cxn>
                  <a:cxn ang="0">
                    <a:pos x="21" y="88"/>
                  </a:cxn>
                  <a:cxn ang="0">
                    <a:pos x="12" y="93"/>
                  </a:cxn>
                  <a:cxn ang="0">
                    <a:pos x="0" y="5"/>
                  </a:cxn>
                </a:cxnLst>
                <a:rect l="0" t="0" r="r" b="b"/>
                <a:pathLst>
                  <a:path w="21" h="93">
                    <a:moveTo>
                      <a:pt x="0" y="5"/>
                    </a:moveTo>
                    <a:lnTo>
                      <a:pt x="8" y="0"/>
                    </a:lnTo>
                    <a:lnTo>
                      <a:pt x="21" y="88"/>
                    </a:lnTo>
                    <a:lnTo>
                      <a:pt x="12" y="93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77" name="Freeform 665"/>
              <p:cNvSpPr>
                <a:spLocks/>
              </p:cNvSpPr>
              <p:nvPr/>
            </p:nvSpPr>
            <p:spPr bwMode="auto">
              <a:xfrm>
                <a:off x="4618" y="1947"/>
                <a:ext cx="24" cy="9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4" y="89"/>
                  </a:cxn>
                  <a:cxn ang="0">
                    <a:pos x="15" y="93"/>
                  </a:cxn>
                  <a:cxn ang="0">
                    <a:pos x="0" y="5"/>
                  </a:cxn>
                  <a:cxn ang="0">
                    <a:pos x="11" y="0"/>
                  </a:cxn>
                </a:cxnLst>
                <a:rect l="0" t="0" r="r" b="b"/>
                <a:pathLst>
                  <a:path w="24" h="93">
                    <a:moveTo>
                      <a:pt x="11" y="0"/>
                    </a:moveTo>
                    <a:lnTo>
                      <a:pt x="24" y="89"/>
                    </a:lnTo>
                    <a:lnTo>
                      <a:pt x="15" y="93"/>
                    </a:ln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78" name="Freeform 666"/>
              <p:cNvSpPr>
                <a:spLocks/>
              </p:cNvSpPr>
              <p:nvPr/>
            </p:nvSpPr>
            <p:spPr bwMode="auto">
              <a:xfrm>
                <a:off x="4618" y="1947"/>
                <a:ext cx="24" cy="9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4" y="89"/>
                  </a:cxn>
                  <a:cxn ang="0">
                    <a:pos x="15" y="93"/>
                  </a:cxn>
                  <a:cxn ang="0">
                    <a:pos x="0" y="5"/>
                  </a:cxn>
                  <a:cxn ang="0">
                    <a:pos x="11" y="0"/>
                  </a:cxn>
                </a:cxnLst>
                <a:rect l="0" t="0" r="r" b="b"/>
                <a:pathLst>
                  <a:path w="24" h="93">
                    <a:moveTo>
                      <a:pt x="11" y="0"/>
                    </a:moveTo>
                    <a:lnTo>
                      <a:pt x="24" y="89"/>
                    </a:lnTo>
                    <a:lnTo>
                      <a:pt x="15" y="93"/>
                    </a:ln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79" name="Freeform 667"/>
              <p:cNvSpPr>
                <a:spLocks/>
              </p:cNvSpPr>
              <p:nvPr/>
            </p:nvSpPr>
            <p:spPr bwMode="auto">
              <a:xfrm>
                <a:off x="4126" y="2276"/>
                <a:ext cx="31" cy="122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0" y="122"/>
                  </a:cxn>
                  <a:cxn ang="0">
                    <a:pos x="22" y="107"/>
                  </a:cxn>
                  <a:cxn ang="0">
                    <a:pos x="31" y="0"/>
                  </a:cxn>
                  <a:cxn ang="0">
                    <a:pos x="8" y="18"/>
                  </a:cxn>
                </a:cxnLst>
                <a:rect l="0" t="0" r="r" b="b"/>
                <a:pathLst>
                  <a:path w="31" h="122">
                    <a:moveTo>
                      <a:pt x="8" y="18"/>
                    </a:moveTo>
                    <a:lnTo>
                      <a:pt x="0" y="122"/>
                    </a:lnTo>
                    <a:lnTo>
                      <a:pt x="22" y="107"/>
                    </a:lnTo>
                    <a:lnTo>
                      <a:pt x="31" y="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80" name="Freeform 668"/>
              <p:cNvSpPr>
                <a:spLocks/>
              </p:cNvSpPr>
              <p:nvPr/>
            </p:nvSpPr>
            <p:spPr bwMode="auto">
              <a:xfrm>
                <a:off x="4126" y="2276"/>
                <a:ext cx="31" cy="122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0" y="122"/>
                  </a:cxn>
                  <a:cxn ang="0">
                    <a:pos x="22" y="107"/>
                  </a:cxn>
                  <a:cxn ang="0">
                    <a:pos x="31" y="0"/>
                  </a:cxn>
                  <a:cxn ang="0">
                    <a:pos x="8" y="18"/>
                  </a:cxn>
                </a:cxnLst>
                <a:rect l="0" t="0" r="r" b="b"/>
                <a:pathLst>
                  <a:path w="31" h="122">
                    <a:moveTo>
                      <a:pt x="8" y="18"/>
                    </a:moveTo>
                    <a:lnTo>
                      <a:pt x="0" y="122"/>
                    </a:lnTo>
                    <a:lnTo>
                      <a:pt x="22" y="107"/>
                    </a:lnTo>
                    <a:lnTo>
                      <a:pt x="31" y="0"/>
                    </a:lnTo>
                    <a:lnTo>
                      <a:pt x="8" y="1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81" name="Freeform 669"/>
              <p:cNvSpPr>
                <a:spLocks/>
              </p:cNvSpPr>
              <p:nvPr/>
            </p:nvSpPr>
            <p:spPr bwMode="auto">
              <a:xfrm>
                <a:off x="4391" y="2176"/>
                <a:ext cx="158" cy="11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0" y="8"/>
                  </a:cxn>
                  <a:cxn ang="0">
                    <a:pos x="158" y="0"/>
                  </a:cxn>
                  <a:cxn ang="0">
                    <a:pos x="126" y="111"/>
                  </a:cxn>
                  <a:cxn ang="0">
                    <a:pos x="0" y="115"/>
                  </a:cxn>
                </a:cxnLst>
                <a:rect l="0" t="0" r="r" b="b"/>
                <a:pathLst>
                  <a:path w="158" h="115">
                    <a:moveTo>
                      <a:pt x="0" y="115"/>
                    </a:moveTo>
                    <a:lnTo>
                      <a:pt x="0" y="8"/>
                    </a:lnTo>
                    <a:lnTo>
                      <a:pt x="158" y="0"/>
                    </a:lnTo>
                    <a:lnTo>
                      <a:pt x="126" y="111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82" name="Freeform 670"/>
              <p:cNvSpPr>
                <a:spLocks/>
              </p:cNvSpPr>
              <p:nvPr/>
            </p:nvSpPr>
            <p:spPr bwMode="auto">
              <a:xfrm>
                <a:off x="4391" y="2176"/>
                <a:ext cx="158" cy="11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0" y="8"/>
                  </a:cxn>
                  <a:cxn ang="0">
                    <a:pos x="158" y="0"/>
                  </a:cxn>
                  <a:cxn ang="0">
                    <a:pos x="126" y="111"/>
                  </a:cxn>
                  <a:cxn ang="0">
                    <a:pos x="0" y="115"/>
                  </a:cxn>
                </a:cxnLst>
                <a:rect l="0" t="0" r="r" b="b"/>
                <a:pathLst>
                  <a:path w="158" h="115">
                    <a:moveTo>
                      <a:pt x="0" y="115"/>
                    </a:moveTo>
                    <a:lnTo>
                      <a:pt x="0" y="8"/>
                    </a:lnTo>
                    <a:lnTo>
                      <a:pt x="158" y="0"/>
                    </a:lnTo>
                    <a:lnTo>
                      <a:pt x="126" y="111"/>
                    </a:lnTo>
                    <a:lnTo>
                      <a:pt x="0" y="1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83" name="Freeform 671"/>
              <p:cNvSpPr>
                <a:spLocks/>
              </p:cNvSpPr>
              <p:nvPr/>
            </p:nvSpPr>
            <p:spPr bwMode="auto">
              <a:xfrm>
                <a:off x="4233" y="2176"/>
                <a:ext cx="158" cy="115"/>
              </a:xfrm>
              <a:custGeom>
                <a:avLst/>
                <a:gdLst/>
                <a:ahLst/>
                <a:cxnLst>
                  <a:cxn ang="0">
                    <a:pos x="31" y="111"/>
                  </a:cxn>
                  <a:cxn ang="0">
                    <a:pos x="0" y="0"/>
                  </a:cxn>
                  <a:cxn ang="0">
                    <a:pos x="158" y="8"/>
                  </a:cxn>
                  <a:cxn ang="0">
                    <a:pos x="158" y="115"/>
                  </a:cxn>
                  <a:cxn ang="0">
                    <a:pos x="31" y="111"/>
                  </a:cxn>
                </a:cxnLst>
                <a:rect l="0" t="0" r="r" b="b"/>
                <a:pathLst>
                  <a:path w="158" h="115">
                    <a:moveTo>
                      <a:pt x="31" y="111"/>
                    </a:moveTo>
                    <a:lnTo>
                      <a:pt x="0" y="0"/>
                    </a:lnTo>
                    <a:lnTo>
                      <a:pt x="158" y="8"/>
                    </a:lnTo>
                    <a:lnTo>
                      <a:pt x="158" y="115"/>
                    </a:lnTo>
                    <a:lnTo>
                      <a:pt x="31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84" name="Freeform 672"/>
              <p:cNvSpPr>
                <a:spLocks/>
              </p:cNvSpPr>
              <p:nvPr/>
            </p:nvSpPr>
            <p:spPr bwMode="auto">
              <a:xfrm>
                <a:off x="4233" y="2176"/>
                <a:ext cx="158" cy="115"/>
              </a:xfrm>
              <a:custGeom>
                <a:avLst/>
                <a:gdLst/>
                <a:ahLst/>
                <a:cxnLst>
                  <a:cxn ang="0">
                    <a:pos x="31" y="111"/>
                  </a:cxn>
                  <a:cxn ang="0">
                    <a:pos x="0" y="0"/>
                  </a:cxn>
                  <a:cxn ang="0">
                    <a:pos x="158" y="8"/>
                  </a:cxn>
                  <a:cxn ang="0">
                    <a:pos x="158" y="115"/>
                  </a:cxn>
                  <a:cxn ang="0">
                    <a:pos x="31" y="111"/>
                  </a:cxn>
                </a:cxnLst>
                <a:rect l="0" t="0" r="r" b="b"/>
                <a:pathLst>
                  <a:path w="158" h="115">
                    <a:moveTo>
                      <a:pt x="31" y="111"/>
                    </a:moveTo>
                    <a:lnTo>
                      <a:pt x="0" y="0"/>
                    </a:lnTo>
                    <a:lnTo>
                      <a:pt x="158" y="8"/>
                    </a:lnTo>
                    <a:lnTo>
                      <a:pt x="158" y="115"/>
                    </a:lnTo>
                    <a:lnTo>
                      <a:pt x="31" y="1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85" name="Freeform 673"/>
              <p:cNvSpPr>
                <a:spLocks/>
              </p:cNvSpPr>
              <p:nvPr/>
            </p:nvSpPr>
            <p:spPr bwMode="auto">
              <a:xfrm>
                <a:off x="4505" y="2044"/>
                <a:ext cx="108" cy="95"/>
              </a:xfrm>
              <a:custGeom>
                <a:avLst/>
                <a:gdLst/>
                <a:ahLst/>
                <a:cxnLst>
                  <a:cxn ang="0">
                    <a:pos x="40" y="95"/>
                  </a:cxn>
                  <a:cxn ang="0">
                    <a:pos x="0" y="10"/>
                  </a:cxn>
                  <a:cxn ang="0">
                    <a:pos x="95" y="0"/>
                  </a:cxn>
                  <a:cxn ang="0">
                    <a:pos x="108" y="90"/>
                  </a:cxn>
                  <a:cxn ang="0">
                    <a:pos x="40" y="95"/>
                  </a:cxn>
                </a:cxnLst>
                <a:rect l="0" t="0" r="r" b="b"/>
                <a:pathLst>
                  <a:path w="108" h="95">
                    <a:moveTo>
                      <a:pt x="40" y="95"/>
                    </a:moveTo>
                    <a:lnTo>
                      <a:pt x="0" y="10"/>
                    </a:lnTo>
                    <a:lnTo>
                      <a:pt x="95" y="0"/>
                    </a:lnTo>
                    <a:lnTo>
                      <a:pt x="108" y="90"/>
                    </a:lnTo>
                    <a:lnTo>
                      <a:pt x="40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86" name="Freeform 674"/>
              <p:cNvSpPr>
                <a:spLocks/>
              </p:cNvSpPr>
              <p:nvPr/>
            </p:nvSpPr>
            <p:spPr bwMode="auto">
              <a:xfrm>
                <a:off x="4505" y="2044"/>
                <a:ext cx="108" cy="95"/>
              </a:xfrm>
              <a:custGeom>
                <a:avLst/>
                <a:gdLst/>
                <a:ahLst/>
                <a:cxnLst>
                  <a:cxn ang="0">
                    <a:pos x="40" y="95"/>
                  </a:cxn>
                  <a:cxn ang="0">
                    <a:pos x="0" y="10"/>
                  </a:cxn>
                  <a:cxn ang="0">
                    <a:pos x="95" y="0"/>
                  </a:cxn>
                  <a:cxn ang="0">
                    <a:pos x="108" y="90"/>
                  </a:cxn>
                  <a:cxn ang="0">
                    <a:pos x="40" y="95"/>
                  </a:cxn>
                </a:cxnLst>
                <a:rect l="0" t="0" r="r" b="b"/>
                <a:pathLst>
                  <a:path w="108" h="95">
                    <a:moveTo>
                      <a:pt x="40" y="95"/>
                    </a:moveTo>
                    <a:lnTo>
                      <a:pt x="0" y="10"/>
                    </a:lnTo>
                    <a:lnTo>
                      <a:pt x="95" y="0"/>
                    </a:lnTo>
                    <a:lnTo>
                      <a:pt x="108" y="90"/>
                    </a:lnTo>
                    <a:lnTo>
                      <a:pt x="40" y="9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87" name="Freeform 675"/>
              <p:cNvSpPr>
                <a:spLocks/>
              </p:cNvSpPr>
              <p:nvPr/>
            </p:nvSpPr>
            <p:spPr bwMode="auto">
              <a:xfrm>
                <a:off x="4168" y="2044"/>
                <a:ext cx="109" cy="95"/>
              </a:xfrm>
              <a:custGeom>
                <a:avLst/>
                <a:gdLst/>
                <a:ahLst/>
                <a:cxnLst>
                  <a:cxn ang="0">
                    <a:pos x="109" y="10"/>
                  </a:cxn>
                  <a:cxn ang="0">
                    <a:pos x="14" y="0"/>
                  </a:cxn>
                  <a:cxn ang="0">
                    <a:pos x="0" y="90"/>
                  </a:cxn>
                  <a:cxn ang="0">
                    <a:pos x="69" y="95"/>
                  </a:cxn>
                  <a:cxn ang="0">
                    <a:pos x="109" y="10"/>
                  </a:cxn>
                </a:cxnLst>
                <a:rect l="0" t="0" r="r" b="b"/>
                <a:pathLst>
                  <a:path w="109" h="95">
                    <a:moveTo>
                      <a:pt x="109" y="10"/>
                    </a:moveTo>
                    <a:lnTo>
                      <a:pt x="14" y="0"/>
                    </a:lnTo>
                    <a:lnTo>
                      <a:pt x="0" y="90"/>
                    </a:lnTo>
                    <a:lnTo>
                      <a:pt x="69" y="95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88" name="Freeform 676"/>
              <p:cNvSpPr>
                <a:spLocks/>
              </p:cNvSpPr>
              <p:nvPr/>
            </p:nvSpPr>
            <p:spPr bwMode="auto">
              <a:xfrm>
                <a:off x="4168" y="2044"/>
                <a:ext cx="109" cy="95"/>
              </a:xfrm>
              <a:custGeom>
                <a:avLst/>
                <a:gdLst/>
                <a:ahLst/>
                <a:cxnLst>
                  <a:cxn ang="0">
                    <a:pos x="109" y="10"/>
                  </a:cxn>
                  <a:cxn ang="0">
                    <a:pos x="14" y="0"/>
                  </a:cxn>
                  <a:cxn ang="0">
                    <a:pos x="0" y="90"/>
                  </a:cxn>
                  <a:cxn ang="0">
                    <a:pos x="69" y="95"/>
                  </a:cxn>
                  <a:cxn ang="0">
                    <a:pos x="109" y="10"/>
                  </a:cxn>
                </a:cxnLst>
                <a:rect l="0" t="0" r="r" b="b"/>
                <a:pathLst>
                  <a:path w="109" h="95">
                    <a:moveTo>
                      <a:pt x="109" y="10"/>
                    </a:moveTo>
                    <a:lnTo>
                      <a:pt x="14" y="0"/>
                    </a:lnTo>
                    <a:lnTo>
                      <a:pt x="0" y="90"/>
                    </a:lnTo>
                    <a:lnTo>
                      <a:pt x="69" y="95"/>
                    </a:lnTo>
                    <a:lnTo>
                      <a:pt x="109" y="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89" name="Freeform 677"/>
              <p:cNvSpPr>
                <a:spLocks/>
              </p:cNvSpPr>
              <p:nvPr/>
            </p:nvSpPr>
            <p:spPr bwMode="auto">
              <a:xfrm>
                <a:off x="4617" y="2170"/>
                <a:ext cx="20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9"/>
                  </a:cxn>
                  <a:cxn ang="0">
                    <a:pos x="20" y="114"/>
                  </a:cxn>
                  <a:cxn ang="0">
                    <a:pos x="8" y="106"/>
                  </a:cxn>
                  <a:cxn ang="0">
                    <a:pos x="0" y="0"/>
                  </a:cxn>
                </a:cxnLst>
                <a:rect l="0" t="0" r="r" b="b"/>
                <a:pathLst>
                  <a:path w="20" h="114">
                    <a:moveTo>
                      <a:pt x="0" y="0"/>
                    </a:moveTo>
                    <a:lnTo>
                      <a:pt x="11" y="9"/>
                    </a:lnTo>
                    <a:lnTo>
                      <a:pt x="20" y="114"/>
                    </a:lnTo>
                    <a:lnTo>
                      <a:pt x="8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90" name="Freeform 678"/>
              <p:cNvSpPr>
                <a:spLocks/>
              </p:cNvSpPr>
              <p:nvPr/>
            </p:nvSpPr>
            <p:spPr bwMode="auto">
              <a:xfrm>
                <a:off x="4617" y="2170"/>
                <a:ext cx="20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9"/>
                  </a:cxn>
                  <a:cxn ang="0">
                    <a:pos x="20" y="114"/>
                  </a:cxn>
                  <a:cxn ang="0">
                    <a:pos x="8" y="106"/>
                  </a:cxn>
                  <a:cxn ang="0">
                    <a:pos x="0" y="0"/>
                  </a:cxn>
                </a:cxnLst>
                <a:rect l="0" t="0" r="r" b="b"/>
                <a:pathLst>
                  <a:path w="20" h="114">
                    <a:moveTo>
                      <a:pt x="0" y="0"/>
                    </a:moveTo>
                    <a:lnTo>
                      <a:pt x="11" y="9"/>
                    </a:lnTo>
                    <a:lnTo>
                      <a:pt x="20" y="114"/>
                    </a:lnTo>
                    <a:lnTo>
                      <a:pt x="8" y="10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91" name="Freeform 679"/>
              <p:cNvSpPr>
                <a:spLocks/>
              </p:cNvSpPr>
              <p:nvPr/>
            </p:nvSpPr>
            <p:spPr bwMode="auto">
              <a:xfrm>
                <a:off x="4391" y="1966"/>
                <a:ext cx="114" cy="92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0" y="2"/>
                  </a:cxn>
                  <a:cxn ang="0">
                    <a:pos x="107" y="0"/>
                  </a:cxn>
                  <a:cxn ang="0">
                    <a:pos x="114" y="88"/>
                  </a:cxn>
                  <a:cxn ang="0">
                    <a:pos x="0" y="92"/>
                  </a:cxn>
                </a:cxnLst>
                <a:rect l="0" t="0" r="r" b="b"/>
                <a:pathLst>
                  <a:path w="114" h="92">
                    <a:moveTo>
                      <a:pt x="0" y="92"/>
                    </a:moveTo>
                    <a:lnTo>
                      <a:pt x="0" y="2"/>
                    </a:lnTo>
                    <a:lnTo>
                      <a:pt x="107" y="0"/>
                    </a:lnTo>
                    <a:lnTo>
                      <a:pt x="114" y="88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92" name="Freeform 680"/>
              <p:cNvSpPr>
                <a:spLocks/>
              </p:cNvSpPr>
              <p:nvPr/>
            </p:nvSpPr>
            <p:spPr bwMode="auto">
              <a:xfrm>
                <a:off x="4391" y="1966"/>
                <a:ext cx="114" cy="92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0" y="2"/>
                  </a:cxn>
                  <a:cxn ang="0">
                    <a:pos x="107" y="0"/>
                  </a:cxn>
                  <a:cxn ang="0">
                    <a:pos x="114" y="88"/>
                  </a:cxn>
                  <a:cxn ang="0">
                    <a:pos x="0" y="92"/>
                  </a:cxn>
                </a:cxnLst>
                <a:rect l="0" t="0" r="r" b="b"/>
                <a:pathLst>
                  <a:path w="114" h="92">
                    <a:moveTo>
                      <a:pt x="0" y="92"/>
                    </a:moveTo>
                    <a:lnTo>
                      <a:pt x="0" y="2"/>
                    </a:lnTo>
                    <a:lnTo>
                      <a:pt x="107" y="0"/>
                    </a:lnTo>
                    <a:lnTo>
                      <a:pt x="114" y="88"/>
                    </a:lnTo>
                    <a:lnTo>
                      <a:pt x="0" y="9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93" name="Freeform 681"/>
              <p:cNvSpPr>
                <a:spLocks/>
              </p:cNvSpPr>
              <p:nvPr/>
            </p:nvSpPr>
            <p:spPr bwMode="auto">
              <a:xfrm>
                <a:off x="4277" y="1966"/>
                <a:ext cx="114" cy="92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7" y="0"/>
                  </a:cxn>
                  <a:cxn ang="0">
                    <a:pos x="114" y="2"/>
                  </a:cxn>
                  <a:cxn ang="0">
                    <a:pos x="114" y="92"/>
                  </a:cxn>
                  <a:cxn ang="0">
                    <a:pos x="0" y="88"/>
                  </a:cxn>
                </a:cxnLst>
                <a:rect l="0" t="0" r="r" b="b"/>
                <a:pathLst>
                  <a:path w="114" h="92">
                    <a:moveTo>
                      <a:pt x="0" y="88"/>
                    </a:moveTo>
                    <a:lnTo>
                      <a:pt x="7" y="0"/>
                    </a:lnTo>
                    <a:lnTo>
                      <a:pt x="114" y="2"/>
                    </a:lnTo>
                    <a:lnTo>
                      <a:pt x="114" y="92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94" name="Freeform 682"/>
              <p:cNvSpPr>
                <a:spLocks/>
              </p:cNvSpPr>
              <p:nvPr/>
            </p:nvSpPr>
            <p:spPr bwMode="auto">
              <a:xfrm>
                <a:off x="4277" y="1966"/>
                <a:ext cx="114" cy="92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7" y="0"/>
                  </a:cxn>
                  <a:cxn ang="0">
                    <a:pos x="114" y="2"/>
                  </a:cxn>
                  <a:cxn ang="0">
                    <a:pos x="114" y="92"/>
                  </a:cxn>
                  <a:cxn ang="0">
                    <a:pos x="0" y="88"/>
                  </a:cxn>
                </a:cxnLst>
                <a:rect l="0" t="0" r="r" b="b"/>
                <a:pathLst>
                  <a:path w="114" h="92">
                    <a:moveTo>
                      <a:pt x="0" y="88"/>
                    </a:moveTo>
                    <a:lnTo>
                      <a:pt x="7" y="0"/>
                    </a:lnTo>
                    <a:lnTo>
                      <a:pt x="114" y="2"/>
                    </a:lnTo>
                    <a:lnTo>
                      <a:pt x="114" y="92"/>
                    </a:lnTo>
                    <a:lnTo>
                      <a:pt x="0" y="8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95" name="Freeform 683"/>
              <p:cNvSpPr>
                <a:spLocks/>
              </p:cNvSpPr>
              <p:nvPr/>
            </p:nvSpPr>
            <p:spPr bwMode="auto">
              <a:xfrm>
                <a:off x="4804" y="1750"/>
                <a:ext cx="145" cy="136"/>
              </a:xfrm>
              <a:custGeom>
                <a:avLst/>
                <a:gdLst/>
                <a:ahLst/>
                <a:cxnLst>
                  <a:cxn ang="0">
                    <a:pos x="145" y="110"/>
                  </a:cxn>
                  <a:cxn ang="0">
                    <a:pos x="71" y="0"/>
                  </a:cxn>
                  <a:cxn ang="0">
                    <a:pos x="0" y="22"/>
                  </a:cxn>
                  <a:cxn ang="0">
                    <a:pos x="62" y="136"/>
                  </a:cxn>
                  <a:cxn ang="0">
                    <a:pos x="145" y="110"/>
                  </a:cxn>
                </a:cxnLst>
                <a:rect l="0" t="0" r="r" b="b"/>
                <a:pathLst>
                  <a:path w="145" h="136">
                    <a:moveTo>
                      <a:pt x="145" y="110"/>
                    </a:moveTo>
                    <a:lnTo>
                      <a:pt x="71" y="0"/>
                    </a:lnTo>
                    <a:lnTo>
                      <a:pt x="0" y="22"/>
                    </a:lnTo>
                    <a:lnTo>
                      <a:pt x="62" y="136"/>
                    </a:lnTo>
                    <a:lnTo>
                      <a:pt x="145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96" name="Freeform 684"/>
              <p:cNvSpPr>
                <a:spLocks/>
              </p:cNvSpPr>
              <p:nvPr/>
            </p:nvSpPr>
            <p:spPr bwMode="auto">
              <a:xfrm>
                <a:off x="4804" y="1750"/>
                <a:ext cx="145" cy="136"/>
              </a:xfrm>
              <a:custGeom>
                <a:avLst/>
                <a:gdLst/>
                <a:ahLst/>
                <a:cxnLst>
                  <a:cxn ang="0">
                    <a:pos x="145" y="110"/>
                  </a:cxn>
                  <a:cxn ang="0">
                    <a:pos x="71" y="0"/>
                  </a:cxn>
                  <a:cxn ang="0">
                    <a:pos x="0" y="22"/>
                  </a:cxn>
                  <a:cxn ang="0">
                    <a:pos x="62" y="136"/>
                  </a:cxn>
                  <a:cxn ang="0">
                    <a:pos x="145" y="110"/>
                  </a:cxn>
                </a:cxnLst>
                <a:rect l="0" t="0" r="r" b="b"/>
                <a:pathLst>
                  <a:path w="145" h="136">
                    <a:moveTo>
                      <a:pt x="145" y="110"/>
                    </a:moveTo>
                    <a:lnTo>
                      <a:pt x="71" y="0"/>
                    </a:lnTo>
                    <a:lnTo>
                      <a:pt x="0" y="22"/>
                    </a:lnTo>
                    <a:lnTo>
                      <a:pt x="62" y="136"/>
                    </a:lnTo>
                    <a:lnTo>
                      <a:pt x="145" y="11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97" name="Freeform 685"/>
              <p:cNvSpPr>
                <a:spLocks/>
              </p:cNvSpPr>
              <p:nvPr/>
            </p:nvSpPr>
            <p:spPr bwMode="auto">
              <a:xfrm>
                <a:off x="4585" y="1951"/>
                <a:ext cx="24" cy="9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9" y="0"/>
                  </a:cxn>
                  <a:cxn ang="0">
                    <a:pos x="24" y="88"/>
                  </a:cxn>
                  <a:cxn ang="0">
                    <a:pos x="15" y="93"/>
                  </a:cxn>
                  <a:cxn ang="0">
                    <a:pos x="0" y="5"/>
                  </a:cxn>
                </a:cxnLst>
                <a:rect l="0" t="0" r="r" b="b"/>
                <a:pathLst>
                  <a:path w="24" h="93">
                    <a:moveTo>
                      <a:pt x="0" y="5"/>
                    </a:moveTo>
                    <a:lnTo>
                      <a:pt x="9" y="0"/>
                    </a:lnTo>
                    <a:lnTo>
                      <a:pt x="24" y="88"/>
                    </a:lnTo>
                    <a:lnTo>
                      <a:pt x="15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98" name="Freeform 686"/>
              <p:cNvSpPr>
                <a:spLocks/>
              </p:cNvSpPr>
              <p:nvPr/>
            </p:nvSpPr>
            <p:spPr bwMode="auto">
              <a:xfrm>
                <a:off x="4585" y="1951"/>
                <a:ext cx="24" cy="9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9" y="0"/>
                  </a:cxn>
                  <a:cxn ang="0">
                    <a:pos x="24" y="88"/>
                  </a:cxn>
                  <a:cxn ang="0">
                    <a:pos x="15" y="93"/>
                  </a:cxn>
                  <a:cxn ang="0">
                    <a:pos x="0" y="5"/>
                  </a:cxn>
                </a:cxnLst>
                <a:rect l="0" t="0" r="r" b="b"/>
                <a:pathLst>
                  <a:path w="24" h="93">
                    <a:moveTo>
                      <a:pt x="0" y="5"/>
                    </a:moveTo>
                    <a:lnTo>
                      <a:pt x="9" y="0"/>
                    </a:lnTo>
                    <a:lnTo>
                      <a:pt x="24" y="88"/>
                    </a:lnTo>
                    <a:lnTo>
                      <a:pt x="15" y="93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99" name="Freeform 687"/>
              <p:cNvSpPr>
                <a:spLocks/>
              </p:cNvSpPr>
              <p:nvPr/>
            </p:nvSpPr>
            <p:spPr bwMode="auto">
              <a:xfrm>
                <a:off x="4633" y="2036"/>
                <a:ext cx="23" cy="9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3" y="88"/>
                  </a:cxn>
                  <a:cxn ang="0">
                    <a:pos x="13" y="9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23" h="94">
                    <a:moveTo>
                      <a:pt x="9" y="0"/>
                    </a:moveTo>
                    <a:lnTo>
                      <a:pt x="23" y="88"/>
                    </a:lnTo>
                    <a:lnTo>
                      <a:pt x="13" y="94"/>
                    </a:ln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00" name="Freeform 688"/>
              <p:cNvSpPr>
                <a:spLocks/>
              </p:cNvSpPr>
              <p:nvPr/>
            </p:nvSpPr>
            <p:spPr bwMode="auto">
              <a:xfrm>
                <a:off x="4633" y="2036"/>
                <a:ext cx="23" cy="9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3" y="88"/>
                  </a:cxn>
                  <a:cxn ang="0">
                    <a:pos x="13" y="9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23" h="94">
                    <a:moveTo>
                      <a:pt x="9" y="0"/>
                    </a:moveTo>
                    <a:lnTo>
                      <a:pt x="23" y="88"/>
                    </a:lnTo>
                    <a:lnTo>
                      <a:pt x="13" y="94"/>
                    </a:ln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01" name="Freeform 689"/>
              <p:cNvSpPr>
                <a:spLocks/>
              </p:cNvSpPr>
              <p:nvPr/>
            </p:nvSpPr>
            <p:spPr bwMode="auto">
              <a:xfrm>
                <a:off x="4391" y="2054"/>
                <a:ext cx="154" cy="93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0" y="4"/>
                  </a:cxn>
                  <a:cxn ang="0">
                    <a:pos x="114" y="0"/>
                  </a:cxn>
                  <a:cxn ang="0">
                    <a:pos x="154" y="85"/>
                  </a:cxn>
                  <a:cxn ang="0">
                    <a:pos x="0" y="93"/>
                  </a:cxn>
                </a:cxnLst>
                <a:rect l="0" t="0" r="r" b="b"/>
                <a:pathLst>
                  <a:path w="154" h="93">
                    <a:moveTo>
                      <a:pt x="0" y="93"/>
                    </a:moveTo>
                    <a:lnTo>
                      <a:pt x="0" y="4"/>
                    </a:lnTo>
                    <a:lnTo>
                      <a:pt x="114" y="0"/>
                    </a:lnTo>
                    <a:lnTo>
                      <a:pt x="154" y="85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02" name="Freeform 690"/>
              <p:cNvSpPr>
                <a:spLocks/>
              </p:cNvSpPr>
              <p:nvPr/>
            </p:nvSpPr>
            <p:spPr bwMode="auto">
              <a:xfrm>
                <a:off x="4391" y="2054"/>
                <a:ext cx="154" cy="93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0" y="4"/>
                  </a:cxn>
                  <a:cxn ang="0">
                    <a:pos x="114" y="0"/>
                  </a:cxn>
                  <a:cxn ang="0">
                    <a:pos x="154" y="85"/>
                  </a:cxn>
                  <a:cxn ang="0">
                    <a:pos x="0" y="93"/>
                  </a:cxn>
                </a:cxnLst>
                <a:rect l="0" t="0" r="r" b="b"/>
                <a:pathLst>
                  <a:path w="154" h="93">
                    <a:moveTo>
                      <a:pt x="0" y="93"/>
                    </a:moveTo>
                    <a:lnTo>
                      <a:pt x="0" y="4"/>
                    </a:lnTo>
                    <a:lnTo>
                      <a:pt x="114" y="0"/>
                    </a:lnTo>
                    <a:lnTo>
                      <a:pt x="154" y="85"/>
                    </a:lnTo>
                    <a:lnTo>
                      <a:pt x="0" y="9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03" name="Freeform 691"/>
              <p:cNvSpPr>
                <a:spLocks/>
              </p:cNvSpPr>
              <p:nvPr/>
            </p:nvSpPr>
            <p:spPr bwMode="auto">
              <a:xfrm>
                <a:off x="4237" y="2054"/>
                <a:ext cx="154" cy="93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40" y="0"/>
                  </a:cxn>
                  <a:cxn ang="0">
                    <a:pos x="154" y="4"/>
                  </a:cxn>
                  <a:cxn ang="0">
                    <a:pos x="154" y="93"/>
                  </a:cxn>
                  <a:cxn ang="0">
                    <a:pos x="0" y="85"/>
                  </a:cxn>
                </a:cxnLst>
                <a:rect l="0" t="0" r="r" b="b"/>
                <a:pathLst>
                  <a:path w="154" h="93">
                    <a:moveTo>
                      <a:pt x="0" y="85"/>
                    </a:moveTo>
                    <a:lnTo>
                      <a:pt x="40" y="0"/>
                    </a:lnTo>
                    <a:lnTo>
                      <a:pt x="154" y="4"/>
                    </a:lnTo>
                    <a:lnTo>
                      <a:pt x="154" y="93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04" name="Freeform 692"/>
              <p:cNvSpPr>
                <a:spLocks/>
              </p:cNvSpPr>
              <p:nvPr/>
            </p:nvSpPr>
            <p:spPr bwMode="auto">
              <a:xfrm>
                <a:off x="4237" y="2054"/>
                <a:ext cx="154" cy="93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40" y="0"/>
                  </a:cxn>
                  <a:cxn ang="0">
                    <a:pos x="154" y="4"/>
                  </a:cxn>
                  <a:cxn ang="0">
                    <a:pos x="154" y="93"/>
                  </a:cxn>
                  <a:cxn ang="0">
                    <a:pos x="0" y="85"/>
                  </a:cxn>
                </a:cxnLst>
                <a:rect l="0" t="0" r="r" b="b"/>
                <a:pathLst>
                  <a:path w="154" h="93">
                    <a:moveTo>
                      <a:pt x="0" y="85"/>
                    </a:moveTo>
                    <a:lnTo>
                      <a:pt x="40" y="0"/>
                    </a:lnTo>
                    <a:lnTo>
                      <a:pt x="154" y="4"/>
                    </a:lnTo>
                    <a:lnTo>
                      <a:pt x="154" y="93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05" name="Freeform 693"/>
              <p:cNvSpPr>
                <a:spLocks/>
              </p:cNvSpPr>
              <p:nvPr/>
            </p:nvSpPr>
            <p:spPr bwMode="auto">
              <a:xfrm>
                <a:off x="4143" y="1852"/>
                <a:ext cx="33" cy="100"/>
              </a:xfrm>
              <a:custGeom>
                <a:avLst/>
                <a:gdLst/>
                <a:ahLst/>
                <a:cxnLst>
                  <a:cxn ang="0">
                    <a:pos x="21" y="100"/>
                  </a:cxn>
                  <a:cxn ang="0">
                    <a:pos x="33" y="12"/>
                  </a:cxn>
                  <a:cxn ang="0">
                    <a:pos x="15" y="0"/>
                  </a:cxn>
                  <a:cxn ang="0">
                    <a:pos x="0" y="90"/>
                  </a:cxn>
                  <a:cxn ang="0">
                    <a:pos x="21" y="100"/>
                  </a:cxn>
                </a:cxnLst>
                <a:rect l="0" t="0" r="r" b="b"/>
                <a:pathLst>
                  <a:path w="33" h="100">
                    <a:moveTo>
                      <a:pt x="21" y="100"/>
                    </a:moveTo>
                    <a:lnTo>
                      <a:pt x="33" y="12"/>
                    </a:lnTo>
                    <a:lnTo>
                      <a:pt x="15" y="0"/>
                    </a:lnTo>
                    <a:lnTo>
                      <a:pt x="0" y="90"/>
                    </a:lnTo>
                    <a:lnTo>
                      <a:pt x="2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06" name="Freeform 694"/>
              <p:cNvSpPr>
                <a:spLocks/>
              </p:cNvSpPr>
              <p:nvPr/>
            </p:nvSpPr>
            <p:spPr bwMode="auto">
              <a:xfrm>
                <a:off x="4143" y="1852"/>
                <a:ext cx="33" cy="100"/>
              </a:xfrm>
              <a:custGeom>
                <a:avLst/>
                <a:gdLst/>
                <a:ahLst/>
                <a:cxnLst>
                  <a:cxn ang="0">
                    <a:pos x="21" y="100"/>
                  </a:cxn>
                  <a:cxn ang="0">
                    <a:pos x="33" y="12"/>
                  </a:cxn>
                  <a:cxn ang="0">
                    <a:pos x="15" y="0"/>
                  </a:cxn>
                  <a:cxn ang="0">
                    <a:pos x="0" y="90"/>
                  </a:cxn>
                  <a:cxn ang="0">
                    <a:pos x="21" y="100"/>
                  </a:cxn>
                </a:cxnLst>
                <a:rect l="0" t="0" r="r" b="b"/>
                <a:pathLst>
                  <a:path w="33" h="100">
                    <a:moveTo>
                      <a:pt x="21" y="100"/>
                    </a:moveTo>
                    <a:lnTo>
                      <a:pt x="33" y="12"/>
                    </a:lnTo>
                    <a:lnTo>
                      <a:pt x="15" y="0"/>
                    </a:lnTo>
                    <a:lnTo>
                      <a:pt x="0" y="90"/>
                    </a:lnTo>
                    <a:lnTo>
                      <a:pt x="21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07" name="Freeform 695"/>
              <p:cNvSpPr>
                <a:spLocks/>
              </p:cNvSpPr>
              <p:nvPr/>
            </p:nvSpPr>
            <p:spPr bwMode="auto">
              <a:xfrm>
                <a:off x="4670" y="2280"/>
                <a:ext cx="21" cy="114"/>
              </a:xfrm>
              <a:custGeom>
                <a:avLst/>
                <a:gdLst/>
                <a:ahLst/>
                <a:cxnLst>
                  <a:cxn ang="0">
                    <a:pos x="21" y="114"/>
                  </a:cxn>
                  <a:cxn ang="0">
                    <a:pos x="8" y="107"/>
                  </a:cxn>
                  <a:cxn ang="0">
                    <a:pos x="0" y="0"/>
                  </a:cxn>
                  <a:cxn ang="0">
                    <a:pos x="11" y="8"/>
                  </a:cxn>
                  <a:cxn ang="0">
                    <a:pos x="21" y="114"/>
                  </a:cxn>
                </a:cxnLst>
                <a:rect l="0" t="0" r="r" b="b"/>
                <a:pathLst>
                  <a:path w="21" h="114">
                    <a:moveTo>
                      <a:pt x="21" y="114"/>
                    </a:moveTo>
                    <a:lnTo>
                      <a:pt x="8" y="107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21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08" name="Freeform 696"/>
              <p:cNvSpPr>
                <a:spLocks/>
              </p:cNvSpPr>
              <p:nvPr/>
            </p:nvSpPr>
            <p:spPr bwMode="auto">
              <a:xfrm>
                <a:off x="4670" y="2280"/>
                <a:ext cx="21" cy="114"/>
              </a:xfrm>
              <a:custGeom>
                <a:avLst/>
                <a:gdLst/>
                <a:ahLst/>
                <a:cxnLst>
                  <a:cxn ang="0">
                    <a:pos x="21" y="114"/>
                  </a:cxn>
                  <a:cxn ang="0">
                    <a:pos x="8" y="107"/>
                  </a:cxn>
                  <a:cxn ang="0">
                    <a:pos x="0" y="0"/>
                  </a:cxn>
                  <a:cxn ang="0">
                    <a:pos x="11" y="8"/>
                  </a:cxn>
                  <a:cxn ang="0">
                    <a:pos x="21" y="114"/>
                  </a:cxn>
                </a:cxnLst>
                <a:rect l="0" t="0" r="r" b="b"/>
                <a:pathLst>
                  <a:path w="21" h="114">
                    <a:moveTo>
                      <a:pt x="21" y="114"/>
                    </a:moveTo>
                    <a:lnTo>
                      <a:pt x="8" y="107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21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09" name="Freeform 697"/>
              <p:cNvSpPr>
                <a:spLocks/>
              </p:cNvSpPr>
              <p:nvPr/>
            </p:nvSpPr>
            <p:spPr bwMode="auto">
              <a:xfrm>
                <a:off x="4099" y="2167"/>
                <a:ext cx="32" cy="121"/>
              </a:xfrm>
              <a:custGeom>
                <a:avLst/>
                <a:gdLst/>
                <a:ahLst/>
                <a:cxnLst>
                  <a:cxn ang="0">
                    <a:pos x="23" y="104"/>
                  </a:cxn>
                  <a:cxn ang="0">
                    <a:pos x="32" y="0"/>
                  </a:cxn>
                  <a:cxn ang="0">
                    <a:pos x="10" y="16"/>
                  </a:cxn>
                  <a:cxn ang="0">
                    <a:pos x="0" y="121"/>
                  </a:cxn>
                  <a:cxn ang="0">
                    <a:pos x="23" y="104"/>
                  </a:cxn>
                </a:cxnLst>
                <a:rect l="0" t="0" r="r" b="b"/>
                <a:pathLst>
                  <a:path w="32" h="121">
                    <a:moveTo>
                      <a:pt x="23" y="104"/>
                    </a:moveTo>
                    <a:lnTo>
                      <a:pt x="32" y="0"/>
                    </a:lnTo>
                    <a:lnTo>
                      <a:pt x="10" y="16"/>
                    </a:lnTo>
                    <a:lnTo>
                      <a:pt x="0" y="121"/>
                    </a:lnTo>
                    <a:lnTo>
                      <a:pt x="23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10" name="Freeform 698"/>
              <p:cNvSpPr>
                <a:spLocks/>
              </p:cNvSpPr>
              <p:nvPr/>
            </p:nvSpPr>
            <p:spPr bwMode="auto">
              <a:xfrm>
                <a:off x="4099" y="2167"/>
                <a:ext cx="32" cy="121"/>
              </a:xfrm>
              <a:custGeom>
                <a:avLst/>
                <a:gdLst/>
                <a:ahLst/>
                <a:cxnLst>
                  <a:cxn ang="0">
                    <a:pos x="23" y="104"/>
                  </a:cxn>
                  <a:cxn ang="0">
                    <a:pos x="32" y="0"/>
                  </a:cxn>
                  <a:cxn ang="0">
                    <a:pos x="10" y="16"/>
                  </a:cxn>
                  <a:cxn ang="0">
                    <a:pos x="0" y="121"/>
                  </a:cxn>
                  <a:cxn ang="0">
                    <a:pos x="23" y="104"/>
                  </a:cxn>
                </a:cxnLst>
                <a:rect l="0" t="0" r="r" b="b"/>
                <a:pathLst>
                  <a:path w="32" h="121">
                    <a:moveTo>
                      <a:pt x="23" y="104"/>
                    </a:moveTo>
                    <a:lnTo>
                      <a:pt x="32" y="0"/>
                    </a:lnTo>
                    <a:lnTo>
                      <a:pt x="10" y="16"/>
                    </a:lnTo>
                    <a:lnTo>
                      <a:pt x="0" y="121"/>
                    </a:lnTo>
                    <a:lnTo>
                      <a:pt x="23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11" name="Freeform 699"/>
              <p:cNvSpPr>
                <a:spLocks/>
              </p:cNvSpPr>
              <p:nvPr/>
            </p:nvSpPr>
            <p:spPr bwMode="auto">
              <a:xfrm>
                <a:off x="4600" y="2039"/>
                <a:ext cx="22" cy="9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9" y="0"/>
                  </a:cxn>
                  <a:cxn ang="0">
                    <a:pos x="22" y="89"/>
                  </a:cxn>
                  <a:cxn ang="0">
                    <a:pos x="13" y="95"/>
                  </a:cxn>
                  <a:cxn ang="0">
                    <a:pos x="0" y="5"/>
                  </a:cxn>
                </a:cxnLst>
                <a:rect l="0" t="0" r="r" b="b"/>
                <a:pathLst>
                  <a:path w="22" h="95">
                    <a:moveTo>
                      <a:pt x="0" y="5"/>
                    </a:moveTo>
                    <a:lnTo>
                      <a:pt x="9" y="0"/>
                    </a:lnTo>
                    <a:lnTo>
                      <a:pt x="22" y="89"/>
                    </a:lnTo>
                    <a:lnTo>
                      <a:pt x="13" y="9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12" name="Freeform 700"/>
              <p:cNvSpPr>
                <a:spLocks noEditPoints="1"/>
              </p:cNvSpPr>
              <p:nvPr/>
            </p:nvSpPr>
            <p:spPr bwMode="auto">
              <a:xfrm>
                <a:off x="3931" y="2039"/>
                <a:ext cx="691" cy="572"/>
              </a:xfrm>
              <a:custGeom>
                <a:avLst/>
                <a:gdLst/>
                <a:ahLst/>
                <a:cxnLst>
                  <a:cxn ang="0">
                    <a:pos x="669" y="5"/>
                  </a:cxn>
                  <a:cxn ang="0">
                    <a:pos x="678" y="0"/>
                  </a:cxn>
                  <a:cxn ang="0">
                    <a:pos x="691" y="89"/>
                  </a:cxn>
                  <a:cxn ang="0">
                    <a:pos x="682" y="95"/>
                  </a:cxn>
                  <a:cxn ang="0">
                    <a:pos x="669" y="5"/>
                  </a:cxn>
                  <a:cxn ang="0">
                    <a:pos x="0" y="548"/>
                  </a:cxn>
                  <a:cxn ang="0">
                    <a:pos x="136" y="572"/>
                  </a:cxn>
                </a:cxnLst>
                <a:rect l="0" t="0" r="r" b="b"/>
                <a:pathLst>
                  <a:path w="691" h="572">
                    <a:moveTo>
                      <a:pt x="669" y="5"/>
                    </a:moveTo>
                    <a:lnTo>
                      <a:pt x="678" y="0"/>
                    </a:lnTo>
                    <a:lnTo>
                      <a:pt x="691" y="89"/>
                    </a:lnTo>
                    <a:lnTo>
                      <a:pt x="682" y="95"/>
                    </a:lnTo>
                    <a:lnTo>
                      <a:pt x="669" y="5"/>
                    </a:lnTo>
                    <a:moveTo>
                      <a:pt x="0" y="548"/>
                    </a:moveTo>
                    <a:lnTo>
                      <a:pt x="136" y="572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13" name="Freeform 701"/>
              <p:cNvSpPr>
                <a:spLocks/>
              </p:cNvSpPr>
              <p:nvPr/>
            </p:nvSpPr>
            <p:spPr bwMode="auto">
              <a:xfrm>
                <a:off x="5049" y="2003"/>
                <a:ext cx="127" cy="116"/>
              </a:xfrm>
              <a:custGeom>
                <a:avLst/>
                <a:gdLst/>
                <a:ahLst/>
                <a:cxnLst>
                  <a:cxn ang="0">
                    <a:pos x="127" y="72"/>
                  </a:cxn>
                  <a:cxn ang="0">
                    <a:pos x="102" y="0"/>
                  </a:cxn>
                  <a:cxn ang="0">
                    <a:pos x="0" y="41"/>
                  </a:cxn>
                  <a:cxn ang="0">
                    <a:pos x="20" y="116"/>
                  </a:cxn>
                  <a:cxn ang="0">
                    <a:pos x="127" y="72"/>
                  </a:cxn>
                </a:cxnLst>
                <a:rect l="0" t="0" r="r" b="b"/>
                <a:pathLst>
                  <a:path w="127" h="116">
                    <a:moveTo>
                      <a:pt x="127" y="72"/>
                    </a:moveTo>
                    <a:lnTo>
                      <a:pt x="102" y="0"/>
                    </a:lnTo>
                    <a:lnTo>
                      <a:pt x="0" y="41"/>
                    </a:lnTo>
                    <a:lnTo>
                      <a:pt x="20" y="116"/>
                    </a:lnTo>
                    <a:lnTo>
                      <a:pt x="127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14" name="Freeform 702"/>
              <p:cNvSpPr>
                <a:spLocks/>
              </p:cNvSpPr>
              <p:nvPr/>
            </p:nvSpPr>
            <p:spPr bwMode="auto">
              <a:xfrm>
                <a:off x="5049" y="2003"/>
                <a:ext cx="127" cy="116"/>
              </a:xfrm>
              <a:custGeom>
                <a:avLst/>
                <a:gdLst/>
                <a:ahLst/>
                <a:cxnLst>
                  <a:cxn ang="0">
                    <a:pos x="127" y="72"/>
                  </a:cxn>
                  <a:cxn ang="0">
                    <a:pos x="102" y="0"/>
                  </a:cxn>
                  <a:cxn ang="0">
                    <a:pos x="0" y="41"/>
                  </a:cxn>
                  <a:cxn ang="0">
                    <a:pos x="20" y="116"/>
                  </a:cxn>
                  <a:cxn ang="0">
                    <a:pos x="127" y="72"/>
                  </a:cxn>
                </a:cxnLst>
                <a:rect l="0" t="0" r="r" b="b"/>
                <a:pathLst>
                  <a:path w="127" h="116">
                    <a:moveTo>
                      <a:pt x="127" y="72"/>
                    </a:moveTo>
                    <a:lnTo>
                      <a:pt x="102" y="0"/>
                    </a:lnTo>
                    <a:lnTo>
                      <a:pt x="0" y="41"/>
                    </a:lnTo>
                    <a:lnTo>
                      <a:pt x="20" y="116"/>
                    </a:lnTo>
                    <a:lnTo>
                      <a:pt x="127" y="7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15" name="Freeform 703"/>
              <p:cNvSpPr>
                <a:spLocks/>
              </p:cNvSpPr>
              <p:nvPr/>
            </p:nvSpPr>
            <p:spPr bwMode="auto">
              <a:xfrm>
                <a:off x="5017" y="1938"/>
                <a:ext cx="134" cy="106"/>
              </a:xfrm>
              <a:custGeom>
                <a:avLst/>
                <a:gdLst/>
                <a:ahLst/>
                <a:cxnLst>
                  <a:cxn ang="0">
                    <a:pos x="134" y="65"/>
                  </a:cxn>
                  <a:cxn ang="0">
                    <a:pos x="96" y="0"/>
                  </a:cxn>
                  <a:cxn ang="0">
                    <a:pos x="0" y="37"/>
                  </a:cxn>
                  <a:cxn ang="0">
                    <a:pos x="32" y="106"/>
                  </a:cxn>
                  <a:cxn ang="0">
                    <a:pos x="134" y="65"/>
                  </a:cxn>
                </a:cxnLst>
                <a:rect l="0" t="0" r="r" b="b"/>
                <a:pathLst>
                  <a:path w="134" h="106">
                    <a:moveTo>
                      <a:pt x="134" y="65"/>
                    </a:moveTo>
                    <a:lnTo>
                      <a:pt x="96" y="0"/>
                    </a:lnTo>
                    <a:lnTo>
                      <a:pt x="0" y="37"/>
                    </a:lnTo>
                    <a:lnTo>
                      <a:pt x="32" y="106"/>
                    </a:lnTo>
                    <a:lnTo>
                      <a:pt x="134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16" name="Freeform 704"/>
              <p:cNvSpPr>
                <a:spLocks/>
              </p:cNvSpPr>
              <p:nvPr/>
            </p:nvSpPr>
            <p:spPr bwMode="auto">
              <a:xfrm>
                <a:off x="5017" y="1938"/>
                <a:ext cx="134" cy="106"/>
              </a:xfrm>
              <a:custGeom>
                <a:avLst/>
                <a:gdLst/>
                <a:ahLst/>
                <a:cxnLst>
                  <a:cxn ang="0">
                    <a:pos x="134" y="65"/>
                  </a:cxn>
                  <a:cxn ang="0">
                    <a:pos x="96" y="0"/>
                  </a:cxn>
                  <a:cxn ang="0">
                    <a:pos x="0" y="37"/>
                  </a:cxn>
                  <a:cxn ang="0">
                    <a:pos x="32" y="106"/>
                  </a:cxn>
                  <a:cxn ang="0">
                    <a:pos x="134" y="65"/>
                  </a:cxn>
                </a:cxnLst>
                <a:rect l="0" t="0" r="r" b="b"/>
                <a:pathLst>
                  <a:path w="134" h="106">
                    <a:moveTo>
                      <a:pt x="134" y="65"/>
                    </a:moveTo>
                    <a:lnTo>
                      <a:pt x="96" y="0"/>
                    </a:lnTo>
                    <a:lnTo>
                      <a:pt x="0" y="37"/>
                    </a:lnTo>
                    <a:lnTo>
                      <a:pt x="32" y="106"/>
                    </a:lnTo>
                    <a:lnTo>
                      <a:pt x="134" y="6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17" name="Freeform 705"/>
              <p:cNvSpPr>
                <a:spLocks/>
              </p:cNvSpPr>
              <p:nvPr/>
            </p:nvSpPr>
            <p:spPr bwMode="auto">
              <a:xfrm>
                <a:off x="4177" y="1858"/>
                <a:ext cx="32" cy="9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88"/>
                  </a:cxn>
                  <a:cxn ang="0">
                    <a:pos x="19" y="98"/>
                  </a:cxn>
                  <a:cxn ang="0">
                    <a:pos x="32" y="10"/>
                  </a:cxn>
                  <a:cxn ang="0">
                    <a:pos x="15" y="0"/>
                  </a:cxn>
                </a:cxnLst>
                <a:rect l="0" t="0" r="r" b="b"/>
                <a:pathLst>
                  <a:path w="32" h="98">
                    <a:moveTo>
                      <a:pt x="15" y="0"/>
                    </a:moveTo>
                    <a:lnTo>
                      <a:pt x="0" y="88"/>
                    </a:lnTo>
                    <a:lnTo>
                      <a:pt x="19" y="98"/>
                    </a:lnTo>
                    <a:lnTo>
                      <a:pt x="32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18" name="Freeform 706"/>
              <p:cNvSpPr>
                <a:spLocks/>
              </p:cNvSpPr>
              <p:nvPr/>
            </p:nvSpPr>
            <p:spPr bwMode="auto">
              <a:xfrm>
                <a:off x="4177" y="1858"/>
                <a:ext cx="32" cy="9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88"/>
                  </a:cxn>
                  <a:cxn ang="0">
                    <a:pos x="19" y="98"/>
                  </a:cxn>
                  <a:cxn ang="0">
                    <a:pos x="32" y="10"/>
                  </a:cxn>
                  <a:cxn ang="0">
                    <a:pos x="15" y="0"/>
                  </a:cxn>
                </a:cxnLst>
                <a:rect l="0" t="0" r="r" b="b"/>
                <a:pathLst>
                  <a:path w="32" h="98">
                    <a:moveTo>
                      <a:pt x="15" y="0"/>
                    </a:moveTo>
                    <a:lnTo>
                      <a:pt x="0" y="88"/>
                    </a:lnTo>
                    <a:lnTo>
                      <a:pt x="19" y="98"/>
                    </a:lnTo>
                    <a:lnTo>
                      <a:pt x="32" y="10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19" name="Freeform 707"/>
              <p:cNvSpPr>
                <a:spLocks/>
              </p:cNvSpPr>
              <p:nvPr/>
            </p:nvSpPr>
            <p:spPr bwMode="auto">
              <a:xfrm>
                <a:off x="4637" y="2284"/>
                <a:ext cx="19" cy="114"/>
              </a:xfrm>
              <a:custGeom>
                <a:avLst/>
                <a:gdLst/>
                <a:ahLst/>
                <a:cxnLst>
                  <a:cxn ang="0">
                    <a:pos x="8" y="107"/>
                  </a:cxn>
                  <a:cxn ang="0">
                    <a:pos x="0" y="0"/>
                  </a:cxn>
                  <a:cxn ang="0">
                    <a:pos x="9" y="10"/>
                  </a:cxn>
                  <a:cxn ang="0">
                    <a:pos x="19" y="114"/>
                  </a:cxn>
                  <a:cxn ang="0">
                    <a:pos x="8" y="107"/>
                  </a:cxn>
                </a:cxnLst>
                <a:rect l="0" t="0" r="r" b="b"/>
                <a:pathLst>
                  <a:path w="19" h="114">
                    <a:moveTo>
                      <a:pt x="8" y="107"/>
                    </a:moveTo>
                    <a:lnTo>
                      <a:pt x="0" y="0"/>
                    </a:lnTo>
                    <a:lnTo>
                      <a:pt x="9" y="10"/>
                    </a:lnTo>
                    <a:lnTo>
                      <a:pt x="19" y="114"/>
                    </a:lnTo>
                    <a:lnTo>
                      <a:pt x="8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20" name="Freeform 708"/>
              <p:cNvSpPr>
                <a:spLocks/>
              </p:cNvSpPr>
              <p:nvPr/>
            </p:nvSpPr>
            <p:spPr bwMode="auto">
              <a:xfrm>
                <a:off x="4637" y="2284"/>
                <a:ext cx="19" cy="114"/>
              </a:xfrm>
              <a:custGeom>
                <a:avLst/>
                <a:gdLst/>
                <a:ahLst/>
                <a:cxnLst>
                  <a:cxn ang="0">
                    <a:pos x="8" y="107"/>
                  </a:cxn>
                  <a:cxn ang="0">
                    <a:pos x="0" y="0"/>
                  </a:cxn>
                  <a:cxn ang="0">
                    <a:pos x="9" y="10"/>
                  </a:cxn>
                  <a:cxn ang="0">
                    <a:pos x="19" y="114"/>
                  </a:cxn>
                  <a:cxn ang="0">
                    <a:pos x="8" y="107"/>
                  </a:cxn>
                </a:cxnLst>
                <a:rect l="0" t="0" r="r" b="b"/>
                <a:pathLst>
                  <a:path w="19" h="114">
                    <a:moveTo>
                      <a:pt x="8" y="107"/>
                    </a:moveTo>
                    <a:lnTo>
                      <a:pt x="0" y="0"/>
                    </a:lnTo>
                    <a:lnTo>
                      <a:pt x="9" y="10"/>
                    </a:lnTo>
                    <a:lnTo>
                      <a:pt x="19" y="114"/>
                    </a:lnTo>
                    <a:lnTo>
                      <a:pt x="8" y="10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21" name="Freeform 709"/>
              <p:cNvSpPr>
                <a:spLocks/>
              </p:cNvSpPr>
              <p:nvPr/>
            </p:nvSpPr>
            <p:spPr bwMode="auto">
              <a:xfrm>
                <a:off x="4130" y="1942"/>
                <a:ext cx="34" cy="98"/>
              </a:xfrm>
              <a:custGeom>
                <a:avLst/>
                <a:gdLst/>
                <a:ahLst/>
                <a:cxnLst>
                  <a:cxn ang="0">
                    <a:pos x="19" y="98"/>
                  </a:cxn>
                  <a:cxn ang="0">
                    <a:pos x="34" y="10"/>
                  </a:cxn>
                  <a:cxn ang="0">
                    <a:pos x="13" y="0"/>
                  </a:cxn>
                  <a:cxn ang="0">
                    <a:pos x="0" y="88"/>
                  </a:cxn>
                  <a:cxn ang="0">
                    <a:pos x="19" y="98"/>
                  </a:cxn>
                </a:cxnLst>
                <a:rect l="0" t="0" r="r" b="b"/>
                <a:pathLst>
                  <a:path w="34" h="98">
                    <a:moveTo>
                      <a:pt x="19" y="98"/>
                    </a:moveTo>
                    <a:lnTo>
                      <a:pt x="34" y="10"/>
                    </a:lnTo>
                    <a:lnTo>
                      <a:pt x="13" y="0"/>
                    </a:lnTo>
                    <a:lnTo>
                      <a:pt x="0" y="88"/>
                    </a:lnTo>
                    <a:lnTo>
                      <a:pt x="19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22" name="Freeform 710"/>
              <p:cNvSpPr>
                <a:spLocks/>
              </p:cNvSpPr>
              <p:nvPr/>
            </p:nvSpPr>
            <p:spPr bwMode="auto">
              <a:xfrm>
                <a:off x="4130" y="1942"/>
                <a:ext cx="34" cy="98"/>
              </a:xfrm>
              <a:custGeom>
                <a:avLst/>
                <a:gdLst/>
                <a:ahLst/>
                <a:cxnLst>
                  <a:cxn ang="0">
                    <a:pos x="19" y="98"/>
                  </a:cxn>
                  <a:cxn ang="0">
                    <a:pos x="34" y="10"/>
                  </a:cxn>
                  <a:cxn ang="0">
                    <a:pos x="13" y="0"/>
                  </a:cxn>
                  <a:cxn ang="0">
                    <a:pos x="0" y="88"/>
                  </a:cxn>
                  <a:cxn ang="0">
                    <a:pos x="19" y="98"/>
                  </a:cxn>
                </a:cxnLst>
                <a:rect l="0" t="0" r="r" b="b"/>
                <a:pathLst>
                  <a:path w="34" h="98">
                    <a:moveTo>
                      <a:pt x="19" y="98"/>
                    </a:moveTo>
                    <a:lnTo>
                      <a:pt x="34" y="10"/>
                    </a:lnTo>
                    <a:lnTo>
                      <a:pt x="13" y="0"/>
                    </a:lnTo>
                    <a:lnTo>
                      <a:pt x="0" y="88"/>
                    </a:lnTo>
                    <a:lnTo>
                      <a:pt x="19" y="9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23" name="Freeform 711"/>
              <p:cNvSpPr>
                <a:spLocks/>
              </p:cNvSpPr>
              <p:nvPr/>
            </p:nvSpPr>
            <p:spPr bwMode="auto">
              <a:xfrm>
                <a:off x="4134" y="2170"/>
                <a:ext cx="30" cy="124"/>
              </a:xfrm>
              <a:custGeom>
                <a:avLst/>
                <a:gdLst/>
                <a:ahLst/>
                <a:cxnLst>
                  <a:cxn ang="0">
                    <a:pos x="9" y="17"/>
                  </a:cxn>
                  <a:cxn ang="0">
                    <a:pos x="0" y="124"/>
                  </a:cxn>
                  <a:cxn ang="0">
                    <a:pos x="23" y="106"/>
                  </a:cxn>
                  <a:cxn ang="0">
                    <a:pos x="30" y="0"/>
                  </a:cxn>
                  <a:cxn ang="0">
                    <a:pos x="9" y="17"/>
                  </a:cxn>
                </a:cxnLst>
                <a:rect l="0" t="0" r="r" b="b"/>
                <a:pathLst>
                  <a:path w="30" h="124">
                    <a:moveTo>
                      <a:pt x="9" y="17"/>
                    </a:moveTo>
                    <a:lnTo>
                      <a:pt x="0" y="124"/>
                    </a:lnTo>
                    <a:lnTo>
                      <a:pt x="23" y="106"/>
                    </a:lnTo>
                    <a:lnTo>
                      <a:pt x="30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24" name="Freeform 712"/>
              <p:cNvSpPr>
                <a:spLocks/>
              </p:cNvSpPr>
              <p:nvPr/>
            </p:nvSpPr>
            <p:spPr bwMode="auto">
              <a:xfrm>
                <a:off x="4134" y="2170"/>
                <a:ext cx="30" cy="124"/>
              </a:xfrm>
              <a:custGeom>
                <a:avLst/>
                <a:gdLst/>
                <a:ahLst/>
                <a:cxnLst>
                  <a:cxn ang="0">
                    <a:pos x="9" y="17"/>
                  </a:cxn>
                  <a:cxn ang="0">
                    <a:pos x="0" y="124"/>
                  </a:cxn>
                  <a:cxn ang="0">
                    <a:pos x="23" y="106"/>
                  </a:cxn>
                  <a:cxn ang="0">
                    <a:pos x="30" y="0"/>
                  </a:cxn>
                  <a:cxn ang="0">
                    <a:pos x="9" y="17"/>
                  </a:cxn>
                </a:cxnLst>
                <a:rect l="0" t="0" r="r" b="b"/>
                <a:pathLst>
                  <a:path w="30" h="124">
                    <a:moveTo>
                      <a:pt x="9" y="17"/>
                    </a:moveTo>
                    <a:lnTo>
                      <a:pt x="0" y="124"/>
                    </a:lnTo>
                    <a:lnTo>
                      <a:pt x="23" y="106"/>
                    </a:lnTo>
                    <a:lnTo>
                      <a:pt x="30" y="0"/>
                    </a:lnTo>
                    <a:lnTo>
                      <a:pt x="9" y="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25" name="Freeform 713"/>
              <p:cNvSpPr>
                <a:spLocks/>
              </p:cNvSpPr>
              <p:nvPr/>
            </p:nvSpPr>
            <p:spPr bwMode="auto">
              <a:xfrm>
                <a:off x="4974" y="2190"/>
                <a:ext cx="102" cy="104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02" y="72"/>
                  </a:cxn>
                  <a:cxn ang="0">
                    <a:pos x="102" y="0"/>
                  </a:cxn>
                  <a:cxn ang="0">
                    <a:pos x="0" y="33"/>
                  </a:cxn>
                  <a:cxn ang="0">
                    <a:pos x="0" y="104"/>
                  </a:cxn>
                </a:cxnLst>
                <a:rect l="0" t="0" r="r" b="b"/>
                <a:pathLst>
                  <a:path w="102" h="104">
                    <a:moveTo>
                      <a:pt x="0" y="104"/>
                    </a:moveTo>
                    <a:lnTo>
                      <a:pt x="102" y="72"/>
                    </a:lnTo>
                    <a:lnTo>
                      <a:pt x="102" y="0"/>
                    </a:lnTo>
                    <a:lnTo>
                      <a:pt x="0" y="33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26" name="Freeform 714"/>
              <p:cNvSpPr>
                <a:spLocks/>
              </p:cNvSpPr>
              <p:nvPr/>
            </p:nvSpPr>
            <p:spPr bwMode="auto">
              <a:xfrm>
                <a:off x="4974" y="2190"/>
                <a:ext cx="102" cy="104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02" y="72"/>
                  </a:cxn>
                  <a:cxn ang="0">
                    <a:pos x="102" y="0"/>
                  </a:cxn>
                  <a:cxn ang="0">
                    <a:pos x="0" y="33"/>
                  </a:cxn>
                  <a:cxn ang="0">
                    <a:pos x="0" y="104"/>
                  </a:cxn>
                </a:cxnLst>
                <a:rect l="0" t="0" r="r" b="b"/>
                <a:pathLst>
                  <a:path w="102" h="104">
                    <a:moveTo>
                      <a:pt x="0" y="104"/>
                    </a:moveTo>
                    <a:lnTo>
                      <a:pt x="102" y="72"/>
                    </a:lnTo>
                    <a:lnTo>
                      <a:pt x="102" y="0"/>
                    </a:lnTo>
                    <a:lnTo>
                      <a:pt x="0" y="33"/>
                    </a:lnTo>
                    <a:lnTo>
                      <a:pt x="0" y="10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27" name="Freeform 715"/>
              <p:cNvSpPr>
                <a:spLocks/>
              </p:cNvSpPr>
              <p:nvPr/>
            </p:nvSpPr>
            <p:spPr bwMode="auto">
              <a:xfrm>
                <a:off x="4164" y="1946"/>
                <a:ext cx="32" cy="9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89"/>
                  </a:cxn>
                  <a:cxn ang="0">
                    <a:pos x="18" y="98"/>
                  </a:cxn>
                  <a:cxn ang="0">
                    <a:pos x="32" y="10"/>
                  </a:cxn>
                  <a:cxn ang="0">
                    <a:pos x="13" y="0"/>
                  </a:cxn>
                </a:cxnLst>
                <a:rect l="0" t="0" r="r" b="b"/>
                <a:pathLst>
                  <a:path w="32" h="98">
                    <a:moveTo>
                      <a:pt x="13" y="0"/>
                    </a:moveTo>
                    <a:lnTo>
                      <a:pt x="0" y="89"/>
                    </a:lnTo>
                    <a:lnTo>
                      <a:pt x="18" y="98"/>
                    </a:lnTo>
                    <a:lnTo>
                      <a:pt x="32" y="1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28" name="Freeform 716"/>
              <p:cNvSpPr>
                <a:spLocks/>
              </p:cNvSpPr>
              <p:nvPr/>
            </p:nvSpPr>
            <p:spPr bwMode="auto">
              <a:xfrm>
                <a:off x="4164" y="1946"/>
                <a:ext cx="32" cy="9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89"/>
                  </a:cxn>
                  <a:cxn ang="0">
                    <a:pos x="18" y="98"/>
                  </a:cxn>
                  <a:cxn ang="0">
                    <a:pos x="32" y="10"/>
                  </a:cxn>
                  <a:cxn ang="0">
                    <a:pos x="13" y="0"/>
                  </a:cxn>
                </a:cxnLst>
                <a:rect l="0" t="0" r="r" b="b"/>
                <a:pathLst>
                  <a:path w="32" h="98">
                    <a:moveTo>
                      <a:pt x="13" y="0"/>
                    </a:moveTo>
                    <a:lnTo>
                      <a:pt x="0" y="89"/>
                    </a:lnTo>
                    <a:lnTo>
                      <a:pt x="18" y="98"/>
                    </a:lnTo>
                    <a:lnTo>
                      <a:pt x="32" y="1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29" name="Freeform 717"/>
              <p:cNvSpPr>
                <a:spLocks/>
              </p:cNvSpPr>
              <p:nvPr/>
            </p:nvSpPr>
            <p:spPr bwMode="auto">
              <a:xfrm>
                <a:off x="4117" y="2030"/>
                <a:ext cx="32" cy="100"/>
              </a:xfrm>
              <a:custGeom>
                <a:avLst/>
                <a:gdLst/>
                <a:ahLst/>
                <a:cxnLst>
                  <a:cxn ang="0">
                    <a:pos x="17" y="100"/>
                  </a:cxn>
                  <a:cxn ang="0">
                    <a:pos x="32" y="10"/>
                  </a:cxn>
                  <a:cxn ang="0">
                    <a:pos x="13" y="0"/>
                  </a:cxn>
                  <a:cxn ang="0">
                    <a:pos x="0" y="88"/>
                  </a:cxn>
                  <a:cxn ang="0">
                    <a:pos x="17" y="100"/>
                  </a:cxn>
                </a:cxnLst>
                <a:rect l="0" t="0" r="r" b="b"/>
                <a:pathLst>
                  <a:path w="32" h="100">
                    <a:moveTo>
                      <a:pt x="17" y="100"/>
                    </a:moveTo>
                    <a:lnTo>
                      <a:pt x="32" y="10"/>
                    </a:lnTo>
                    <a:lnTo>
                      <a:pt x="13" y="0"/>
                    </a:lnTo>
                    <a:lnTo>
                      <a:pt x="0" y="88"/>
                    </a:lnTo>
                    <a:lnTo>
                      <a:pt x="1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30" name="Freeform 718"/>
              <p:cNvSpPr>
                <a:spLocks/>
              </p:cNvSpPr>
              <p:nvPr/>
            </p:nvSpPr>
            <p:spPr bwMode="auto">
              <a:xfrm>
                <a:off x="4117" y="2030"/>
                <a:ext cx="32" cy="100"/>
              </a:xfrm>
              <a:custGeom>
                <a:avLst/>
                <a:gdLst/>
                <a:ahLst/>
                <a:cxnLst>
                  <a:cxn ang="0">
                    <a:pos x="17" y="100"/>
                  </a:cxn>
                  <a:cxn ang="0">
                    <a:pos x="32" y="10"/>
                  </a:cxn>
                  <a:cxn ang="0">
                    <a:pos x="13" y="0"/>
                  </a:cxn>
                  <a:cxn ang="0">
                    <a:pos x="0" y="88"/>
                  </a:cxn>
                  <a:cxn ang="0">
                    <a:pos x="17" y="100"/>
                  </a:cxn>
                </a:cxnLst>
                <a:rect l="0" t="0" r="r" b="b"/>
                <a:pathLst>
                  <a:path w="32" h="100">
                    <a:moveTo>
                      <a:pt x="17" y="100"/>
                    </a:moveTo>
                    <a:lnTo>
                      <a:pt x="32" y="10"/>
                    </a:lnTo>
                    <a:lnTo>
                      <a:pt x="13" y="0"/>
                    </a:lnTo>
                    <a:lnTo>
                      <a:pt x="0" y="88"/>
                    </a:lnTo>
                    <a:lnTo>
                      <a:pt x="17" y="10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31" name="Freeform 719"/>
              <p:cNvSpPr>
                <a:spLocks/>
              </p:cNvSpPr>
              <p:nvPr/>
            </p:nvSpPr>
            <p:spPr bwMode="auto">
              <a:xfrm>
                <a:off x="4614" y="1852"/>
                <a:ext cx="24" cy="9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4" y="90"/>
                  </a:cxn>
                  <a:cxn ang="0">
                    <a:pos x="15" y="95"/>
                  </a:cxn>
                  <a:cxn ang="0">
                    <a:pos x="0" y="7"/>
                  </a:cxn>
                  <a:cxn ang="0">
                    <a:pos x="10" y="0"/>
                  </a:cxn>
                </a:cxnLst>
                <a:rect l="0" t="0" r="r" b="b"/>
                <a:pathLst>
                  <a:path w="24" h="95">
                    <a:moveTo>
                      <a:pt x="10" y="0"/>
                    </a:moveTo>
                    <a:lnTo>
                      <a:pt x="24" y="90"/>
                    </a:lnTo>
                    <a:lnTo>
                      <a:pt x="15" y="95"/>
                    </a:lnTo>
                    <a:lnTo>
                      <a:pt x="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32" name="Freeform 720"/>
              <p:cNvSpPr>
                <a:spLocks noEditPoints="1"/>
              </p:cNvSpPr>
              <p:nvPr/>
            </p:nvSpPr>
            <p:spPr bwMode="auto">
              <a:xfrm>
                <a:off x="4614" y="1852"/>
                <a:ext cx="167" cy="76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4" y="90"/>
                  </a:cxn>
                  <a:cxn ang="0">
                    <a:pos x="15" y="95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8" y="767"/>
                  </a:cxn>
                  <a:cxn ang="0">
                    <a:pos x="167" y="748"/>
                  </a:cxn>
                </a:cxnLst>
                <a:rect l="0" t="0" r="r" b="b"/>
                <a:pathLst>
                  <a:path w="167" h="767">
                    <a:moveTo>
                      <a:pt x="10" y="0"/>
                    </a:moveTo>
                    <a:lnTo>
                      <a:pt x="24" y="90"/>
                    </a:lnTo>
                    <a:lnTo>
                      <a:pt x="15" y="95"/>
                    </a:lnTo>
                    <a:lnTo>
                      <a:pt x="0" y="7"/>
                    </a:lnTo>
                    <a:lnTo>
                      <a:pt x="10" y="0"/>
                    </a:lnTo>
                    <a:moveTo>
                      <a:pt x="28" y="767"/>
                    </a:moveTo>
                    <a:lnTo>
                      <a:pt x="167" y="74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33" name="Freeform 721"/>
              <p:cNvSpPr>
                <a:spLocks/>
              </p:cNvSpPr>
              <p:nvPr/>
            </p:nvSpPr>
            <p:spPr bwMode="auto">
              <a:xfrm>
                <a:off x="4661" y="2174"/>
                <a:ext cx="20" cy="114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9" y="106"/>
                  </a:cxn>
                  <a:cxn ang="0">
                    <a:pos x="0" y="0"/>
                  </a:cxn>
                  <a:cxn ang="0">
                    <a:pos x="12" y="9"/>
                  </a:cxn>
                  <a:cxn ang="0">
                    <a:pos x="20" y="114"/>
                  </a:cxn>
                </a:cxnLst>
                <a:rect l="0" t="0" r="r" b="b"/>
                <a:pathLst>
                  <a:path w="20" h="114">
                    <a:moveTo>
                      <a:pt x="20" y="114"/>
                    </a:moveTo>
                    <a:lnTo>
                      <a:pt x="9" y="106"/>
                    </a:lnTo>
                    <a:lnTo>
                      <a:pt x="0" y="0"/>
                    </a:lnTo>
                    <a:lnTo>
                      <a:pt x="12" y="9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34" name="Freeform 722"/>
              <p:cNvSpPr>
                <a:spLocks/>
              </p:cNvSpPr>
              <p:nvPr/>
            </p:nvSpPr>
            <p:spPr bwMode="auto">
              <a:xfrm>
                <a:off x="4661" y="2174"/>
                <a:ext cx="20" cy="114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9" y="106"/>
                  </a:cxn>
                  <a:cxn ang="0">
                    <a:pos x="0" y="0"/>
                  </a:cxn>
                  <a:cxn ang="0">
                    <a:pos x="12" y="9"/>
                  </a:cxn>
                  <a:cxn ang="0">
                    <a:pos x="20" y="114"/>
                  </a:cxn>
                </a:cxnLst>
                <a:rect l="0" t="0" r="r" b="b"/>
                <a:pathLst>
                  <a:path w="20" h="114">
                    <a:moveTo>
                      <a:pt x="20" y="114"/>
                    </a:moveTo>
                    <a:lnTo>
                      <a:pt x="9" y="106"/>
                    </a:lnTo>
                    <a:lnTo>
                      <a:pt x="0" y="0"/>
                    </a:lnTo>
                    <a:lnTo>
                      <a:pt x="12" y="9"/>
                    </a:lnTo>
                    <a:lnTo>
                      <a:pt x="20" y="1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35" name="Freeform 723"/>
              <p:cNvSpPr>
                <a:spLocks/>
              </p:cNvSpPr>
              <p:nvPr/>
            </p:nvSpPr>
            <p:spPr bwMode="auto">
              <a:xfrm>
                <a:off x="4150" y="2035"/>
                <a:ext cx="32" cy="9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88"/>
                  </a:cxn>
                  <a:cxn ang="0">
                    <a:pos x="18" y="99"/>
                  </a:cxn>
                  <a:cxn ang="0">
                    <a:pos x="32" y="9"/>
                  </a:cxn>
                  <a:cxn ang="0">
                    <a:pos x="14" y="0"/>
                  </a:cxn>
                </a:cxnLst>
                <a:rect l="0" t="0" r="r" b="b"/>
                <a:pathLst>
                  <a:path w="32" h="99">
                    <a:moveTo>
                      <a:pt x="14" y="0"/>
                    </a:moveTo>
                    <a:lnTo>
                      <a:pt x="0" y="88"/>
                    </a:lnTo>
                    <a:lnTo>
                      <a:pt x="18" y="99"/>
                    </a:lnTo>
                    <a:lnTo>
                      <a:pt x="32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36" name="Freeform 724"/>
              <p:cNvSpPr>
                <a:spLocks/>
              </p:cNvSpPr>
              <p:nvPr/>
            </p:nvSpPr>
            <p:spPr bwMode="auto">
              <a:xfrm>
                <a:off x="4150" y="2035"/>
                <a:ext cx="32" cy="9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88"/>
                  </a:cxn>
                  <a:cxn ang="0">
                    <a:pos x="18" y="99"/>
                  </a:cxn>
                  <a:cxn ang="0">
                    <a:pos x="32" y="9"/>
                  </a:cxn>
                  <a:cxn ang="0">
                    <a:pos x="14" y="0"/>
                  </a:cxn>
                </a:cxnLst>
                <a:rect l="0" t="0" r="r" b="b"/>
                <a:pathLst>
                  <a:path w="32" h="99">
                    <a:moveTo>
                      <a:pt x="14" y="0"/>
                    </a:moveTo>
                    <a:lnTo>
                      <a:pt x="0" y="88"/>
                    </a:lnTo>
                    <a:lnTo>
                      <a:pt x="18" y="99"/>
                    </a:lnTo>
                    <a:lnTo>
                      <a:pt x="32" y="9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37" name="Freeform 725"/>
              <p:cNvSpPr>
                <a:spLocks/>
              </p:cNvSpPr>
              <p:nvPr/>
            </p:nvSpPr>
            <p:spPr bwMode="auto">
              <a:xfrm>
                <a:off x="4581" y="1858"/>
                <a:ext cx="24" cy="93"/>
              </a:xfrm>
              <a:custGeom>
                <a:avLst/>
                <a:gdLst/>
                <a:ahLst/>
                <a:cxnLst>
                  <a:cxn ang="0">
                    <a:pos x="13" y="93"/>
                  </a:cxn>
                  <a:cxn ang="0">
                    <a:pos x="0" y="5"/>
                  </a:cxn>
                  <a:cxn ang="0">
                    <a:pos x="9" y="0"/>
                  </a:cxn>
                  <a:cxn ang="0">
                    <a:pos x="24" y="88"/>
                  </a:cxn>
                  <a:cxn ang="0">
                    <a:pos x="13" y="93"/>
                  </a:cxn>
                </a:cxnLst>
                <a:rect l="0" t="0" r="r" b="b"/>
                <a:pathLst>
                  <a:path w="24" h="93">
                    <a:moveTo>
                      <a:pt x="13" y="93"/>
                    </a:moveTo>
                    <a:lnTo>
                      <a:pt x="0" y="5"/>
                    </a:lnTo>
                    <a:lnTo>
                      <a:pt x="9" y="0"/>
                    </a:lnTo>
                    <a:lnTo>
                      <a:pt x="24" y="88"/>
                    </a:lnTo>
                    <a:lnTo>
                      <a:pt x="13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38" name="Freeform 726"/>
              <p:cNvSpPr>
                <a:spLocks/>
              </p:cNvSpPr>
              <p:nvPr/>
            </p:nvSpPr>
            <p:spPr bwMode="auto">
              <a:xfrm>
                <a:off x="4581" y="1858"/>
                <a:ext cx="24" cy="93"/>
              </a:xfrm>
              <a:custGeom>
                <a:avLst/>
                <a:gdLst/>
                <a:ahLst/>
                <a:cxnLst>
                  <a:cxn ang="0">
                    <a:pos x="13" y="93"/>
                  </a:cxn>
                  <a:cxn ang="0">
                    <a:pos x="0" y="5"/>
                  </a:cxn>
                  <a:cxn ang="0">
                    <a:pos x="9" y="0"/>
                  </a:cxn>
                  <a:cxn ang="0">
                    <a:pos x="24" y="88"/>
                  </a:cxn>
                  <a:cxn ang="0">
                    <a:pos x="13" y="93"/>
                  </a:cxn>
                </a:cxnLst>
                <a:rect l="0" t="0" r="r" b="b"/>
                <a:pathLst>
                  <a:path w="24" h="93">
                    <a:moveTo>
                      <a:pt x="13" y="93"/>
                    </a:moveTo>
                    <a:lnTo>
                      <a:pt x="0" y="5"/>
                    </a:lnTo>
                    <a:lnTo>
                      <a:pt x="9" y="0"/>
                    </a:lnTo>
                    <a:lnTo>
                      <a:pt x="24" y="88"/>
                    </a:lnTo>
                    <a:lnTo>
                      <a:pt x="13" y="9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39" name="Freeform 727"/>
              <p:cNvSpPr>
                <a:spLocks/>
              </p:cNvSpPr>
              <p:nvPr/>
            </p:nvSpPr>
            <p:spPr bwMode="auto">
              <a:xfrm>
                <a:off x="4629" y="1942"/>
                <a:ext cx="23" cy="9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3" y="88"/>
                  </a:cxn>
                  <a:cxn ang="0">
                    <a:pos x="13" y="94"/>
                  </a:cxn>
                  <a:cxn ang="0">
                    <a:pos x="0" y="5"/>
                  </a:cxn>
                  <a:cxn ang="0">
                    <a:pos x="9" y="0"/>
                  </a:cxn>
                </a:cxnLst>
                <a:rect l="0" t="0" r="r" b="b"/>
                <a:pathLst>
                  <a:path w="23" h="94">
                    <a:moveTo>
                      <a:pt x="9" y="0"/>
                    </a:moveTo>
                    <a:lnTo>
                      <a:pt x="23" y="88"/>
                    </a:lnTo>
                    <a:lnTo>
                      <a:pt x="13" y="94"/>
                    </a:lnTo>
                    <a:lnTo>
                      <a:pt x="0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40" name="Freeform 728"/>
              <p:cNvSpPr>
                <a:spLocks/>
              </p:cNvSpPr>
              <p:nvPr/>
            </p:nvSpPr>
            <p:spPr bwMode="auto">
              <a:xfrm>
                <a:off x="4629" y="1942"/>
                <a:ext cx="23" cy="9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3" y="88"/>
                  </a:cxn>
                  <a:cxn ang="0">
                    <a:pos x="13" y="94"/>
                  </a:cxn>
                  <a:cxn ang="0">
                    <a:pos x="0" y="5"/>
                  </a:cxn>
                  <a:cxn ang="0">
                    <a:pos x="9" y="0"/>
                  </a:cxn>
                </a:cxnLst>
                <a:rect l="0" t="0" r="r" b="b"/>
                <a:pathLst>
                  <a:path w="23" h="94">
                    <a:moveTo>
                      <a:pt x="9" y="0"/>
                    </a:moveTo>
                    <a:lnTo>
                      <a:pt x="23" y="88"/>
                    </a:lnTo>
                    <a:lnTo>
                      <a:pt x="13" y="94"/>
                    </a:lnTo>
                    <a:lnTo>
                      <a:pt x="0" y="5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841" name="Freeform 729"/>
            <p:cNvSpPr>
              <a:spLocks/>
            </p:cNvSpPr>
            <p:nvPr/>
          </p:nvSpPr>
          <p:spPr bwMode="auto">
            <a:xfrm>
              <a:off x="4628" y="2179"/>
              <a:ext cx="18" cy="115"/>
            </a:xfrm>
            <a:custGeom>
              <a:avLst/>
              <a:gdLst/>
              <a:ahLst/>
              <a:cxnLst>
                <a:cxn ang="0">
                  <a:pos x="9" y="105"/>
                </a:cxn>
                <a:cxn ang="0">
                  <a:pos x="0" y="0"/>
                </a:cxn>
                <a:cxn ang="0">
                  <a:pos x="10" y="8"/>
                </a:cxn>
                <a:cxn ang="0">
                  <a:pos x="18" y="115"/>
                </a:cxn>
                <a:cxn ang="0">
                  <a:pos x="9" y="105"/>
                </a:cxn>
              </a:cxnLst>
              <a:rect l="0" t="0" r="r" b="b"/>
              <a:pathLst>
                <a:path w="18" h="115">
                  <a:moveTo>
                    <a:pt x="9" y="105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18" y="115"/>
                  </a:lnTo>
                  <a:lnTo>
                    <a:pt x="9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42" name="Freeform 730"/>
            <p:cNvSpPr>
              <a:spLocks noEditPoints="1"/>
            </p:cNvSpPr>
            <p:nvPr/>
          </p:nvSpPr>
          <p:spPr bwMode="auto">
            <a:xfrm>
              <a:off x="4067" y="2179"/>
              <a:ext cx="579" cy="447"/>
            </a:xfrm>
            <a:custGeom>
              <a:avLst/>
              <a:gdLst/>
              <a:ahLst/>
              <a:cxnLst>
                <a:cxn ang="0">
                  <a:pos x="570" y="105"/>
                </a:cxn>
                <a:cxn ang="0">
                  <a:pos x="561" y="0"/>
                </a:cxn>
                <a:cxn ang="0">
                  <a:pos x="571" y="8"/>
                </a:cxn>
                <a:cxn ang="0">
                  <a:pos x="579" y="115"/>
                </a:cxn>
                <a:cxn ang="0">
                  <a:pos x="570" y="105"/>
                </a:cxn>
                <a:cxn ang="0">
                  <a:pos x="0" y="432"/>
                </a:cxn>
                <a:cxn ang="0">
                  <a:pos x="142" y="447"/>
                </a:cxn>
              </a:cxnLst>
              <a:rect l="0" t="0" r="r" b="b"/>
              <a:pathLst>
                <a:path w="579" h="447">
                  <a:moveTo>
                    <a:pt x="570" y="105"/>
                  </a:moveTo>
                  <a:lnTo>
                    <a:pt x="561" y="0"/>
                  </a:lnTo>
                  <a:lnTo>
                    <a:pt x="571" y="8"/>
                  </a:lnTo>
                  <a:lnTo>
                    <a:pt x="579" y="115"/>
                  </a:lnTo>
                  <a:lnTo>
                    <a:pt x="570" y="105"/>
                  </a:lnTo>
                  <a:moveTo>
                    <a:pt x="0" y="432"/>
                  </a:moveTo>
                  <a:lnTo>
                    <a:pt x="142" y="447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43" name="Freeform 731"/>
            <p:cNvSpPr>
              <a:spLocks/>
            </p:cNvSpPr>
            <p:nvPr/>
          </p:nvSpPr>
          <p:spPr bwMode="auto">
            <a:xfrm>
              <a:off x="4594" y="1946"/>
              <a:ext cx="23" cy="93"/>
            </a:xfrm>
            <a:custGeom>
              <a:avLst/>
              <a:gdLst/>
              <a:ahLst/>
              <a:cxnLst>
                <a:cxn ang="0">
                  <a:pos x="15" y="93"/>
                </a:cxn>
                <a:cxn ang="0">
                  <a:pos x="0" y="5"/>
                </a:cxn>
                <a:cxn ang="0">
                  <a:pos x="11" y="0"/>
                </a:cxn>
                <a:cxn ang="0">
                  <a:pos x="23" y="89"/>
                </a:cxn>
                <a:cxn ang="0">
                  <a:pos x="15" y="93"/>
                </a:cxn>
              </a:cxnLst>
              <a:rect l="0" t="0" r="r" b="b"/>
              <a:pathLst>
                <a:path w="23" h="93">
                  <a:moveTo>
                    <a:pt x="15" y="93"/>
                  </a:moveTo>
                  <a:lnTo>
                    <a:pt x="0" y="5"/>
                  </a:lnTo>
                  <a:lnTo>
                    <a:pt x="11" y="0"/>
                  </a:lnTo>
                  <a:lnTo>
                    <a:pt x="23" y="89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44" name="Freeform 732"/>
            <p:cNvSpPr>
              <a:spLocks/>
            </p:cNvSpPr>
            <p:nvPr/>
          </p:nvSpPr>
          <p:spPr bwMode="auto">
            <a:xfrm>
              <a:off x="4594" y="1946"/>
              <a:ext cx="23" cy="93"/>
            </a:xfrm>
            <a:custGeom>
              <a:avLst/>
              <a:gdLst/>
              <a:ahLst/>
              <a:cxnLst>
                <a:cxn ang="0">
                  <a:pos x="15" y="93"/>
                </a:cxn>
                <a:cxn ang="0">
                  <a:pos x="0" y="5"/>
                </a:cxn>
                <a:cxn ang="0">
                  <a:pos x="11" y="0"/>
                </a:cxn>
                <a:cxn ang="0">
                  <a:pos x="23" y="89"/>
                </a:cxn>
                <a:cxn ang="0">
                  <a:pos x="15" y="93"/>
                </a:cxn>
              </a:cxnLst>
              <a:rect l="0" t="0" r="r" b="b"/>
              <a:pathLst>
                <a:path w="23" h="93">
                  <a:moveTo>
                    <a:pt x="15" y="93"/>
                  </a:moveTo>
                  <a:lnTo>
                    <a:pt x="0" y="5"/>
                  </a:lnTo>
                  <a:lnTo>
                    <a:pt x="11" y="0"/>
                  </a:lnTo>
                  <a:lnTo>
                    <a:pt x="23" y="89"/>
                  </a:lnTo>
                  <a:lnTo>
                    <a:pt x="15" y="93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45" name="Freeform 733"/>
            <p:cNvSpPr>
              <a:spLocks/>
            </p:cNvSpPr>
            <p:nvPr/>
          </p:nvSpPr>
          <p:spPr bwMode="auto">
            <a:xfrm>
              <a:off x="4642" y="2030"/>
              <a:ext cx="23" cy="9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3" y="88"/>
                </a:cxn>
                <a:cxn ang="0">
                  <a:pos x="14" y="94"/>
                </a:cxn>
                <a:cxn ang="0">
                  <a:pos x="0" y="6"/>
                </a:cxn>
                <a:cxn ang="0">
                  <a:pos x="10" y="0"/>
                </a:cxn>
              </a:cxnLst>
              <a:rect l="0" t="0" r="r" b="b"/>
              <a:pathLst>
                <a:path w="23" h="94">
                  <a:moveTo>
                    <a:pt x="10" y="0"/>
                  </a:moveTo>
                  <a:lnTo>
                    <a:pt x="23" y="88"/>
                  </a:lnTo>
                  <a:lnTo>
                    <a:pt x="14" y="94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46" name="Freeform 734"/>
            <p:cNvSpPr>
              <a:spLocks/>
            </p:cNvSpPr>
            <p:nvPr/>
          </p:nvSpPr>
          <p:spPr bwMode="auto">
            <a:xfrm>
              <a:off x="4642" y="2030"/>
              <a:ext cx="23" cy="9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3" y="88"/>
                </a:cxn>
                <a:cxn ang="0">
                  <a:pos x="14" y="94"/>
                </a:cxn>
                <a:cxn ang="0">
                  <a:pos x="0" y="6"/>
                </a:cxn>
                <a:cxn ang="0">
                  <a:pos x="10" y="0"/>
                </a:cxn>
              </a:cxnLst>
              <a:rect l="0" t="0" r="r" b="b"/>
              <a:pathLst>
                <a:path w="23" h="94">
                  <a:moveTo>
                    <a:pt x="10" y="0"/>
                  </a:moveTo>
                  <a:lnTo>
                    <a:pt x="23" y="88"/>
                  </a:lnTo>
                  <a:lnTo>
                    <a:pt x="14" y="94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47" name="Freeform 735"/>
            <p:cNvSpPr>
              <a:spLocks/>
            </p:cNvSpPr>
            <p:nvPr/>
          </p:nvSpPr>
          <p:spPr bwMode="auto">
            <a:xfrm>
              <a:off x="4866" y="1860"/>
              <a:ext cx="151" cy="147"/>
            </a:xfrm>
            <a:custGeom>
              <a:avLst/>
              <a:gdLst/>
              <a:ahLst/>
              <a:cxnLst>
                <a:cxn ang="0">
                  <a:pos x="151" y="115"/>
                </a:cxn>
                <a:cxn ang="0">
                  <a:pos x="83" y="0"/>
                </a:cxn>
                <a:cxn ang="0">
                  <a:pos x="0" y="26"/>
                </a:cxn>
                <a:cxn ang="0">
                  <a:pos x="59" y="147"/>
                </a:cxn>
                <a:cxn ang="0">
                  <a:pos x="151" y="115"/>
                </a:cxn>
              </a:cxnLst>
              <a:rect l="0" t="0" r="r" b="b"/>
              <a:pathLst>
                <a:path w="151" h="147">
                  <a:moveTo>
                    <a:pt x="151" y="115"/>
                  </a:moveTo>
                  <a:lnTo>
                    <a:pt x="83" y="0"/>
                  </a:lnTo>
                  <a:lnTo>
                    <a:pt x="0" y="26"/>
                  </a:lnTo>
                  <a:lnTo>
                    <a:pt x="59" y="147"/>
                  </a:lnTo>
                  <a:lnTo>
                    <a:pt x="15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48" name="Freeform 736"/>
            <p:cNvSpPr>
              <a:spLocks/>
            </p:cNvSpPr>
            <p:nvPr/>
          </p:nvSpPr>
          <p:spPr bwMode="auto">
            <a:xfrm>
              <a:off x="4866" y="1860"/>
              <a:ext cx="151" cy="147"/>
            </a:xfrm>
            <a:custGeom>
              <a:avLst/>
              <a:gdLst/>
              <a:ahLst/>
              <a:cxnLst>
                <a:cxn ang="0">
                  <a:pos x="151" y="115"/>
                </a:cxn>
                <a:cxn ang="0">
                  <a:pos x="83" y="0"/>
                </a:cxn>
                <a:cxn ang="0">
                  <a:pos x="0" y="26"/>
                </a:cxn>
                <a:cxn ang="0">
                  <a:pos x="59" y="147"/>
                </a:cxn>
                <a:cxn ang="0">
                  <a:pos x="151" y="115"/>
                </a:cxn>
              </a:cxnLst>
              <a:rect l="0" t="0" r="r" b="b"/>
              <a:pathLst>
                <a:path w="151" h="147">
                  <a:moveTo>
                    <a:pt x="151" y="115"/>
                  </a:moveTo>
                  <a:lnTo>
                    <a:pt x="83" y="0"/>
                  </a:lnTo>
                  <a:lnTo>
                    <a:pt x="0" y="26"/>
                  </a:lnTo>
                  <a:lnTo>
                    <a:pt x="59" y="147"/>
                  </a:lnTo>
                  <a:lnTo>
                    <a:pt x="151" y="115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49" name="Freeform 737"/>
            <p:cNvSpPr>
              <a:spLocks/>
            </p:cNvSpPr>
            <p:nvPr/>
          </p:nvSpPr>
          <p:spPr bwMode="auto">
            <a:xfrm>
              <a:off x="4609" y="2035"/>
              <a:ext cx="23" cy="93"/>
            </a:xfrm>
            <a:custGeom>
              <a:avLst/>
              <a:gdLst/>
              <a:ahLst/>
              <a:cxnLst>
                <a:cxn ang="0">
                  <a:pos x="13" y="93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23" y="88"/>
                </a:cxn>
                <a:cxn ang="0">
                  <a:pos x="13" y="93"/>
                </a:cxn>
              </a:cxnLst>
              <a:rect l="0" t="0" r="r" b="b"/>
              <a:pathLst>
                <a:path w="23" h="93">
                  <a:moveTo>
                    <a:pt x="13" y="93"/>
                  </a:moveTo>
                  <a:lnTo>
                    <a:pt x="0" y="4"/>
                  </a:lnTo>
                  <a:lnTo>
                    <a:pt x="8" y="0"/>
                  </a:lnTo>
                  <a:lnTo>
                    <a:pt x="23" y="88"/>
                  </a:lnTo>
                  <a:lnTo>
                    <a:pt x="13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50" name="Freeform 738"/>
            <p:cNvSpPr>
              <a:spLocks noEditPoints="1"/>
            </p:cNvSpPr>
            <p:nvPr/>
          </p:nvSpPr>
          <p:spPr bwMode="auto">
            <a:xfrm>
              <a:off x="4498" y="2035"/>
              <a:ext cx="144" cy="595"/>
            </a:xfrm>
            <a:custGeom>
              <a:avLst/>
              <a:gdLst/>
              <a:ahLst/>
              <a:cxnLst>
                <a:cxn ang="0">
                  <a:pos x="124" y="93"/>
                </a:cxn>
                <a:cxn ang="0">
                  <a:pos x="111" y="4"/>
                </a:cxn>
                <a:cxn ang="0">
                  <a:pos x="119" y="0"/>
                </a:cxn>
                <a:cxn ang="0">
                  <a:pos x="134" y="88"/>
                </a:cxn>
                <a:cxn ang="0">
                  <a:pos x="124" y="93"/>
                </a:cxn>
                <a:cxn ang="0">
                  <a:pos x="0" y="595"/>
                </a:cxn>
                <a:cxn ang="0">
                  <a:pos x="144" y="584"/>
                </a:cxn>
              </a:cxnLst>
              <a:rect l="0" t="0" r="r" b="b"/>
              <a:pathLst>
                <a:path w="144" h="595">
                  <a:moveTo>
                    <a:pt x="124" y="93"/>
                  </a:moveTo>
                  <a:lnTo>
                    <a:pt x="111" y="4"/>
                  </a:lnTo>
                  <a:lnTo>
                    <a:pt x="119" y="0"/>
                  </a:lnTo>
                  <a:lnTo>
                    <a:pt x="134" y="88"/>
                  </a:lnTo>
                  <a:lnTo>
                    <a:pt x="124" y="93"/>
                  </a:lnTo>
                  <a:moveTo>
                    <a:pt x="0" y="595"/>
                  </a:moveTo>
                  <a:lnTo>
                    <a:pt x="144" y="584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51" name="Freeform 739"/>
            <p:cNvSpPr>
              <a:spLocks/>
            </p:cNvSpPr>
            <p:nvPr/>
          </p:nvSpPr>
          <p:spPr bwMode="auto">
            <a:xfrm>
              <a:off x="4967" y="2119"/>
              <a:ext cx="109" cy="104"/>
            </a:xfrm>
            <a:custGeom>
              <a:avLst/>
              <a:gdLst/>
              <a:ahLst/>
              <a:cxnLst>
                <a:cxn ang="0">
                  <a:pos x="109" y="71"/>
                </a:cxn>
                <a:cxn ang="0">
                  <a:pos x="102" y="0"/>
                </a:cxn>
                <a:cxn ang="0">
                  <a:pos x="0" y="33"/>
                </a:cxn>
                <a:cxn ang="0">
                  <a:pos x="7" y="104"/>
                </a:cxn>
                <a:cxn ang="0">
                  <a:pos x="109" y="71"/>
                </a:cxn>
              </a:cxnLst>
              <a:rect l="0" t="0" r="r" b="b"/>
              <a:pathLst>
                <a:path w="109" h="104">
                  <a:moveTo>
                    <a:pt x="109" y="71"/>
                  </a:moveTo>
                  <a:lnTo>
                    <a:pt x="102" y="0"/>
                  </a:lnTo>
                  <a:lnTo>
                    <a:pt x="0" y="33"/>
                  </a:lnTo>
                  <a:lnTo>
                    <a:pt x="7" y="104"/>
                  </a:lnTo>
                  <a:lnTo>
                    <a:pt x="109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52" name="Freeform 740"/>
            <p:cNvSpPr>
              <a:spLocks noEditPoints="1"/>
            </p:cNvSpPr>
            <p:nvPr/>
          </p:nvSpPr>
          <p:spPr bwMode="auto">
            <a:xfrm>
              <a:off x="4209" y="2119"/>
              <a:ext cx="867" cy="513"/>
            </a:xfrm>
            <a:custGeom>
              <a:avLst/>
              <a:gdLst/>
              <a:ahLst/>
              <a:cxnLst>
                <a:cxn ang="0">
                  <a:pos x="867" y="71"/>
                </a:cxn>
                <a:cxn ang="0">
                  <a:pos x="860" y="0"/>
                </a:cxn>
                <a:cxn ang="0">
                  <a:pos x="758" y="33"/>
                </a:cxn>
                <a:cxn ang="0">
                  <a:pos x="765" y="104"/>
                </a:cxn>
                <a:cxn ang="0">
                  <a:pos x="867" y="71"/>
                </a:cxn>
                <a:cxn ang="0">
                  <a:pos x="0" y="507"/>
                </a:cxn>
                <a:cxn ang="0">
                  <a:pos x="144" y="513"/>
                </a:cxn>
                <a:cxn ang="0">
                  <a:pos x="144" y="513"/>
                </a:cxn>
                <a:cxn ang="0">
                  <a:pos x="289" y="511"/>
                </a:cxn>
              </a:cxnLst>
              <a:rect l="0" t="0" r="r" b="b"/>
              <a:pathLst>
                <a:path w="867" h="513">
                  <a:moveTo>
                    <a:pt x="867" y="71"/>
                  </a:moveTo>
                  <a:lnTo>
                    <a:pt x="860" y="0"/>
                  </a:lnTo>
                  <a:lnTo>
                    <a:pt x="758" y="33"/>
                  </a:lnTo>
                  <a:lnTo>
                    <a:pt x="765" y="104"/>
                  </a:lnTo>
                  <a:lnTo>
                    <a:pt x="867" y="71"/>
                  </a:lnTo>
                  <a:moveTo>
                    <a:pt x="0" y="507"/>
                  </a:moveTo>
                  <a:lnTo>
                    <a:pt x="144" y="513"/>
                  </a:lnTo>
                  <a:moveTo>
                    <a:pt x="144" y="513"/>
                  </a:moveTo>
                  <a:lnTo>
                    <a:pt x="289" y="511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53" name="Freeform 741"/>
            <p:cNvSpPr>
              <a:spLocks/>
            </p:cNvSpPr>
            <p:nvPr/>
          </p:nvSpPr>
          <p:spPr bwMode="auto">
            <a:xfrm>
              <a:off x="4925" y="1975"/>
              <a:ext cx="124" cy="101"/>
            </a:xfrm>
            <a:custGeom>
              <a:avLst/>
              <a:gdLst/>
              <a:ahLst/>
              <a:cxnLst>
                <a:cxn ang="0">
                  <a:pos x="124" y="69"/>
                </a:cxn>
                <a:cxn ang="0">
                  <a:pos x="92" y="0"/>
                </a:cxn>
                <a:cxn ang="0">
                  <a:pos x="0" y="32"/>
                </a:cxn>
                <a:cxn ang="0">
                  <a:pos x="25" y="101"/>
                </a:cxn>
                <a:cxn ang="0">
                  <a:pos x="124" y="69"/>
                </a:cxn>
              </a:cxnLst>
              <a:rect l="0" t="0" r="r" b="b"/>
              <a:pathLst>
                <a:path w="124" h="101">
                  <a:moveTo>
                    <a:pt x="124" y="69"/>
                  </a:moveTo>
                  <a:lnTo>
                    <a:pt x="92" y="0"/>
                  </a:lnTo>
                  <a:lnTo>
                    <a:pt x="0" y="32"/>
                  </a:lnTo>
                  <a:lnTo>
                    <a:pt x="25" y="101"/>
                  </a:lnTo>
                  <a:lnTo>
                    <a:pt x="124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54" name="Freeform 742"/>
            <p:cNvSpPr>
              <a:spLocks/>
            </p:cNvSpPr>
            <p:nvPr/>
          </p:nvSpPr>
          <p:spPr bwMode="auto">
            <a:xfrm>
              <a:off x="4925" y="1975"/>
              <a:ext cx="124" cy="101"/>
            </a:xfrm>
            <a:custGeom>
              <a:avLst/>
              <a:gdLst/>
              <a:ahLst/>
              <a:cxnLst>
                <a:cxn ang="0">
                  <a:pos x="124" y="69"/>
                </a:cxn>
                <a:cxn ang="0">
                  <a:pos x="92" y="0"/>
                </a:cxn>
                <a:cxn ang="0">
                  <a:pos x="0" y="32"/>
                </a:cxn>
                <a:cxn ang="0">
                  <a:pos x="25" y="101"/>
                </a:cxn>
                <a:cxn ang="0">
                  <a:pos x="124" y="69"/>
                </a:cxn>
              </a:cxnLst>
              <a:rect l="0" t="0" r="r" b="b"/>
              <a:pathLst>
                <a:path w="124" h="101">
                  <a:moveTo>
                    <a:pt x="124" y="69"/>
                  </a:moveTo>
                  <a:lnTo>
                    <a:pt x="92" y="0"/>
                  </a:lnTo>
                  <a:lnTo>
                    <a:pt x="0" y="32"/>
                  </a:lnTo>
                  <a:lnTo>
                    <a:pt x="25" y="101"/>
                  </a:lnTo>
                  <a:lnTo>
                    <a:pt x="124" y="69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55" name="Freeform 743"/>
            <p:cNvSpPr>
              <a:spLocks/>
            </p:cNvSpPr>
            <p:nvPr/>
          </p:nvSpPr>
          <p:spPr bwMode="auto">
            <a:xfrm>
              <a:off x="4950" y="2044"/>
              <a:ext cx="119" cy="108"/>
            </a:xfrm>
            <a:custGeom>
              <a:avLst/>
              <a:gdLst/>
              <a:ahLst/>
              <a:cxnLst>
                <a:cxn ang="0">
                  <a:pos x="119" y="75"/>
                </a:cxn>
                <a:cxn ang="0">
                  <a:pos x="99" y="0"/>
                </a:cxn>
                <a:cxn ang="0">
                  <a:pos x="0" y="32"/>
                </a:cxn>
                <a:cxn ang="0">
                  <a:pos x="17" y="108"/>
                </a:cxn>
                <a:cxn ang="0">
                  <a:pos x="119" y="75"/>
                </a:cxn>
              </a:cxnLst>
              <a:rect l="0" t="0" r="r" b="b"/>
              <a:pathLst>
                <a:path w="119" h="108">
                  <a:moveTo>
                    <a:pt x="119" y="75"/>
                  </a:moveTo>
                  <a:lnTo>
                    <a:pt x="99" y="0"/>
                  </a:lnTo>
                  <a:lnTo>
                    <a:pt x="0" y="32"/>
                  </a:lnTo>
                  <a:lnTo>
                    <a:pt x="17" y="108"/>
                  </a:lnTo>
                  <a:lnTo>
                    <a:pt x="11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56" name="Freeform 744"/>
            <p:cNvSpPr>
              <a:spLocks/>
            </p:cNvSpPr>
            <p:nvPr/>
          </p:nvSpPr>
          <p:spPr bwMode="auto">
            <a:xfrm>
              <a:off x="4950" y="2044"/>
              <a:ext cx="119" cy="108"/>
            </a:xfrm>
            <a:custGeom>
              <a:avLst/>
              <a:gdLst/>
              <a:ahLst/>
              <a:cxnLst>
                <a:cxn ang="0">
                  <a:pos x="119" y="75"/>
                </a:cxn>
                <a:cxn ang="0">
                  <a:pos x="99" y="0"/>
                </a:cxn>
                <a:cxn ang="0">
                  <a:pos x="0" y="32"/>
                </a:cxn>
                <a:cxn ang="0">
                  <a:pos x="17" y="108"/>
                </a:cxn>
                <a:cxn ang="0">
                  <a:pos x="119" y="75"/>
                </a:cxn>
              </a:cxnLst>
              <a:rect l="0" t="0" r="r" b="b"/>
              <a:pathLst>
                <a:path w="119" h="108">
                  <a:moveTo>
                    <a:pt x="119" y="75"/>
                  </a:moveTo>
                  <a:lnTo>
                    <a:pt x="99" y="0"/>
                  </a:lnTo>
                  <a:lnTo>
                    <a:pt x="0" y="32"/>
                  </a:lnTo>
                  <a:lnTo>
                    <a:pt x="17" y="108"/>
                  </a:lnTo>
                  <a:lnTo>
                    <a:pt x="119" y="75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57" name="Rectangle 745"/>
            <p:cNvSpPr>
              <a:spLocks noChangeArrowheads="1"/>
            </p:cNvSpPr>
            <p:nvPr/>
          </p:nvSpPr>
          <p:spPr bwMode="auto">
            <a:xfrm>
              <a:off x="3500" y="458"/>
              <a:ext cx="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3200">
                <a:solidFill>
                  <a:schemeClr val="tx2"/>
                </a:solidFill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90858" name="Rectangle 746"/>
            <p:cNvSpPr>
              <a:spLocks noChangeArrowheads="1"/>
            </p:cNvSpPr>
            <p:nvPr/>
          </p:nvSpPr>
          <p:spPr bwMode="auto">
            <a:xfrm>
              <a:off x="3043" y="362"/>
              <a:ext cx="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3200">
                <a:solidFill>
                  <a:schemeClr val="tx2"/>
                </a:solidFill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90859" name="Rectangle 747"/>
            <p:cNvSpPr>
              <a:spLocks noChangeArrowheads="1"/>
            </p:cNvSpPr>
            <p:nvPr/>
          </p:nvSpPr>
          <p:spPr bwMode="auto">
            <a:xfrm>
              <a:off x="3043" y="554"/>
              <a:ext cx="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3200">
                <a:solidFill>
                  <a:schemeClr val="tx2"/>
                </a:solidFill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sp>
        <p:nvSpPr>
          <p:cNvPr id="90860" name="Text Box 748"/>
          <p:cNvSpPr txBox="1">
            <a:spLocks noChangeArrowheads="1"/>
          </p:cNvSpPr>
          <p:nvPr/>
        </p:nvSpPr>
        <p:spPr bwMode="auto">
          <a:xfrm>
            <a:off x="533400" y="5943600"/>
            <a:ext cx="3651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RWM active stabilization coils</a:t>
            </a:r>
          </a:p>
        </p:txBody>
      </p:sp>
      <p:sp>
        <p:nvSpPr>
          <p:cNvPr id="90861" name="Freeform 749"/>
          <p:cNvSpPr>
            <a:spLocks/>
          </p:cNvSpPr>
          <p:nvPr/>
        </p:nvSpPr>
        <p:spPr bwMode="auto">
          <a:xfrm>
            <a:off x="636588" y="2855913"/>
            <a:ext cx="233362" cy="508000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3" y="304"/>
              </a:cxn>
              <a:cxn ang="0">
                <a:pos x="3" y="208"/>
              </a:cxn>
              <a:cxn ang="0">
                <a:pos x="32" y="136"/>
              </a:cxn>
              <a:cxn ang="0">
                <a:pos x="80" y="68"/>
              </a:cxn>
              <a:cxn ang="0">
                <a:pos x="147" y="0"/>
              </a:cxn>
            </a:cxnLst>
            <a:rect l="0" t="0" r="r" b="b"/>
            <a:pathLst>
              <a:path w="147" h="320">
                <a:moveTo>
                  <a:pt x="0" y="320"/>
                </a:moveTo>
                <a:lnTo>
                  <a:pt x="3" y="304"/>
                </a:lnTo>
                <a:lnTo>
                  <a:pt x="3" y="208"/>
                </a:lnTo>
                <a:lnTo>
                  <a:pt x="32" y="136"/>
                </a:lnTo>
                <a:lnTo>
                  <a:pt x="80" y="68"/>
                </a:lnTo>
                <a:lnTo>
                  <a:pt x="147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862" name="Freeform 750"/>
          <p:cNvSpPr>
            <a:spLocks/>
          </p:cNvSpPr>
          <p:nvPr/>
        </p:nvSpPr>
        <p:spPr bwMode="auto">
          <a:xfrm>
            <a:off x="623888" y="3625850"/>
            <a:ext cx="441325" cy="487363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11" y="203"/>
              </a:cxn>
              <a:cxn ang="0">
                <a:pos x="11" y="307"/>
              </a:cxn>
              <a:cxn ang="0">
                <a:pos x="40" y="227"/>
              </a:cxn>
              <a:cxn ang="0">
                <a:pos x="88" y="152"/>
              </a:cxn>
              <a:cxn ang="0">
                <a:pos x="160" y="83"/>
              </a:cxn>
              <a:cxn ang="0">
                <a:pos x="235" y="27"/>
              </a:cxn>
              <a:cxn ang="0">
                <a:pos x="278" y="0"/>
              </a:cxn>
            </a:cxnLst>
            <a:rect l="0" t="0" r="r" b="b"/>
            <a:pathLst>
              <a:path w="278" h="307">
                <a:moveTo>
                  <a:pt x="0" y="243"/>
                </a:moveTo>
                <a:lnTo>
                  <a:pt x="11" y="203"/>
                </a:lnTo>
                <a:lnTo>
                  <a:pt x="11" y="307"/>
                </a:lnTo>
                <a:lnTo>
                  <a:pt x="40" y="227"/>
                </a:lnTo>
                <a:lnTo>
                  <a:pt x="88" y="152"/>
                </a:lnTo>
                <a:lnTo>
                  <a:pt x="160" y="83"/>
                </a:lnTo>
                <a:lnTo>
                  <a:pt x="235" y="27"/>
                </a:lnTo>
                <a:lnTo>
                  <a:pt x="278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863" name="Freeform 751"/>
          <p:cNvSpPr>
            <a:spLocks/>
          </p:cNvSpPr>
          <p:nvPr/>
        </p:nvSpPr>
        <p:spPr bwMode="auto">
          <a:xfrm>
            <a:off x="3600450" y="3981450"/>
            <a:ext cx="858838" cy="1058863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0" y="667"/>
              </a:cxn>
              <a:cxn ang="0">
                <a:pos x="139" y="613"/>
              </a:cxn>
              <a:cxn ang="0">
                <a:pos x="243" y="560"/>
              </a:cxn>
              <a:cxn ang="0">
                <a:pos x="317" y="515"/>
              </a:cxn>
              <a:cxn ang="0">
                <a:pos x="389" y="461"/>
              </a:cxn>
              <a:cxn ang="0">
                <a:pos x="440" y="403"/>
              </a:cxn>
              <a:cxn ang="0">
                <a:pos x="461" y="384"/>
              </a:cxn>
              <a:cxn ang="0">
                <a:pos x="485" y="341"/>
              </a:cxn>
              <a:cxn ang="0">
                <a:pos x="512" y="307"/>
              </a:cxn>
              <a:cxn ang="0">
                <a:pos x="541" y="224"/>
              </a:cxn>
              <a:cxn ang="0">
                <a:pos x="541" y="101"/>
              </a:cxn>
              <a:cxn ang="0">
                <a:pos x="520" y="29"/>
              </a:cxn>
              <a:cxn ang="0">
                <a:pos x="501" y="0"/>
              </a:cxn>
            </a:cxnLst>
            <a:rect l="0" t="0" r="r" b="b"/>
            <a:pathLst>
              <a:path w="541" h="667">
                <a:moveTo>
                  <a:pt x="0" y="93"/>
                </a:moveTo>
                <a:lnTo>
                  <a:pt x="0" y="667"/>
                </a:lnTo>
                <a:lnTo>
                  <a:pt x="139" y="613"/>
                </a:lnTo>
                <a:lnTo>
                  <a:pt x="243" y="560"/>
                </a:lnTo>
                <a:lnTo>
                  <a:pt x="317" y="515"/>
                </a:lnTo>
                <a:lnTo>
                  <a:pt x="389" y="461"/>
                </a:lnTo>
                <a:lnTo>
                  <a:pt x="440" y="403"/>
                </a:lnTo>
                <a:lnTo>
                  <a:pt x="461" y="384"/>
                </a:lnTo>
                <a:lnTo>
                  <a:pt x="485" y="341"/>
                </a:lnTo>
                <a:lnTo>
                  <a:pt x="512" y="307"/>
                </a:lnTo>
                <a:lnTo>
                  <a:pt x="541" y="224"/>
                </a:lnTo>
                <a:lnTo>
                  <a:pt x="541" y="101"/>
                </a:lnTo>
                <a:lnTo>
                  <a:pt x="520" y="29"/>
                </a:lnTo>
                <a:lnTo>
                  <a:pt x="501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864" name="Freeform 752"/>
          <p:cNvSpPr>
            <a:spLocks/>
          </p:cNvSpPr>
          <p:nvPr/>
        </p:nvSpPr>
        <p:spPr bwMode="auto">
          <a:xfrm>
            <a:off x="3595688" y="3435350"/>
            <a:ext cx="873125" cy="698500"/>
          </a:xfrm>
          <a:custGeom>
            <a:avLst/>
            <a:gdLst/>
            <a:ahLst/>
            <a:cxnLst>
              <a:cxn ang="0">
                <a:pos x="0" y="440"/>
              </a:cxn>
              <a:cxn ang="0">
                <a:pos x="112" y="395"/>
              </a:cxn>
              <a:cxn ang="0">
                <a:pos x="219" y="349"/>
              </a:cxn>
              <a:cxn ang="0">
                <a:pos x="286" y="309"/>
              </a:cxn>
              <a:cxn ang="0">
                <a:pos x="350" y="264"/>
              </a:cxn>
              <a:cxn ang="0">
                <a:pos x="400" y="224"/>
              </a:cxn>
              <a:cxn ang="0">
                <a:pos x="451" y="168"/>
              </a:cxn>
              <a:cxn ang="0">
                <a:pos x="486" y="120"/>
              </a:cxn>
              <a:cxn ang="0">
                <a:pos x="515" y="80"/>
              </a:cxn>
              <a:cxn ang="0">
                <a:pos x="542" y="0"/>
              </a:cxn>
              <a:cxn ang="0">
                <a:pos x="542" y="117"/>
              </a:cxn>
              <a:cxn ang="0">
                <a:pos x="550" y="83"/>
              </a:cxn>
              <a:cxn ang="0">
                <a:pos x="550" y="395"/>
              </a:cxn>
              <a:cxn ang="0">
                <a:pos x="547" y="421"/>
              </a:cxn>
              <a:cxn ang="0">
                <a:pos x="547" y="341"/>
              </a:cxn>
            </a:cxnLst>
            <a:rect l="0" t="0" r="r" b="b"/>
            <a:pathLst>
              <a:path w="550" h="440">
                <a:moveTo>
                  <a:pt x="0" y="440"/>
                </a:moveTo>
                <a:lnTo>
                  <a:pt x="112" y="395"/>
                </a:lnTo>
                <a:lnTo>
                  <a:pt x="219" y="349"/>
                </a:lnTo>
                <a:lnTo>
                  <a:pt x="286" y="309"/>
                </a:lnTo>
                <a:lnTo>
                  <a:pt x="350" y="264"/>
                </a:lnTo>
                <a:lnTo>
                  <a:pt x="400" y="224"/>
                </a:lnTo>
                <a:lnTo>
                  <a:pt x="451" y="168"/>
                </a:lnTo>
                <a:lnTo>
                  <a:pt x="486" y="120"/>
                </a:lnTo>
                <a:lnTo>
                  <a:pt x="515" y="80"/>
                </a:lnTo>
                <a:lnTo>
                  <a:pt x="542" y="0"/>
                </a:lnTo>
                <a:lnTo>
                  <a:pt x="542" y="117"/>
                </a:lnTo>
                <a:lnTo>
                  <a:pt x="550" y="83"/>
                </a:lnTo>
                <a:lnTo>
                  <a:pt x="550" y="395"/>
                </a:lnTo>
                <a:lnTo>
                  <a:pt x="547" y="421"/>
                </a:lnTo>
                <a:lnTo>
                  <a:pt x="547" y="34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865" name="Freeform 753"/>
          <p:cNvSpPr>
            <a:spLocks/>
          </p:cNvSpPr>
          <p:nvPr/>
        </p:nvSpPr>
        <p:spPr bwMode="auto">
          <a:xfrm>
            <a:off x="4395788" y="3079750"/>
            <a:ext cx="68262" cy="347663"/>
          </a:xfrm>
          <a:custGeom>
            <a:avLst/>
            <a:gdLst/>
            <a:ahLst/>
            <a:cxnLst>
              <a:cxn ang="0">
                <a:pos x="43" y="219"/>
              </a:cxn>
              <a:cxn ang="0">
                <a:pos x="43" y="109"/>
              </a:cxn>
              <a:cxn ang="0">
                <a:pos x="19" y="24"/>
              </a:cxn>
              <a:cxn ang="0">
                <a:pos x="0" y="0"/>
              </a:cxn>
            </a:cxnLst>
            <a:rect l="0" t="0" r="r" b="b"/>
            <a:pathLst>
              <a:path w="43" h="219">
                <a:moveTo>
                  <a:pt x="43" y="219"/>
                </a:moveTo>
                <a:lnTo>
                  <a:pt x="43" y="109"/>
                </a:lnTo>
                <a:lnTo>
                  <a:pt x="19" y="24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866" name="Freeform 754"/>
          <p:cNvSpPr>
            <a:spLocks/>
          </p:cNvSpPr>
          <p:nvPr/>
        </p:nvSpPr>
        <p:spPr bwMode="auto">
          <a:xfrm>
            <a:off x="1606550" y="4167188"/>
            <a:ext cx="1770063" cy="1028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1"/>
              </a:cxn>
              <a:cxn ang="0">
                <a:pos x="107" y="595"/>
              </a:cxn>
              <a:cxn ang="0">
                <a:pos x="184" y="611"/>
              </a:cxn>
              <a:cxn ang="0">
                <a:pos x="291" y="630"/>
              </a:cxn>
              <a:cxn ang="0">
                <a:pos x="437" y="643"/>
              </a:cxn>
              <a:cxn ang="0">
                <a:pos x="571" y="648"/>
              </a:cxn>
              <a:cxn ang="0">
                <a:pos x="699" y="648"/>
              </a:cxn>
              <a:cxn ang="0">
                <a:pos x="872" y="630"/>
              </a:cxn>
              <a:cxn ang="0">
                <a:pos x="1013" y="611"/>
              </a:cxn>
              <a:cxn ang="0">
                <a:pos x="1115" y="590"/>
              </a:cxn>
              <a:cxn ang="0">
                <a:pos x="1115" y="19"/>
              </a:cxn>
              <a:cxn ang="0">
                <a:pos x="941" y="51"/>
              </a:cxn>
              <a:cxn ang="0">
                <a:pos x="805" y="67"/>
              </a:cxn>
              <a:cxn ang="0">
                <a:pos x="680" y="75"/>
              </a:cxn>
              <a:cxn ang="0">
                <a:pos x="488" y="75"/>
              </a:cxn>
              <a:cxn ang="0">
                <a:pos x="336" y="62"/>
              </a:cxn>
              <a:cxn ang="0">
                <a:pos x="189" y="43"/>
              </a:cxn>
              <a:cxn ang="0">
                <a:pos x="64" y="14"/>
              </a:cxn>
              <a:cxn ang="0">
                <a:pos x="0" y="0"/>
              </a:cxn>
            </a:cxnLst>
            <a:rect l="0" t="0" r="r" b="b"/>
            <a:pathLst>
              <a:path w="1115" h="648">
                <a:moveTo>
                  <a:pt x="0" y="0"/>
                </a:moveTo>
                <a:lnTo>
                  <a:pt x="0" y="571"/>
                </a:lnTo>
                <a:lnTo>
                  <a:pt x="107" y="595"/>
                </a:lnTo>
                <a:lnTo>
                  <a:pt x="184" y="611"/>
                </a:lnTo>
                <a:lnTo>
                  <a:pt x="291" y="630"/>
                </a:lnTo>
                <a:lnTo>
                  <a:pt x="437" y="643"/>
                </a:lnTo>
                <a:lnTo>
                  <a:pt x="571" y="648"/>
                </a:lnTo>
                <a:lnTo>
                  <a:pt x="699" y="648"/>
                </a:lnTo>
                <a:lnTo>
                  <a:pt x="872" y="630"/>
                </a:lnTo>
                <a:lnTo>
                  <a:pt x="1013" y="611"/>
                </a:lnTo>
                <a:lnTo>
                  <a:pt x="1115" y="590"/>
                </a:lnTo>
                <a:lnTo>
                  <a:pt x="1115" y="19"/>
                </a:lnTo>
                <a:lnTo>
                  <a:pt x="941" y="51"/>
                </a:lnTo>
                <a:lnTo>
                  <a:pt x="805" y="67"/>
                </a:lnTo>
                <a:lnTo>
                  <a:pt x="680" y="75"/>
                </a:lnTo>
                <a:lnTo>
                  <a:pt x="488" y="75"/>
                </a:lnTo>
                <a:lnTo>
                  <a:pt x="336" y="62"/>
                </a:lnTo>
                <a:lnTo>
                  <a:pt x="189" y="43"/>
                </a:lnTo>
                <a:lnTo>
                  <a:pt x="64" y="14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867" name="Freeform 755"/>
          <p:cNvSpPr>
            <a:spLocks/>
          </p:cNvSpPr>
          <p:nvPr/>
        </p:nvSpPr>
        <p:spPr bwMode="auto">
          <a:xfrm>
            <a:off x="620713" y="3333750"/>
            <a:ext cx="922337" cy="1658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1"/>
              </a:cxn>
              <a:cxn ang="0">
                <a:pos x="8" y="640"/>
              </a:cxn>
              <a:cxn ang="0">
                <a:pos x="37" y="720"/>
              </a:cxn>
              <a:cxn ang="0">
                <a:pos x="85" y="792"/>
              </a:cxn>
              <a:cxn ang="0">
                <a:pos x="152" y="861"/>
              </a:cxn>
              <a:cxn ang="0">
                <a:pos x="234" y="928"/>
              </a:cxn>
              <a:cxn ang="0">
                <a:pos x="317" y="976"/>
              </a:cxn>
              <a:cxn ang="0">
                <a:pos x="394" y="1013"/>
              </a:cxn>
              <a:cxn ang="0">
                <a:pos x="466" y="1045"/>
              </a:cxn>
              <a:cxn ang="0">
                <a:pos x="469" y="949"/>
              </a:cxn>
              <a:cxn ang="0">
                <a:pos x="581" y="987"/>
              </a:cxn>
              <a:cxn ang="0">
                <a:pos x="581" y="613"/>
              </a:cxn>
              <a:cxn ang="0">
                <a:pos x="466" y="571"/>
              </a:cxn>
              <a:cxn ang="0">
                <a:pos x="469" y="475"/>
              </a:cxn>
              <a:cxn ang="0">
                <a:pos x="357" y="424"/>
              </a:cxn>
              <a:cxn ang="0">
                <a:pos x="232" y="355"/>
              </a:cxn>
              <a:cxn ang="0">
                <a:pos x="144" y="283"/>
              </a:cxn>
              <a:cxn ang="0">
                <a:pos x="85" y="219"/>
              </a:cxn>
              <a:cxn ang="0">
                <a:pos x="37" y="144"/>
              </a:cxn>
              <a:cxn ang="0">
                <a:pos x="8" y="72"/>
              </a:cxn>
              <a:cxn ang="0">
                <a:pos x="0" y="0"/>
              </a:cxn>
            </a:cxnLst>
            <a:rect l="0" t="0" r="r" b="b"/>
            <a:pathLst>
              <a:path w="581" h="1045">
                <a:moveTo>
                  <a:pt x="0" y="0"/>
                </a:moveTo>
                <a:lnTo>
                  <a:pt x="0" y="571"/>
                </a:lnTo>
                <a:lnTo>
                  <a:pt x="8" y="640"/>
                </a:lnTo>
                <a:lnTo>
                  <a:pt x="37" y="720"/>
                </a:lnTo>
                <a:lnTo>
                  <a:pt x="85" y="792"/>
                </a:lnTo>
                <a:lnTo>
                  <a:pt x="152" y="861"/>
                </a:lnTo>
                <a:lnTo>
                  <a:pt x="234" y="928"/>
                </a:lnTo>
                <a:lnTo>
                  <a:pt x="317" y="976"/>
                </a:lnTo>
                <a:lnTo>
                  <a:pt x="394" y="1013"/>
                </a:lnTo>
                <a:lnTo>
                  <a:pt x="466" y="1045"/>
                </a:lnTo>
                <a:lnTo>
                  <a:pt x="469" y="949"/>
                </a:lnTo>
                <a:lnTo>
                  <a:pt x="581" y="987"/>
                </a:lnTo>
                <a:lnTo>
                  <a:pt x="581" y="613"/>
                </a:lnTo>
                <a:lnTo>
                  <a:pt x="466" y="571"/>
                </a:lnTo>
                <a:lnTo>
                  <a:pt x="469" y="475"/>
                </a:lnTo>
                <a:lnTo>
                  <a:pt x="357" y="424"/>
                </a:lnTo>
                <a:lnTo>
                  <a:pt x="232" y="355"/>
                </a:lnTo>
                <a:lnTo>
                  <a:pt x="144" y="283"/>
                </a:lnTo>
                <a:lnTo>
                  <a:pt x="85" y="219"/>
                </a:lnTo>
                <a:lnTo>
                  <a:pt x="37" y="144"/>
                </a:lnTo>
                <a:lnTo>
                  <a:pt x="8" y="72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756"/>
          <p:cNvGrpSpPr>
            <a:grpSpLocks/>
          </p:cNvGrpSpPr>
          <p:nvPr/>
        </p:nvGrpSpPr>
        <p:grpSpPr bwMode="auto">
          <a:xfrm>
            <a:off x="849313" y="2236788"/>
            <a:ext cx="2622550" cy="2890837"/>
            <a:chOff x="3311" y="1117"/>
            <a:chExt cx="1652" cy="1821"/>
          </a:xfrm>
        </p:grpSpPr>
        <p:sp>
          <p:nvSpPr>
            <p:cNvPr id="90869" name="Freeform 757"/>
            <p:cNvSpPr>
              <a:spLocks/>
            </p:cNvSpPr>
            <p:nvPr/>
          </p:nvSpPr>
          <p:spPr bwMode="auto">
            <a:xfrm>
              <a:off x="3766" y="2834"/>
              <a:ext cx="173" cy="5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3" y="51"/>
                </a:cxn>
                <a:cxn ang="0">
                  <a:pos x="165" y="59"/>
                </a:cxn>
                <a:cxn ang="0">
                  <a:pos x="0" y="11"/>
                </a:cxn>
                <a:cxn ang="0">
                  <a:pos x="5" y="0"/>
                </a:cxn>
              </a:cxnLst>
              <a:rect l="0" t="0" r="r" b="b"/>
              <a:pathLst>
                <a:path w="173" h="59">
                  <a:moveTo>
                    <a:pt x="5" y="0"/>
                  </a:moveTo>
                  <a:lnTo>
                    <a:pt x="173" y="51"/>
                  </a:lnTo>
                  <a:lnTo>
                    <a:pt x="165" y="59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70" name="Freeform 758"/>
            <p:cNvSpPr>
              <a:spLocks/>
            </p:cNvSpPr>
            <p:nvPr/>
          </p:nvSpPr>
          <p:spPr bwMode="auto">
            <a:xfrm>
              <a:off x="3711" y="1435"/>
              <a:ext cx="68" cy="7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68" y="0"/>
                </a:cxn>
                <a:cxn ang="0">
                  <a:pos x="68" y="76"/>
                </a:cxn>
              </a:cxnLst>
              <a:rect l="0" t="0" r="r" b="b"/>
              <a:pathLst>
                <a:path w="68" h="76">
                  <a:moveTo>
                    <a:pt x="0" y="21"/>
                  </a:moveTo>
                  <a:lnTo>
                    <a:pt x="68" y="0"/>
                  </a:lnTo>
                  <a:lnTo>
                    <a:pt x="68" y="76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71" name="Freeform 759"/>
            <p:cNvSpPr>
              <a:spLocks/>
            </p:cNvSpPr>
            <p:nvPr/>
          </p:nvSpPr>
          <p:spPr bwMode="auto">
            <a:xfrm>
              <a:off x="3771" y="1117"/>
              <a:ext cx="224" cy="186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40" y="48"/>
                </a:cxn>
                <a:cxn ang="0">
                  <a:pos x="128" y="21"/>
                </a:cxn>
                <a:cxn ang="0">
                  <a:pos x="224" y="0"/>
                </a:cxn>
              </a:cxnLst>
              <a:rect l="0" t="0" r="r" b="b"/>
              <a:pathLst>
                <a:path w="224" h="186">
                  <a:moveTo>
                    <a:pt x="0" y="186"/>
                  </a:moveTo>
                  <a:lnTo>
                    <a:pt x="40" y="48"/>
                  </a:lnTo>
                  <a:lnTo>
                    <a:pt x="128" y="21"/>
                  </a:lnTo>
                  <a:lnTo>
                    <a:pt x="224" y="0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72" name="Freeform 760"/>
            <p:cNvSpPr>
              <a:spLocks/>
            </p:cNvSpPr>
            <p:nvPr/>
          </p:nvSpPr>
          <p:spPr bwMode="auto">
            <a:xfrm>
              <a:off x="3768" y="1163"/>
              <a:ext cx="237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96" y="102"/>
                </a:cxn>
                <a:cxn ang="0">
                  <a:pos x="224" y="72"/>
                </a:cxn>
                <a:cxn ang="0">
                  <a:pos x="237" y="0"/>
                </a:cxn>
              </a:cxnLst>
              <a:rect l="0" t="0" r="r" b="b"/>
              <a:pathLst>
                <a:path w="237" h="136">
                  <a:moveTo>
                    <a:pt x="0" y="136"/>
                  </a:moveTo>
                  <a:lnTo>
                    <a:pt x="96" y="102"/>
                  </a:lnTo>
                  <a:lnTo>
                    <a:pt x="224" y="72"/>
                  </a:lnTo>
                  <a:lnTo>
                    <a:pt x="237" y="0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73" name="Freeform 761"/>
            <p:cNvSpPr>
              <a:spLocks/>
            </p:cNvSpPr>
            <p:nvPr/>
          </p:nvSpPr>
          <p:spPr bwMode="auto">
            <a:xfrm>
              <a:off x="3615" y="1253"/>
              <a:ext cx="20" cy="56"/>
            </a:xfrm>
            <a:custGeom>
              <a:avLst/>
              <a:gdLst/>
              <a:ahLst/>
              <a:cxnLst>
                <a:cxn ang="0">
                  <a:pos x="4" y="56"/>
                </a:cxn>
                <a:cxn ang="0">
                  <a:pos x="20" y="0"/>
                </a:cxn>
                <a:cxn ang="0">
                  <a:pos x="0" y="14"/>
                </a:cxn>
              </a:cxnLst>
              <a:rect l="0" t="0" r="r" b="b"/>
              <a:pathLst>
                <a:path w="20" h="56">
                  <a:moveTo>
                    <a:pt x="4" y="56"/>
                  </a:moveTo>
                  <a:lnTo>
                    <a:pt x="20" y="0"/>
                  </a:lnTo>
                  <a:lnTo>
                    <a:pt x="0" y="14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74" name="Freeform 762"/>
            <p:cNvSpPr>
              <a:spLocks/>
            </p:cNvSpPr>
            <p:nvPr/>
          </p:nvSpPr>
          <p:spPr bwMode="auto">
            <a:xfrm>
              <a:off x="3767" y="1293"/>
              <a:ext cx="172" cy="5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59"/>
                </a:cxn>
                <a:cxn ang="0">
                  <a:pos x="172" y="8"/>
                </a:cxn>
                <a:cxn ang="0">
                  <a:pos x="165" y="0"/>
                </a:cxn>
              </a:cxnLst>
              <a:rect l="0" t="0" r="r" b="b"/>
              <a:pathLst>
                <a:path w="172" h="59">
                  <a:moveTo>
                    <a:pt x="0" y="48"/>
                  </a:moveTo>
                  <a:lnTo>
                    <a:pt x="0" y="59"/>
                  </a:lnTo>
                  <a:lnTo>
                    <a:pt x="172" y="8"/>
                  </a:lnTo>
                  <a:lnTo>
                    <a:pt x="165" y="0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75" name="Freeform 763"/>
            <p:cNvSpPr>
              <a:spLocks/>
            </p:cNvSpPr>
            <p:nvPr/>
          </p:nvSpPr>
          <p:spPr bwMode="auto">
            <a:xfrm>
              <a:off x="3311" y="1728"/>
              <a:ext cx="20" cy="75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75"/>
                </a:cxn>
              </a:cxnLst>
              <a:rect l="0" t="0" r="r" b="b"/>
              <a:pathLst>
                <a:path w="20" h="75">
                  <a:moveTo>
                    <a:pt x="20" y="24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75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76" name="Freeform 764"/>
            <p:cNvSpPr>
              <a:spLocks/>
            </p:cNvSpPr>
            <p:nvPr/>
          </p:nvSpPr>
          <p:spPr bwMode="auto">
            <a:xfrm>
              <a:off x="3411" y="1992"/>
              <a:ext cx="112" cy="9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2" y="88"/>
                </a:cxn>
                <a:cxn ang="0">
                  <a:pos x="92" y="93"/>
                </a:cxn>
                <a:cxn ang="0">
                  <a:pos x="0" y="8"/>
                </a:cxn>
                <a:cxn ang="0">
                  <a:pos x="11" y="0"/>
                </a:cxn>
              </a:cxnLst>
              <a:rect l="0" t="0" r="r" b="b"/>
              <a:pathLst>
                <a:path w="112" h="93">
                  <a:moveTo>
                    <a:pt x="11" y="0"/>
                  </a:moveTo>
                  <a:lnTo>
                    <a:pt x="112" y="88"/>
                  </a:lnTo>
                  <a:lnTo>
                    <a:pt x="92" y="93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77" name="Freeform 765"/>
            <p:cNvSpPr>
              <a:spLocks/>
            </p:cNvSpPr>
            <p:nvPr/>
          </p:nvSpPr>
          <p:spPr bwMode="auto">
            <a:xfrm>
              <a:off x="4279" y="2296"/>
              <a:ext cx="196" cy="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96" y="0"/>
                </a:cxn>
                <a:cxn ang="0">
                  <a:pos x="196" y="13"/>
                </a:cxn>
                <a:cxn ang="0">
                  <a:pos x="0" y="13"/>
                </a:cxn>
                <a:cxn ang="0">
                  <a:pos x="5" y="0"/>
                </a:cxn>
              </a:cxnLst>
              <a:rect l="0" t="0" r="r" b="b"/>
              <a:pathLst>
                <a:path w="196" h="13">
                  <a:moveTo>
                    <a:pt x="5" y="0"/>
                  </a:moveTo>
                  <a:lnTo>
                    <a:pt x="196" y="0"/>
                  </a:lnTo>
                  <a:lnTo>
                    <a:pt x="196" y="13"/>
                  </a:lnTo>
                  <a:lnTo>
                    <a:pt x="0" y="13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78" name="Freeform 766"/>
            <p:cNvSpPr>
              <a:spLocks/>
            </p:cNvSpPr>
            <p:nvPr/>
          </p:nvSpPr>
          <p:spPr bwMode="auto">
            <a:xfrm>
              <a:off x="4820" y="2213"/>
              <a:ext cx="143" cy="48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5" y="48"/>
                </a:cxn>
                <a:cxn ang="0">
                  <a:pos x="143" y="8"/>
                </a:cxn>
                <a:cxn ang="0">
                  <a:pos x="128" y="0"/>
                </a:cxn>
                <a:cxn ang="0">
                  <a:pos x="0" y="37"/>
                </a:cxn>
              </a:cxnLst>
              <a:rect l="0" t="0" r="r" b="b"/>
              <a:pathLst>
                <a:path w="143" h="48">
                  <a:moveTo>
                    <a:pt x="0" y="37"/>
                  </a:moveTo>
                  <a:lnTo>
                    <a:pt x="15" y="48"/>
                  </a:lnTo>
                  <a:lnTo>
                    <a:pt x="143" y="8"/>
                  </a:lnTo>
                  <a:lnTo>
                    <a:pt x="128" y="0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79" name="Freeform 767"/>
            <p:cNvSpPr>
              <a:spLocks/>
            </p:cNvSpPr>
            <p:nvPr/>
          </p:nvSpPr>
          <p:spPr bwMode="auto">
            <a:xfrm>
              <a:off x="4819" y="2842"/>
              <a:ext cx="144" cy="4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43"/>
                </a:cxn>
                <a:cxn ang="0">
                  <a:pos x="11" y="48"/>
                </a:cxn>
                <a:cxn ang="0">
                  <a:pos x="144" y="11"/>
                </a:cxn>
              </a:cxnLst>
              <a:rect l="0" t="0" r="r" b="b"/>
              <a:pathLst>
                <a:path w="144" h="48">
                  <a:moveTo>
                    <a:pt x="144" y="0"/>
                  </a:moveTo>
                  <a:lnTo>
                    <a:pt x="0" y="43"/>
                  </a:lnTo>
                  <a:lnTo>
                    <a:pt x="11" y="48"/>
                  </a:lnTo>
                  <a:lnTo>
                    <a:pt x="144" y="11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80" name="Freeform 768"/>
            <p:cNvSpPr>
              <a:spLocks/>
            </p:cNvSpPr>
            <p:nvPr/>
          </p:nvSpPr>
          <p:spPr bwMode="auto">
            <a:xfrm>
              <a:off x="4283" y="2928"/>
              <a:ext cx="19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0"/>
                </a:cxn>
                <a:cxn ang="0">
                  <a:pos x="0" y="10"/>
                </a:cxn>
              </a:cxnLst>
              <a:rect l="0" t="0" r="r" b="b"/>
              <a:pathLst>
                <a:path w="192" h="10">
                  <a:moveTo>
                    <a:pt x="0" y="0"/>
                  </a:moveTo>
                  <a:lnTo>
                    <a:pt x="192" y="0"/>
                  </a:lnTo>
                  <a:lnTo>
                    <a:pt x="192" y="10"/>
                  </a:lnTo>
                  <a:lnTo>
                    <a:pt x="0" y="10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81" name="Freeform 769"/>
            <p:cNvSpPr>
              <a:spLocks/>
            </p:cNvSpPr>
            <p:nvPr/>
          </p:nvSpPr>
          <p:spPr bwMode="auto">
            <a:xfrm>
              <a:off x="3407" y="2629"/>
              <a:ext cx="112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112" y="83"/>
                </a:cxn>
                <a:cxn ang="0">
                  <a:pos x="101" y="88"/>
                </a:cxn>
                <a:cxn ang="0">
                  <a:pos x="0" y="0"/>
                </a:cxn>
              </a:cxnLst>
              <a:rect l="0" t="0" r="r" b="b"/>
              <a:pathLst>
                <a:path w="112" h="88">
                  <a:moveTo>
                    <a:pt x="0" y="0"/>
                  </a:moveTo>
                  <a:lnTo>
                    <a:pt x="20" y="0"/>
                  </a:lnTo>
                  <a:lnTo>
                    <a:pt x="112" y="83"/>
                  </a:lnTo>
                  <a:lnTo>
                    <a:pt x="101" y="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82" name="Freeform 770"/>
            <p:cNvSpPr>
              <a:spLocks/>
            </p:cNvSpPr>
            <p:nvPr/>
          </p:nvSpPr>
          <p:spPr bwMode="auto">
            <a:xfrm>
              <a:off x="3311" y="2360"/>
              <a:ext cx="20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1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20" h="96">
                  <a:moveTo>
                    <a:pt x="0" y="0"/>
                  </a:moveTo>
                  <a:lnTo>
                    <a:pt x="20" y="0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83" name="Freeform 771"/>
            <p:cNvSpPr>
              <a:spLocks/>
            </p:cNvSpPr>
            <p:nvPr/>
          </p:nvSpPr>
          <p:spPr bwMode="auto">
            <a:xfrm>
              <a:off x="3455" y="2183"/>
              <a:ext cx="176" cy="256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48" y="59"/>
                </a:cxn>
                <a:cxn ang="0">
                  <a:pos x="0" y="107"/>
                </a:cxn>
                <a:cxn ang="0">
                  <a:pos x="48" y="256"/>
                </a:cxn>
                <a:cxn ang="0">
                  <a:pos x="93" y="211"/>
                </a:cxn>
                <a:cxn ang="0">
                  <a:pos x="176" y="147"/>
                </a:cxn>
                <a:cxn ang="0">
                  <a:pos x="132" y="0"/>
                </a:cxn>
              </a:cxnLst>
              <a:rect l="0" t="0" r="r" b="b"/>
              <a:pathLst>
                <a:path w="176" h="256">
                  <a:moveTo>
                    <a:pt x="132" y="0"/>
                  </a:moveTo>
                  <a:lnTo>
                    <a:pt x="48" y="59"/>
                  </a:lnTo>
                  <a:lnTo>
                    <a:pt x="0" y="107"/>
                  </a:lnTo>
                  <a:lnTo>
                    <a:pt x="48" y="256"/>
                  </a:lnTo>
                  <a:lnTo>
                    <a:pt x="93" y="211"/>
                  </a:lnTo>
                  <a:lnTo>
                    <a:pt x="176" y="147"/>
                  </a:lnTo>
                  <a:lnTo>
                    <a:pt x="13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84" name="Freeform 772"/>
            <p:cNvSpPr>
              <a:spLocks/>
            </p:cNvSpPr>
            <p:nvPr/>
          </p:nvSpPr>
          <p:spPr bwMode="auto">
            <a:xfrm>
              <a:off x="3367" y="2402"/>
              <a:ext cx="76" cy="161"/>
            </a:xfrm>
            <a:custGeom>
              <a:avLst/>
              <a:gdLst/>
              <a:ahLst/>
              <a:cxnLst>
                <a:cxn ang="0">
                  <a:pos x="76" y="157"/>
                </a:cxn>
                <a:cxn ang="0">
                  <a:pos x="16" y="0"/>
                </a:cxn>
                <a:cxn ang="0">
                  <a:pos x="0" y="93"/>
                </a:cxn>
                <a:cxn ang="0">
                  <a:pos x="12" y="161"/>
                </a:cxn>
              </a:cxnLst>
              <a:rect l="0" t="0" r="r" b="b"/>
              <a:pathLst>
                <a:path w="76" h="161">
                  <a:moveTo>
                    <a:pt x="76" y="157"/>
                  </a:moveTo>
                  <a:lnTo>
                    <a:pt x="16" y="0"/>
                  </a:lnTo>
                  <a:lnTo>
                    <a:pt x="0" y="93"/>
                  </a:lnTo>
                  <a:lnTo>
                    <a:pt x="12" y="161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85" name="Line 773"/>
            <p:cNvSpPr>
              <a:spLocks noChangeShapeType="1"/>
            </p:cNvSpPr>
            <p:nvPr/>
          </p:nvSpPr>
          <p:spPr bwMode="auto">
            <a:xfrm flipV="1">
              <a:off x="3431" y="2559"/>
              <a:ext cx="12" cy="6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86" name="Freeform 774"/>
            <p:cNvSpPr>
              <a:spLocks/>
            </p:cNvSpPr>
            <p:nvPr/>
          </p:nvSpPr>
          <p:spPr bwMode="auto">
            <a:xfrm>
              <a:off x="3407" y="2099"/>
              <a:ext cx="112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93" y="0"/>
                </a:cxn>
                <a:cxn ang="0">
                  <a:pos x="112" y="4"/>
                </a:cxn>
                <a:cxn ang="0">
                  <a:pos x="16" y="88"/>
                </a:cxn>
                <a:cxn ang="0">
                  <a:pos x="0" y="84"/>
                </a:cxn>
              </a:cxnLst>
              <a:rect l="0" t="0" r="r" b="b"/>
              <a:pathLst>
                <a:path w="112" h="88">
                  <a:moveTo>
                    <a:pt x="0" y="84"/>
                  </a:moveTo>
                  <a:lnTo>
                    <a:pt x="93" y="0"/>
                  </a:lnTo>
                  <a:lnTo>
                    <a:pt x="112" y="4"/>
                  </a:lnTo>
                  <a:lnTo>
                    <a:pt x="16" y="88"/>
                  </a:lnTo>
                  <a:lnTo>
                    <a:pt x="0" y="84"/>
                  </a:lnTo>
                  <a:close/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87" name="Freeform 775"/>
            <p:cNvSpPr>
              <a:spLocks/>
            </p:cNvSpPr>
            <p:nvPr/>
          </p:nvSpPr>
          <p:spPr bwMode="auto">
            <a:xfrm>
              <a:off x="3795" y="2191"/>
              <a:ext cx="89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2"/>
                </a:cxn>
                <a:cxn ang="0">
                  <a:pos x="89" y="24"/>
                </a:cxn>
              </a:cxnLst>
              <a:rect l="0" t="0" r="r" b="b"/>
              <a:pathLst>
                <a:path w="89" h="52">
                  <a:moveTo>
                    <a:pt x="0" y="0"/>
                  </a:moveTo>
                  <a:lnTo>
                    <a:pt x="9" y="52"/>
                  </a:lnTo>
                  <a:lnTo>
                    <a:pt x="89" y="24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88" name="Freeform 776"/>
            <p:cNvSpPr>
              <a:spLocks/>
            </p:cNvSpPr>
            <p:nvPr/>
          </p:nvSpPr>
          <p:spPr bwMode="auto">
            <a:xfrm>
              <a:off x="3764" y="2203"/>
              <a:ext cx="176" cy="5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6" y="50"/>
                </a:cxn>
                <a:cxn ang="0">
                  <a:pos x="163" y="58"/>
                </a:cxn>
                <a:cxn ang="0">
                  <a:pos x="0" y="10"/>
                </a:cxn>
                <a:cxn ang="0">
                  <a:pos x="7" y="0"/>
                </a:cxn>
              </a:cxnLst>
              <a:rect l="0" t="0" r="r" b="b"/>
              <a:pathLst>
                <a:path w="176" h="58">
                  <a:moveTo>
                    <a:pt x="7" y="0"/>
                  </a:moveTo>
                  <a:lnTo>
                    <a:pt x="176" y="50"/>
                  </a:lnTo>
                  <a:lnTo>
                    <a:pt x="163" y="58"/>
                  </a:lnTo>
                  <a:lnTo>
                    <a:pt x="0" y="1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890" name="Line 778"/>
          <p:cNvSpPr>
            <a:spLocks noChangeShapeType="1"/>
          </p:cNvSpPr>
          <p:nvPr/>
        </p:nvSpPr>
        <p:spPr bwMode="auto">
          <a:xfrm>
            <a:off x="2438400" y="5257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892" name="Text Box 780"/>
          <p:cNvSpPr txBox="1">
            <a:spLocks noChangeArrowheads="1"/>
          </p:cNvSpPr>
          <p:nvPr/>
        </p:nvSpPr>
        <p:spPr bwMode="auto">
          <a:xfrm>
            <a:off x="2286000" y="1219200"/>
            <a:ext cx="22177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FF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RWM sensors (B</a:t>
            </a:r>
            <a:r>
              <a:rPr lang="en-US" sz="1800" baseline="-25000">
                <a:solidFill>
                  <a:srgbClr val="0000FF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p</a:t>
            </a:r>
            <a:r>
              <a:rPr lang="en-US" sz="1800">
                <a:solidFill>
                  <a:srgbClr val="0000FF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)</a:t>
            </a:r>
          </a:p>
        </p:txBody>
      </p:sp>
      <p:sp>
        <p:nvSpPr>
          <p:cNvPr id="90893" name="Line 781"/>
          <p:cNvSpPr>
            <a:spLocks noChangeShapeType="1"/>
          </p:cNvSpPr>
          <p:nvPr/>
        </p:nvSpPr>
        <p:spPr bwMode="auto">
          <a:xfrm flipV="1">
            <a:off x="1905000" y="1524000"/>
            <a:ext cx="121920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894" name="Text Box 782"/>
          <p:cNvSpPr txBox="1">
            <a:spLocks noChangeArrowheads="1"/>
          </p:cNvSpPr>
          <p:nvPr/>
        </p:nvSpPr>
        <p:spPr bwMode="auto">
          <a:xfrm>
            <a:off x="152400" y="1712913"/>
            <a:ext cx="11239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31C342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Stabilizer</a:t>
            </a:r>
          </a:p>
          <a:p>
            <a:pPr algn="ctr"/>
            <a:r>
              <a:rPr lang="en-US" sz="1800">
                <a:solidFill>
                  <a:srgbClr val="31C342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plates</a:t>
            </a:r>
          </a:p>
        </p:txBody>
      </p:sp>
      <p:sp>
        <p:nvSpPr>
          <p:cNvPr id="90895" name="Line 783"/>
          <p:cNvSpPr>
            <a:spLocks noChangeShapeType="1"/>
          </p:cNvSpPr>
          <p:nvPr/>
        </p:nvSpPr>
        <p:spPr bwMode="auto">
          <a:xfrm flipH="1" flipV="1">
            <a:off x="827088" y="2365375"/>
            <a:ext cx="454025" cy="590550"/>
          </a:xfrm>
          <a:prstGeom prst="line">
            <a:avLst/>
          </a:prstGeom>
          <a:noFill/>
          <a:ln w="38100">
            <a:solidFill>
              <a:srgbClr val="31C342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Advanced control techniques </a:t>
            </a:r>
            <a:r>
              <a:rPr lang="en-US" sz="2400" dirty="0" smtClean="0"/>
              <a:t>suggest </a:t>
            </a:r>
            <a:r>
              <a:rPr lang="en-US" sz="2400" dirty="0"/>
              <a:t>significant feedback performance improvement  for NSTX up to             = 95%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828800"/>
            <a:ext cx="3048000" cy="4514910"/>
          </a:xfrm>
        </p:spPr>
        <p:txBody>
          <a:bodyPr>
            <a:normAutofit fontScale="92500" lnSpcReduction="20000"/>
          </a:bodyPr>
          <a:lstStyle/>
          <a:p>
            <a:pPr marL="90000" algn="just">
              <a:spcAft>
                <a:spcPts val="600"/>
              </a:spcAft>
            </a:pPr>
            <a:r>
              <a:rPr lang="en-US" sz="2000" dirty="0"/>
              <a:t>Classical proportional feedback methods</a:t>
            </a:r>
            <a:endParaRPr lang="en-US" sz="2400" dirty="0"/>
          </a:p>
          <a:p>
            <a:pPr marL="468313" lvl="1" indent="-287338" algn="just">
              <a:spcAft>
                <a:spcPts val="600"/>
              </a:spcAft>
            </a:pPr>
            <a:r>
              <a:rPr lang="en-US" sz="1600" dirty="0"/>
              <a:t>VALEN modeling of feedback systems agrees with experimental results</a:t>
            </a:r>
          </a:p>
          <a:p>
            <a:pPr marL="468313" lvl="1" indent="-287338" algn="just">
              <a:spcAft>
                <a:spcPts val="600"/>
              </a:spcAft>
            </a:pPr>
            <a:r>
              <a:rPr lang="en-US" sz="1600" dirty="0"/>
              <a:t>RWM was stabilized up to </a:t>
            </a:r>
            <a:r>
              <a:rPr lang="en-US" sz="1600" dirty="0">
                <a:latin typeface="Symbol" pitchFamily="-65" charset="2"/>
              </a:rPr>
              <a:t>b</a:t>
            </a:r>
            <a:r>
              <a:rPr lang="en-US" sz="1600" baseline="-25000" dirty="0"/>
              <a:t>n</a:t>
            </a:r>
            <a:r>
              <a:rPr lang="en-US" sz="1600" dirty="0"/>
              <a:t> = 5.6 in experiment.</a:t>
            </a:r>
            <a:endParaRPr lang="en-US" sz="2000" dirty="0"/>
          </a:p>
          <a:p>
            <a:pPr marL="90000" algn="just">
              <a:spcAft>
                <a:spcPts val="600"/>
              </a:spcAft>
            </a:pPr>
            <a:r>
              <a:rPr lang="en-US" sz="2000" dirty="0"/>
              <a:t>Advanced feedback control may improve feedback performance</a:t>
            </a:r>
          </a:p>
          <a:p>
            <a:pPr marL="468313" lvl="1" indent="-287338" algn="just">
              <a:spcAft>
                <a:spcPts val="600"/>
              </a:spcAft>
            </a:pPr>
            <a:r>
              <a:rPr lang="en-US" sz="1600" dirty="0"/>
              <a:t>Optimized state-space controller can stabilize up to </a:t>
            </a:r>
            <a:r>
              <a:rPr lang="en-US" sz="1600" dirty="0" err="1"/>
              <a:t>C</a:t>
            </a:r>
            <a:r>
              <a:rPr lang="en-US" sz="1600" baseline="-25000" dirty="0" err="1">
                <a:latin typeface="Symbol" pitchFamily="-65" charset="2"/>
              </a:rPr>
              <a:t>b</a:t>
            </a:r>
            <a:r>
              <a:rPr lang="en-US" sz="1600" dirty="0">
                <a:latin typeface="Symbol" pitchFamily="-65" charset="2"/>
              </a:rPr>
              <a:t>=</a:t>
            </a:r>
            <a:r>
              <a:rPr lang="en-US" sz="1600" dirty="0"/>
              <a:t>87% for upper Bp sensors and up to </a:t>
            </a:r>
            <a:r>
              <a:rPr lang="en-US" sz="1600" dirty="0" err="1"/>
              <a:t>C</a:t>
            </a:r>
            <a:r>
              <a:rPr lang="en-US" sz="1600" baseline="-25000" dirty="0" err="1">
                <a:latin typeface="Symbol" pitchFamily="-65" charset="2"/>
              </a:rPr>
              <a:t>b</a:t>
            </a:r>
            <a:r>
              <a:rPr lang="en-US" sz="1600" dirty="0">
                <a:latin typeface="Symbol" pitchFamily="-65" charset="2"/>
              </a:rPr>
              <a:t>=95% </a:t>
            </a:r>
            <a:r>
              <a:rPr lang="en-US" sz="1600" dirty="0"/>
              <a:t>for mid-plane </a:t>
            </a:r>
            <a:r>
              <a:rPr lang="en-US" sz="1600" dirty="0" smtClean="0"/>
              <a:t>sensors</a:t>
            </a:r>
          </a:p>
          <a:p>
            <a:pPr marL="468313" lvl="1" indent="-287338" algn="just">
              <a:spcAft>
                <a:spcPts val="600"/>
              </a:spcAft>
            </a:pPr>
            <a:r>
              <a:rPr lang="en-US" sz="1600" dirty="0" smtClean="0"/>
              <a:t>Uses only 7 modes for LQG design</a:t>
            </a:r>
          </a:p>
          <a:p>
            <a:pPr marL="468313" lvl="1" indent="-287338" algn="just">
              <a:spcAft>
                <a:spcPts val="600"/>
              </a:spcAft>
            </a:pPr>
            <a:endParaRPr lang="en-US" sz="1600" dirty="0" smtClean="0"/>
          </a:p>
          <a:p>
            <a:pPr marL="468313" lvl="1" indent="-287338" algn="just">
              <a:spcAft>
                <a:spcPts val="600"/>
              </a:spcAft>
            </a:pPr>
            <a:endParaRPr lang="en-US" sz="1600" dirty="0" smtClean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6920" t="4352" r="30008" b="11499"/>
              <a:stretch>
                <a:fillRect/>
              </a:stretch>
            </p:blipFill>
          </mc:Choice>
          <mc:Fallback>
            <p:blipFill>
              <a:blip r:embed="rId4"/>
              <a:srcRect l="6920" t="4352" r="30008" b="11499"/>
              <a:stretch>
                <a:fillRect/>
              </a:stretch>
            </p:blipFill>
          </mc:Fallback>
        </mc:AlternateContent>
        <p:spPr bwMode="auto">
          <a:xfrm>
            <a:off x="3810000" y="1752600"/>
            <a:ext cx="533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4953000" y="1828800"/>
            <a:ext cx="7938" cy="3914775"/>
          </a:xfrm>
          <a:prstGeom prst="line">
            <a:avLst/>
          </a:prstGeom>
          <a:noFill/>
          <a:ln w="12700">
            <a:solidFill>
              <a:srgbClr val="FF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5470525" y="3429000"/>
            <a:ext cx="0" cy="23145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6629400" y="1752600"/>
            <a:ext cx="0" cy="39497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 rot="16200000">
            <a:off x="2725738" y="3444875"/>
            <a:ext cx="1708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Helvetica" pitchFamily="-65" charset="0"/>
              </a:rPr>
              <a:t>Growth rate (1/s)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629400" y="5943600"/>
            <a:ext cx="44891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Symbol" pitchFamily="-65" charset="2"/>
              </a:rPr>
              <a:t>b</a:t>
            </a:r>
            <a:r>
              <a:rPr lang="en-US" sz="2000" baseline="-25000" dirty="0" err="1">
                <a:solidFill>
                  <a:srgbClr val="000000"/>
                </a:solidFill>
                <a:latin typeface="Helvetica" pitchFamily="-65" charset="0"/>
              </a:rPr>
              <a:t>N</a:t>
            </a:r>
            <a:endParaRPr lang="en-US" sz="2000" baseline="-25000" dirty="0">
              <a:solidFill>
                <a:srgbClr val="000000"/>
              </a:solidFill>
              <a:latin typeface="Helvetica" pitchFamily="-65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5562600" y="25146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486400" y="1905000"/>
            <a:ext cx="7477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Helvetica" pitchFamily="-65" charset="0"/>
              </a:rPr>
              <a:t>DCON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Helvetica" pitchFamily="-65" charset="0"/>
              </a:rPr>
              <a:t>no-wall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Helvetica" pitchFamily="-65" charset="0"/>
              </a:rPr>
              <a:t>limit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267200" y="1295400"/>
            <a:ext cx="2438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FF"/>
                </a:solidFill>
                <a:latin typeface="Helvetica" pitchFamily="-65" charset="0"/>
              </a:rPr>
              <a:t>Experimental (control off)</a:t>
            </a:r>
          </a:p>
          <a:p>
            <a:pPr algn="ctr"/>
            <a:r>
              <a:rPr lang="en-US" sz="1400">
                <a:solidFill>
                  <a:srgbClr val="FF00FF"/>
                </a:solidFill>
                <a:latin typeface="Helvetica" pitchFamily="-65" charset="0"/>
              </a:rPr>
              <a:t>(</a:t>
            </a:r>
            <a:r>
              <a:rPr lang="en-US" sz="1400">
                <a:solidFill>
                  <a:srgbClr val="FF00FF"/>
                </a:solidFill>
                <a:latin typeface="Symbol" pitchFamily="-65" charset="2"/>
              </a:rPr>
              <a:t>b </a:t>
            </a:r>
            <a:r>
              <a:rPr lang="en-US" sz="1400">
                <a:solidFill>
                  <a:srgbClr val="FF00FF"/>
                </a:solidFill>
                <a:latin typeface="Helvetica" pitchFamily="-65" charset="0"/>
              </a:rPr>
              <a:t>collapse)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4953000" y="1600200"/>
            <a:ext cx="0" cy="2286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696200" y="1600200"/>
            <a:ext cx="1270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Helvetica" pitchFamily="-65" charset="0"/>
              </a:rPr>
              <a:t>With-wall limit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4946650" y="3062288"/>
            <a:ext cx="1530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996633"/>
                </a:solidFill>
                <a:latin typeface="Helvetica" pitchFamily="-65" charset="0"/>
              </a:rPr>
              <a:t>active control</a:t>
            </a: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4953000" y="3429000"/>
            <a:ext cx="1524000" cy="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V="1">
            <a:off x="5470525" y="1905000"/>
            <a:ext cx="15875" cy="11668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6629400" y="2743200"/>
            <a:ext cx="787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Helvetica" pitchFamily="-65" charset="0"/>
              </a:rPr>
              <a:t>passive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Helvetica" pitchFamily="-65" charset="0"/>
              </a:rPr>
              <a:t>growth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867400" y="4572000"/>
            <a:ext cx="906463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70606"/>
                </a:solidFill>
                <a:latin typeface="Helvetica" pitchFamily="-65" charset="0"/>
              </a:rPr>
              <a:t>active</a:t>
            </a:r>
          </a:p>
          <a:p>
            <a:pPr algn="ctr"/>
            <a:r>
              <a:rPr lang="en-US" sz="1400">
                <a:solidFill>
                  <a:srgbClr val="F70606"/>
                </a:solidFill>
                <a:latin typeface="Helvetica" pitchFamily="-65" charset="0"/>
              </a:rPr>
              <a:t>feedback</a:t>
            </a: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6858000" y="32004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6324600" y="5029200"/>
            <a:ext cx="381000" cy="304800"/>
          </a:xfrm>
          <a:prstGeom prst="line">
            <a:avLst/>
          </a:prstGeom>
          <a:noFill/>
          <a:ln w="12700">
            <a:solidFill>
              <a:srgbClr val="F7060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6400800" y="1371600"/>
            <a:ext cx="2438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70606"/>
                </a:solidFill>
                <a:latin typeface="Helvetica" pitchFamily="-65" charset="0"/>
              </a:rPr>
              <a:t>Experimental (control on)</a:t>
            </a:r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>
            <a:off x="6705600" y="1600200"/>
            <a:ext cx="228600" cy="228600"/>
          </a:xfrm>
          <a:prstGeom prst="line">
            <a:avLst/>
          </a:prstGeom>
          <a:noFill/>
          <a:ln w="12700">
            <a:solidFill>
              <a:srgbClr val="F7060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6858000" y="4572000"/>
            <a:ext cx="1073150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FF00"/>
                </a:solidFill>
                <a:latin typeface="Helvetica" pitchFamily="-65" charset="0"/>
              </a:rPr>
              <a:t>Advanced</a:t>
            </a:r>
          </a:p>
          <a:p>
            <a:pPr algn="ctr"/>
            <a:r>
              <a:rPr lang="en-US" sz="1400">
                <a:solidFill>
                  <a:srgbClr val="00FF00"/>
                </a:solidFill>
                <a:latin typeface="Helvetica" pitchFamily="-65" charset="0"/>
              </a:rPr>
              <a:t>Feedback</a:t>
            </a:r>
          </a:p>
          <a:p>
            <a:pPr algn="ctr"/>
            <a:r>
              <a:rPr lang="en-US" sz="1400">
                <a:solidFill>
                  <a:srgbClr val="00FF00"/>
                </a:solidFill>
                <a:latin typeface="Helvetica" pitchFamily="-65" charset="0"/>
              </a:rPr>
              <a:t>Bp sensors</a:t>
            </a: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 flipV="1">
            <a:off x="7467600" y="4419600"/>
            <a:ext cx="457200" cy="228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934200" y="1981200"/>
            <a:ext cx="1182688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5A4BFD"/>
                </a:solidFill>
                <a:latin typeface="Helvetica" pitchFamily="-65" charset="0"/>
              </a:rPr>
              <a:t>Advanced</a:t>
            </a:r>
          </a:p>
          <a:p>
            <a:pPr algn="ctr"/>
            <a:r>
              <a:rPr lang="en-US" sz="1400">
                <a:solidFill>
                  <a:srgbClr val="5A4BFD"/>
                </a:solidFill>
                <a:latin typeface="Helvetica" pitchFamily="-65" charset="0"/>
              </a:rPr>
              <a:t>Feedback</a:t>
            </a:r>
          </a:p>
          <a:p>
            <a:pPr algn="ctr"/>
            <a:r>
              <a:rPr lang="en-US" sz="1400">
                <a:solidFill>
                  <a:srgbClr val="5A4BFD"/>
                </a:solidFill>
                <a:latin typeface="Helvetica" pitchFamily="-65" charset="0"/>
              </a:rPr>
              <a:t>M-P sensors</a:t>
            </a:r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7848600" y="2667000"/>
            <a:ext cx="381000" cy="457200"/>
          </a:xfrm>
          <a:prstGeom prst="line">
            <a:avLst/>
          </a:prstGeom>
          <a:noFill/>
          <a:ln w="9525">
            <a:solidFill>
              <a:srgbClr val="5A4BF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4610" name="Object 34"/>
          <p:cNvGraphicFramePr>
            <a:graphicFrameLocks noChangeAspect="1"/>
          </p:cNvGraphicFramePr>
          <p:nvPr/>
        </p:nvGraphicFramePr>
        <p:xfrm>
          <a:off x="6629400" y="828675"/>
          <a:ext cx="979488" cy="390525"/>
        </p:xfrm>
        <a:graphic>
          <a:graphicData uri="http://schemas.openxmlformats.org/presentationml/2006/ole">
            <p:oleObj spid="_x0000_s31746" name="Equation" r:id="rId5" imgW="5080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Control theory terminology used in this talk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295400"/>
            <a:ext cx="2971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Advanced controller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438400"/>
            <a:ext cx="4191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State-space based controller</a:t>
            </a:r>
            <a:endParaRPr lang="en-US" sz="2400" dirty="0"/>
          </a:p>
        </p:txBody>
      </p:sp>
      <p:sp>
        <p:nvSpPr>
          <p:cNvPr id="19" name="Chevron 18"/>
          <p:cNvSpPr/>
          <p:nvPr/>
        </p:nvSpPr>
        <p:spPr>
          <a:xfrm rot="16200000" flipH="1">
            <a:off x="4355101" y="1817100"/>
            <a:ext cx="385199" cy="561000"/>
          </a:xfrm>
          <a:prstGeom prst="chevron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16200000" flipH="1">
            <a:off x="4355101" y="2960100"/>
            <a:ext cx="385199" cy="561000"/>
          </a:xfrm>
          <a:prstGeom prst="chevron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flipH="1">
            <a:off x="1828800" y="2410799"/>
            <a:ext cx="385199" cy="561000"/>
          </a:xfrm>
          <a:prstGeom prst="chevron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10800000" flipH="1">
            <a:off x="7006201" y="2410800"/>
            <a:ext cx="385199" cy="561000"/>
          </a:xfrm>
          <a:prstGeom prst="chevron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LQG with mode phase needs only 9 modes</a:t>
            </a:r>
            <a:r>
              <a:rPr lang="en-US" sz="2800" dirty="0" smtClean="0"/>
              <a:t> using B</a:t>
            </a:r>
            <a:r>
              <a:rPr lang="en-US" sz="2800" u="none" baseline="-25000" dirty="0" smtClean="0"/>
              <a:t>p</a:t>
            </a:r>
            <a:r>
              <a:rPr lang="en-US" sz="2800" dirty="0" smtClean="0"/>
              <a:t> </a:t>
            </a:r>
            <a:r>
              <a:rPr lang="en-US" sz="2800" dirty="0" smtClean="0"/>
              <a:t>upper and lower sensors sums and differences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029200"/>
            <a:ext cx="4038600" cy="1096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Fixed mode (fixed phase)</a:t>
            </a:r>
          </a:p>
          <a:p>
            <a:r>
              <a:rPr lang="en-US" dirty="0" smtClean="0"/>
              <a:t>7 states (1 unstable mode + 6 stable balanced states)</a:t>
            </a:r>
          </a:p>
          <a:p>
            <a:r>
              <a:rPr lang="en-US" dirty="0" err="1" smtClean="0"/>
              <a:t>LQG(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=6.7,N=7)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29200"/>
            <a:ext cx="4038600" cy="1096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Rotating mode (phase included)</a:t>
            </a:r>
          </a:p>
          <a:p>
            <a:r>
              <a:rPr lang="en-US" dirty="0" smtClean="0"/>
              <a:t>9 states (2 unstable modes + 7 stable balanced states)</a:t>
            </a:r>
          </a:p>
          <a:p>
            <a:r>
              <a:rPr lang="en-US" dirty="0" err="1" smtClean="0"/>
              <a:t>LQG(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=0,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N</a:t>
            </a:r>
            <a:r>
              <a:rPr lang="en-US" dirty="0" smtClean="0"/>
              <a:t>=6.7,N=9)</a:t>
            </a:r>
            <a:endParaRPr lang="en-US" dirty="0"/>
          </a:p>
        </p:txBody>
      </p:sp>
      <p:pic>
        <p:nvPicPr>
          <p:cNvPr id="7" name="Picture 6" descr="HSV1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1456804"/>
            <a:ext cx="4554350" cy="3419996"/>
          </a:xfrm>
          <a:prstGeom prst="rect">
            <a:avLst/>
          </a:prstGeom>
        </p:spPr>
      </p:pic>
      <p:pic>
        <p:nvPicPr>
          <p:cNvPr id="8" name="Picture 7" descr="HSV2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r="6358"/>
              <a:stretch>
                <a:fillRect/>
              </a:stretch>
            </p:blipFill>
          </mc:Choice>
          <mc:Fallback>
            <p:blipFill>
              <a:blip r:embed="rId5"/>
              <a:srcRect r="6358"/>
              <a:stretch>
                <a:fillRect/>
              </a:stretch>
            </p:blipFill>
          </mc:Fallback>
        </mc:AlternateContent>
        <p:spPr>
          <a:xfrm>
            <a:off x="4502344" y="1429202"/>
            <a:ext cx="4264791" cy="34199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52600" y="1708200"/>
            <a:ext cx="2667000" cy="2747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17600" y="1676400"/>
            <a:ext cx="1030800" cy="27474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20000"/>
                </a:schemeClr>
              </a:gs>
              <a:gs pos="35000">
                <a:schemeClr val="accent2">
                  <a:tint val="37000"/>
                  <a:satMod val="300000"/>
                  <a:alpha val="20000"/>
                </a:schemeClr>
              </a:gs>
              <a:gs pos="100000">
                <a:schemeClr val="accent2">
                  <a:tint val="15000"/>
                  <a:satMod val="350000"/>
                  <a:alpha val="2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1676400"/>
            <a:ext cx="2374800" cy="2747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0600" y="1708200"/>
            <a:ext cx="762000" cy="27474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20000"/>
                </a:schemeClr>
              </a:gs>
              <a:gs pos="35000">
                <a:schemeClr val="accent2">
                  <a:tint val="37000"/>
                  <a:satMod val="300000"/>
                  <a:alpha val="20000"/>
                </a:schemeClr>
              </a:gs>
              <a:gs pos="100000">
                <a:schemeClr val="accent2">
                  <a:tint val="15000"/>
                  <a:satMod val="350000"/>
                  <a:alpha val="2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1828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Stable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93800" y="1828800"/>
            <a:ext cx="95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Unstable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7200" y="19020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Stable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1902023"/>
            <a:ext cx="95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Unstable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248400" y="2136577"/>
            <a:ext cx="237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17600" y="2138165"/>
            <a:ext cx="1030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52600" y="2209800"/>
            <a:ext cx="2667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90600" y="2211388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>
            <a:noAutofit/>
          </a:bodyPr>
          <a:lstStyle/>
          <a:p>
            <a:r>
              <a:rPr lang="en-US" sz="3000" dirty="0" smtClean="0"/>
              <a:t>LQG(0,6.7,9) stabilizes slow rotating RWM mode </a:t>
            </a:r>
            <a:r>
              <a:rPr lang="en-US" sz="3000" dirty="0" smtClean="0"/>
              <a:t>up to </a:t>
            </a:r>
            <a:r>
              <a:rPr lang="en-US" sz="3000" dirty="0" err="1" smtClean="0">
                <a:latin typeface="Symbol" charset="2"/>
                <a:cs typeface="Symbol" charset="2"/>
              </a:rPr>
              <a:t>b</a:t>
            </a:r>
            <a:r>
              <a:rPr lang="en-US" sz="3000" u="none" baseline="-25000" dirty="0" err="1" smtClean="0"/>
              <a:t>N</a:t>
            </a:r>
            <a:r>
              <a:rPr lang="en-US" sz="3000" dirty="0" smtClean="0"/>
              <a:t>&lt;</a:t>
            </a:r>
            <a:r>
              <a:rPr lang="en-US" sz="3000" dirty="0" smtClean="0"/>
              <a:t>6.7</a:t>
            </a:r>
            <a:endParaRPr lang="en-US" sz="3000" baseline="-25000" dirty="0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4838701" y="3618706"/>
            <a:ext cx="312419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77000" y="2286000"/>
            <a:ext cx="1371600" cy="3048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dirty="0" smtClean="0"/>
              <a:t>RWM unstable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5334000" y="2286000"/>
            <a:ext cx="1143000" cy="3048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dirty="0" smtClean="0"/>
              <a:t>RWM stable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390105" y="2590800"/>
            <a:ext cx="1991895" cy="267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400842" y="2590800"/>
            <a:ext cx="999958" cy="267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6474717" y="3656112"/>
            <a:ext cx="3050977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924800" y="1752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Ideal Wall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7" name="Content Placeholder 3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876800" y="1981200"/>
            <a:ext cx="609626" cy="3276616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10</a:t>
            </a:r>
            <a:r>
              <a:rPr lang="en-US" sz="1600" baseline="30000" dirty="0" smtClean="0"/>
              <a:t>3</a:t>
            </a:r>
          </a:p>
          <a:p>
            <a:endParaRPr lang="en-US" sz="2400" dirty="0" smtClean="0"/>
          </a:p>
          <a:p>
            <a:r>
              <a:rPr lang="en-US" sz="1600" dirty="0" smtClean="0"/>
              <a:t>10</a:t>
            </a:r>
            <a:r>
              <a:rPr lang="en-US" sz="1600" baseline="30000" dirty="0" smtClean="0"/>
              <a:t>2</a:t>
            </a:r>
          </a:p>
          <a:p>
            <a:endParaRPr lang="en-US" sz="2400" dirty="0" smtClean="0"/>
          </a:p>
          <a:p>
            <a:r>
              <a:rPr lang="en-US" sz="1600" dirty="0" smtClean="0"/>
              <a:t>10</a:t>
            </a:r>
            <a:r>
              <a:rPr lang="en-US" sz="1600" baseline="30000" dirty="0" smtClean="0"/>
              <a:t>1</a:t>
            </a:r>
          </a:p>
          <a:p>
            <a:endParaRPr lang="en-US" sz="2400" dirty="0" smtClean="0"/>
          </a:p>
          <a:p>
            <a:r>
              <a:rPr lang="en-US" sz="1600" dirty="0" smtClean="0"/>
              <a:t>10</a:t>
            </a:r>
            <a:r>
              <a:rPr lang="en-US" sz="1600" baseline="30000" dirty="0" smtClean="0"/>
              <a:t>0</a:t>
            </a:r>
          </a:p>
          <a:p>
            <a:endParaRPr lang="en-US" sz="2400" dirty="0" smtClean="0"/>
          </a:p>
          <a:p>
            <a:r>
              <a:rPr lang="en-US" sz="1600" dirty="0" smtClean="0"/>
              <a:t>10</a:t>
            </a:r>
            <a:r>
              <a:rPr lang="en-US" sz="1600" baseline="30000" dirty="0" smtClean="0"/>
              <a:t>-1</a:t>
            </a:r>
          </a:p>
          <a:p>
            <a:endParaRPr lang="en-US" sz="2400" dirty="0" smtClean="0"/>
          </a:p>
          <a:p>
            <a:r>
              <a:rPr lang="en-US" sz="1600" dirty="0" smtClean="0"/>
              <a:t>10</a:t>
            </a:r>
            <a:r>
              <a:rPr lang="en-US" sz="1600" baseline="30000" dirty="0" smtClean="0"/>
              <a:t>-2</a:t>
            </a:r>
          </a:p>
          <a:p>
            <a:endParaRPr lang="en-US" sz="1600" baseline="300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>
            <a:noAutofit/>
          </a:bodyPr>
          <a:lstStyle/>
          <a:p>
            <a:r>
              <a:rPr lang="en-US" sz="3000" dirty="0" smtClean="0"/>
              <a:t>LQG(0,6.7,9) stabilizes slow rotating RWM mode </a:t>
            </a:r>
            <a:r>
              <a:rPr lang="en-US" sz="3000" dirty="0" smtClean="0"/>
              <a:t>up to </a:t>
            </a:r>
            <a:r>
              <a:rPr lang="en-US" sz="3000" dirty="0" err="1" smtClean="0">
                <a:latin typeface="Symbol" charset="2"/>
                <a:cs typeface="Symbol" charset="2"/>
              </a:rPr>
              <a:t>b</a:t>
            </a:r>
            <a:r>
              <a:rPr lang="en-US" sz="3000" u="none" baseline="-25000" dirty="0" err="1" smtClean="0"/>
              <a:t>N</a:t>
            </a:r>
            <a:r>
              <a:rPr lang="en-US" sz="3000" dirty="0" smtClean="0"/>
              <a:t>&lt;</a:t>
            </a:r>
            <a:r>
              <a:rPr lang="en-US" sz="3000" dirty="0" smtClean="0"/>
              <a:t>6.7</a:t>
            </a:r>
            <a:endParaRPr lang="en-US" sz="3000" baseline="-25000" dirty="0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4838701" y="3618706"/>
            <a:ext cx="312419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77000" y="2286000"/>
            <a:ext cx="1371600" cy="3048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dirty="0" smtClean="0"/>
              <a:t>RWM unstable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5334000" y="2286000"/>
            <a:ext cx="1143000" cy="3048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dirty="0" smtClean="0"/>
              <a:t>RWM stable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390105" y="2590800"/>
            <a:ext cx="1991895" cy="267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400842" y="2590800"/>
            <a:ext cx="999958" cy="267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6474717" y="3656112"/>
            <a:ext cx="3050977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924800" y="1752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Ideal Wall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7" name="Content Placeholder 3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876800" y="1981200"/>
            <a:ext cx="609626" cy="3276616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10</a:t>
            </a:r>
            <a:r>
              <a:rPr lang="en-US" sz="1600" baseline="30000" dirty="0" smtClean="0"/>
              <a:t>3</a:t>
            </a:r>
          </a:p>
          <a:p>
            <a:endParaRPr lang="en-US" sz="2400" dirty="0" smtClean="0"/>
          </a:p>
          <a:p>
            <a:r>
              <a:rPr lang="en-US" sz="1600" dirty="0" smtClean="0"/>
              <a:t>10</a:t>
            </a:r>
            <a:r>
              <a:rPr lang="en-US" sz="1600" baseline="30000" dirty="0" smtClean="0"/>
              <a:t>2</a:t>
            </a:r>
          </a:p>
          <a:p>
            <a:endParaRPr lang="en-US" sz="2400" dirty="0" smtClean="0"/>
          </a:p>
          <a:p>
            <a:r>
              <a:rPr lang="en-US" sz="1600" dirty="0" smtClean="0"/>
              <a:t>10</a:t>
            </a:r>
            <a:r>
              <a:rPr lang="en-US" sz="1600" baseline="30000" dirty="0" smtClean="0"/>
              <a:t>1</a:t>
            </a:r>
          </a:p>
          <a:p>
            <a:endParaRPr lang="en-US" sz="2400" dirty="0" smtClean="0"/>
          </a:p>
          <a:p>
            <a:r>
              <a:rPr lang="en-US" sz="1600" dirty="0" smtClean="0"/>
              <a:t>10</a:t>
            </a:r>
            <a:r>
              <a:rPr lang="en-US" sz="1600" baseline="30000" dirty="0" smtClean="0"/>
              <a:t>0</a:t>
            </a:r>
          </a:p>
          <a:p>
            <a:endParaRPr lang="en-US" sz="2400" dirty="0" smtClean="0"/>
          </a:p>
          <a:p>
            <a:r>
              <a:rPr lang="en-US" sz="1600" dirty="0" smtClean="0"/>
              <a:t>10</a:t>
            </a:r>
            <a:r>
              <a:rPr lang="en-US" sz="1600" baseline="30000" dirty="0" smtClean="0"/>
              <a:t>-1</a:t>
            </a:r>
          </a:p>
          <a:p>
            <a:endParaRPr lang="en-US" sz="2400" dirty="0" smtClean="0"/>
          </a:p>
          <a:p>
            <a:r>
              <a:rPr lang="en-US" sz="1600" dirty="0" smtClean="0"/>
              <a:t>10</a:t>
            </a:r>
            <a:r>
              <a:rPr lang="en-US" sz="1600" baseline="30000" dirty="0" smtClean="0"/>
              <a:t>-2</a:t>
            </a:r>
          </a:p>
          <a:p>
            <a:endParaRPr lang="en-US" sz="1600" baseline="300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graphicFrame>
        <p:nvGraphicFramePr>
          <p:cNvPr id="12" name="Content Placeholder 1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95400" y="175111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=6.7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21306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=6.65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31212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=6.4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3505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=6.1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3886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=5.9</a:t>
            </a:r>
            <a:endParaRPr lang="en-US" sz="1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95400" y="4343400"/>
            <a:ext cx="2971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48090" y="4343400"/>
            <a:ext cx="400110" cy="1143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RWM stable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048050" y="3047255"/>
            <a:ext cx="259228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3772694" y="49149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00400" y="265032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endParaRPr lang="en-US" dirty="0">
              <a:latin typeface="Symbol" charset="2"/>
              <a:cs typeface="Symbol" charset="2"/>
            </a:endParaRPr>
          </a:p>
        </p:txBody>
      </p:sp>
      <p:cxnSp>
        <p:nvCxnSpPr>
          <p:cNvPr id="24" name="Straight Arrow Connector 23"/>
          <p:cNvCxnSpPr>
            <a:cxnSpLocks noChangeAspect="1"/>
          </p:cNvCxnSpPr>
          <p:nvPr/>
        </p:nvCxnSpPr>
        <p:spPr>
          <a:xfrm rot="16200000" flipH="1">
            <a:off x="3404476" y="3015076"/>
            <a:ext cx="247948" cy="1226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8000" y="2514600"/>
            <a:ext cx="104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increasing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267200" y="2286000"/>
            <a:ext cx="400110" cy="1447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RWM unstable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>
            <a:noAutofit/>
          </a:bodyPr>
          <a:lstStyle/>
          <a:p>
            <a:r>
              <a:rPr lang="en-US" sz="3000" dirty="0" smtClean="0"/>
              <a:t>LQG(0,6.7,9) stabilizes slow rotating RWM mode </a:t>
            </a:r>
            <a:r>
              <a:rPr lang="en-US" sz="3000" dirty="0" smtClean="0"/>
              <a:t>up to </a:t>
            </a:r>
            <a:r>
              <a:rPr lang="en-US" sz="3000" dirty="0" err="1" smtClean="0">
                <a:latin typeface="Symbol" charset="2"/>
                <a:cs typeface="Symbol" charset="2"/>
              </a:rPr>
              <a:t>b</a:t>
            </a:r>
            <a:r>
              <a:rPr lang="en-US" sz="3000" u="none" baseline="-25000" dirty="0" err="1" smtClean="0"/>
              <a:t>N</a:t>
            </a:r>
            <a:r>
              <a:rPr lang="en-US" sz="3000" dirty="0" smtClean="0"/>
              <a:t>&lt;</a:t>
            </a:r>
            <a:r>
              <a:rPr lang="en-US" sz="3000" dirty="0" smtClean="0"/>
              <a:t>6.7</a:t>
            </a:r>
            <a:endParaRPr lang="en-US" sz="3000" baseline="-25000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95400" y="175111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=6.7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295400" y="21306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=6.65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31212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=6.4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3505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=6.1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19200" y="3886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=5.9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295400" y="4343400"/>
            <a:ext cx="2971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67200" y="2286000"/>
            <a:ext cx="400110" cy="1447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RWM unstable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248090" y="4343400"/>
            <a:ext cx="400110" cy="1143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RWM stable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3048050" y="3047255"/>
            <a:ext cx="259228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3772694" y="49149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ontent Placeholder 3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410200" y="4572000"/>
            <a:ext cx="1333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LQG unstable</a:t>
            </a:r>
            <a:endParaRPr lang="en-US" sz="1600" dirty="0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4838701" y="3618706"/>
            <a:ext cx="312419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77000" y="2286000"/>
            <a:ext cx="1371600" cy="3048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dirty="0" smtClean="0"/>
              <a:t>RWM unstable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5334000" y="2286000"/>
            <a:ext cx="1143000" cy="3048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dirty="0" smtClean="0"/>
              <a:t>RWM stable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390105" y="2590800"/>
            <a:ext cx="1991895" cy="267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400842" y="2590800"/>
            <a:ext cx="999958" cy="267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6474717" y="3656112"/>
            <a:ext cx="3050977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924800" y="1752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Ideal Wall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0400" y="265032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endParaRPr lang="en-US" dirty="0">
              <a:latin typeface="Symbol" charset="2"/>
              <a:cs typeface="Symbol" charset="2"/>
            </a:endParaRPr>
          </a:p>
        </p:txBody>
      </p:sp>
      <p:cxnSp>
        <p:nvCxnSpPr>
          <p:cNvPr id="53" name="Straight Arrow Connector 52"/>
          <p:cNvCxnSpPr>
            <a:cxnSpLocks noChangeAspect="1"/>
          </p:cNvCxnSpPr>
          <p:nvPr/>
        </p:nvCxnSpPr>
        <p:spPr>
          <a:xfrm rot="16200000" flipH="1">
            <a:off x="3404476" y="3015076"/>
            <a:ext cx="247948" cy="1226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048000" y="2514600"/>
            <a:ext cx="104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increasing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4495800"/>
            <a:ext cx="1333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LQG unstable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>
            <a:noAutofit/>
          </a:bodyPr>
          <a:lstStyle/>
          <a:p>
            <a:r>
              <a:rPr lang="en-US" sz="3000" dirty="0" smtClean="0"/>
              <a:t>LQG(0,6.7,9) stabilizes slow rotating RWM mode </a:t>
            </a:r>
            <a:r>
              <a:rPr lang="en-US" sz="3000" dirty="0" smtClean="0"/>
              <a:t>up to </a:t>
            </a:r>
            <a:r>
              <a:rPr lang="en-US" sz="3000" dirty="0" err="1" smtClean="0">
                <a:latin typeface="Symbol" charset="2"/>
                <a:cs typeface="Symbol" charset="2"/>
              </a:rPr>
              <a:t>b</a:t>
            </a:r>
            <a:r>
              <a:rPr lang="en-US" sz="3000" u="none" baseline="-25000" dirty="0" err="1" smtClean="0"/>
              <a:t>N</a:t>
            </a:r>
            <a:r>
              <a:rPr lang="en-US" sz="3000" dirty="0" smtClean="0"/>
              <a:t>&lt;</a:t>
            </a:r>
            <a:r>
              <a:rPr lang="en-US" sz="3000" dirty="0" smtClean="0"/>
              <a:t>6.7</a:t>
            </a:r>
            <a:endParaRPr lang="en-US" sz="3000" baseline="-25000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819400" y="1777424"/>
            <a:ext cx="1333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LQG unstable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295400" y="175111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=6.7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295400" y="21306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=6.65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31212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=6.4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3505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=6.1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19200" y="3886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=5.9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295400" y="4343400"/>
            <a:ext cx="2971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67200" y="2286000"/>
            <a:ext cx="400110" cy="1447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RWM unstable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248090" y="4343400"/>
            <a:ext cx="400110" cy="1143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RWM stable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3048050" y="3047255"/>
            <a:ext cx="259228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3772694" y="49149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ontent Placeholder 3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410200" y="4572000"/>
            <a:ext cx="1333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LQG unstable</a:t>
            </a:r>
            <a:endParaRPr lang="en-US" sz="1600" dirty="0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4838701" y="3618706"/>
            <a:ext cx="312419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77000" y="2286000"/>
            <a:ext cx="1371600" cy="3048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dirty="0" smtClean="0"/>
              <a:t>RWM unstable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5334000" y="2286000"/>
            <a:ext cx="1143000" cy="3048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dirty="0" smtClean="0"/>
              <a:t>RWM stable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390105" y="2590800"/>
            <a:ext cx="1991895" cy="267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400842" y="2590800"/>
            <a:ext cx="999958" cy="267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6474717" y="3656112"/>
            <a:ext cx="3050977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924800" y="1752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Ideal Wall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0400" y="265032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endParaRPr lang="en-US" dirty="0">
              <a:latin typeface="Symbol" charset="2"/>
              <a:cs typeface="Symbol" charset="2"/>
            </a:endParaRPr>
          </a:p>
        </p:txBody>
      </p:sp>
      <p:cxnSp>
        <p:nvCxnSpPr>
          <p:cNvPr id="53" name="Straight Arrow Connector 52"/>
          <p:cNvCxnSpPr>
            <a:cxnSpLocks noChangeAspect="1"/>
          </p:cNvCxnSpPr>
          <p:nvPr/>
        </p:nvCxnSpPr>
        <p:spPr>
          <a:xfrm rot="16200000" flipH="1">
            <a:off x="3404476" y="3015076"/>
            <a:ext cx="247948" cy="1226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048000" y="2514600"/>
            <a:ext cx="104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increasing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4495800"/>
            <a:ext cx="1333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LQG unstable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781300" y="4724400"/>
            <a:ext cx="1333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LQG unstable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&gt;90% power reduction for white noise driven time evolution of the controlled RWM</a:t>
            </a:r>
            <a:endParaRPr lang="en-US" sz="26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457200" y="4038600"/>
          <a:ext cx="8229599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RMS values</a:t>
                      </a:r>
                      <a:endParaRPr lang="en-US" sz="1800" b="1" u="sng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Peak</a:t>
                      </a:r>
                      <a:r>
                        <a:rPr lang="en-US" sz="1800" b="1" u="sng" baseline="0" dirty="0" smtClean="0"/>
                        <a:t> Values</a:t>
                      </a:r>
                      <a:endParaRPr lang="en-US" sz="1800" b="1" u="sng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C</a:t>
                      </a:r>
                      <a:r>
                        <a:rPr lang="en-US" sz="1800" b="1" baseline="-2500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endParaRPr lang="en-US" sz="1800" b="1" baseline="-25000" dirty="0"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r>
                        <a:rPr lang="en-US" sz="1800" baseline="-25000" dirty="0" smtClean="0"/>
                        <a:t>CC</a:t>
                      </a:r>
                      <a:r>
                        <a:rPr lang="en-US" sz="1800" dirty="0" smtClean="0"/>
                        <a:t>, A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V</a:t>
                      </a:r>
                      <a:r>
                        <a:rPr lang="en-US" sz="1800" baseline="-25000" dirty="0" smtClean="0"/>
                        <a:t>CC</a:t>
                      </a:r>
                      <a:r>
                        <a:rPr lang="en-US" sz="1800" dirty="0" smtClean="0"/>
                        <a:t>, V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P, Watts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r>
                        <a:rPr lang="en-US" sz="1800" baseline="-25000" dirty="0" smtClean="0"/>
                        <a:t>CC</a:t>
                      </a:r>
                      <a:r>
                        <a:rPr lang="en-US" sz="1800" dirty="0" smtClean="0"/>
                        <a:t>, A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V</a:t>
                      </a:r>
                      <a:r>
                        <a:rPr lang="en-US" sz="1800" baseline="-25000" dirty="0" smtClean="0"/>
                        <a:t>CC</a:t>
                      </a:r>
                      <a:r>
                        <a:rPr lang="en-US" sz="1800" dirty="0" smtClean="0"/>
                        <a:t>, V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P, Watts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latin typeface="+mn-lt"/>
                        </a:rPr>
                        <a:t>10%</a:t>
                      </a:r>
                      <a:endParaRPr lang="en-US" sz="18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70%</a:t>
                      </a: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94%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66%</a:t>
                      </a: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93%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latin typeface="+mn-lt"/>
                        </a:rPr>
                        <a:t>20%</a:t>
                      </a:r>
                      <a:endParaRPr lang="en-US" sz="18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73%</a:t>
                      </a: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68%</a:t>
                      </a: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94%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latin typeface="+mn-lt"/>
                        </a:rPr>
                        <a:t>30%</a:t>
                      </a:r>
                      <a:endParaRPr lang="en-US" sz="18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77%</a:t>
                      </a: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86%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96%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73%</a:t>
                      </a: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latin typeface="+mn-lt"/>
                        </a:rPr>
                        <a:t>40%</a:t>
                      </a:r>
                      <a:endParaRPr lang="en-US" sz="18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82%</a:t>
                      </a: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89%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648200" y="129540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524000"/>
            <a:ext cx="42672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130000"/>
              <a:buFont typeface="Arial"/>
              <a:buChar char="•"/>
              <a:tabLst/>
              <a:defRPr/>
            </a:pPr>
            <a:r>
              <a:rPr lang="en-US" sz="1900" dirty="0" smtClean="0">
                <a:solidFill>
                  <a:srgbClr val="0000FF"/>
                </a:solidFill>
              </a:rPr>
              <a:t>White</a:t>
            </a:r>
            <a:r>
              <a:rPr lang="en-US" sz="1900" dirty="0" smtClean="0">
                <a:solidFill>
                  <a:srgbClr val="0000FF"/>
                </a:solidFill>
              </a:rPr>
              <a:t> noise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 in amplitude with 5kHz sampling frequency</a:t>
            </a:r>
          </a:p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SzPct val="130000"/>
              <a:buFont typeface="Arial"/>
              <a:buChar char="•"/>
            </a:pPr>
            <a:r>
              <a:rPr lang="en-US" sz="1900" dirty="0" smtClean="0">
                <a:solidFill>
                  <a:srgbClr val="0000FF"/>
                </a:solidFill>
              </a:rPr>
              <a:t>Power is proportional to white noise amplitude</a:t>
            </a:r>
            <a:r>
              <a:rPr lang="en-US" sz="1900" baseline="30000" dirty="0" smtClean="0">
                <a:solidFill>
                  <a:srgbClr val="0000FF"/>
                </a:solidFill>
              </a:rPr>
              <a:t>2</a:t>
            </a:r>
            <a:r>
              <a:rPr lang="en-US" sz="1900" dirty="0" smtClean="0">
                <a:solidFill>
                  <a:srgbClr val="0000FF"/>
                </a:solidFill>
              </a:rPr>
              <a:t> and sampling frequency</a:t>
            </a:r>
            <a:r>
              <a:rPr lang="en-US" sz="1900" baseline="30000" dirty="0" smtClean="0">
                <a:solidFill>
                  <a:srgbClr val="0000FF"/>
                </a:solidFill>
              </a:rPr>
              <a:t>-1</a:t>
            </a:r>
            <a:endParaRPr lang="en-US" sz="1900" dirty="0" smtClean="0">
              <a:solidFill>
                <a:srgbClr val="0000FF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SzPct val="130000"/>
              <a:buFont typeface="Arial"/>
              <a:buChar char="•"/>
            </a:pPr>
            <a:r>
              <a:rPr lang="en-US" sz="1900" dirty="0" smtClean="0">
                <a:solidFill>
                  <a:srgbClr val="0000FF"/>
                </a:solidFill>
              </a:rPr>
              <a:t>No filters on B</a:t>
            </a:r>
            <a:r>
              <a:rPr lang="en-US" sz="1900" baseline="-25000" dirty="0" smtClean="0">
                <a:solidFill>
                  <a:srgbClr val="0000FF"/>
                </a:solidFill>
              </a:rPr>
              <a:t>p</a:t>
            </a:r>
            <a:r>
              <a:rPr lang="en-US" sz="1900" dirty="0" smtClean="0">
                <a:solidFill>
                  <a:srgbClr val="0000FF"/>
                </a:solidFill>
              </a:rPr>
              <a:t> sensors in proportional controller was used in this study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199" y="1417638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Proportional gain only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400800" y="2050831"/>
            <a:ext cx="495300" cy="15896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7200900" y="2668588"/>
            <a:ext cx="495300" cy="30321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controller study</a:t>
            </a:r>
            <a:r>
              <a:rPr lang="en-US" dirty="0" smtClean="0"/>
              <a:t> continuing…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Conclusions</a:t>
            </a:r>
            <a:endParaRPr lang="en-US" dirty="0" smtClean="0"/>
          </a:p>
          <a:p>
            <a:pPr lvl="1" algn="just"/>
            <a:r>
              <a:rPr lang="en-US" dirty="0" smtClean="0"/>
              <a:t>NSTX a</a:t>
            </a:r>
            <a:r>
              <a:rPr lang="en-US" dirty="0" smtClean="0"/>
              <a:t>dvanced </a:t>
            </a:r>
            <a:r>
              <a:rPr lang="en-US" dirty="0" smtClean="0"/>
              <a:t>controller with mode phase has been tested numerically, 9 modes needed, large stability region for slow rotating mode</a:t>
            </a:r>
            <a:r>
              <a:rPr lang="en-US" dirty="0" smtClean="0"/>
              <a:t>. (RWM is usually locked in the NSTX experiments.)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dirty="0" smtClean="0"/>
              <a:t>Next Steps</a:t>
            </a:r>
          </a:p>
          <a:p>
            <a:pPr lvl="1" algn="just"/>
            <a:r>
              <a:rPr lang="en-US" dirty="0" smtClean="0"/>
              <a:t>Study LQG with different torque, to improve robustness with respect to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and mode rotation speed.</a:t>
            </a:r>
          </a:p>
          <a:p>
            <a:pPr lvl="1" algn="just"/>
            <a:r>
              <a:rPr lang="en-US" dirty="0" smtClean="0"/>
              <a:t>Off line</a:t>
            </a:r>
            <a:r>
              <a:rPr lang="en-US" dirty="0" smtClean="0"/>
              <a:t> comparison for </a:t>
            </a:r>
            <a:r>
              <a:rPr lang="en-US" dirty="0" smtClean="0"/>
              <a:t>mode phase and amplitude</a:t>
            </a:r>
            <a:r>
              <a:rPr lang="en-US" dirty="0" smtClean="0"/>
              <a:t> calculated with </a:t>
            </a:r>
            <a:r>
              <a:rPr lang="en-US" dirty="0" smtClean="0"/>
              <a:t>reduced </a:t>
            </a:r>
            <a:r>
              <a:rPr lang="en-US" dirty="0" smtClean="0"/>
              <a:t>order optimal observer</a:t>
            </a:r>
            <a:r>
              <a:rPr lang="en-US" dirty="0" smtClean="0"/>
              <a:t> and the </a:t>
            </a:r>
            <a:r>
              <a:rPr lang="en-US" dirty="0" smtClean="0"/>
              <a:t>present measured RWM sensor signal data SVD evaluation of </a:t>
            </a:r>
            <a:r>
              <a:rPr lang="en-US" dirty="0" err="1" smtClean="0"/>
              <a:t>n</a:t>
            </a:r>
            <a:r>
              <a:rPr lang="en-US" dirty="0" smtClean="0"/>
              <a:t> = 1 amplitude and </a:t>
            </a:r>
            <a:r>
              <a:rPr lang="en-US" dirty="0" smtClean="0"/>
              <a:t>phase from the experimental data</a:t>
            </a:r>
          </a:p>
          <a:p>
            <a:pPr lvl="1" algn="just"/>
            <a:r>
              <a:rPr lang="en-US" dirty="0" smtClean="0"/>
              <a:t>Redesign state-space for control coil </a:t>
            </a:r>
            <a:r>
              <a:rPr lang="en-US" dirty="0" smtClean="0"/>
              <a:t>current </a:t>
            </a:r>
            <a:r>
              <a:rPr lang="en-US" dirty="0" smtClean="0"/>
              <a:t>controller input</a:t>
            </a:r>
            <a:endParaRPr lang="en-US" dirty="0" smtClean="0"/>
          </a:p>
          <a:p>
            <a:pPr lvl="1" algn="just"/>
            <a:r>
              <a:rPr lang="en-US" dirty="0" smtClean="0"/>
              <a:t>Analyze time delay effect on LQG performance</a:t>
            </a:r>
          </a:p>
          <a:p>
            <a:pPr lvl="1"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28600" y="3429000"/>
            <a:ext cx="4038600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Control theory terminology used in this talk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295400"/>
            <a:ext cx="2971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Advanced controller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438400"/>
            <a:ext cx="4191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State-space based controller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302204"/>
            <a:ext cx="3429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L</a:t>
            </a:r>
            <a:r>
              <a:rPr lang="en-US" sz="2200" dirty="0" smtClean="0"/>
              <a:t>inear </a:t>
            </a:r>
            <a:r>
              <a:rPr lang="en-US" sz="2200" dirty="0" smtClean="0">
                <a:solidFill>
                  <a:srgbClr val="FF0000"/>
                </a:solidFill>
              </a:rPr>
              <a:t>Q</a:t>
            </a:r>
            <a:r>
              <a:rPr lang="en-US" sz="2200" dirty="0" smtClean="0"/>
              <a:t>uadratic </a:t>
            </a:r>
            <a:r>
              <a:rPr lang="en-US" sz="2200" dirty="0" smtClean="0">
                <a:solidFill>
                  <a:srgbClr val="FF0000"/>
                </a:solidFill>
              </a:rPr>
              <a:t>G</a:t>
            </a:r>
            <a:r>
              <a:rPr lang="en-US" sz="2200" dirty="0" smtClean="0"/>
              <a:t>aussian Controller (</a:t>
            </a:r>
            <a:r>
              <a:rPr lang="en-US" sz="2200" b="1" dirty="0" smtClean="0">
                <a:solidFill>
                  <a:srgbClr val="FF0000"/>
                </a:solidFill>
              </a:rPr>
              <a:t>LQG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19" name="Chevron 18"/>
          <p:cNvSpPr/>
          <p:nvPr/>
        </p:nvSpPr>
        <p:spPr>
          <a:xfrm rot="16200000" flipH="1">
            <a:off x="4355101" y="1817100"/>
            <a:ext cx="385199" cy="561000"/>
          </a:xfrm>
          <a:prstGeom prst="chevron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16200000" flipH="1">
            <a:off x="4355101" y="2960100"/>
            <a:ext cx="385199" cy="561000"/>
          </a:xfrm>
          <a:prstGeom prst="chevron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876800" y="3429000"/>
            <a:ext cx="4038600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28600" y="3429000"/>
            <a:ext cx="4038600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Control theory terminology used in this talk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295400"/>
            <a:ext cx="2971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Advanced controller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438400"/>
            <a:ext cx="4191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State-space based controller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302204"/>
            <a:ext cx="3429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L</a:t>
            </a:r>
            <a:r>
              <a:rPr lang="en-US" sz="2200" dirty="0" smtClean="0"/>
              <a:t>inear </a:t>
            </a:r>
            <a:r>
              <a:rPr lang="en-US" sz="2200" dirty="0" smtClean="0">
                <a:solidFill>
                  <a:srgbClr val="FF0000"/>
                </a:solidFill>
              </a:rPr>
              <a:t>Q</a:t>
            </a:r>
            <a:r>
              <a:rPr lang="en-US" sz="2200" dirty="0" smtClean="0"/>
              <a:t>uadratic </a:t>
            </a:r>
            <a:r>
              <a:rPr lang="en-US" sz="2200" dirty="0" smtClean="0">
                <a:solidFill>
                  <a:srgbClr val="FF0000"/>
                </a:solidFill>
              </a:rPr>
              <a:t>G</a:t>
            </a:r>
            <a:r>
              <a:rPr lang="en-US" sz="2200" dirty="0" smtClean="0"/>
              <a:t>aussian Controller (</a:t>
            </a:r>
            <a:r>
              <a:rPr lang="en-US" sz="2200" b="1" dirty="0" smtClean="0">
                <a:solidFill>
                  <a:srgbClr val="FF0000"/>
                </a:solidFill>
              </a:rPr>
              <a:t>LQG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3607713"/>
            <a:ext cx="2667000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Optimal Controller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724400"/>
            <a:ext cx="2667000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Optimal Observer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6629400" y="4114800"/>
            <a:ext cx="533400" cy="483513"/>
          </a:xfrm>
          <a:prstGeom prst="mathPlus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qual 17"/>
          <p:cNvSpPr/>
          <p:nvPr/>
        </p:nvSpPr>
        <p:spPr>
          <a:xfrm>
            <a:off x="4343400" y="4393287"/>
            <a:ext cx="533400" cy="712113"/>
          </a:xfrm>
          <a:prstGeom prst="mathEqual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16200000" flipH="1">
            <a:off x="4355101" y="1817100"/>
            <a:ext cx="385199" cy="561000"/>
          </a:xfrm>
          <a:prstGeom prst="chevron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16200000" flipH="1">
            <a:off x="4355101" y="2960100"/>
            <a:ext cx="385199" cy="561000"/>
          </a:xfrm>
          <a:prstGeom prst="chevron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876800" y="3429000"/>
            <a:ext cx="4038600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4598313"/>
            <a:ext cx="3581400" cy="16500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28600" y="3429000"/>
            <a:ext cx="4038600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Control theory terminology used in this talk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295400"/>
            <a:ext cx="2971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Advanced controller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438400"/>
            <a:ext cx="4191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State-space based controller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302204"/>
            <a:ext cx="3429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L</a:t>
            </a:r>
            <a:r>
              <a:rPr lang="en-US" sz="2200" dirty="0" smtClean="0"/>
              <a:t>inear </a:t>
            </a:r>
            <a:r>
              <a:rPr lang="en-US" sz="2200" dirty="0" smtClean="0">
                <a:solidFill>
                  <a:srgbClr val="FF0000"/>
                </a:solidFill>
              </a:rPr>
              <a:t>Q</a:t>
            </a:r>
            <a:r>
              <a:rPr lang="en-US" sz="2200" dirty="0" smtClean="0"/>
              <a:t>uadratic </a:t>
            </a:r>
            <a:r>
              <a:rPr lang="en-US" sz="2200" dirty="0" smtClean="0">
                <a:solidFill>
                  <a:srgbClr val="FF0000"/>
                </a:solidFill>
              </a:rPr>
              <a:t>G</a:t>
            </a:r>
            <a:r>
              <a:rPr lang="en-US" sz="2200" dirty="0" smtClean="0"/>
              <a:t>aussian Controller (</a:t>
            </a:r>
            <a:r>
              <a:rPr lang="en-US" sz="2200" b="1" dirty="0" smtClean="0">
                <a:solidFill>
                  <a:srgbClr val="FF0000"/>
                </a:solidFill>
              </a:rPr>
              <a:t>LQG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3607713"/>
            <a:ext cx="2667000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Optimal Controller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724400"/>
            <a:ext cx="2667000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Optimal Observer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5665113"/>
            <a:ext cx="2743200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Kalman</a:t>
            </a:r>
            <a:r>
              <a:rPr lang="en-US" sz="2200" dirty="0" smtClean="0">
                <a:solidFill>
                  <a:schemeClr val="tx1"/>
                </a:solidFill>
              </a:rPr>
              <a:t> Filter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6629400" y="4114800"/>
            <a:ext cx="533400" cy="483513"/>
          </a:xfrm>
          <a:prstGeom prst="mathPlus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qual 16"/>
          <p:cNvSpPr/>
          <p:nvPr/>
        </p:nvSpPr>
        <p:spPr>
          <a:xfrm>
            <a:off x="6629400" y="5194200"/>
            <a:ext cx="533400" cy="444600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4343400" y="4393287"/>
            <a:ext cx="533400" cy="712113"/>
          </a:xfrm>
          <a:prstGeom prst="mathEqual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16200000" flipH="1">
            <a:off x="4355101" y="1817100"/>
            <a:ext cx="385199" cy="561000"/>
          </a:xfrm>
          <a:prstGeom prst="chevron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16200000" flipH="1">
            <a:off x="4355101" y="2960100"/>
            <a:ext cx="385199" cy="561000"/>
          </a:xfrm>
          <a:prstGeom prst="chevron">
            <a:avLst/>
          </a:prstGeom>
          <a:solidFill>
            <a:srgbClr val="595959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LQG controller is capable to enhance resistive wall mode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Autofit/>
          </a:bodyPr>
          <a:lstStyle/>
          <a:p>
            <a:r>
              <a:rPr lang="en-US" dirty="0" smtClean="0"/>
              <a:t>Motivation</a:t>
            </a:r>
            <a:endParaRPr lang="en-US" dirty="0" smtClean="0"/>
          </a:p>
          <a:p>
            <a:pPr lvl="1"/>
            <a:r>
              <a:rPr lang="en-US" sz="2200" dirty="0" smtClean="0"/>
              <a:t>To </a:t>
            </a:r>
            <a:r>
              <a:rPr lang="en-US" sz="2200" dirty="0" smtClean="0"/>
              <a:t>improve RWM feedback control in NSTX with present external RWM </a:t>
            </a:r>
            <a:r>
              <a:rPr lang="en-US" sz="2200" dirty="0" smtClean="0"/>
              <a:t>coils</a:t>
            </a:r>
          </a:p>
          <a:p>
            <a:pPr lvl="1"/>
            <a:endParaRPr lang="en-US" sz="2200" dirty="0" smtClean="0"/>
          </a:p>
          <a:p>
            <a:r>
              <a:rPr lang="en-US" dirty="0" smtClean="0"/>
              <a:t>Outline</a:t>
            </a:r>
          </a:p>
          <a:p>
            <a:pPr lvl="1"/>
            <a:r>
              <a:rPr lang="en-US" sz="2200" dirty="0" smtClean="0"/>
              <a:t>Advantages of the LQG controller</a:t>
            </a:r>
          </a:p>
          <a:p>
            <a:pPr lvl="1"/>
            <a:r>
              <a:rPr lang="en-US" sz="2200" dirty="0" smtClean="0"/>
              <a:t>VALEN state space modeling with mode rotation and control theory basics used in the design of LQG</a:t>
            </a:r>
          </a:p>
          <a:p>
            <a:pPr lvl="1"/>
            <a:r>
              <a:rPr lang="en-US" sz="2200" dirty="0" smtClean="0"/>
              <a:t>Application of the advanced controller techniques to</a:t>
            </a:r>
            <a:r>
              <a:rPr lang="en-US" sz="2200" dirty="0" smtClean="0"/>
              <a:t> NSTX</a:t>
            </a:r>
            <a:endParaRPr lang="en-US" sz="2200" dirty="0" smtClean="0"/>
          </a:p>
          <a:p>
            <a:pPr lvl="1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9469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Limiting </a:t>
            </a:r>
            <a:r>
              <a:rPr lang="en-US" sz="2800" dirty="0" smtClean="0">
                <a:latin typeface="Symbol" charset="2"/>
                <a:cs typeface="Symbol" charset="2"/>
              </a:rPr>
              <a:t>b</a:t>
            </a:r>
            <a:r>
              <a:rPr lang="en-US" sz="2800" u="none" baseline="-25000" dirty="0" smtClean="0"/>
              <a:t>n</a:t>
            </a:r>
            <a:r>
              <a:rPr lang="en-US" sz="2800" dirty="0" smtClean="0"/>
              <a:t> RWM in ITER can be improved with LQG controller</a:t>
            </a:r>
            <a:r>
              <a:rPr lang="en-US" sz="2800" dirty="0" smtClean="0"/>
              <a:t>* and external field correction coils</a:t>
            </a:r>
            <a:endParaRPr lang="en-US" sz="2800" dirty="0"/>
          </a:p>
        </p:txBody>
      </p:sp>
      <p:pic>
        <p:nvPicPr>
          <p:cNvPr id="5" name="Content Placeholder 4" descr="figure1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1534905"/>
            <a:ext cx="3376749" cy="2351295"/>
          </a:xfrm>
        </p:spPr>
      </p:pic>
      <p:sp>
        <p:nvSpPr>
          <p:cNvPr id="8" name="TextBox 7"/>
          <p:cNvSpPr txBox="1"/>
          <p:nvPr/>
        </p:nvSpPr>
        <p:spPr>
          <a:xfrm>
            <a:off x="152400" y="4068316"/>
            <a:ext cx="486513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Simplified ITER model</a:t>
            </a:r>
            <a:r>
              <a:rPr lang="en-US" sz="1600" dirty="0" smtClean="0">
                <a:solidFill>
                  <a:srgbClr val="0000FF"/>
                </a:solidFill>
              </a:rPr>
              <a:t> includes 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725488" lvl="1" indent="-268288">
              <a:spcAft>
                <a:spcPts val="600"/>
              </a:spcAft>
              <a:buClr>
                <a:srgbClr val="00FFFF"/>
              </a:buClr>
              <a:buSzPct val="75000"/>
              <a:buFont typeface="Wingdings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double walled vacuum vessel</a:t>
            </a:r>
          </a:p>
          <a:p>
            <a:pPr marL="725488" lvl="1" indent="-268288">
              <a:spcAft>
                <a:spcPts val="600"/>
              </a:spcAft>
              <a:buClr>
                <a:srgbClr val="00FFFF"/>
              </a:buClr>
              <a:buSzPct val="75000"/>
              <a:buFont typeface="Wingdings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3 external control coil pairs </a:t>
            </a:r>
          </a:p>
          <a:p>
            <a:pPr marL="725488" lvl="1" indent="-268288">
              <a:spcAft>
                <a:spcPts val="600"/>
              </a:spcAft>
              <a:buClr>
                <a:srgbClr val="00FFFF"/>
              </a:buClr>
              <a:buSzPct val="75000"/>
              <a:buFont typeface="Wingdings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 6 magnetic field flux sensors on the </a:t>
            </a:r>
            <a:r>
              <a:rPr lang="en-US" sz="1600" dirty="0" err="1" smtClean="0">
                <a:solidFill>
                  <a:srgbClr val="0000FF"/>
                </a:solidFill>
              </a:rPr>
              <a:t>midplane</a:t>
            </a:r>
            <a:r>
              <a:rPr lang="en-US" sz="1600" dirty="0" smtClean="0">
                <a:solidFill>
                  <a:srgbClr val="0000FF"/>
                </a:solidFill>
              </a:rPr>
              <a:t> (</a:t>
            </a:r>
            <a:r>
              <a:rPr lang="en-US" sz="1600" dirty="0" err="1" smtClean="0">
                <a:solidFill>
                  <a:srgbClr val="0000FF"/>
                </a:solidFill>
              </a:rPr>
              <a:t>z</a:t>
            </a:r>
            <a:r>
              <a:rPr lang="en-US" sz="1600" dirty="0" smtClean="0">
                <a:solidFill>
                  <a:srgbClr val="0000FF"/>
                </a:solidFill>
              </a:rPr>
              <a:t>=0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2484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 err="1" smtClean="0"/>
              <a:t>Nucl</a:t>
            </a:r>
            <a:r>
              <a:rPr lang="en-US" sz="1200" dirty="0" smtClean="0"/>
              <a:t>. Fusion 47 (2007) 1157-1165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9469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Limiting </a:t>
            </a:r>
            <a:r>
              <a:rPr lang="en-US" sz="2800" dirty="0" smtClean="0">
                <a:latin typeface="Symbol" charset="2"/>
                <a:cs typeface="Symbol" charset="2"/>
              </a:rPr>
              <a:t>b</a:t>
            </a:r>
            <a:r>
              <a:rPr lang="en-US" sz="2800" u="none" baseline="-25000" dirty="0" smtClean="0"/>
              <a:t>n</a:t>
            </a:r>
            <a:r>
              <a:rPr lang="en-US" sz="2800" dirty="0" smtClean="0"/>
              <a:t> RWM in ITER can be improved with LQG controller</a:t>
            </a:r>
            <a:r>
              <a:rPr lang="en-US" sz="2800" dirty="0" smtClean="0"/>
              <a:t>* and external field correction coils</a:t>
            </a:r>
            <a:endParaRPr lang="en-US" sz="2800" dirty="0"/>
          </a:p>
        </p:txBody>
      </p:sp>
      <p:pic>
        <p:nvPicPr>
          <p:cNvPr id="5" name="Content Placeholder 4" descr="figure1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1534905"/>
            <a:ext cx="3376749" cy="2351295"/>
          </a:xfrm>
        </p:spPr>
      </p:pic>
      <p:sp>
        <p:nvSpPr>
          <p:cNvPr id="8" name="TextBox 7"/>
          <p:cNvSpPr txBox="1"/>
          <p:nvPr/>
        </p:nvSpPr>
        <p:spPr>
          <a:xfrm>
            <a:off x="152400" y="4068316"/>
            <a:ext cx="4865132" cy="218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Simplified ITER model</a:t>
            </a:r>
            <a:r>
              <a:rPr lang="en-US" sz="1600" dirty="0" smtClean="0">
                <a:solidFill>
                  <a:srgbClr val="0000FF"/>
                </a:solidFill>
              </a:rPr>
              <a:t> includes 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725488" lvl="1" indent="-268288">
              <a:spcAft>
                <a:spcPts val="600"/>
              </a:spcAft>
              <a:buClr>
                <a:srgbClr val="00FFFF"/>
              </a:buClr>
              <a:buSzPct val="75000"/>
              <a:buFont typeface="Wingdings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double walled vacuum vessel</a:t>
            </a:r>
          </a:p>
          <a:p>
            <a:pPr marL="725488" lvl="1" indent="-268288">
              <a:spcAft>
                <a:spcPts val="600"/>
              </a:spcAft>
              <a:buClr>
                <a:srgbClr val="00FFFF"/>
              </a:buClr>
              <a:buSzPct val="75000"/>
              <a:buFont typeface="Wingdings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3 external control coil pairs </a:t>
            </a:r>
          </a:p>
          <a:p>
            <a:pPr marL="725488" lvl="1" indent="-268288">
              <a:spcAft>
                <a:spcPts val="600"/>
              </a:spcAft>
              <a:buClr>
                <a:srgbClr val="00FFFF"/>
              </a:buClr>
              <a:buSzPct val="75000"/>
              <a:buFont typeface="Wingdings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 6 magnetic field flux sensors on the </a:t>
            </a:r>
            <a:r>
              <a:rPr lang="en-US" sz="1600" dirty="0" err="1" smtClean="0">
                <a:solidFill>
                  <a:srgbClr val="0000FF"/>
                </a:solidFill>
              </a:rPr>
              <a:t>midplane</a:t>
            </a:r>
            <a:r>
              <a:rPr lang="en-US" sz="1600" dirty="0" smtClean="0">
                <a:solidFill>
                  <a:srgbClr val="0000FF"/>
                </a:solidFill>
              </a:rPr>
              <a:t> (</a:t>
            </a:r>
            <a:r>
              <a:rPr lang="en-US" sz="1600" dirty="0" err="1" smtClean="0">
                <a:solidFill>
                  <a:srgbClr val="0000FF"/>
                </a:solidFill>
              </a:rPr>
              <a:t>z</a:t>
            </a:r>
            <a:r>
              <a:rPr lang="en-US" sz="1600" dirty="0" smtClean="0">
                <a:solidFill>
                  <a:srgbClr val="0000FF"/>
                </a:solidFill>
              </a:rPr>
              <a:t>=0) </a:t>
            </a:r>
          </a:p>
          <a:p>
            <a:pPr marL="268288" indent="-268288">
              <a:spcAft>
                <a:spcPts val="600"/>
              </a:spcAft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10 Gauss sensor noise RWM</a:t>
            </a:r>
          </a:p>
          <a:p>
            <a:pPr marL="268288" indent="-268288" eaLnBrk="0" hangingPunct="0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LQG is robust for all </a:t>
            </a:r>
            <a:r>
              <a:rPr lang="en-US" sz="1600" dirty="0" err="1" smtClean="0">
                <a:solidFill>
                  <a:srgbClr val="0000FF"/>
                </a:solidFill>
              </a:rPr>
              <a:t>C</a:t>
            </a:r>
            <a:r>
              <a:rPr lang="en-US" sz="1600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sz="1600" baseline="-25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&lt; 86% with respect to 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N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2484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 err="1" smtClean="0"/>
              <a:t>Nucl</a:t>
            </a:r>
            <a:r>
              <a:rPr lang="en-US" sz="1200" dirty="0" smtClean="0"/>
              <a:t>. Fusion 47 (2007) 1157-1165</a:t>
            </a:r>
            <a:endParaRPr lang="en-US" sz="1200" dirty="0"/>
          </a:p>
        </p:txBody>
      </p:sp>
      <p:pic>
        <p:nvPicPr>
          <p:cNvPr id="10" name="Picture 9" descr="figure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81600" y="1440519"/>
            <a:ext cx="3380111" cy="27504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1800" y="4126468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err="1" smtClean="0"/>
              <a:t>N</a:t>
            </a:r>
            <a:endParaRPr lang="en-US" sz="1400" baseline="-25000" dirty="0"/>
          </a:p>
        </p:txBody>
      </p:sp>
      <p:sp>
        <p:nvSpPr>
          <p:cNvPr id="12" name="TextBox 11"/>
          <p:cNvSpPr txBox="1"/>
          <p:nvPr/>
        </p:nvSpPr>
        <p:spPr>
          <a:xfrm rot="16200000" flipH="1">
            <a:off x="4108968" y="2703612"/>
            <a:ext cx="1752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Growth rate </a:t>
            </a:r>
            <a:r>
              <a:rPr lang="en-US" sz="1400" dirty="0" err="1" smtClean="0"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latin typeface="Symbol" charset="2"/>
                <a:cs typeface="Symbol" charset="2"/>
              </a:rPr>
              <a:t>, </a:t>
            </a:r>
            <a:r>
              <a:rPr lang="en-US" sz="1400" dirty="0" smtClean="0"/>
              <a:t>1/sec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2743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Passive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8520" y="1292423"/>
            <a:ext cx="966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Ideal Wall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313586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FF00"/>
                </a:solidFill>
              </a:rPr>
              <a:t>PD </a:t>
            </a:r>
            <a:r>
              <a:rPr lang="en-US" sz="1400" dirty="0" err="1" smtClean="0">
                <a:solidFill>
                  <a:srgbClr val="00FF00"/>
                </a:solidFill>
              </a:rPr>
              <a:t>C</a:t>
            </a:r>
            <a:r>
              <a:rPr lang="en-US" sz="1400" baseline="-25000" dirty="0" err="1" smtClean="0">
                <a:solidFill>
                  <a:srgbClr val="00FF00"/>
                </a:solidFill>
                <a:latin typeface="Symbol" charset="2"/>
                <a:cs typeface="Symbol" charset="2"/>
                <a:sym typeface="Symbol" pitchFamily="-65" charset="2"/>
              </a:rPr>
              <a:t>b</a:t>
            </a:r>
            <a:r>
              <a:rPr lang="en-US" sz="1400" baseline="-25000" dirty="0" smtClean="0">
                <a:solidFill>
                  <a:srgbClr val="00FF00"/>
                </a:solidFill>
                <a:sym typeface="Symbol" pitchFamily="-65" charset="2"/>
              </a:rPr>
              <a:t> </a:t>
            </a:r>
            <a:r>
              <a:rPr lang="en-US" sz="1400" dirty="0" smtClean="0">
                <a:solidFill>
                  <a:srgbClr val="00FF00"/>
                </a:solidFill>
              </a:rPr>
              <a:t>= 68%</a:t>
            </a:r>
            <a:endParaRPr lang="en-US" sz="1400" dirty="0">
              <a:solidFill>
                <a:srgbClr val="00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2754868"/>
            <a:ext cx="173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LQG </a:t>
            </a:r>
            <a:r>
              <a:rPr lang="en-US" sz="1400" dirty="0" err="1" smtClean="0">
                <a:solidFill>
                  <a:srgbClr val="FF0000"/>
                </a:solidFill>
              </a:rPr>
              <a:t>C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= 86%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6" idx="2"/>
          </p:cNvCxnSpPr>
          <p:nvPr/>
        </p:nvCxnSpPr>
        <p:spPr>
          <a:xfrm rot="16200000" flipH="1">
            <a:off x="6116539" y="3068538"/>
            <a:ext cx="225623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7086600" y="1588531"/>
            <a:ext cx="228600" cy="87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6858000" y="3050977"/>
            <a:ext cx="427599" cy="225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6735202" y="3443644"/>
            <a:ext cx="579998" cy="290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5986</TotalTime>
  <Words>2791</Words>
  <Application>Microsoft Macintosh PowerPoint</Application>
  <PresentationFormat>On-screen Show (4:3)</PresentationFormat>
  <Paragraphs>526</Paragraphs>
  <Slides>37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Computational analysis of advanced control methods applied to RWM control in tokamaks</vt:lpstr>
      <vt:lpstr>Control theory terminology used in this talk</vt:lpstr>
      <vt:lpstr>Control theory terminology used in this talk</vt:lpstr>
      <vt:lpstr>Control theory terminology used in this talk</vt:lpstr>
      <vt:lpstr>Control theory terminology used in this talk</vt:lpstr>
      <vt:lpstr>Control theory terminology used in this talk</vt:lpstr>
      <vt:lpstr>LQG controller is capable to enhance resistive wall mode control system</vt:lpstr>
      <vt:lpstr>Limiting bn RWM in ITER can be improved with LQG controller* and external field correction coils</vt:lpstr>
      <vt:lpstr>Limiting bn RWM in ITER can be improved with LQG controller* and external field correction coils</vt:lpstr>
      <vt:lpstr>Limiting bn RWM in ITER can be improved with LQG controller* and external field correction coils</vt:lpstr>
      <vt:lpstr>DIII-D LQG is robust with respect to bN and stabilizes RWM up to ideal wall limit</vt:lpstr>
      <vt:lpstr>DIII-D LQG is robust with respect to bN and stabilizes RWM up to ideal wall limit</vt:lpstr>
      <vt:lpstr>DIII-D LQG is robust with respect to bN and stabilizes RWM up to ideal wall limit</vt:lpstr>
      <vt:lpstr>Initial results using advanced Linear Quadratic Gaussian (LQG) controller in KSTAR yield factor of 2 power reduction for white noise*</vt:lpstr>
      <vt:lpstr>Initial results using advanced Linear Quadratic Gaussian (LQG) controller in KSTAR yield factor of 2 power reduction for white noise*</vt:lpstr>
      <vt:lpstr>Initial results using advanced Linear Quadratic Gaussian (LQG) controller in KSTAR yield factor of 2 power reduction for white noise*</vt:lpstr>
      <vt:lpstr>Tutorial  on selected control theory topics</vt:lpstr>
      <vt:lpstr>Digital LQG controller proposed to improve stabilization performance</vt:lpstr>
      <vt:lpstr>Detailed diagram of digital LQG controller</vt:lpstr>
      <vt:lpstr>Balanced truncation significantly reduces VALEN state space</vt:lpstr>
      <vt:lpstr>State-space control approach may allow superior feedback performance</vt:lpstr>
      <vt:lpstr>VALEN formulation with rotation allows inclusion of mode phase into state space*</vt:lpstr>
      <vt:lpstr>Measure of system controllability and observability is given by controllability and observability grammians</vt:lpstr>
      <vt:lpstr>Balanced realization exists for every stable controllable and observable system</vt:lpstr>
      <vt:lpstr>Determination of optimal controller gain for the dynamic system</vt:lpstr>
      <vt:lpstr>Determination of optimal observer gain for the dynamic system</vt:lpstr>
      <vt:lpstr>Closed system equations with optimal controller and optimal observer based on reduced order model</vt:lpstr>
      <vt:lpstr>Advanced controller methods planned to be tested on NSTX with future application to KSTAR</vt:lpstr>
      <vt:lpstr>Advanced control techniques suggest significant feedback performance improvement  for NSTX up to             = 95%</vt:lpstr>
      <vt:lpstr>LQG with mode phase needs only 9 modes using Bp upper and lower sensors sums and differences</vt:lpstr>
      <vt:lpstr>LQG(0,6.7,9) stabilizes slow rotating RWM mode up to bN&lt;6.7</vt:lpstr>
      <vt:lpstr>LQG(0,6.7,9) stabilizes slow rotating RWM mode up to bN&lt;6.7</vt:lpstr>
      <vt:lpstr>LQG(0,6.7,9) stabilizes slow rotating RWM mode up to bN&lt;6.7</vt:lpstr>
      <vt:lpstr>LQG(0,6.7,9) stabilizes slow rotating RWM mode up to bN&lt;6.7</vt:lpstr>
      <vt:lpstr>&gt;90% power reduction for white noise driven time evolution of the controlled RWM</vt:lpstr>
      <vt:lpstr>Advanced controller study continuing…</vt:lpstr>
      <vt:lpstr>Slide 37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analysis of advanced control methods applied to RWM Control in tokamaks</dc:title>
  <dc:creator>Oksana Katsuro-Hopkins</dc:creator>
  <cp:lastModifiedBy>Oksana Katsuro-Hopkins</cp:lastModifiedBy>
  <cp:revision>77</cp:revision>
  <cp:lastPrinted>2008-11-24T21:28:34Z</cp:lastPrinted>
  <dcterms:created xsi:type="dcterms:W3CDTF">2008-11-24T05:04:36Z</dcterms:created>
  <dcterms:modified xsi:type="dcterms:W3CDTF">2008-11-25T14:59:25Z</dcterms:modified>
</cp:coreProperties>
</file>