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1576" r:id="rId2"/>
    <p:sldId id="1646" r:id="rId3"/>
    <p:sldId id="1702" r:id="rId4"/>
    <p:sldId id="1703" r:id="rId5"/>
    <p:sldId id="1608" r:id="rId6"/>
    <p:sldId id="1586" r:id="rId7"/>
    <p:sldId id="1718" r:id="rId8"/>
    <p:sldId id="1719" r:id="rId9"/>
    <p:sldId id="1618" r:id="rId10"/>
    <p:sldId id="1685" r:id="rId11"/>
    <p:sldId id="1707" r:id="rId12"/>
    <p:sldId id="1722" r:id="rId13"/>
    <p:sldId id="1720" r:id="rId14"/>
    <p:sldId id="1721" r:id="rId15"/>
    <p:sldId id="1696" r:id="rId16"/>
    <p:sldId id="1689" r:id="rId17"/>
    <p:sldId id="1581" r:id="rId18"/>
    <p:sldId id="1645" r:id="rId19"/>
    <p:sldId id="1583" r:id="rId20"/>
    <p:sldId id="1666" r:id="rId21"/>
    <p:sldId id="1691" r:id="rId22"/>
    <p:sldId id="1693" r:id="rId23"/>
    <p:sldId id="1695" r:id="rId24"/>
    <p:sldId id="1697" r:id="rId25"/>
    <p:sldId id="1698" r:id="rId26"/>
    <p:sldId id="1699" r:id="rId27"/>
    <p:sldId id="1705" r:id="rId28"/>
    <p:sldId id="1706" r:id="rId29"/>
    <p:sldId id="1714" r:id="rId30"/>
    <p:sldId id="1715" r:id="rId31"/>
    <p:sldId id="1716" r:id="rId32"/>
    <p:sldId id="1717" r:id="rId33"/>
  </p:sldIdLst>
  <p:sldSz cx="9144000" cy="6858000" type="screen4x3"/>
  <p:notesSz cx="6950075" cy="9236075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1pPr>
    <a:lvl2pPr marL="457092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2pPr>
    <a:lvl3pPr marL="91418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3pPr>
    <a:lvl4pPr marL="1371279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4pPr>
    <a:lvl5pPr marL="1828373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5pPr>
    <a:lvl6pPr marL="2285466" algn="l" defTabSz="914186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6pPr>
    <a:lvl7pPr marL="2742558" algn="l" defTabSz="914186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7pPr>
    <a:lvl8pPr marL="3199652" algn="l" defTabSz="914186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8pPr>
    <a:lvl9pPr marL="3656744" algn="l" defTabSz="914186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33"/>
    <a:srgbClr val="99FF99"/>
    <a:srgbClr val="FFFF99"/>
    <a:srgbClr val="66FFFF"/>
    <a:srgbClr val="FFFFCC"/>
    <a:srgbClr val="CC99FF"/>
    <a:srgbClr val="CCFF99"/>
    <a:srgbClr val="339933"/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294" autoAdjust="0"/>
  </p:normalViewPr>
  <p:slideViewPr>
    <p:cSldViewPr snapToGrid="0">
      <p:cViewPr varScale="1">
        <p:scale>
          <a:sx n="131" d="100"/>
          <a:sy n="131" d="100"/>
        </p:scale>
        <p:origin x="-1134" y="-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-3432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12018" cy="46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6" tIns="46254" rIns="92506" bIns="46254" numCol="1" anchor="t" anchorCtr="0" compatLnSpc="1">
            <a:prstTxWarp prst="textNoShape">
              <a:avLst/>
            </a:prstTxWarp>
          </a:bodyPr>
          <a:lstStyle>
            <a:lvl1pPr defTabSz="92539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062" y="4"/>
            <a:ext cx="3012017" cy="46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6" tIns="46254" rIns="92506" bIns="46254" numCol="1" anchor="t" anchorCtr="0" compatLnSpc="1">
            <a:prstTxWarp prst="textNoShape">
              <a:avLst/>
            </a:prstTxWarp>
          </a:bodyPr>
          <a:lstStyle>
            <a:lvl1pPr algn="r" defTabSz="92539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321"/>
            <a:ext cx="3012018" cy="46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6" tIns="46254" rIns="92506" bIns="46254" numCol="1" anchor="b" anchorCtr="0" compatLnSpc="1">
            <a:prstTxWarp prst="textNoShape">
              <a:avLst/>
            </a:prstTxWarp>
          </a:bodyPr>
          <a:lstStyle>
            <a:lvl1pPr defTabSz="92539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062" y="8773321"/>
            <a:ext cx="3012017" cy="46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6" tIns="46254" rIns="92506" bIns="46254" numCol="1" anchor="b" anchorCtr="0" compatLnSpc="1">
            <a:prstTxWarp prst="textNoShape">
              <a:avLst/>
            </a:prstTxWarp>
          </a:bodyPr>
          <a:lstStyle>
            <a:lvl1pPr algn="r" defTabSz="92539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F98E86E-3874-46EC-BEEE-36752E0DD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471" y="0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676775" cy="350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89" y="4420848"/>
            <a:ext cx="5113906" cy="411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5366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471" y="8765366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12EACA-6CC7-4CC4-86F7-9AC9FF739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0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1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2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3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46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37995905" indent="-37537933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457975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91594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1373922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1831894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eaLnBrk="1" hangingPunct="1"/>
            <a:fld id="{8E9B0B96-E0C9-4F99-ADDE-3EAC13A03F3B}" type="slidenum">
              <a:rPr lang="en-US" b="0" i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b="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19625" cy="34639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4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47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4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0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42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94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8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9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1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6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9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9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681"/>
            <a:ext cx="762000" cy="152680"/>
          </a:xfrm>
          <a:prstGeom prst="rect">
            <a:avLst/>
          </a:prstGeom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4564B1-3526-48DE-B3DE-F2535F7EF5EA}" type="slidenum">
              <a:rPr lang="en-US" smtClean="0">
                <a:latin typeface="Helvetica" charset="0"/>
              </a:rPr>
              <a:pPr/>
              <a:t>‹#›</a:t>
            </a:fld>
            <a:endParaRPr 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0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03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94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4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1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12799" y="6580188"/>
            <a:ext cx="7726289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 i="0" kern="1200" baseline="0" dirty="0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18</a:t>
            </a:r>
            <a:r>
              <a:rPr lang="en-US" sz="1100" b="1" i="0" kern="1200" baseline="30000" dirty="0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th</a:t>
            </a:r>
            <a:r>
              <a:rPr lang="en-US" sz="1100" b="1" i="0" kern="1200" dirty="0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 Workshop on MHD Stability Control:</a:t>
            </a:r>
            <a:r>
              <a:rPr lang="en-US" sz="11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i="0" kern="1200" dirty="0" smtClean="0">
                <a:solidFill>
                  <a:srgbClr val="1822CD"/>
                </a:solidFill>
                <a:effectLst/>
                <a:latin typeface="Calibri" panose="020F0502020204030204" pitchFamily="34" charset="0"/>
                <a:ea typeface="+mn-ea"/>
                <a:cs typeface="Arial" pitchFamily="34" charset="0"/>
              </a:rPr>
              <a:t>RWM Stability</a:t>
            </a:r>
            <a:r>
              <a:rPr lang="en-US" sz="1100" b="1" i="0" kern="1200" baseline="0" dirty="0" smtClean="0">
                <a:solidFill>
                  <a:srgbClr val="1822CD"/>
                </a:solidFill>
                <a:effectLst/>
                <a:latin typeface="Calibri" panose="020F0502020204030204" pitchFamily="34" charset="0"/>
                <a:ea typeface="+mn-ea"/>
                <a:cs typeface="Arial" pitchFamily="34" charset="0"/>
              </a:rPr>
              <a:t> in NSTX and Benchmarked Calculations with MISK </a:t>
            </a:r>
            <a:r>
              <a:rPr lang="en-US" sz="11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(J.W. Berkery)</a:t>
            </a:r>
            <a:endParaRPr lang="en-US" sz="1100" b="1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2"/>
            <a:ext cx="539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NSTX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194433" y="6588531"/>
            <a:ext cx="949569" cy="26161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/>
            <a:fld id="{244AB052-E20D-46FE-A583-9F6DD0086CCC}" type="slidenum">
              <a:rPr lang="en-US" sz="1100" i="0" smtClean="0"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en-US" sz="1100" i="0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09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1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279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37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01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106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198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29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11.xml"/><Relationship Id="rId16" Type="http://schemas.openxmlformats.org/officeDocument/2006/relationships/image" Target="../media/image3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0.png"/><Relationship Id="rId5" Type="http://schemas.openxmlformats.org/officeDocument/2006/relationships/tags" Target="../tags/tag14.xml"/><Relationship Id="rId15" Type="http://schemas.openxmlformats.org/officeDocument/2006/relationships/image" Target="../media/image34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image" Target="../media/image60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7.xml"/><Relationship Id="rId7" Type="http://schemas.openxmlformats.org/officeDocument/2006/relationships/image" Target="../media/image6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7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23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0.xml"/><Relationship Id="rId7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24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0"/>
            <a:ext cx="9144000" cy="83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489" y="109257"/>
            <a:ext cx="1905000" cy="55469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NSTX-U</a:t>
            </a:r>
          </a:p>
        </p:txBody>
      </p:sp>
      <p:sp>
        <p:nvSpPr>
          <p:cNvPr id="5127" name="Rectangle 129"/>
          <p:cNvSpPr>
            <a:spLocks noChangeArrowheads="1"/>
          </p:cNvSpPr>
          <p:nvPr/>
        </p:nvSpPr>
        <p:spPr bwMode="auto">
          <a:xfrm>
            <a:off x="3651251" y="228320"/>
            <a:ext cx="152977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rgbClr val="3333CC"/>
                </a:solidFill>
                <a:latin typeface="Arial" pitchFamily="34" charset="0"/>
              </a:rPr>
              <a:t>Supported by   </a:t>
            </a:r>
          </a:p>
        </p:txBody>
      </p:sp>
      <p:pic>
        <p:nvPicPr>
          <p:cNvPr id="5128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89" y="2286001"/>
            <a:ext cx="1294534" cy="44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53"/>
          <p:cNvSpPr txBox="1">
            <a:spLocks noChangeArrowheads="1"/>
          </p:cNvSpPr>
          <p:nvPr/>
        </p:nvSpPr>
        <p:spPr bwMode="auto">
          <a:xfrm>
            <a:off x="7696489" y="2317626"/>
            <a:ext cx="1294534" cy="431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b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pitchFamily="34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</p:txBody>
      </p:sp>
      <p:pic>
        <p:nvPicPr>
          <p:cNvPr id="513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83" y="4496360"/>
            <a:ext cx="3078307" cy="22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8" y="2210360"/>
            <a:ext cx="1294535" cy="44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52"/>
          <p:cNvSpPr txBox="1">
            <a:spLocks noChangeArrowheads="1"/>
          </p:cNvSpPr>
          <p:nvPr/>
        </p:nvSpPr>
        <p:spPr bwMode="auto">
          <a:xfrm>
            <a:off x="152979" y="2210362"/>
            <a:ext cx="1257012" cy="45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X Science LLC</a:t>
            </a:r>
          </a:p>
        </p:txBody>
      </p:sp>
      <p:pic>
        <p:nvPicPr>
          <p:cNvPr id="513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69" y="4343682"/>
            <a:ext cx="2274455" cy="243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0"/>
            <a:ext cx="9144000" cy="81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815359" y="119324"/>
            <a:ext cx="1666875" cy="48885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NSTX-U</a:t>
            </a:r>
          </a:p>
        </p:txBody>
      </p:sp>
      <p:sp>
        <p:nvSpPr>
          <p:cNvPr id="5136" name="Rectangle 129"/>
          <p:cNvSpPr>
            <a:spLocks noChangeArrowheads="1"/>
          </p:cNvSpPr>
          <p:nvPr/>
        </p:nvSpPr>
        <p:spPr bwMode="auto">
          <a:xfrm>
            <a:off x="3319319" y="201706"/>
            <a:ext cx="1339273" cy="33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/>
            <a:r>
              <a:rPr lang="en-US" sz="1600">
                <a:solidFill>
                  <a:srgbClr val="3333CC"/>
                </a:solidFill>
                <a:latin typeface="Arial" pitchFamily="34" charset="0"/>
              </a:rPr>
              <a:t>Supported by   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084941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7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Resistive Wall Mode Stability in NSTX and Benchmarked Kinetic Physics Calculations with </a:t>
            </a:r>
            <a:r>
              <a:rPr lang="en-US" sz="27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MISK</a:t>
            </a:r>
            <a:endParaRPr lang="en-US" sz="2700" i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676400" y="3769569"/>
            <a:ext cx="5715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18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i="0" dirty="0" smtClean="0">
                <a:solidFill>
                  <a:srgbClr val="FF0000"/>
                </a:solidFill>
              </a:rPr>
              <a:t> Workshop on MHD Stability Control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Santa Fe, NM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November 18,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447513" y="2087630"/>
            <a:ext cx="6248976" cy="148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" charset="0"/>
              </a:rPr>
              <a:t>J.W. Berkery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S.A. Sabbagh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, A. Balbaky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, R.E. Bell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, </a:t>
            </a:r>
            <a:endParaRPr lang="en-GB" sz="1600" b="0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. Betti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, J.M. Bialek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, A. Diallo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, D.A. Gates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S.P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Gerhardt</a:t>
            </a:r>
            <a:r>
              <a:rPr lang="en-GB" sz="1600" b="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, </a:t>
            </a:r>
          </a:p>
          <a:p>
            <a:pPr algn="ctr" eaLnBrk="1" hangingPunct="1"/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B.P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. LeBlanc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, Y.Q. Liu</a:t>
            </a:r>
            <a:r>
              <a:rPr lang="en-GB" sz="1600" b="0" baseline="30000" dirty="0" smtClean="0">
                <a:solidFill>
                  <a:schemeClr val="tx1"/>
                </a:solidFill>
              </a:rPr>
              <a:t>4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, N.C. Logan</a:t>
            </a:r>
            <a:r>
              <a:rPr lang="en-GB" sz="1600" b="0" baseline="30000" dirty="0">
                <a:solidFill>
                  <a:schemeClr val="tx1"/>
                </a:solidFill>
              </a:rPr>
              <a:t>2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, J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. Manickam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J.E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Menard</a:t>
            </a:r>
            <a:r>
              <a:rPr lang="en-GB" sz="1600" b="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, J.-K. Park</a:t>
            </a:r>
            <a:r>
              <a:rPr lang="en-GB" sz="1600" b="0" baseline="30000" dirty="0">
                <a:solidFill>
                  <a:schemeClr val="tx1"/>
                </a:solidFill>
              </a:rPr>
              <a:t>2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, M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. Podestà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, Z.R. Wang</a:t>
            </a:r>
            <a:r>
              <a:rPr lang="en-GB" sz="1600" b="0" baseline="30000" dirty="0">
                <a:solidFill>
                  <a:schemeClr val="tx1"/>
                </a:solidFill>
              </a:rPr>
              <a:t>2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, H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Yuh</a:t>
            </a:r>
            <a:r>
              <a:rPr lang="en-GB" sz="1600" b="0" baseline="30000" dirty="0">
                <a:solidFill>
                  <a:schemeClr val="tx1"/>
                </a:solidFill>
                <a:latin typeface="+mn-lt"/>
              </a:rPr>
              <a:t>5</a:t>
            </a:r>
          </a:p>
          <a:p>
            <a:pPr algn="ctr" eaLnBrk="1" hangingPunct="1"/>
            <a:endParaRPr lang="en-GB" sz="1600" b="0" baseline="30000" dirty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n-GB" sz="1600" b="0" i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GB" sz="1600" b="0" i="0" dirty="0">
                <a:solidFill>
                  <a:schemeClr val="tx1"/>
                </a:solidFill>
                <a:latin typeface="+mn-lt"/>
              </a:rPr>
              <a:t>Columbia U., </a:t>
            </a:r>
            <a:r>
              <a:rPr lang="en-GB" sz="1600" b="0" i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600" b="0" i="0" dirty="0">
                <a:solidFill>
                  <a:schemeClr val="tx1"/>
                </a:solidFill>
                <a:latin typeface="+mn-lt"/>
              </a:rPr>
              <a:t>PPPL, </a:t>
            </a:r>
            <a:r>
              <a:rPr lang="en-GB" sz="1600" b="0" i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GB" sz="1600" b="0" i="0" dirty="0">
                <a:solidFill>
                  <a:schemeClr val="tx1"/>
                </a:solidFill>
                <a:latin typeface="+mn-lt"/>
              </a:rPr>
              <a:t>U. Rochester</a:t>
            </a:r>
            <a:r>
              <a:rPr lang="en-GB" sz="1600" b="0" i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600" b="0" i="0" baseline="30000" dirty="0">
                <a:solidFill>
                  <a:schemeClr val="tx1"/>
                </a:solidFill>
              </a:rPr>
              <a:t>4</a:t>
            </a:r>
            <a:r>
              <a:rPr lang="en-GB" sz="1600" b="0" i="0" dirty="0" smtClean="0">
                <a:solidFill>
                  <a:schemeClr val="tx1"/>
                </a:solidFill>
                <a:latin typeface="+mn-lt"/>
              </a:rPr>
              <a:t>CCFE, </a:t>
            </a:r>
            <a:r>
              <a:rPr lang="en-GB" sz="1600" b="0" i="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GB" sz="1600" b="0" i="0" dirty="0" smtClean="0">
                <a:solidFill>
                  <a:schemeClr val="tx1"/>
                </a:solidFill>
                <a:latin typeface="+mn-lt"/>
              </a:rPr>
              <a:t>Nova </a:t>
            </a:r>
            <a:r>
              <a:rPr lang="en-GB" sz="1600" b="0" i="0" dirty="0">
                <a:solidFill>
                  <a:schemeClr val="tx1"/>
                </a:solidFill>
                <a:latin typeface="+mn-lt"/>
              </a:rPr>
              <a:t>Photonics</a:t>
            </a:r>
            <a:endParaRPr lang="en-US" sz="1600" b="0" i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94031" y="3135086"/>
            <a:ext cx="4112655" cy="13776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39702" y="3902520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02" y="4054921"/>
            <a:ext cx="2848356" cy="451104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Kinetic effects arise from the perturbed pressure, are calculated in MISK from the perturbed distribution function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6830" y="1505278"/>
            <a:ext cx="63246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9743" y="1574800"/>
            <a:ext cx="2209800" cy="6096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7541" y="1013497"/>
            <a:ext cx="1993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Force balance:</a:t>
            </a:r>
            <a:endParaRPr lang="en-US" sz="2400" b="0" i="0" dirty="0">
              <a:latin typeface="Calibri" pitchFamily="34" charset="0"/>
            </a:endParaRP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47541" y="1654630"/>
            <a:ext cx="1842516" cy="41910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823030" y="1663775"/>
            <a:ext cx="6172200" cy="451104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071257" y="1007074"/>
            <a:ext cx="359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leads to an energy balance: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3526971" y="1480459"/>
            <a:ext cx="275773" cy="1683657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87410" y="2421369"/>
            <a:ext cx="1954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Kinetic Energy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4869544" y="3000230"/>
            <a:ext cx="4264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0" i="0" dirty="0">
                <a:latin typeface="Calibri" pitchFamily="34" charset="0"/>
              </a:rPr>
              <a:t>C</a:t>
            </a:r>
            <a:r>
              <a:rPr lang="en-US" sz="2400" b="0" i="0" dirty="0" smtClean="0">
                <a:latin typeface="Calibri" pitchFamily="34" charset="0"/>
              </a:rPr>
              <a:t>hange in potential energy due to perturbed kinetic pressure is: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5400000">
            <a:off x="6538684" y="1316063"/>
            <a:ext cx="275773" cy="2119085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83789" y="2423160"/>
            <a:ext cx="1585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Fluid terms</a:t>
            </a:r>
            <a:endParaRPr lang="en-US" sz="2400" b="0" i="0" dirty="0"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323943" y="2322287"/>
            <a:ext cx="0" cy="74022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639138" y="5564222"/>
            <a:ext cx="7489241" cy="81987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5956" y="5623264"/>
            <a:ext cx="2157834" cy="708696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8" y="5727530"/>
            <a:ext cx="7312042" cy="57167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29934" y="3236976"/>
            <a:ext cx="384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latin typeface="Calibri" panose="020F0502020204030204" pitchFamily="34" charset="0"/>
              </a:rPr>
              <a:t>        is solved for in the </a:t>
            </a:r>
            <a:r>
              <a:rPr lang="en-US" sz="2400" b="0" i="0" dirty="0" smtClean="0">
                <a:latin typeface="Times New Roman" panose="02020603050405020304" pitchFamily="18" charset="0"/>
              </a:rPr>
              <a:t>MISK</a:t>
            </a:r>
            <a:r>
              <a:rPr lang="en-US" sz="2400" b="0" i="0" dirty="0" smtClean="0">
                <a:latin typeface="Calibri" panose="020F0502020204030204" pitchFamily="34" charset="0"/>
              </a:rPr>
              <a:t> code by using    from the drift kinetic equation to solve for</a:t>
            </a:r>
            <a:endParaRPr lang="en-US" sz="2400" b="0" i="0" dirty="0">
              <a:latin typeface="Calibri" panose="020F050202020403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8" y="3385568"/>
            <a:ext cx="445294" cy="1878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1" y="3720185"/>
            <a:ext cx="126302" cy="24612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41" y="4085222"/>
            <a:ext cx="275273" cy="233172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3377738" y="5450354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457372" y="5120640"/>
            <a:ext cx="1139371" cy="96084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4951655" y="5474535"/>
            <a:ext cx="161938" cy="53883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64514" y="481285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5236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err="1" smtClean="0">
                <a:solidFill>
                  <a:srgbClr val="FF0000"/>
                </a:solidFill>
                <a:latin typeface="Calibri" pitchFamily="34" charset="0"/>
              </a:rPr>
              <a:t>Collisionality</a:t>
            </a:r>
            <a:endParaRPr lang="en-US" sz="1800" b="0" i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690435" y="5182182"/>
            <a:ext cx="1488530" cy="29855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69" y="5296499"/>
            <a:ext cx="1271016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Benchmarking of codes calculating RWM stability was carried out under the ITPA, MDC-2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5796" y="1190171"/>
            <a:ext cx="8947519" cy="2256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8" tIns="44440" rIns="90468" bIns="44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Calculations of RWM stability with kinetic effects were performed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with MISK, MARS-K (</a:t>
            </a:r>
            <a:r>
              <a:rPr lang="en-US" b="0" i="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perturbative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), and PENT (interfaces with IPEC)</a:t>
            </a: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without collisions or energetic particles</a:t>
            </a: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for the three cases shown below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457200" lvl="1" indent="0">
              <a:lnSpc>
                <a:spcPct val="100000"/>
              </a:lnSpc>
              <a:buClrTx/>
              <a:buNone/>
            </a:pP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3897484"/>
            <a:ext cx="2743200" cy="2633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91541" y="3897484"/>
            <a:ext cx="2743200" cy="2633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35" y="3897484"/>
            <a:ext cx="2654634" cy="2633472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71111" y="3251153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b="0" i="0" dirty="0" err="1" smtClean="0">
                <a:latin typeface="Calibri" pitchFamily="34" charset="0"/>
              </a:rPr>
              <a:t>Solov’ev</a:t>
            </a:r>
            <a:r>
              <a:rPr lang="en-US" sz="1800" b="0" i="0" dirty="0" smtClean="0">
                <a:latin typeface="Calibri" pitchFamily="34" charset="0"/>
              </a:rPr>
              <a:t> 1: </a:t>
            </a:r>
          </a:p>
          <a:p>
            <a:pPr algn="ctr">
              <a:buFontTx/>
              <a:buNone/>
            </a:pPr>
            <a:r>
              <a:rPr lang="en-US" sz="1800" b="0" i="0" dirty="0" smtClean="0">
                <a:latin typeface="Calibri" pitchFamily="34" charset="0"/>
              </a:rPr>
              <a:t>near circular, no </a:t>
            </a:r>
            <a:r>
              <a:rPr lang="en-US" sz="1800" b="0" i="0" dirty="0" err="1" smtClean="0">
                <a:latin typeface="Calibri" pitchFamily="34" charset="0"/>
              </a:rPr>
              <a:t>rationals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284425" y="3251153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b="0" i="0" dirty="0" err="1" smtClean="0">
                <a:latin typeface="Calibri" pitchFamily="34" charset="0"/>
              </a:rPr>
              <a:t>Solov’ev</a:t>
            </a:r>
            <a:r>
              <a:rPr lang="en-US" sz="1800" b="0" i="0" dirty="0" smtClean="0">
                <a:latin typeface="Calibri" pitchFamily="34" charset="0"/>
              </a:rPr>
              <a:t> 3: </a:t>
            </a:r>
          </a:p>
          <a:p>
            <a:pPr algn="ctr">
              <a:buFontTx/>
              <a:buNone/>
            </a:pPr>
            <a:r>
              <a:rPr lang="en-US" sz="1800" b="0" i="0" dirty="0" smtClean="0">
                <a:latin typeface="Calibri" pitchFamily="34" charset="0"/>
              </a:rPr>
              <a:t>shaped, q = 2 and 3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295599" y="3251153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b="0" i="0" dirty="0" smtClean="0">
                <a:latin typeface="Calibri" pitchFamily="34" charset="0"/>
              </a:rPr>
              <a:t>ITER:</a:t>
            </a:r>
          </a:p>
          <a:p>
            <a:pPr algn="ctr">
              <a:buFontTx/>
              <a:buNone/>
            </a:pPr>
            <a:r>
              <a:rPr lang="en-US" sz="1800" b="0" i="0" dirty="0" smtClean="0">
                <a:latin typeface="Calibri" pitchFamily="34" charset="0"/>
              </a:rPr>
              <a:t>no alphas, no collisions</a:t>
            </a:r>
            <a:endParaRPr lang="en-US" sz="18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Benchmarking of codes calculating RWM stability was carried out under the ITPA, MDC-2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5796" y="1190171"/>
            <a:ext cx="8947519" cy="2256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8" tIns="44440" rIns="90468" bIns="44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Calculations of RWM stability with kinetic effects were performed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with MISK, MARS-K (</a:t>
            </a:r>
            <a:r>
              <a:rPr lang="en-US" b="0" i="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perturbative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), and PENT (interfaces with IPEC)</a:t>
            </a: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without collisions or energetic particles</a:t>
            </a: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for the three cases shown below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457200" lvl="1" indent="0">
              <a:lnSpc>
                <a:spcPct val="100000"/>
              </a:lnSpc>
              <a:buClrTx/>
              <a:buNone/>
            </a:pP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71111" y="3251153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b="0" i="0" dirty="0" err="1" smtClean="0">
                <a:latin typeface="Calibri" pitchFamily="34" charset="0"/>
              </a:rPr>
              <a:t>Solov’ev</a:t>
            </a:r>
            <a:r>
              <a:rPr lang="en-US" sz="1800" b="0" i="0" dirty="0" smtClean="0">
                <a:latin typeface="Calibri" pitchFamily="34" charset="0"/>
              </a:rPr>
              <a:t> 1: </a:t>
            </a:r>
          </a:p>
          <a:p>
            <a:pPr algn="ctr">
              <a:buFontTx/>
              <a:buNone/>
            </a:pPr>
            <a:r>
              <a:rPr lang="en-US" sz="1800" b="0" i="0" dirty="0" smtClean="0">
                <a:latin typeface="Calibri" pitchFamily="34" charset="0"/>
              </a:rPr>
              <a:t>near circular, no </a:t>
            </a:r>
            <a:r>
              <a:rPr lang="en-US" sz="1800" b="0" i="0" dirty="0" err="1" smtClean="0">
                <a:latin typeface="Calibri" pitchFamily="34" charset="0"/>
              </a:rPr>
              <a:t>rationals</a:t>
            </a:r>
            <a:endParaRPr lang="en-US" sz="1800" b="0" i="0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782456" y="4107546"/>
            <a:ext cx="585216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614056" y="4107546"/>
            <a:ext cx="580571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194627" y="4108998"/>
            <a:ext cx="587829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614056" y="4234277"/>
            <a:ext cx="203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800" b="0" i="0" dirty="0" smtClean="0">
                <a:latin typeface="Calibri" pitchFamily="34" charset="0"/>
              </a:rPr>
              <a:t>Frequencies,</a:t>
            </a:r>
          </a:p>
          <a:p>
            <a:pPr>
              <a:buFontTx/>
              <a:buNone/>
            </a:pPr>
            <a:r>
              <a:rPr lang="en-US" sz="1800" b="0" i="0" dirty="0" smtClean="0">
                <a:latin typeface="Calibri" pitchFamily="34" charset="0"/>
              </a:rPr>
              <a:t>Energy integrals</a:t>
            </a:r>
            <a:r>
              <a:rPr lang="en-US" sz="1800" b="0" i="0" dirty="0" smtClean="0">
                <a:latin typeface="Calibri" pitchFamily="34" charset="0"/>
              </a:rPr>
              <a:t>,</a:t>
            </a:r>
          </a:p>
          <a:p>
            <a:pPr>
              <a:buFontTx/>
              <a:buNone/>
            </a:pPr>
            <a:r>
              <a:rPr lang="en-US" sz="1800" b="0" i="0" dirty="0" err="1" smtClean="0">
                <a:latin typeface="Calibri" pitchFamily="34" charset="0"/>
              </a:rPr>
              <a:t>Eigenfunctions</a:t>
            </a:r>
            <a:r>
              <a:rPr lang="en-US" sz="1800" b="0" i="0" dirty="0" smtClean="0">
                <a:latin typeface="Calibri" pitchFamily="34" charset="0"/>
              </a:rPr>
              <a:t>,</a:t>
            </a:r>
          </a:p>
          <a:p>
            <a:pPr>
              <a:buFontTx/>
              <a:buNone/>
            </a:pPr>
            <a:r>
              <a:rPr lang="en-US" sz="1800" b="0" i="0" dirty="0" err="1" smtClean="0">
                <a:latin typeface="Calibri" pitchFamily="34" charset="0"/>
              </a:rPr>
              <a:t>Lagrangian</a:t>
            </a:r>
            <a:r>
              <a:rPr lang="en-US" sz="1800" b="0" i="0" dirty="0">
                <a:latin typeface="Calibri" pitchFamily="34" charset="0"/>
              </a:rPr>
              <a:t> </a:t>
            </a:r>
            <a:r>
              <a:rPr lang="en-US" sz="1800" b="0" i="0" dirty="0" smtClean="0">
                <a:latin typeface="Calibri" pitchFamily="34" charset="0"/>
              </a:rPr>
              <a:t>terms,</a:t>
            </a:r>
          </a:p>
          <a:p>
            <a:pPr>
              <a:buFontTx/>
              <a:buNone/>
            </a:pP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 profile vs. </a:t>
            </a:r>
            <a:r>
              <a:rPr lang="el-GR" sz="1800" b="0" i="0" dirty="0" smtClean="0">
                <a:latin typeface="Calibri" pitchFamily="34" charset="0"/>
              </a:rPr>
              <a:t>ψ</a:t>
            </a:r>
            <a:r>
              <a:rPr lang="en-US" sz="1800" b="0" i="0" dirty="0" smtClean="0">
                <a:latin typeface="Calibri" pitchFamily="34" charset="0"/>
              </a:rPr>
              <a:t>,</a:t>
            </a:r>
          </a:p>
          <a:p>
            <a:pPr>
              <a:buFontTx/>
              <a:buNone/>
            </a:pP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 vs. </a:t>
            </a:r>
            <a:r>
              <a:rPr lang="el-GR" sz="1800" b="0" i="0" dirty="0" smtClean="0">
                <a:latin typeface="Calibri" pitchFamily="34" charset="0"/>
              </a:rPr>
              <a:t>ω</a:t>
            </a:r>
            <a:r>
              <a:rPr lang="en-US" sz="1800" b="0" i="0" baseline="-25000" dirty="0" smtClean="0">
                <a:latin typeface="Calibri" pitchFamily="34" charset="0"/>
              </a:rPr>
              <a:t>E</a:t>
            </a:r>
          </a:p>
          <a:p>
            <a:pPr>
              <a:buFontTx/>
              <a:buNone/>
            </a:pPr>
            <a:r>
              <a:rPr lang="en-US" sz="1800" b="0" i="0" dirty="0" smtClean="0">
                <a:latin typeface="Calibri" pitchFamily="34" charset="0"/>
                <a:sym typeface="Symbol"/>
              </a:rPr>
              <a:t></a:t>
            </a:r>
            <a:r>
              <a:rPr lang="el-GR" sz="1800" b="0" i="0" dirty="0" smtClean="0">
                <a:latin typeface="Calibri" pitchFamily="34" charset="0"/>
                <a:sym typeface="Symbol"/>
              </a:rPr>
              <a:t>τ</a:t>
            </a:r>
            <a:r>
              <a:rPr lang="en-US" sz="1800" b="0" i="0" baseline="-25000" dirty="0" smtClean="0">
                <a:latin typeface="Calibri" pitchFamily="34" charset="0"/>
              </a:rPr>
              <a:t>w</a:t>
            </a:r>
            <a:r>
              <a:rPr lang="en-US" sz="1800" b="0" i="0" dirty="0" smtClean="0">
                <a:latin typeface="Calibri" pitchFamily="34" charset="0"/>
              </a:rPr>
              <a:t> vs. </a:t>
            </a:r>
            <a:r>
              <a:rPr lang="el-GR" sz="1800" b="0" i="0" dirty="0" smtClean="0">
                <a:latin typeface="Calibri" pitchFamily="34" charset="0"/>
              </a:rPr>
              <a:t>ω</a:t>
            </a:r>
            <a:r>
              <a:rPr lang="en-US" sz="1800" b="0" i="0" baseline="-25000" dirty="0" smtClean="0">
                <a:latin typeface="Calibri" pitchFamily="34" charset="0"/>
              </a:rPr>
              <a:t>E</a:t>
            </a:r>
          </a:p>
          <a:p>
            <a:pPr>
              <a:buFontTx/>
              <a:buNone/>
            </a:pPr>
            <a:endParaRPr lang="en-US" sz="1800" b="0" i="0" dirty="0" smtClean="0"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7"/>
          <a:stretch/>
        </p:blipFill>
        <p:spPr>
          <a:xfrm>
            <a:off x="5486400" y="4310175"/>
            <a:ext cx="3657600" cy="22373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9" r="1"/>
          <a:stretch/>
        </p:blipFill>
        <p:spPr>
          <a:xfrm>
            <a:off x="0" y="4300853"/>
            <a:ext cx="3657600" cy="22417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268514" y="3251153"/>
            <a:ext cx="2554515" cy="718504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Initial comparison showed disagreement, especially for the ITER case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48191"/>
              </p:ext>
            </p:extLst>
          </p:nvPr>
        </p:nvGraphicFramePr>
        <p:xfrm>
          <a:off x="452288" y="1298416"/>
          <a:ext cx="7489735" cy="3593486"/>
        </p:xfrm>
        <a:graphic>
          <a:graphicData uri="http://schemas.openxmlformats.org/drawingml/2006/table">
            <a:tbl>
              <a:tblPr firstRow="1" bandRow="1"/>
              <a:tblGrid>
                <a:gridCol w="1330494"/>
                <a:gridCol w="1032387"/>
                <a:gridCol w="1376516"/>
                <a:gridCol w="1317523"/>
                <a:gridCol w="1189703"/>
                <a:gridCol w="1243112"/>
              </a:tblGrid>
              <a:tr h="850286"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Ideal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W</a:t>
                      </a:r>
                      <a:r>
                        <a:rPr lang="en-US" sz="1600" dirty="0" smtClean="0"/>
                        <a:t>/-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Re(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/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err="1" smtClean="0"/>
                        <a:t>Im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)/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err="1" smtClean="0">
                          <a:latin typeface="Symbol" pitchFamily="18" charset="2"/>
                        </a:rPr>
                        <a:t>gt</a:t>
                      </a:r>
                      <a:r>
                        <a:rPr lang="en-US" baseline="-25000" dirty="0" err="1" smtClean="0"/>
                        <a:t>wall</a:t>
                      </a:r>
                      <a:endParaRPr lang="en-US" baseline="-250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err="1" smtClean="0">
                          <a:latin typeface="Symbol" pitchFamily="18" charset="2"/>
                        </a:rPr>
                        <a:t>wt</a:t>
                      </a:r>
                      <a:r>
                        <a:rPr lang="en-US" baseline="-25000" dirty="0" err="1" smtClean="0"/>
                        <a:t>wall</a:t>
                      </a:r>
                      <a:endParaRPr lang="en-US" baseline="-250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</a:tr>
              <a:tr h="850286"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u="sng" dirty="0" err="1" smtClean="0"/>
                        <a:t>Solov’ev</a:t>
                      </a:r>
                      <a:r>
                        <a:rPr lang="en-US" u="sng" dirty="0" smtClean="0"/>
                        <a:t> 1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(MISK)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1.187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1.122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0.0256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0.0243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0.0121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0.0280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0.804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0.0180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-0.0452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850286"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err="1" smtClean="0"/>
                        <a:t>Solov’ev</a:t>
                      </a:r>
                      <a:r>
                        <a:rPr lang="en-US" u="sng" dirty="0" smtClean="0"/>
                        <a:t> 3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(MISK)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1.830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2.337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0.208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0.371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0.343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0.0601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0.350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0.232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0.228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-0.0273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850286"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u="sng" dirty="0" smtClean="0"/>
                        <a:t>ITER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(MISK)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0.682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0.677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141.5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0.665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2.286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-0.548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0.988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0.0709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0.00019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0.437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" y="5072743"/>
            <a:ext cx="9058304" cy="148744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Originally MISK was more consistent with MARS-K </a:t>
            </a:r>
            <a:r>
              <a:rPr lang="en-US" i="1" dirty="0" smtClean="0">
                <a:latin typeface="Calibri" panose="020F0502020204030204" pitchFamily="34" charset="0"/>
              </a:rPr>
              <a:t>self consistent</a:t>
            </a:r>
            <a:endParaRPr lang="en-US" i="1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MARS-K </a:t>
            </a:r>
            <a:r>
              <a:rPr lang="en-US" dirty="0" err="1" smtClean="0">
                <a:latin typeface="Calibri" panose="020F0502020204030204" pitchFamily="34" charset="0"/>
              </a:rPr>
              <a:t>perturbative</a:t>
            </a:r>
            <a:r>
              <a:rPr lang="en-US" dirty="0" smtClean="0">
                <a:latin typeface="Calibri" panose="020F0502020204030204" pitchFamily="34" charset="0"/>
              </a:rPr>
              <a:t> numbers very large for ITER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Agreement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now found between MISK and MARS-K for all cases considered under MDC-2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Benchmarking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58138"/>
              </p:ext>
            </p:extLst>
          </p:nvPr>
        </p:nvGraphicFramePr>
        <p:xfrm>
          <a:off x="452288" y="1298416"/>
          <a:ext cx="7489735" cy="3593486"/>
        </p:xfrm>
        <a:graphic>
          <a:graphicData uri="http://schemas.openxmlformats.org/drawingml/2006/table">
            <a:tbl>
              <a:tblPr firstRow="1" bandRow="1"/>
              <a:tblGrid>
                <a:gridCol w="1330494"/>
                <a:gridCol w="1032387"/>
                <a:gridCol w="1376516"/>
                <a:gridCol w="1317523"/>
                <a:gridCol w="1189703"/>
                <a:gridCol w="1243112"/>
              </a:tblGrid>
              <a:tr h="850286"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/>
                        <a:t>Ideal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W</a:t>
                      </a:r>
                      <a:r>
                        <a:rPr lang="en-US" sz="1600" dirty="0" smtClean="0"/>
                        <a:t>/-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Re(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/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err="1" smtClean="0"/>
                        <a:t>Im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)/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err="1" smtClean="0">
                          <a:latin typeface="Symbol" pitchFamily="18" charset="2"/>
                        </a:rPr>
                        <a:t>gt</a:t>
                      </a:r>
                      <a:r>
                        <a:rPr lang="en-US" baseline="-25000" dirty="0" err="1" smtClean="0"/>
                        <a:t>wall</a:t>
                      </a:r>
                      <a:endParaRPr lang="en-US" baseline="-250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err="1" smtClean="0">
                          <a:latin typeface="Symbol" pitchFamily="18" charset="2"/>
                        </a:rPr>
                        <a:t>wt</a:t>
                      </a:r>
                      <a:r>
                        <a:rPr lang="en-US" baseline="-25000" dirty="0" err="1" smtClean="0"/>
                        <a:t>wall</a:t>
                      </a:r>
                      <a:endParaRPr lang="en-US" baseline="-250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</a:tr>
              <a:tr h="850286"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u="sng" dirty="0" err="1" smtClean="0"/>
                        <a:t>Solov’ev</a:t>
                      </a:r>
                      <a:r>
                        <a:rPr lang="en-US" u="sng" dirty="0" smtClean="0"/>
                        <a:t> 1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(MISK)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1.187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1.122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0.0218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0.0208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-0.0121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-0.0068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0.803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0.861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0.0180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0.0189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850286"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err="1" smtClean="0"/>
                        <a:t>Solov’ev</a:t>
                      </a:r>
                      <a:r>
                        <a:rPr lang="en-US" u="sng" dirty="0" smtClean="0"/>
                        <a:t> 3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(MISK)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1.830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2.337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0.0794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0.0892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-0.147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-0.090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0.471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0.374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0.114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0.051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</a:tr>
              <a:tr h="850286">
                <a:tc>
                  <a:txBody>
                    <a:bodyPr/>
                    <a:lstStyle>
                      <a:lvl1pPr marL="0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9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8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79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73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66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58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52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744" algn="l" defTabSz="9141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u="sng" dirty="0" smtClean="0"/>
                        <a:t>ITER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(MISK)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0.682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0.677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0.241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0.367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-0.046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-0.133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0.817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0.581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0.090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0.202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" y="5072743"/>
            <a:ext cx="9058304" cy="148744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mprovements were made to both codes</a:t>
            </a:r>
            <a:endParaRPr lang="en-US" i="1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MISK corrected 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r>
              <a:rPr lang="en-US" baseline="-25000" dirty="0" smtClean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 calculation, some minor input changes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MARS-K correction of error in particle phase factor in bounce resonance</a:t>
            </a:r>
          </a:p>
        </p:txBody>
      </p:sp>
    </p:spTree>
    <p:extLst>
      <p:ext uri="{BB962C8B-B14F-4D97-AF65-F5344CB8AC3E}">
        <p14:creationId xmlns:p14="http://schemas.microsoft.com/office/powerpoint/2010/main" val="20280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l-GR" sz="2800" i="0" u="none" dirty="0">
                <a:solidFill>
                  <a:schemeClr val="accent2"/>
                </a:solidFill>
                <a:latin typeface="Calibri" panose="020F0502020204030204" pitchFamily="34" charset="0"/>
                <a:cs typeface="Calibri" pitchFamily="34" charset="0"/>
              </a:rPr>
              <a:t>δ</a:t>
            </a:r>
            <a:r>
              <a:rPr lang="en-US" sz="2800" i="0" u="none" dirty="0">
                <a:solidFill>
                  <a:schemeClr val="accent2"/>
                </a:solidFill>
                <a:latin typeface="Calibri" panose="020F0502020204030204" pitchFamily="34" charset="0"/>
                <a:cs typeface="Calibri" pitchFamily="34" charset="0"/>
              </a:rPr>
              <a:t>W</a:t>
            </a:r>
            <a:r>
              <a:rPr lang="en-US" sz="2800" i="0" u="none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itchFamily="34" charset="0"/>
              </a:rPr>
              <a:t>K</a:t>
            </a:r>
            <a:r>
              <a:rPr lang="en-US" sz="2800" i="0" u="none" dirty="0">
                <a:solidFill>
                  <a:schemeClr val="accent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800" i="0" u="none" dirty="0" err="1">
                <a:solidFill>
                  <a:schemeClr val="accent2"/>
                </a:solidFill>
                <a:latin typeface="Calibri" panose="020F0502020204030204" pitchFamily="34" charset="0"/>
                <a:cs typeface="Calibri" pitchFamily="34" charset="0"/>
              </a:rPr>
              <a:t>vs</a:t>
            </a:r>
            <a:r>
              <a:rPr lang="en-US" sz="2800" i="0" u="none" dirty="0">
                <a:solidFill>
                  <a:schemeClr val="accent2"/>
                </a:solidFill>
                <a:latin typeface="Calibri" panose="020F0502020204030204" pitchFamily="34" charset="0"/>
              </a:rPr>
              <a:t> radius for ITER </a:t>
            </a:r>
            <a:r>
              <a:rPr lang="en-US" sz="2800" i="0" u="non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case – points to key difference</a:t>
            </a:r>
            <a:endParaRPr lang="en-US" sz="2800" i="0" u="none" kern="0" dirty="0" smtClean="0">
              <a:solidFill>
                <a:schemeClr val="accent2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" y="4165600"/>
            <a:ext cx="9058304" cy="2394591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Example: d(</a:t>
            </a:r>
            <a:r>
              <a:rPr lang="en-US" dirty="0" err="1" smtClean="0">
                <a:latin typeface="Calibri" panose="020F0502020204030204" pitchFamily="34" charset="0"/>
              </a:rPr>
              <a:t>dW</a:t>
            </a:r>
            <a:r>
              <a:rPr lang="en-US" baseline="-25000" dirty="0" err="1" smtClean="0">
                <a:latin typeface="Calibri" panose="020F0502020204030204" pitchFamily="34" charset="0"/>
              </a:rPr>
              <a:t>k</a:t>
            </a:r>
            <a:r>
              <a:rPr lang="en-US" dirty="0" smtClean="0">
                <a:latin typeface="Calibri" panose="020F0502020204030204" pitchFamily="34" charset="0"/>
              </a:rPr>
              <a:t>)/d</a:t>
            </a:r>
            <a:r>
              <a:rPr lang="el-GR" dirty="0" smtClean="0">
                <a:latin typeface="Calibri" panose="020F0502020204030204" pitchFamily="34" charset="0"/>
              </a:rPr>
              <a:t>ψ</a:t>
            </a:r>
            <a:r>
              <a:rPr lang="en-US" dirty="0" smtClean="0">
                <a:latin typeface="Calibri" panose="020F0502020204030204" pitchFamily="34" charset="0"/>
              </a:rPr>
              <a:t> vs. </a:t>
            </a:r>
            <a:r>
              <a:rPr lang="el-GR" dirty="0" smtClean="0">
                <a:latin typeface="Calibri" panose="020F0502020204030204" pitchFamily="34" charset="0"/>
              </a:rPr>
              <a:t>ψ</a:t>
            </a:r>
            <a:r>
              <a:rPr lang="en-US" dirty="0" smtClean="0">
                <a:latin typeface="Calibri" panose="020F0502020204030204" pitchFamily="34" charset="0"/>
              </a:rPr>
              <a:t> shows good agreement between codes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Except at the plasma edge (work continues)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Except very close to rational surfaces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Agreement found between MISK and MARS-K when integration is not taken very close to the </a:t>
            </a:r>
            <a:r>
              <a:rPr lang="en-US" dirty="0" err="1" smtClean="0">
                <a:latin typeface="Calibri" panose="020F0502020204030204" pitchFamily="34" charset="0"/>
              </a:rPr>
              <a:t>rationals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1212209"/>
            <a:ext cx="4572000" cy="2856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572000" y="1212209"/>
            <a:ext cx="4572000" cy="2856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0365" y="942919"/>
            <a:ext cx="2294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chemeClr val="accent2"/>
                </a:solidFill>
                <a:latin typeface="Calibri" panose="020F0502020204030204" pitchFamily="34" charset="0"/>
              </a:rPr>
              <a:t>P</a:t>
            </a:r>
            <a:r>
              <a:rPr lang="en-US" sz="16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recession resonant ions</a:t>
            </a:r>
            <a:endParaRPr lang="en-US" sz="16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6238" y="964514"/>
            <a:ext cx="2023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Bounce resonant ions</a:t>
            </a:r>
            <a:endParaRPr lang="en-US" sz="16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Benchmarking of RWM stability codes through the ITPA was successful; codes agree and support present understanding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>
          <a:xfrm>
            <a:off x="0" y="1192818"/>
            <a:ext cx="4689043" cy="2848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5343" y="1528386"/>
            <a:ext cx="120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fluid growth rates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0386" y="2478513"/>
            <a:ext cx="1879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fluid plus kinetic growth rates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2" y="2148959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unstable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947" y="2367194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stable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16947" y="4096512"/>
            <a:ext cx="93877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310386" y="4096512"/>
            <a:ext cx="1902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14778" y="3881068"/>
            <a:ext cx="9060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low rotation</a:t>
            </a:r>
          </a:p>
          <a:p>
            <a:r>
              <a:rPr lang="en-US" sz="1100" b="0" i="0" dirty="0" smtClean="0">
                <a:latin typeface="Calibri" panose="020F0502020204030204" pitchFamily="34" charset="0"/>
              </a:rPr>
              <a:t>precession </a:t>
            </a:r>
          </a:p>
          <a:p>
            <a:r>
              <a:rPr lang="en-US" sz="1100" b="0" i="0" dirty="0" smtClean="0">
                <a:latin typeface="Calibri" panose="020F0502020204030204" pitchFamily="34" charset="0"/>
              </a:rPr>
              <a:t>resonance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0730" y="3876546"/>
            <a:ext cx="11079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high rotation</a:t>
            </a:r>
          </a:p>
          <a:p>
            <a:r>
              <a:rPr lang="en-US" sz="1100" b="0" i="0" dirty="0" smtClean="0">
                <a:latin typeface="Calibri" panose="020F0502020204030204" pitchFamily="34" charset="0"/>
              </a:rPr>
              <a:t>bounce/transit </a:t>
            </a:r>
          </a:p>
          <a:p>
            <a:r>
              <a:rPr lang="en-US" sz="1100" b="0" i="0" dirty="0" smtClean="0">
                <a:latin typeface="Calibri" panose="020F0502020204030204" pitchFamily="34" charset="0"/>
              </a:rPr>
              <a:t>resonance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21101" y="1227531"/>
            <a:ext cx="4545011" cy="1594523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 codes support the present understanding that RWM stability can be increased by kinetic effects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low rotation through precession drift resonance 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At high rotation by bounce and transit resonances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Intermediate rotation can remain susceptible to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instability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2872" y="4743591"/>
            <a:ext cx="9144000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The successful benchmarking gives great confidence that these codes are correctly calculating kinetic effects of RWM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stability</a:t>
            </a:r>
            <a:endParaRPr lang="en-US" sz="2200" b="0" i="0" kern="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b="0" i="0" kern="0" dirty="0">
                <a:latin typeface="Calibri" pitchFamily="34" charset="0"/>
                <a:cs typeface="Calibri" pitchFamily="34" charset="0"/>
              </a:rPr>
              <a:t>To the extent that this model is validated against experimental evidence of RWM stability, one can then project the stability of future devices with greater </a:t>
            </a:r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confidence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5343" y="1886091"/>
            <a:ext cx="1172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Calibri" panose="020F0502020204030204" pitchFamily="34" charset="0"/>
              </a:rPr>
              <a:t>ITER case</a:t>
            </a:r>
            <a:endParaRPr lang="en-US" sz="2000" i="0" dirty="0">
              <a:latin typeface="Calibri" panose="020F0502020204030204" pitchFamily="34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86961" y="6228185"/>
            <a:ext cx="8964185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5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Berkery </a:t>
            </a:r>
            <a:r>
              <a:rPr lang="en-US" sz="15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5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“Benchmarking </a:t>
            </a:r>
            <a:r>
              <a:rPr lang="en-US" sz="15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Kinetic Calculations of Resistive Wall Mode </a:t>
            </a:r>
            <a:r>
              <a:rPr lang="en-US" sz="15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Stability”, Report to the ITPA (2013)]</a:t>
            </a:r>
            <a:endParaRPr lang="en-US" sz="15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6"/>
          <a:stretch/>
        </p:blipFill>
        <p:spPr>
          <a:xfrm>
            <a:off x="0" y="932688"/>
            <a:ext cx="3614057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MISK calculations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of precession drift resonance of many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are consistent with the measured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trend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3760" y="4198720"/>
            <a:ext cx="3831326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MISK code calculation for 44 </a:t>
            </a:r>
            <a:r>
              <a:rPr lang="en-US" sz="1800" b="0" i="0" dirty="0" err="1" smtClean="0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 from the 20 discharge database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7315200" y="1182914"/>
            <a:ext cx="0" cy="116114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315200" y="2481943"/>
            <a:ext cx="0" cy="1161288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461005" y="1288868"/>
            <a:ext cx="1192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Less stable</a:t>
            </a:r>
          </a:p>
          <a:p>
            <a:pPr>
              <a:buNone/>
            </a:pPr>
            <a:r>
              <a:rPr lang="el-GR" sz="1800" b="0" i="0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 small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1005" y="2885440"/>
            <a:ext cx="131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More stable</a:t>
            </a:r>
          </a:p>
          <a:p>
            <a:pPr>
              <a:buNone/>
            </a:pP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800" b="0" i="0" baseline="-25000" dirty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 large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05" y="932688"/>
            <a:ext cx="3569049" cy="31546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39138" y="5564222"/>
            <a:ext cx="7489241" cy="81987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25956" y="5623264"/>
            <a:ext cx="2157834" cy="708696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8" y="5727530"/>
            <a:ext cx="7312042" cy="57167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6" idx="3"/>
          </p:cNvCxnSpPr>
          <p:nvPr/>
        </p:nvCxnSpPr>
        <p:spPr bwMode="auto">
          <a:xfrm>
            <a:off x="2055255" y="5305306"/>
            <a:ext cx="1670701" cy="67230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464630" y="5431082"/>
            <a:ext cx="899884" cy="62137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9403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984171" y="5431082"/>
            <a:ext cx="322357" cy="57108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890605" y="511781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bounce harmonic l = 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34094" y="1008129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xperimental stability trends in NSTX can be explained by kinetic theory, which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enchmarked MISK can calculate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5797" y="1303525"/>
            <a:ext cx="8947519" cy="4794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8" tIns="44440" rIns="90468" bIns="44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the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first time it has been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found in NSTX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disruption probability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decreases at the highest β</a:t>
            </a:r>
            <a:r>
              <a:rPr lang="en-US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/l</a:t>
            </a:r>
            <a:r>
              <a:rPr lang="en-US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Kinetic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stability of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resistive wall modes can explain this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new and highly-favorable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result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hereas past theory showed low </a:t>
            </a:r>
            <a:r>
              <a:rPr lang="el-GR" b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ν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to be destabilizing, here stable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plasmas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appear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to benefit further from reduced </a:t>
            </a:r>
            <a:r>
              <a:rPr lang="en-US" b="0" i="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(good for future devices)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Stabilizing precession resonance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useful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for disruption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avoidance</a:t>
            </a:r>
          </a:p>
          <a:p>
            <a:pPr>
              <a:buClrTx/>
              <a:buSzPct val="100000"/>
            </a:pP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Benchmarking of RWM stability codes successfully completed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codes agree and support present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understanding of rotation resonance stabilization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buClrTx/>
              <a:buFont typeface="Calibri" pitchFamily="34" charset="0"/>
              <a:buChar char="—"/>
            </a:pP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backup slides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7543" y="1558427"/>
            <a:ext cx="8846456" cy="3826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8" tIns="44440" rIns="90468" bIns="44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Outline:</a:t>
            </a: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Measured stability in experiments using active MHD spectroscopy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ClrTx/>
              <a:buSzPct val="100000"/>
              <a:buFont typeface="+mj-lt"/>
              <a:buAutoNum type="alphaLcParenR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Stability vs. </a:t>
            </a:r>
            <a:r>
              <a:rPr lang="el-GR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b="0" i="0" baseline="-25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/l</a:t>
            </a:r>
            <a:r>
              <a:rPr lang="en-US" b="0" i="0" baseline="-25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</a:t>
            </a:r>
          </a:p>
          <a:p>
            <a:pPr marL="914400" lvl="1" indent="-457200">
              <a:buClrTx/>
              <a:buSzPct val="100000"/>
              <a:buFont typeface="+mj-lt"/>
              <a:buAutoNum type="alphaLcParenR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Stability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vs. </a:t>
            </a:r>
            <a:r>
              <a:rPr lang="en-US" b="0" i="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collisionality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ClrTx/>
              <a:buSzPct val="100000"/>
              <a:buFont typeface="+mj-lt"/>
              <a:buAutoNum type="alphaLcParenR"/>
            </a:pP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Stability vs.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rotation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MISK kinetic RWM stabilization code analysis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MISK / MARS-K / PENT benchmarking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 of MISK to the above experiments</a:t>
            </a:r>
            <a:endParaRPr lang="en-US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The highest performance plasmas are not the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least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stable in NSTX</a:t>
            </a:r>
            <a:br>
              <a:rPr lang="en-US" sz="2500" dirty="0" smtClean="0"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latin typeface="Calibri" pitchFamily="34" charset="0"/>
                <a:cs typeface="Calibri" pitchFamily="34" charset="0"/>
              </a:rPr>
              <a:t>Kinetic stabilization can explain this favorable result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148"/>
            <a:ext cx="4572000" cy="4774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6"/>
          <a:stretch/>
        </p:blipFill>
        <p:spPr>
          <a:xfrm>
            <a:off x="5105273" y="3497943"/>
            <a:ext cx="4038727" cy="308007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MISK calculations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of kinetic RWM growth rate for individual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compares well with marginal stability point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51829" y="1040601"/>
            <a:ext cx="4492171" cy="9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MISK calculations with scaled experimental rotation profiles show: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Stable discharges calculated as stable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Marginally stable discharge predicted unstable with 20% reduction in rotation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547562" y="3541485"/>
            <a:ext cx="91440" cy="91440"/>
          </a:xfrm>
          <a:prstGeom prst="ellipse">
            <a:avLst/>
          </a:prstGeom>
          <a:solidFill>
            <a:schemeClr val="accent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453388" y="5827484"/>
            <a:ext cx="91440" cy="91440"/>
          </a:xfrm>
          <a:prstGeom prst="ellipse">
            <a:avLst/>
          </a:prstGeom>
          <a:solidFill>
            <a:schemeClr val="accent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79818" y="4165598"/>
            <a:ext cx="91440" cy="91440"/>
          </a:xfrm>
          <a:prstGeom prst="ellipse">
            <a:avLst/>
          </a:prstGeom>
          <a:solidFill>
            <a:schemeClr val="accent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2475" y="4963885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68" y="1575753"/>
            <a:ext cx="3657600" cy="39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0724" name="Text Box 5652"/>
          <p:cNvSpPr txBox="1">
            <a:spLocks noChangeArrowheads="1"/>
          </p:cNvSpPr>
          <p:nvPr/>
        </p:nvSpPr>
        <p:spPr bwMode="auto">
          <a:xfrm>
            <a:off x="4272573" y="5920863"/>
            <a:ext cx="3651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 active stabilization coils</a:t>
            </a:r>
          </a:p>
        </p:txBody>
      </p:sp>
      <p:sp>
        <p:nvSpPr>
          <p:cNvPr id="1800753" name="Text Box 5681"/>
          <p:cNvSpPr txBox="1">
            <a:spLocks noChangeArrowheads="1"/>
          </p:cNvSpPr>
          <p:nvPr/>
        </p:nvSpPr>
        <p:spPr bwMode="auto">
          <a:xfrm>
            <a:off x="5740190" y="980439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RWM </a:t>
            </a:r>
            <a:r>
              <a:rPr lang="en-US" sz="2000" b="0" i="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poloidal</a:t>
            </a: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sensors (</a:t>
            </a:r>
            <a:r>
              <a:rPr lang="en-US" sz="2000" b="0" i="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0" i="0" baseline="-25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800754" name="Line 5682"/>
          <p:cNvSpPr>
            <a:spLocks noChangeShapeType="1"/>
          </p:cNvSpPr>
          <p:nvPr/>
        </p:nvSpPr>
        <p:spPr bwMode="auto">
          <a:xfrm flipH="1">
            <a:off x="4717931" y="4317970"/>
            <a:ext cx="376238" cy="1484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55" name="Line 5683"/>
          <p:cNvSpPr>
            <a:spLocks noChangeShapeType="1"/>
          </p:cNvSpPr>
          <p:nvPr/>
        </p:nvSpPr>
        <p:spPr bwMode="auto">
          <a:xfrm flipH="1">
            <a:off x="6424613" y="4209264"/>
            <a:ext cx="920815" cy="1364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56" name="Text Box 5684"/>
          <p:cNvSpPr txBox="1">
            <a:spLocks noChangeArrowheads="1"/>
          </p:cNvSpPr>
          <p:nvPr/>
        </p:nvSpPr>
        <p:spPr bwMode="auto">
          <a:xfrm>
            <a:off x="4989512" y="5602228"/>
            <a:ext cx="2674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RWM radial sensors (B</a:t>
            </a:r>
            <a:r>
              <a:rPr lang="en-US" sz="2000" b="0" i="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800757" name="Line 5685"/>
          <p:cNvSpPr>
            <a:spLocks noChangeShapeType="1"/>
          </p:cNvSpPr>
          <p:nvPr/>
        </p:nvSpPr>
        <p:spPr bwMode="auto">
          <a:xfrm flipV="1">
            <a:off x="7694246" y="1376362"/>
            <a:ext cx="459154" cy="190967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58" name="Text Box 5686"/>
          <p:cNvSpPr txBox="1">
            <a:spLocks noChangeArrowheads="1"/>
          </p:cNvSpPr>
          <p:nvPr/>
        </p:nvSpPr>
        <p:spPr bwMode="auto">
          <a:xfrm>
            <a:off x="4421536" y="1376363"/>
            <a:ext cx="11359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31C342"/>
                </a:solidFill>
                <a:latin typeface="Calibri" pitchFamily="34" charset="0"/>
                <a:cs typeface="Calibri" pitchFamily="34" charset="0"/>
              </a:rPr>
              <a:t>Stabilizer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31C342"/>
                </a:solidFill>
                <a:latin typeface="Calibri" pitchFamily="34" charset="0"/>
                <a:cs typeface="Calibri" pitchFamily="34" charset="0"/>
              </a:rPr>
              <a:t>plates</a:t>
            </a:r>
          </a:p>
        </p:txBody>
      </p:sp>
      <p:sp>
        <p:nvSpPr>
          <p:cNvPr id="1800759" name="Line 5687"/>
          <p:cNvSpPr>
            <a:spLocks noChangeShapeType="1"/>
          </p:cNvSpPr>
          <p:nvPr/>
        </p:nvSpPr>
        <p:spPr bwMode="auto">
          <a:xfrm flipH="1" flipV="1">
            <a:off x="5102224" y="2028824"/>
            <a:ext cx="1765300" cy="1054441"/>
          </a:xfrm>
          <a:prstGeom prst="line">
            <a:avLst/>
          </a:prstGeom>
          <a:noFill/>
          <a:ln w="38100">
            <a:solidFill>
              <a:srgbClr val="31C34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60" name="Rectangle 5688"/>
          <p:cNvSpPr>
            <a:spLocks noGrp="1" noChangeArrowheads="1"/>
          </p:cNvSpPr>
          <p:nvPr>
            <p:ph type="body" idx="1"/>
          </p:nvPr>
        </p:nvSpPr>
        <p:spPr>
          <a:xfrm>
            <a:off x="304800" y="1022350"/>
            <a:ext cx="4343400" cy="5410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High beta, low aspect ratio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R = 0.86 m, A &gt; 1.27</a:t>
            </a:r>
          </a:p>
          <a:p>
            <a:pPr lvl="1"/>
            <a:r>
              <a:rPr lang="en-US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&lt; 1.5 MA,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5.5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kG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&lt; 40%,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&gt; 7</a:t>
            </a:r>
          </a:p>
          <a:p>
            <a:pPr lvl="1"/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Copper </a:t>
            </a:r>
            <a:r>
              <a:rPr lang="en-US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stabilizer plates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for kink mode stabilization</a:t>
            </a:r>
          </a:p>
          <a:p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err="1">
                <a:latin typeface="Calibri" pitchFamily="34" charset="0"/>
                <a:cs typeface="Calibri" pitchFamily="34" charset="0"/>
              </a:rPr>
              <a:t>Midplane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F70606"/>
                </a:solidFill>
                <a:latin typeface="Calibri" pitchFamily="34" charset="0"/>
                <a:cs typeface="Calibri" pitchFamily="34" charset="0"/>
              </a:rPr>
              <a:t>control coils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n = 1 – 3 field correction, magnetic braking of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l-GR" baseline="-250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by NTV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n = 1 RWM control</a:t>
            </a:r>
          </a:p>
          <a:p>
            <a:pPr lvl="1"/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Combined sensor sets now used for RWM feedback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48 upper/lower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B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1800761" name="Rectangle 5689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9773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bg1">
                        <a:alpha val="86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NSTX is a spherical torus equipped to study passive and active global MHD control, rotation variation by 3D fields </a:t>
            </a:r>
          </a:p>
        </p:txBody>
      </p:sp>
      <p:sp>
        <p:nvSpPr>
          <p:cNvPr id="5691" name="Line 5683"/>
          <p:cNvSpPr>
            <a:spLocks noChangeShapeType="1"/>
          </p:cNvSpPr>
          <p:nvPr/>
        </p:nvSpPr>
        <p:spPr bwMode="auto">
          <a:xfrm>
            <a:off x="7923822" y="3635744"/>
            <a:ext cx="509817" cy="18204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92" name="Text Box 5684"/>
          <p:cNvSpPr txBox="1">
            <a:spLocks noChangeArrowheads="1"/>
          </p:cNvSpPr>
          <p:nvPr/>
        </p:nvSpPr>
        <p:spPr bwMode="auto">
          <a:xfrm>
            <a:off x="8050056" y="5456171"/>
            <a:ext cx="10939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NBI port hole</a:t>
            </a:r>
            <a:endParaRPr lang="en-US" sz="20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5396101" y="2778647"/>
            <a:ext cx="2302669" cy="2616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6053951" y="2909480"/>
            <a:ext cx="458504" cy="9440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ounded Rectangle 36"/>
          <p:cNvSpPr/>
          <p:nvPr/>
        </p:nvSpPr>
        <p:spPr bwMode="auto">
          <a:xfrm>
            <a:off x="882159" y="4810650"/>
            <a:ext cx="2302669" cy="63221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4606556" y="1409281"/>
            <a:ext cx="0" cy="182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606556" y="3238081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606556" y="2552281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422908" y="1610448"/>
            <a:ext cx="643738" cy="162397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Multiply 8"/>
          <p:cNvSpPr/>
          <p:nvPr/>
        </p:nvSpPr>
        <p:spPr bwMode="auto">
          <a:xfrm>
            <a:off x="7607331" y="2460841"/>
            <a:ext cx="182880" cy="182880"/>
          </a:xfrm>
          <a:prstGeom prst="mathMultiply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96102" y="3057106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702504" y="3055276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99488" y="3297612"/>
            <a:ext cx="94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2797" y="3284572"/>
            <a:ext cx="107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9631" y="2312963"/>
            <a:ext cx="71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unstable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6891" y="2501648"/>
            <a:ext cx="55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stable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8331" y="23492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en-US" sz="2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1999" y="107933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deal </a:t>
            </a:r>
            <a:r>
              <a:rPr lang="en-US" sz="1800" b="0" i="0" dirty="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ink </a:t>
            </a:r>
            <a:r>
              <a:rPr lang="en-US" sz="1800" b="0" i="0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ode</a:t>
            </a:r>
            <a:endParaRPr lang="en-US" sz="18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6583" y="1224615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Resistive Wall Mode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43" y="1072082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latin typeface="Calibri" panose="020F0502020204030204" pitchFamily="34" charset="0"/>
              </a:rPr>
              <a:t>Resistive Wall Mode (RWM) fluid dispersion relation: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13950" y="1795427"/>
            <a:ext cx="1726949" cy="6200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9982" y="2509519"/>
            <a:ext cx="350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τ</a:t>
            </a:r>
            <a:r>
              <a:rPr lang="en-US" sz="1800" b="0" i="0" baseline="-25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</a:t>
            </a:r>
            <a:r>
              <a:rPr lang="en-US" sz="1800" b="0" i="0" baseline="30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-1</a:t>
            </a: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is slow enough that </a:t>
            </a:r>
            <a:r>
              <a:rPr lang="en-US" sz="1800" b="0" i="0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active</a:t>
            </a: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stabilization (feedback) can keep the plasma stable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3345542" y="4968702"/>
            <a:ext cx="1683658" cy="31610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5153465" y="4886687"/>
            <a:ext cx="2387991" cy="58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Kinetic Effects</a:t>
            </a:r>
            <a:endParaRPr lang="en-US" sz="1600" b="0" i="0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747657" y="2104569"/>
            <a:ext cx="1625600" cy="791031"/>
          </a:xfrm>
          <a:custGeom>
            <a:avLst/>
            <a:gdLst>
              <a:gd name="connsiteX0" fmla="*/ 0 w 1625600"/>
              <a:gd name="connsiteY0" fmla="*/ 783774 h 791031"/>
              <a:gd name="connsiteX1" fmla="*/ 1117600 w 1625600"/>
              <a:gd name="connsiteY1" fmla="*/ 2 h 791031"/>
              <a:gd name="connsiteX2" fmla="*/ 1625600 w 1625600"/>
              <a:gd name="connsiteY2" fmla="*/ 791031 h 791031"/>
              <a:gd name="connsiteX3" fmla="*/ 1625600 w 1625600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791031">
                <a:moveTo>
                  <a:pt x="0" y="783774"/>
                </a:moveTo>
                <a:cubicBezTo>
                  <a:pt x="423333" y="391283"/>
                  <a:pt x="846667" y="-1208"/>
                  <a:pt x="1117600" y="2"/>
                </a:cubicBezTo>
                <a:cubicBezTo>
                  <a:pt x="1388533" y="1211"/>
                  <a:pt x="1625600" y="791031"/>
                  <a:pt x="1625600" y="791031"/>
                </a:cubicBezTo>
                <a:lnTo>
                  <a:pt x="1625600" y="791031"/>
                </a:lnTo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566026" y="5388522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706613" y="5490963"/>
            <a:ext cx="2811018" cy="480917"/>
          </a:xfrm>
          <a:prstGeom prst="rect">
            <a:avLst/>
          </a:prstGeom>
        </p:spPr>
      </p:pic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5359971" y="6199632"/>
            <a:ext cx="362689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[B. Hu 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4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93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105002 (2004)]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64" y="1876312"/>
            <a:ext cx="1423321" cy="4825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48020" y="1610437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</a:t>
            </a:r>
            <a:endParaRPr lang="en-US" sz="2400" i="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43" y="376298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However, NSTX experiments have often operated in this range </a:t>
            </a:r>
            <a:r>
              <a:rPr lang="en-US" sz="1800" b="0" i="0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without active control</a:t>
            </a: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!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32954" y="4374103"/>
            <a:ext cx="4433937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u="sng" kern="0" smtClean="0">
                <a:latin typeface="Calibri" pitchFamily="34" charset="0"/>
                <a:cs typeface="Calibri" pitchFamily="34" charset="0"/>
              </a:rPr>
              <a:t>Passive stabilization</a:t>
            </a:r>
          </a:p>
          <a:p>
            <a:pPr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Collisional dissipation</a:t>
            </a:r>
          </a:p>
          <a:p>
            <a:pPr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Rotational stabilization</a:t>
            </a:r>
          </a:p>
          <a:p>
            <a:pPr lvl="2"/>
            <a:r>
              <a:rPr lang="en-US" sz="1600" b="0" i="0" kern="0" smtClean="0">
                <a:latin typeface="Calibri" pitchFamily="34" charset="0"/>
                <a:cs typeface="Calibri" pitchFamily="34" charset="0"/>
              </a:rPr>
              <a:t>Simple models with a scalar “critical rotation” level for stability could not explain experiments</a:t>
            </a:r>
            <a:endParaRPr lang="en-US" sz="1600" b="0" i="0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61819" y="6201457"/>
            <a:ext cx="383374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Sabbagh 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4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50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025020 (2010)]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Kinetic effects in the RWM dispersion relation allows for passive stabilization of the RWM, can explain experiments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606556" y="1610448"/>
            <a:ext cx="2307771" cy="1444828"/>
            <a:chOff x="4606556" y="1610448"/>
            <a:chExt cx="2307771" cy="1444828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V="1">
              <a:off x="4606556" y="1610448"/>
              <a:ext cx="2307771" cy="1444828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Multiply 41"/>
            <p:cNvSpPr/>
            <p:nvPr/>
          </p:nvSpPr>
          <p:spPr bwMode="auto">
            <a:xfrm>
              <a:off x="5304662" y="2457201"/>
              <a:ext cx="182880" cy="182880"/>
            </a:xfrm>
            <a:prstGeom prst="mathMultiply">
              <a:avLst/>
            </a:prstGeom>
            <a:solidFill>
              <a:schemeClr val="accent2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760441" y="164121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baseline="-10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~</a:t>
            </a:r>
            <a:r>
              <a:rPr lang="el-GR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τ</a:t>
            </a:r>
            <a:r>
              <a:rPr lang="en-US" sz="1800" b="0" i="0" baseline="-25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</a:t>
            </a:r>
            <a:r>
              <a:rPr lang="en-US" sz="1800" b="0" i="0" baseline="30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-1</a:t>
            </a:r>
            <a:endParaRPr lang="en-US" sz="1800" b="0" i="0" baseline="30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32439" y="2308877"/>
            <a:ext cx="114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with kinetic effects?</a:t>
            </a:r>
            <a:endParaRPr lang="en-US" sz="14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NSTX reaches high </a:t>
            </a:r>
            <a:r>
              <a:rPr lang="el-GR" sz="2800" dirty="0">
                <a:latin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</a:rPr>
              <a:t>, low l</a:t>
            </a:r>
            <a:r>
              <a:rPr lang="en-US" sz="2800" baseline="-25000" dirty="0">
                <a:latin typeface="Calibri" pitchFamily="34" charset="0"/>
              </a:rPr>
              <a:t>i </a:t>
            </a:r>
            <a:r>
              <a:rPr lang="en-US" sz="2800" dirty="0">
                <a:latin typeface="Calibri" pitchFamily="34" charset="0"/>
              </a:rPr>
              <a:t>range of next-step STs</a:t>
            </a:r>
            <a:r>
              <a:rPr lang="en-US" sz="2800" baseline="-25000" dirty="0">
                <a:latin typeface="Calibri" pitchFamily="34" charset="0"/>
              </a:rPr>
              <a:t/>
            </a:r>
            <a:br>
              <a:rPr lang="en-US" sz="2800" baseline="-25000" dirty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and </a:t>
            </a:r>
            <a:r>
              <a:rPr lang="en-US" sz="2800" dirty="0">
                <a:latin typeface="Calibri" pitchFamily="34" charset="0"/>
              </a:rPr>
              <a:t>the highest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not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the least stable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b="6718"/>
          <a:stretch>
            <a:fillRect/>
          </a:stretch>
        </p:blipFill>
        <p:spPr bwMode="auto">
          <a:xfrm>
            <a:off x="179164" y="1143463"/>
            <a:ext cx="4286665" cy="308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279303" y="1107268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294987" y="1091584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0510" y="2065464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675394" y="4066792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62382" y="923181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50891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49460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798639" y="950425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13766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992702" y="951631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595948" y="2473017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3358270" y="2466984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120409" y="3176401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val 30"/>
          <p:cNvSpPr>
            <a:spLocks noChangeArrowheads="1"/>
          </p:cNvSpPr>
          <p:nvPr/>
        </p:nvSpPr>
        <p:spPr bwMode="auto">
          <a:xfrm>
            <a:off x="1684866" y="1924063"/>
            <a:ext cx="1100320" cy="632202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67184" y="1652603"/>
            <a:ext cx="880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rgbClr val="0000FF"/>
                </a:solidFill>
                <a:latin typeface="Arial" pitchFamily="34" charset="0"/>
              </a:rPr>
              <a:t>ST-CTF</a:t>
            </a: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>
            <a:off x="1274658" y="1905966"/>
            <a:ext cx="360741" cy="27146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1405473" y="1495812"/>
            <a:ext cx="8512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ST-Pilot</a:t>
            </a:r>
          </a:p>
        </p:txBody>
      </p:sp>
      <p:sp>
        <p:nvSpPr>
          <p:cNvPr id="47" name="Oval 34"/>
          <p:cNvSpPr>
            <a:spLocks noChangeArrowheads="1"/>
          </p:cNvSpPr>
          <p:nvPr/>
        </p:nvSpPr>
        <p:spPr bwMode="auto">
          <a:xfrm>
            <a:off x="2485975" y="1918031"/>
            <a:ext cx="357121" cy="46329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2191591" y="1733436"/>
            <a:ext cx="355915" cy="17252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21101" y="1227531"/>
            <a:ext cx="4545011" cy="1594523"/>
          </a:xfrm>
        </p:spPr>
        <p:txBody>
          <a:bodyPr/>
          <a:lstStyle/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ext-step STs aim to operate at: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igh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for fusion performance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High non-inductive fraction for continuous operation</a:t>
            </a:r>
          </a:p>
          <a:p>
            <a:pPr lvl="2"/>
            <a:r>
              <a:rPr lang="en-US" sz="1600" dirty="0" smtClean="0">
                <a:latin typeface="Calibri" pitchFamily="34" charset="0"/>
                <a:cs typeface="Calibri" pitchFamily="34" charset="0"/>
              </a:rPr>
              <a:t>High bootstrap current fraction -&gt; Broad current profile -&gt; Low internal inductance,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16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= &lt;B</a:t>
            </a:r>
            <a:r>
              <a:rPr lang="en-US" sz="16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&gt;/&lt;</a:t>
            </a:r>
            <a:r>
              <a:rPr lang="en-US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600" baseline="-25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&gt;</a:t>
            </a:r>
            <a:r>
              <a:rPr lang="el-GR" sz="16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ψ</a:t>
            </a:r>
            <a:r>
              <a:rPr lang="en-US" sz="1600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200" dirty="0" smtClean="0">
                <a:latin typeface="Calibri" panose="020F0502020204030204" pitchFamily="34" charset="0"/>
              </a:rPr>
              <a:t>This is generally </a:t>
            </a:r>
            <a:r>
              <a:rPr lang="en-US" sz="2200" u="sng" dirty="0">
                <a:latin typeface="Calibri" panose="020F0502020204030204" pitchFamily="34" charset="0"/>
              </a:rPr>
              <a:t>unfavorable</a:t>
            </a:r>
            <a:r>
              <a:rPr lang="en-US" sz="2200" dirty="0">
                <a:latin typeface="Calibri" panose="020F0502020204030204" pitchFamily="34" charset="0"/>
              </a:rPr>
              <a:t> for </a:t>
            </a:r>
            <a:r>
              <a:rPr lang="en-US" sz="2200" dirty="0" smtClean="0">
                <a:latin typeface="Calibri" panose="020F0502020204030204" pitchFamily="34" charset="0"/>
              </a:rPr>
              <a:t>ideal global </a:t>
            </a:r>
            <a:r>
              <a:rPr lang="en-US" sz="2200" dirty="0">
                <a:latin typeface="Calibri" panose="020F0502020204030204" pitchFamily="34" charset="0"/>
              </a:rPr>
              <a:t>MHD mode </a:t>
            </a:r>
            <a:r>
              <a:rPr lang="en-US" sz="2200" dirty="0" smtClean="0">
                <a:latin typeface="Calibri" panose="020F0502020204030204" pitchFamily="34" charset="0"/>
              </a:rPr>
              <a:t>stability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Low l</a:t>
            </a:r>
            <a:r>
              <a:rPr lang="en-US" sz="1800" baseline="-25000" dirty="0" smtClean="0">
                <a:latin typeface="Calibri" panose="020F0502020204030204" pitchFamily="34" charset="0"/>
              </a:rPr>
              <a:t>i</a:t>
            </a:r>
            <a:r>
              <a:rPr lang="en-US" sz="1800" dirty="0" smtClean="0">
                <a:latin typeface="Calibri" panose="020F0502020204030204" pitchFamily="34" charset="0"/>
              </a:rPr>
              <a:t> reduces </a:t>
            </a:r>
            <a:r>
              <a:rPr lang="en-US" sz="1800" dirty="0">
                <a:latin typeface="Calibri" panose="020F0502020204030204" pitchFamily="34" charset="0"/>
              </a:rPr>
              <a:t>the ideal n = 1 no-wall beta </a:t>
            </a:r>
            <a:r>
              <a:rPr lang="en-US" sz="1800" dirty="0" smtClean="0">
                <a:latin typeface="Calibri" panose="020F0502020204030204" pitchFamily="34" charset="0"/>
              </a:rPr>
              <a:t>limit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32274" y="4528457"/>
            <a:ext cx="44055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Sabbagh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104007 (2013)]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251234" y="1098129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256032" y="177046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56032" y="2450592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256032" y="312724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256032" y="380390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270549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1243584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182112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151376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212848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118908" y="4838562"/>
            <a:ext cx="8947204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NSTX can reach high </a:t>
            </a:r>
            <a:r>
              <a:rPr lang="el-GR" sz="2200" b="0" i="0" kern="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, low l</a:t>
            </a:r>
            <a:r>
              <a:rPr lang="en-US" sz="2200" b="0" i="0" kern="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 range where next-step STs aim to operate</a:t>
            </a: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448360" y="2016685"/>
            <a:ext cx="102118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Recent years with n = 1 RWM feedback </a:t>
            </a:r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1400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405473" y="2535207"/>
            <a:ext cx="786118" cy="22736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508000" y="2041696"/>
            <a:ext cx="897473" cy="114454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2824634" y="3176401"/>
            <a:ext cx="145264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000" i="0" dirty="0" smtClean="0">
                <a:latin typeface="Calibri" panose="020F0502020204030204" pitchFamily="34" charset="0"/>
              </a:rPr>
              <a:t>β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N</a:t>
            </a:r>
            <a:r>
              <a:rPr lang="en-US" sz="1000" i="0" dirty="0" smtClean="0">
                <a:latin typeface="Calibri" panose="020F0502020204030204" pitchFamily="34" charset="0"/>
              </a:rPr>
              <a:t>/l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i</a:t>
            </a:r>
            <a:r>
              <a:rPr lang="en-US" sz="1000" i="0" dirty="0" smtClean="0">
                <a:latin typeface="Calibri" panose="020F0502020204030204" pitchFamily="34" charset="0"/>
              </a:rPr>
              <a:t> </a:t>
            </a:r>
            <a:r>
              <a:rPr lang="en-US" sz="1000" i="0" dirty="0">
                <a:latin typeface="Calibri" panose="020F0502020204030204" pitchFamily="34" charset="0"/>
              </a:rPr>
              <a:t>= </a:t>
            </a:r>
            <a:r>
              <a:rPr lang="en-US" sz="1000" i="0" dirty="0" smtClean="0">
                <a:latin typeface="Calibri" panose="020F0502020204030204" pitchFamily="34" charset="0"/>
              </a:rPr>
              <a:t>6.7 : computed</a:t>
            </a:r>
            <a:endParaRPr lang="en-US" sz="1000" i="0" baseline="-250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1000" i="0" dirty="0" smtClean="0">
                <a:latin typeface="Calibri" panose="020F0502020204030204" pitchFamily="34" charset="0"/>
              </a:rPr>
              <a:t>NSTX n </a:t>
            </a:r>
            <a:r>
              <a:rPr lang="en-US" sz="1000" i="0" dirty="0">
                <a:latin typeface="Calibri" panose="020F0502020204030204" pitchFamily="34" charset="0"/>
              </a:rPr>
              <a:t>= 1 no-wall limit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2824634" y="2852057"/>
            <a:ext cx="242688" cy="32434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43312571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1656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comparison example: frequency, and energy </a:t>
            </a:r>
            <a:r>
              <a:rPr lang="en-US" sz="2800" dirty="0">
                <a:latin typeface="Calibri" panose="020F0502020204030204" pitchFamily="34" charset="0"/>
              </a:rPr>
              <a:t>integral </a:t>
            </a:r>
            <a:r>
              <a:rPr lang="en-US" sz="2800" dirty="0" smtClean="0">
                <a:latin typeface="Calibri" panose="020F0502020204030204" pitchFamily="34" charset="0"/>
              </a:rPr>
              <a:t>calculations match between codes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86" y="5532120"/>
            <a:ext cx="8371078" cy="1042416"/>
          </a:xfrm>
        </p:spPr>
        <p:txBody>
          <a:bodyPr/>
          <a:lstStyle/>
          <a:p>
            <a:r>
              <a:rPr lang="en-US" sz="2000" dirty="0" smtClean="0"/>
              <a:t>Both numerical and analytical approaches</a:t>
            </a:r>
          </a:p>
          <a:p>
            <a:r>
              <a:rPr lang="en-US" sz="2000" dirty="0" smtClean="0"/>
              <a:t>IPEC PENT being developed: good agreement as well</a:t>
            </a:r>
            <a:endParaRPr lang="en-US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25" y="1324558"/>
            <a:ext cx="7153538" cy="836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032" y="1326353"/>
            <a:ext cx="1157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u="sng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Energy</a:t>
            </a:r>
          </a:p>
          <a:p>
            <a:r>
              <a:rPr lang="en-US" sz="2400" i="0" u="sng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integral</a:t>
            </a:r>
            <a:endParaRPr lang="en-US" sz="2400" i="0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2"/>
          <a:stretch/>
        </p:blipFill>
        <p:spPr>
          <a:xfrm>
            <a:off x="4572000" y="2615833"/>
            <a:ext cx="4572000" cy="2856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7"/>
          <a:stretch/>
        </p:blipFill>
        <p:spPr>
          <a:xfrm>
            <a:off x="0" y="2630701"/>
            <a:ext cx="4572000" cy="2788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064" y="2291462"/>
            <a:ext cx="40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 smtClean="0">
                <a:solidFill>
                  <a:srgbClr val="9900CC"/>
                </a:solidFill>
                <a:latin typeface="Calibri" panose="020F0502020204030204" pitchFamily="34" charset="0"/>
              </a:rPr>
              <a:t>Bounce frequency vs. pitch angle</a:t>
            </a:r>
            <a:endParaRPr lang="en-US" sz="2000" i="0" u="sng" dirty="0">
              <a:solidFill>
                <a:srgbClr val="9900CC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7176" y="2291462"/>
            <a:ext cx="4224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 smtClean="0">
                <a:solidFill>
                  <a:srgbClr val="9900CC"/>
                </a:solidFill>
                <a:latin typeface="Calibri" panose="020F0502020204030204" pitchFamily="34" charset="0"/>
              </a:rPr>
              <a:t>Re(energy integral) vs. pitch angle</a:t>
            </a:r>
            <a:endParaRPr lang="en-US" sz="2000" i="0" u="sng" dirty="0">
              <a:solidFill>
                <a:srgbClr val="99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err="1" smtClean="0">
                <a:latin typeface="Calibri" panose="020F0502020204030204" pitchFamily="34" charset="0"/>
              </a:rPr>
              <a:t>Eigenfunction</a:t>
            </a:r>
            <a:r>
              <a:rPr lang="en-US" sz="2800" dirty="0" smtClean="0">
                <a:latin typeface="Calibri" panose="020F0502020204030204" pitchFamily="34" charset="0"/>
              </a:rPr>
              <a:t> quantities generally in good agreement between MARS-K and MISK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9471" y="1304645"/>
            <a:ext cx="4086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u="sng" dirty="0">
                <a:solidFill>
                  <a:srgbClr val="0000FF"/>
                </a:solidFill>
              </a:rPr>
              <a:t>Re(</a:t>
            </a:r>
            <a:r>
              <a:rPr lang="en-US" sz="2000" i="0" dirty="0" err="1">
                <a:solidFill>
                  <a:srgbClr val="0000FF"/>
                </a:solidFill>
                <a:latin typeface="Symbol" pitchFamily="18" charset="2"/>
              </a:rPr>
              <a:t>Ñ·x</a:t>
            </a:r>
            <a:r>
              <a:rPr lang="en-US" sz="2000" i="0" baseline="-25000" dirty="0">
                <a:solidFill>
                  <a:srgbClr val="0000FF"/>
                </a:solidFill>
                <a:latin typeface="Symbol" pitchFamily="18" charset="2"/>
              </a:rPr>
              <a:t>^</a:t>
            </a:r>
            <a:r>
              <a:rPr lang="en-US" sz="2000" i="0" u="sng" dirty="0">
                <a:solidFill>
                  <a:srgbClr val="0000FF"/>
                </a:solidFill>
              </a:rPr>
              <a:t>) contours </a:t>
            </a:r>
          </a:p>
          <a:p>
            <a:pPr algn="ctr"/>
            <a:r>
              <a:rPr lang="en-US" sz="2000" i="0" u="sng" dirty="0" smtClean="0">
                <a:solidFill>
                  <a:srgbClr val="0000FF"/>
                </a:solidFill>
              </a:rPr>
              <a:t>(</a:t>
            </a:r>
            <a:r>
              <a:rPr lang="en-US" sz="2000" i="0" u="sng" dirty="0" smtClean="0">
                <a:solidFill>
                  <a:srgbClr val="FF0000"/>
                </a:solidFill>
              </a:rPr>
              <a:t>MARS-K</a:t>
            </a:r>
            <a:r>
              <a:rPr lang="en-US" sz="2000" i="0" u="sng" dirty="0" smtClean="0">
                <a:solidFill>
                  <a:srgbClr val="0000FF"/>
                </a:solidFill>
              </a:rPr>
              <a:t>)</a:t>
            </a:r>
            <a:endParaRPr lang="en-US" sz="2000" i="0" u="sng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032" y="1304645"/>
            <a:ext cx="4392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u="sng" dirty="0" smtClean="0">
                <a:solidFill>
                  <a:srgbClr val="0000FF"/>
                </a:solidFill>
              </a:rPr>
              <a:t>Re(</a:t>
            </a:r>
            <a:r>
              <a:rPr lang="en-US" sz="2000" i="0" dirty="0" err="1">
                <a:solidFill>
                  <a:srgbClr val="0000FF"/>
                </a:solidFill>
                <a:latin typeface="Symbol" pitchFamily="18" charset="2"/>
              </a:rPr>
              <a:t>Ñ·x</a:t>
            </a:r>
            <a:r>
              <a:rPr lang="en-US" sz="2000" i="0" baseline="-25000" dirty="0">
                <a:solidFill>
                  <a:srgbClr val="0000FF"/>
                </a:solidFill>
                <a:latin typeface="Symbol" pitchFamily="18" charset="2"/>
              </a:rPr>
              <a:t>^</a:t>
            </a:r>
            <a:r>
              <a:rPr lang="en-US" sz="2000" i="0" u="sng" dirty="0" smtClean="0">
                <a:solidFill>
                  <a:srgbClr val="0000FF"/>
                </a:solidFill>
              </a:rPr>
              <a:t>) contours </a:t>
            </a:r>
          </a:p>
          <a:p>
            <a:pPr algn="ctr"/>
            <a:r>
              <a:rPr lang="en-US" sz="2000" i="0" u="sng" dirty="0" smtClean="0">
                <a:solidFill>
                  <a:srgbClr val="0000FF"/>
                </a:solidFill>
              </a:rPr>
              <a:t>(MISK)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488"/>
            <a:ext cx="9144000" cy="43157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1482" y="1144346"/>
            <a:ext cx="2473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u="sng" dirty="0" err="1" smtClean="0">
                <a:solidFill>
                  <a:srgbClr val="9900CC"/>
                </a:solidFill>
              </a:rPr>
              <a:t>Solov’ev</a:t>
            </a:r>
            <a:r>
              <a:rPr lang="en-US" sz="2000" i="0" u="sng" dirty="0" smtClean="0">
                <a:solidFill>
                  <a:srgbClr val="9900CC"/>
                </a:solidFill>
              </a:rPr>
              <a:t> 3 case</a:t>
            </a:r>
            <a:endParaRPr lang="en-US" sz="2000" i="0" u="sng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914"/>
          </a:xfrm>
        </p:spPr>
        <p:txBody>
          <a:bodyPr/>
          <a:lstStyle/>
          <a:p>
            <a:r>
              <a:rPr lang="en-US" sz="2800" dirty="0" err="1" smtClean="0">
                <a:latin typeface="Calibri" panose="020F0502020204030204" pitchFamily="34" charset="0"/>
              </a:rPr>
              <a:t>Eigenfunction</a:t>
            </a:r>
            <a:r>
              <a:rPr lang="en-US" sz="2800" dirty="0" smtClean="0">
                <a:latin typeface="Calibri" panose="020F0502020204030204" pitchFamily="34" charset="0"/>
              </a:rPr>
              <a:t> quantities in very good  agreement in core, with some differences in the edge region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9471" y="1413974"/>
            <a:ext cx="4086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u="sng" dirty="0" smtClean="0">
                <a:solidFill>
                  <a:srgbClr val="0000FF"/>
                </a:solidFill>
              </a:rPr>
              <a:t>Re(</a:t>
            </a:r>
            <a:r>
              <a:rPr lang="en-US" sz="2000" i="0" dirty="0" err="1">
                <a:solidFill>
                  <a:srgbClr val="0000FF"/>
                </a:solidFill>
                <a:latin typeface="Symbol" pitchFamily="18" charset="2"/>
              </a:rPr>
              <a:t>Ñ·x</a:t>
            </a:r>
            <a:r>
              <a:rPr lang="en-US" sz="2000" i="0" baseline="-25000" dirty="0">
                <a:solidFill>
                  <a:srgbClr val="0000FF"/>
                </a:solidFill>
                <a:latin typeface="Symbol" pitchFamily="18" charset="2"/>
              </a:rPr>
              <a:t>^</a:t>
            </a:r>
            <a:r>
              <a:rPr lang="en-US" sz="2000" i="0" u="sng" dirty="0" smtClean="0">
                <a:solidFill>
                  <a:srgbClr val="0000FF"/>
                </a:solidFill>
              </a:rPr>
              <a:t>) vs. </a:t>
            </a:r>
            <a:r>
              <a:rPr lang="en-US" sz="2000" i="0" u="sng" dirty="0" err="1" smtClean="0">
                <a:solidFill>
                  <a:srgbClr val="0000FF"/>
                </a:solidFill>
              </a:rPr>
              <a:t>poloidal</a:t>
            </a:r>
            <a:r>
              <a:rPr lang="en-US" sz="2000" i="0" u="sng" dirty="0" smtClean="0">
                <a:solidFill>
                  <a:srgbClr val="0000FF"/>
                </a:solidFill>
              </a:rPr>
              <a:t> angle</a:t>
            </a:r>
          </a:p>
          <a:p>
            <a:pPr algn="ctr"/>
            <a:r>
              <a:rPr lang="en-US" sz="2000" i="0" u="sng" dirty="0" smtClean="0">
                <a:solidFill>
                  <a:srgbClr val="0000FF"/>
                </a:solidFill>
              </a:rPr>
              <a:t>(</a:t>
            </a:r>
            <a:r>
              <a:rPr lang="en-US" sz="2000" i="0" u="sng" dirty="0" err="1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000" i="0" u="sng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i="0" u="sng" dirty="0" smtClean="0">
                <a:solidFill>
                  <a:srgbClr val="0000FF"/>
                </a:solidFill>
              </a:rPr>
              <a:t> = 0.9)</a:t>
            </a:r>
            <a:endParaRPr lang="en-US" sz="2000" i="0" u="sng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919472" y="2296667"/>
            <a:ext cx="3749040" cy="3625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6032" y="1413974"/>
            <a:ext cx="4392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u="sng" dirty="0" smtClean="0">
                <a:solidFill>
                  <a:srgbClr val="0000FF"/>
                </a:solidFill>
              </a:rPr>
              <a:t>Re(</a:t>
            </a:r>
            <a:r>
              <a:rPr lang="en-US" sz="2000" i="0" dirty="0" err="1">
                <a:solidFill>
                  <a:srgbClr val="0000FF"/>
                </a:solidFill>
                <a:latin typeface="Symbol" pitchFamily="18" charset="2"/>
              </a:rPr>
              <a:t>Ñ·x</a:t>
            </a:r>
            <a:r>
              <a:rPr lang="en-US" sz="2000" i="0" baseline="-25000" dirty="0">
                <a:solidFill>
                  <a:srgbClr val="0000FF"/>
                </a:solidFill>
                <a:latin typeface="Symbol" pitchFamily="18" charset="2"/>
              </a:rPr>
              <a:t>^</a:t>
            </a:r>
            <a:r>
              <a:rPr lang="en-US" sz="2000" i="0" u="sng" dirty="0" smtClean="0">
                <a:solidFill>
                  <a:srgbClr val="0000FF"/>
                </a:solidFill>
              </a:rPr>
              <a:t>) vs. </a:t>
            </a:r>
            <a:r>
              <a:rPr lang="en-US" sz="2000" i="0" u="sng" dirty="0" err="1" smtClean="0">
                <a:solidFill>
                  <a:srgbClr val="0000FF"/>
                </a:solidFill>
              </a:rPr>
              <a:t>poloidal</a:t>
            </a:r>
            <a:r>
              <a:rPr lang="en-US" sz="2000" i="0" u="sng" dirty="0" smtClean="0">
                <a:solidFill>
                  <a:srgbClr val="0000FF"/>
                </a:solidFill>
              </a:rPr>
              <a:t> angle</a:t>
            </a:r>
          </a:p>
          <a:p>
            <a:pPr algn="ctr"/>
            <a:r>
              <a:rPr lang="en-US" sz="2000" i="0" u="sng" dirty="0" smtClean="0">
                <a:solidFill>
                  <a:srgbClr val="0000FF"/>
                </a:solidFill>
              </a:rPr>
              <a:t>(</a:t>
            </a:r>
            <a:r>
              <a:rPr lang="en-US" sz="2000" i="0" u="sng" dirty="0" err="1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000" i="0" u="sng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i="0" u="sng" dirty="0" smtClean="0">
                <a:solidFill>
                  <a:srgbClr val="0000FF"/>
                </a:solidFill>
              </a:rPr>
              <a:t> = 0.585)</a:t>
            </a:r>
            <a:endParaRPr lang="en-US" sz="2000" i="0" u="sng" dirty="0">
              <a:solidFill>
                <a:srgbClr val="0000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9" y="2296667"/>
            <a:ext cx="3618015" cy="3640831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3" r="88171" b="40112"/>
          <a:stretch/>
        </p:blipFill>
        <p:spPr bwMode="auto">
          <a:xfrm>
            <a:off x="356616" y="3004221"/>
            <a:ext cx="578662" cy="147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3" r="88171" b="40112"/>
          <a:stretch/>
        </p:blipFill>
        <p:spPr bwMode="auto">
          <a:xfrm>
            <a:off x="4648428" y="3033594"/>
            <a:ext cx="578662" cy="147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4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Dedicated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NSTX experiments reveal stability dependencies that can not be explained by early theories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19855"/>
            <a:ext cx="5063207" cy="5540624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Experiments in NSTX measured RFA of high beta plasmas with rotation slowed by n=3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magnetic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braking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Blue: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unstable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at 0.9 s</a:t>
            </a:r>
          </a:p>
          <a:p>
            <a:pPr lvl="1"/>
            <a:r>
              <a:rPr lang="en-US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Green: </a:t>
            </a:r>
            <a:r>
              <a:rPr lang="en-US" u="sng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higher</a:t>
            </a:r>
            <a:r>
              <a:rPr lang="en-US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u="sng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lower</a:t>
            </a:r>
            <a:r>
              <a:rPr lang="en-US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 rotation:    </a:t>
            </a:r>
            <a:r>
              <a:rPr lang="en-US" u="sng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stable</a:t>
            </a:r>
          </a:p>
          <a:p>
            <a:pPr lvl="1"/>
            <a:endParaRPr lang="en-US" u="sng" dirty="0">
              <a:solidFill>
                <a:srgbClr val="339933"/>
              </a:solidFill>
              <a:latin typeface="Calibri" pitchFamily="34" charset="0"/>
              <a:cs typeface="Calibri" pitchFamily="34" charset="0"/>
            </a:endParaRPr>
          </a:p>
          <a:p>
            <a:pPr marL="457092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Counter-intuitive without invoking kinetic effects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73" y="936171"/>
            <a:ext cx="4038727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36" y="965638"/>
            <a:ext cx="7315200" cy="2278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36" y="3354078"/>
            <a:ext cx="7315200" cy="2278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350" y="1448380"/>
            <a:ext cx="115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latin typeface="Calibri" panose="020F0502020204030204" pitchFamily="34" charset="0"/>
              </a:rPr>
              <a:t>precession resonant ions and electrons</a:t>
            </a:r>
            <a:endParaRPr lang="en-US" sz="1600" b="0" i="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0" y="3978220"/>
            <a:ext cx="115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latin typeface="Calibri" panose="020F0502020204030204" pitchFamily="34" charset="0"/>
              </a:rPr>
              <a:t>bounce and transit resonant ions</a:t>
            </a:r>
            <a:endParaRPr lang="en-US" sz="1600" b="0" i="0" dirty="0"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092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1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279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37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en-US" sz="2800" i="0" kern="0" dirty="0" smtClean="0">
                <a:latin typeface="Calibri" pitchFamily="34" charset="0"/>
                <a:cs typeface="Calibri" pitchFamily="34" charset="0"/>
              </a:rPr>
              <a:t>MISK, MARS-K, </a:t>
            </a:r>
            <a:r>
              <a:rPr lang="en-US" sz="2800" i="0" kern="0" dirty="0">
                <a:latin typeface="Calibri" pitchFamily="34" charset="0"/>
                <a:cs typeface="Calibri" pitchFamily="34" charset="0"/>
              </a:rPr>
              <a:t>and PENT agree in </a:t>
            </a:r>
            <a:r>
              <a:rPr lang="en-US" sz="2800" i="0" kern="0" dirty="0" err="1">
                <a:latin typeface="Calibri" pitchFamily="34" charset="0"/>
                <a:cs typeface="Calibri" pitchFamily="34" charset="0"/>
              </a:rPr>
              <a:t>δW</a:t>
            </a:r>
            <a:r>
              <a:rPr lang="en-US" sz="2800" i="0" kern="0" baseline="-2500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sz="2800" i="0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0" kern="0" dirty="0" err="1">
                <a:latin typeface="Calibri" pitchFamily="34" charset="0"/>
                <a:cs typeface="Calibri" pitchFamily="34" charset="0"/>
              </a:rPr>
              <a:t>vs</a:t>
            </a:r>
            <a:r>
              <a:rPr lang="en-US" sz="2800" i="0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0" kern="0" dirty="0" err="1">
                <a:latin typeface="Calibri" pitchFamily="34" charset="0"/>
                <a:cs typeface="Calibri" pitchFamily="34" charset="0"/>
              </a:rPr>
              <a:t>ω</a:t>
            </a:r>
            <a:r>
              <a:rPr lang="en-US" sz="2800" i="0" kern="0" baseline="-25000" dirty="0" err="1"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i="0" kern="0" dirty="0">
                <a:latin typeface="Calibri" pitchFamily="34" charset="0"/>
                <a:cs typeface="Calibri" pitchFamily="34" charset="0"/>
              </a:rPr>
              <a:t> for </a:t>
            </a:r>
            <a:r>
              <a:rPr lang="en-US" sz="2800" i="0" kern="0" dirty="0" smtClean="0">
                <a:latin typeface="Calibri" pitchFamily="34" charset="0"/>
                <a:cs typeface="Calibri" pitchFamily="34" charset="0"/>
              </a:rPr>
              <a:t>ITER</a:t>
            </a:r>
            <a:endParaRPr lang="en-US" sz="2800" i="0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8" r="32778"/>
          <a:stretch/>
        </p:blipFill>
        <p:spPr>
          <a:xfrm>
            <a:off x="3672054" y="932688"/>
            <a:ext cx="2474745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affects the strength of kinetic resonances, experimental results consistent with theoretical expectation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3040683" y="932688"/>
            <a:ext cx="631371" cy="2695883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088743" y="1023257"/>
            <a:ext cx="3055257" cy="1618343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Early theory predicted RWM stability to decrease at low </a:t>
            </a:r>
            <a:r>
              <a:rPr lang="el-GR" sz="2000" i="1" dirty="0">
                <a:latin typeface="Calibri" pitchFamily="34" charset="0"/>
                <a:cs typeface="Calibri" pitchFamily="34" charset="0"/>
              </a:rPr>
              <a:t>ν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Kinetic RWM stability theory at low 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548640"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Stabilizing resonant kinetic effects enhanced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(contrasts early theory)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991427" y="1393371"/>
            <a:ext cx="1865087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4136570" y="2641600"/>
            <a:ext cx="1719944" cy="835066"/>
          </a:xfrm>
          <a:custGeom>
            <a:avLst/>
            <a:gdLst>
              <a:gd name="connsiteX0" fmla="*/ 1836057 w 1836057"/>
              <a:gd name="connsiteY0" fmla="*/ 0 h 965200"/>
              <a:gd name="connsiteX1" fmla="*/ 740228 w 1836057"/>
              <a:gd name="connsiteY1" fmla="*/ 812800 h 965200"/>
              <a:gd name="connsiteX2" fmla="*/ 0 w 1836057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6057" h="965200">
                <a:moveTo>
                  <a:pt x="1836057" y="0"/>
                </a:moveTo>
                <a:cubicBezTo>
                  <a:pt x="1441147" y="325966"/>
                  <a:pt x="1046237" y="651933"/>
                  <a:pt x="740228" y="812800"/>
                </a:cubicBezTo>
                <a:cubicBezTo>
                  <a:pt x="434219" y="973667"/>
                  <a:pt x="127000" y="943429"/>
                  <a:pt x="0" y="96520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Helvetic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/>
          <a:stretch/>
        </p:blipFill>
        <p:spPr>
          <a:xfrm>
            <a:off x="36455" y="935564"/>
            <a:ext cx="2904720" cy="31546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1103085"/>
            <a:ext cx="390525" cy="16764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 bwMode="auto">
          <a:xfrm>
            <a:off x="5591629" y="3051876"/>
            <a:ext cx="384629" cy="46666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16875" y="3251199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5" y="5115930"/>
            <a:ext cx="2286000" cy="89596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30635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640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80865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8807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1.3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33265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1.5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2689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4743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0.6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679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0.8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71594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1.0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195949" y="5021943"/>
            <a:ext cx="1480458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1748976" y="5021943"/>
            <a:ext cx="667659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311133" y="4252686"/>
            <a:ext cx="11841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on-resonance</a:t>
            </a:r>
          </a:p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more stable</a:t>
            </a:r>
          </a:p>
          <a:p>
            <a:r>
              <a:rPr lang="el-GR" sz="1400" i="0" dirty="0" smtClean="0">
                <a:solidFill>
                  <a:schemeClr val="accent2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-1/</a:t>
            </a:r>
            <a:r>
              <a:rPr lang="el-GR" sz="1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ν</a:t>
            </a:r>
            <a:endParaRPr lang="en-US" sz="14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34840" y="4251960"/>
            <a:ext cx="11968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off-resonance</a:t>
            </a:r>
          </a:p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less stable</a:t>
            </a:r>
          </a:p>
          <a:p>
            <a:r>
              <a:rPr lang="el-GR" sz="1400" i="0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constant</a:t>
            </a:r>
            <a:endParaRPr lang="en-US" sz="14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6293038" y="3667911"/>
            <a:ext cx="285096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Berkery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106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075004 (2011)]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2915" y="1031462"/>
            <a:ext cx="9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33979" y="2689801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stable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539702" y="5431082"/>
            <a:ext cx="824812" cy="56487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8" idx="2"/>
          </p:cNvCxnSpPr>
          <p:nvPr/>
        </p:nvCxnSpPr>
        <p:spPr bwMode="auto">
          <a:xfrm flipH="1">
            <a:off x="4869544" y="5489972"/>
            <a:ext cx="161938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5236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err="1" smtClean="0">
                <a:solidFill>
                  <a:srgbClr val="FF0000"/>
                </a:solidFill>
                <a:latin typeface="Calibri" pitchFamily="34" charset="0"/>
              </a:rPr>
              <a:t>Collisionality</a:t>
            </a:r>
            <a:endParaRPr lang="en-US" sz="1800" b="0" i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038846"/>
            <a:ext cx="9144000" cy="873081"/>
          </a:xfrm>
        </p:spPr>
        <p:txBody>
          <a:bodyPr/>
          <a:lstStyle/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The resistive wall mode (RWM) is a kinking of magnetic field lines slowed by penetration through vessel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structures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 r="59875" b="37848"/>
          <a:stretch/>
        </p:blipFill>
        <p:spPr>
          <a:xfrm>
            <a:off x="6172200" y="1872706"/>
            <a:ext cx="2743200" cy="14667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3118104" y="4586274"/>
            <a:ext cx="1770743" cy="11601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0400000" lon="2700000" rev="19800000"/>
            </a:camera>
            <a:lightRig rig="threePt" dir="t"/>
          </a:scene3d>
          <a:sp3d extrusionH="76200" contourW="127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20571" y="2025989"/>
            <a:ext cx="1770743" cy="11601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100000" lon="2700000" rev="1200000"/>
            </a:camera>
            <a:lightRig rig="threePt" dir="t"/>
          </a:scene3d>
          <a:sp3d extrusionH="762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546642" y="2606067"/>
            <a:ext cx="459301" cy="33383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06" y="2504054"/>
            <a:ext cx="234791" cy="204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78" y="3538550"/>
            <a:ext cx="801529" cy="2250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91" y="4160548"/>
            <a:ext cx="731901" cy="2347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41478" y="3788592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where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66343" y="3419856"/>
            <a:ext cx="948932" cy="1052286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550233" y="2853799"/>
            <a:ext cx="1465938" cy="33234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4628305" y="4643590"/>
            <a:ext cx="1456121" cy="31688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An unstable RWM is an exponential growth of magnetic field line kinking that can be studied with a linear model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2" r="59875"/>
          <a:stretch/>
        </p:blipFill>
        <p:spPr>
          <a:xfrm>
            <a:off x="6168571" y="4032619"/>
            <a:ext cx="2743200" cy="185570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76455" y="3390665"/>
            <a:ext cx="201034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Linear, </a:t>
            </a:r>
            <a:r>
              <a:rPr lang="en-US" sz="1800" b="0" i="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perturbative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model is justified</a:t>
            </a:r>
            <a:endParaRPr lang="en-US" sz="18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7939314" y="3099800"/>
            <a:ext cx="79829" cy="2910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3816167" y="3064255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33373" y="4521700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251598" y="2993458"/>
            <a:ext cx="0" cy="385371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94913" y="32157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endParaRPr lang="en-US" sz="1800" b="0" i="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0" y="6045620"/>
            <a:ext cx="9143999" cy="46853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RWMs in NSTX cause a collapse in </a:t>
            </a:r>
            <a:r>
              <a:rPr lang="el-GR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disruption, and termination of the plasma</a:t>
            </a:r>
          </a:p>
        </p:txBody>
      </p:sp>
      <p:pic>
        <p:nvPicPr>
          <p:cNvPr id="32" name="Picture 4" descr="114147-1014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11320" b="10318"/>
          <a:stretch>
            <a:fillRect/>
          </a:stretch>
        </p:blipFill>
        <p:spPr bwMode="auto">
          <a:xfrm>
            <a:off x="441597" y="2243394"/>
            <a:ext cx="3657600" cy="3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 bwMode="auto">
          <a:xfrm rot="1264835">
            <a:off x="2377599" y="2292517"/>
            <a:ext cx="1669143" cy="2868088"/>
          </a:xfrm>
          <a:prstGeom prst="arc">
            <a:avLst>
              <a:gd name="adj1" fmla="val 16200000"/>
              <a:gd name="adj2" fmla="val 46700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7" r="32778"/>
          <a:stretch/>
        </p:blipFill>
        <p:spPr>
          <a:xfrm>
            <a:off x="3577770" y="932688"/>
            <a:ext cx="2569029" cy="3157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3040683" y="932688"/>
            <a:ext cx="631371" cy="26958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/>
          <a:stretch/>
        </p:blipFill>
        <p:spPr>
          <a:xfrm>
            <a:off x="36455" y="935564"/>
            <a:ext cx="2904720" cy="31546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1103085"/>
            <a:ext cx="390525" cy="167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16875" y="3251199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5" y="5115930"/>
            <a:ext cx="2286000" cy="89596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30635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7640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0865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8807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1.3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33265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1.5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689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4743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0.6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679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0.8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1594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1.0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95949" y="5021943"/>
            <a:ext cx="1480458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1748976" y="5021943"/>
            <a:ext cx="667659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539702" y="6147101"/>
            <a:ext cx="824812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41" idx="2"/>
          </p:cNvCxnSpPr>
          <p:nvPr/>
        </p:nvCxnSpPr>
        <p:spPr bwMode="auto">
          <a:xfrm flipH="1">
            <a:off x="4869544" y="5489972"/>
            <a:ext cx="161938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64514" y="5915501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5236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err="1" smtClean="0">
                <a:solidFill>
                  <a:srgbClr val="FF0000"/>
                </a:solidFill>
                <a:latin typeface="Calibri" pitchFamily="34" charset="0"/>
              </a:rPr>
              <a:t>Collisionality</a:t>
            </a:r>
            <a:endParaRPr lang="en-US" sz="1800" b="0" i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2915" y="1031462"/>
            <a:ext cx="9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3979" y="2689801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stable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1133" y="4252686"/>
            <a:ext cx="11841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on-resonance</a:t>
            </a:r>
          </a:p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more stable</a:t>
            </a:r>
          </a:p>
          <a:p>
            <a:r>
              <a:rPr lang="el-GR" sz="1400" i="0" dirty="0" smtClean="0">
                <a:solidFill>
                  <a:schemeClr val="accent2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-1/</a:t>
            </a:r>
            <a:r>
              <a:rPr lang="el-GR" sz="1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ν</a:t>
            </a:r>
            <a:endParaRPr lang="en-US" sz="14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34840" y="4251960"/>
            <a:ext cx="11968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off-resonance</a:t>
            </a:r>
          </a:p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less stable</a:t>
            </a:r>
          </a:p>
          <a:p>
            <a:r>
              <a:rPr lang="el-GR" sz="1400" i="0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constant</a:t>
            </a:r>
            <a:endParaRPr lang="en-US" sz="14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6088743" y="1023257"/>
            <a:ext cx="3055257" cy="16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Early theory predicted RWM stability to decrease at low </a:t>
            </a:r>
            <a:r>
              <a:rPr lang="el-GR" sz="2000" b="0" i="1" kern="0" smtClean="0">
                <a:latin typeface="Calibri" pitchFamily="34" charset="0"/>
                <a:cs typeface="Calibri" pitchFamily="34" charset="0"/>
              </a:rPr>
              <a:t>ν</a:t>
            </a:r>
            <a:endParaRPr lang="en-US" sz="2000" b="0" i="0" kern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Kinetic RWM stability theory at low </a:t>
            </a:r>
            <a:r>
              <a:rPr lang="el-GR" sz="2000" b="0" i="1" kern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548640"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Stabilizing resonant kinetic effects enhanced </a:t>
            </a:r>
            <a:r>
              <a:rPr lang="en-US" sz="1800" b="0" i="0" kern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(contrasts early theory)</a:t>
            </a:r>
          </a:p>
          <a:p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Expectations for lower </a:t>
            </a:r>
            <a:r>
              <a:rPr lang="el-GR" sz="2000" b="0" i="0" kern="0" smtClean="0">
                <a:latin typeface="Calibri"/>
                <a:cs typeface="Calibri"/>
              </a:rPr>
              <a:t>ν</a:t>
            </a:r>
            <a:r>
              <a:rPr lang="en-US" sz="2000" b="0" i="0" kern="0" smtClean="0">
                <a:latin typeface="Calibri"/>
                <a:cs typeface="Calibri"/>
              </a:rPr>
              <a:t> </a:t>
            </a:r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tokamaks </a:t>
            </a:r>
            <a:r>
              <a:rPr lang="en-US" sz="2000" b="0" i="0" kern="0" smtClean="0">
                <a:latin typeface="Calibri"/>
                <a:cs typeface="Calibri"/>
              </a:rPr>
              <a:t>(ITER):</a:t>
            </a:r>
            <a:endParaRPr lang="en-US" sz="2000" b="0" i="0" kern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Stronger stabilization near resonances </a:t>
            </a:r>
          </a:p>
          <a:p>
            <a:pPr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Almost no effect off-resonance </a:t>
            </a:r>
            <a:endParaRPr lang="en-US" sz="1800" b="0" i="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affects the strength of kinetic resonances, experimental results consistent with theoretical expectation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170432"/>
            <a:ext cx="3657600" cy="2013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5"/>
          <a:stretch/>
        </p:blipFill>
        <p:spPr>
          <a:xfrm>
            <a:off x="6230256" y="932688"/>
            <a:ext cx="2913743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stability boundary vs.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ExB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frequency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can be explained by kinetic resonances, favorable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range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5624175" y="932688"/>
            <a:ext cx="631371" cy="26958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502289" y="5489972"/>
            <a:ext cx="1854455" cy="3958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0045" y="1251964"/>
            <a:ext cx="9153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sng" dirty="0" smtClean="0">
                <a:latin typeface="Calibri" pitchFamily="34" charset="0"/>
                <a:cs typeface="Calibri" pitchFamily="34" charset="0"/>
              </a:rPr>
              <a:t>low rotation</a:t>
            </a:r>
          </a:p>
          <a:p>
            <a:pPr algn="ctr"/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less stable RWMs</a:t>
            </a:r>
            <a:endParaRPr lang="en-US" sz="14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97370" y="1251964"/>
            <a:ext cx="1133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sng" dirty="0" smtClean="0">
                <a:latin typeface="Calibri" pitchFamily="34" charset="0"/>
                <a:cs typeface="Calibri" pitchFamily="34" charset="0"/>
              </a:rPr>
              <a:t>intermediate rotation</a:t>
            </a:r>
          </a:p>
          <a:p>
            <a:pPr algn="ctr"/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less </a:t>
            </a:r>
          </a:p>
          <a:p>
            <a:pPr algn="ctr"/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stable RWMs</a:t>
            </a:r>
            <a:endParaRPr lang="en-US" sz="14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6182112" y="4215230"/>
            <a:ext cx="297542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Berkery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104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035003 (2010)]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8569" y="1249060"/>
            <a:ext cx="1227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latin typeface="Calibri" pitchFamily="34" charset="0"/>
              </a:rPr>
              <a:t>Average range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50513" y="3062314"/>
            <a:ext cx="384629" cy="46666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4" y="5604289"/>
            <a:ext cx="1588770" cy="1981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93576" y="2772230"/>
            <a:ext cx="461665" cy="8838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i="0" dirty="0" smtClean="0">
                <a:latin typeface="Calibri" panose="020F0502020204030204" pitchFamily="34" charset="0"/>
              </a:rPr>
              <a:t>Pedestal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" y="3312435"/>
            <a:ext cx="1375410" cy="1981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5539702" y="5431082"/>
            <a:ext cx="824812" cy="56487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7100" y="944187"/>
            <a:ext cx="2190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err="1" smtClean="0">
                <a:solidFill>
                  <a:schemeClr val="tx1"/>
                </a:solidFill>
                <a:latin typeface="Calibri" pitchFamily="34" charset="0"/>
              </a:rPr>
              <a:t>ExB</a:t>
            </a: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</a:rPr>
              <a:t> frequency radial profile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0694" y="2922447"/>
            <a:ext cx="1858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 smtClean="0">
                <a:latin typeface="Calibri" pitchFamily="34" charset="0"/>
                <a:cs typeface="Calibri" pitchFamily="34" charset="0"/>
              </a:rPr>
              <a:t>precession drift </a:t>
            </a:r>
          </a:p>
          <a:p>
            <a:pPr algn="ctr"/>
            <a:r>
              <a:rPr lang="en-US" sz="1400" b="0" i="0" dirty="0" smtClean="0">
                <a:latin typeface="Calibri" pitchFamily="34" charset="0"/>
                <a:cs typeface="Calibri" pitchFamily="34" charset="0"/>
              </a:rPr>
              <a:t>resonance stabilization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661" y="3947886"/>
            <a:ext cx="6176451" cy="1408219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Evaluate &lt;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 inside the pedestal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Quantity can be evaluated in future real-time systems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28657" y="3590746"/>
            <a:ext cx="22781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73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5"/>
          <a:stretch/>
        </p:blipFill>
        <p:spPr>
          <a:xfrm>
            <a:off x="6176368" y="932688"/>
            <a:ext cx="2967631" cy="3157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170432"/>
            <a:ext cx="3657600" cy="201362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stability boundary vs.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ExB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frequency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can be explained by kinetic resonances, favorable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range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5624175" y="932688"/>
            <a:ext cx="631371" cy="26958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502289" y="5489972"/>
            <a:ext cx="1854455" cy="3958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28569" y="1249060"/>
            <a:ext cx="1227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latin typeface="Calibri" pitchFamily="34" charset="0"/>
              </a:rPr>
              <a:t>Average range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4" y="5604289"/>
            <a:ext cx="1588770" cy="1981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93576" y="2772230"/>
            <a:ext cx="461665" cy="8838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i="0" dirty="0" smtClean="0">
                <a:latin typeface="Calibri" panose="020F0502020204030204" pitchFamily="34" charset="0"/>
              </a:rPr>
              <a:t>Pedestal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" y="3312435"/>
            <a:ext cx="1375410" cy="1981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5539702" y="5431082"/>
            <a:ext cx="824812" cy="56487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7100" y="944187"/>
            <a:ext cx="2190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err="1" smtClean="0">
                <a:solidFill>
                  <a:schemeClr val="tx1"/>
                </a:solidFill>
                <a:latin typeface="Calibri" pitchFamily="34" charset="0"/>
              </a:rPr>
              <a:t>ExB</a:t>
            </a: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</a:rPr>
              <a:t> frequency radial profile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661" y="3947886"/>
            <a:ext cx="6176451" cy="1408219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Evaluate &lt;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 inside the pedestal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Quantity can be evaluated in future real-time systems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Favorable range, &lt;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&gt; ≈ 4-5 kHz, found experimentally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28657" y="3590746"/>
            <a:ext cx="22781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931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b="6718"/>
          <a:stretch>
            <a:fillRect/>
          </a:stretch>
        </p:blipFill>
        <p:spPr bwMode="auto">
          <a:xfrm>
            <a:off x="179164" y="1143463"/>
            <a:ext cx="4286665" cy="308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279303" y="1107268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294987" y="1091584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12938" r="21961" b="16069"/>
          <a:stretch/>
        </p:blipFill>
        <p:spPr bwMode="auto">
          <a:xfrm>
            <a:off x="291475" y="1153856"/>
            <a:ext cx="4114800" cy="29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4886197" y="1143661"/>
            <a:ext cx="4178567" cy="2923329"/>
            <a:chOff x="1862700" y="3371869"/>
            <a:chExt cx="4178567" cy="2923329"/>
          </a:xfrm>
        </p:grpSpPr>
        <p:pic>
          <p:nvPicPr>
            <p:cNvPr id="144" name="Picture 143"/>
            <p:cNvPicPr>
              <a:picLocks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1" b="14747"/>
            <a:stretch/>
          </p:blipFill>
          <p:spPr bwMode="auto">
            <a:xfrm>
              <a:off x="1862700" y="3371869"/>
              <a:ext cx="4178567" cy="292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5" name="Rectangle 144"/>
            <p:cNvSpPr/>
            <p:nvPr/>
          </p:nvSpPr>
          <p:spPr bwMode="auto">
            <a:xfrm>
              <a:off x="1959429" y="5827486"/>
              <a:ext cx="2474685" cy="3120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5392056" y="3526973"/>
              <a:ext cx="289980" cy="3120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3875782" y="6014356"/>
              <a:ext cx="97972" cy="156029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8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4795091" y="1093223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4801891" y="1077069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738095" y="379899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7170311" y="4065774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765466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5738501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6707765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7677029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6627732" y="3141762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NSTX reaches high </a:t>
            </a:r>
            <a:r>
              <a:rPr lang="el-GR" sz="2800" dirty="0">
                <a:latin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</a:rPr>
              <a:t>, low </a:t>
            </a:r>
            <a:r>
              <a:rPr lang="en-US" sz="2800" dirty="0" smtClean="0">
                <a:latin typeface="Calibri" pitchFamily="34" charset="0"/>
              </a:rPr>
              <a:t>l</a:t>
            </a:r>
            <a:r>
              <a:rPr lang="en-US" sz="2800" baseline="-25000" dirty="0" smtClean="0">
                <a:latin typeface="Calibri" pitchFamily="34" charset="0"/>
              </a:rPr>
              <a:t>i</a:t>
            </a:r>
            <a:r>
              <a:rPr lang="en-US" sz="2800" baseline="-250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range of next-step STs</a:t>
            </a:r>
            <a:r>
              <a:rPr lang="en-US" sz="2800" baseline="-25000" dirty="0" smtClean="0">
                <a:latin typeface="Calibri" pitchFamily="34" charset="0"/>
              </a:rPr>
              <a:t/>
            </a:r>
            <a:br>
              <a:rPr lang="en-US" sz="2800" baseline="-250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and the highest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u="sng" dirty="0" smtClean="0">
                <a:latin typeface="Calibri" pitchFamily="34" charset="0"/>
                <a:cs typeface="Calibri" pitchFamily="34" charset="0"/>
              </a:rPr>
              <a:t>not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the least stable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0510" y="2065464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675394" y="4066792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62382" y="923181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50891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49460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798639" y="950425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992702" y="951631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595948" y="2473017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3358270" y="2466984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120409" y="3176401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32274" y="4528457"/>
            <a:ext cx="44055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Sabbagh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104007 (2013)]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94" y="1311724"/>
            <a:ext cx="2029911" cy="4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4621538" y="4526280"/>
            <a:ext cx="44055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Gerhardt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043020 (2013)]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51234" y="1098129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256032" y="177046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256032" y="2450592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256032" y="312724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256032" y="380390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502573" y="2060558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4733297" y="1093223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4738095" y="176555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738095" y="2445686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270549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243584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182112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151376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8646293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7076543" y="915923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7765052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8008764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8312800" y="943167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7506863" y="944373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8108907" y="2459353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V="1">
            <a:off x="7863972" y="2453320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8622945" y="951362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8" name="Text Box 16"/>
          <p:cNvSpPr txBox="1">
            <a:spLocks noChangeArrowheads="1"/>
          </p:cNvSpPr>
          <p:nvPr/>
        </p:nvSpPr>
        <p:spPr bwMode="auto">
          <a:xfrm>
            <a:off x="413766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2212848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150" name="Content Placeholder 2"/>
          <p:cNvSpPr>
            <a:spLocks noGrp="1"/>
          </p:cNvSpPr>
          <p:nvPr>
            <p:ph idx="1"/>
          </p:nvPr>
        </p:nvSpPr>
        <p:spPr>
          <a:xfrm>
            <a:off x="118908" y="4838562"/>
            <a:ext cx="8947204" cy="1594523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NSTX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can reach high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low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200" baseline="-25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range where next-step STs aim to operate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 highest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is not the least stable in NSTX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In the overall database of NSTX disruptions,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disruptivity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deceases as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increases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Active control experiments reduced disruption probability from 48% to 14%, but mostly in high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i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788066" y="1332445"/>
            <a:ext cx="1615868" cy="406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latin typeface="Calibri" panose="020F0502020204030204" pitchFamily="34" charset="0"/>
              </a:rPr>
              <a:t>Unstable RWM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latin typeface="Calibri" panose="020F0502020204030204" pitchFamily="34" charset="0"/>
              </a:rPr>
              <a:t>Stable/Controlled RWM</a:t>
            </a: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611353" y="1369134"/>
            <a:ext cx="118872" cy="118872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21"/>
          <p:cNvSpPr>
            <a:spLocks noChangeArrowheads="1"/>
          </p:cNvSpPr>
          <p:nvPr/>
        </p:nvSpPr>
        <p:spPr bwMode="auto">
          <a:xfrm>
            <a:off x="614528" y="1593878"/>
            <a:ext cx="118872" cy="118872"/>
          </a:xfrm>
          <a:prstGeom prst="ellipse">
            <a:avLst/>
          </a:prstGeom>
          <a:solidFill>
            <a:srgbClr val="000099"/>
          </a:solidFill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28637" y="1311725"/>
            <a:ext cx="1835593" cy="45874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TextBox 10"/>
          <p:cNvSpPr txBox="1">
            <a:spLocks noChangeArrowheads="1"/>
          </p:cNvSpPr>
          <p:nvPr/>
        </p:nvSpPr>
        <p:spPr bwMode="auto">
          <a:xfrm>
            <a:off x="2824634" y="3176401"/>
            <a:ext cx="145264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000" i="0" dirty="0" smtClean="0">
                <a:latin typeface="Calibri" panose="020F0502020204030204" pitchFamily="34" charset="0"/>
              </a:rPr>
              <a:t>β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N</a:t>
            </a:r>
            <a:r>
              <a:rPr lang="en-US" sz="1000" i="0" dirty="0" smtClean="0">
                <a:latin typeface="Calibri" panose="020F0502020204030204" pitchFamily="34" charset="0"/>
              </a:rPr>
              <a:t>/l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i</a:t>
            </a:r>
            <a:r>
              <a:rPr lang="en-US" sz="1000" i="0" dirty="0" smtClean="0">
                <a:latin typeface="Calibri" panose="020F0502020204030204" pitchFamily="34" charset="0"/>
              </a:rPr>
              <a:t> </a:t>
            </a:r>
            <a:r>
              <a:rPr lang="en-US" sz="1000" i="0" dirty="0">
                <a:latin typeface="Calibri" panose="020F0502020204030204" pitchFamily="34" charset="0"/>
              </a:rPr>
              <a:t>= </a:t>
            </a:r>
            <a:r>
              <a:rPr lang="en-US" sz="1000" i="0" dirty="0" smtClean="0">
                <a:latin typeface="Calibri" panose="020F0502020204030204" pitchFamily="34" charset="0"/>
              </a:rPr>
              <a:t>6.7 : computed</a:t>
            </a:r>
            <a:endParaRPr lang="en-US" sz="1000" i="0" baseline="-250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1000" i="0" dirty="0" smtClean="0">
                <a:latin typeface="Calibri" panose="020F0502020204030204" pitchFamily="34" charset="0"/>
              </a:rPr>
              <a:t>NSTX n </a:t>
            </a:r>
            <a:r>
              <a:rPr lang="en-US" sz="1000" i="0" dirty="0">
                <a:latin typeface="Calibri" panose="020F0502020204030204" pitchFamily="34" charset="0"/>
              </a:rPr>
              <a:t>= 1 no-wall limit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4736592" y="314802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824634" y="2852057"/>
            <a:ext cx="242688" cy="32434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3108859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281921" y="2139314"/>
            <a:ext cx="2012993" cy="43015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High beta plasma stability is directly measured to test experimental trend of </a:t>
            </a:r>
            <a:r>
              <a:rPr lang="en-US" sz="2800" dirty="0" err="1" smtClean="0">
                <a:latin typeface="Calibri" pitchFamily="34" charset="0"/>
              </a:rPr>
              <a:t>disruptivity</a:t>
            </a:r>
            <a:endParaRPr lang="en-US" sz="2800" baseline="-25000" dirty="0" smtClean="0">
              <a:latin typeface="Calibri" pitchFamily="34" charset="0"/>
            </a:endParaRP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0" y="1041545"/>
            <a:ext cx="9144000" cy="2268432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Active MHD spectroscopy is used to measure RWM stability when modes are stable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Resonant field amplification of n=1 applied AC field is measured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Increased RFA indicates decreased stability</a:t>
            </a:r>
          </a:p>
          <a:p>
            <a:pPr lvl="1"/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2234538" y="1417072"/>
            <a:ext cx="478188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[H.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Reimerdes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93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135002 (2004)]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11369" y="2689114"/>
            <a:ext cx="3851754" cy="3715691"/>
            <a:chOff x="5234738" y="997527"/>
            <a:chExt cx="3851754" cy="37156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26"/>
            <a:stretch/>
          </p:blipFill>
          <p:spPr>
            <a:xfrm>
              <a:off x="5234738" y="997527"/>
              <a:ext cx="3851754" cy="3422073"/>
            </a:xfrm>
            <a:prstGeom prst="rect">
              <a:avLst/>
            </a:prstGeom>
          </p:spPr>
        </p:pic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6951110" y="1301366"/>
              <a:ext cx="201152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600" b="0" i="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40 Hz n=1 tracer field</a:t>
              </a:r>
            </a:p>
          </p:txBody>
        </p:sp>
        <p:sp>
          <p:nvSpPr>
            <p:cNvPr id="62" name="Text Box 71"/>
            <p:cNvSpPr txBox="1">
              <a:spLocks noChangeArrowheads="1"/>
            </p:cNvSpPr>
            <p:nvPr/>
          </p:nvSpPr>
          <p:spPr bwMode="auto">
            <a:xfrm>
              <a:off x="5715421" y="2279660"/>
              <a:ext cx="11614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600" b="0" i="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n=3 braking</a:t>
              </a:r>
            </a:p>
          </p:txBody>
        </p:sp>
        <p:sp>
          <p:nvSpPr>
            <p:cNvPr id="63" name="Line 74"/>
            <p:cNvSpPr>
              <a:spLocks noChangeShapeType="1"/>
            </p:cNvSpPr>
            <p:nvPr/>
          </p:nvSpPr>
          <p:spPr bwMode="auto">
            <a:xfrm flipV="1">
              <a:off x="5937103" y="1783458"/>
              <a:ext cx="78290" cy="49620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 b="0" i="0" smtClean="0"/>
            </a:p>
          </p:txBody>
        </p:sp>
        <p:sp>
          <p:nvSpPr>
            <p:cNvPr id="93" name="Text Box 71"/>
            <p:cNvSpPr txBox="1">
              <a:spLocks noChangeArrowheads="1"/>
            </p:cNvSpPr>
            <p:nvPr/>
          </p:nvSpPr>
          <p:spPr bwMode="auto">
            <a:xfrm>
              <a:off x="6912696" y="2846471"/>
              <a:ext cx="201152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600" b="0" i="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Resonant field amplification (RFA)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33"/>
            <a:stretch/>
          </p:blipFill>
          <p:spPr>
            <a:xfrm>
              <a:off x="5234738" y="4380381"/>
              <a:ext cx="3851754" cy="332837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2" y="2722563"/>
            <a:ext cx="3303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9178" y="2153829"/>
            <a:ext cx="206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RFA = </a:t>
            </a:r>
            <a:r>
              <a:rPr lang="en-US" sz="1800" b="0" i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b="0" i="0" kern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plasma</a:t>
            </a:r>
            <a:r>
              <a:rPr lang="en-US" sz="18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800" b="0" i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b="0" i="0" kern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applied</a:t>
            </a:r>
            <a:r>
              <a:rPr lang="en-US" sz="18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75516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6"/>
          <a:stretch/>
        </p:blipFill>
        <p:spPr>
          <a:xfrm>
            <a:off x="0" y="932688"/>
            <a:ext cx="3614057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Dedicated NSTX experiments reveal stability dependencies that can not be explained by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theories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872" y="4090244"/>
            <a:ext cx="4262815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A series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of 20 discharges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was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generated in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NSTX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Trajectories of RFA amplitude vs. key parameters for this database shows the stability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1029" y="3109989"/>
            <a:ext cx="4141635" cy="221599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1800" b="0" i="0" u="sng" dirty="0">
                <a:latin typeface="Calibri" panose="020F0502020204030204" pitchFamily="34" charset="0"/>
              </a:rPr>
              <a:t>H</a:t>
            </a:r>
            <a:r>
              <a:rPr lang="en-US" sz="1800" b="0" i="0" u="sng" dirty="0" smtClean="0">
                <a:latin typeface="Calibri" panose="020F0502020204030204" pitchFamily="34" charset="0"/>
              </a:rPr>
              <a:t>ow can we explain this behavior?</a:t>
            </a:r>
          </a:p>
          <a:p>
            <a:endParaRPr lang="en-US" sz="1800" b="0" i="0" dirty="0" smtClean="0"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en-US" sz="1800" b="0" i="0" dirty="0" smtClean="0">
                <a:latin typeface="Calibri" panose="020F0502020204030204" pitchFamily="34" charset="0"/>
              </a:rPr>
              <a:t>Compare theory </a:t>
            </a:r>
            <a:r>
              <a:rPr lang="en-US" sz="1800" b="0" i="0" smtClean="0">
                <a:latin typeface="Calibri" panose="020F0502020204030204" pitchFamily="34" charset="0"/>
              </a:rPr>
              <a:t>expectations to experimental </a:t>
            </a:r>
            <a:r>
              <a:rPr lang="en-US" sz="1800" b="0" i="0" dirty="0" smtClean="0">
                <a:latin typeface="Calibri" panose="020F0502020204030204" pitchFamily="34" charset="0"/>
              </a:rPr>
              <a:t>results</a:t>
            </a:r>
          </a:p>
          <a:p>
            <a:pPr marL="228600" indent="-228600">
              <a:buAutoNum type="arabicPeriod"/>
            </a:pPr>
            <a:endParaRPr lang="en-US" sz="1800" b="0" i="0" dirty="0" smtClean="0"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en-US" sz="1800" b="0" i="0" dirty="0" smtClean="0">
                <a:latin typeface="Calibri" panose="020F0502020204030204" pitchFamily="34" charset="0"/>
              </a:rPr>
              <a:t>Use the full kinetic calculation of the MISK code for greater insight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9657" y="1180130"/>
            <a:ext cx="5087258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 </a:t>
            </a:r>
            <a:r>
              <a:rPr lang="en-US" sz="2200" b="0" i="0" u="sng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increases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at the highest </a:t>
            </a:r>
            <a:r>
              <a:rPr lang="el-GR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b="0" i="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/l</a:t>
            </a:r>
            <a:r>
              <a:rPr lang="en-US" sz="2200" b="0" i="0" kern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</a:p>
          <a:p>
            <a:endParaRPr lang="en-US" sz="2200" b="0" i="0" kern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Stability is weakest, and unstable plasmas are found, at intermediate </a:t>
            </a:r>
            <a:r>
              <a:rPr lang="el-GR" sz="2200" b="0" i="0" kern="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200" b="0" i="0" kern="0" baseline="-25000" dirty="0" smtClean="0">
                <a:latin typeface="Calibri" pitchFamily="34" charset="0"/>
                <a:cs typeface="Calibri" pitchFamily="34" charset="0"/>
              </a:rPr>
              <a:t>i</a:t>
            </a:r>
            <a:endParaRPr lang="en-US" sz="2200" b="0" i="0" kern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7" r="32778"/>
          <a:stretch/>
        </p:blipFill>
        <p:spPr>
          <a:xfrm>
            <a:off x="3577770" y="932688"/>
            <a:ext cx="2569029" cy="3157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3040683" y="932688"/>
            <a:ext cx="631371" cy="26958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/>
          <a:stretch/>
        </p:blipFill>
        <p:spPr>
          <a:xfrm>
            <a:off x="36455" y="935564"/>
            <a:ext cx="2904720" cy="31546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1103085"/>
            <a:ext cx="390525" cy="167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16875" y="3251199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5" y="5115930"/>
            <a:ext cx="2286000" cy="89596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30635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7640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0865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8807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1.3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33265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1.5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689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4743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0.6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679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0.8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1594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1.0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95949" y="5021943"/>
            <a:ext cx="1480458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1748976" y="5021943"/>
            <a:ext cx="667659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539702" y="6147101"/>
            <a:ext cx="824812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41" idx="2"/>
          </p:cNvCxnSpPr>
          <p:nvPr/>
        </p:nvCxnSpPr>
        <p:spPr bwMode="auto">
          <a:xfrm flipH="1">
            <a:off x="4869544" y="5489972"/>
            <a:ext cx="161938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64514" y="5915501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5236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err="1" smtClean="0">
                <a:solidFill>
                  <a:srgbClr val="FF0000"/>
                </a:solidFill>
                <a:latin typeface="Calibri" pitchFamily="34" charset="0"/>
              </a:rPr>
              <a:t>Collisionality</a:t>
            </a:r>
            <a:endParaRPr lang="en-US" sz="1800" b="0" i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2915" y="1031462"/>
            <a:ext cx="9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3979" y="2689801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stable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1133" y="4252686"/>
            <a:ext cx="11841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on-resonance</a:t>
            </a:r>
          </a:p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more stable</a:t>
            </a:r>
          </a:p>
          <a:p>
            <a:r>
              <a:rPr lang="el-GR" sz="1400" i="0" dirty="0" smtClean="0">
                <a:solidFill>
                  <a:schemeClr val="accent2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-1/</a:t>
            </a:r>
            <a:r>
              <a:rPr lang="el-GR" sz="1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ν</a:t>
            </a:r>
            <a:endParaRPr lang="en-US" sz="14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34840" y="4251960"/>
            <a:ext cx="11968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off-resonance</a:t>
            </a:r>
          </a:p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less stable</a:t>
            </a:r>
          </a:p>
          <a:p>
            <a:r>
              <a:rPr lang="el-GR" sz="1400" i="0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constant</a:t>
            </a:r>
            <a:endParaRPr lang="en-US" sz="14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6088743" y="1023257"/>
            <a:ext cx="3055257" cy="16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dirty="0" smtClean="0">
                <a:latin typeface="Calibri" pitchFamily="34" charset="0"/>
                <a:cs typeface="Calibri" pitchFamily="34" charset="0"/>
              </a:rPr>
              <a:t>Early theory predicted RWM stability to decrease at low </a:t>
            </a:r>
            <a:r>
              <a:rPr lang="el-GR" sz="2000" b="0" i="1" kern="0" dirty="0" smtClean="0">
                <a:latin typeface="Calibri" pitchFamily="34" charset="0"/>
                <a:cs typeface="Calibri" pitchFamily="34" charset="0"/>
              </a:rPr>
              <a:t>ν</a:t>
            </a:r>
            <a:endParaRPr lang="en-US" sz="2000" b="0" i="0" kern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0" i="0" kern="0" dirty="0" smtClean="0">
                <a:latin typeface="Calibri" pitchFamily="34" charset="0"/>
                <a:cs typeface="Calibri" pitchFamily="34" charset="0"/>
              </a:rPr>
              <a:t>Kinetic RWM stability theory at low </a:t>
            </a:r>
            <a:r>
              <a:rPr lang="el-GR" sz="2000" b="0" i="1" kern="0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en-US" sz="2000" b="0" i="0" kern="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548640"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Stabilizing resonant kinetic effects enhanced </a:t>
            </a:r>
            <a:r>
              <a:rPr lang="en-US" sz="18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(contrasts early theory)</a:t>
            </a:r>
          </a:p>
        </p:txBody>
      </p:sp>
      <p:sp>
        <p:nvSpPr>
          <p:cNvPr id="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affects the strength of kinetic resonances, experimental results consistent with theoretical expectation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5"/>
          <a:stretch/>
        </p:blipFill>
        <p:spPr>
          <a:xfrm>
            <a:off x="6176368" y="932688"/>
            <a:ext cx="2967631" cy="3157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170432"/>
            <a:ext cx="3657600" cy="201362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stability boundary vs.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ExB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frequency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can be explained by kinetic resonances, favorable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range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5624175" y="932688"/>
            <a:ext cx="631371" cy="26958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502289" y="5489972"/>
            <a:ext cx="1854455" cy="3958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28569" y="1249060"/>
            <a:ext cx="1227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latin typeface="Calibri" pitchFamily="34" charset="0"/>
              </a:rPr>
              <a:t>Average range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4" y="5604289"/>
            <a:ext cx="1588770" cy="1981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93576" y="2772230"/>
            <a:ext cx="461665" cy="8838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i="0" dirty="0" smtClean="0">
                <a:latin typeface="Calibri" panose="020F0502020204030204" pitchFamily="34" charset="0"/>
              </a:rPr>
              <a:t>Pedestal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" y="3312435"/>
            <a:ext cx="1375410" cy="1981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5539702" y="5431082"/>
            <a:ext cx="824812" cy="56487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7100" y="944187"/>
            <a:ext cx="2190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err="1" smtClean="0">
                <a:solidFill>
                  <a:schemeClr val="tx1"/>
                </a:solidFill>
                <a:latin typeface="Calibri" pitchFamily="34" charset="0"/>
              </a:rPr>
              <a:t>ExB</a:t>
            </a: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</a:rPr>
              <a:t> frequency radial profile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661" y="3947886"/>
            <a:ext cx="6176451" cy="1408219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Evaluate &lt;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 inside the pedestal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Quantity can be evaluated in future real-time systems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Favorable range, &lt;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&gt; ≈ 4-5 kHz, found experimentally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28657" y="3590746"/>
            <a:ext cx="22781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36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688"/>
            <a:ext cx="9144000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Stability boundaries in NSTX from MHD spectroscopy are explained by kinetic theory, have favorable dependencies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42" y="4198720"/>
            <a:ext cx="3638240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Discharge trajectories for 20 plasmas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542" y="4720451"/>
            <a:ext cx="2924629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a) Stability vs. </a:t>
            </a:r>
            <a:r>
              <a:rPr lang="el-GR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="0" i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/l</a:t>
            </a:r>
            <a:r>
              <a:rPr lang="en-US" sz="1800" b="0" i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</a:p>
          <a:p>
            <a:endParaRPr lang="en-US" sz="1800" b="0" i="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Stability 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increases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 at </a:t>
            </a:r>
          </a:p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the highest </a:t>
            </a:r>
            <a:r>
              <a:rPr lang="el-GR" sz="1800" b="0" i="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="0" i="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1800" b="0" i="0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due to kinetic effects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0515" y="4720451"/>
            <a:ext cx="2721428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b) Stability </a:t>
            </a:r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vs. </a:t>
            </a:r>
            <a:r>
              <a:rPr lang="en-US" sz="18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collisionality</a:t>
            </a:r>
            <a:endParaRPr lang="en-US" sz="1800" b="0" i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800" b="0" i="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Stable plasmas appear to benefit further from reduced </a:t>
            </a:r>
            <a:r>
              <a:rPr lang="en-US" sz="1800" b="0" i="0" dirty="0" err="1" smtClean="0">
                <a:latin typeface="Calibri" pitchFamily="34" charset="0"/>
                <a:cs typeface="Calibri" pitchFamily="34" charset="0"/>
              </a:rPr>
              <a:t>collisionality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5314" y="4720451"/>
            <a:ext cx="2663372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c) Stability </a:t>
            </a:r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vs. rotation</a:t>
            </a:r>
            <a:endParaRPr lang="en-US" sz="1800" b="0" i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800" b="0" i="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Precession drift resonance is stabilizing, useful for disruption avoidance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ERKERY@TCHOKNNFUVWZY5H8" val="50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&#10;&#10;\begin{eqnarray}\nonumber&#10; \delta W_{K} = -\frac{1}{2}\int \boldsymbol{\xi}_{\perp}^{*}\cdot\left(\boldsymbol{\nabla}\cdot\tilde{\mathbb{P}}_{K}\right) d\mathbf{V}&#10;\end{eqnarray}&#10;&#10;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\begin{eqnarray}\nonumber&#10; \rho\frac{d\mathbf{v}}{dt} = \mathbf{j}\times\mathbf{B} - \boldsymbol{\nabla}\cdot\mathbb{P}&#10;\end{eqnarray}&#10;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&#10;\begin{eqnarray}\nonumber&#10; -\frac{1}{2}\int \rho\omega^{2}|\boldsymbol{\xi}_{\perp}|^{2}d\mathbf{V} = \frac{1}{2}\int \boldsymbol{\xi}_{\perp}^{*}\cdot\left[\mathbf{\tilde{j}}\times\mathbf{B_{0}} + \mathbf{j_{0}}\times\mathbf{\tilde{B}} - \boldsymbol{\nabla}\tilde{p}_{F} - \boldsymbol{\nabla}\cdot\tilde{\mathbb{P}}_{K}\right]d\mathbf{V}&#10;\end{eqnarray}&#10;&#10;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= \sum_{l=-\infty}^{\infty} 2\sqrt{2}\pi^{2}\int\int\int\left[\left|\left\langle H/\hat{\varepsilon}\right\rangle\right|^{2}&#10; \frac{\left(\omega-\omega_{E}\right)\frac{\partial f}{\partial\varepsilon}-\frac{n}{Ze}\frac{\partial f}{\partial \Psi}}{\langle\omega_{D}\rangle+l\omega_{b}-i\nu_{\mathrm{eff}}+\omega_{E}-\omega}\right]&#10; \frac{\hat{\tau}}{m_{j}^{\frac{3}{2}}B}\left|\frac{v_{\parallel}}{v}\right|\hat{\varepsilon}^{\frac{5}{2}}d\hat{\varepsilon} d(v_{\parallel}/v) d\boldsymbol{\Psi}&#10; \nonumber&#10;\end{equation}&#10;&#10;&#10;&#10;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W_{K}$&#10;&#10;&#10;\end{document}"/>
  <p:tag name="IGUANATEXSIZE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lde{f}$&#10;&#10;&#10;\end{document}"/>
  <p:tag name="IGUANATEXSIZE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\tilde{\mathbb{P}}_{K}$&#10;&#10;&#10;\end{document}"/>
  <p:tag name="IGUANATEXSIZE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 - \omega_{*i} \nonumber&#10;\end{equation}&#10;\end{document}"/>
  <p:tag name="IGUANATEXSIZE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= \sum_{l=-\infty}^{\infty} 2\sqrt{2}\pi^{2}\int\int\int\left[\left|\left\langle H/\hat{\varepsilon}\right\rangle\right|^{2}&#10; \frac{\left(\omega-\omega_{E}\right)\frac{\partial f}{\partial\varepsilon}-\frac{n}{Ze}\frac{\partial f}{\partial \Psi}}{\langle\omega_{D}\rangle+l\omega_{b}-i\nu_{\mathrm{eff}}+\omega_{E}-\omega}\right]&#10; \frac{\hat{\tau}}{m_{j}^{\frac{3}{2}}B}\left|\frac{v_{\parallel}}{v}\right|\hat{\varepsilon}^{\frac{5}{2}}d\hat{\varepsilon} d(v_{\parallel}/v) d\boldsymbol{\Psi}&#10; \nonumber&#10;\end{equation}&#10;&#10;&#10;&#10;&#10;\end{document}"/>
  <p:tag name="IGUANATEXSIZE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$&#10;&#10;&#10;\end{document}"/>
  <p:tag name="IGUANATEXSIZE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gamma_{f}\tau_{w} = -\frac{\delta W_{\infty}}{\delta W_{b}}&#10;\nonumber&#10;\end{equation}&#10;&#10;\end{document}"/>
  <p:tag name="IGUANATEXSIZE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\tau_{w}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\tau_{w}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 - \omega_{*i} \nonumber&#10;\end{equation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-c \nonumber&#10;\end{equation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 - \omega_{*i} \nonumber&#10;\end{equation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-c \nonumber&#10;\end{equation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 \sim e^{\gamma t}$&#10;&#10;&#10;\end{document}"/>
  <p:tag name="IGUANATEXSIZE" val="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 \sim \tau_{w}^{-1}$&#10;&#10;&#10;\end{document}"/>
  <p:tag name="IGUANATEXSIZE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\tau_{w}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 - \omega_{*i} \nonumber&#10;\end{equation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-c \nonumber&#10;\end{equation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89454</TotalTime>
  <Words>2650</Words>
  <Application>Microsoft Office PowerPoint</Application>
  <PresentationFormat>On-screen Show (4:3)</PresentationFormat>
  <Paragraphs>621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 Presentation</vt:lpstr>
      <vt:lpstr>PowerPoint Presentation</vt:lpstr>
      <vt:lpstr>The highest performance plasmas are not the least stable in NSTX Kinetic stabilization can explain this favorable result</vt:lpstr>
      <vt:lpstr>An unstable RWM is an exponential growth of magnetic field line kinking that can be studied with a linear model</vt:lpstr>
      <vt:lpstr>NSTX reaches high βN, low li range of next-step STs and the highest βN/li is not the least stable</vt:lpstr>
      <vt:lpstr>High beta plasma stability is directly measured to test experimental trend of disruptivity</vt:lpstr>
      <vt:lpstr>Dedicated NSTX experiments reveal stability dependencies that can not be explained by early theories</vt:lpstr>
      <vt:lpstr>Collisionality affects the strength of kinetic resonances, experimental results consistent with theoretical expectation</vt:lpstr>
      <vt:lpstr>The stability boundary vs. ExB frequency can be explained by kinetic resonances, favorable range found</vt:lpstr>
      <vt:lpstr>Stability boundaries in NSTX from MHD spectroscopy are explained by kinetic theory, have favorable dependencies </vt:lpstr>
      <vt:lpstr>Kinetic effects arise from the perturbed pressure, are calculated in MISK from the perturbed distribution function</vt:lpstr>
      <vt:lpstr>Benchmarking of codes calculating RWM stability was carried out under the ITPA, MDC-2</vt:lpstr>
      <vt:lpstr>Benchmarking of codes calculating RWM stability was carried out under the ITPA, MDC-2</vt:lpstr>
      <vt:lpstr>Initial comparison showed disagreement, especially for the ITER case</vt:lpstr>
      <vt:lpstr>Agreement now found between MISK and MARS-K for all cases considered under MDC-2 Benchmarking</vt:lpstr>
      <vt:lpstr>PowerPoint Presentation</vt:lpstr>
      <vt:lpstr>Benchmarking of RWM stability codes through the ITPA was successful; codes agree and support present understanding</vt:lpstr>
      <vt:lpstr>MISK calculations of precession drift resonance of many equilibria are consistent with the measured βN/li trend</vt:lpstr>
      <vt:lpstr>Experimental stability trends in NSTX can be explained by kinetic theory, which benchmarked MISK can calculate </vt:lpstr>
      <vt:lpstr>backup slides</vt:lpstr>
      <vt:lpstr>MISK calculations of kinetic RWM growth rate for individual equilibria compares well with marginal stability point</vt:lpstr>
      <vt:lpstr>NSTX is a spherical torus equipped to study passive and active global MHD control, rotation variation by 3D fields </vt:lpstr>
      <vt:lpstr>Kinetic effects in the RWM dispersion relation allows for passive stabilization of the RWM, can explain experiments</vt:lpstr>
      <vt:lpstr>NSTX reaches high βN, low li range of next-step STs and the highest βN/li is not the least stable</vt:lpstr>
      <vt:lpstr>A comparison example: frequency, and energy integral calculations match between codes</vt:lpstr>
      <vt:lpstr>Eigenfunction quantities generally in good agreement between MARS-K and MISK</vt:lpstr>
      <vt:lpstr>Eigenfunction quantities in very good  agreement in core, with some differences in the edge region</vt:lpstr>
      <vt:lpstr>Dedicated NSTX experiments reveal stability dependencies that can not be explained by early theories</vt:lpstr>
      <vt:lpstr>PowerPoint Presentation</vt:lpstr>
      <vt:lpstr>Collisionality affects the strength of kinetic resonances, experimental results consistent with theoretical expectation</vt:lpstr>
      <vt:lpstr>Collisionality affects the strength of kinetic resonances, experimental results consistent with theoretical expectation</vt:lpstr>
      <vt:lpstr>The stability boundary vs. ExB frequency can be explained by kinetic resonances, favorable range found</vt:lpstr>
      <vt:lpstr>The stability boundary vs. ExB frequency can be explained by kinetic resonances, favorable range found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jberkery</cp:lastModifiedBy>
  <cp:revision>13579</cp:revision>
  <cp:lastPrinted>2013-10-29T15:16:34Z</cp:lastPrinted>
  <dcterms:created xsi:type="dcterms:W3CDTF">2003-10-01T16:23:57Z</dcterms:created>
  <dcterms:modified xsi:type="dcterms:W3CDTF">2013-11-07T19:07:01Z</dcterms:modified>
</cp:coreProperties>
</file>