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37"/>
  </p:notesMasterIdLst>
  <p:handoutMasterIdLst>
    <p:handoutMasterId r:id="rId38"/>
  </p:handoutMasterIdLst>
  <p:sldIdLst>
    <p:sldId id="1217" r:id="rId2"/>
    <p:sldId id="1265" r:id="rId3"/>
    <p:sldId id="1266" r:id="rId4"/>
    <p:sldId id="1267" r:id="rId5"/>
    <p:sldId id="1239" r:id="rId6"/>
    <p:sldId id="1280" r:id="rId7"/>
    <p:sldId id="1233" r:id="rId8"/>
    <p:sldId id="1232" r:id="rId9"/>
    <p:sldId id="1283" r:id="rId10"/>
    <p:sldId id="1281" r:id="rId11"/>
    <p:sldId id="1289" r:id="rId12"/>
    <p:sldId id="1284" r:id="rId13"/>
    <p:sldId id="1271" r:id="rId14"/>
    <p:sldId id="1273" r:id="rId15"/>
    <p:sldId id="1285" r:id="rId16"/>
    <p:sldId id="1274" r:id="rId17"/>
    <p:sldId id="1291" r:id="rId18"/>
    <p:sldId id="1300" r:id="rId19"/>
    <p:sldId id="1298" r:id="rId20"/>
    <p:sldId id="1299" r:id="rId21"/>
    <p:sldId id="1286" r:id="rId22"/>
    <p:sldId id="1288" r:id="rId23"/>
    <p:sldId id="1287" r:id="rId24"/>
    <p:sldId id="1301" r:id="rId25"/>
    <p:sldId id="1302" r:id="rId26"/>
    <p:sldId id="1278" r:id="rId27"/>
    <p:sldId id="1262" r:id="rId28"/>
    <p:sldId id="1272" r:id="rId29"/>
    <p:sldId id="1225" r:id="rId30"/>
    <p:sldId id="1282" r:id="rId31"/>
    <p:sldId id="1297" r:id="rId32"/>
    <p:sldId id="1292" r:id="rId33"/>
    <p:sldId id="1294" r:id="rId34"/>
    <p:sldId id="1296" r:id="rId35"/>
    <p:sldId id="1290" r:id="rId3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5pPr>
    <a:lvl6pPr marL="22860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6pPr>
    <a:lvl7pPr marL="27432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7pPr>
    <a:lvl8pPr marL="32004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8pPr>
    <a:lvl9pPr marL="36576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3333FF"/>
    <a:srgbClr val="FF9933"/>
    <a:srgbClr val="FF9966"/>
    <a:srgbClr val="FF6600"/>
    <a:srgbClr val="000000"/>
    <a:srgbClr val="0000FF"/>
    <a:srgbClr val="FF3300"/>
    <a:srgbClr val="00CC66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76" autoAdjust="0"/>
    <p:restoredTop sz="94610" autoAdjust="0"/>
  </p:normalViewPr>
  <p:slideViewPr>
    <p:cSldViewPr>
      <p:cViewPr varScale="1">
        <p:scale>
          <a:sx n="84" d="100"/>
          <a:sy n="84" d="100"/>
        </p:scale>
        <p:origin x="-1350" y="-90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708"/>
    </p:cViewPr>
  </p:sorterViewPr>
  <p:notesViewPr>
    <p:cSldViewPr>
      <p:cViewPr varScale="1">
        <p:scale>
          <a:sx n="98" d="100"/>
          <a:sy n="98" d="100"/>
        </p:scale>
        <p:origin x="-3420" y="-11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255" cy="48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06" tIns="48354" rIns="96706" bIns="48354" numCol="1" anchor="t" anchorCtr="0" compatLnSpc="1">
            <a:prstTxWarp prst="textNoShape">
              <a:avLst/>
            </a:prstTxWarp>
          </a:bodyPr>
          <a:lstStyle>
            <a:lvl1pPr defTabSz="967396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46" y="0"/>
            <a:ext cx="3170254" cy="48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06" tIns="48354" rIns="96706" bIns="48354" numCol="1" anchor="t" anchorCtr="0" compatLnSpc="1">
            <a:prstTxWarp prst="textNoShape">
              <a:avLst/>
            </a:prstTxWarp>
          </a:bodyPr>
          <a:lstStyle>
            <a:lvl1pPr algn="r" defTabSz="967396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0149"/>
            <a:ext cx="3170255" cy="48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06" tIns="48354" rIns="96706" bIns="48354" numCol="1" anchor="b" anchorCtr="0" compatLnSpc="1">
            <a:prstTxWarp prst="textNoShape">
              <a:avLst/>
            </a:prstTxWarp>
          </a:bodyPr>
          <a:lstStyle>
            <a:lvl1pPr defTabSz="967396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46" y="9120149"/>
            <a:ext cx="3170254" cy="48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06" tIns="48354" rIns="96706" bIns="48354" numCol="1" anchor="b" anchorCtr="0" compatLnSpc="1">
            <a:prstTxWarp prst="textNoShape">
              <a:avLst/>
            </a:prstTxWarp>
          </a:bodyPr>
          <a:lstStyle>
            <a:lvl1pPr algn="r" defTabSz="967396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35B89FBD-8567-482C-8574-B906D5957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418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35086" cy="47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0" tIns="47861" rIns="95720" bIns="47861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80115" y="1"/>
            <a:ext cx="3135086" cy="47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0" tIns="47861" rIns="95720" bIns="47861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27138" y="712788"/>
            <a:ext cx="4860925" cy="3644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319" y="4595616"/>
            <a:ext cx="5382567" cy="4279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0" tIns="47861" rIns="95720" bIns="478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1883"/>
            <a:ext cx="3135086" cy="47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0" tIns="47861" rIns="95720" bIns="47861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80115" y="9111883"/>
            <a:ext cx="3135086" cy="47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0" tIns="47861" rIns="95720" bIns="47861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E15F9AD-D38F-484F-BF14-A8CA16D0B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462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6ECFEB-167A-4772-B424-DD65586E8A92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5F9AD-D38F-484F-BF14-A8CA16D0BB2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664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5F9AD-D38F-484F-BF14-A8CA16D0BB2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9234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5F9AD-D38F-484F-BF14-A8CA16D0BB2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961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5F9AD-D38F-484F-BF14-A8CA16D0BB2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058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5F9AD-D38F-484F-BF14-A8CA16D0BB2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888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5F9AD-D38F-484F-BF14-A8CA16D0BB2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754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5F9AD-D38F-484F-BF14-A8CA16D0BB2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2992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5F9AD-D38F-484F-BF14-A8CA16D0BB2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688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5F9AD-D38F-484F-BF14-A8CA16D0BB2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323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5F9AD-D38F-484F-BF14-A8CA16D0BB2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74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5F9AD-D38F-484F-BF14-A8CA16D0BB2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963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5F9AD-D38F-484F-BF14-A8CA16D0BB2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303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5F9AD-D38F-484F-BF14-A8CA16D0BB2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52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5F9AD-D38F-484F-BF14-A8CA16D0BB2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03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5F9AD-D38F-484F-BF14-A8CA16D0BB2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752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5F9AD-D38F-484F-BF14-A8CA16D0BB2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24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5F9AD-D38F-484F-BF14-A8CA16D0BB2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880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5F9AD-D38F-484F-BF14-A8CA16D0BB2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259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5F9AD-D38F-484F-BF14-A8CA16D0BB2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320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5F9AD-D38F-484F-BF14-A8CA16D0BB2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389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D534FD-5E0D-43BF-8DD1-D652F3A05159}" type="slidenum">
              <a:rPr lang="en-US" smtClean="0"/>
              <a:pPr>
                <a:defRPr/>
              </a:pPr>
              <a:t>29</a:t>
            </a:fld>
            <a:endParaRPr 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5F9AD-D38F-484F-BF14-A8CA16D0BB2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237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5F9AD-D38F-484F-BF14-A8CA16D0BB2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809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5F9AD-D38F-484F-BF14-A8CA16D0BB2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574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5F9AD-D38F-484F-BF14-A8CA16D0BB2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89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5F9AD-D38F-484F-BF14-A8CA16D0BB2B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851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5F9AD-D38F-484F-BF14-A8CA16D0BB2B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977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5F9AD-D38F-484F-BF14-A8CA16D0BB2B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33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5F9AD-D38F-484F-BF14-A8CA16D0BB2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87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0F9BFF-F7D8-43DC-8014-94FD4D52DEEF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5F9AD-D38F-484F-BF14-A8CA16D0BB2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478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5F9AD-D38F-484F-BF14-A8CA16D0BB2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96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5F9AD-D38F-484F-BF14-A8CA16D0BB2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80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5F9AD-D38F-484F-BF14-A8CA16D0BB2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51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F94AB-0374-4356-9235-880BA6473F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273050" y="6620256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400" b="0" i="1" dirty="0">
                <a:solidFill>
                  <a:srgbClr val="171FC7"/>
                </a:solidFill>
                <a:effectLst/>
                <a:latin typeface="Helvetica" pitchFamily="-128" charset="0"/>
                <a:cs typeface="+mn-cs"/>
              </a:rPr>
              <a:t>NSTX-U</a:t>
            </a:r>
          </a:p>
        </p:txBody>
      </p:sp>
      <p:sp>
        <p:nvSpPr>
          <p:cNvPr id="12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>
                <a:solidFill>
                  <a:schemeClr val="accent2"/>
                </a:solidFill>
                <a:latin typeface="+mn-lt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E58F9681-69AD-4F09-9DA9-3C35F54D7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828800" y="6629400"/>
            <a:ext cx="54864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i="0" baseline="0" dirty="0" smtClean="0">
                <a:latin typeface="Helvetica" pitchFamily="34" charset="0"/>
                <a:cs typeface="+mn-cs"/>
              </a:rPr>
              <a:t>2013 Mode Control Meeting - Menard</a:t>
            </a:r>
            <a:endParaRPr lang="en-US" sz="800" i="0" dirty="0">
              <a:latin typeface="Helvetica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png"/><Relationship Id="rId3" Type="http://schemas.openxmlformats.org/officeDocument/2006/relationships/image" Target="../media/image32.png"/><Relationship Id="rId7" Type="http://schemas.openxmlformats.org/officeDocument/2006/relationships/image" Target="../media/image24.pn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1.png"/><Relationship Id="rId5" Type="http://schemas.openxmlformats.org/officeDocument/2006/relationships/image" Target="../media/image65.png"/><Relationship Id="rId10" Type="http://schemas.openxmlformats.org/officeDocument/2006/relationships/image" Target="../media/image27.png"/><Relationship Id="rId4" Type="http://schemas.openxmlformats.org/officeDocument/2006/relationships/image" Target="../media/image64.pn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0" name="Straight Connector 58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2051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2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3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4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5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152400" y="99060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3200" i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  <a:cs typeface="+mn-cs"/>
              </a:rPr>
              <a:t>Kinetic effects on the ideal-wall limit </a:t>
            </a:r>
            <a:endParaRPr lang="en-US" sz="3200" i="0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-128" charset="-128"/>
              <a:cs typeface="+mn-cs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3200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  <a:cs typeface="+mn-cs"/>
              </a:rPr>
              <a:t>and </a:t>
            </a:r>
            <a:r>
              <a:rPr lang="en-US" sz="3200" i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  <a:cs typeface="+mn-cs"/>
              </a:rPr>
              <a:t>the resistive wall mode </a:t>
            </a:r>
            <a:endParaRPr lang="en-US" sz="3200" i="0" dirty="0">
              <a:solidFill>
                <a:schemeClr val="accent2"/>
              </a:solidFill>
              <a:latin typeface="Arial" charset="0"/>
              <a:cs typeface="+mn-cs"/>
            </a:endParaRPr>
          </a:p>
        </p:txBody>
      </p:sp>
      <p:cxnSp>
        <p:nvCxnSpPr>
          <p:cNvPr id="2057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8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9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0" name="Text Box 9"/>
          <p:cNvSpPr txBox="1">
            <a:spLocks noChangeArrowheads="1"/>
          </p:cNvSpPr>
          <p:nvPr/>
        </p:nvSpPr>
        <p:spPr bwMode="auto">
          <a:xfrm>
            <a:off x="1524000" y="2057400"/>
            <a:ext cx="60198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i="0" dirty="0" smtClean="0">
                <a:solidFill>
                  <a:schemeClr val="tx1"/>
                </a:solidFill>
                <a:latin typeface="Arial" charset="0"/>
              </a:rPr>
              <a:t>Jon Menard (PPPL)</a:t>
            </a:r>
            <a:endParaRPr lang="en-US" sz="2400" i="0" dirty="0">
              <a:solidFill>
                <a:schemeClr val="tx1"/>
              </a:solidFill>
              <a:latin typeface="Arial" charset="0"/>
            </a:endParaRPr>
          </a:p>
          <a:p>
            <a:pPr algn="ctr"/>
            <a:r>
              <a:rPr lang="en-US" sz="1400" i="0" dirty="0" smtClean="0">
                <a:solidFill>
                  <a:schemeClr val="tx1"/>
                </a:solidFill>
                <a:latin typeface="Arial" charset="0"/>
              </a:rPr>
              <a:t>Z. Wang, Y. Liu (CCFE), S. Kaye, J.-K. Park, </a:t>
            </a:r>
          </a:p>
          <a:p>
            <a:pPr algn="ctr"/>
            <a:r>
              <a:rPr lang="en-US" sz="1400" i="0" dirty="0" smtClean="0">
                <a:solidFill>
                  <a:schemeClr val="tx1"/>
                </a:solidFill>
                <a:latin typeface="Arial" charset="0"/>
              </a:rPr>
              <a:t>J. </a:t>
            </a:r>
            <a:r>
              <a:rPr lang="en-US" sz="1400" i="0" dirty="0" err="1" smtClean="0">
                <a:solidFill>
                  <a:schemeClr val="tx1"/>
                </a:solidFill>
                <a:latin typeface="Arial" charset="0"/>
              </a:rPr>
              <a:t>Berkery</a:t>
            </a:r>
            <a:r>
              <a:rPr lang="en-US" sz="1400" i="0" dirty="0" smtClean="0">
                <a:solidFill>
                  <a:schemeClr val="tx1"/>
                </a:solidFill>
                <a:latin typeface="Arial" charset="0"/>
              </a:rPr>
              <a:t> (CU), S. </a:t>
            </a:r>
            <a:r>
              <a:rPr lang="en-US" sz="1400" i="0" dirty="0" err="1" smtClean="0">
                <a:solidFill>
                  <a:schemeClr val="tx1"/>
                </a:solidFill>
                <a:latin typeface="Arial" charset="0"/>
              </a:rPr>
              <a:t>Sabbagh</a:t>
            </a:r>
            <a:r>
              <a:rPr lang="en-US" sz="1400" i="0" dirty="0" smtClean="0">
                <a:solidFill>
                  <a:schemeClr val="tx1"/>
                </a:solidFill>
                <a:latin typeface="Arial" charset="0"/>
              </a:rPr>
              <a:t> (CU)</a:t>
            </a:r>
            <a:endParaRPr lang="en-US" sz="1050" i="0" dirty="0">
              <a:solidFill>
                <a:schemeClr val="tx1"/>
              </a:solidFill>
              <a:latin typeface="Arial" charset="0"/>
            </a:endParaRPr>
          </a:p>
          <a:p>
            <a:pPr algn="ctr"/>
            <a:r>
              <a:rPr lang="en-US" sz="1400" b="0" dirty="0" smtClean="0">
                <a:solidFill>
                  <a:schemeClr val="tx1"/>
                </a:solidFill>
                <a:latin typeface="Arial" charset="0"/>
              </a:rPr>
              <a:t>and </a:t>
            </a:r>
            <a:r>
              <a:rPr lang="en-US" sz="1400" b="0" dirty="0">
                <a:solidFill>
                  <a:schemeClr val="tx1"/>
                </a:solidFill>
                <a:latin typeface="Arial" charset="0"/>
              </a:rPr>
              <a:t>the NSTX Research Team</a:t>
            </a:r>
          </a:p>
        </p:txBody>
      </p:sp>
      <p:cxnSp>
        <p:nvCxnSpPr>
          <p:cNvPr id="2061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2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3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4" name="Text Box 10"/>
          <p:cNvSpPr txBox="1">
            <a:spLocks noChangeArrowheads="1"/>
          </p:cNvSpPr>
          <p:nvPr/>
        </p:nvSpPr>
        <p:spPr bwMode="auto">
          <a:xfrm>
            <a:off x="1676400" y="3352800"/>
            <a:ext cx="5715000" cy="61555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600" i="0" dirty="0" smtClean="0">
                <a:solidFill>
                  <a:srgbClr val="FF0000"/>
                </a:solidFill>
              </a:rPr>
              <a:t>18</a:t>
            </a:r>
            <a:r>
              <a:rPr lang="en-US" sz="1600" i="0" baseline="30000" dirty="0" smtClean="0">
                <a:solidFill>
                  <a:srgbClr val="FF0000"/>
                </a:solidFill>
              </a:rPr>
              <a:t>th </a:t>
            </a:r>
            <a:r>
              <a:rPr lang="en-US" sz="1600" i="0" dirty="0" smtClean="0">
                <a:solidFill>
                  <a:srgbClr val="FF0000"/>
                </a:solidFill>
              </a:rPr>
              <a:t>Workshop </a:t>
            </a:r>
            <a:r>
              <a:rPr lang="en-US" sz="1600" i="0" dirty="0">
                <a:solidFill>
                  <a:srgbClr val="FF0000"/>
                </a:solidFill>
              </a:rPr>
              <a:t>on MHD Stability </a:t>
            </a:r>
            <a:r>
              <a:rPr lang="en-US" sz="1600" i="0" dirty="0" smtClean="0">
                <a:solidFill>
                  <a:srgbClr val="FF0000"/>
                </a:solidFill>
              </a:rPr>
              <a:t>Control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600" i="0" dirty="0" smtClean="0">
                <a:solidFill>
                  <a:srgbClr val="FF0000"/>
                </a:solidFill>
              </a:rPr>
              <a:t>November </a:t>
            </a:r>
            <a:r>
              <a:rPr lang="en-US" sz="1600" i="0" dirty="0" smtClean="0">
                <a:solidFill>
                  <a:srgbClr val="FF0000"/>
                </a:solidFill>
              </a:rPr>
              <a:t>18, </a:t>
            </a:r>
            <a:r>
              <a:rPr lang="en-US" sz="1600" i="0" dirty="0" smtClean="0">
                <a:solidFill>
                  <a:srgbClr val="FF0000"/>
                </a:solidFill>
              </a:rPr>
              <a:t>2013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600" i="0" dirty="0" smtClean="0">
                <a:solidFill>
                  <a:srgbClr val="FF0000"/>
                </a:solidFill>
              </a:rPr>
              <a:t>Santa Fe, New Mexico</a:t>
            </a:r>
            <a:endParaRPr lang="en-US" sz="1600" i="0" dirty="0" smtClean="0">
              <a:solidFill>
                <a:srgbClr val="FF0000"/>
              </a:solidFill>
            </a:endParaRPr>
          </a:p>
        </p:txBody>
      </p:sp>
      <p:cxnSp>
        <p:nvCxnSpPr>
          <p:cNvPr id="2065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6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7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8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9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0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1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2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3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4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5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6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7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8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9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80" name="Picture 1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cxnSp>
        <p:nvCxnSpPr>
          <p:cNvPr id="2081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2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3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905000" cy="5540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600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NSTX-U</a:t>
            </a:r>
          </a:p>
        </p:txBody>
      </p:sp>
      <p:cxnSp>
        <p:nvCxnSpPr>
          <p:cNvPr id="2085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6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7" name="Straight Connector 4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8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/>
            <a:r>
              <a:rPr lang="en-US" sz="1800">
                <a:solidFill>
                  <a:schemeClr val="accent2"/>
                </a:solidFill>
                <a:latin typeface="Arial" charset="0"/>
              </a:rPr>
              <a:t>Supported by   </a:t>
            </a:r>
          </a:p>
        </p:txBody>
      </p:sp>
      <p:cxnSp>
        <p:nvCxnSpPr>
          <p:cNvPr id="2089" name="Straight Connector 4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0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91" name="Straight Connector 4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2" name="Straight Connector 4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3" name="Straight Connector 5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94" name="Picture 53" descr="ppi224.tmp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2286000"/>
            <a:ext cx="1295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95" name="Straight Connector 5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6" name="Text Box 153"/>
          <p:cNvSpPr txBox="1">
            <a:spLocks noChangeArrowheads="1"/>
          </p:cNvSpPr>
          <p:nvPr/>
        </p:nvSpPr>
        <p:spPr bwMode="auto">
          <a:xfrm>
            <a:off x="7696200" y="2317750"/>
            <a:ext cx="1295400" cy="43116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Culham Sci Ctr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York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Chubu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Fukui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Hiroshima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Hyogo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Kyoto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Tokai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NIFS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Niigata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U Tokyo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JAEA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800">
                <a:solidFill>
                  <a:srgbClr val="FF0000"/>
                </a:solidFill>
                <a:latin typeface="Arial" charset="0"/>
              </a:rPr>
              <a:t>Inst for Nucl Res, Kiev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Ioffe Inst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TRINITI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Chonbuk Natl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NFRI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KAIST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POSTECH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Seoul Natl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ASIPP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CIEMAT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FOM Inst DIFFER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ENEA, Frascati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CEA, Cadarache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Jülich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Garching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ASCR, Czech Rep</a:t>
            </a:r>
          </a:p>
        </p:txBody>
      </p:sp>
      <p:cxnSp>
        <p:nvCxnSpPr>
          <p:cNvPr id="2097" name="Straight Connector 5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8" name="Straight Connector 5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9" name="Straight Connector 57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  <p:pic>
        <p:nvPicPr>
          <p:cNvPr id="2100" name="Picture 3" descr="C:\Users\jmenard\Desktop\Pictur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37038" y="4495800"/>
            <a:ext cx="307816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1" name="Picture 48" descr="ppi221.tmp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2057400"/>
            <a:ext cx="1295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2" name="Text Box 152"/>
          <p:cNvSpPr txBox="1">
            <a:spLocks noChangeArrowheads="1"/>
          </p:cNvSpPr>
          <p:nvPr/>
        </p:nvSpPr>
        <p:spPr bwMode="auto">
          <a:xfrm>
            <a:off x="152400" y="2057400"/>
            <a:ext cx="1257300" cy="4648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Coll of Wm &amp; Mary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Columbia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CompX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General Atomics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FIU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INL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Johns Hopkins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LANL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LLNL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Lodestar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MIT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Lehigh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Nova Photonics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Old Dominion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ORNL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PPPL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Princeton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Purdue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SNL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Think Tank, Inc.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Davis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Irvine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UCLA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UCSD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Colorado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Illinois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Maryland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Rochester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Tennessee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Tulsa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Washington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Wisconsin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X Science LLC</a:t>
            </a:r>
          </a:p>
        </p:txBody>
      </p:sp>
      <p:pic>
        <p:nvPicPr>
          <p:cNvPr id="2103" name="Picture 5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713" y="4343400"/>
            <a:ext cx="227488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TextBox 55"/>
          <p:cNvSpPr txBox="1"/>
          <p:nvPr/>
        </p:nvSpPr>
        <p:spPr>
          <a:xfrm>
            <a:off x="2438400" y="4038600"/>
            <a:ext cx="425450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i="0" baseline="30000" dirty="0">
                <a:solidFill>
                  <a:srgbClr val="0000CC"/>
                </a:solidFill>
                <a:cs typeface="+mn-cs"/>
              </a:rPr>
              <a:t>*</a:t>
            </a:r>
            <a:r>
              <a:rPr lang="en-US" sz="1050" i="0" dirty="0">
                <a:solidFill>
                  <a:srgbClr val="0000CC"/>
                </a:solidFill>
                <a:cs typeface="+mn-cs"/>
              </a:rPr>
              <a:t>This work supported by US </a:t>
            </a:r>
            <a:r>
              <a:rPr lang="en-US" sz="1050" i="0" dirty="0" err="1">
                <a:solidFill>
                  <a:srgbClr val="0000CC"/>
                </a:solidFill>
                <a:cs typeface="+mn-cs"/>
              </a:rPr>
              <a:t>DoE</a:t>
            </a:r>
            <a:r>
              <a:rPr lang="en-US" sz="1050" i="0" dirty="0">
                <a:solidFill>
                  <a:srgbClr val="0000CC"/>
                </a:solidFill>
                <a:cs typeface="+mn-cs"/>
              </a:rPr>
              <a:t> contract DE-AC02-09CH11466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2800" dirty="0" smtClean="0"/>
              <a:t>Kinetic stability limit similar to fluid limit: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0" dirty="0" smtClean="0"/>
              <a:t>Marginal</a:t>
            </a:r>
            <a:r>
              <a:rPr lang="en-US" b="0" dirty="0" smtClean="0">
                <a:latin typeface="Symbol" pitchFamily="18" charset="2"/>
              </a:rPr>
              <a:t> </a:t>
            </a:r>
            <a:r>
              <a:rPr lang="en-US" b="0" dirty="0" err="1" smtClean="0">
                <a:latin typeface="Symbol" pitchFamily="18" charset="2"/>
              </a:rPr>
              <a:t>b</a:t>
            </a:r>
            <a:r>
              <a:rPr lang="en-US" b="0" baseline="-25000" dirty="0" err="1" smtClean="0"/>
              <a:t>N</a:t>
            </a:r>
            <a:r>
              <a:rPr lang="en-US" b="0" dirty="0" smtClean="0"/>
              <a:t> &lt; 3.5 far below low-rotation </a:t>
            </a:r>
            <a:r>
              <a:rPr lang="en-US" b="0" dirty="0" err="1" smtClean="0">
                <a:latin typeface="Symbol" pitchFamily="18" charset="2"/>
              </a:rPr>
              <a:t>b</a:t>
            </a:r>
            <a:r>
              <a:rPr lang="en-US" b="0" baseline="-25000" dirty="0" err="1" smtClean="0"/>
              <a:t>N</a:t>
            </a:r>
            <a:r>
              <a:rPr lang="en-US" b="0" dirty="0" smtClean="0"/>
              <a:t> limit of ~6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3124200"/>
            <a:ext cx="3657600" cy="3200400"/>
          </a:xfrm>
        </p:spPr>
        <p:txBody>
          <a:bodyPr/>
          <a:lstStyle/>
          <a:p>
            <a:pPr marL="231775" indent="-231775" algn="ctr">
              <a:buNone/>
            </a:pPr>
            <a:r>
              <a:rPr lang="en-US" sz="2800" b="1" u="sng" dirty="0" smtClean="0">
                <a:solidFill>
                  <a:schemeClr val="accent2"/>
                </a:solidFill>
                <a:latin typeface="Arial Narrow" pitchFamily="34" charset="0"/>
              </a:rPr>
              <a:t>Convergence issues:</a:t>
            </a:r>
            <a:endParaRPr lang="en-US" sz="2800" b="1" dirty="0" smtClean="0">
              <a:solidFill>
                <a:schemeClr val="accent2"/>
              </a:solidFill>
            </a:endParaRPr>
          </a:p>
          <a:p>
            <a:pPr marL="231775" indent="-231775"/>
            <a:r>
              <a:rPr lang="en-US" sz="2000" dirty="0" smtClean="0"/>
              <a:t>Drift-kinetic MHD model assumes fluid </a:t>
            </a:r>
            <a:r>
              <a:rPr lang="en-US" sz="2000" dirty="0" smtClean="0">
                <a:latin typeface="Symbol" pitchFamily="18" charset="2"/>
              </a:rPr>
              <a:t>G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itchFamily="2" charset="2"/>
              </a:rPr>
              <a:t>= </a:t>
            </a:r>
            <a:r>
              <a:rPr lang="en-US" sz="2000" dirty="0" smtClean="0"/>
              <a:t>0</a:t>
            </a:r>
          </a:p>
          <a:p>
            <a:pPr marL="231775" indent="-231775">
              <a:buNone/>
            </a:pPr>
            <a:r>
              <a:rPr lang="en-US" sz="400" dirty="0" smtClean="0"/>
              <a:t> </a:t>
            </a:r>
            <a:endParaRPr lang="en-US" sz="100" dirty="0" smtClean="0"/>
          </a:p>
          <a:p>
            <a:pPr marL="231775" indent="-231775"/>
            <a:r>
              <a:rPr lang="en-US" sz="2000" dirty="0" smtClean="0"/>
              <a:t>When </a:t>
            </a:r>
            <a:r>
              <a:rPr lang="en-US" sz="2000" dirty="0" smtClean="0">
                <a:latin typeface="Symbol" pitchFamily="18" charset="2"/>
              </a:rPr>
              <a:t>G</a:t>
            </a:r>
            <a:r>
              <a:rPr lang="en-US" sz="2000" dirty="0" smtClean="0"/>
              <a:t> = 0, MARS can sometimes track wrong root or find spurious root</a:t>
            </a:r>
          </a:p>
          <a:p>
            <a:pPr marL="231775" indent="-231775"/>
            <a:endParaRPr lang="en-US" sz="400" dirty="0" smtClean="0"/>
          </a:p>
          <a:p>
            <a:pPr marL="231775" indent="-231775">
              <a:lnSpc>
                <a:spcPct val="900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Solution:  </a:t>
            </a:r>
            <a:r>
              <a:rPr lang="en-US" sz="2000" dirty="0" smtClean="0">
                <a:solidFill>
                  <a:srgbClr val="FF0000"/>
                </a:solidFill>
              </a:rPr>
              <a:t>take </a:t>
            </a:r>
            <a:r>
              <a:rPr lang="en-US" sz="2000" dirty="0" smtClean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 0 limit, monitor </a:t>
            </a:r>
            <a:r>
              <a:rPr lang="en-US" sz="2000" dirty="0" err="1" smtClean="0">
                <a:solidFill>
                  <a:srgbClr val="FF0000"/>
                </a:solidFill>
                <a:sym typeface="Wingdings" pitchFamily="2" charset="2"/>
              </a:rPr>
              <a:t>eigenfunctions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 for continuous trend vs. </a:t>
            </a:r>
            <a:r>
              <a:rPr lang="en-US" sz="2000" dirty="0" err="1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a</a:t>
            </a:r>
            <a:r>
              <a:rPr lang="en-US" sz="2000" baseline="-25000" dirty="0" err="1" smtClean="0">
                <a:solidFill>
                  <a:srgbClr val="FF0000"/>
                </a:solidFill>
                <a:sym typeface="Wingdings" pitchFamily="2" charset="2"/>
              </a:rPr>
              <a:t>k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, </a:t>
            </a:r>
            <a:r>
              <a:rPr lang="en-US" sz="2000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b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,</a:t>
            </a:r>
            <a:r>
              <a:rPr lang="en-US" sz="2000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 G</a:t>
            </a:r>
            <a:endParaRPr lang="en-US" sz="2000" dirty="0">
              <a:solidFill>
                <a:srgbClr val="FF0000"/>
              </a:solidFill>
              <a:latin typeface="Symbol" pitchFamily="18" charset="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599"/>
            <a:ext cx="5181600" cy="460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1201579"/>
            <a:ext cx="18758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i="0" dirty="0" smtClean="0">
                <a:solidFill>
                  <a:schemeClr val="tx1"/>
                </a:solidFill>
              </a:rPr>
              <a:t>NSTX shot 138065, t=376ms</a:t>
            </a:r>
            <a:endParaRPr lang="en-US" sz="1000" i="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1143000"/>
            <a:ext cx="1955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 dirty="0" smtClean="0">
                <a:solidFill>
                  <a:schemeClr val="tx1"/>
                </a:solidFill>
              </a:rPr>
              <a:t>Fluid and kinetic n=1</a:t>
            </a:r>
            <a:endParaRPr lang="en-US" sz="1400" i="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943600"/>
            <a:ext cx="5448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 smtClean="0">
                <a:latin typeface="+mn-lt"/>
              </a:rPr>
              <a:t>Experimental </a:t>
            </a:r>
            <a:r>
              <a:rPr lang="en-US" sz="2400" i="0" dirty="0" err="1" smtClean="0">
                <a:latin typeface="Symbol" pitchFamily="18" charset="2"/>
              </a:rPr>
              <a:t>b</a:t>
            </a:r>
            <a:r>
              <a:rPr lang="en-US" sz="2400" i="0" baseline="-25000" dirty="0" err="1" smtClean="0"/>
              <a:t>N</a:t>
            </a:r>
            <a:r>
              <a:rPr lang="en-US" sz="2400" i="0" dirty="0" smtClean="0"/>
              <a:t> for n=1 mode onset</a:t>
            </a:r>
            <a:endParaRPr lang="en-US" sz="2400" i="0" dirty="0"/>
          </a:p>
        </p:txBody>
      </p:sp>
      <p:grpSp>
        <p:nvGrpSpPr>
          <p:cNvPr id="20" name="Group 19"/>
          <p:cNvGrpSpPr/>
          <p:nvPr/>
        </p:nvGrpSpPr>
        <p:grpSpPr>
          <a:xfrm>
            <a:off x="2057400" y="5448300"/>
            <a:ext cx="381000" cy="495300"/>
            <a:chOff x="2057400" y="5448300"/>
            <a:chExt cx="381000" cy="647700"/>
          </a:xfrm>
        </p:grpSpPr>
        <p:sp>
          <p:nvSpPr>
            <p:cNvPr id="7" name="Right Brace 6"/>
            <p:cNvSpPr/>
            <p:nvPr/>
          </p:nvSpPr>
          <p:spPr bwMode="auto">
            <a:xfrm rot="5400000">
              <a:off x="2152650" y="5353050"/>
              <a:ext cx="190500" cy="381000"/>
            </a:xfrm>
            <a:prstGeom prst="rightBrace">
              <a:avLst>
                <a:gd name="adj1" fmla="val 33333"/>
                <a:gd name="adj2" fmla="val 50000"/>
              </a:avLst>
            </a:prstGeom>
            <a:noFill/>
            <a:ln w="508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 bwMode="auto">
            <a:xfrm>
              <a:off x="2249424" y="5638800"/>
              <a:ext cx="0" cy="457200"/>
            </a:xfrm>
            <a:prstGeom prst="line">
              <a:avLst/>
            </a:prstGeom>
            <a:noFill/>
            <a:ln w="444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1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DF4E6158-EB71-4841-A901-A592AB088EC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2" name="Right Arrow 11"/>
          <p:cNvSpPr/>
          <p:nvPr/>
        </p:nvSpPr>
        <p:spPr bwMode="auto">
          <a:xfrm rot="10800000">
            <a:off x="4724400" y="1904999"/>
            <a:ext cx="990600" cy="248485"/>
          </a:xfrm>
          <a:prstGeom prst="rightArrow">
            <a:avLst>
              <a:gd name="adj1" fmla="val 55000"/>
              <a:gd name="adj2" fmla="val 61853"/>
            </a:avLst>
          </a:prstGeom>
          <a:solidFill>
            <a:schemeClr val="tx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Helvetica" pitchFamily="-128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 rot="10800000">
            <a:off x="5105400" y="2438400"/>
            <a:ext cx="609600" cy="248486"/>
          </a:xfrm>
          <a:prstGeom prst="rightArrow">
            <a:avLst>
              <a:gd name="adj1" fmla="val 55000"/>
              <a:gd name="adj2" fmla="val 61853"/>
            </a:avLst>
          </a:prstGeom>
          <a:solidFill>
            <a:schemeClr val="tx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Helvetica" pitchFamily="-128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5791200" y="17526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Solid: Kinetic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cs typeface="+mn-cs"/>
              </a:rPr>
              <a:t>g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Symbol" pitchFamily="18" charset="2"/>
              <a:cs typeface="+mn-cs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5791200" y="2362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Dashed: Fluid 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cs typeface="+mn-cs"/>
              </a:rPr>
              <a:t>g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Symbol" pitchFamily="18" charset="2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62000" y="1905000"/>
            <a:ext cx="1524000" cy="457200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/>
              <a:t>Real part of complex energy functional consistent with  rotational destabilization (</a:t>
            </a:r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 smtClean="0"/>
              <a:t>W</a:t>
            </a:r>
            <a:r>
              <a:rPr lang="en-US" baseline="-25000" dirty="0" err="1" smtClean="0"/>
              <a:t>rot</a:t>
            </a:r>
            <a:r>
              <a:rPr lang="en-US" dirty="0" smtClean="0"/>
              <a:t>  ≤ 0) across minor radius</a:t>
            </a:r>
            <a:endParaRPr lang="en-US" dirty="0"/>
          </a:p>
        </p:txBody>
      </p:sp>
      <p:sp>
        <p:nvSpPr>
          <p:cNvPr id="29" name="Down Arrow 28"/>
          <p:cNvSpPr/>
          <p:nvPr/>
        </p:nvSpPr>
        <p:spPr bwMode="auto">
          <a:xfrm rot="16200000">
            <a:off x="3193402" y="3543920"/>
            <a:ext cx="2071397" cy="685802"/>
          </a:xfrm>
          <a:prstGeom prst="downArrow">
            <a:avLst>
              <a:gd name="adj1" fmla="val 78868"/>
              <a:gd name="adj2" fmla="val 74577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" y="3628257"/>
            <a:ext cx="3066811" cy="631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2819956"/>
            <a:ext cx="3552872" cy="604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" y="4425156"/>
            <a:ext cx="2603897" cy="52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Box 44"/>
          <p:cNvSpPr txBox="1"/>
          <p:nvPr/>
        </p:nvSpPr>
        <p:spPr>
          <a:xfrm>
            <a:off x="1211577" y="2664383"/>
            <a:ext cx="1440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0" dirty="0" err="1" smtClean="0">
                <a:solidFill>
                  <a:srgbClr val="FF0000"/>
                </a:solidFill>
              </a:rPr>
              <a:t>Coriolis</a:t>
            </a:r>
            <a:r>
              <a:rPr lang="en-US" sz="1600" i="0" dirty="0" smtClean="0">
                <a:solidFill>
                  <a:srgbClr val="FF0000"/>
                </a:solidFill>
              </a:rPr>
              <a:t> - </a:t>
            </a:r>
            <a:r>
              <a:rPr lang="en-US" sz="1600" i="0" dirty="0" smtClean="0">
                <a:solidFill>
                  <a:srgbClr val="FF0000"/>
                </a:solidFill>
                <a:latin typeface="Symbol" pitchFamily="18" charset="2"/>
              </a:rPr>
              <a:t>W</a:t>
            </a:r>
            <a:endParaRPr lang="en-US" sz="1600" i="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52500" y="3406797"/>
            <a:ext cx="1851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0" dirty="0" err="1" smtClean="0">
                <a:solidFill>
                  <a:schemeClr val="accent2"/>
                </a:solidFill>
              </a:rPr>
              <a:t>Coriolis</a:t>
            </a:r>
            <a:r>
              <a:rPr lang="en-US" sz="1600" i="0" dirty="0" smtClean="0">
                <a:solidFill>
                  <a:schemeClr val="accent2"/>
                </a:solidFill>
              </a:rPr>
              <a:t> - </a:t>
            </a:r>
            <a:r>
              <a:rPr lang="en-US" sz="1600" i="0" dirty="0" err="1" smtClean="0">
                <a:solidFill>
                  <a:schemeClr val="accent2"/>
                </a:solidFill>
              </a:rPr>
              <a:t>d</a:t>
            </a:r>
            <a:r>
              <a:rPr lang="en-US" sz="1600" i="0" dirty="0" err="1" smtClean="0">
                <a:solidFill>
                  <a:schemeClr val="accent2"/>
                </a:solidFill>
                <a:latin typeface="Symbol" pitchFamily="18" charset="2"/>
              </a:rPr>
              <a:t>W</a:t>
            </a:r>
            <a:r>
              <a:rPr lang="en-US" sz="1600" i="0" dirty="0" smtClean="0">
                <a:solidFill>
                  <a:schemeClr val="accent2"/>
                </a:solidFill>
              </a:rPr>
              <a:t>/</a:t>
            </a:r>
            <a:r>
              <a:rPr lang="en-US" sz="1600" i="0" dirty="0" err="1" smtClean="0">
                <a:solidFill>
                  <a:schemeClr val="accent2"/>
                </a:solidFill>
              </a:rPr>
              <a:t>d</a:t>
            </a:r>
            <a:r>
              <a:rPr lang="en-US" sz="1600" i="0" dirty="0" err="1" smtClean="0">
                <a:solidFill>
                  <a:schemeClr val="accent2"/>
                </a:solidFill>
                <a:latin typeface="Symbol" pitchFamily="18" charset="2"/>
              </a:rPr>
              <a:t>r</a:t>
            </a:r>
            <a:endParaRPr lang="en-US" sz="1600" i="0" dirty="0">
              <a:solidFill>
                <a:schemeClr val="accent2"/>
              </a:solidFill>
              <a:latin typeface="Symbol" pitchFamily="18" charset="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251213" y="4199379"/>
            <a:ext cx="1268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 smtClean="0">
                <a:solidFill>
                  <a:srgbClr val="00B050"/>
                </a:solidFill>
              </a:rPr>
              <a:t>Centrifugal</a:t>
            </a:r>
            <a:endParaRPr lang="en-US" sz="1600" i="0" dirty="0">
              <a:solidFill>
                <a:srgbClr val="00B050"/>
              </a:solidFill>
            </a:endParaRPr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585" y="5288937"/>
            <a:ext cx="2742770" cy="50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extBox 50"/>
          <p:cNvSpPr txBox="1"/>
          <p:nvPr/>
        </p:nvSpPr>
        <p:spPr>
          <a:xfrm>
            <a:off x="309748" y="5026583"/>
            <a:ext cx="41376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 smtClean="0">
                <a:solidFill>
                  <a:srgbClr val="FF9933"/>
                </a:solidFill>
              </a:rPr>
              <a:t>Differential kinetic (always destabilizing)</a:t>
            </a:r>
            <a:endParaRPr lang="en-US" sz="1600" i="0" dirty="0">
              <a:solidFill>
                <a:srgbClr val="FF9933"/>
              </a:solidFill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152400" y="1874520"/>
            <a:ext cx="3733800" cy="487680"/>
          </a:xfrm>
          <a:prstGeom prst="rect">
            <a:avLst/>
          </a:prstGeom>
          <a:ln>
            <a:headEnd type="non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pic>
        <p:nvPicPr>
          <p:cNvPr id="33" name="Picture 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1905000"/>
            <a:ext cx="3566159" cy="404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" name="Group 49"/>
          <p:cNvGrpSpPr/>
          <p:nvPr/>
        </p:nvGrpSpPr>
        <p:grpSpPr>
          <a:xfrm>
            <a:off x="4736592" y="1828800"/>
            <a:ext cx="4331208" cy="4267200"/>
            <a:chOff x="4736592" y="1828800"/>
            <a:chExt cx="4331208" cy="42672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736592" y="1828800"/>
              <a:ext cx="4331208" cy="426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TextBox 37"/>
            <p:cNvSpPr txBox="1"/>
            <p:nvPr/>
          </p:nvSpPr>
          <p:spPr>
            <a:xfrm>
              <a:off x="5410200" y="2209800"/>
              <a:ext cx="155202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i="0" dirty="0" smtClean="0">
                  <a:solidFill>
                    <a:schemeClr val="tx1"/>
                  </a:solidFill>
                </a:rPr>
                <a:t>NSTX shot 138065, t=376ms</a:t>
              </a:r>
              <a:endParaRPr lang="en-US" sz="800" i="0" dirty="0">
                <a:solidFill>
                  <a:schemeClr val="tx1"/>
                </a:solidFill>
              </a:endParaRPr>
            </a:p>
          </p:txBody>
        </p:sp>
      </p:grpSp>
      <p:sp>
        <p:nvSpPr>
          <p:cNvPr id="39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DF4E6158-EB71-4841-A901-A592AB088EC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56401" y="6091535"/>
            <a:ext cx="8719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 smtClean="0">
                <a:solidFill>
                  <a:schemeClr val="tx1"/>
                </a:solidFill>
                <a:latin typeface="Arial Narrow" pitchFamily="34" charset="0"/>
              </a:rPr>
              <a:t>Destabilization from: </a:t>
            </a:r>
            <a:r>
              <a:rPr lang="en-US" sz="2400" i="0" dirty="0" err="1" smtClean="0">
                <a:solidFill>
                  <a:schemeClr val="tx1"/>
                </a:solidFill>
                <a:latin typeface="Arial Narrow" pitchFamily="34" charset="0"/>
              </a:rPr>
              <a:t>Coriolis</a:t>
            </a:r>
            <a:r>
              <a:rPr lang="en-US" sz="2400" i="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2400" i="0" dirty="0" smtClean="0">
                <a:solidFill>
                  <a:schemeClr val="tx1"/>
                </a:solidFill>
              </a:rPr>
              <a:t>(</a:t>
            </a:r>
            <a:r>
              <a:rPr lang="en-US" sz="2400" i="0" dirty="0" err="1" smtClean="0">
                <a:solidFill>
                  <a:schemeClr val="tx1"/>
                </a:solidFill>
                <a:latin typeface="Arial Narrow" pitchFamily="34" charset="0"/>
              </a:rPr>
              <a:t>d</a:t>
            </a:r>
            <a:r>
              <a:rPr lang="en-US" sz="2400" i="0" dirty="0" err="1" smtClean="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en-US" sz="2400" i="0" dirty="0" smtClean="0">
                <a:solidFill>
                  <a:schemeClr val="tx1"/>
                </a:solidFill>
              </a:rPr>
              <a:t>/</a:t>
            </a:r>
            <a:r>
              <a:rPr lang="en-US" sz="2400" i="0" dirty="0" err="1" smtClean="0">
                <a:solidFill>
                  <a:schemeClr val="tx1"/>
                </a:solidFill>
                <a:latin typeface="Arial Narrow" pitchFamily="34" charset="0"/>
              </a:rPr>
              <a:t>d</a:t>
            </a:r>
            <a:r>
              <a:rPr lang="en-US" sz="2400" i="0" dirty="0" err="1" smtClean="0">
                <a:solidFill>
                  <a:schemeClr val="tx1"/>
                </a:solidFill>
                <a:latin typeface="Symbol" pitchFamily="18" charset="2"/>
              </a:rPr>
              <a:t>r</a:t>
            </a:r>
            <a:r>
              <a:rPr lang="en-US" sz="2400" i="0" dirty="0" smtClean="0">
                <a:solidFill>
                  <a:schemeClr val="tx1"/>
                </a:solidFill>
              </a:rPr>
              <a:t>), </a:t>
            </a:r>
            <a:r>
              <a:rPr lang="en-US" sz="2400" i="0" dirty="0" smtClean="0">
                <a:solidFill>
                  <a:schemeClr val="tx1"/>
                </a:solidFill>
                <a:latin typeface="Arial Narrow" pitchFamily="34" charset="0"/>
              </a:rPr>
              <a:t>centrifugal, differential kinetic</a:t>
            </a:r>
            <a:endParaRPr lang="en-US" sz="2400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76200" y="990600"/>
            <a:ext cx="8991600" cy="685800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grpSp>
        <p:nvGrpSpPr>
          <p:cNvPr id="43" name="Group 42"/>
          <p:cNvGrpSpPr>
            <a:grpSpLocks noChangeAspect="1"/>
          </p:cNvGrpSpPr>
          <p:nvPr/>
        </p:nvGrpSpPr>
        <p:grpSpPr>
          <a:xfrm>
            <a:off x="6615199" y="1066800"/>
            <a:ext cx="2376401" cy="533400"/>
            <a:chOff x="5199435" y="990600"/>
            <a:chExt cx="2376401" cy="533400"/>
          </a:xfrm>
        </p:grpSpPr>
        <p:pic>
          <p:nvPicPr>
            <p:cNvPr id="44" name="Picture 1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199435" y="990600"/>
              <a:ext cx="1963365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TextBox 46"/>
            <p:cNvSpPr txBox="1"/>
            <p:nvPr/>
          </p:nvSpPr>
          <p:spPr>
            <a:xfrm>
              <a:off x="7086600" y="1066800"/>
              <a:ext cx="489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0" dirty="0" smtClean="0">
                  <a:solidFill>
                    <a:schemeClr val="tx1"/>
                  </a:solidFill>
                  <a:latin typeface="Times" pitchFamily="18" charset="0"/>
                </a:rPr>
                <a:t>&lt; 0</a:t>
              </a:r>
              <a:endParaRPr lang="en-US" sz="1800" i="0" dirty="0">
                <a:solidFill>
                  <a:schemeClr val="tx1"/>
                </a:solidFill>
                <a:latin typeface="Times" pitchFamily="18" charset="0"/>
              </a:endParaRPr>
            </a:p>
          </p:txBody>
        </p:sp>
      </p:grpSp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46038" y="1102571"/>
            <a:ext cx="4154762" cy="42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5950" y="1117721"/>
            <a:ext cx="1809050" cy="3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2304288" y="5410200"/>
            <a:ext cx="134112" cy="246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600" b="0" i="0" dirty="0" smtClean="0">
                <a:solidFill>
                  <a:schemeClr val="tx1"/>
                </a:solidFill>
              </a:rPr>
              <a:t>–</a:t>
            </a:r>
            <a:endParaRPr lang="en-US" sz="1600" b="0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2800" dirty="0" smtClean="0"/>
              <a:t>Study 3 classes of IWM-unstable </a:t>
            </a:r>
            <a:br>
              <a:rPr lang="en-US" sz="2800" dirty="0" smtClean="0"/>
            </a:br>
            <a:r>
              <a:rPr lang="en-US" sz="2800" dirty="0" smtClean="0"/>
              <a:t>plasmas spanning low to high </a:t>
            </a:r>
            <a:r>
              <a:rPr lang="en-US" sz="2800" dirty="0" err="1" smtClean="0">
                <a:latin typeface="Symbol" pitchFamily="18" charset="2"/>
              </a:rPr>
              <a:t>b</a:t>
            </a:r>
            <a:r>
              <a:rPr lang="en-US" sz="2800" baseline="-25000" dirty="0" err="1" smtClean="0"/>
              <a:t>N</a:t>
            </a:r>
            <a:endParaRPr 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4102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Low </a:t>
            </a:r>
            <a:r>
              <a:rPr lang="en-US" sz="2800" dirty="0" err="1" smtClean="0">
                <a:solidFill>
                  <a:schemeClr val="bg1">
                    <a:lumMod val="75000"/>
                  </a:schemeClr>
                </a:solidFill>
                <a:latin typeface="Symbol" pitchFamily="18" charset="2"/>
              </a:rPr>
              <a:t>b</a:t>
            </a:r>
            <a:r>
              <a:rPr lang="en-US" sz="2800" baseline="-25000" dirty="0" err="1" smtClean="0">
                <a:solidFill>
                  <a:schemeClr val="bg1">
                    <a:lumMod val="75000"/>
                  </a:schemeClr>
                </a:solidFill>
              </a:rPr>
              <a:t>N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 limit ~ 3.5, often saturated/long-lived</a:t>
            </a:r>
          </a:p>
          <a:p>
            <a:pPr lvl="1"/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</a:rPr>
              <a:t>q</a:t>
            </a:r>
            <a:r>
              <a:rPr lang="en-US" sz="2400" baseline="-25000" dirty="0" err="1" smtClean="0">
                <a:solidFill>
                  <a:schemeClr val="bg1">
                    <a:lumMod val="75000"/>
                  </a:schemeClr>
                </a:solidFill>
              </a:rPr>
              <a:t>min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 ~ 2-3 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Common in early phase of current flat-top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Higher fraction of beam pressure, momentum (lower n</a:t>
            </a:r>
            <a:r>
              <a:rPr lang="en-US" sz="2400" baseline="-25000" dirty="0" smtClean="0">
                <a:solidFill>
                  <a:schemeClr val="bg1">
                    <a:lumMod val="75000"/>
                  </a:schemeClr>
                </a:solidFill>
              </a:rPr>
              <a:t>e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endParaRPr lang="en-US" sz="800" dirty="0" smtClean="0"/>
          </a:p>
          <a:p>
            <a:r>
              <a:rPr lang="en-US" sz="2800" b="1" dirty="0" smtClean="0"/>
              <a:t>Intermediate </a:t>
            </a:r>
            <a:r>
              <a:rPr lang="en-US" sz="2800" b="1" dirty="0" err="1" smtClean="0">
                <a:latin typeface="Symbol" pitchFamily="18" charset="2"/>
              </a:rPr>
              <a:t>b</a:t>
            </a:r>
            <a:r>
              <a:rPr lang="en-US" sz="2800" b="1" baseline="-25000" dirty="0" err="1" smtClean="0"/>
              <a:t>N</a:t>
            </a:r>
            <a:r>
              <a:rPr lang="en-US" sz="2800" b="1" dirty="0" smtClean="0"/>
              <a:t> limit ~ 5</a:t>
            </a:r>
          </a:p>
          <a:p>
            <a:pPr lvl="1"/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</a:rPr>
              <a:t>q</a:t>
            </a:r>
            <a:r>
              <a:rPr lang="en-US" sz="2400" baseline="-25000" dirty="0" err="1" smtClean="0">
                <a:solidFill>
                  <a:schemeClr val="bg1">
                    <a:lumMod val="75000"/>
                  </a:schemeClr>
                </a:solidFill>
              </a:rPr>
              <a:t>min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 ~1.2-1.5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Typical good-performance H-mode, H</a:t>
            </a:r>
            <a:r>
              <a:rPr lang="en-US" sz="2400" baseline="-25000" dirty="0" smtClean="0">
                <a:solidFill>
                  <a:schemeClr val="bg1">
                    <a:lumMod val="75000"/>
                  </a:schemeClr>
                </a:solidFill>
              </a:rPr>
              <a:t>98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 ~ 0.8-1.2</a:t>
            </a:r>
          </a:p>
          <a:p>
            <a:endParaRPr lang="en-US" sz="10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Highest </a:t>
            </a:r>
            <a:r>
              <a:rPr lang="en-US" sz="2800" dirty="0" err="1" smtClean="0">
                <a:solidFill>
                  <a:schemeClr val="bg1">
                    <a:lumMod val="75000"/>
                  </a:schemeClr>
                </a:solidFill>
                <a:latin typeface="Symbol" pitchFamily="18" charset="2"/>
              </a:rPr>
              <a:t>b</a:t>
            </a:r>
            <a:r>
              <a:rPr lang="en-US" sz="2800" baseline="-25000" dirty="0" err="1" smtClean="0">
                <a:solidFill>
                  <a:schemeClr val="bg1">
                    <a:lumMod val="75000"/>
                  </a:schemeClr>
                </a:solidFill>
              </a:rPr>
              <a:t>N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 limit ~ 6-6.5</a:t>
            </a:r>
          </a:p>
          <a:p>
            <a:pPr lvl="1"/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</a:rPr>
              <a:t>q</a:t>
            </a:r>
            <a:r>
              <a:rPr lang="en-US" sz="2400" baseline="-25000" dirty="0" err="1" smtClean="0">
                <a:solidFill>
                  <a:schemeClr val="bg1">
                    <a:lumMod val="75000"/>
                  </a:schemeClr>
                </a:solidFill>
              </a:rPr>
              <a:t>min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 ~ 1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“Enhanced Pedestal” H-mode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 h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igh H</a:t>
            </a:r>
            <a:r>
              <a:rPr lang="en-US" sz="2400" baseline="-25000" dirty="0" smtClean="0">
                <a:solidFill>
                  <a:schemeClr val="bg1">
                    <a:lumMod val="75000"/>
                  </a:schemeClr>
                </a:solidFill>
              </a:rPr>
              <a:t>98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 ~ 1.5-1.6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Broad pressure, rotation profiles, high edge rotation shear</a:t>
            </a:r>
          </a:p>
          <a:p>
            <a:endParaRPr lang="en-US" sz="2800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DF4E6158-EB71-4841-A901-A592AB088EC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2800" dirty="0" smtClean="0"/>
              <a:t>Small f=30kHz continuous n=1 mode </a:t>
            </a:r>
            <a:br>
              <a:rPr lang="en-US" sz="2800" dirty="0" smtClean="0"/>
            </a:br>
            <a:r>
              <a:rPr lang="en-US" sz="2800" dirty="0" smtClean="0"/>
              <a:t>precedes larger 20-25kHz n=1 bursts</a:t>
            </a:r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450" y="1066800"/>
            <a:ext cx="440055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4638675"/>
            <a:ext cx="4645819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 bwMode="auto">
          <a:xfrm flipV="1">
            <a:off x="7620000" y="1524000"/>
            <a:ext cx="14511" cy="28956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4876800" y="3810000"/>
            <a:ext cx="2667000" cy="990600"/>
          </a:xfrm>
          <a:prstGeom prst="straightConnector1">
            <a:avLst/>
          </a:prstGeom>
          <a:noFill/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7620000" y="3810000"/>
            <a:ext cx="1219200" cy="990600"/>
          </a:xfrm>
          <a:prstGeom prst="straightConnector1">
            <a:avLst/>
          </a:prstGeom>
          <a:noFill/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800600" y="49530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i="0" kern="0" dirty="0" err="1" smtClean="0">
                <a:solidFill>
                  <a:srgbClr val="FF3300"/>
                </a:solidFill>
                <a:latin typeface="Symbol" pitchFamily="18" charset="2"/>
                <a:cs typeface="+mn-cs"/>
              </a:rPr>
              <a:t>g</a:t>
            </a:r>
            <a:r>
              <a:rPr lang="en-US" sz="2000" i="0" kern="0" baseline="-25000" dirty="0" err="1" smtClean="0">
                <a:solidFill>
                  <a:srgbClr val="FF3300"/>
                </a:solidFill>
                <a:latin typeface="+mn-lt"/>
                <a:cs typeface="+mn-cs"/>
              </a:rPr>
              <a:t>eff</a:t>
            </a:r>
            <a:r>
              <a:rPr lang="en-US" sz="2000" i="0" kern="0" baseline="-25000" dirty="0" smtClean="0">
                <a:solidFill>
                  <a:srgbClr val="FF3300"/>
                </a:solidFill>
                <a:latin typeface="+mn-lt"/>
                <a:cs typeface="+mn-cs"/>
              </a:rPr>
              <a:t> </a:t>
            </a:r>
            <a:r>
              <a:rPr lang="en-US" sz="2000" i="0" kern="0" dirty="0" err="1" smtClean="0">
                <a:solidFill>
                  <a:srgbClr val="FF3300"/>
                </a:solidFill>
                <a:latin typeface="Symbol" pitchFamily="18" charset="2"/>
                <a:cs typeface="+mn-cs"/>
              </a:rPr>
              <a:t>t</a:t>
            </a:r>
            <a:r>
              <a:rPr lang="en-US" sz="2000" i="0" kern="0" baseline="-25000" dirty="0" err="1" smtClean="0">
                <a:solidFill>
                  <a:srgbClr val="FF3300"/>
                </a:solidFill>
                <a:latin typeface="+mn-lt"/>
                <a:cs typeface="+mn-cs"/>
              </a:rPr>
              <a:t>A</a:t>
            </a:r>
            <a:r>
              <a:rPr lang="en-US" sz="1800" i="0" kern="0" dirty="0" smtClean="0">
                <a:solidFill>
                  <a:srgbClr val="FF3300"/>
                </a:solidFill>
                <a:latin typeface="+mn-lt"/>
                <a:cs typeface="+mn-cs"/>
              </a:rPr>
              <a:t> ~ 4</a:t>
            </a:r>
            <a:r>
              <a:rPr lang="en-US" sz="1800" i="0" kern="0" dirty="0" smtClean="0">
                <a:solidFill>
                  <a:srgbClr val="FF3300"/>
                </a:solidFill>
                <a:latin typeface="Helvetica"/>
                <a:cs typeface="Helvetica"/>
              </a:rPr>
              <a:t>×</a:t>
            </a:r>
            <a:r>
              <a:rPr lang="en-US" sz="1800" i="0" kern="0" dirty="0" smtClean="0">
                <a:solidFill>
                  <a:srgbClr val="FF3300"/>
                </a:solidFill>
                <a:latin typeface="+mn-lt"/>
                <a:cs typeface="+mn-cs"/>
              </a:rPr>
              <a:t>10</a:t>
            </a:r>
            <a:r>
              <a:rPr lang="en-US" sz="1800" i="0" kern="0" baseline="30000" dirty="0" smtClean="0">
                <a:solidFill>
                  <a:srgbClr val="FF3300"/>
                </a:solidFill>
                <a:latin typeface="+mn-lt"/>
                <a:cs typeface="+mn-cs"/>
              </a:rPr>
              <a:t>-3</a:t>
            </a:r>
            <a:endParaRPr kumimoji="0" lang="en-US" sz="1800" b="1" i="0" u="none" strike="noStrike" kern="0" cap="none" spc="0" normalizeH="0" baseline="3000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43000"/>
            <a:ext cx="4343400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Straight Connector 20"/>
          <p:cNvCxnSpPr/>
          <p:nvPr/>
        </p:nvCxnSpPr>
        <p:spPr bwMode="auto">
          <a:xfrm flipV="1">
            <a:off x="3352800" y="1752600"/>
            <a:ext cx="0" cy="2971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0" y="4724400"/>
            <a:ext cx="4343400" cy="17526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First large n=1 burst 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20% drop in </a:t>
            </a:r>
            <a:r>
              <a:rPr lang="en-US" b="1" dirty="0" err="1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N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50% neutron rate drop</a:t>
            </a:r>
            <a:endParaRPr lang="en-US" sz="1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Later n=1 modes </a:t>
            </a:r>
            <a:r>
              <a:rPr lang="en-US" sz="2000" b="1" dirty="0" smtClean="0">
                <a:solidFill>
                  <a:srgbClr val="FF0000"/>
                </a:solidFill>
                <a:sym typeface="Wingdings" pitchFamily="2" charset="2"/>
              </a:rPr>
              <a:t> full disruption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2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DF4E6158-EB71-4841-A901-A592AB088EC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2800" dirty="0" smtClean="0"/>
              <a:t>Kinetic IWM </a:t>
            </a:r>
            <a:r>
              <a:rPr lang="en-US" sz="2800" dirty="0" err="1" smtClean="0">
                <a:latin typeface="Symbol" pitchFamily="18" charset="2"/>
              </a:rPr>
              <a:t>b</a:t>
            </a:r>
            <a:r>
              <a:rPr lang="en-US" sz="2800" baseline="-25000" dirty="0" err="1" smtClean="0"/>
              <a:t>N</a:t>
            </a:r>
            <a:r>
              <a:rPr lang="en-US" sz="2800" dirty="0" smtClean="0"/>
              <a:t> limit consistent with experiment, </a:t>
            </a:r>
            <a:br>
              <a:rPr lang="en-US" sz="2800" dirty="0" smtClean="0"/>
            </a:br>
            <a:r>
              <a:rPr lang="en-US" sz="2800" dirty="0" smtClean="0"/>
              <a:t>fluid calculation under-predicts experimental limit</a:t>
            </a:r>
            <a:endParaRPr lang="en-U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066800"/>
            <a:ext cx="494616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5029200" y="41148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Fluid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b</a:t>
            </a:r>
            <a:r>
              <a:rPr kumimoji="0" lang="en-US" sz="240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limit</a:t>
            </a:r>
            <a:r>
              <a:rPr kumimoji="0" lang="en-US" sz="24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low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W</a:t>
            </a:r>
            <a:r>
              <a:rPr kumimoji="0" lang="en-US" sz="240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f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429000" y="5105400"/>
            <a:ext cx="543152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i="0" kern="0" dirty="0" smtClean="0">
                <a:solidFill>
                  <a:srgbClr val="3333FF"/>
                </a:solidFill>
                <a:latin typeface="+mn-lt"/>
                <a:cs typeface="+mn-cs"/>
              </a:rPr>
              <a:t>Kinetic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Symbol" pitchFamily="18" charset="2"/>
                <a:cs typeface="+mn-cs"/>
              </a:rPr>
              <a:t>b</a:t>
            </a:r>
            <a:r>
              <a:rPr kumimoji="0" lang="en-US" sz="240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cs typeface="+mn-cs"/>
              </a:rPr>
              <a:t>N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cs typeface="+mn-cs"/>
              </a:rPr>
              <a:t> limit for experimental</a:t>
            </a:r>
            <a:r>
              <a:rPr lang="en-US" sz="2400" i="0" kern="0" dirty="0" smtClean="0">
                <a:solidFill>
                  <a:srgbClr val="3333FF"/>
                </a:solidFill>
                <a:latin typeface="+mn-lt"/>
                <a:cs typeface="+mn-cs"/>
              </a:rPr>
              <a:t> </a:t>
            </a:r>
            <a:r>
              <a:rPr lang="en-US" sz="2400" i="0" kern="0" dirty="0" err="1" smtClean="0">
                <a:solidFill>
                  <a:schemeClr val="accent2"/>
                </a:solidFill>
                <a:latin typeface="Symbol" pitchFamily="18" charset="2"/>
              </a:rPr>
              <a:t>W</a:t>
            </a:r>
            <a:r>
              <a:rPr lang="en-US" sz="2400" i="0" kern="0" baseline="-25000" dirty="0" err="1" smtClean="0">
                <a:solidFill>
                  <a:schemeClr val="accent2"/>
                </a:solidFill>
                <a:latin typeface="Symbol" pitchFamily="18" charset="2"/>
              </a:rPr>
              <a:t>f</a:t>
            </a:r>
            <a:r>
              <a:rPr lang="en-US" sz="2400" i="0" kern="0" dirty="0" smtClean="0">
                <a:solidFill>
                  <a:schemeClr val="accent2"/>
                </a:solidFill>
              </a:rPr>
              <a:t> </a:t>
            </a:r>
            <a:r>
              <a:rPr lang="en-US" sz="1800" i="0" kern="0" noProof="0" dirty="0" smtClean="0">
                <a:solidFill>
                  <a:srgbClr val="3333FF"/>
                </a:solidFill>
                <a:latin typeface="+mn-lt"/>
                <a:cs typeface="+mn-cs"/>
              </a:rPr>
              <a:t>(</a:t>
            </a:r>
            <a:r>
              <a:rPr lang="en-US" sz="1800" i="0" kern="0" dirty="0" smtClean="0">
                <a:solidFill>
                  <a:srgbClr val="3333FF"/>
                </a:solidFill>
                <a:latin typeface="+mn-lt"/>
                <a:cs typeface="+mn-cs"/>
              </a:rPr>
              <a:t>weakly dependent on fast-ion peaking factor)</a:t>
            </a:r>
            <a:endParaRPr kumimoji="0" lang="en-US" sz="2400" i="0" u="none" strike="noStrike" kern="0" cap="none" spc="0" normalizeH="0" baseline="-2500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ight Arrow 14"/>
          <p:cNvSpPr/>
          <p:nvPr/>
        </p:nvSpPr>
        <p:spPr bwMode="auto">
          <a:xfrm rot="11859324">
            <a:off x="4299582" y="4071952"/>
            <a:ext cx="755989" cy="216162"/>
          </a:xfrm>
          <a:prstGeom prst="rightArrow">
            <a:avLst>
              <a:gd name="adj1" fmla="val 55000"/>
              <a:gd name="adj2" fmla="val 50000"/>
            </a:avLst>
          </a:prstGeom>
          <a:solidFill>
            <a:schemeClr val="tx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Helvetica" pitchFamily="-128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93606" y="6096000"/>
            <a:ext cx="897419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400" i="0" kern="0" dirty="0" smtClean="0">
                <a:solidFill>
                  <a:srgbClr val="FF0000"/>
                </a:solidFill>
                <a:latin typeface="+mn-lt"/>
                <a:cs typeface="+mn-cs"/>
              </a:rPr>
              <a:t>Fluid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cs typeface="+mn-cs"/>
              </a:rPr>
              <a:t>b</a:t>
            </a:r>
            <a:r>
              <a:rPr kumimoji="0" lang="en-US" sz="240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+mn-cs"/>
              </a:rPr>
              <a:t>N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+mn-cs"/>
              </a:rPr>
              <a:t> limit for </a:t>
            </a:r>
            <a:r>
              <a:rPr lang="en-US" sz="2400" i="0" kern="0" dirty="0" smtClean="0">
                <a:solidFill>
                  <a:srgbClr val="FF0000"/>
                </a:solidFill>
              </a:rPr>
              <a:t>experimental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cs typeface="+mn-cs"/>
              </a:rPr>
              <a:t>W</a:t>
            </a:r>
            <a:r>
              <a:rPr kumimoji="0" lang="en-US" sz="240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cs typeface="+mn-cs"/>
              </a:rPr>
              <a:t>f</a:t>
            </a:r>
            <a:r>
              <a:rPr lang="en-US" sz="2400" i="0" kern="0" dirty="0">
                <a:solidFill>
                  <a:srgbClr val="FF0000"/>
                </a:solidFill>
              </a:rPr>
              <a:t> </a:t>
            </a:r>
            <a:r>
              <a:rPr lang="en-US" sz="2400" i="0" kern="0" noProof="0" dirty="0" smtClean="0">
                <a:solidFill>
                  <a:srgbClr val="FF0000"/>
                </a:solidFill>
              </a:rPr>
              <a:t>(</a:t>
            </a:r>
            <a:r>
              <a:rPr lang="en-US" sz="2400" i="0" kern="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Db</a:t>
            </a:r>
            <a:r>
              <a:rPr lang="en-US" sz="2400" i="0" kern="0" baseline="-25000" dirty="0" err="1" smtClean="0">
                <a:solidFill>
                  <a:srgbClr val="FF0000"/>
                </a:solidFill>
              </a:rPr>
              <a:t>N</a:t>
            </a:r>
            <a:r>
              <a:rPr lang="en-US" sz="2400" i="0" kern="0" baseline="-25000" dirty="0" smtClean="0">
                <a:solidFill>
                  <a:srgbClr val="FF0000"/>
                </a:solidFill>
              </a:rPr>
              <a:t> </a:t>
            </a:r>
            <a:r>
              <a:rPr lang="en-US" sz="2400" i="0" kern="0" dirty="0">
                <a:solidFill>
                  <a:srgbClr val="FF0000"/>
                </a:solidFill>
              </a:rPr>
              <a:t>= </a:t>
            </a:r>
            <a:r>
              <a:rPr lang="en-US" sz="2400" i="0" kern="0" dirty="0" smtClean="0">
                <a:solidFill>
                  <a:srgbClr val="FF0000"/>
                </a:solidFill>
              </a:rPr>
              <a:t>-1.4 vs. low rotation)</a:t>
            </a:r>
            <a:endParaRPr lang="en-US" sz="2400" i="0" kern="0" dirty="0">
              <a:solidFill>
                <a:srgbClr val="FF0000"/>
              </a:solidFill>
            </a:endParaRPr>
          </a:p>
          <a:p>
            <a:pPr marL="342900" lvl="0" indent="-342900" eaLnBrk="0" hangingPunct="0">
              <a:spcBef>
                <a:spcPct val="20000"/>
              </a:spcBef>
            </a:pP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18" name="Right Arrow 17"/>
          <p:cNvSpPr/>
          <p:nvPr/>
        </p:nvSpPr>
        <p:spPr bwMode="auto">
          <a:xfrm rot="15332230">
            <a:off x="706059" y="5321126"/>
            <a:ext cx="1380087" cy="190466"/>
          </a:xfrm>
          <a:prstGeom prst="rightArrow">
            <a:avLst>
              <a:gd name="adj1" fmla="val 55000"/>
              <a:gd name="adj2" fmla="val 50000"/>
            </a:avLst>
          </a:prstGeom>
          <a:solidFill>
            <a:srgbClr val="FF0000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52800" y="5695890"/>
            <a:ext cx="5448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Experimental </a:t>
            </a:r>
            <a:r>
              <a:rPr lang="en-US" sz="2400" i="0" dirty="0" err="1" smtClean="0">
                <a:solidFill>
                  <a:schemeClr val="bg1">
                    <a:lumMod val="50000"/>
                  </a:schemeClr>
                </a:solidFill>
                <a:latin typeface="Symbol" pitchFamily="18" charset="2"/>
              </a:rPr>
              <a:t>b</a:t>
            </a:r>
            <a:r>
              <a:rPr lang="en-US" sz="2400" i="0" baseline="-25000" dirty="0" err="1" smtClean="0">
                <a:solidFill>
                  <a:schemeClr val="bg1">
                    <a:lumMod val="50000"/>
                  </a:schemeClr>
                </a:solidFill>
              </a:rPr>
              <a:t>N</a:t>
            </a:r>
            <a:r>
              <a:rPr lang="en-US" sz="2400" i="0" dirty="0" smtClean="0">
                <a:solidFill>
                  <a:schemeClr val="bg1">
                    <a:lumMod val="50000"/>
                  </a:schemeClr>
                </a:solidFill>
              </a:rPr>
              <a:t> for n=1 mode onset</a:t>
            </a:r>
            <a:endParaRPr lang="en-US" sz="2400" i="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819400" y="4691193"/>
            <a:ext cx="627005" cy="1080897"/>
            <a:chOff x="2057400" y="5448301"/>
            <a:chExt cx="380999" cy="849050"/>
          </a:xfrm>
        </p:grpSpPr>
        <p:sp>
          <p:nvSpPr>
            <p:cNvPr id="21" name="Right Brace 20"/>
            <p:cNvSpPr/>
            <p:nvPr/>
          </p:nvSpPr>
          <p:spPr bwMode="auto">
            <a:xfrm rot="5400000">
              <a:off x="2168632" y="5337069"/>
              <a:ext cx="102974" cy="325437"/>
            </a:xfrm>
            <a:prstGeom prst="rightBrace">
              <a:avLst>
                <a:gd name="adj1" fmla="val 33333"/>
                <a:gd name="adj2" fmla="val 50000"/>
              </a:avLst>
            </a:prstGeom>
            <a:noFill/>
            <a:ln w="508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>
              <a:off x="2220120" y="5551277"/>
              <a:ext cx="218278" cy="746076"/>
            </a:xfrm>
            <a:prstGeom prst="line">
              <a:avLst/>
            </a:prstGeom>
            <a:noFill/>
            <a:ln w="444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3" name="Right Arrow 22"/>
          <p:cNvSpPr/>
          <p:nvPr/>
        </p:nvSpPr>
        <p:spPr bwMode="auto">
          <a:xfrm rot="15224039">
            <a:off x="3322462" y="4873029"/>
            <a:ext cx="432494" cy="157769"/>
          </a:xfrm>
          <a:prstGeom prst="rightArrow">
            <a:avLst>
              <a:gd name="adj1" fmla="val 55000"/>
              <a:gd name="adj2" fmla="val 50000"/>
            </a:avLst>
          </a:prstGeom>
          <a:solidFill>
            <a:srgbClr val="3333FF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65982" y="1156156"/>
            <a:ext cx="15520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i="0" dirty="0" smtClean="0">
                <a:solidFill>
                  <a:schemeClr val="tx1"/>
                </a:solidFill>
              </a:rPr>
              <a:t>NSTX shot 119621, t=610ms</a:t>
            </a:r>
            <a:endParaRPr lang="en-US" sz="800" i="0" dirty="0">
              <a:solidFill>
                <a:schemeClr val="tx1"/>
              </a:solidFill>
            </a:endParaRPr>
          </a:p>
        </p:txBody>
      </p:sp>
      <p:sp>
        <p:nvSpPr>
          <p:cNvPr id="33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DF4E6158-EB71-4841-A901-A592AB088EC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5791200" y="1066800"/>
            <a:ext cx="2667000" cy="533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b="1" dirty="0" smtClean="0"/>
              <a:t>Fast-ion p profiles used in kinetic calculations</a:t>
            </a:r>
            <a:endParaRPr lang="en-US" sz="1600" b="1" dirty="0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5109" y="1625652"/>
            <a:ext cx="3391691" cy="226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/>
          <p:nvPr/>
        </p:nvSpPr>
        <p:spPr bwMode="auto">
          <a:xfrm>
            <a:off x="2819401" y="4191000"/>
            <a:ext cx="533399" cy="565738"/>
          </a:xfrm>
          <a:prstGeom prst="rect">
            <a:avLst/>
          </a:prstGeom>
          <a:solidFill>
            <a:srgbClr val="000000">
              <a:alpha val="15000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cxnSp>
        <p:nvCxnSpPr>
          <p:cNvPr id="4" name="Straight Connector 3"/>
          <p:cNvCxnSpPr>
            <a:endCxn id="21" idx="0"/>
          </p:cNvCxnSpPr>
          <p:nvPr/>
        </p:nvCxnSpPr>
        <p:spPr bwMode="auto">
          <a:xfrm>
            <a:off x="3354968" y="4191000"/>
            <a:ext cx="0" cy="500192"/>
          </a:xfrm>
          <a:prstGeom prst="line">
            <a:avLst/>
          </a:prstGeom>
          <a:noFill/>
          <a:ln w="12700" cap="flat" cmpd="sng" algn="ctr">
            <a:solidFill>
              <a:schemeClr val="tx1">
                <a:alpha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2819400" y="4191000"/>
            <a:ext cx="0" cy="500192"/>
          </a:xfrm>
          <a:prstGeom prst="line">
            <a:avLst/>
          </a:prstGeom>
          <a:noFill/>
          <a:ln w="12700" cap="flat" cmpd="sng" algn="ctr">
            <a:solidFill>
              <a:schemeClr val="tx1">
                <a:alpha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2800" dirty="0" smtClean="0"/>
              <a:t>Measured </a:t>
            </a:r>
            <a:r>
              <a:rPr lang="en-US" sz="2800" dirty="0" smtClean="0"/>
              <a:t>IWM real </a:t>
            </a:r>
            <a:r>
              <a:rPr lang="en-US" sz="2800" dirty="0" smtClean="0"/>
              <a:t>frequency more </a:t>
            </a:r>
            <a:br>
              <a:rPr lang="en-US" sz="2800" dirty="0" smtClean="0"/>
            </a:br>
            <a:r>
              <a:rPr lang="en-US" sz="2800" dirty="0" smtClean="0"/>
              <a:t>consistent with kinetic </a:t>
            </a:r>
            <a:r>
              <a:rPr lang="en-US" sz="2800" dirty="0" smtClean="0"/>
              <a:t>model</a:t>
            </a:r>
            <a:r>
              <a:rPr lang="en-US" sz="2800" dirty="0" smtClean="0"/>
              <a:t> than fluid model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00" y="1701852"/>
            <a:ext cx="2667000" cy="533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b="1" dirty="0" smtClean="0"/>
              <a:t>Fast-ion p profiles used in kinetic calculations</a:t>
            </a:r>
            <a:endParaRPr lang="en-US" sz="1600" b="1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276600" y="1066800"/>
            <a:ext cx="434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0" kern="0" dirty="0" smtClean="0">
                <a:solidFill>
                  <a:schemeClr val="tx1"/>
                </a:solidFill>
                <a:latin typeface="+mn-lt"/>
                <a:cs typeface="+mn-cs"/>
              </a:rPr>
              <a:t>Measured mode frequency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Right Arrow 22"/>
          <p:cNvSpPr/>
          <p:nvPr/>
        </p:nvSpPr>
        <p:spPr bwMode="auto">
          <a:xfrm rot="17288996">
            <a:off x="3074745" y="4911933"/>
            <a:ext cx="528639" cy="176369"/>
          </a:xfrm>
          <a:prstGeom prst="rightArrow">
            <a:avLst>
              <a:gd name="adj1" fmla="val 55000"/>
              <a:gd name="adj2" fmla="val 50000"/>
            </a:avLst>
          </a:prstGeom>
          <a:solidFill>
            <a:srgbClr val="3333FF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235252"/>
            <a:ext cx="3391691" cy="226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1828800"/>
            <a:ext cx="523953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ight Arrow 19"/>
          <p:cNvSpPr/>
          <p:nvPr/>
        </p:nvSpPr>
        <p:spPr bwMode="auto">
          <a:xfrm rot="6539758">
            <a:off x="3010448" y="1840619"/>
            <a:ext cx="914400" cy="194277"/>
          </a:xfrm>
          <a:prstGeom prst="rightArrow">
            <a:avLst>
              <a:gd name="adj1" fmla="val 55000"/>
              <a:gd name="adj2" fmla="val 50000"/>
            </a:avLst>
          </a:prstGeom>
          <a:solidFill>
            <a:schemeClr val="tx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3124200" y="2438400"/>
            <a:ext cx="228600" cy="228600"/>
          </a:xfrm>
          <a:prstGeom prst="ellipse">
            <a:avLst/>
          </a:prstGeom>
          <a:solidFill>
            <a:schemeClr val="tx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8200" y="1752600"/>
            <a:ext cx="15520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i="0" dirty="0" smtClean="0">
                <a:solidFill>
                  <a:schemeClr val="tx1"/>
                </a:solidFill>
              </a:rPr>
              <a:t>NSTX shot 119621, t=610ms</a:t>
            </a:r>
            <a:endParaRPr lang="en-US" sz="800" i="0" dirty="0">
              <a:solidFill>
                <a:schemeClr val="tx1"/>
              </a:solidFill>
            </a:endParaRPr>
          </a:p>
        </p:txBody>
      </p:sp>
      <p:sp>
        <p:nvSpPr>
          <p:cNvPr id="28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DF4E6158-EB71-4841-A901-A592AB088EC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r>
              <a:rPr lang="en-US" sz="2800" dirty="0" smtClean="0"/>
              <a:t>IWM: Kinetic </a:t>
            </a:r>
            <a:r>
              <a:rPr lang="en-US" sz="2800" dirty="0" smtClean="0"/>
              <a:t>fast-ions destabilizing,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thermals </a:t>
            </a:r>
            <a:r>
              <a:rPr lang="en-US" sz="2800" dirty="0" smtClean="0"/>
              <a:t>stabilizing </a:t>
            </a:r>
            <a:endParaRPr lang="en-US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219200"/>
            <a:ext cx="5091113" cy="4672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5410200" y="12954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</a:pPr>
            <a:r>
              <a:rPr lang="en-US" sz="2400" b="0" i="0" kern="0" dirty="0" smtClean="0">
                <a:solidFill>
                  <a:srgbClr val="FF0000"/>
                </a:solidFill>
                <a:latin typeface="+mn-lt"/>
                <a:cs typeface="+mn-cs"/>
              </a:rPr>
              <a:t>Fast ions only: kinetic </a:t>
            </a:r>
            <a:r>
              <a:rPr lang="en-US" sz="2400" b="0" i="0" kern="0" dirty="0" smtClean="0">
                <a:solidFill>
                  <a:srgbClr val="FF0000"/>
                </a:solidFill>
                <a:latin typeface="Symbol" pitchFamily="18" charset="2"/>
                <a:cs typeface="+mn-cs"/>
              </a:rPr>
              <a:t>g</a:t>
            </a:r>
            <a:r>
              <a:rPr lang="en-US" sz="2400" b="0" i="0" kern="0" dirty="0" smtClean="0">
                <a:solidFill>
                  <a:srgbClr val="FF0000"/>
                </a:solidFill>
                <a:latin typeface="+mn-lt"/>
                <a:cs typeface="+mn-cs"/>
              </a:rPr>
              <a:t> exceeds all other </a:t>
            </a:r>
            <a:r>
              <a:rPr lang="en-US" sz="2400" b="0" i="0" kern="0" dirty="0" smtClean="0">
                <a:solidFill>
                  <a:srgbClr val="FF0000"/>
                </a:solidFill>
                <a:latin typeface="Symbol" pitchFamily="18" charset="2"/>
                <a:cs typeface="+mn-cs"/>
              </a:rPr>
              <a:t>g</a:t>
            </a:r>
            <a:r>
              <a:rPr lang="en-US" sz="2400" b="0" i="0" kern="0" dirty="0" smtClean="0">
                <a:solidFill>
                  <a:srgbClr val="FF0000"/>
                </a:solidFill>
                <a:latin typeface="+mn-lt"/>
                <a:cs typeface="+mn-cs"/>
              </a:rPr>
              <a:t> values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ight Arrow 12"/>
          <p:cNvSpPr/>
          <p:nvPr/>
        </p:nvSpPr>
        <p:spPr bwMode="auto">
          <a:xfrm rot="10800000">
            <a:off x="4876800" y="1676399"/>
            <a:ext cx="457200" cy="221305"/>
          </a:xfrm>
          <a:prstGeom prst="rightArrow">
            <a:avLst>
              <a:gd name="adj1" fmla="val 55000"/>
              <a:gd name="adj2" fmla="val 50000"/>
            </a:avLst>
          </a:prstGeom>
          <a:solidFill>
            <a:srgbClr val="FF0000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5334000" y="40386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Thermals</a:t>
            </a:r>
            <a:r>
              <a:rPr lang="en-US" sz="2400" b="0" i="0" kern="0" dirty="0" smtClean="0">
                <a:solidFill>
                  <a:srgbClr val="339933"/>
                </a:solidFill>
                <a:latin typeface="+mn-lt"/>
                <a:cs typeface="+mn-cs"/>
              </a:rPr>
              <a:t> only: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stabilizing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ight Arrow 16"/>
          <p:cNvSpPr/>
          <p:nvPr/>
        </p:nvSpPr>
        <p:spPr bwMode="auto">
          <a:xfrm rot="10800000">
            <a:off x="4876801" y="4198295"/>
            <a:ext cx="457200" cy="221305"/>
          </a:xfrm>
          <a:prstGeom prst="rightArrow">
            <a:avLst>
              <a:gd name="adj1" fmla="val 55000"/>
              <a:gd name="adj2" fmla="val 50000"/>
            </a:avLst>
          </a:prstGeom>
          <a:solidFill>
            <a:srgbClr val="339933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5410200" y="2209800"/>
            <a:ext cx="3733800" cy="8382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3333FF"/>
                </a:solidFill>
              </a:rPr>
              <a:t>Kinetic </a:t>
            </a:r>
            <a:r>
              <a:rPr lang="en-US" dirty="0" smtClean="0">
                <a:solidFill>
                  <a:srgbClr val="3333FF"/>
                </a:solidFill>
                <a:latin typeface="Symbol" pitchFamily="18" charset="2"/>
              </a:rPr>
              <a:t>g</a:t>
            </a:r>
            <a:r>
              <a:rPr lang="en-US" dirty="0" smtClean="0">
                <a:solidFill>
                  <a:srgbClr val="3333FF"/>
                </a:solidFill>
              </a:rPr>
              <a:t> with no damping</a:t>
            </a:r>
          </a:p>
          <a:p>
            <a:pPr>
              <a:buNone/>
            </a:pPr>
            <a:r>
              <a:rPr lang="en-US" sz="2000" dirty="0" smtClean="0">
                <a:solidFill>
                  <a:srgbClr val="3333FF"/>
                </a:solidFill>
              </a:rPr>
              <a:t>(non-adiabatic </a:t>
            </a:r>
            <a:r>
              <a:rPr lang="en-US" sz="2000" dirty="0" err="1" smtClean="0">
                <a:solidFill>
                  <a:srgbClr val="3333FF"/>
                </a:solidFill>
                <a:latin typeface="Symbol" pitchFamily="18" charset="2"/>
              </a:rPr>
              <a:t>d</a:t>
            </a:r>
            <a:r>
              <a:rPr lang="en-US" sz="2000" dirty="0" err="1" smtClean="0">
                <a:solidFill>
                  <a:srgbClr val="3333FF"/>
                </a:solidFill>
              </a:rPr>
              <a:t>W</a:t>
            </a:r>
            <a:r>
              <a:rPr lang="en-US" sz="2000" baseline="-25000" dirty="0" err="1" smtClean="0">
                <a:solidFill>
                  <a:srgbClr val="3333FF"/>
                </a:solidFill>
              </a:rPr>
              <a:t>k</a:t>
            </a:r>
            <a:r>
              <a:rPr lang="en-US" sz="2000" dirty="0" smtClean="0">
                <a:solidFill>
                  <a:srgbClr val="3333FF"/>
                </a:solidFill>
              </a:rPr>
              <a:t> = 0 limit)</a:t>
            </a:r>
            <a:endParaRPr lang="en-US" sz="2800" dirty="0">
              <a:solidFill>
                <a:srgbClr val="3333FF"/>
              </a:solidFill>
            </a:endParaRPr>
          </a:p>
        </p:txBody>
      </p:sp>
      <p:sp>
        <p:nvSpPr>
          <p:cNvPr id="19" name="Right Arrow 18"/>
          <p:cNvSpPr/>
          <p:nvPr/>
        </p:nvSpPr>
        <p:spPr bwMode="auto">
          <a:xfrm rot="10800000">
            <a:off x="4880666" y="2369494"/>
            <a:ext cx="453333" cy="221305"/>
          </a:xfrm>
          <a:prstGeom prst="rightArrow">
            <a:avLst>
              <a:gd name="adj1" fmla="val 55000"/>
              <a:gd name="adj2" fmla="val 50000"/>
            </a:avLst>
          </a:prstGeom>
          <a:solidFill>
            <a:schemeClr val="accent2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5029200" y="31242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n-US" sz="2400" b="0" i="0" kern="0" dirty="0" smtClean="0">
                <a:solidFill>
                  <a:schemeClr val="tx1"/>
                </a:solidFill>
              </a:rPr>
              <a:t>Kinetic </a:t>
            </a:r>
            <a:r>
              <a:rPr lang="en-US" sz="2400" b="0" i="0" kern="0" dirty="0" smtClean="0">
                <a:solidFill>
                  <a:schemeClr val="tx1"/>
                </a:solidFill>
                <a:latin typeface="Symbol" pitchFamily="18" charset="2"/>
              </a:rPr>
              <a:t>g </a:t>
            </a:r>
            <a:r>
              <a:rPr lang="en-US" sz="2400" b="0" i="0" kern="0" dirty="0" smtClean="0">
                <a:solidFill>
                  <a:schemeClr val="tx1"/>
                </a:solidFill>
                <a:latin typeface="+mn-lt"/>
              </a:rPr>
              <a:t>with thermal + fast: similar to fluid </a:t>
            </a:r>
            <a:r>
              <a:rPr lang="en-US" sz="2400" b="0" i="0" kern="0" dirty="0" smtClean="0">
                <a:solidFill>
                  <a:schemeClr val="tx1"/>
                </a:solidFill>
                <a:latin typeface="Symbol" pitchFamily="18" charset="2"/>
              </a:rPr>
              <a:t>g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cs typeface="+mn-cs"/>
            </a:endParaRPr>
          </a:p>
        </p:txBody>
      </p:sp>
      <p:sp>
        <p:nvSpPr>
          <p:cNvPr id="21" name="Right Arrow 20"/>
          <p:cNvSpPr/>
          <p:nvPr/>
        </p:nvSpPr>
        <p:spPr bwMode="auto">
          <a:xfrm rot="10800000">
            <a:off x="4880667" y="3512494"/>
            <a:ext cx="453333" cy="221305"/>
          </a:xfrm>
          <a:prstGeom prst="rightArrow">
            <a:avLst>
              <a:gd name="adj1" fmla="val 55000"/>
              <a:gd name="adj2" fmla="val 50000"/>
            </a:avLst>
          </a:prstGeom>
          <a:solidFill>
            <a:schemeClr val="tx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23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DF4E6158-EB71-4841-A901-A592AB088EC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0" y="60198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Implication: thermal</a:t>
            </a:r>
            <a:r>
              <a:rPr kumimoji="0" lang="en-US" sz="24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damping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stabilizes </a:t>
            </a:r>
            <a:r>
              <a:rPr kumimoji="0" lang="en-US" sz="24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rotation-driven mode</a:t>
            </a:r>
          </a:p>
        </p:txBody>
      </p:sp>
      <p:sp>
        <p:nvSpPr>
          <p:cNvPr id="25" name="Right Triangle 24"/>
          <p:cNvSpPr/>
          <p:nvPr/>
        </p:nvSpPr>
        <p:spPr bwMode="auto">
          <a:xfrm rot="5400000">
            <a:off x="1883664" y="457200"/>
            <a:ext cx="1524000" cy="3505200"/>
          </a:xfrm>
          <a:prstGeom prst="rtTriangle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2800" dirty="0" smtClean="0"/>
              <a:t>IWM:  Precession </a:t>
            </a:r>
            <a:r>
              <a:rPr lang="en-US" sz="2800" dirty="0" smtClean="0"/>
              <a:t>resonance dominates damping,</a:t>
            </a:r>
            <a:br>
              <a:rPr lang="en-US" sz="2800" dirty="0" smtClean="0"/>
            </a:br>
            <a:r>
              <a:rPr lang="en-US" sz="2800" dirty="0" smtClean="0"/>
              <a:t>highest </a:t>
            </a:r>
            <a:r>
              <a:rPr lang="en-US" sz="2800" dirty="0" err="1" smtClean="0">
                <a:latin typeface="Symbol" pitchFamily="18" charset="2"/>
              </a:rPr>
              <a:t>b</a:t>
            </a:r>
            <a:r>
              <a:rPr lang="en-US" sz="2800" baseline="-25000" dirty="0" err="1" smtClean="0"/>
              <a:t>N</a:t>
            </a:r>
            <a:r>
              <a:rPr lang="en-US" sz="2800" dirty="0" smtClean="0"/>
              <a:t> requires inclusion of passing resonance</a:t>
            </a:r>
            <a:endParaRPr lang="en-US" sz="2800" dirty="0">
              <a:latin typeface="Symbol" pitchFamily="18" charset="2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942895"/>
            <a:ext cx="4953000" cy="4391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191000" y="5260777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ight Arrow 6"/>
          <p:cNvSpPr/>
          <p:nvPr/>
        </p:nvSpPr>
        <p:spPr bwMode="auto">
          <a:xfrm rot="14850258">
            <a:off x="3785169" y="4905457"/>
            <a:ext cx="615997" cy="208274"/>
          </a:xfrm>
          <a:prstGeom prst="rightArrow">
            <a:avLst>
              <a:gd name="adj1" fmla="val 55000"/>
              <a:gd name="adj2" fmla="val 50000"/>
            </a:avLst>
          </a:prstGeom>
          <a:solidFill>
            <a:schemeClr val="accent2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 rot="10800000">
            <a:off x="4343400" y="4114799"/>
            <a:ext cx="762000" cy="213493"/>
          </a:xfrm>
          <a:prstGeom prst="rightArrow">
            <a:avLst>
              <a:gd name="adj1" fmla="val 55000"/>
              <a:gd name="adj2" fmla="val 50000"/>
            </a:avLst>
          </a:prstGeom>
          <a:solidFill>
            <a:srgbClr val="FF0000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0" y="59436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</a:pPr>
            <a:r>
              <a:rPr kumimoji="0" lang="en-US" sz="2800" i="0" u="non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Passing resonance </a:t>
            </a:r>
            <a:r>
              <a:rPr lang="en-US" sz="2800" i="0" kern="0" noProof="0" dirty="0" smtClean="0">
                <a:solidFill>
                  <a:srgbClr val="FF6600"/>
                </a:solidFill>
                <a:latin typeface="Arial Narrow" pitchFamily="34" charset="0"/>
                <a:cs typeface="+mn-cs"/>
              </a:rPr>
              <a:t>alone</a:t>
            </a:r>
            <a:r>
              <a:rPr kumimoji="0" lang="en-US" sz="2800" i="0" u="none" kern="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</a:t>
            </a:r>
            <a:r>
              <a:rPr kumimoji="0" lang="en-US" sz="2800" i="0" u="non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provides little stabilization: </a:t>
            </a:r>
            <a:r>
              <a:rPr kumimoji="0" lang="en-US" sz="3200" i="0" u="non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Symbol" pitchFamily="18" charset="2"/>
                <a:cs typeface="+mn-cs"/>
              </a:rPr>
              <a:t>g</a:t>
            </a:r>
            <a:r>
              <a:rPr kumimoji="0" lang="en-US" sz="2800" i="0" u="none" kern="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</a:t>
            </a:r>
            <a:r>
              <a:rPr kumimoji="0" lang="en-US" sz="28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  <a:sym typeface="Symbol"/>
              </a:rPr>
              <a:t> </a:t>
            </a:r>
            <a:r>
              <a:rPr lang="en-US" sz="3200" i="0" kern="0" dirty="0" err="1" smtClean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en-US" sz="2800" i="0" kern="0" baseline="-25000" dirty="0" err="1" smtClean="0">
                <a:solidFill>
                  <a:schemeClr val="tx1"/>
                </a:solidFill>
                <a:latin typeface="Arial Narrow" pitchFamily="34" charset="0"/>
              </a:rPr>
              <a:t>no</a:t>
            </a:r>
            <a:r>
              <a:rPr lang="en-US" sz="2800" i="0" kern="0" baseline="-25000" dirty="0" smtClean="0">
                <a:solidFill>
                  <a:schemeClr val="tx1"/>
                </a:solidFill>
                <a:latin typeface="Arial Narrow" pitchFamily="34" charset="0"/>
              </a:rPr>
              <a:t>-damp</a:t>
            </a:r>
            <a:endParaRPr kumimoji="0" lang="en-US" sz="2800" i="0" u="none" strike="noStrike" kern="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+mn-cs"/>
            </a:endParaRPr>
          </a:p>
        </p:txBody>
      </p:sp>
      <p:sp>
        <p:nvSpPr>
          <p:cNvPr id="10" name="Right Arrow 9"/>
          <p:cNvSpPr/>
          <p:nvPr/>
        </p:nvSpPr>
        <p:spPr bwMode="auto">
          <a:xfrm rot="15133348">
            <a:off x="980077" y="5267354"/>
            <a:ext cx="1453230" cy="209491"/>
          </a:xfrm>
          <a:prstGeom prst="rightArrow">
            <a:avLst>
              <a:gd name="adj1" fmla="val 55000"/>
              <a:gd name="adj2" fmla="val 50000"/>
            </a:avLst>
          </a:prstGeom>
          <a:solidFill>
            <a:srgbClr val="FF9933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133600" y="5257800"/>
            <a:ext cx="6934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lnSpc>
                <a:spcPct val="70000"/>
              </a:lnSpc>
              <a:spcBef>
                <a:spcPct val="20000"/>
              </a:spcBef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Precession resonance</a:t>
            </a:r>
            <a:r>
              <a:rPr kumimoji="0" lang="en-US" sz="280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provides </a:t>
            </a:r>
            <a:r>
              <a:rPr lang="en-US" sz="2800" i="0" kern="0" dirty="0" smtClean="0">
                <a:solidFill>
                  <a:schemeClr val="accent2"/>
                </a:solidFill>
                <a:latin typeface="Arial Narrow" pitchFamily="34" charset="0"/>
                <a:cs typeface="+mn-cs"/>
              </a:rPr>
              <a:t>most</a:t>
            </a:r>
            <a:r>
              <a:rPr kumimoji="0" lang="en-US" sz="280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stabilization</a:t>
            </a:r>
          </a:p>
          <a:p>
            <a:pPr marL="342900" lvl="0" indent="-342900" algn="ctr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2000" i="0" kern="0" dirty="0" smtClean="0">
                <a:solidFill>
                  <a:schemeClr val="accent2"/>
                </a:solidFill>
                <a:latin typeface="Arial Narrow" pitchFamily="34" charset="0"/>
                <a:cs typeface="+mn-cs"/>
              </a:rPr>
              <a:t>Resonance occurs near location of </a:t>
            </a:r>
            <a:r>
              <a:rPr lang="en-US" sz="2000" i="0" kern="0" dirty="0" err="1" smtClean="0">
                <a:solidFill>
                  <a:schemeClr val="accent2"/>
                </a:solidFill>
                <a:latin typeface="Symbol" pitchFamily="18" charset="2"/>
                <a:cs typeface="+mn-cs"/>
              </a:rPr>
              <a:t>w</a:t>
            </a:r>
            <a:r>
              <a:rPr lang="en-US" sz="2000" i="0" kern="0" baseline="-25000" dirty="0" err="1" smtClean="0">
                <a:solidFill>
                  <a:schemeClr val="accent2"/>
                </a:solidFill>
                <a:latin typeface="+mn-lt"/>
                <a:cs typeface="+mn-cs"/>
              </a:rPr>
              <a:t>r</a:t>
            </a:r>
            <a:r>
              <a:rPr lang="en-US" sz="2000" i="0" kern="0" dirty="0" smtClean="0">
                <a:solidFill>
                  <a:schemeClr val="accent2"/>
                </a:solidFill>
                <a:latin typeface="+mn-lt"/>
                <a:cs typeface="+mn-cs"/>
              </a:rPr>
              <a:t> </a:t>
            </a:r>
            <a:r>
              <a:rPr lang="en-US" sz="2000" i="0" kern="0" dirty="0" smtClean="0">
                <a:solidFill>
                  <a:schemeClr val="accent2"/>
                </a:solidFill>
                <a:latin typeface="Arial Narrow" pitchFamily="34" charset="0"/>
                <a:cs typeface="+mn-cs"/>
              </a:rPr>
              <a:t>=</a:t>
            </a:r>
            <a:r>
              <a:rPr lang="en-US" sz="2000" i="0" kern="0" dirty="0" smtClean="0">
                <a:solidFill>
                  <a:schemeClr val="accent2"/>
                </a:solidFill>
                <a:latin typeface="+mn-lt"/>
                <a:cs typeface="+mn-cs"/>
              </a:rPr>
              <a:t> </a:t>
            </a:r>
            <a:r>
              <a:rPr lang="en-US" sz="2000" i="0" kern="0" dirty="0" err="1" smtClean="0">
                <a:solidFill>
                  <a:schemeClr val="accent2"/>
                </a:solidFill>
                <a:latin typeface="Symbol" pitchFamily="18" charset="2"/>
                <a:cs typeface="+mn-cs"/>
              </a:rPr>
              <a:t>w</a:t>
            </a:r>
            <a:r>
              <a:rPr lang="en-US" sz="2000" i="0" kern="0" baseline="-25000" dirty="0" err="1" smtClean="0">
                <a:solidFill>
                  <a:schemeClr val="accent2"/>
                </a:solidFill>
                <a:latin typeface="+mn-lt"/>
                <a:cs typeface="+mn-cs"/>
              </a:rPr>
              <a:t>E</a:t>
            </a:r>
            <a:r>
              <a:rPr lang="en-US" sz="2000" i="0" kern="0" dirty="0" smtClean="0">
                <a:solidFill>
                  <a:schemeClr val="accent2"/>
                </a:solidFill>
                <a:latin typeface="+mn-lt"/>
                <a:cs typeface="+mn-cs"/>
              </a:rPr>
              <a:t> </a:t>
            </a:r>
            <a:r>
              <a:rPr lang="en-US" sz="2000" i="0" kern="0" dirty="0" smtClean="0">
                <a:solidFill>
                  <a:schemeClr val="accent2"/>
                </a:solidFill>
                <a:latin typeface="Arial Narrow" pitchFamily="34" charset="0"/>
                <a:cs typeface="+mn-cs"/>
              </a:rPr>
              <a:t>in core </a:t>
            </a:r>
            <a:r>
              <a:rPr lang="en-US" sz="2000" i="0" kern="0" dirty="0" smtClean="0">
                <a:solidFill>
                  <a:schemeClr val="accent2"/>
                </a:solidFill>
                <a:latin typeface="Arial Narrow" pitchFamily="34" charset="0"/>
              </a:rPr>
              <a:t>(not shown)</a:t>
            </a:r>
            <a:endParaRPr kumimoji="0" lang="en-US" sz="280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5105400" y="3505200"/>
            <a:ext cx="3581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Passing more important</a:t>
            </a:r>
            <a:r>
              <a:rPr kumimoji="0" lang="en-US" sz="280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than bounce resonance after precession</a:t>
            </a:r>
            <a:endParaRPr kumimoji="0" lang="en-US" sz="28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itchFamily="34" charset="0"/>
              <a:cs typeface="+mn-cs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DF4E6158-EB71-4841-A901-A592AB088EC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38200" y="1524000"/>
            <a:ext cx="134684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0" dirty="0" smtClean="0">
                <a:solidFill>
                  <a:schemeClr val="tx1"/>
                </a:solidFill>
              </a:rPr>
              <a:t>no damping</a:t>
            </a:r>
            <a:endParaRPr lang="en-US" sz="1600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rotation reduces </a:t>
            </a:r>
            <a:r>
              <a:rPr lang="en-US" dirty="0" err="1" smtClean="0">
                <a:latin typeface="Symbol" panose="05050102010706020507" pitchFamily="18" charset="2"/>
              </a:rPr>
              <a:t>b</a:t>
            </a:r>
            <a:r>
              <a:rPr lang="en-US" baseline="-25000" dirty="0" err="1" smtClean="0"/>
              <a:t>N</a:t>
            </a:r>
            <a:r>
              <a:rPr lang="en-US" dirty="0" smtClean="0"/>
              <a:t> limits for ideal wall mode (IWM), </a:t>
            </a:r>
            <a:br>
              <a:rPr lang="en-US" dirty="0" smtClean="0"/>
            </a:br>
            <a:r>
              <a:rPr lang="en-US" dirty="0" smtClean="0"/>
              <a:t>no-wall mode (NWM), and resistive wall mode (RWM)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715000"/>
            <a:ext cx="8908542" cy="838200"/>
          </a:xfrm>
        </p:spPr>
        <p:txBody>
          <a:bodyPr/>
          <a:lstStyle/>
          <a:p>
            <a:r>
              <a:rPr lang="en-US" dirty="0" smtClean="0">
                <a:solidFill>
                  <a:srgbClr val="339933"/>
                </a:solidFill>
              </a:rPr>
              <a:t>At high rotation, RWM marginal </a:t>
            </a:r>
            <a:r>
              <a:rPr lang="en-US" dirty="0" err="1" smtClean="0">
                <a:solidFill>
                  <a:srgbClr val="339933"/>
                </a:solidFill>
                <a:latin typeface="Symbol" panose="05050102010706020507" pitchFamily="18" charset="2"/>
              </a:rPr>
              <a:t>b</a:t>
            </a:r>
            <a:r>
              <a:rPr lang="en-US" baseline="-25000" dirty="0" err="1" smtClean="0">
                <a:solidFill>
                  <a:srgbClr val="339933"/>
                </a:solidFill>
              </a:rPr>
              <a:t>N</a:t>
            </a:r>
            <a:r>
              <a:rPr lang="en-US" dirty="0" smtClean="0">
                <a:solidFill>
                  <a:srgbClr val="339933"/>
                </a:solidFill>
              </a:rPr>
              <a:t> limit can extend below  fluid NWM limit, above fluid IWM limit, </a:t>
            </a:r>
            <a:r>
              <a:rPr lang="en-US" b="1" dirty="0" smtClean="0"/>
              <a:t>near kinetic IWM limit</a:t>
            </a:r>
            <a:endParaRPr lang="en-US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6" y="1447800"/>
            <a:ext cx="4437401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50622"/>
            <a:ext cx="4488942" cy="394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Brace 4"/>
          <p:cNvSpPr/>
          <p:nvPr/>
        </p:nvSpPr>
        <p:spPr bwMode="auto">
          <a:xfrm rot="5400000">
            <a:off x="6822567" y="4207383"/>
            <a:ext cx="628650" cy="2386584"/>
          </a:xfrm>
          <a:prstGeom prst="rightBrace">
            <a:avLst>
              <a:gd name="adj1" fmla="val 25473"/>
              <a:gd name="adj2" fmla="val 62272"/>
            </a:avLst>
          </a:prstGeom>
          <a:noFill/>
          <a:ln w="31750" cap="flat" cmpd="sng" algn="ctr">
            <a:solidFill>
              <a:srgbClr val="339933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1219200"/>
            <a:ext cx="2656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 dirty="0" smtClean="0">
                <a:solidFill>
                  <a:schemeClr val="tx1"/>
                </a:solidFill>
              </a:rPr>
              <a:t>Fluid limit (no kinetic effects)</a:t>
            </a:r>
            <a:endParaRPr lang="en-US" sz="1400" i="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0" y="1219200"/>
            <a:ext cx="2656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 dirty="0" smtClean="0">
                <a:solidFill>
                  <a:schemeClr val="tx1"/>
                </a:solidFill>
              </a:rPr>
              <a:t>Fluid limit (no kinetic effects)</a:t>
            </a:r>
            <a:endParaRPr lang="en-US" sz="1400" i="0" dirty="0">
              <a:solidFill>
                <a:schemeClr val="tx1"/>
              </a:solidFill>
            </a:endParaRPr>
          </a:p>
        </p:txBody>
      </p:sp>
      <p:sp>
        <p:nvSpPr>
          <p:cNvPr id="12" name="Right Arrow 11"/>
          <p:cNvSpPr/>
          <p:nvPr/>
        </p:nvSpPr>
        <p:spPr bwMode="auto">
          <a:xfrm rot="16200000">
            <a:off x="7924800" y="5334000"/>
            <a:ext cx="1295400" cy="228600"/>
          </a:xfrm>
          <a:prstGeom prst="rightArrow">
            <a:avLst>
              <a:gd name="adj1" fmla="val 69753"/>
              <a:gd name="adj2" fmla="val 50000"/>
            </a:avLst>
          </a:prstGeom>
          <a:solidFill>
            <a:schemeClr val="tx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79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RWM:  Rotation can change fluid RWM </a:t>
            </a:r>
            <a:r>
              <a:rPr lang="en-US" dirty="0" err="1" smtClean="0"/>
              <a:t>eigenfunction</a:t>
            </a:r>
            <a:r>
              <a:rPr lang="en-US" dirty="0"/>
              <a:t> </a:t>
            </a:r>
            <a:r>
              <a:rPr lang="en-US" dirty="0" smtClean="0"/>
              <a:t>and move regions of singular displacement away from </a:t>
            </a:r>
            <a:r>
              <a:rPr lang="en-US" dirty="0" err="1" smtClean="0"/>
              <a:t>rationals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1378"/>
            <a:ext cx="9144000" cy="457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dirty="0" smtClean="0"/>
              <a:t>Solid:  </a:t>
            </a:r>
            <a:r>
              <a:rPr lang="en-US" sz="2000" b="1" dirty="0" err="1" smtClean="0">
                <a:latin typeface="Symbol" panose="05050102010706020507" pitchFamily="18" charset="2"/>
              </a:rPr>
              <a:t>W</a:t>
            </a:r>
            <a:r>
              <a:rPr lang="en-US" sz="2000" b="1" baseline="-25000" dirty="0" err="1" smtClean="0">
                <a:latin typeface="Symbol" panose="05050102010706020507" pitchFamily="18" charset="2"/>
              </a:rPr>
              <a:t>f</a:t>
            </a:r>
            <a:r>
              <a:rPr lang="en-US" sz="2000" b="1" dirty="0" smtClean="0"/>
              <a:t>(0)</a:t>
            </a:r>
            <a:r>
              <a:rPr lang="en-US" sz="2000" b="1" dirty="0" err="1" smtClean="0">
                <a:latin typeface="Symbol" panose="05050102010706020507" pitchFamily="18" charset="2"/>
              </a:rPr>
              <a:t>t</a:t>
            </a:r>
            <a:r>
              <a:rPr lang="en-US" sz="2000" b="1" baseline="-25000" dirty="0" err="1" smtClean="0"/>
              <a:t>A</a:t>
            </a:r>
            <a:r>
              <a:rPr lang="en-US" sz="2000" b="1" dirty="0" smtClean="0"/>
              <a:t> = 0.005, </a:t>
            </a:r>
            <a:r>
              <a:rPr lang="en-US" sz="2000" b="1" dirty="0" smtClean="0">
                <a:latin typeface="Symbol" panose="05050102010706020507" pitchFamily="18" charset="2"/>
              </a:rPr>
              <a:t>G</a:t>
            </a:r>
            <a:r>
              <a:rPr lang="en-US" sz="2000" b="1" dirty="0" smtClean="0"/>
              <a:t>=5/3	         Dashed:  </a:t>
            </a:r>
            <a:r>
              <a:rPr lang="en-US" sz="2000" b="1" dirty="0" err="1">
                <a:latin typeface="Symbol" panose="05050102010706020507" pitchFamily="18" charset="2"/>
              </a:rPr>
              <a:t>W</a:t>
            </a:r>
            <a:r>
              <a:rPr lang="en-US" sz="2000" b="1" baseline="-25000" dirty="0" err="1">
                <a:latin typeface="Symbol" panose="05050102010706020507" pitchFamily="18" charset="2"/>
              </a:rPr>
              <a:t>f</a:t>
            </a:r>
            <a:r>
              <a:rPr lang="en-US" sz="2000" b="1" dirty="0"/>
              <a:t>(0)</a:t>
            </a:r>
            <a:r>
              <a:rPr lang="en-US" sz="2000" b="1" dirty="0" err="1">
                <a:latin typeface="Symbol" panose="05050102010706020507" pitchFamily="18" charset="2"/>
              </a:rPr>
              <a:t>t</a:t>
            </a:r>
            <a:r>
              <a:rPr lang="en-US" sz="2000" b="1" baseline="-25000" dirty="0" err="1"/>
              <a:t>A</a:t>
            </a:r>
            <a:r>
              <a:rPr lang="en-US" sz="2000" b="1" dirty="0"/>
              <a:t> = </a:t>
            </a:r>
            <a:r>
              <a:rPr lang="en-US" sz="2000" b="1" dirty="0" smtClean="0"/>
              <a:t>0.20, </a:t>
            </a:r>
            <a:r>
              <a:rPr lang="en-US" sz="2000" b="1" dirty="0" smtClean="0">
                <a:latin typeface="Symbol" panose="05050102010706020507" pitchFamily="18" charset="2"/>
              </a:rPr>
              <a:t>G</a:t>
            </a:r>
            <a:r>
              <a:rPr lang="en-US" sz="2000" b="1" dirty="0" smtClean="0"/>
              <a:t>=0.0001</a:t>
            </a:r>
            <a:endParaRPr lang="en-US" sz="2000" b="1" dirty="0"/>
          </a:p>
          <a:p>
            <a:pPr marL="0" indent="0" algn="ctr">
              <a:buNone/>
            </a:pPr>
            <a:endParaRPr lang="en-U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119" y="1371600"/>
            <a:ext cx="6535881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6200" y="216789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1400" i="0" kern="0" dirty="0" smtClean="0"/>
              <a:t>Note: </a:t>
            </a:r>
            <a:r>
              <a:rPr lang="en-US" sz="1400" i="0" kern="0" dirty="0" err="1" smtClean="0">
                <a:latin typeface="Symbol" panose="05050102010706020507" pitchFamily="18" charset="2"/>
              </a:rPr>
              <a:t>b</a:t>
            </a:r>
            <a:r>
              <a:rPr lang="en-US" sz="1400" i="0" kern="0" baseline="-25000" dirty="0" err="1" smtClean="0"/>
              <a:t>N</a:t>
            </a:r>
            <a:r>
              <a:rPr lang="en-US" sz="1400" i="0" kern="0" dirty="0" smtClean="0"/>
              <a:t> values are not identical</a:t>
            </a:r>
            <a:endParaRPr lang="en-US" sz="1400" i="0" kern="0" dirty="0"/>
          </a:p>
        </p:txBody>
      </p:sp>
    </p:spTree>
    <p:extLst>
      <p:ext uri="{BB962C8B-B14F-4D97-AF65-F5344CB8AC3E}">
        <p14:creationId xmlns:p14="http://schemas.microsoft.com/office/powerpoint/2010/main" val="124929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2800" dirty="0" smtClean="0"/>
              <a:t>Pressure-driven kink limit is strong physics constraint on maximum fusion performance</a:t>
            </a:r>
            <a:endParaRPr lang="en-US" sz="28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495800" y="1905001"/>
            <a:ext cx="4495800" cy="403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Modes grow 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  <a:cs typeface="+mn-cs"/>
              </a:rPr>
              <a:t>rapidly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above kink limit:</a:t>
            </a:r>
          </a:p>
          <a:p>
            <a:pPr marL="625475" marR="0" lvl="1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sym typeface="Wingdings" pitchFamily="2" charset="2"/>
              </a:rPr>
              <a:t>g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~ 1-10% of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sym typeface="Wingdings" pitchFamily="2" charset="2"/>
              </a:rPr>
              <a:t>t</a:t>
            </a:r>
            <a:r>
              <a:rPr kumimoji="0" lang="en-US" sz="1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A</a:t>
            </a: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-1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where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sym typeface="Wingdings" pitchFamily="2" charset="2"/>
              </a:rPr>
              <a:t>t</a:t>
            </a:r>
            <a:r>
              <a:rPr kumimoji="0" lang="en-US" sz="18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 ~ 1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sym typeface="Wingdings" pitchFamily="2" charset="2"/>
              </a:rPr>
              <a:t>m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</a:endParaRP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Superconducting “ideal wall” can increase stable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b</a:t>
            </a:r>
            <a:r>
              <a:rPr kumimoji="0" lang="en-US" sz="20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up to factor of 2</a:t>
            </a: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b="0" i="0" kern="0" noProof="0" dirty="0" smtClean="0">
                <a:solidFill>
                  <a:schemeClr val="tx1"/>
                </a:solidFill>
                <a:latin typeface="+mn-lt"/>
                <a:cs typeface="+mn-cs"/>
              </a:rPr>
              <a:t>Real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wall resistive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slow-growing “resistive wall mode” (RWM)</a:t>
            </a:r>
          </a:p>
          <a:p>
            <a:pPr marL="625475" lvl="1" indent="-225425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1800" b="0" i="0" kern="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 </a:t>
            </a:r>
            <a:r>
              <a:rPr lang="en-US" sz="1800" b="0" i="0" kern="0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g </a:t>
            </a:r>
            <a:r>
              <a:rPr lang="en-US" sz="1800" b="0" i="0" kern="0" dirty="0" err="1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t</a:t>
            </a:r>
            <a:r>
              <a:rPr lang="en-US" sz="1800" b="0" i="0" kern="0" baseline="-25000" dirty="0" err="1" smtClean="0">
                <a:solidFill>
                  <a:srgbClr val="FF0000"/>
                </a:solidFill>
                <a:sym typeface="Wingdings" pitchFamily="2" charset="2"/>
              </a:rPr>
              <a:t>wall</a:t>
            </a:r>
            <a:r>
              <a:rPr lang="en-US" sz="1800" b="0" i="0" kern="0" baseline="-250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1800" b="0" i="0" kern="0" dirty="0" smtClean="0">
                <a:solidFill>
                  <a:srgbClr val="FF0000"/>
                </a:solidFill>
                <a:sym typeface="Wingdings" pitchFamily="2" charset="2"/>
              </a:rPr>
              <a:t>~ 1 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sym typeface="Wingdings" pitchFamily="2" charset="2"/>
            </a:endParaRPr>
          </a:p>
          <a:p>
            <a:pPr marL="625475" marR="0" lvl="1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ms instead of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sym typeface="Wingdings" pitchFamily="2" charset="2"/>
              </a:rPr>
              <a:t>m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s time-scales</a:t>
            </a: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RWM can be stabilized with:</a:t>
            </a:r>
          </a:p>
          <a:p>
            <a:pPr marL="625475" marR="0" lvl="1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kinetic effects (rotation,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dissipation)</a:t>
            </a:r>
          </a:p>
          <a:p>
            <a:pPr marL="625475" marR="0" lvl="1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active feedback control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DF4E6158-EB71-4841-A901-A592AB088EC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152400" y="1066800"/>
            <a:ext cx="8839200" cy="5334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9863" lvl="0" indent="-169863" algn="ctr" eaLnBrk="0" hangingPunct="0">
              <a:spcBef>
                <a:spcPct val="20000"/>
              </a:spcBef>
              <a:defRPr/>
            </a:pP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280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fusion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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</a:t>
            </a:r>
            <a:r>
              <a:rPr kumimoji="0" lang="en-US" sz="28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v 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28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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Symbol"/>
              </a:rPr>
              <a:t>b</a:t>
            </a:r>
            <a:r>
              <a:rPr kumimoji="0" lang="en-US" sz="28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T</a:t>
            </a:r>
            <a:r>
              <a:rPr kumimoji="0" lang="en-US" sz="28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2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B</a:t>
            </a:r>
            <a:r>
              <a:rPr kumimoji="0" lang="en-US" sz="28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T</a:t>
            </a:r>
            <a:r>
              <a:rPr kumimoji="0" lang="en-US" sz="28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4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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Symbol"/>
              </a:rPr>
              <a:t>b</a:t>
            </a:r>
            <a:r>
              <a:rPr kumimoji="0" lang="en-US" sz="2800" i="0" u="none" strike="noStrike" kern="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N</a:t>
            </a:r>
            <a:r>
              <a:rPr kumimoji="0" lang="en-US" sz="2800" i="0" u="none" strike="noStrike" kern="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4</a:t>
            </a:r>
            <a:r>
              <a:rPr kumimoji="0" lang="en-US" sz="280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 </a:t>
            </a:r>
            <a:r>
              <a:rPr lang="en-US" sz="2800" i="0" kern="0" dirty="0" smtClean="0">
                <a:solidFill>
                  <a:srgbClr val="FF0000"/>
                </a:solidFill>
                <a:sym typeface="Symbol"/>
              </a:rPr>
              <a:t>B</a:t>
            </a:r>
            <a:r>
              <a:rPr lang="en-US" sz="2800" i="0" kern="0" baseline="-25000" dirty="0" smtClean="0">
                <a:solidFill>
                  <a:srgbClr val="FF0000"/>
                </a:solidFill>
                <a:sym typeface="Symbol"/>
              </a:rPr>
              <a:t>T</a:t>
            </a:r>
            <a:r>
              <a:rPr lang="en-US" sz="2800" i="0" kern="0" baseline="30000" dirty="0" smtClean="0">
                <a:solidFill>
                  <a:srgbClr val="FF0000"/>
                </a:solidFill>
                <a:sym typeface="Symbol"/>
              </a:rPr>
              <a:t>4</a:t>
            </a:r>
            <a:r>
              <a:rPr lang="en-US" sz="2800" b="0" i="0" kern="0" dirty="0" smtClean="0">
                <a:solidFill>
                  <a:schemeClr val="tx1"/>
                </a:solidFill>
                <a:sym typeface="Symbol"/>
              </a:rPr>
              <a:t> </a:t>
            </a:r>
            <a:r>
              <a:rPr lang="en-US" sz="2800" b="0" i="0" kern="0" dirty="0" smtClean="0">
                <a:solidFill>
                  <a:schemeClr val="bg2">
                    <a:lumMod val="75000"/>
                  </a:schemeClr>
                </a:solidFill>
                <a:sym typeface="Symbol"/>
              </a:rPr>
              <a:t>(1+</a:t>
            </a:r>
            <a:r>
              <a:rPr lang="en-US" sz="2800" b="0" i="0" kern="0" dirty="0" smtClean="0">
                <a:solidFill>
                  <a:schemeClr val="bg2">
                    <a:lumMod val="75000"/>
                  </a:schemeClr>
                </a:solidFill>
                <a:latin typeface="Symbol" pitchFamily="18" charset="2"/>
                <a:sym typeface="Symbol"/>
              </a:rPr>
              <a:t>k</a:t>
            </a:r>
            <a:r>
              <a:rPr lang="en-US" sz="2800" b="0" i="0" kern="0" baseline="30000" dirty="0" smtClean="0">
                <a:solidFill>
                  <a:schemeClr val="bg2">
                    <a:lumMod val="75000"/>
                  </a:schemeClr>
                </a:solidFill>
                <a:sym typeface="Symbol"/>
              </a:rPr>
              <a:t>2</a:t>
            </a:r>
            <a:r>
              <a:rPr lang="en-US" sz="2800" b="0" i="0" kern="0" dirty="0" smtClean="0">
                <a:solidFill>
                  <a:schemeClr val="bg2">
                    <a:lumMod val="75000"/>
                  </a:schemeClr>
                </a:solidFill>
                <a:sym typeface="Symbol"/>
              </a:rPr>
              <a:t>)</a:t>
            </a:r>
            <a:r>
              <a:rPr lang="en-US" sz="2800" b="0" i="0" kern="0" baseline="30000" dirty="0" smtClean="0">
                <a:solidFill>
                  <a:schemeClr val="bg2">
                    <a:lumMod val="75000"/>
                  </a:schemeClr>
                </a:solidFill>
                <a:sym typeface="Symbol"/>
              </a:rPr>
              <a:t>2</a:t>
            </a:r>
            <a:r>
              <a:rPr lang="en-US" sz="2800" b="0" i="0" kern="0" dirty="0" smtClean="0">
                <a:solidFill>
                  <a:schemeClr val="bg2">
                    <a:lumMod val="75000"/>
                  </a:schemeClr>
                </a:solidFill>
                <a:sym typeface="Symbol"/>
              </a:rPr>
              <a:t> / A f</a:t>
            </a:r>
            <a:r>
              <a:rPr lang="en-US" sz="2800" b="0" i="0" kern="0" baseline="-25000" dirty="0" smtClean="0">
                <a:solidFill>
                  <a:schemeClr val="bg2">
                    <a:lumMod val="75000"/>
                  </a:schemeClr>
                </a:solidFill>
                <a:sym typeface="Symbol"/>
              </a:rPr>
              <a:t>BS</a:t>
            </a:r>
            <a:r>
              <a:rPr lang="en-US" sz="2800" b="0" i="0" kern="0" baseline="30000" dirty="0" smtClean="0">
                <a:solidFill>
                  <a:schemeClr val="bg2">
                    <a:lumMod val="75000"/>
                  </a:schemeClr>
                </a:solidFill>
                <a:sym typeface="Symbol"/>
              </a:rPr>
              <a:t>2</a:t>
            </a:r>
            <a:endParaRPr kumimoji="0" lang="en-US" sz="2800" i="0" u="none" strike="noStrike" kern="0" cap="none" spc="0" normalizeH="0" baseline="3000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676400"/>
            <a:ext cx="4343400" cy="4046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Down Arrow 16"/>
          <p:cNvSpPr/>
          <p:nvPr/>
        </p:nvSpPr>
        <p:spPr bwMode="auto">
          <a:xfrm rot="10800000">
            <a:off x="3276600" y="5715000"/>
            <a:ext cx="381000" cy="457200"/>
          </a:xfrm>
          <a:prstGeom prst="downArrow">
            <a:avLst>
              <a:gd name="adj1" fmla="val 65254"/>
              <a:gd name="adj2" fmla="val 50000"/>
            </a:avLst>
          </a:prstGeom>
          <a:solidFill>
            <a:srgbClr val="FF00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6019800"/>
            <a:ext cx="8686800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i="0" dirty="0" smtClean="0">
                <a:solidFill>
                  <a:srgbClr val="FF0000"/>
                </a:solidFill>
              </a:rPr>
              <a:t>Talk focuses on </a:t>
            </a:r>
            <a:r>
              <a:rPr lang="en-US" sz="2200" i="0" u="sng" dirty="0" smtClean="0">
                <a:solidFill>
                  <a:srgbClr val="FF0000"/>
                </a:solidFill>
              </a:rPr>
              <a:t>ideal-wall mode</a:t>
            </a:r>
            <a:r>
              <a:rPr lang="en-US" sz="2200" i="0" dirty="0" smtClean="0">
                <a:solidFill>
                  <a:srgbClr val="FF0000"/>
                </a:solidFill>
              </a:rPr>
              <a:t> (IWM</a:t>
            </a:r>
            <a:r>
              <a:rPr lang="en-US" sz="2200" i="0" dirty="0" smtClean="0">
                <a:solidFill>
                  <a:srgbClr val="FF0000"/>
                </a:solidFill>
              </a:rPr>
              <a:t>), also treats</a:t>
            </a:r>
            <a:r>
              <a:rPr lang="en-US" sz="2200" i="0" dirty="0" smtClean="0">
                <a:solidFill>
                  <a:srgbClr val="FF0000"/>
                </a:solidFill>
              </a:rPr>
              <a:t> </a:t>
            </a:r>
            <a:r>
              <a:rPr lang="en-US" sz="2200" i="0" dirty="0" smtClean="0">
                <a:solidFill>
                  <a:srgbClr val="FF0000"/>
                </a:solidFill>
              </a:rPr>
              <a:t>RWM vs. </a:t>
            </a:r>
            <a:r>
              <a:rPr lang="en-US" sz="2200" i="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W</a:t>
            </a:r>
            <a:r>
              <a:rPr lang="en-US" sz="2200" i="0" baseline="-250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f</a:t>
            </a:r>
            <a:endParaRPr lang="en-US" sz="2200" i="0" baseline="-25000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6607" y="5675856"/>
            <a:ext cx="2795958" cy="20005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fr-FR" sz="700" i="0" dirty="0" smtClean="0"/>
              <a:t>M. Chu, et al., Plasma Phys. Control. Fusion 52 (2010) 123001</a:t>
            </a:r>
            <a:endParaRPr lang="en-US" sz="70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recession resonance alone cannot provide passive RWM stabilization – next step: include bounce harmonics, passing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1371600"/>
            <a:ext cx="3657600" cy="4191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Thermals are </a:t>
            </a:r>
            <a:r>
              <a:rPr lang="en-US" dirty="0">
                <a:solidFill>
                  <a:srgbClr val="FF0000"/>
                </a:solidFill>
              </a:rPr>
              <a:t>destabilizing </a:t>
            </a:r>
          </a:p>
          <a:p>
            <a:r>
              <a:rPr lang="en-US" dirty="0" smtClean="0">
                <a:solidFill>
                  <a:srgbClr val="339933"/>
                </a:solidFill>
              </a:rPr>
              <a:t>Fast ion contribution to stability is small  </a:t>
            </a:r>
          </a:p>
          <a:p>
            <a:r>
              <a:rPr lang="en-US" dirty="0" smtClean="0"/>
              <a:t>Fast + thermal similar to thermal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3333FF"/>
                </a:solidFill>
              </a:rPr>
              <a:t>Precession + bounce calculations underway </a:t>
            </a:r>
            <a:r>
              <a:rPr lang="en-US" dirty="0" smtClean="0">
                <a:solidFill>
                  <a:srgbClr val="3333FF"/>
                </a:solidFill>
                <a:sym typeface="Wingdings" panose="05000000000000000000" pitchFamily="2" charset="2"/>
              </a:rPr>
              <a:t></a:t>
            </a:r>
            <a:r>
              <a:rPr lang="en-US" dirty="0" smtClean="0">
                <a:solidFill>
                  <a:srgbClr val="3333FF"/>
                </a:solidFill>
              </a:rPr>
              <a:t> less destabilization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556736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77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2800" dirty="0" smtClean="0"/>
              <a:t>Study 3 classes of IWM-unstable </a:t>
            </a:r>
            <a:br>
              <a:rPr lang="en-US" sz="2800" dirty="0" smtClean="0"/>
            </a:br>
            <a:r>
              <a:rPr lang="en-US" sz="2800" dirty="0" smtClean="0"/>
              <a:t>plasmas spanning low to high </a:t>
            </a:r>
            <a:r>
              <a:rPr lang="en-US" sz="2800" dirty="0" err="1" smtClean="0">
                <a:latin typeface="Symbol" pitchFamily="18" charset="2"/>
              </a:rPr>
              <a:t>b</a:t>
            </a:r>
            <a:r>
              <a:rPr lang="en-US" sz="2800" baseline="-25000" dirty="0" err="1" smtClean="0"/>
              <a:t>N</a:t>
            </a:r>
            <a:endParaRPr 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4102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Low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Symbol" pitchFamily="18" charset="2"/>
              </a:rPr>
              <a:t>b</a:t>
            </a:r>
            <a:r>
              <a:rPr lang="en-US" sz="2800" baseline="-25000" dirty="0" err="1" smtClean="0">
                <a:solidFill>
                  <a:schemeClr val="bg1">
                    <a:lumMod val="85000"/>
                  </a:schemeClr>
                </a:solidFill>
              </a:rPr>
              <a:t>N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 limit ~ 3.5, often saturated/long-lived</a:t>
            </a:r>
          </a:p>
          <a:p>
            <a:pPr lvl="1"/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</a:rPr>
              <a:t>q</a:t>
            </a:r>
            <a:r>
              <a:rPr lang="en-US" sz="2400" baseline="-25000" dirty="0" err="1" smtClean="0">
                <a:solidFill>
                  <a:schemeClr val="bg1">
                    <a:lumMod val="85000"/>
                  </a:schemeClr>
                </a:solidFill>
              </a:rPr>
              <a:t>min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 ~ 2-3 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Common in early phase of current flat-top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Higher fraction of beam pressure, momentum (lower n</a:t>
            </a:r>
            <a:r>
              <a:rPr lang="en-US" sz="2400" baseline="-25000" dirty="0" smtClean="0">
                <a:solidFill>
                  <a:schemeClr val="bg1">
                    <a:lumMod val="85000"/>
                  </a:schemeClr>
                </a:solidFill>
              </a:rPr>
              <a:t>e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endParaRPr lang="en-US" sz="800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Intermediate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Symbol" pitchFamily="18" charset="2"/>
              </a:rPr>
              <a:t>b</a:t>
            </a:r>
            <a:r>
              <a:rPr lang="en-US" sz="2800" baseline="-25000" dirty="0" err="1" smtClean="0">
                <a:solidFill>
                  <a:schemeClr val="bg1">
                    <a:lumMod val="85000"/>
                  </a:schemeClr>
                </a:solidFill>
              </a:rPr>
              <a:t>N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 limit ~ 5</a:t>
            </a:r>
          </a:p>
          <a:p>
            <a:pPr lvl="1"/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</a:rPr>
              <a:t>q</a:t>
            </a:r>
            <a:r>
              <a:rPr lang="en-US" sz="2400" baseline="-25000" dirty="0" err="1" smtClean="0">
                <a:solidFill>
                  <a:schemeClr val="bg1">
                    <a:lumMod val="85000"/>
                  </a:schemeClr>
                </a:solidFill>
              </a:rPr>
              <a:t>min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 ~1.2-1.5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Typical good-performance H-mode, H</a:t>
            </a:r>
            <a:r>
              <a:rPr lang="en-US" sz="2400" baseline="-25000" dirty="0" smtClean="0">
                <a:solidFill>
                  <a:schemeClr val="bg1">
                    <a:lumMod val="85000"/>
                  </a:schemeClr>
                </a:solidFill>
              </a:rPr>
              <a:t>98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 ~ 0.8-1.2</a:t>
            </a:r>
          </a:p>
          <a:p>
            <a:endParaRPr lang="en-US" sz="10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800" b="1" dirty="0" smtClean="0"/>
              <a:t>Highest </a:t>
            </a:r>
            <a:r>
              <a:rPr lang="en-US" sz="2800" b="1" dirty="0" err="1" smtClean="0">
                <a:latin typeface="Symbol" pitchFamily="18" charset="2"/>
              </a:rPr>
              <a:t>b</a:t>
            </a:r>
            <a:r>
              <a:rPr lang="en-US" sz="2800" b="1" baseline="-25000" dirty="0" err="1" smtClean="0"/>
              <a:t>N</a:t>
            </a:r>
            <a:r>
              <a:rPr lang="en-US" sz="2800" b="1" dirty="0" smtClean="0"/>
              <a:t> limit ~ 6-6.5</a:t>
            </a:r>
          </a:p>
          <a:p>
            <a:pPr lvl="1"/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</a:rPr>
              <a:t>q</a:t>
            </a:r>
            <a:r>
              <a:rPr lang="en-US" sz="2400" baseline="-25000" dirty="0" err="1" smtClean="0">
                <a:solidFill>
                  <a:schemeClr val="bg1">
                    <a:lumMod val="85000"/>
                  </a:schemeClr>
                </a:solidFill>
              </a:rPr>
              <a:t>min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 ~ 1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“Enhanced Pedestal” H-mode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sym typeface="Wingdings" pitchFamily="2" charset="2"/>
              </a:rPr>
              <a:t> h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igh H</a:t>
            </a:r>
            <a:r>
              <a:rPr lang="en-US" sz="2400" baseline="-25000" dirty="0" smtClean="0">
                <a:solidFill>
                  <a:schemeClr val="bg1">
                    <a:lumMod val="85000"/>
                  </a:schemeClr>
                </a:solidFill>
              </a:rPr>
              <a:t>98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 ~ 1.5-1.6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Broad pressure, rotation profiles, high edge rotation shear</a:t>
            </a:r>
          </a:p>
          <a:p>
            <a:endParaRPr lang="en-US" sz="2800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DF4E6158-EB71-4841-A901-A592AB088EC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Experimental characteristics of highest-</a:t>
            </a:r>
            <a:r>
              <a:rPr lang="en-US" sz="2800" dirty="0" err="1" smtClean="0">
                <a:latin typeface="Symbol" pitchFamily="18" charset="2"/>
              </a:rPr>
              <a:t>b</a:t>
            </a:r>
            <a:r>
              <a:rPr lang="en-US" sz="2800" baseline="-25000" dirty="0" err="1" smtClean="0"/>
              <a:t>N</a:t>
            </a:r>
            <a:r>
              <a:rPr lang="en-US" sz="2800" dirty="0" smtClean="0"/>
              <a:t> MHD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371600"/>
            <a:ext cx="4495800" cy="2362200"/>
          </a:xfrm>
        </p:spPr>
        <p:txBody>
          <a:bodyPr/>
          <a:lstStyle/>
          <a:p>
            <a:pPr marL="228600" indent="-228600"/>
            <a:r>
              <a:rPr lang="en-US" dirty="0" smtClean="0"/>
              <a:t> </a:t>
            </a:r>
            <a:r>
              <a:rPr lang="en-US" dirty="0" err="1" smtClean="0">
                <a:latin typeface="Symbol" pitchFamily="18" charset="2"/>
              </a:rPr>
              <a:t>b</a:t>
            </a:r>
            <a:r>
              <a:rPr lang="en-US" baseline="-25000" dirty="0" err="1" smtClean="0"/>
              <a:t>N</a:t>
            </a:r>
            <a:r>
              <a:rPr lang="en-US" dirty="0" smtClean="0"/>
              <a:t> </a:t>
            </a:r>
            <a:r>
              <a:rPr lang="en-US" sz="2800" dirty="0" smtClean="0">
                <a:latin typeface="Arial Narrow" pitchFamily="34" charset="0"/>
              </a:rPr>
              <a:t>= 6-6.5 sustained for 2-3</a:t>
            </a:r>
            <a:r>
              <a:rPr lang="en-US" dirty="0" smtClean="0">
                <a:latin typeface="Symbol" pitchFamily="18" charset="2"/>
              </a:rPr>
              <a:t>t</a:t>
            </a:r>
            <a:r>
              <a:rPr lang="en-US" baseline="-25000" dirty="0" smtClean="0"/>
              <a:t>E</a:t>
            </a:r>
          </a:p>
          <a:p>
            <a:pPr marL="628650" lvl="1" indent="-228600"/>
            <a:r>
              <a:rPr lang="en-US" dirty="0" smtClean="0"/>
              <a:t>Oscillations from ELMs and bottom/limiter interactions</a:t>
            </a:r>
          </a:p>
          <a:p>
            <a:pPr marL="628650" lvl="1" indent="-228600"/>
            <a:r>
              <a:rPr lang="en-US" dirty="0" smtClean="0"/>
              <a:t>Possible small RWM activity</a:t>
            </a:r>
          </a:p>
          <a:p>
            <a:pPr marL="628650" lvl="1" indent="-228600"/>
            <a:r>
              <a:rPr lang="en-US" dirty="0" smtClean="0"/>
              <a:t>Only small core MHD (steady neutron rate)</a:t>
            </a:r>
          </a:p>
          <a:p>
            <a:pPr marL="628650" lvl="1" indent="-228600"/>
            <a:endParaRPr lang="en-US" dirty="0" smtClean="0"/>
          </a:p>
          <a:p>
            <a:pPr marL="628650" lvl="1" indent="-228600"/>
            <a:endParaRPr lang="en-US" dirty="0" smtClean="0"/>
          </a:p>
          <a:p>
            <a:pPr marL="228600" indent="-228600"/>
            <a:endParaRPr lang="en-US" baseline="-25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0" y="979779"/>
            <a:ext cx="4572000" cy="3353025"/>
            <a:chOff x="0" y="979779"/>
            <a:chExt cx="4343400" cy="3135022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979779"/>
              <a:ext cx="4343400" cy="3135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" name="Straight Connector 4"/>
            <p:cNvCxnSpPr/>
            <p:nvPr/>
          </p:nvCxnSpPr>
          <p:spPr bwMode="auto">
            <a:xfrm flipV="1">
              <a:off x="4053840" y="3412251"/>
              <a:ext cx="0" cy="641211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>
              <a:off x="1079483" y="1447800"/>
              <a:ext cx="3035317" cy="0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876800"/>
            <a:ext cx="4038600" cy="166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 bwMode="auto">
          <a:xfrm>
            <a:off x="4267200" y="4267200"/>
            <a:ext cx="152400" cy="762000"/>
          </a:xfrm>
          <a:prstGeom prst="straightConnector1">
            <a:avLst/>
          </a:prstGeom>
          <a:noFill/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914400" y="4267200"/>
            <a:ext cx="3352800" cy="762000"/>
          </a:xfrm>
          <a:prstGeom prst="straightConnector1">
            <a:avLst/>
          </a:prstGeom>
          <a:noFill/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85800" y="5867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i="0" kern="0" dirty="0" err="1" smtClean="0">
                <a:solidFill>
                  <a:srgbClr val="FF3300"/>
                </a:solidFill>
                <a:latin typeface="Symbol" pitchFamily="18" charset="2"/>
                <a:cs typeface="+mn-cs"/>
              </a:rPr>
              <a:t>g</a:t>
            </a:r>
            <a:r>
              <a:rPr lang="en-US" sz="2000" i="0" kern="0" baseline="-25000" dirty="0" err="1" smtClean="0">
                <a:solidFill>
                  <a:srgbClr val="FF3300"/>
                </a:solidFill>
                <a:latin typeface="+mn-lt"/>
                <a:cs typeface="+mn-cs"/>
              </a:rPr>
              <a:t>eff</a:t>
            </a:r>
            <a:r>
              <a:rPr lang="en-US" sz="2000" i="0" kern="0" baseline="-25000" dirty="0" smtClean="0">
                <a:solidFill>
                  <a:srgbClr val="FF3300"/>
                </a:solidFill>
                <a:latin typeface="+mn-lt"/>
                <a:cs typeface="+mn-cs"/>
              </a:rPr>
              <a:t> </a:t>
            </a:r>
            <a:r>
              <a:rPr lang="en-US" sz="2000" i="0" kern="0" dirty="0" err="1" smtClean="0">
                <a:solidFill>
                  <a:srgbClr val="FF3300"/>
                </a:solidFill>
                <a:latin typeface="Symbol" pitchFamily="18" charset="2"/>
                <a:cs typeface="+mn-cs"/>
              </a:rPr>
              <a:t>t</a:t>
            </a:r>
            <a:r>
              <a:rPr lang="en-US" sz="2000" i="0" kern="0" baseline="-25000" dirty="0" err="1" smtClean="0">
                <a:solidFill>
                  <a:srgbClr val="FF3300"/>
                </a:solidFill>
                <a:latin typeface="+mn-lt"/>
                <a:cs typeface="+mn-cs"/>
              </a:rPr>
              <a:t>A</a:t>
            </a:r>
            <a:r>
              <a:rPr lang="en-US" sz="1800" i="0" kern="0" dirty="0" smtClean="0">
                <a:solidFill>
                  <a:srgbClr val="FF3300"/>
                </a:solidFill>
                <a:latin typeface="+mn-lt"/>
                <a:cs typeface="+mn-cs"/>
              </a:rPr>
              <a:t> ~ 1</a:t>
            </a:r>
            <a:r>
              <a:rPr lang="en-US" sz="1800" i="0" kern="0" dirty="0" smtClean="0">
                <a:solidFill>
                  <a:srgbClr val="FF3300"/>
                </a:solidFill>
                <a:latin typeface="Helvetica"/>
                <a:cs typeface="Helvetica"/>
              </a:rPr>
              <a:t>×</a:t>
            </a:r>
            <a:r>
              <a:rPr lang="en-US" sz="1800" i="0" kern="0" dirty="0" smtClean="0">
                <a:solidFill>
                  <a:srgbClr val="FF3300"/>
                </a:solidFill>
                <a:latin typeface="+mn-lt"/>
                <a:cs typeface="+mn-cs"/>
              </a:rPr>
              <a:t>10</a:t>
            </a:r>
            <a:r>
              <a:rPr lang="en-US" sz="1800" i="0" kern="0" baseline="30000" dirty="0" smtClean="0">
                <a:solidFill>
                  <a:srgbClr val="FF3300"/>
                </a:solidFill>
                <a:latin typeface="+mn-lt"/>
                <a:cs typeface="+mn-cs"/>
              </a:rPr>
              <a:t>-2</a:t>
            </a:r>
            <a:endParaRPr kumimoji="0" lang="en-US" sz="1800" b="1" i="0" u="none" strike="noStrike" kern="0" cap="none" spc="0" normalizeH="0" baseline="3000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648200" y="4267200"/>
            <a:ext cx="4495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b="0" i="0" kern="0" dirty="0" smtClean="0">
                <a:solidFill>
                  <a:schemeClr val="tx1"/>
                </a:solidFill>
                <a:latin typeface="+mn-lt"/>
                <a:cs typeface="+mn-cs"/>
              </a:rPr>
              <a:t>f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50kHz mode causes 35%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b</a:t>
            </a:r>
            <a:r>
              <a:rPr kumimoji="0" lang="en-US" sz="24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drop ending high-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cs typeface="+mn-cs"/>
              </a:rPr>
              <a:t>b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phase</a:t>
            </a:r>
            <a:endParaRPr kumimoji="0" lang="en-US" sz="2400" b="0" i="0" u="none" strike="noStrike" kern="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865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Mode grows very fast (~100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ymbol" pitchFamily="18" charset="2"/>
              </a:rPr>
              <a:t>m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s)</a:t>
            </a:r>
          </a:p>
          <a:p>
            <a:pPr marL="628650" lvl="1" indent="-228600" eaLnBrk="0" hangingPunct="0">
              <a:spcBef>
                <a:spcPct val="20000"/>
              </a:spcBef>
              <a:buFontTx/>
              <a:buChar char="–"/>
            </a:pPr>
            <a:r>
              <a:rPr lang="en-US" sz="2000" b="0" i="0" kern="0" dirty="0" smtClean="0">
                <a:solidFill>
                  <a:schemeClr val="accent2"/>
                </a:solidFill>
              </a:rPr>
              <a:t>n-number difficult to determine</a:t>
            </a:r>
          </a:p>
          <a:p>
            <a:pPr marL="62865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000" b="0" i="0" kern="0" dirty="0" smtClean="0">
                <a:solidFill>
                  <a:srgbClr val="FF0000"/>
                </a:solidFill>
                <a:latin typeface="+mn-lt"/>
              </a:rPr>
              <a:t>Possible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 that mode </a:t>
            </a:r>
            <a:r>
              <a:rPr lang="en-US" sz="2000" b="0" i="0" kern="0" dirty="0" smtClean="0">
                <a:solidFill>
                  <a:srgbClr val="FF0000"/>
                </a:solidFill>
                <a:latin typeface="+mn-lt"/>
              </a:rPr>
              <a:t>ha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s n &gt; 1</a:t>
            </a:r>
          </a:p>
          <a:p>
            <a:pPr marL="62865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49608" y="3581400"/>
            <a:ext cx="17780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i="0" dirty="0" smtClean="0">
                <a:solidFill>
                  <a:schemeClr val="tx1"/>
                </a:solidFill>
              </a:rPr>
              <a:t>NSTX shot 134991, t=760ms</a:t>
            </a:r>
            <a:endParaRPr lang="en-US" sz="900" i="0" dirty="0">
              <a:solidFill>
                <a:schemeClr val="tx1"/>
              </a:solidFill>
            </a:endParaRPr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DF4E6158-EB71-4841-A901-A592AB088EC2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 bwMode="auto">
          <a:xfrm flipV="1">
            <a:off x="4267200" y="2438400"/>
            <a:ext cx="0" cy="9144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2800" dirty="0" smtClean="0"/>
              <a:t>Kinetic </a:t>
            </a:r>
            <a:r>
              <a:rPr lang="en-US" sz="2800" dirty="0" smtClean="0"/>
              <a:t>IWM stability </a:t>
            </a:r>
            <a:r>
              <a:rPr lang="en-US" sz="2800" dirty="0" smtClean="0"/>
              <a:t>consistent with access to </a:t>
            </a:r>
            <a:r>
              <a:rPr lang="en-US" sz="2800" dirty="0" err="1" smtClean="0">
                <a:latin typeface="Symbol" pitchFamily="18" charset="2"/>
              </a:rPr>
              <a:t>b</a:t>
            </a:r>
            <a:r>
              <a:rPr lang="en-US" sz="2800" baseline="-25000" dirty="0" err="1" smtClean="0"/>
              <a:t>N</a:t>
            </a:r>
            <a:r>
              <a:rPr lang="en-US" sz="2800" dirty="0" smtClean="0"/>
              <a:t> &gt; 6</a:t>
            </a:r>
            <a:br>
              <a:rPr lang="en-US" sz="2800" dirty="0" smtClean="0"/>
            </a:br>
            <a:r>
              <a:rPr lang="en-US" sz="2800" dirty="0" smtClean="0"/>
              <a:t>Fluid calculation under-predicts experimental </a:t>
            </a:r>
            <a:r>
              <a:rPr lang="en-US" sz="2800" dirty="0" err="1" smtClean="0">
                <a:latin typeface="Symbol" pitchFamily="18" charset="2"/>
              </a:rPr>
              <a:t>b</a:t>
            </a:r>
            <a:r>
              <a:rPr lang="en-US" sz="2800" baseline="-25000" dirty="0" err="1" smtClean="0"/>
              <a:t>N</a:t>
            </a:r>
            <a:r>
              <a:rPr lang="en-US" sz="2800" dirty="0" smtClean="0"/>
              <a:t> </a:t>
            </a:r>
            <a:endParaRPr lang="en-US" sz="2800" baseline="-25000" dirty="0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DF4E6158-EB71-4841-A901-A592AB088EC2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4947285" cy="429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5383965" y="2819400"/>
            <a:ext cx="322663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Fluid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b</a:t>
            </a:r>
            <a:r>
              <a:rPr kumimoji="0" lang="en-US" sz="240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limit ~6.55 for low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W</a:t>
            </a:r>
            <a:r>
              <a:rPr kumimoji="0" lang="en-US" sz="240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f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5410200" y="4267200"/>
            <a:ext cx="3200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0" kern="0" dirty="0" smtClean="0">
                <a:solidFill>
                  <a:srgbClr val="3333FF"/>
                </a:solidFill>
                <a:latin typeface="+mn-lt"/>
                <a:cs typeface="+mn-cs"/>
              </a:rPr>
              <a:t>Kinetic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Symbol" pitchFamily="18" charset="2"/>
                <a:cs typeface="+mn-cs"/>
              </a:rPr>
              <a:t>b</a:t>
            </a:r>
            <a:r>
              <a:rPr kumimoji="0" lang="en-US" sz="240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cs typeface="+mn-cs"/>
              </a:rPr>
              <a:t>N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cs typeface="+mn-cs"/>
              </a:rPr>
              <a:t> limit ~ 6.3 for experimental</a:t>
            </a:r>
            <a:r>
              <a:rPr lang="en-US" sz="2400" i="0" kern="0" dirty="0" smtClean="0">
                <a:solidFill>
                  <a:srgbClr val="3333FF"/>
                </a:solidFill>
                <a:latin typeface="+mn-lt"/>
                <a:cs typeface="+mn-cs"/>
              </a:rPr>
              <a:t> </a:t>
            </a:r>
            <a:r>
              <a:rPr lang="en-US" sz="2400" i="0" kern="0" dirty="0" err="1" smtClean="0">
                <a:solidFill>
                  <a:srgbClr val="3333FF"/>
                </a:solidFill>
                <a:latin typeface="Symbol" pitchFamily="18" charset="2"/>
                <a:cs typeface="+mn-cs"/>
              </a:rPr>
              <a:t>W</a:t>
            </a:r>
            <a:r>
              <a:rPr lang="en-US" sz="2400" i="0" kern="0" baseline="-25000" dirty="0" err="1" smtClean="0">
                <a:solidFill>
                  <a:srgbClr val="3333FF"/>
                </a:solidFill>
                <a:latin typeface="Symbol" pitchFamily="18" charset="2"/>
                <a:cs typeface="+mn-cs"/>
              </a:rPr>
              <a:t>f</a:t>
            </a:r>
            <a:endParaRPr kumimoji="0" lang="en-US" sz="2400" i="0" u="none" strike="noStrike" kern="0" cap="none" spc="0" normalizeH="0" baseline="-2500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Symbol" pitchFamily="18" charset="2"/>
              <a:cs typeface="+mn-cs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152400" y="5623560"/>
            <a:ext cx="609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</a:pPr>
            <a:r>
              <a:rPr lang="en-US" sz="2400" i="0" kern="0" dirty="0" smtClean="0">
                <a:solidFill>
                  <a:srgbClr val="FF0000"/>
                </a:solidFill>
                <a:latin typeface="+mn-lt"/>
                <a:cs typeface="+mn-cs"/>
              </a:rPr>
              <a:t>Fluid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cs typeface="+mn-cs"/>
              </a:rPr>
              <a:t>b</a:t>
            </a:r>
            <a:r>
              <a:rPr kumimoji="0" lang="en-US" sz="240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+mn-cs"/>
              </a:rPr>
              <a:t>N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+mn-cs"/>
              </a:rPr>
              <a:t> limit ~ 5.7 for </a:t>
            </a:r>
            <a:r>
              <a:rPr lang="en-US" sz="2400" i="0" kern="0" dirty="0" smtClean="0">
                <a:solidFill>
                  <a:srgbClr val="FF0000"/>
                </a:solidFill>
              </a:rPr>
              <a:t>experimental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cs typeface="+mn-cs"/>
              </a:rPr>
              <a:t>W</a:t>
            </a:r>
            <a:r>
              <a:rPr kumimoji="0" lang="en-US" sz="240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cs typeface="+mn-cs"/>
              </a:rPr>
              <a:t>f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26" name="Right Arrow 25"/>
          <p:cNvSpPr/>
          <p:nvPr/>
        </p:nvSpPr>
        <p:spPr bwMode="auto">
          <a:xfrm rot="17884958">
            <a:off x="416317" y="5138745"/>
            <a:ext cx="1021421" cy="170894"/>
          </a:xfrm>
          <a:prstGeom prst="rightArrow">
            <a:avLst>
              <a:gd name="adj1" fmla="val 55000"/>
              <a:gd name="adj2" fmla="val 50000"/>
            </a:avLst>
          </a:prstGeom>
          <a:solidFill>
            <a:srgbClr val="FF0000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58561" y="5105400"/>
            <a:ext cx="4152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Experimental </a:t>
            </a:r>
            <a:r>
              <a:rPr lang="en-US" sz="2400" i="0" dirty="0" err="1" smtClean="0">
                <a:solidFill>
                  <a:schemeClr val="bg1">
                    <a:lumMod val="50000"/>
                  </a:schemeClr>
                </a:solidFill>
                <a:latin typeface="Symbol" pitchFamily="18" charset="2"/>
              </a:rPr>
              <a:t>b</a:t>
            </a:r>
            <a:r>
              <a:rPr lang="en-US" sz="2400" i="0" baseline="-25000" dirty="0" err="1" smtClean="0">
                <a:solidFill>
                  <a:schemeClr val="bg1">
                    <a:lumMod val="50000"/>
                  </a:schemeClr>
                </a:solidFill>
              </a:rPr>
              <a:t>N</a:t>
            </a:r>
            <a:r>
              <a:rPr lang="en-US" sz="2400" i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i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range</a:t>
            </a:r>
            <a:endParaRPr lang="en-US" sz="2400" i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Right Arrow 27"/>
          <p:cNvSpPr/>
          <p:nvPr/>
        </p:nvSpPr>
        <p:spPr bwMode="auto">
          <a:xfrm rot="11648182">
            <a:off x="3036345" y="4096580"/>
            <a:ext cx="2371425" cy="198604"/>
          </a:xfrm>
          <a:prstGeom prst="rightArrow">
            <a:avLst>
              <a:gd name="adj1" fmla="val 55000"/>
              <a:gd name="adj2" fmla="val 50000"/>
            </a:avLst>
          </a:prstGeom>
          <a:solidFill>
            <a:srgbClr val="0000FF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Helvetica" pitchFamily="-128" charset="0"/>
            </a:endParaRPr>
          </a:p>
        </p:txBody>
      </p:sp>
      <p:sp>
        <p:nvSpPr>
          <p:cNvPr id="30" name="Right Arrow 29"/>
          <p:cNvSpPr/>
          <p:nvPr/>
        </p:nvSpPr>
        <p:spPr bwMode="auto">
          <a:xfrm rot="9360878">
            <a:off x="4270210" y="3557479"/>
            <a:ext cx="1133858" cy="201731"/>
          </a:xfrm>
          <a:prstGeom prst="rightArrow">
            <a:avLst>
              <a:gd name="adj1" fmla="val 55000"/>
              <a:gd name="adj2" fmla="val 50000"/>
            </a:avLst>
          </a:prstGeom>
          <a:solidFill>
            <a:schemeClr val="tx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Helvetica" pitchFamily="-128" charset="0"/>
            </a:endParaRPr>
          </a:p>
        </p:txBody>
      </p:sp>
      <p:sp>
        <p:nvSpPr>
          <p:cNvPr id="31" name="Right Arrow 30"/>
          <p:cNvSpPr/>
          <p:nvPr/>
        </p:nvSpPr>
        <p:spPr bwMode="auto">
          <a:xfrm rot="10800000">
            <a:off x="3505201" y="5287793"/>
            <a:ext cx="1016834" cy="198606"/>
          </a:xfrm>
          <a:prstGeom prst="rightArrow">
            <a:avLst>
              <a:gd name="adj1" fmla="val 55000"/>
              <a:gd name="adj2" fmla="val 50000"/>
            </a:avLst>
          </a:prstGeom>
          <a:solidFill>
            <a:schemeClr val="bg1">
              <a:lumMod val="50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Helvetica" pitchFamily="-128" charset="0"/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2133600" y="4267200"/>
            <a:ext cx="0" cy="1276290"/>
          </a:xfrm>
          <a:prstGeom prst="line">
            <a:avLst/>
          </a:prstGeom>
          <a:noFill/>
          <a:ln w="15875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H="1">
            <a:off x="2133600" y="5391090"/>
            <a:ext cx="1371600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0" y="6096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Rotational de-stabilization</a:t>
            </a:r>
            <a:r>
              <a:rPr lang="en-US" sz="2400" i="0" kern="0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 weaker </a:t>
            </a:r>
            <a:r>
              <a:rPr kumimoji="0" lang="en-US" sz="2400" i="0" u="none" strike="noStrike" kern="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400" i="0" u="none" strike="noStrike" kern="0" cap="none" spc="0" normalizeH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Symbol" panose="05050102010706020507" pitchFamily="18" charset="2"/>
                <a:cs typeface="+mn-cs"/>
              </a:rPr>
              <a:t>Db</a:t>
            </a:r>
            <a:r>
              <a:rPr kumimoji="0" lang="en-US" sz="240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400" i="0" u="none" strike="noStrike" kern="0" cap="none" spc="0" normalizeH="0" baseline="-2500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i="0" u="none" strike="noStrike" kern="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-0.8 vs. low rotation)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327348" y="914400"/>
            <a:ext cx="17780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i="0" dirty="0" smtClean="0">
                <a:solidFill>
                  <a:schemeClr val="tx1"/>
                </a:solidFill>
              </a:rPr>
              <a:t>NSTX shot 134991, t=760ms</a:t>
            </a:r>
            <a:endParaRPr lang="en-US" sz="900" i="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2133600" y="4267200"/>
            <a:ext cx="1371600" cy="1276290"/>
          </a:xfrm>
          <a:prstGeom prst="rect">
            <a:avLst/>
          </a:prstGeom>
          <a:solidFill>
            <a:srgbClr val="000000">
              <a:alpha val="15000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cxnSp>
        <p:nvCxnSpPr>
          <p:cNvPr id="40" name="Straight Connector 39"/>
          <p:cNvCxnSpPr/>
          <p:nvPr/>
        </p:nvCxnSpPr>
        <p:spPr bwMode="auto">
          <a:xfrm>
            <a:off x="3505200" y="4267200"/>
            <a:ext cx="0" cy="1295400"/>
          </a:xfrm>
          <a:prstGeom prst="line">
            <a:avLst/>
          </a:prstGeom>
          <a:noFill/>
          <a:ln w="15875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again rotation reduces </a:t>
            </a:r>
            <a:r>
              <a:rPr lang="en-US" dirty="0" err="1" smtClean="0">
                <a:latin typeface="Symbol" panose="05050102010706020507" pitchFamily="18" charset="2"/>
              </a:rPr>
              <a:t>b</a:t>
            </a:r>
            <a:r>
              <a:rPr lang="en-US" baseline="-25000" dirty="0" err="1" smtClean="0"/>
              <a:t>N</a:t>
            </a:r>
            <a:r>
              <a:rPr lang="en-US" dirty="0" smtClean="0"/>
              <a:t> limits for IWM, NWM, &amp; RWM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257800"/>
            <a:ext cx="8991600" cy="1219200"/>
          </a:xfrm>
        </p:spPr>
        <p:txBody>
          <a:bodyPr/>
          <a:lstStyle/>
          <a:p>
            <a:r>
              <a:rPr lang="en-US" dirty="0" smtClean="0">
                <a:solidFill>
                  <a:srgbClr val="339933"/>
                </a:solidFill>
              </a:rPr>
              <a:t>Fluid RWM </a:t>
            </a:r>
            <a:r>
              <a:rPr lang="en-US" dirty="0" err="1" smtClean="0">
                <a:solidFill>
                  <a:srgbClr val="339933"/>
                </a:solidFill>
                <a:latin typeface="Symbol" panose="05050102010706020507" pitchFamily="18" charset="2"/>
              </a:rPr>
              <a:t>b</a:t>
            </a:r>
            <a:r>
              <a:rPr lang="en-US" baseline="-25000" dirty="0" err="1" smtClean="0">
                <a:solidFill>
                  <a:srgbClr val="339933"/>
                </a:solidFill>
              </a:rPr>
              <a:t>N</a:t>
            </a:r>
            <a:r>
              <a:rPr lang="en-US" dirty="0" smtClean="0">
                <a:solidFill>
                  <a:srgbClr val="339933"/>
                </a:solidFill>
              </a:rPr>
              <a:t> limit can extend above the fluid IWM limit</a:t>
            </a:r>
          </a:p>
          <a:p>
            <a:r>
              <a:rPr lang="en-US" b="1" dirty="0" smtClean="0"/>
              <a:t>Note: Fluid RWM </a:t>
            </a:r>
            <a:r>
              <a:rPr lang="en-US" b="1" dirty="0" err="1" smtClean="0">
                <a:latin typeface="Symbol" panose="05050102010706020507" pitchFamily="18" charset="2"/>
              </a:rPr>
              <a:t>b</a:t>
            </a:r>
            <a:r>
              <a:rPr lang="en-US" b="1" baseline="-25000" dirty="0" err="1" smtClean="0"/>
              <a:t>N</a:t>
            </a:r>
            <a:r>
              <a:rPr lang="en-US" b="1" dirty="0" smtClean="0"/>
              <a:t> </a:t>
            </a:r>
            <a:r>
              <a:rPr lang="en-US" b="1" dirty="0"/>
              <a:t>limit </a:t>
            </a:r>
            <a:r>
              <a:rPr lang="en-US" b="1" dirty="0" smtClean="0"/>
              <a:t>is lower than kinetic IWM limit</a:t>
            </a:r>
          </a:p>
          <a:p>
            <a:pPr lvl="1"/>
            <a:r>
              <a:rPr lang="en-US" b="1" dirty="0" smtClean="0"/>
              <a:t>Possible operating window at very high </a:t>
            </a:r>
            <a:r>
              <a:rPr lang="en-US" b="1" dirty="0" err="1" smtClean="0">
                <a:latin typeface="Symbol" panose="05050102010706020507" pitchFamily="18" charset="2"/>
              </a:rPr>
              <a:t>b</a:t>
            </a:r>
            <a:r>
              <a:rPr lang="en-US" b="1" baseline="-25000" dirty="0" err="1" smtClean="0"/>
              <a:t>N</a:t>
            </a:r>
            <a:r>
              <a:rPr lang="en-US" b="1" dirty="0" smtClean="0"/>
              <a:t> where fluid RWM stable</a:t>
            </a:r>
            <a:endParaRPr 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9" y="1188244"/>
            <a:ext cx="4546283" cy="399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29201"/>
            <a:ext cx="4517612" cy="395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29704" y="990600"/>
            <a:ext cx="2656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 dirty="0" smtClean="0">
                <a:solidFill>
                  <a:schemeClr val="tx1"/>
                </a:solidFill>
              </a:rPr>
              <a:t>Fluid limit (no kinetic effects)</a:t>
            </a:r>
            <a:endParaRPr lang="en-US" sz="1400" i="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8800" y="990600"/>
            <a:ext cx="2656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 dirty="0" smtClean="0">
                <a:solidFill>
                  <a:schemeClr val="tx1"/>
                </a:solidFill>
              </a:rPr>
              <a:t>Fluid limit (no kinetic effects)</a:t>
            </a:r>
            <a:endParaRPr lang="en-US" sz="1400" i="0" dirty="0">
              <a:solidFill>
                <a:schemeClr val="tx1"/>
              </a:solidFill>
            </a:endParaRPr>
          </a:p>
        </p:txBody>
      </p:sp>
      <p:sp>
        <p:nvSpPr>
          <p:cNvPr id="4" name="Right Arrow 3"/>
          <p:cNvSpPr/>
          <p:nvPr/>
        </p:nvSpPr>
        <p:spPr bwMode="auto">
          <a:xfrm rot="16200000">
            <a:off x="8006901" y="4991100"/>
            <a:ext cx="914400" cy="228600"/>
          </a:xfrm>
          <a:prstGeom prst="rightArrow">
            <a:avLst>
              <a:gd name="adj1" fmla="val 69753"/>
              <a:gd name="adj2" fmla="val 50000"/>
            </a:avLst>
          </a:prstGeom>
          <a:solidFill>
            <a:schemeClr val="tx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 rot="17921569">
            <a:off x="7415065" y="4867092"/>
            <a:ext cx="638052" cy="252759"/>
          </a:xfrm>
          <a:prstGeom prst="rightArrow">
            <a:avLst>
              <a:gd name="adj1" fmla="val 69753"/>
              <a:gd name="adj2" fmla="val 50000"/>
            </a:avLst>
          </a:prstGeom>
          <a:solidFill>
            <a:srgbClr val="339933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13148" y="4950768"/>
            <a:ext cx="17780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i="0" dirty="0" smtClean="0">
                <a:solidFill>
                  <a:schemeClr val="tx1"/>
                </a:solidFill>
              </a:rPr>
              <a:t>NSTX shot 134991, t=760ms</a:t>
            </a:r>
            <a:endParaRPr lang="en-US" sz="900" i="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84419" y="3837801"/>
            <a:ext cx="1053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rgbClr val="339933"/>
                </a:solidFill>
              </a:rPr>
              <a:t>RWM </a:t>
            </a:r>
            <a:r>
              <a:rPr lang="en-US" i="0" dirty="0" smtClean="0">
                <a:solidFill>
                  <a:srgbClr val="339933"/>
                </a:solidFill>
                <a:latin typeface="Symbol" panose="05050102010706020507" pitchFamily="18" charset="2"/>
              </a:rPr>
              <a:t>G</a:t>
            </a:r>
            <a:r>
              <a:rPr lang="en-US" i="0" dirty="0" smtClean="0">
                <a:solidFill>
                  <a:srgbClr val="339933"/>
                </a:solidFill>
              </a:rPr>
              <a:t>=10</a:t>
            </a:r>
            <a:r>
              <a:rPr lang="en-US" i="0" baseline="30000" dirty="0" smtClean="0">
                <a:solidFill>
                  <a:srgbClr val="339933"/>
                </a:solidFill>
              </a:rPr>
              <a:t>-4</a:t>
            </a:r>
            <a:endParaRPr lang="en-US" i="0" baseline="30000" dirty="0">
              <a:solidFill>
                <a:srgbClr val="33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90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recession resonance alone provides RWM passive stabilization (passive stability consistent with experiment)</a:t>
            </a:r>
            <a:endParaRPr lang="en-US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19201"/>
            <a:ext cx="548941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5338763" y="1600200"/>
            <a:ext cx="365283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i="0" kern="0" dirty="0" smtClean="0">
                <a:solidFill>
                  <a:srgbClr val="FF0000"/>
                </a:solidFill>
              </a:rPr>
              <a:t>Thermals marginally stabilizing: </a:t>
            </a:r>
            <a:r>
              <a:rPr lang="en-US" b="0" i="0" kern="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en-US" b="0" i="0" kern="0" baseline="-25000" dirty="0" err="1" smtClean="0">
                <a:solidFill>
                  <a:srgbClr val="FF0000"/>
                </a:solidFill>
              </a:rPr>
              <a:t>k-crit</a:t>
            </a:r>
            <a:r>
              <a:rPr lang="en-US" b="0" i="0" kern="0" dirty="0" smtClean="0">
                <a:solidFill>
                  <a:srgbClr val="FF0000"/>
                </a:solidFill>
              </a:rPr>
              <a:t> ~ 0.75</a:t>
            </a:r>
          </a:p>
          <a:p>
            <a:endParaRPr lang="en-US" sz="1400" b="0" i="0" kern="0" dirty="0" smtClean="0">
              <a:solidFill>
                <a:srgbClr val="339933"/>
              </a:solidFill>
            </a:endParaRPr>
          </a:p>
          <a:p>
            <a:r>
              <a:rPr lang="en-US" b="0" i="0" kern="0" dirty="0" smtClean="0">
                <a:solidFill>
                  <a:srgbClr val="339933"/>
                </a:solidFill>
              </a:rPr>
              <a:t>Fast ion contribution also stabilizing relative to fluid </a:t>
            </a:r>
            <a:r>
              <a:rPr lang="en-US" b="0" i="0" kern="0" dirty="0" smtClean="0">
                <a:solidFill>
                  <a:srgbClr val="339933"/>
                </a:solidFill>
                <a:latin typeface="Symbol" panose="05050102010706020507" pitchFamily="18" charset="2"/>
              </a:rPr>
              <a:t>g</a:t>
            </a:r>
          </a:p>
          <a:p>
            <a:endParaRPr lang="en-US" sz="1400" b="0" i="0" kern="0" dirty="0" smtClean="0"/>
          </a:p>
          <a:p>
            <a:r>
              <a:rPr lang="en-US" b="0" i="0" kern="0" dirty="0" smtClean="0"/>
              <a:t>Fast + thermal contributions strongly stabilizing: </a:t>
            </a:r>
            <a:r>
              <a:rPr lang="en-US" b="0" i="0" kern="0" dirty="0" err="1" smtClean="0">
                <a:latin typeface="Symbol" panose="05050102010706020507" pitchFamily="18" charset="2"/>
              </a:rPr>
              <a:t>a</a:t>
            </a:r>
            <a:r>
              <a:rPr lang="en-US" b="0" i="0" kern="0" baseline="-25000" dirty="0" err="1" smtClean="0"/>
              <a:t>k-crit</a:t>
            </a:r>
            <a:r>
              <a:rPr lang="en-US" b="0" i="0" kern="0" dirty="0" smtClean="0"/>
              <a:t> ~ 0.02</a:t>
            </a:r>
            <a:endParaRPr lang="en-US" b="0" i="0" kern="0" dirty="0" smtClean="0"/>
          </a:p>
        </p:txBody>
      </p:sp>
    </p:spTree>
    <p:extLst>
      <p:ext uri="{BB962C8B-B14F-4D97-AF65-F5344CB8AC3E}">
        <p14:creationId xmlns:p14="http://schemas.microsoft.com/office/powerpoint/2010/main" val="403532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2800" dirty="0" smtClean="0"/>
              <a:t>IWM energy </a:t>
            </a:r>
            <a:r>
              <a:rPr lang="en-US" sz="2800" dirty="0" smtClean="0"/>
              <a:t>analysis near marginal stability </a:t>
            </a:r>
            <a:br>
              <a:rPr lang="en-US" sz="2800" dirty="0" smtClean="0"/>
            </a:br>
            <a:r>
              <a:rPr lang="en-US" sz="2800" dirty="0" smtClean="0"/>
              <a:t>elucidates trends from growth-rate scans</a:t>
            </a:r>
            <a:endParaRPr lang="en-US" sz="2800" dirty="0"/>
          </a:p>
        </p:txBody>
      </p:sp>
      <p:grpSp>
        <p:nvGrpSpPr>
          <p:cNvPr id="31" name="Group 30"/>
          <p:cNvGrpSpPr>
            <a:grpSpLocks noChangeAspect="1"/>
          </p:cNvGrpSpPr>
          <p:nvPr/>
        </p:nvGrpSpPr>
        <p:grpSpPr>
          <a:xfrm>
            <a:off x="1524000" y="1524000"/>
            <a:ext cx="7063740" cy="3505200"/>
            <a:chOff x="609600" y="1344328"/>
            <a:chExt cx="7848600" cy="3761072"/>
          </a:xfrm>
        </p:grpSpPr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00" y="1444820"/>
              <a:ext cx="7848600" cy="3660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7" name="TextBox 26"/>
            <p:cNvSpPr txBox="1"/>
            <p:nvPr/>
          </p:nvSpPr>
          <p:spPr>
            <a:xfrm>
              <a:off x="6651695" y="1524000"/>
              <a:ext cx="1273105" cy="323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bIns="0" rtlCol="0">
              <a:spAutoFit/>
            </a:bodyPr>
            <a:lstStyle/>
            <a:p>
              <a:r>
                <a:rPr lang="en-US" sz="1800" i="0" dirty="0" smtClean="0">
                  <a:solidFill>
                    <a:schemeClr val="tx1"/>
                  </a:solidFill>
                  <a:latin typeface="Arial Narrow" pitchFamily="34" charset="0"/>
                </a:rPr>
                <a:t>Rotation</a:t>
              </a:r>
              <a:r>
                <a:rPr lang="en-US" sz="1800" i="0" dirty="0" smtClean="0">
                  <a:solidFill>
                    <a:schemeClr val="tx1"/>
                  </a:solidFill>
                </a:rPr>
                <a:t> </a:t>
              </a:r>
              <a:r>
                <a:rPr lang="en-US" sz="1800" i="0" dirty="0" err="1" smtClean="0">
                  <a:solidFill>
                    <a:schemeClr val="tx1"/>
                  </a:solidFill>
                  <a:latin typeface="Symbol" pitchFamily="18" charset="2"/>
                </a:rPr>
                <a:t>W</a:t>
              </a:r>
              <a:r>
                <a:rPr lang="en-US" sz="1800" i="0" baseline="-25000" dirty="0" err="1" smtClean="0">
                  <a:solidFill>
                    <a:schemeClr val="tx1"/>
                  </a:solidFill>
                  <a:latin typeface="Symbol" pitchFamily="18" charset="2"/>
                </a:rPr>
                <a:t>f</a:t>
              </a:r>
              <a:endParaRPr lang="en-US" sz="1800" i="0" baseline="-25000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571249" y="1524000"/>
              <a:ext cx="1795684" cy="323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bIns="0" rtlCol="0">
              <a:spAutoFit/>
            </a:bodyPr>
            <a:lstStyle/>
            <a:p>
              <a:r>
                <a:rPr lang="en-US" sz="1800" i="0" dirty="0" smtClean="0">
                  <a:solidFill>
                    <a:schemeClr val="tx1"/>
                  </a:solidFill>
                  <a:latin typeface="Arial Narrow" pitchFamily="34" charset="0"/>
                </a:rPr>
                <a:t>Parallel current J</a:t>
              </a:r>
              <a:r>
                <a:rPr lang="en-US" sz="1800" i="0" baseline="-25000" dirty="0" smtClean="0">
                  <a:solidFill>
                    <a:schemeClr val="tx1"/>
                  </a:solidFill>
                  <a:latin typeface="Arial Narrow" pitchFamily="34" charset="0"/>
                </a:rPr>
                <a:t>||</a:t>
              </a:r>
              <a:endParaRPr lang="en-US" sz="1800" i="0" baseline="-25000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279340" y="1524000"/>
              <a:ext cx="911660" cy="323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bIns="0" rtlCol="0">
              <a:spAutoFit/>
            </a:bodyPr>
            <a:lstStyle/>
            <a:p>
              <a:r>
                <a:rPr lang="en-US" sz="1800" i="0" dirty="0" smtClean="0">
                  <a:solidFill>
                    <a:schemeClr val="tx1"/>
                  </a:solidFill>
                  <a:latin typeface="Arial Narrow" pitchFamily="34" charset="0"/>
                </a:rPr>
                <a:t>Vacuum</a:t>
              </a:r>
              <a:endParaRPr lang="en-US" sz="1800" i="0" baseline="-25000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07533" y="1344328"/>
              <a:ext cx="2032000" cy="5437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800" i="0" dirty="0" smtClean="0">
                  <a:solidFill>
                    <a:schemeClr val="tx1"/>
                  </a:solidFill>
                  <a:latin typeface="Arial Narrow" pitchFamily="34" charset="0"/>
                  <a:sym typeface="Symbol"/>
                </a:rPr>
                <a:t>p </a:t>
              </a:r>
              <a:r>
                <a:rPr lang="en-US" sz="1800" i="0" dirty="0" smtClean="0">
                  <a:solidFill>
                    <a:schemeClr val="tx1"/>
                  </a:solidFill>
                  <a:latin typeface="Arial Narrow" pitchFamily="34" charset="0"/>
                </a:rPr>
                <a:t>+ </a:t>
              </a:r>
              <a:r>
                <a:rPr lang="en-US" sz="1800" i="0" dirty="0" smtClean="0">
                  <a:solidFill>
                    <a:schemeClr val="tx1"/>
                  </a:solidFill>
                  <a:latin typeface="Symbol" pitchFamily="18" charset="2"/>
                </a:rPr>
                <a:t>d</a:t>
              </a:r>
              <a:r>
                <a:rPr lang="en-US" sz="1800" i="0" dirty="0" smtClean="0">
                  <a:solidFill>
                    <a:schemeClr val="tx1"/>
                  </a:solidFill>
                  <a:latin typeface="Arial Narrow" pitchFamily="34" charset="0"/>
                </a:rPr>
                <a:t>B bending and compression</a:t>
              </a:r>
              <a:endParaRPr lang="en-US" sz="1800" i="0" baseline="-25000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</p:grpSp>
      <p:sp>
        <p:nvSpPr>
          <p:cNvPr id="32" name="Content Placeholder 31"/>
          <p:cNvSpPr>
            <a:spLocks noGrp="1"/>
          </p:cNvSpPr>
          <p:nvPr>
            <p:ph idx="1"/>
          </p:nvPr>
        </p:nvSpPr>
        <p:spPr>
          <a:xfrm>
            <a:off x="76200" y="990600"/>
            <a:ext cx="9067800" cy="457200"/>
          </a:xfrm>
        </p:spPr>
        <p:txBody>
          <a:bodyPr/>
          <a:lstStyle/>
          <a:p>
            <a:pPr marL="233363" lvl="0" indent="-233363"/>
            <a:r>
              <a:rPr lang="en-US" dirty="0" smtClean="0"/>
              <a:t>All cases: field-line </a:t>
            </a:r>
            <a:r>
              <a:rPr lang="en-US" dirty="0" err="1" smtClean="0"/>
              <a:t>bending+compression</a:t>
            </a:r>
            <a:r>
              <a:rPr lang="en-US" dirty="0" smtClean="0"/>
              <a:t> balances primarily </a:t>
            </a:r>
            <a:r>
              <a:rPr lang="en-US" dirty="0" smtClean="0">
                <a:sym typeface="Symbol"/>
              </a:rPr>
              <a:t></a:t>
            </a:r>
            <a:r>
              <a:rPr lang="en-US" dirty="0" smtClean="0"/>
              <a:t>p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 bwMode="auto">
          <a:xfrm>
            <a:off x="0" y="51054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3363" marR="0" lvl="0" indent="-2333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1600" algn="l"/>
              </a:tabLst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Low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b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24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||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(low q shear) and high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W</a:t>
            </a:r>
            <a:r>
              <a:rPr kumimoji="0" lang="en-US" sz="2400" b="1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f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strongly destabilizing</a:t>
            </a:r>
          </a:p>
          <a:p>
            <a:pPr marL="233363" marR="0" lvl="0" indent="-2333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1600" algn="l"/>
              </a:tabLst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Mid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b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Reduced destabilization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 J</a:t>
            </a:r>
            <a:r>
              <a:rPr kumimoji="0" lang="en-US" sz="24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|| </a:t>
            </a:r>
            <a:r>
              <a:rPr lang="en-US" sz="2400" i="0" kern="0" dirty="0" smtClean="0">
                <a:solidFill>
                  <a:schemeClr val="accent2"/>
                </a:solidFill>
                <a:latin typeface="+mn-lt"/>
                <a:cs typeface="+mn-cs"/>
              </a:rPr>
              <a:t>&amp;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W</a:t>
            </a:r>
            <a:r>
              <a:rPr kumimoji="0" lang="en-US" sz="2400" b="1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f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increases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b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limit</a:t>
            </a:r>
          </a:p>
          <a:p>
            <a:pPr marL="233363" marR="0" lvl="0" indent="-2333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1600" algn="l"/>
              </a:tabLst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b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	Large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W</a:t>
            </a:r>
            <a:r>
              <a:rPr kumimoji="0" lang="en-US" sz="2400" b="1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f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ꞌ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 edge minimizes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W</a:t>
            </a:r>
            <a:r>
              <a:rPr kumimoji="0" lang="en-US" sz="2400" b="1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f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drive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highest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Wingdings" pitchFamily="2" charset="2"/>
              </a:rPr>
              <a:t>b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DF4E6158-EB71-4841-A901-A592AB088EC2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" y="2895600"/>
            <a:ext cx="1233223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i="0" dirty="0" smtClean="0">
                <a:solidFill>
                  <a:schemeClr val="tx1"/>
                </a:solidFill>
              </a:rPr>
              <a:t>Terms in</a:t>
            </a:r>
          </a:p>
          <a:p>
            <a:pPr algn="ctr"/>
            <a:r>
              <a:rPr lang="en-US" sz="2400" i="0" dirty="0" smtClean="0">
                <a:solidFill>
                  <a:schemeClr val="tx1"/>
                </a:solidFill>
              </a:rPr>
              <a:t>Re(</a:t>
            </a:r>
            <a:r>
              <a:rPr lang="en-US" sz="2400" i="0" dirty="0" err="1" smtClean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 sz="2400" i="0" dirty="0" err="1" smtClean="0">
                <a:solidFill>
                  <a:schemeClr val="tx1"/>
                </a:solidFill>
              </a:rPr>
              <a:t>W</a:t>
            </a:r>
            <a:r>
              <a:rPr lang="en-US" sz="2400" i="0" dirty="0" smtClean="0">
                <a:solidFill>
                  <a:schemeClr val="tx1"/>
                </a:solidFill>
              </a:rPr>
              <a:t>)</a:t>
            </a:r>
          </a:p>
          <a:p>
            <a:pPr algn="ctr"/>
            <a:endParaRPr lang="en-US" sz="900" i="0" dirty="0" smtClean="0">
              <a:solidFill>
                <a:schemeClr val="tx1"/>
              </a:solidFill>
              <a:latin typeface="Symbol" pitchFamily="18" charset="2"/>
            </a:endParaRPr>
          </a:p>
          <a:p>
            <a:pPr algn="ctr"/>
            <a:r>
              <a:rPr lang="en-US" sz="2400" i="0" dirty="0" err="1" smtClean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 sz="2400" i="0" dirty="0" err="1" smtClean="0">
                <a:solidFill>
                  <a:schemeClr val="tx1"/>
                </a:solidFill>
              </a:rPr>
              <a:t>W</a:t>
            </a:r>
            <a:r>
              <a:rPr lang="en-US" sz="2400" i="0" baseline="-25000" dirty="0" err="1" smtClean="0">
                <a:solidFill>
                  <a:schemeClr val="tx1"/>
                </a:solidFill>
              </a:rPr>
              <a:t>vac</a:t>
            </a:r>
            <a:r>
              <a:rPr lang="en-US" sz="2400" i="0" baseline="-25000" dirty="0" smtClean="0">
                <a:solidFill>
                  <a:schemeClr val="tx1"/>
                </a:solidFill>
              </a:rPr>
              <a:t>-b</a:t>
            </a:r>
            <a:endParaRPr lang="en-US" sz="2400" i="0" baseline="-25000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216662" y="3636496"/>
            <a:ext cx="100584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191000" y="2480846"/>
            <a:ext cx="3511587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i="0" dirty="0" smtClean="0">
                <a:solidFill>
                  <a:schemeClr val="tx1"/>
                </a:solidFill>
              </a:rPr>
              <a:t>Note:  terms should sum to ≈ zero</a:t>
            </a:r>
            <a:endParaRPr lang="en-US" sz="1600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Summary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486400"/>
          </a:xfrm>
        </p:spPr>
        <p:txBody>
          <a:bodyPr/>
          <a:lstStyle/>
          <a:p>
            <a:r>
              <a:rPr lang="en-US" dirty="0" smtClean="0"/>
              <a:t>Rotation, kinetic effects can modify </a:t>
            </a:r>
            <a:r>
              <a:rPr lang="en-US" dirty="0" smtClean="0"/>
              <a:t>IWM &amp; RWM</a:t>
            </a:r>
            <a:r>
              <a:rPr lang="en-US" dirty="0" smtClean="0"/>
              <a:t> </a:t>
            </a:r>
            <a:r>
              <a:rPr lang="en-US" dirty="0" smtClean="0"/>
              <a:t>at high </a:t>
            </a:r>
            <a:r>
              <a:rPr lang="en-US" dirty="0" err="1" smtClean="0">
                <a:latin typeface="Symbol" panose="05050102010706020507" pitchFamily="18" charset="2"/>
              </a:rPr>
              <a:t>W</a:t>
            </a:r>
            <a:r>
              <a:rPr lang="en-US" baseline="-25000" dirty="0" err="1" smtClean="0">
                <a:latin typeface="Symbol" panose="05050102010706020507" pitchFamily="18" charset="2"/>
              </a:rPr>
              <a:t>f</a:t>
            </a:r>
            <a:r>
              <a:rPr lang="en-US" dirty="0" smtClean="0"/>
              <a:t>, </a:t>
            </a:r>
            <a:r>
              <a:rPr lang="en-US" dirty="0" smtClean="0">
                <a:latin typeface="Symbol" panose="05050102010706020507" pitchFamily="18" charset="2"/>
              </a:rPr>
              <a:t>b</a:t>
            </a:r>
          </a:p>
          <a:p>
            <a:endParaRPr lang="en-US" sz="400" dirty="0" smtClean="0"/>
          </a:p>
          <a:p>
            <a:pPr lvl="1"/>
            <a:r>
              <a:rPr lang="en-US" dirty="0" smtClean="0"/>
              <a:t>(From APS):  Rotation </a:t>
            </a:r>
            <a:r>
              <a:rPr lang="en-US" dirty="0"/>
              <a:t>effects most pronounced for plasmas near rotation-shear enhanced interchange/Kelvin-Helmholtz (KH) threshold</a:t>
            </a:r>
          </a:p>
          <a:p>
            <a:pPr lvl="1"/>
            <a:r>
              <a:rPr lang="en-US" dirty="0"/>
              <a:t>High rotation shear near edge is most stable in theory and experiment</a:t>
            </a:r>
          </a:p>
          <a:p>
            <a:r>
              <a:rPr lang="en-US" dirty="0" smtClean="0"/>
              <a:t>Kinetic </a:t>
            </a:r>
            <a:r>
              <a:rPr lang="en-US" dirty="0" smtClean="0"/>
              <a:t>damping from thermal resonances can be sufficient to suppress rotation-driven </a:t>
            </a:r>
            <a:r>
              <a:rPr lang="en-US" dirty="0" smtClean="0"/>
              <a:t>IWM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access low-rotation IWL</a:t>
            </a:r>
          </a:p>
          <a:p>
            <a:r>
              <a:rPr lang="en-US" dirty="0" smtClean="0"/>
              <a:t>Fluid RWM </a:t>
            </a:r>
            <a:r>
              <a:rPr lang="en-US" dirty="0" smtClean="0">
                <a:latin typeface="Symbol" panose="05050102010706020507" pitchFamily="18" charset="2"/>
              </a:rPr>
              <a:t>b</a:t>
            </a:r>
            <a:r>
              <a:rPr lang="en-US" dirty="0" smtClean="0"/>
              <a:t> limits follow fluid NW and IW limits </a:t>
            </a:r>
            <a:r>
              <a:rPr lang="en-US" b="1" dirty="0" smtClean="0"/>
              <a:t>with rotation</a:t>
            </a:r>
          </a:p>
          <a:p>
            <a:r>
              <a:rPr lang="en-US" dirty="0"/>
              <a:t>Kinetic IWM </a:t>
            </a:r>
            <a:r>
              <a:rPr lang="en-US" dirty="0">
                <a:latin typeface="Symbol" panose="05050102010706020507" pitchFamily="18" charset="2"/>
              </a:rPr>
              <a:t>b</a:t>
            </a:r>
            <a:r>
              <a:rPr lang="en-US" dirty="0"/>
              <a:t> limits closer to experiment than fluid </a:t>
            </a:r>
            <a:r>
              <a:rPr lang="en-US" dirty="0" smtClean="0"/>
              <a:t>limits</a:t>
            </a:r>
            <a:endParaRPr lang="en-US" dirty="0" smtClean="0"/>
          </a:p>
          <a:p>
            <a:r>
              <a:rPr lang="en-US" dirty="0" smtClean="0"/>
              <a:t>Future </a:t>
            </a:r>
            <a:r>
              <a:rPr lang="en-US" dirty="0" smtClean="0"/>
              <a:t>work:</a:t>
            </a:r>
          </a:p>
          <a:p>
            <a:pPr marL="457200" lvl="1" indent="-225425"/>
            <a:r>
              <a:rPr lang="en-US" dirty="0" smtClean="0"/>
              <a:t>Understand kinetic damping of rotation-driven modes in more detail</a:t>
            </a:r>
          </a:p>
          <a:p>
            <a:pPr marL="457200" lvl="1" indent="-225425"/>
            <a:r>
              <a:rPr lang="en-US" dirty="0" smtClean="0"/>
              <a:t>Test more realistic fast-ion distribution functions – anisotropic / TRANSP</a:t>
            </a:r>
          </a:p>
          <a:p>
            <a:pPr marL="457200" lvl="1" indent="-225425"/>
            <a:r>
              <a:rPr lang="en-US" dirty="0" smtClean="0"/>
              <a:t>Assess finite orbit width effects (see next talk) – for fast, edge thermal ions</a:t>
            </a:r>
          </a:p>
          <a:p>
            <a:pPr marL="457200" lvl="1" indent="-225425"/>
            <a:r>
              <a:rPr lang="en-US" dirty="0"/>
              <a:t>Assess modifications to RWM stability from rotation/rotation </a:t>
            </a:r>
            <a:r>
              <a:rPr lang="en-US" dirty="0" smtClean="0"/>
              <a:t>shear</a:t>
            </a:r>
          </a:p>
          <a:p>
            <a:pPr marL="457200" lvl="1" indent="-225425"/>
            <a:r>
              <a:rPr lang="en-US" dirty="0" smtClean="0"/>
              <a:t>Utilize off-axis NBI, </a:t>
            </a:r>
            <a:r>
              <a:rPr lang="en-US" dirty="0" smtClean="0"/>
              <a:t>NTV </a:t>
            </a:r>
            <a:r>
              <a:rPr lang="en-US" dirty="0" smtClean="0"/>
              <a:t>in NSTX-U to explore </a:t>
            </a:r>
            <a:r>
              <a:rPr lang="en-US" dirty="0" smtClean="0"/>
              <a:t>IWM, RWM </a:t>
            </a:r>
            <a:r>
              <a:rPr lang="en-US" dirty="0" smtClean="0"/>
              <a:t>limit vs. rotation</a:t>
            </a:r>
          </a:p>
          <a:p>
            <a:pPr marL="573088" lvl="1" indent="-341313"/>
            <a:endParaRPr lang="en-US" dirty="0" smtClean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DF4E6158-EB71-4841-A901-A592AB088EC2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DF4E6158-EB71-4841-A901-A592AB088EC2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98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4099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2800" dirty="0" smtClean="0"/>
              <a:t>Analytic model of rotational-shear destabilization </a:t>
            </a:r>
            <a:br>
              <a:rPr lang="en-US" sz="2800" dirty="0" smtClean="0"/>
            </a:br>
            <a:r>
              <a:rPr lang="en-US" sz="2800" dirty="0" smtClean="0"/>
              <a:t>is being compared to MARS results and experiment</a:t>
            </a:r>
            <a:endParaRPr lang="en-US" sz="2800" baseline="-25000" dirty="0" smtClean="0">
              <a:latin typeface="Symbol" pitchFamily="18" charset="2"/>
            </a:endParaRPr>
          </a:p>
        </p:txBody>
      </p:sp>
      <p:cxnSp>
        <p:nvCxnSpPr>
          <p:cNvPr id="4101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4103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4104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4E6158-EB71-4841-A901-A592AB088EC2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cxnSp>
        <p:nvCxnSpPr>
          <p:cNvPr id="4106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  <p:sp>
        <p:nvSpPr>
          <p:cNvPr id="87" name="Rectangle 3"/>
          <p:cNvSpPr txBox="1">
            <a:spLocks noChangeArrowheads="1"/>
          </p:cNvSpPr>
          <p:nvPr/>
        </p:nvSpPr>
        <p:spPr bwMode="auto">
          <a:xfrm>
            <a:off x="0" y="9906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spcBef>
                <a:spcPct val="20000"/>
              </a:spcBef>
              <a:buClr>
                <a:srgbClr val="010000"/>
              </a:buClr>
              <a:defRPr/>
            </a:pPr>
            <a:r>
              <a:rPr lang="en-US" sz="2400" i="0" kern="0" dirty="0" smtClean="0">
                <a:solidFill>
                  <a:srgbClr val="FF0000"/>
                </a:solidFill>
                <a:latin typeface="Arial Narrow" pitchFamily="34" charset="0"/>
              </a:rPr>
              <a:t>Model: low rotation, high rotation shear   </a:t>
            </a:r>
            <a:r>
              <a:rPr lang="en-US" sz="1800" i="0" kern="0" dirty="0" smtClean="0">
                <a:solidFill>
                  <a:srgbClr val="FF0000"/>
                </a:solidFill>
                <a:latin typeface="Arial Narrow" pitchFamily="34" charset="0"/>
              </a:rPr>
              <a:t>(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Ming Chu, Phys. Plasmas, Vol. 5, No. 1, (1998) 183)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8305800" y="2052935"/>
            <a:ext cx="620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 smtClean="0">
                <a:solidFill>
                  <a:schemeClr val="tx1"/>
                </a:solidFill>
              </a:rPr>
              <a:t>&gt; 0</a:t>
            </a:r>
            <a:endParaRPr lang="en-US" sz="2400" i="0" dirty="0">
              <a:solidFill>
                <a:schemeClr val="tx1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28600" y="3192325"/>
            <a:ext cx="3727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 smtClean="0"/>
              <a:t>2. Kelvin-Helmholtz criterion:</a:t>
            </a:r>
            <a:endParaRPr lang="en-US" sz="2000" i="0" dirty="0"/>
          </a:p>
        </p:txBody>
      </p:sp>
      <p:grpSp>
        <p:nvGrpSpPr>
          <p:cNvPr id="134" name="Group 133"/>
          <p:cNvGrpSpPr/>
          <p:nvPr/>
        </p:nvGrpSpPr>
        <p:grpSpPr>
          <a:xfrm>
            <a:off x="4301685" y="2907268"/>
            <a:ext cx="4613715" cy="1344521"/>
            <a:chOff x="4301685" y="2766536"/>
            <a:chExt cx="4613715" cy="1344521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1685" y="3124200"/>
              <a:ext cx="4613715" cy="986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" name="TextBox 113"/>
            <p:cNvSpPr txBox="1"/>
            <p:nvPr/>
          </p:nvSpPr>
          <p:spPr>
            <a:xfrm>
              <a:off x="4724400" y="2766536"/>
              <a:ext cx="358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0" dirty="0" err="1" smtClean="0">
                  <a:latin typeface="Symbol" pitchFamily="18" charset="2"/>
                </a:rPr>
                <a:t>b</a:t>
              </a:r>
              <a:r>
                <a:rPr lang="en-US" sz="1600" i="0" baseline="-25000" dirty="0" err="1" smtClean="0">
                  <a:latin typeface="Symbol" pitchFamily="18" charset="2"/>
                </a:rPr>
                <a:t>G</a:t>
              </a:r>
              <a:r>
                <a:rPr lang="en-US" sz="1600" i="0" dirty="0" smtClean="0"/>
                <a:t> = </a:t>
              </a:r>
              <a:r>
                <a:rPr lang="en-US" sz="1600" i="0" dirty="0" err="1" smtClean="0"/>
                <a:t>compressional</a:t>
              </a:r>
              <a:r>
                <a:rPr lang="en-US" sz="1600" i="0" dirty="0" smtClean="0"/>
                <a:t>  </a:t>
              </a:r>
              <a:r>
                <a:rPr lang="en-US" sz="1600" i="0" dirty="0" err="1" smtClean="0"/>
                <a:t>Alfvén</a:t>
              </a:r>
              <a:r>
                <a:rPr lang="en-US" sz="1600" i="0" dirty="0" smtClean="0"/>
                <a:t> wave </a:t>
              </a:r>
              <a:r>
                <a:rPr lang="en-US" sz="1800" i="0" dirty="0" smtClean="0">
                  <a:latin typeface="Symbol" pitchFamily="18" charset="2"/>
                </a:rPr>
                <a:t>b</a:t>
              </a:r>
              <a:r>
                <a:rPr lang="en-US" sz="1600" i="0" dirty="0" smtClean="0"/>
                <a:t> </a:t>
              </a:r>
              <a:endParaRPr lang="en-US" sz="1600" i="0" dirty="0"/>
            </a:p>
          </p:txBody>
        </p:sp>
        <p:cxnSp>
          <p:nvCxnSpPr>
            <p:cNvPr id="115" name="Straight Arrow Connector 114"/>
            <p:cNvCxnSpPr/>
            <p:nvPr/>
          </p:nvCxnSpPr>
          <p:spPr bwMode="auto">
            <a:xfrm flipH="1">
              <a:off x="4648200" y="3135868"/>
              <a:ext cx="152400" cy="268804"/>
            </a:xfrm>
            <a:prstGeom prst="straightConnector1">
              <a:avLst/>
            </a:prstGeom>
            <a:noFill/>
            <a:ln w="317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</p:grpSp>
      <p:grpSp>
        <p:nvGrpSpPr>
          <p:cNvPr id="135" name="Group 134"/>
          <p:cNvGrpSpPr/>
          <p:nvPr/>
        </p:nvGrpSpPr>
        <p:grpSpPr>
          <a:xfrm>
            <a:off x="409429" y="4267200"/>
            <a:ext cx="8058943" cy="1676400"/>
            <a:chOff x="409429" y="4267200"/>
            <a:chExt cx="8058943" cy="1676400"/>
          </a:xfrm>
        </p:grpSpPr>
        <p:sp>
          <p:nvSpPr>
            <p:cNvPr id="94" name="TextBox 93"/>
            <p:cNvSpPr txBox="1"/>
            <p:nvPr/>
          </p:nvSpPr>
          <p:spPr>
            <a:xfrm>
              <a:off x="859539" y="4267200"/>
              <a:ext cx="2645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i="0" dirty="0" smtClean="0"/>
                <a:t>M</a:t>
              </a:r>
              <a:r>
                <a:rPr lang="en-US" sz="1600" i="0" baseline="-25000" dirty="0" smtClean="0"/>
                <a:t>a</a:t>
              </a:r>
              <a:r>
                <a:rPr lang="en-US" sz="1600" i="0" dirty="0" smtClean="0"/>
                <a:t> = (shear) </a:t>
              </a:r>
              <a:r>
                <a:rPr lang="en-US" sz="1600" i="0" dirty="0" err="1" smtClean="0"/>
                <a:t>Alfvén</a:t>
              </a:r>
              <a:r>
                <a:rPr lang="en-US" sz="1600" i="0" dirty="0" smtClean="0"/>
                <a:t> wave </a:t>
              </a:r>
            </a:p>
            <a:p>
              <a:pPr algn="ctr"/>
              <a:r>
                <a:rPr lang="en-US" sz="1600" i="0" dirty="0"/>
                <a:t>e</a:t>
              </a:r>
              <a:r>
                <a:rPr lang="en-US" sz="1600" i="0" dirty="0" smtClean="0"/>
                <a:t>xcitation Mach number</a:t>
              </a:r>
              <a:endParaRPr lang="en-US" sz="1600" i="0" dirty="0"/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95800" y="4818457"/>
              <a:ext cx="3972572" cy="1125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9" name="Group 118"/>
            <p:cNvGrpSpPr/>
            <p:nvPr/>
          </p:nvGrpSpPr>
          <p:grpSpPr>
            <a:xfrm>
              <a:off x="5029200" y="4267200"/>
              <a:ext cx="2743200" cy="901740"/>
              <a:chOff x="5029200" y="4267200"/>
              <a:chExt cx="2743200" cy="901740"/>
            </a:xfrm>
          </p:grpSpPr>
          <p:cxnSp>
            <p:nvCxnSpPr>
              <p:cNvPr id="120" name="Straight Arrow Connector 119"/>
              <p:cNvCxnSpPr/>
              <p:nvPr/>
            </p:nvCxnSpPr>
            <p:spPr bwMode="auto">
              <a:xfrm flipH="1">
                <a:off x="5029200" y="4788932"/>
                <a:ext cx="228600" cy="380008"/>
              </a:xfrm>
              <a:prstGeom prst="straightConnector1">
                <a:avLst/>
              </a:prstGeom>
              <a:noFill/>
              <a:ln w="3175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sp>
            <p:nvSpPr>
              <p:cNvPr id="121" name="TextBox 120"/>
              <p:cNvSpPr txBox="1"/>
              <p:nvPr/>
            </p:nvSpPr>
            <p:spPr>
              <a:xfrm>
                <a:off x="5029200" y="4267200"/>
                <a:ext cx="2743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i="0" dirty="0" smtClean="0"/>
                  <a:t>M</a:t>
                </a:r>
                <a:r>
                  <a:rPr lang="en-US" sz="1600" i="0" baseline="-25000" dirty="0" smtClean="0"/>
                  <a:t>s</a:t>
                </a:r>
                <a:r>
                  <a:rPr lang="en-US" sz="1600" i="0" dirty="0" smtClean="0"/>
                  <a:t> = sound </a:t>
                </a:r>
                <a:r>
                  <a:rPr lang="en-US" sz="1600" i="0" dirty="0" err="1" smtClean="0"/>
                  <a:t>Alfvén</a:t>
                </a:r>
                <a:r>
                  <a:rPr lang="en-US" sz="1600" i="0" dirty="0" smtClean="0"/>
                  <a:t> wave excitation Mach number</a:t>
                </a:r>
                <a:endParaRPr lang="en-US" sz="1600" i="0" dirty="0"/>
              </a:p>
            </p:txBody>
          </p:sp>
        </p:grp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9429" y="4876800"/>
              <a:ext cx="3400571" cy="1043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8" name="Straight Arrow Connector 127"/>
            <p:cNvCxnSpPr/>
            <p:nvPr/>
          </p:nvCxnSpPr>
          <p:spPr bwMode="auto">
            <a:xfrm flipH="1">
              <a:off x="762000" y="4789924"/>
              <a:ext cx="228600" cy="380008"/>
            </a:xfrm>
            <a:prstGeom prst="straightConnector1">
              <a:avLst/>
            </a:prstGeom>
            <a:noFill/>
            <a:ln w="317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</p:grp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1748135"/>
            <a:ext cx="8052001" cy="10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" name="TextBox 128"/>
          <p:cNvSpPr txBox="1"/>
          <p:nvPr/>
        </p:nvSpPr>
        <p:spPr>
          <a:xfrm>
            <a:off x="228600" y="1428057"/>
            <a:ext cx="6745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 smtClean="0"/>
              <a:t>1. Ideal interchange criterion including rotation shear:</a:t>
            </a:r>
            <a:endParaRPr lang="en-US" sz="2000" i="0" dirty="0"/>
          </a:p>
        </p:txBody>
      </p:sp>
      <p:sp>
        <p:nvSpPr>
          <p:cNvPr id="131" name="TextBox 130"/>
          <p:cNvSpPr txBox="1"/>
          <p:nvPr/>
        </p:nvSpPr>
        <p:spPr>
          <a:xfrm>
            <a:off x="196282" y="2586335"/>
            <a:ext cx="3308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0" dirty="0" smtClean="0"/>
              <a:t>Ideal interchange index w/o rotation</a:t>
            </a:r>
          </a:p>
          <a:p>
            <a:pPr algn="ctr"/>
            <a:r>
              <a:rPr lang="en-US" sz="1000" i="0" dirty="0" err="1" smtClean="0"/>
              <a:t>Glasser</a:t>
            </a:r>
            <a:r>
              <a:rPr lang="en-US" sz="1000" i="0" dirty="0" smtClean="0"/>
              <a:t>, Greene, Johnson – Phys. Fluids (1975) 875</a:t>
            </a:r>
            <a:endParaRPr lang="en-US" sz="1000" i="0" dirty="0"/>
          </a:p>
        </p:txBody>
      </p:sp>
      <p:cxnSp>
        <p:nvCxnSpPr>
          <p:cNvPr id="132" name="Straight Arrow Connector 131"/>
          <p:cNvCxnSpPr/>
          <p:nvPr/>
        </p:nvCxnSpPr>
        <p:spPr bwMode="auto">
          <a:xfrm flipV="1">
            <a:off x="1143000" y="2433935"/>
            <a:ext cx="152400" cy="228600"/>
          </a:xfrm>
          <a:prstGeom prst="straightConnector1">
            <a:avLst/>
          </a:prstGeom>
          <a:noFill/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0600" y="3485457"/>
            <a:ext cx="1521143" cy="5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" name="TextBox 132"/>
          <p:cNvSpPr txBox="1"/>
          <p:nvPr/>
        </p:nvSpPr>
        <p:spPr>
          <a:xfrm>
            <a:off x="1600200" y="3557192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 smtClean="0">
                <a:solidFill>
                  <a:schemeClr val="tx1"/>
                </a:solidFill>
              </a:rPr>
              <a:t>&gt;</a:t>
            </a:r>
            <a:endParaRPr lang="en-US" sz="2400" i="0" dirty="0">
              <a:solidFill>
                <a:schemeClr val="tx1"/>
              </a:solidFill>
            </a:endParaRPr>
          </a:p>
        </p:txBody>
      </p:sp>
      <p:grpSp>
        <p:nvGrpSpPr>
          <p:cNvPr id="136" name="Group 135"/>
          <p:cNvGrpSpPr/>
          <p:nvPr/>
        </p:nvGrpSpPr>
        <p:grpSpPr>
          <a:xfrm>
            <a:off x="76200" y="4865132"/>
            <a:ext cx="8610600" cy="1749623"/>
            <a:chOff x="76200" y="4865132"/>
            <a:chExt cx="8610600" cy="1749623"/>
          </a:xfrm>
        </p:grpSpPr>
        <p:sp>
          <p:nvSpPr>
            <p:cNvPr id="137" name="TextBox 136"/>
            <p:cNvSpPr txBox="1"/>
            <p:nvPr/>
          </p:nvSpPr>
          <p:spPr>
            <a:xfrm>
              <a:off x="76200" y="5845314"/>
              <a:ext cx="8610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0" dirty="0" smtClean="0">
                  <a:solidFill>
                    <a:srgbClr val="FF0000"/>
                  </a:solidFill>
                </a:rPr>
                <a:t>Rotation shear </a:t>
              </a:r>
            </a:p>
            <a:p>
              <a:pPr algn="ctr"/>
              <a:r>
                <a:rPr lang="en-US" sz="2000" i="0" dirty="0" smtClean="0">
                  <a:solidFill>
                    <a:srgbClr val="FF0000"/>
                  </a:solidFill>
                </a:rPr>
                <a:t>destabilizes </a:t>
              </a:r>
              <a:r>
                <a:rPr lang="en-US" sz="2000" i="0" dirty="0" err="1" smtClean="0">
                  <a:solidFill>
                    <a:srgbClr val="FF0000"/>
                  </a:solidFill>
                </a:rPr>
                <a:t>Alfvén</a:t>
              </a:r>
              <a:r>
                <a:rPr lang="en-US" sz="2000" i="0" dirty="0" smtClean="0">
                  <a:solidFill>
                    <a:srgbClr val="FF0000"/>
                  </a:solidFill>
                </a:rPr>
                <a:t> wave directly    </a:t>
              </a:r>
              <a:r>
                <a:rPr lang="en-US" sz="2000" dirty="0" smtClean="0">
                  <a:solidFill>
                    <a:srgbClr val="FF0000"/>
                  </a:solidFill>
                </a:rPr>
                <a:t>or</a:t>
              </a:r>
              <a:r>
                <a:rPr lang="en-US" sz="2000" i="0" dirty="0" smtClean="0">
                  <a:solidFill>
                    <a:srgbClr val="FF0000"/>
                  </a:solidFill>
                </a:rPr>
                <a:t>    through sound wave coupling </a:t>
              </a:r>
              <a:endParaRPr lang="en-US" sz="2000" i="0" dirty="0">
                <a:solidFill>
                  <a:srgbClr val="FF0000"/>
                </a:solidFill>
              </a:endParaRPr>
            </a:p>
          </p:txBody>
        </p:sp>
        <p:cxnSp>
          <p:nvCxnSpPr>
            <p:cNvPr id="138" name="Straight Arrow Connector 137"/>
            <p:cNvCxnSpPr/>
            <p:nvPr/>
          </p:nvCxnSpPr>
          <p:spPr bwMode="auto">
            <a:xfrm flipH="1" flipV="1">
              <a:off x="2667000" y="5855732"/>
              <a:ext cx="609600" cy="240268"/>
            </a:xfrm>
            <a:prstGeom prst="straightConnector1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139" name="Rounded Rectangle 138"/>
            <p:cNvSpPr/>
            <p:nvPr/>
          </p:nvSpPr>
          <p:spPr bwMode="auto">
            <a:xfrm>
              <a:off x="5943600" y="4876800"/>
              <a:ext cx="1371600" cy="521732"/>
            </a:xfrm>
            <a:prstGeom prst="round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140" name="Rounded Rectangle 139"/>
            <p:cNvSpPr/>
            <p:nvPr/>
          </p:nvSpPr>
          <p:spPr bwMode="auto">
            <a:xfrm>
              <a:off x="1676400" y="4865132"/>
              <a:ext cx="990600" cy="1066800"/>
            </a:xfrm>
            <a:prstGeom prst="round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cxnSp>
          <p:nvCxnSpPr>
            <p:cNvPr id="141" name="Straight Arrow Connector 140"/>
            <p:cNvCxnSpPr/>
            <p:nvPr/>
          </p:nvCxnSpPr>
          <p:spPr bwMode="auto">
            <a:xfrm flipV="1">
              <a:off x="5486400" y="5398532"/>
              <a:ext cx="533400" cy="621268"/>
            </a:xfrm>
            <a:prstGeom prst="straightConnector1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Background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257800"/>
          </a:xfrm>
        </p:spPr>
        <p:txBody>
          <a:bodyPr/>
          <a:lstStyle/>
          <a:p>
            <a:r>
              <a:rPr lang="en-US" dirty="0" smtClean="0"/>
              <a:t>Characteristic growth rates and frequencies of RWM and IWM</a:t>
            </a:r>
          </a:p>
          <a:p>
            <a:pPr lvl="1"/>
            <a:r>
              <a:rPr lang="en-US" dirty="0" smtClean="0"/>
              <a:t>RWM:  	</a:t>
            </a:r>
            <a:r>
              <a:rPr lang="en-US" dirty="0" err="1" smtClean="0">
                <a:latin typeface="Symbol" pitchFamily="18" charset="2"/>
              </a:rPr>
              <a:t>gt</a:t>
            </a:r>
            <a:r>
              <a:rPr lang="en-US" baseline="-25000" dirty="0" err="1" smtClean="0"/>
              <a:t>wall</a:t>
            </a:r>
            <a:r>
              <a:rPr lang="en-US" dirty="0" smtClean="0"/>
              <a:t> ~ 1 and  </a:t>
            </a:r>
            <a:r>
              <a:rPr lang="en-US" dirty="0" err="1" smtClean="0">
                <a:latin typeface="Symbol" pitchFamily="18" charset="2"/>
              </a:rPr>
              <a:t>wt</a:t>
            </a:r>
            <a:r>
              <a:rPr lang="en-US" baseline="-25000" dirty="0" err="1" smtClean="0"/>
              <a:t>wall</a:t>
            </a:r>
            <a:r>
              <a:rPr lang="en-US" dirty="0" smtClean="0"/>
              <a:t> &lt; 1</a:t>
            </a:r>
          </a:p>
          <a:p>
            <a:pPr lvl="1"/>
            <a:r>
              <a:rPr lang="en-US" dirty="0" smtClean="0"/>
              <a:t>IWM: 	</a:t>
            </a:r>
            <a:r>
              <a:rPr lang="en-US" dirty="0" err="1" smtClean="0">
                <a:latin typeface="Symbol" pitchFamily="18" charset="2"/>
              </a:rPr>
              <a:t>gt</a:t>
            </a:r>
            <a:r>
              <a:rPr lang="en-US" baseline="-25000" dirty="0" err="1" smtClean="0"/>
              <a:t>A</a:t>
            </a:r>
            <a:r>
              <a:rPr lang="en-US" dirty="0" smtClean="0"/>
              <a:t> ~ 1-10% (</a:t>
            </a:r>
            <a:r>
              <a:rPr lang="en-US" dirty="0" err="1" smtClean="0">
                <a:latin typeface="Symbol" pitchFamily="18" charset="2"/>
              </a:rPr>
              <a:t>gt</a:t>
            </a:r>
            <a:r>
              <a:rPr lang="en-US" baseline="-25000" dirty="0" err="1" smtClean="0"/>
              <a:t>wall</a:t>
            </a:r>
            <a:r>
              <a:rPr lang="en-US" dirty="0" smtClean="0"/>
              <a:t> &gt;&gt; 1) and </a:t>
            </a:r>
            <a:r>
              <a:rPr lang="en-US" dirty="0" err="1" smtClean="0">
                <a:latin typeface="Symbol" pitchFamily="18" charset="2"/>
              </a:rPr>
              <a:t>wt</a:t>
            </a:r>
            <a:r>
              <a:rPr lang="en-US" baseline="-25000" dirty="0" err="1" smtClean="0"/>
              <a:t>A</a:t>
            </a:r>
            <a:r>
              <a:rPr lang="en-US" dirty="0" smtClean="0"/>
              <a:t> ~ </a:t>
            </a:r>
            <a:r>
              <a:rPr lang="en-US" dirty="0" err="1" smtClean="0">
                <a:latin typeface="Symbol" pitchFamily="18" charset="2"/>
              </a:rPr>
              <a:t>W</a:t>
            </a:r>
            <a:r>
              <a:rPr lang="en-US" baseline="-25000" dirty="0" err="1" smtClean="0">
                <a:latin typeface="Symbol" pitchFamily="18" charset="2"/>
              </a:rPr>
              <a:t>f</a:t>
            </a:r>
            <a:r>
              <a:rPr lang="en-US" dirty="0" err="1" smtClean="0">
                <a:latin typeface="Symbol" pitchFamily="18" charset="2"/>
              </a:rPr>
              <a:t>t</a:t>
            </a:r>
            <a:r>
              <a:rPr lang="en-US" baseline="-25000" dirty="0" err="1" smtClean="0"/>
              <a:t>A</a:t>
            </a:r>
            <a:r>
              <a:rPr lang="en-US" dirty="0" smtClean="0">
                <a:latin typeface="Symbol" pitchFamily="18" charset="2"/>
              </a:rPr>
              <a:t> (</a:t>
            </a:r>
            <a:r>
              <a:rPr lang="en-US" dirty="0" smtClean="0"/>
              <a:t>1-30%</a:t>
            </a:r>
            <a:r>
              <a:rPr lang="en-US" dirty="0" smtClean="0">
                <a:latin typeface="Symbol" pitchFamily="18" charset="2"/>
              </a:rPr>
              <a:t>)</a:t>
            </a:r>
            <a:r>
              <a:rPr lang="en-US" dirty="0" smtClean="0"/>
              <a:t> (</a:t>
            </a:r>
            <a:r>
              <a:rPr lang="en-US" dirty="0" err="1" smtClean="0">
                <a:latin typeface="Symbol" pitchFamily="18" charset="2"/>
              </a:rPr>
              <a:t>wt</a:t>
            </a:r>
            <a:r>
              <a:rPr lang="en-US" baseline="-25000" dirty="0" err="1" smtClean="0"/>
              <a:t>wall</a:t>
            </a:r>
            <a:r>
              <a:rPr lang="en-US" dirty="0" smtClean="0">
                <a:latin typeface="Symbol" pitchFamily="18" charset="2"/>
              </a:rPr>
              <a:t> &gt;&gt; </a:t>
            </a:r>
            <a:r>
              <a:rPr lang="en-US" dirty="0" smtClean="0"/>
              <a:t>1)</a:t>
            </a:r>
          </a:p>
          <a:p>
            <a:endParaRPr lang="en-US" sz="300" dirty="0" smtClean="0"/>
          </a:p>
          <a:p>
            <a:endParaRPr lang="en-US" sz="700" dirty="0" smtClean="0"/>
          </a:p>
          <a:p>
            <a:r>
              <a:rPr lang="en-US" dirty="0" smtClean="0"/>
              <a:t>Kinetic effects important for RWM </a:t>
            </a:r>
            <a:r>
              <a:rPr lang="en-US" dirty="0" smtClean="0">
                <a:latin typeface="Arial Narrow" pitchFamily="34" charset="0"/>
              </a:rPr>
              <a:t>(J. </a:t>
            </a:r>
            <a:r>
              <a:rPr lang="en-US" dirty="0" err="1" smtClean="0">
                <a:latin typeface="Arial Narrow" pitchFamily="34" charset="0"/>
              </a:rPr>
              <a:t>Berkery</a:t>
            </a:r>
            <a:r>
              <a:rPr lang="en-US" dirty="0" smtClean="0">
                <a:latin typeface="Arial Narrow" pitchFamily="34" charset="0"/>
              </a:rPr>
              <a:t> invited TI2.02, Thu AM)</a:t>
            </a:r>
          </a:p>
          <a:p>
            <a:pPr lvl="1"/>
            <a:r>
              <a:rPr lang="en-US" sz="1800" dirty="0" smtClean="0">
                <a:latin typeface="Arial Narrow" pitchFamily="34" charset="0"/>
              </a:rPr>
              <a:t>Publications: </a:t>
            </a:r>
            <a:r>
              <a:rPr lang="en-US" sz="1800" dirty="0" err="1" smtClean="0">
                <a:latin typeface="Arial Narrow" pitchFamily="34" charset="0"/>
              </a:rPr>
              <a:t>Berkery</a:t>
            </a:r>
            <a:r>
              <a:rPr lang="en-US" sz="1800" dirty="0" smtClean="0">
                <a:latin typeface="Arial Narrow" pitchFamily="34" charset="0"/>
              </a:rPr>
              <a:t>, et al. PRL 104 (2010) 035003, </a:t>
            </a:r>
            <a:r>
              <a:rPr lang="en-US" sz="1800" dirty="0" err="1" smtClean="0">
                <a:latin typeface="Arial Narrow" pitchFamily="34" charset="0"/>
              </a:rPr>
              <a:t>Sabbagh</a:t>
            </a:r>
            <a:r>
              <a:rPr lang="en-US" sz="1800" dirty="0" smtClean="0">
                <a:latin typeface="Arial Narrow" pitchFamily="34" charset="0"/>
              </a:rPr>
              <a:t>, et al., NF 50 (2010) 025020</a:t>
            </a:r>
            <a:endParaRPr lang="en-US" sz="1600" dirty="0" smtClean="0">
              <a:latin typeface="Arial Narrow" pitchFamily="34" charset="0"/>
            </a:endParaRPr>
          </a:p>
          <a:p>
            <a:endParaRPr lang="en-US" sz="1100" dirty="0" smtClean="0"/>
          </a:p>
          <a:p>
            <a:r>
              <a:rPr lang="en-US" dirty="0" smtClean="0"/>
              <a:t>Rotation and kinetic effects largely unexplored for IWM</a:t>
            </a:r>
          </a:p>
          <a:p>
            <a:pPr lvl="1"/>
            <a:r>
              <a:rPr lang="en-US" dirty="0" smtClean="0"/>
              <a:t>Such effects generally higher-order than fluid terms (</a:t>
            </a:r>
            <a:r>
              <a:rPr lang="en-US" dirty="0" smtClean="0">
                <a:latin typeface="Symbol" pitchFamily="18" charset="2"/>
                <a:sym typeface="Symbol"/>
              </a:rPr>
              <a:t></a:t>
            </a:r>
            <a:r>
              <a:rPr lang="en-US" dirty="0" smtClean="0"/>
              <a:t>p, J</a:t>
            </a:r>
            <a:r>
              <a:rPr lang="en-US" baseline="-25000" dirty="0" smtClean="0"/>
              <a:t>||</a:t>
            </a:r>
            <a:r>
              <a:rPr lang="en-US" dirty="0" smtClean="0"/>
              <a:t>, |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B|</a:t>
            </a:r>
            <a:r>
              <a:rPr lang="en-US" baseline="30000" dirty="0" smtClean="0"/>
              <a:t>2</a:t>
            </a:r>
            <a:r>
              <a:rPr lang="en-US" dirty="0" smtClean="0"/>
              <a:t>, wall)</a:t>
            </a:r>
          </a:p>
          <a:p>
            <a:endParaRPr lang="en-US" sz="800" b="1" dirty="0" smtClean="0">
              <a:solidFill>
                <a:srgbClr val="FF0000"/>
              </a:solidFill>
            </a:endParaRPr>
          </a:p>
          <a:p>
            <a:endParaRPr lang="en-US" sz="400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Calculations for NSTX indicate both rotation and kinetic effects can modify </a:t>
            </a:r>
            <a:r>
              <a:rPr lang="en-US" b="1" dirty="0" smtClean="0">
                <a:solidFill>
                  <a:srgbClr val="FF0000"/>
                </a:solidFill>
              </a:rPr>
              <a:t>both </a:t>
            </a:r>
            <a:r>
              <a:rPr lang="en-US" b="1" dirty="0" smtClean="0">
                <a:solidFill>
                  <a:srgbClr val="FF0000"/>
                </a:solidFill>
              </a:rPr>
              <a:t>IWM and RWM stability </a:t>
            </a:r>
            <a:r>
              <a:rPr lang="en-US" b="1" dirty="0" smtClean="0">
                <a:solidFill>
                  <a:srgbClr val="FF0000"/>
                </a:solidFill>
              </a:rPr>
              <a:t>limits</a:t>
            </a:r>
          </a:p>
          <a:p>
            <a:pPr lvl="1"/>
            <a:r>
              <a:rPr lang="en-US" dirty="0" smtClean="0"/>
              <a:t>High </a:t>
            </a:r>
            <a:r>
              <a:rPr lang="en-US" dirty="0" err="1" smtClean="0"/>
              <a:t>toroidal</a:t>
            </a:r>
            <a:r>
              <a:rPr lang="en-US" dirty="0" smtClean="0"/>
              <a:t> rotation generated by co-injected NBI in NSTX</a:t>
            </a:r>
          </a:p>
          <a:p>
            <a:pPr lvl="2"/>
            <a:r>
              <a:rPr lang="en-US" dirty="0" smtClean="0"/>
              <a:t>Fast core rotation: </a:t>
            </a:r>
            <a:r>
              <a:rPr lang="en-US" dirty="0" err="1" smtClean="0">
                <a:latin typeface="Symbol" pitchFamily="18" charset="2"/>
              </a:rPr>
              <a:t>W</a:t>
            </a:r>
            <a:r>
              <a:rPr lang="en-US" baseline="-25000" dirty="0" err="1" smtClean="0">
                <a:latin typeface="Symbol" pitchFamily="18" charset="2"/>
              </a:rPr>
              <a:t>f</a:t>
            </a:r>
            <a:r>
              <a:rPr lang="en-US" dirty="0" smtClean="0"/>
              <a:t> / </a:t>
            </a:r>
            <a:r>
              <a:rPr lang="en-US" dirty="0" err="1" smtClean="0">
                <a:latin typeface="Symbol" pitchFamily="18" charset="2"/>
              </a:rPr>
              <a:t>w</a:t>
            </a:r>
            <a:r>
              <a:rPr lang="en-US" baseline="-25000" dirty="0" err="1" smtClean="0"/>
              <a:t>sound</a:t>
            </a:r>
            <a:r>
              <a:rPr lang="en-US" dirty="0" smtClean="0"/>
              <a:t> up to ~1,  </a:t>
            </a:r>
            <a:r>
              <a:rPr lang="en-US" dirty="0" err="1" smtClean="0">
                <a:latin typeface="Symbol" pitchFamily="18" charset="2"/>
              </a:rPr>
              <a:t>W</a:t>
            </a:r>
            <a:r>
              <a:rPr lang="en-US" baseline="-25000" dirty="0" err="1" smtClean="0">
                <a:latin typeface="Symbol" pitchFamily="18" charset="2"/>
              </a:rPr>
              <a:t>f</a:t>
            </a:r>
            <a:r>
              <a:rPr lang="en-US" dirty="0" smtClean="0"/>
              <a:t> / </a:t>
            </a:r>
            <a:r>
              <a:rPr lang="en-US" dirty="0" err="1" smtClean="0">
                <a:latin typeface="Symbol" pitchFamily="18" charset="2"/>
              </a:rPr>
              <a:t>w</a:t>
            </a:r>
            <a:r>
              <a:rPr lang="en-US" baseline="-25000" dirty="0" err="1" smtClean="0"/>
              <a:t>Alfven</a:t>
            </a:r>
            <a:r>
              <a:rPr lang="en-US" dirty="0" smtClean="0"/>
              <a:t> ~ up to 0.1-0.3</a:t>
            </a:r>
          </a:p>
          <a:p>
            <a:pPr lvl="1"/>
            <a:r>
              <a:rPr lang="en-US" dirty="0" smtClean="0"/>
              <a:t>Fluid/kinetic pressure is dominant instability drive in high-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 ST plasmas</a:t>
            </a:r>
          </a:p>
          <a:p>
            <a:pPr lvl="1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DF4E6158-EB71-4841-A901-A592AB088EC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2800" dirty="0" smtClean="0"/>
              <a:t>Experiment marginally stable to rotation-driven interchange/Kelvin-Helmholtz near half-radius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590801"/>
            <a:ext cx="4495800" cy="3241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1295400"/>
            <a:ext cx="4953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600" i="0" kern="0" dirty="0" smtClean="0">
                <a:solidFill>
                  <a:schemeClr val="tx1"/>
                </a:solidFill>
                <a:latin typeface="Arial Narrow" pitchFamily="34" charset="0"/>
                <a:sym typeface="Wingdings" pitchFamily="2" charset="2"/>
              </a:rPr>
              <a:t>Chu model marginal </a:t>
            </a:r>
            <a:r>
              <a:rPr lang="en-US" sz="2600" i="0" kern="0" dirty="0" smtClean="0">
                <a:solidFill>
                  <a:schemeClr val="tx1"/>
                </a:solidFill>
                <a:latin typeface="Symbol" pitchFamily="18" charset="2"/>
                <a:sym typeface="Wingdings" pitchFamily="2" charset="2"/>
              </a:rPr>
              <a:t>W</a:t>
            </a:r>
            <a:r>
              <a:rPr lang="en-US" sz="2600" i="0" kern="0" dirty="0" smtClean="0">
                <a:solidFill>
                  <a:schemeClr val="tx1"/>
                </a:solidFill>
                <a:latin typeface="Arial"/>
                <a:cs typeface="Arial"/>
                <a:sym typeface="Wingdings" pitchFamily="2" charset="2"/>
              </a:rPr>
              <a:t>ꞌ</a:t>
            </a:r>
            <a:r>
              <a:rPr lang="en-US" sz="2600" i="0" kern="0" dirty="0" smtClean="0">
                <a:solidFill>
                  <a:schemeClr val="tx1"/>
                </a:solidFill>
                <a:latin typeface="Symbol" pitchFamily="18" charset="2"/>
                <a:sym typeface="Wingdings" pitchFamily="2" charset="2"/>
              </a:rPr>
              <a:t> </a:t>
            </a:r>
            <a:r>
              <a:rPr lang="en-US" sz="2600" i="0" kern="0" dirty="0" smtClean="0">
                <a:solidFill>
                  <a:schemeClr val="tx1"/>
                </a:solidFill>
                <a:latin typeface="Arial Narrow" pitchFamily="34" charset="0"/>
                <a:sym typeface="Wingdings" pitchFamily="2" charset="2"/>
              </a:rPr>
              <a:t>profiles:</a:t>
            </a:r>
            <a:endParaRPr lang="en-US" sz="2600" i="0" kern="0" dirty="0">
              <a:solidFill>
                <a:schemeClr val="tx1"/>
              </a:solidFill>
              <a:latin typeface="Arial Narrow" pitchFamily="34" charset="0"/>
              <a:sym typeface="Wingdings" pitchFamily="2" charset="2"/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D</a:t>
            </a:r>
            <a:r>
              <a:rPr kumimoji="0" lang="en-US" sz="24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I,</a:t>
            </a:r>
            <a:r>
              <a:rPr kumimoji="0" lang="en-US" sz="24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cs typeface="+mn-cs"/>
              </a:rPr>
              <a:t>W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= 0  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  </a:t>
            </a:r>
            <a:r>
              <a:rPr lang="en-US" sz="2400" i="0" dirty="0" smtClean="0">
                <a:solidFill>
                  <a:srgbClr val="339933"/>
                </a:solidFill>
              </a:rPr>
              <a:t>M</a:t>
            </a:r>
            <a:r>
              <a:rPr lang="en-US" sz="2400" i="0" baseline="-25000" dirty="0" smtClean="0">
                <a:solidFill>
                  <a:srgbClr val="339933"/>
                </a:solidFill>
              </a:rPr>
              <a:t>s</a:t>
            </a:r>
            <a:r>
              <a:rPr lang="en-US" sz="2400" i="0" baseline="30000" dirty="0" smtClean="0">
                <a:solidFill>
                  <a:srgbClr val="339933"/>
                </a:solidFill>
              </a:rPr>
              <a:t>2</a:t>
            </a:r>
            <a:r>
              <a:rPr lang="en-US" sz="2400" i="0" dirty="0" smtClean="0">
                <a:solidFill>
                  <a:srgbClr val="339933"/>
                </a:solidFill>
              </a:rPr>
              <a:t> = </a:t>
            </a:r>
            <a:r>
              <a:rPr lang="en-US" sz="2400" i="0" dirty="0" err="1" smtClean="0">
                <a:solidFill>
                  <a:srgbClr val="339933"/>
                </a:solidFill>
                <a:latin typeface="Symbol" pitchFamily="18" charset="2"/>
              </a:rPr>
              <a:t>b</a:t>
            </a:r>
            <a:r>
              <a:rPr lang="en-US" sz="2400" i="0" baseline="-25000" dirty="0" err="1" smtClean="0">
                <a:solidFill>
                  <a:srgbClr val="339933"/>
                </a:solidFill>
                <a:latin typeface="Symbol" pitchFamily="18" charset="2"/>
              </a:rPr>
              <a:t>G</a:t>
            </a:r>
            <a:r>
              <a:rPr lang="en-US" sz="2400" i="0" dirty="0" smtClean="0">
                <a:solidFill>
                  <a:srgbClr val="339933"/>
                </a:solidFill>
              </a:rPr>
              <a:t>  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D</a:t>
            </a:r>
            <a:r>
              <a:rPr kumimoji="0" lang="en-US" sz="24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I,</a:t>
            </a:r>
            <a:r>
              <a:rPr kumimoji="0" lang="en-US" sz="24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ymbol" pitchFamily="18" charset="2"/>
                <a:cs typeface="+mn-cs"/>
              </a:rPr>
              <a:t>W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(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ymbol" pitchFamily="18" charset="2"/>
                <a:cs typeface="+mn-cs"/>
              </a:rPr>
              <a:t>G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=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 pitchFamily="34" charset="0"/>
                <a:cs typeface="+mn-cs"/>
                <a:sym typeface="Wingdings" pitchFamily="2" charset="2"/>
              </a:rPr>
              <a:t>0) = 0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1600" i="0" kern="0" dirty="0" smtClean="0">
                <a:solidFill>
                  <a:srgbClr val="FF0000"/>
                </a:solidFill>
                <a:latin typeface="Symbol" pitchFamily="18" charset="2"/>
                <a:cs typeface="+mn-cs"/>
                <a:sym typeface="Symbol"/>
              </a:rPr>
              <a:t></a:t>
            </a:r>
            <a:r>
              <a:rPr lang="en-US" sz="1600" i="0" kern="0" dirty="0" smtClean="0">
                <a:solidFill>
                  <a:srgbClr val="FF0000"/>
                </a:solidFill>
                <a:latin typeface="Arial Narrow" pitchFamily="34" charset="0"/>
                <a:cs typeface="+mn-cs"/>
                <a:sym typeface="Wingdings" pitchFamily="2" charset="2"/>
              </a:rPr>
              <a:t>p dominant    </a:t>
            </a:r>
            <a:r>
              <a:rPr lang="en-US" sz="1600" i="0" kern="0" dirty="0" smtClean="0">
                <a:solidFill>
                  <a:srgbClr val="339933"/>
                </a:solidFill>
                <a:latin typeface="Arial Narrow" pitchFamily="34" charset="0"/>
                <a:cs typeface="+mn-cs"/>
                <a:sym typeface="Wingdings" pitchFamily="2" charset="2"/>
              </a:rPr>
              <a:t>KH dominant                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Arial Narrow" pitchFamily="34" charset="0"/>
              <a:cs typeface="+mn-cs"/>
              <a:sym typeface="Wingdings" pitchFamily="2" charset="2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1000" y="5943600"/>
            <a:ext cx="441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400" i="0" kern="0" dirty="0" smtClean="0">
                <a:solidFill>
                  <a:schemeClr val="tx1"/>
                </a:solidFill>
                <a:latin typeface="Arial Narrow" pitchFamily="34" charset="0"/>
                <a:cs typeface="+mn-cs"/>
                <a:sym typeface="Wingdings" pitchFamily="2" charset="2"/>
              </a:rPr>
              <a:t>Experimental </a:t>
            </a:r>
            <a:r>
              <a:rPr lang="en-US" sz="2400" i="0" kern="0" dirty="0" smtClean="0">
                <a:solidFill>
                  <a:schemeClr val="tx1"/>
                </a:solidFill>
                <a:latin typeface="Symbol" pitchFamily="18" charset="2"/>
                <a:cs typeface="+mn-cs"/>
                <a:sym typeface="Wingdings" pitchFamily="2" charset="2"/>
              </a:rPr>
              <a:t>W</a:t>
            </a:r>
            <a:r>
              <a:rPr lang="en-US" sz="2400" i="0" kern="0" dirty="0" smtClean="0">
                <a:solidFill>
                  <a:schemeClr val="tx1"/>
                </a:solidFill>
                <a:latin typeface="Arial"/>
                <a:cs typeface="Arial"/>
                <a:sym typeface="Wingdings" pitchFamily="2" charset="2"/>
              </a:rPr>
              <a:t>ꞌ </a:t>
            </a:r>
            <a:r>
              <a:rPr lang="en-US" sz="2400" i="0" kern="0" dirty="0" smtClean="0">
                <a:solidFill>
                  <a:schemeClr val="tx1"/>
                </a:solidFill>
                <a:latin typeface="Arial Narrow" pitchFamily="34" charset="0"/>
                <a:cs typeface="+mn-cs"/>
                <a:sym typeface="Wingdings" pitchFamily="2" charset="2"/>
              </a:rPr>
              <a:t>profile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+mn-cs"/>
              <a:sym typeface="Wingdings" pitchFamily="2" charset="2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1295400" y="4495800"/>
            <a:ext cx="381000" cy="1524002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399" y="2415539"/>
            <a:ext cx="4419601" cy="3451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876800" y="1295400"/>
            <a:ext cx="426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i="0" kern="0" dirty="0" smtClean="0">
                <a:solidFill>
                  <a:schemeClr val="tx1"/>
                </a:solidFill>
                <a:latin typeface="Arial Narrow" pitchFamily="34" charset="0"/>
                <a:cs typeface="+mn-cs"/>
              </a:rPr>
              <a:t>MARS full kinetic e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igenfunction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displacement largest near r/a~0.5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800600" y="5943600"/>
            <a:ext cx="434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2400" i="0" kern="0" dirty="0" smtClean="0">
                <a:solidFill>
                  <a:schemeClr val="tx1"/>
                </a:solidFill>
                <a:latin typeface="Arial Narrow" pitchFamily="34" charset="0"/>
                <a:cs typeface="+mn-cs"/>
                <a:sym typeface="Wingdings" pitchFamily="2" charset="2"/>
              </a:rPr>
              <a:t>m=2 component dominant (q</a:t>
            </a:r>
            <a:r>
              <a:rPr lang="en-US" sz="2400" i="0" kern="0" baseline="-25000" dirty="0" smtClean="0">
                <a:solidFill>
                  <a:schemeClr val="tx1"/>
                </a:solidFill>
                <a:latin typeface="Arial Narrow" pitchFamily="34" charset="0"/>
                <a:cs typeface="+mn-cs"/>
                <a:sym typeface="Wingdings" pitchFamily="2" charset="2"/>
              </a:rPr>
              <a:t>min</a:t>
            </a:r>
            <a:r>
              <a:rPr lang="en-US" sz="2400" i="0" kern="0" dirty="0" smtClean="0">
                <a:solidFill>
                  <a:schemeClr val="tx1"/>
                </a:solidFill>
                <a:latin typeface="Arial Narrow" pitchFamily="34" charset="0"/>
                <a:cs typeface="+mn-cs"/>
                <a:sym typeface="Wingdings" pitchFamily="2" charset="2"/>
              </a:rPr>
              <a:t>~2)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+mn-cs"/>
              <a:sym typeface="Wingdings" pitchFamily="2" charset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00" y="2667000"/>
            <a:ext cx="137409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00" i="0" dirty="0" smtClean="0">
                <a:solidFill>
                  <a:schemeClr val="tx1"/>
                </a:solidFill>
              </a:rPr>
              <a:t>NSTX shot 138065, t=376ms</a:t>
            </a:r>
            <a:endParaRPr lang="en-US" sz="700" i="0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DF4E6158-EB71-4841-A901-A592AB088EC2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Comparison of cases for KH marginal rotation shear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219200"/>
            <a:ext cx="4648200" cy="4953000"/>
          </a:xfrm>
        </p:spPr>
        <p:txBody>
          <a:bodyPr/>
          <a:lstStyle/>
          <a:p>
            <a:r>
              <a:rPr lang="en-US" sz="2800" dirty="0" smtClean="0"/>
              <a:t>Low </a:t>
            </a:r>
            <a:r>
              <a:rPr lang="en-US" sz="2800" dirty="0" smtClean="0">
                <a:latin typeface="Symbol" pitchFamily="18" charset="2"/>
              </a:rPr>
              <a:t>b</a:t>
            </a:r>
            <a:r>
              <a:rPr lang="en-US" sz="2800" dirty="0" smtClean="0"/>
              <a:t> case</a:t>
            </a:r>
          </a:p>
          <a:p>
            <a:pPr lvl="1"/>
            <a:r>
              <a:rPr lang="en-US" sz="2400" dirty="0" smtClean="0"/>
              <a:t>Rotation shear mode not stabilized kinetically</a:t>
            </a:r>
          </a:p>
          <a:p>
            <a:endParaRPr lang="en-US" sz="1800" dirty="0" smtClean="0"/>
          </a:p>
          <a:p>
            <a:r>
              <a:rPr lang="en-US" sz="2800" dirty="0" smtClean="0"/>
              <a:t>Medium </a:t>
            </a:r>
            <a:r>
              <a:rPr lang="en-US" sz="2800" dirty="0" smtClean="0">
                <a:latin typeface="Symbol" pitchFamily="18" charset="2"/>
              </a:rPr>
              <a:t>b</a:t>
            </a:r>
            <a:r>
              <a:rPr lang="en-US" sz="2800" dirty="0" smtClean="0"/>
              <a:t> case</a:t>
            </a:r>
          </a:p>
          <a:p>
            <a:pPr lvl="1"/>
            <a:r>
              <a:rPr lang="en-US" sz="2400" dirty="0" smtClean="0"/>
              <a:t>Nearly achieve no-rotation IWL via kinetic stabilization</a:t>
            </a:r>
          </a:p>
          <a:p>
            <a:pPr lvl="1"/>
            <a:endParaRPr lang="en-US" sz="1400" dirty="0" smtClean="0"/>
          </a:p>
          <a:p>
            <a:r>
              <a:rPr lang="en-US" sz="2800" dirty="0" smtClean="0"/>
              <a:t>High </a:t>
            </a:r>
            <a:r>
              <a:rPr lang="en-US" sz="2800" dirty="0" smtClean="0">
                <a:latin typeface="Symbol" pitchFamily="18" charset="2"/>
              </a:rPr>
              <a:t>b</a:t>
            </a:r>
            <a:r>
              <a:rPr lang="en-US" sz="2800" dirty="0" smtClean="0"/>
              <a:t> case</a:t>
            </a:r>
          </a:p>
          <a:p>
            <a:pPr lvl="1"/>
            <a:r>
              <a:rPr lang="en-US" sz="2400" dirty="0" smtClean="0"/>
              <a:t>High edge rotation shear stabilizing – minimizes needed kinetic stabilization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45356"/>
            <a:ext cx="3886200" cy="556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DF4E6158-EB71-4841-A901-A592AB088EC2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Inclusion of thermal and fast-ions (TRANSP) in total pressure can significantly modify pressure profile shape</a:t>
            </a:r>
            <a:endParaRPr lang="en-US" dirty="0"/>
          </a:p>
        </p:txBody>
      </p:sp>
      <p:grpSp>
        <p:nvGrpSpPr>
          <p:cNvPr id="3" name="Group 8"/>
          <p:cNvGrpSpPr>
            <a:grpSpLocks noChangeAspect="1"/>
          </p:cNvGrpSpPr>
          <p:nvPr/>
        </p:nvGrpSpPr>
        <p:grpSpPr>
          <a:xfrm>
            <a:off x="4648200" y="1041112"/>
            <a:ext cx="3836670" cy="5359688"/>
            <a:chOff x="4343400" y="987623"/>
            <a:chExt cx="4038600" cy="5641777"/>
          </a:xfrm>
        </p:grpSpPr>
        <p:grpSp>
          <p:nvGrpSpPr>
            <p:cNvPr id="4" name="Group 6"/>
            <p:cNvGrpSpPr/>
            <p:nvPr/>
          </p:nvGrpSpPr>
          <p:grpSpPr>
            <a:xfrm>
              <a:off x="4343400" y="987623"/>
              <a:ext cx="4037040" cy="5641777"/>
              <a:chOff x="4343400" y="987623"/>
              <a:chExt cx="4037040" cy="5641777"/>
            </a:xfrm>
          </p:grpSpPr>
          <p:pic>
            <p:nvPicPr>
              <p:cNvPr id="18435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343400" y="987623"/>
                <a:ext cx="4037040" cy="2682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6271960" y="6321623"/>
                <a:ext cx="397545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 anchor="t">
                <a:spAutoFit/>
              </a:bodyPr>
              <a:lstStyle/>
              <a:p>
                <a:r>
                  <a:rPr lang="en-US" sz="2000" i="0" dirty="0" err="1" smtClean="0">
                    <a:solidFill>
                      <a:schemeClr val="tx1"/>
                    </a:solidFill>
                    <a:latin typeface="Symbol" pitchFamily="18" charset="2"/>
                  </a:rPr>
                  <a:t>r</a:t>
                </a:r>
                <a:r>
                  <a:rPr lang="en-US" sz="2000" i="0" baseline="-25000" dirty="0" err="1" smtClean="0">
                    <a:solidFill>
                      <a:schemeClr val="tx1"/>
                    </a:solidFill>
                  </a:rPr>
                  <a:t>pol</a:t>
                </a:r>
                <a:endParaRPr lang="en-US" sz="2000" i="0" baseline="-250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57038" y="3799215"/>
              <a:ext cx="3924962" cy="2601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Box 9"/>
          <p:cNvSpPr txBox="1"/>
          <p:nvPr/>
        </p:nvSpPr>
        <p:spPr>
          <a:xfrm>
            <a:off x="152400" y="1295400"/>
            <a:ext cx="3842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 smtClean="0">
                <a:solidFill>
                  <a:srgbClr val="FF0000"/>
                </a:solidFill>
              </a:rPr>
              <a:t>Total pressure (thermal + fast)</a:t>
            </a:r>
            <a:endParaRPr lang="en-US" sz="2000" i="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4038600" y="1524000"/>
            <a:ext cx="685800" cy="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152400" y="1676400"/>
            <a:ext cx="417293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i="0" dirty="0" smtClean="0">
                <a:solidFill>
                  <a:schemeClr val="tx1"/>
                </a:solidFill>
              </a:rPr>
              <a:t>Reconstruction      </a:t>
            </a:r>
          </a:p>
          <a:p>
            <a:pPr algn="r"/>
            <a:r>
              <a:rPr lang="en-US" sz="1800" i="0" dirty="0" smtClean="0">
                <a:solidFill>
                  <a:schemeClr val="tx1"/>
                </a:solidFill>
              </a:rPr>
              <a:t>(without kinetic pressure constraint)</a:t>
            </a:r>
            <a:endParaRPr lang="en-US" sz="1800" i="0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4038600" y="1905000"/>
            <a:ext cx="685800" cy="0"/>
          </a:xfrm>
          <a:prstGeom prst="straightConnector1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2895600" y="2266890"/>
            <a:ext cx="1181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i="0" dirty="0" smtClean="0">
                <a:solidFill>
                  <a:schemeClr val="tx1"/>
                </a:solidFill>
              </a:rPr>
              <a:t>Thermal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4038600" y="2438400"/>
            <a:ext cx="685800" cy="0"/>
          </a:xfrm>
          <a:prstGeom prst="straightConnector1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4038600" y="2667000"/>
            <a:ext cx="1524000" cy="228600"/>
          </a:xfrm>
          <a:prstGeom prst="straightConnector1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3352800" y="2724090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i="0" dirty="0" smtClean="0">
                <a:solidFill>
                  <a:schemeClr val="tx1"/>
                </a:solidFill>
              </a:rPr>
              <a:t>Fast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4800" y="4019490"/>
            <a:ext cx="3916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i="0" dirty="0" smtClean="0">
                <a:solidFill>
                  <a:schemeClr val="tx1"/>
                </a:solidFill>
              </a:rPr>
              <a:t>Thermal + NBI   </a:t>
            </a:r>
          </a:p>
          <a:p>
            <a:pPr algn="r"/>
            <a:r>
              <a:rPr lang="en-US" sz="1600" i="0" dirty="0" smtClean="0">
                <a:solidFill>
                  <a:schemeClr val="tx1"/>
                </a:solidFill>
              </a:rPr>
              <a:t>(includes fast-ion angular momentum)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4038600" y="4210110"/>
            <a:ext cx="685800" cy="0"/>
          </a:xfrm>
          <a:prstGeom prst="straightConnector1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4038600" y="4800600"/>
            <a:ext cx="1524000" cy="228600"/>
          </a:xfrm>
          <a:prstGeom prst="straightConnector1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2262758" y="4857690"/>
            <a:ext cx="1802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i="0" dirty="0" smtClean="0">
                <a:solidFill>
                  <a:schemeClr val="tx1"/>
                </a:solidFill>
              </a:rPr>
              <a:t>Thermal (C</a:t>
            </a:r>
            <a:r>
              <a:rPr lang="en-US" sz="2000" i="0" baseline="30000" dirty="0" smtClean="0">
                <a:solidFill>
                  <a:schemeClr val="tx1"/>
                </a:solidFill>
              </a:rPr>
              <a:t>6+</a:t>
            </a:r>
            <a:r>
              <a:rPr lang="en-US" sz="2000" i="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8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DF4E6158-EB71-4841-A901-A592AB088EC2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477000" y="1353979"/>
            <a:ext cx="18758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i="0" dirty="0" smtClean="0">
                <a:solidFill>
                  <a:schemeClr val="tx1"/>
                </a:solidFill>
              </a:rPr>
              <a:t>NSTX shot 138065, t=376ms</a:t>
            </a:r>
            <a:endParaRPr lang="en-US" sz="1000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Inclusion of fast-ion pressure and angular momentum (computed from TRANSP) significantly lowers marginal </a:t>
            </a:r>
            <a:r>
              <a:rPr lang="en-US" dirty="0" err="1" smtClean="0">
                <a:latin typeface="Symbol" pitchFamily="18" charset="2"/>
              </a:rPr>
              <a:t>b</a:t>
            </a:r>
            <a:r>
              <a:rPr lang="en-US" baseline="-25000" dirty="0" err="1" smtClean="0"/>
              <a:t>N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400" y="1447800"/>
            <a:ext cx="3276600" cy="4114800"/>
          </a:xfrm>
        </p:spPr>
        <p:txBody>
          <a:bodyPr/>
          <a:lstStyle/>
          <a:p>
            <a:r>
              <a:rPr lang="en-US" dirty="0" smtClean="0"/>
              <a:t>Increased pressure profile peaking from fast-ions lowers </a:t>
            </a:r>
            <a:r>
              <a:rPr lang="en-US" dirty="0" err="1" smtClean="0">
                <a:latin typeface="Symbol" pitchFamily="18" charset="2"/>
              </a:rPr>
              <a:t>b</a:t>
            </a:r>
            <a:r>
              <a:rPr lang="en-US" baseline="-25000" dirty="0" err="1" smtClean="0"/>
              <a:t>N</a:t>
            </a:r>
            <a:r>
              <a:rPr lang="en-US" dirty="0" smtClean="0"/>
              <a:t> limit from </a:t>
            </a:r>
            <a:r>
              <a:rPr lang="en-US" b="1" dirty="0" smtClean="0">
                <a:solidFill>
                  <a:srgbClr val="FF0000"/>
                </a:solidFill>
              </a:rPr>
              <a:t>7.7</a:t>
            </a:r>
            <a:r>
              <a:rPr lang="en-US" dirty="0" smtClean="0"/>
              <a:t> to </a:t>
            </a:r>
            <a:r>
              <a:rPr lang="en-US" b="1" dirty="0" smtClean="0">
                <a:solidFill>
                  <a:schemeClr val="accent2"/>
                </a:solidFill>
              </a:rPr>
              <a:t>6.1</a:t>
            </a:r>
            <a:r>
              <a:rPr lang="en-US" dirty="0" smtClean="0"/>
              <a:t> at low rotation</a:t>
            </a:r>
          </a:p>
          <a:p>
            <a:endParaRPr lang="en-US" dirty="0" smtClean="0"/>
          </a:p>
          <a:p>
            <a:r>
              <a:rPr lang="en-US" dirty="0" smtClean="0"/>
              <a:t>Effective </a:t>
            </a:r>
            <a:r>
              <a:rPr lang="en-US" dirty="0" err="1" smtClean="0">
                <a:latin typeface="Symbol" pitchFamily="18" charset="2"/>
              </a:rPr>
              <a:t>b</a:t>
            </a:r>
            <a:r>
              <a:rPr lang="en-US" baseline="-25000" dirty="0" err="1" smtClean="0"/>
              <a:t>N</a:t>
            </a:r>
            <a:r>
              <a:rPr lang="en-US" dirty="0" smtClean="0"/>
              <a:t> limit at experimental rotation reduced from </a:t>
            </a:r>
            <a:r>
              <a:rPr lang="en-US" b="1" dirty="0" smtClean="0"/>
              <a:t>6.3</a:t>
            </a:r>
            <a:r>
              <a:rPr lang="en-US" dirty="0" smtClean="0"/>
              <a:t> to </a:t>
            </a:r>
            <a:r>
              <a:rPr lang="en-US" b="1" dirty="0" smtClean="0">
                <a:solidFill>
                  <a:srgbClr val="339933"/>
                </a:solidFill>
              </a:rPr>
              <a:t>~3.4</a:t>
            </a:r>
            <a:endParaRPr lang="en-US" b="1" dirty="0">
              <a:solidFill>
                <a:srgbClr val="339933"/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5486400" cy="483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714965" y="1143000"/>
            <a:ext cx="18758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i="0" dirty="0" smtClean="0">
                <a:solidFill>
                  <a:schemeClr val="tx1"/>
                </a:solidFill>
              </a:rPr>
              <a:t>NSTX shot 138065, t=376ms</a:t>
            </a:r>
            <a:endParaRPr lang="en-US" sz="1000" i="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0662" y="1752600"/>
            <a:ext cx="1299138" cy="430887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US" sz="1400" i="0" dirty="0" err="1" smtClean="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en-US" sz="1400" i="0" baseline="-25000" dirty="0" err="1" smtClean="0">
                <a:solidFill>
                  <a:schemeClr val="tx1"/>
                </a:solidFill>
                <a:latin typeface="Symbol" pitchFamily="18" charset="2"/>
              </a:rPr>
              <a:t>f</a:t>
            </a:r>
            <a:r>
              <a:rPr lang="en-US" sz="1400" i="0" dirty="0" smtClean="0">
                <a:solidFill>
                  <a:schemeClr val="tx1"/>
                </a:solidFill>
              </a:rPr>
              <a:t>(0)</a:t>
            </a:r>
            <a:r>
              <a:rPr lang="en-US" sz="1400" i="0" dirty="0" err="1" smtClean="0">
                <a:solidFill>
                  <a:schemeClr val="tx1"/>
                </a:solidFill>
                <a:latin typeface="Symbol" pitchFamily="18" charset="2"/>
              </a:rPr>
              <a:t>t</a:t>
            </a:r>
            <a:r>
              <a:rPr lang="en-US" sz="1400" i="0" baseline="-25000" dirty="0" err="1" smtClean="0">
                <a:solidFill>
                  <a:schemeClr val="tx1"/>
                </a:solidFill>
              </a:rPr>
              <a:t>A</a:t>
            </a:r>
            <a:r>
              <a:rPr lang="en-US" sz="1400" i="0" baseline="-25000" dirty="0" smtClean="0">
                <a:solidFill>
                  <a:schemeClr val="tx1"/>
                </a:solidFill>
              </a:rPr>
              <a:t> </a:t>
            </a:r>
            <a:r>
              <a:rPr lang="en-US" sz="1400" i="0" dirty="0" smtClean="0">
                <a:solidFill>
                  <a:schemeClr val="tx1"/>
                </a:solidFill>
              </a:rPr>
              <a:t>= 0.13</a:t>
            </a:r>
          </a:p>
          <a:p>
            <a:r>
              <a:rPr lang="en-US" sz="1400" i="0" dirty="0" err="1" smtClean="0">
                <a:solidFill>
                  <a:srgbClr val="FF0000"/>
                </a:solidFill>
                <a:latin typeface="Symbol" pitchFamily="18" charset="2"/>
              </a:rPr>
              <a:t>W</a:t>
            </a:r>
            <a:r>
              <a:rPr lang="en-US" sz="1400" i="0" baseline="-25000" dirty="0" err="1" smtClean="0">
                <a:solidFill>
                  <a:srgbClr val="FF0000"/>
                </a:solidFill>
                <a:latin typeface="Symbol" pitchFamily="18" charset="2"/>
              </a:rPr>
              <a:t>f</a:t>
            </a:r>
            <a:r>
              <a:rPr lang="en-US" sz="1400" i="0" dirty="0" smtClean="0">
                <a:solidFill>
                  <a:srgbClr val="FF0000"/>
                </a:solidFill>
              </a:rPr>
              <a:t>(0)</a:t>
            </a:r>
            <a:r>
              <a:rPr lang="en-US" sz="1400" i="0" dirty="0" err="1" smtClean="0">
                <a:solidFill>
                  <a:srgbClr val="FF0000"/>
                </a:solidFill>
                <a:latin typeface="Symbol" pitchFamily="18" charset="2"/>
              </a:rPr>
              <a:t>t</a:t>
            </a:r>
            <a:r>
              <a:rPr lang="en-US" sz="1400" i="0" baseline="-25000" dirty="0" err="1" smtClean="0">
                <a:solidFill>
                  <a:srgbClr val="FF0000"/>
                </a:solidFill>
              </a:rPr>
              <a:t>A</a:t>
            </a:r>
            <a:r>
              <a:rPr lang="en-US" sz="1400" i="0" baseline="-25000" dirty="0" smtClean="0">
                <a:solidFill>
                  <a:srgbClr val="FF0000"/>
                </a:solidFill>
              </a:rPr>
              <a:t> </a:t>
            </a:r>
            <a:r>
              <a:rPr lang="en-US" sz="1400" i="0" dirty="0" smtClean="0">
                <a:solidFill>
                  <a:srgbClr val="FF0000"/>
                </a:solidFill>
              </a:rPr>
              <a:t>= 0.04</a:t>
            </a:r>
            <a:endParaRPr lang="en-US" sz="1400" i="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0662" y="2555557"/>
            <a:ext cx="1299138" cy="430887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US" sz="1400" i="0" dirty="0" err="1" smtClean="0">
                <a:solidFill>
                  <a:srgbClr val="339933"/>
                </a:solidFill>
                <a:latin typeface="Symbol" pitchFamily="18" charset="2"/>
              </a:rPr>
              <a:t>W</a:t>
            </a:r>
            <a:r>
              <a:rPr lang="en-US" sz="1400" i="0" baseline="-25000" dirty="0" err="1" smtClean="0">
                <a:solidFill>
                  <a:srgbClr val="339933"/>
                </a:solidFill>
                <a:latin typeface="Symbol" pitchFamily="18" charset="2"/>
              </a:rPr>
              <a:t>f</a:t>
            </a:r>
            <a:r>
              <a:rPr lang="en-US" sz="1400" i="0" dirty="0" smtClean="0">
                <a:solidFill>
                  <a:srgbClr val="339933"/>
                </a:solidFill>
              </a:rPr>
              <a:t>(0)</a:t>
            </a:r>
            <a:r>
              <a:rPr lang="en-US" sz="1400" i="0" dirty="0" err="1" smtClean="0">
                <a:solidFill>
                  <a:srgbClr val="339933"/>
                </a:solidFill>
                <a:latin typeface="Symbol" pitchFamily="18" charset="2"/>
              </a:rPr>
              <a:t>t</a:t>
            </a:r>
            <a:r>
              <a:rPr lang="en-US" sz="1400" i="0" baseline="-25000" dirty="0" err="1" smtClean="0">
                <a:solidFill>
                  <a:srgbClr val="339933"/>
                </a:solidFill>
              </a:rPr>
              <a:t>A</a:t>
            </a:r>
            <a:r>
              <a:rPr lang="en-US" sz="1400" i="0" baseline="-25000" dirty="0" smtClean="0">
                <a:solidFill>
                  <a:srgbClr val="339933"/>
                </a:solidFill>
              </a:rPr>
              <a:t> </a:t>
            </a:r>
            <a:r>
              <a:rPr lang="en-US" sz="1400" i="0" dirty="0" smtClean="0">
                <a:solidFill>
                  <a:srgbClr val="339933"/>
                </a:solidFill>
              </a:rPr>
              <a:t>= 0.17</a:t>
            </a:r>
          </a:p>
          <a:p>
            <a:r>
              <a:rPr lang="en-US" sz="1400" i="0" dirty="0" err="1" smtClean="0">
                <a:solidFill>
                  <a:schemeClr val="accent2"/>
                </a:solidFill>
                <a:latin typeface="Symbol" pitchFamily="18" charset="2"/>
              </a:rPr>
              <a:t>W</a:t>
            </a:r>
            <a:r>
              <a:rPr lang="en-US" sz="1400" i="0" baseline="-25000" dirty="0" err="1" smtClean="0">
                <a:solidFill>
                  <a:schemeClr val="accent2"/>
                </a:solidFill>
                <a:latin typeface="Symbol" pitchFamily="18" charset="2"/>
              </a:rPr>
              <a:t>f</a:t>
            </a:r>
            <a:r>
              <a:rPr lang="en-US" sz="1400" i="0" dirty="0" smtClean="0">
                <a:solidFill>
                  <a:schemeClr val="accent2"/>
                </a:solidFill>
              </a:rPr>
              <a:t>(0)</a:t>
            </a:r>
            <a:r>
              <a:rPr lang="en-US" sz="1400" i="0" dirty="0" err="1" smtClean="0">
                <a:solidFill>
                  <a:schemeClr val="accent2"/>
                </a:solidFill>
                <a:latin typeface="Symbol" pitchFamily="18" charset="2"/>
              </a:rPr>
              <a:t>t</a:t>
            </a:r>
            <a:r>
              <a:rPr lang="en-US" sz="1400" i="0" baseline="-25000" dirty="0" err="1" smtClean="0">
                <a:solidFill>
                  <a:schemeClr val="accent2"/>
                </a:solidFill>
              </a:rPr>
              <a:t>A</a:t>
            </a:r>
            <a:r>
              <a:rPr lang="en-US" sz="1400" i="0" baseline="-25000" dirty="0" smtClean="0">
                <a:solidFill>
                  <a:schemeClr val="accent2"/>
                </a:solidFill>
              </a:rPr>
              <a:t> </a:t>
            </a:r>
            <a:r>
              <a:rPr lang="en-US" sz="1400" i="0" dirty="0" smtClean="0">
                <a:solidFill>
                  <a:schemeClr val="accent2"/>
                </a:solidFill>
              </a:rPr>
              <a:t>= 0.02</a:t>
            </a:r>
            <a:endParaRPr lang="en-US" sz="1400" i="0" dirty="0">
              <a:solidFill>
                <a:schemeClr val="accent2"/>
              </a:solidFill>
            </a:endParaRP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DF4E6158-EB71-4841-A901-A592AB088EC2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819400" y="1066800"/>
            <a:ext cx="2732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 smtClean="0">
                <a:solidFill>
                  <a:schemeClr val="tx1"/>
                </a:solidFill>
              </a:rPr>
              <a:t>FLUID CALCULATIONS</a:t>
            </a:r>
            <a:endParaRPr lang="en-US" sz="1800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studies find anisotropic fast-ion distribution </a:t>
            </a:r>
            <a:br>
              <a:rPr lang="en-US" dirty="0" smtClean="0"/>
            </a:br>
            <a:r>
              <a:rPr lang="en-US" dirty="0" smtClean="0"/>
              <a:t>has damping vs. </a:t>
            </a:r>
            <a:r>
              <a:rPr lang="en-US" dirty="0" err="1" smtClean="0">
                <a:latin typeface="Symbol" pitchFamily="18" charset="2"/>
              </a:rPr>
              <a:t>a</a:t>
            </a:r>
            <a:r>
              <a:rPr lang="en-US" baseline="-25000" dirty="0" err="1" smtClean="0"/>
              <a:t>k</a:t>
            </a:r>
            <a:r>
              <a:rPr lang="en-US" dirty="0" smtClean="0"/>
              <a:t>, </a:t>
            </a:r>
            <a:r>
              <a:rPr lang="en-US" dirty="0" smtClean="0">
                <a:latin typeface="Symbol" pitchFamily="18" charset="2"/>
              </a:rPr>
              <a:t>G</a:t>
            </a:r>
            <a:r>
              <a:rPr lang="en-US" dirty="0" smtClean="0"/>
              <a:t> trends similar to isotropic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8800"/>
            <a:ext cx="4426863" cy="406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DF4E6158-EB71-4841-A901-A592AB088EC2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6708" y="1828800"/>
            <a:ext cx="4411093" cy="403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6229132" y="1459468"/>
            <a:ext cx="1609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 smtClean="0"/>
              <a:t>Anisotropic</a:t>
            </a:r>
            <a:endParaRPr lang="en-US" sz="2000" i="0" dirty="0"/>
          </a:p>
        </p:txBody>
      </p:sp>
      <p:sp>
        <p:nvSpPr>
          <p:cNvPr id="27" name="TextBox 26"/>
          <p:cNvSpPr txBox="1"/>
          <p:nvPr/>
        </p:nvSpPr>
        <p:spPr>
          <a:xfrm>
            <a:off x="1676400" y="1447800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 smtClean="0"/>
              <a:t>Isotropic</a:t>
            </a:r>
            <a:endParaRPr lang="en-US" sz="2000" i="0" dirty="0"/>
          </a:p>
        </p:txBody>
      </p:sp>
      <p:sp>
        <p:nvSpPr>
          <p:cNvPr id="28" name="TextBox 27"/>
          <p:cNvSpPr txBox="1"/>
          <p:nvPr/>
        </p:nvSpPr>
        <p:spPr>
          <a:xfrm>
            <a:off x="196346" y="6096000"/>
            <a:ext cx="8719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 smtClean="0">
                <a:solidFill>
                  <a:srgbClr val="FF0000"/>
                </a:solidFill>
                <a:latin typeface="Arial Narrow" pitchFamily="34" charset="0"/>
              </a:rPr>
              <a:t>Anisotropic fast-ion passing resonance can cause </a:t>
            </a:r>
            <a:r>
              <a:rPr lang="en-US" sz="2000" i="0" dirty="0" err="1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2000" i="0" dirty="0" err="1" smtClean="0">
                <a:solidFill>
                  <a:srgbClr val="FF0000"/>
                </a:solidFill>
                <a:latin typeface="Arial Narrow" pitchFamily="34" charset="0"/>
              </a:rPr>
              <a:t>W</a:t>
            </a:r>
            <a:r>
              <a:rPr lang="en-US" sz="2000" i="0" baseline="-25000" dirty="0" err="1" smtClean="0">
                <a:solidFill>
                  <a:srgbClr val="FF0000"/>
                </a:solidFill>
                <a:latin typeface="Arial Narrow" pitchFamily="34" charset="0"/>
              </a:rPr>
              <a:t>K</a:t>
            </a:r>
            <a:r>
              <a:rPr lang="en-US" sz="2000" i="0" dirty="0" smtClean="0">
                <a:solidFill>
                  <a:srgbClr val="FF0000"/>
                </a:solidFill>
                <a:latin typeface="Arial Narrow" pitchFamily="34" charset="0"/>
              </a:rPr>
              <a:t> singularities – investigating…</a:t>
            </a:r>
            <a:endParaRPr lang="en-US" sz="2000" i="0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part of complex energy functional provides equation for growth-rate useful for understanding instability sources</a:t>
            </a:r>
            <a:endParaRPr lang="en-US" dirty="0"/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95400"/>
            <a:ext cx="1985438" cy="423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1219200"/>
            <a:ext cx="3068526" cy="650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1219200"/>
            <a:ext cx="2309754" cy="60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1828800"/>
            <a:ext cx="2572854" cy="698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Box 56"/>
          <p:cNvSpPr txBox="1"/>
          <p:nvPr/>
        </p:nvSpPr>
        <p:spPr>
          <a:xfrm>
            <a:off x="304800" y="956846"/>
            <a:ext cx="2044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 smtClean="0">
                <a:solidFill>
                  <a:srgbClr val="FF0000"/>
                </a:solidFill>
              </a:rPr>
              <a:t>Dispersion relation</a:t>
            </a:r>
            <a:endParaRPr lang="en-US" sz="1600" i="0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887885" y="956846"/>
            <a:ext cx="1598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 smtClean="0">
                <a:solidFill>
                  <a:srgbClr val="FF0000"/>
                </a:solidFill>
              </a:rPr>
              <a:t>Kinetic energy</a:t>
            </a:r>
            <a:endParaRPr lang="en-US" sz="1600" i="0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859685" y="956846"/>
            <a:ext cx="17812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 smtClean="0">
                <a:solidFill>
                  <a:srgbClr val="FF0000"/>
                </a:solidFill>
              </a:rPr>
              <a:t>Potential energy</a:t>
            </a:r>
            <a:endParaRPr lang="en-US" sz="1600" i="0" dirty="0">
              <a:solidFill>
                <a:srgbClr val="FF0000"/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35313" y="4322093"/>
            <a:ext cx="2556287" cy="526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0" y="3508832"/>
            <a:ext cx="2961552" cy="50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21873" y="5037373"/>
            <a:ext cx="2169727" cy="433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Box 44"/>
          <p:cNvSpPr txBox="1"/>
          <p:nvPr/>
        </p:nvSpPr>
        <p:spPr>
          <a:xfrm>
            <a:off x="6700898" y="3276600"/>
            <a:ext cx="1440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0" dirty="0" err="1" smtClean="0">
                <a:solidFill>
                  <a:srgbClr val="FF0000"/>
                </a:solidFill>
              </a:rPr>
              <a:t>Coriolis</a:t>
            </a:r>
            <a:r>
              <a:rPr lang="en-US" sz="1600" i="0" dirty="0" smtClean="0">
                <a:solidFill>
                  <a:srgbClr val="FF0000"/>
                </a:solidFill>
              </a:rPr>
              <a:t> - </a:t>
            </a:r>
            <a:r>
              <a:rPr lang="en-US" sz="1600" i="0" dirty="0" smtClean="0">
                <a:solidFill>
                  <a:srgbClr val="FF0000"/>
                </a:solidFill>
                <a:latin typeface="Symbol" pitchFamily="18" charset="2"/>
              </a:rPr>
              <a:t>W</a:t>
            </a:r>
            <a:endParaRPr lang="en-US" sz="1600" i="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629400" y="4053183"/>
            <a:ext cx="1851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0" dirty="0" err="1" smtClean="0">
                <a:solidFill>
                  <a:srgbClr val="FF0000"/>
                </a:solidFill>
              </a:rPr>
              <a:t>Coriolis</a:t>
            </a:r>
            <a:r>
              <a:rPr lang="en-US" sz="1600" i="0" dirty="0" smtClean="0">
                <a:solidFill>
                  <a:srgbClr val="FF0000"/>
                </a:solidFill>
              </a:rPr>
              <a:t> - </a:t>
            </a:r>
            <a:r>
              <a:rPr lang="en-US" sz="1600" i="0" dirty="0" err="1" smtClean="0">
                <a:solidFill>
                  <a:srgbClr val="FF0000"/>
                </a:solidFill>
              </a:rPr>
              <a:t>d</a:t>
            </a:r>
            <a:r>
              <a:rPr lang="en-US" sz="1600" i="0" dirty="0" err="1" smtClean="0">
                <a:solidFill>
                  <a:srgbClr val="FF0000"/>
                </a:solidFill>
                <a:latin typeface="Symbol" pitchFamily="18" charset="2"/>
              </a:rPr>
              <a:t>W</a:t>
            </a:r>
            <a:r>
              <a:rPr lang="en-US" sz="1600" i="0" dirty="0" smtClean="0">
                <a:solidFill>
                  <a:srgbClr val="FF0000"/>
                </a:solidFill>
              </a:rPr>
              <a:t>/</a:t>
            </a:r>
            <a:r>
              <a:rPr lang="en-US" sz="1600" i="0" dirty="0" err="1" smtClean="0">
                <a:solidFill>
                  <a:srgbClr val="FF0000"/>
                </a:solidFill>
              </a:rPr>
              <a:t>d</a:t>
            </a:r>
            <a:r>
              <a:rPr lang="en-US" sz="1600" i="0" dirty="0" err="1" smtClean="0">
                <a:solidFill>
                  <a:srgbClr val="FF0000"/>
                </a:solidFill>
                <a:latin typeface="Symbol" pitchFamily="18" charset="2"/>
              </a:rPr>
              <a:t>r</a:t>
            </a:r>
            <a:endParaRPr lang="en-US" sz="1600" i="0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81800" y="4811596"/>
            <a:ext cx="1268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 smtClean="0">
                <a:solidFill>
                  <a:srgbClr val="FF0000"/>
                </a:solidFill>
              </a:rPr>
              <a:t>Centrifugal</a:t>
            </a:r>
            <a:endParaRPr lang="en-US" sz="1600" i="0" dirty="0">
              <a:solidFill>
                <a:srgbClr val="FF0000"/>
              </a:solidFill>
            </a:endParaRPr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30329" y="5824954"/>
            <a:ext cx="2285071" cy="417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extBox 50"/>
          <p:cNvSpPr txBox="1"/>
          <p:nvPr/>
        </p:nvSpPr>
        <p:spPr>
          <a:xfrm>
            <a:off x="6781800" y="5534737"/>
            <a:ext cx="19672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 smtClean="0">
                <a:solidFill>
                  <a:srgbClr val="FF0000"/>
                </a:solidFill>
              </a:rPr>
              <a:t>Differential kinetic</a:t>
            </a:r>
            <a:endParaRPr lang="en-US" sz="1600" i="0" dirty="0">
              <a:solidFill>
                <a:srgbClr val="FF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47568" y="2148840"/>
            <a:ext cx="4487143" cy="45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4114800" y="1905000"/>
            <a:ext cx="4904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0" dirty="0" smtClean="0">
                <a:solidFill>
                  <a:srgbClr val="FF0000"/>
                </a:solidFill>
              </a:rPr>
              <a:t>Growth rate </a:t>
            </a:r>
            <a:r>
              <a:rPr lang="en-US" sz="1600" i="0" dirty="0" smtClean="0">
                <a:solidFill>
                  <a:srgbClr val="FF0000"/>
                </a:solidFill>
              </a:rPr>
              <a:t>equation:  mode </a:t>
            </a:r>
            <a:r>
              <a:rPr lang="en-US" sz="1600" i="0" dirty="0" smtClean="0">
                <a:solidFill>
                  <a:srgbClr val="FF0000"/>
                </a:solidFill>
              </a:rPr>
              <a:t>growth for </a:t>
            </a:r>
            <a:r>
              <a:rPr lang="en-US" sz="1600" i="0" dirty="0" err="1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1600" i="0" dirty="0" err="1" smtClean="0">
                <a:solidFill>
                  <a:srgbClr val="FF0000"/>
                </a:solidFill>
              </a:rPr>
              <a:t>W</a:t>
            </a:r>
            <a:r>
              <a:rPr lang="en-US" sz="1600" i="0" baseline="30000" dirty="0" err="1" smtClean="0">
                <a:solidFill>
                  <a:srgbClr val="FF0000"/>
                </a:solidFill>
              </a:rPr>
              <a:t>re</a:t>
            </a:r>
            <a:r>
              <a:rPr lang="en-US" sz="1600" i="0" dirty="0" smtClean="0">
                <a:solidFill>
                  <a:srgbClr val="FF0000"/>
                </a:solidFill>
              </a:rPr>
              <a:t> &lt; 0</a:t>
            </a:r>
            <a:endParaRPr lang="en-US" sz="1600" i="0" dirty="0">
              <a:solidFill>
                <a:srgbClr val="FF0000"/>
              </a:solidFill>
            </a:endParaRPr>
          </a:p>
        </p:txBody>
      </p:sp>
      <p:sp>
        <p:nvSpPr>
          <p:cNvPr id="3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DF4E6158-EB71-4841-A901-A592AB088EC2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705595"/>
            <a:ext cx="6172200" cy="3847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52162" y="2719735"/>
            <a:ext cx="3566159" cy="404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 bwMode="auto">
          <a:xfrm>
            <a:off x="4114800" y="1911096"/>
            <a:ext cx="4904768" cy="734039"/>
          </a:xfrm>
          <a:prstGeom prst="roundRect">
            <a:avLst/>
          </a:prstGeom>
          <a:noFill/>
          <a:ln w="28575" cap="flat" cmpd="sng" algn="ctr">
            <a:solidFill>
              <a:srgbClr val="3333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0" y="6172200"/>
            <a:ext cx="2525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 smtClean="0">
                <a:solidFill>
                  <a:srgbClr val="FF0000"/>
                </a:solidFill>
              </a:rPr>
              <a:t>Note:  n = -1 in MARS</a:t>
            </a:r>
            <a:endParaRPr lang="en-US" sz="1800" i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2800" dirty="0" smtClean="0"/>
              <a:t>Study 3 classes of IWM-unstable </a:t>
            </a:r>
            <a:br>
              <a:rPr lang="en-US" sz="2800" dirty="0" smtClean="0"/>
            </a:br>
            <a:r>
              <a:rPr lang="en-US" sz="2800" dirty="0" smtClean="0"/>
              <a:t>plasmas spanning low to high </a:t>
            </a:r>
            <a:r>
              <a:rPr lang="en-US" sz="2800" dirty="0" err="1" smtClean="0">
                <a:latin typeface="Symbol" pitchFamily="18" charset="2"/>
              </a:rPr>
              <a:t>b</a:t>
            </a:r>
            <a:r>
              <a:rPr lang="en-US" sz="2800" baseline="-25000" dirty="0" err="1" smtClean="0"/>
              <a:t>N</a:t>
            </a:r>
            <a:endParaRPr lang="en-US" sz="2800" dirty="0" smtClean="0">
              <a:latin typeface="Symbol" pitchFamily="18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410200"/>
          </a:xfrm>
        </p:spPr>
        <p:txBody>
          <a:bodyPr/>
          <a:lstStyle/>
          <a:p>
            <a:r>
              <a:rPr lang="en-US" sz="2800" dirty="0" smtClean="0"/>
              <a:t>Low </a:t>
            </a:r>
            <a:r>
              <a:rPr lang="en-US" sz="2800" dirty="0" err="1" smtClean="0">
                <a:latin typeface="Symbol" pitchFamily="18" charset="2"/>
              </a:rPr>
              <a:t>b</a:t>
            </a:r>
            <a:r>
              <a:rPr lang="en-US" sz="2800" baseline="-25000" dirty="0" err="1" smtClean="0"/>
              <a:t>N</a:t>
            </a:r>
            <a:r>
              <a:rPr lang="en-US" sz="2800" dirty="0" smtClean="0"/>
              <a:t> limit ~3.5, often saturated/long-lived mode</a:t>
            </a:r>
          </a:p>
          <a:p>
            <a:pPr lvl="1"/>
            <a:r>
              <a:rPr lang="en-US" sz="2400" dirty="0" err="1" smtClean="0"/>
              <a:t>q</a:t>
            </a:r>
            <a:r>
              <a:rPr lang="en-US" sz="2400" baseline="-25000" dirty="0" err="1" smtClean="0"/>
              <a:t>min</a:t>
            </a:r>
            <a:r>
              <a:rPr lang="en-US" sz="2400" dirty="0" smtClean="0"/>
              <a:t> ~ 2-3 </a:t>
            </a:r>
          </a:p>
          <a:p>
            <a:pPr lvl="1"/>
            <a:r>
              <a:rPr lang="en-US" sz="2400" dirty="0" smtClean="0"/>
              <a:t>Common in early phase of current flat-top</a:t>
            </a:r>
          </a:p>
          <a:p>
            <a:pPr lvl="1"/>
            <a:r>
              <a:rPr lang="en-US" sz="2400" dirty="0" smtClean="0"/>
              <a:t>Higher fraction of beam pressure, momentum (lower n</a:t>
            </a:r>
            <a:r>
              <a:rPr lang="en-US" sz="2400" baseline="-25000" dirty="0" smtClean="0"/>
              <a:t>e</a:t>
            </a:r>
            <a:r>
              <a:rPr lang="en-US" sz="2400" dirty="0" smtClean="0"/>
              <a:t>)</a:t>
            </a:r>
          </a:p>
          <a:p>
            <a:endParaRPr lang="en-US" sz="800" dirty="0" smtClean="0"/>
          </a:p>
          <a:p>
            <a:r>
              <a:rPr lang="en-US" sz="2800" dirty="0" smtClean="0"/>
              <a:t>Intermediate </a:t>
            </a:r>
            <a:r>
              <a:rPr lang="en-US" sz="2800" dirty="0" err="1" smtClean="0">
                <a:latin typeface="Symbol" pitchFamily="18" charset="2"/>
              </a:rPr>
              <a:t>b</a:t>
            </a:r>
            <a:r>
              <a:rPr lang="en-US" sz="2800" baseline="-25000" dirty="0" err="1" smtClean="0"/>
              <a:t>N</a:t>
            </a:r>
            <a:r>
              <a:rPr lang="en-US" sz="2800" dirty="0" smtClean="0"/>
              <a:t> limit ~ 5</a:t>
            </a:r>
          </a:p>
          <a:p>
            <a:pPr lvl="1"/>
            <a:r>
              <a:rPr lang="en-US" sz="2400" dirty="0" err="1" smtClean="0"/>
              <a:t>q</a:t>
            </a:r>
            <a:r>
              <a:rPr lang="en-US" sz="2400" baseline="-25000" dirty="0" err="1" smtClean="0"/>
              <a:t>min</a:t>
            </a:r>
            <a:r>
              <a:rPr lang="en-US" sz="2400" dirty="0" smtClean="0"/>
              <a:t> ~1.2-1.5</a:t>
            </a:r>
          </a:p>
          <a:p>
            <a:pPr lvl="1"/>
            <a:r>
              <a:rPr lang="en-US" sz="2400" dirty="0" smtClean="0"/>
              <a:t>Typical good-performance H-mode, H</a:t>
            </a:r>
            <a:r>
              <a:rPr lang="en-US" sz="2400" baseline="-25000" dirty="0" smtClean="0"/>
              <a:t>98</a:t>
            </a:r>
            <a:r>
              <a:rPr lang="en-US" sz="2400" dirty="0" smtClean="0"/>
              <a:t> ~ 0.8-1.2</a:t>
            </a:r>
          </a:p>
          <a:p>
            <a:endParaRPr lang="en-US" sz="1000" dirty="0" smtClean="0"/>
          </a:p>
          <a:p>
            <a:r>
              <a:rPr lang="en-US" sz="2800" dirty="0" smtClean="0"/>
              <a:t>Highest </a:t>
            </a:r>
            <a:r>
              <a:rPr lang="en-US" sz="2800" dirty="0" err="1" smtClean="0">
                <a:latin typeface="Symbol" pitchFamily="18" charset="2"/>
              </a:rPr>
              <a:t>b</a:t>
            </a:r>
            <a:r>
              <a:rPr lang="en-US" sz="2800" baseline="-25000" dirty="0" err="1" smtClean="0"/>
              <a:t>N</a:t>
            </a:r>
            <a:r>
              <a:rPr lang="en-US" sz="2800" dirty="0" smtClean="0"/>
              <a:t> limit ~ 6-6.5</a:t>
            </a:r>
          </a:p>
          <a:p>
            <a:pPr lvl="1"/>
            <a:r>
              <a:rPr lang="en-US" sz="2400" dirty="0" err="1" smtClean="0"/>
              <a:t>q</a:t>
            </a:r>
            <a:r>
              <a:rPr lang="en-US" sz="2400" baseline="-25000" dirty="0" err="1" smtClean="0"/>
              <a:t>min</a:t>
            </a:r>
            <a:r>
              <a:rPr lang="en-US" sz="2400" dirty="0" smtClean="0"/>
              <a:t> ~ 1</a:t>
            </a:r>
          </a:p>
          <a:p>
            <a:pPr lvl="1"/>
            <a:r>
              <a:rPr lang="en-US" sz="2400" dirty="0" smtClean="0"/>
              <a:t>“Enhanced Pedestal” H-mode </a:t>
            </a:r>
            <a:r>
              <a:rPr lang="en-US" sz="2400" dirty="0" smtClean="0">
                <a:sym typeface="Wingdings" pitchFamily="2" charset="2"/>
              </a:rPr>
              <a:t> h</a:t>
            </a:r>
            <a:r>
              <a:rPr lang="en-US" sz="2400" dirty="0" smtClean="0"/>
              <a:t>igh H</a:t>
            </a:r>
            <a:r>
              <a:rPr lang="en-US" sz="2400" baseline="-25000" dirty="0" smtClean="0"/>
              <a:t>98</a:t>
            </a:r>
            <a:r>
              <a:rPr lang="en-US" sz="2400" dirty="0" smtClean="0"/>
              <a:t> ~ 1.5-1.6</a:t>
            </a:r>
          </a:p>
          <a:p>
            <a:pPr lvl="1"/>
            <a:r>
              <a:rPr lang="en-US" sz="2400" dirty="0" smtClean="0"/>
              <a:t>Broad pressure, rotation profiles, high edge rotation shear</a:t>
            </a:r>
          </a:p>
          <a:p>
            <a:endParaRPr lang="en-US" sz="2800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DF4E6158-EB71-4841-A901-A592AB088EC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70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7171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2800" dirty="0" smtClean="0"/>
              <a:t>MARS-K: self-consistent linear resistive MHD including </a:t>
            </a:r>
            <a:r>
              <a:rPr lang="en-US" sz="2800" dirty="0" err="1" smtClean="0"/>
              <a:t>toroidal</a:t>
            </a:r>
            <a:r>
              <a:rPr lang="en-US" sz="2800" dirty="0" smtClean="0"/>
              <a:t> rotation and drift-kinetic effects</a:t>
            </a:r>
          </a:p>
        </p:txBody>
      </p:sp>
      <p:cxnSp>
        <p:nvCxnSpPr>
          <p:cNvPr id="7173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7174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7175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7176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76200" y="9906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3363" indent="-233363" eaLnBrk="0" hangingPunct="0">
              <a:spcBef>
                <a:spcPct val="20000"/>
              </a:spcBef>
              <a:buClr>
                <a:srgbClr val="010000"/>
              </a:buClr>
              <a:buFontTx/>
              <a:buChar char="•"/>
              <a:defRPr/>
            </a:pPr>
            <a:r>
              <a:rPr lang="en-US" sz="2000" i="0" kern="0" dirty="0" smtClean="0">
                <a:solidFill>
                  <a:srgbClr val="0000CC"/>
                </a:solidFill>
                <a:latin typeface="+mn-lt"/>
                <a:cs typeface="+mn-cs"/>
              </a:rPr>
              <a:t>Perturbed single-fluid </a:t>
            </a:r>
            <a:r>
              <a:rPr lang="en-US" sz="2000" i="0" kern="0" dirty="0">
                <a:solidFill>
                  <a:srgbClr val="0000CC"/>
                </a:solidFill>
                <a:latin typeface="+mn-lt"/>
                <a:cs typeface="+mn-cs"/>
              </a:rPr>
              <a:t>linear </a:t>
            </a:r>
            <a:r>
              <a:rPr lang="en-US" sz="2000" i="0" kern="0" dirty="0" smtClean="0">
                <a:solidFill>
                  <a:srgbClr val="0000CC"/>
                </a:solidFill>
                <a:latin typeface="+mn-lt"/>
                <a:cs typeface="+mn-cs"/>
              </a:rPr>
              <a:t>MHD: </a:t>
            </a:r>
            <a:endParaRPr lang="en-US" sz="2000" i="0" kern="0" dirty="0">
              <a:solidFill>
                <a:srgbClr val="0000CC"/>
              </a:solidFill>
              <a:latin typeface="+mn-lt"/>
              <a:cs typeface="+mn-cs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76200" y="4391799"/>
            <a:ext cx="464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9863" indent="-169863" eaLnBrk="0" hangingPunct="0">
              <a:spcBef>
                <a:spcPct val="20000"/>
              </a:spcBef>
              <a:buClr>
                <a:srgbClr val="010000"/>
              </a:buClr>
              <a:buFontTx/>
              <a:buChar char="•"/>
              <a:defRPr/>
            </a:pPr>
            <a:r>
              <a:rPr lang="en-US" sz="2400" i="0" kern="0" dirty="0" smtClean="0">
                <a:solidFill>
                  <a:srgbClr val="0000CC"/>
                </a:solidFill>
                <a:latin typeface="Arial Narrow" pitchFamily="34" charset="0"/>
                <a:cs typeface="+mn-cs"/>
              </a:rPr>
              <a:t>Mode-particle resonance operator:</a:t>
            </a:r>
            <a:endParaRPr lang="en-US" sz="2400" i="0" kern="0" dirty="0">
              <a:solidFill>
                <a:srgbClr val="0000CC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4876800" y="1219200"/>
            <a:ext cx="426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3363" indent="-233363" eaLnBrk="0" hangingPunct="0">
              <a:spcBef>
                <a:spcPct val="20000"/>
              </a:spcBef>
              <a:buClr>
                <a:srgbClr val="010000"/>
              </a:buClr>
              <a:buFontTx/>
              <a:buChar char="•"/>
              <a:defRPr/>
            </a:pPr>
            <a:r>
              <a:rPr lang="en-US" sz="2000" i="0" kern="0" dirty="0" smtClean="0">
                <a:solidFill>
                  <a:srgbClr val="0000CC"/>
                </a:solidFill>
                <a:latin typeface="+mn-lt"/>
                <a:cs typeface="+mn-cs"/>
              </a:rPr>
              <a:t>Drift-kinetic </a:t>
            </a:r>
            <a:r>
              <a:rPr lang="en-US" sz="2000" i="0" kern="0" dirty="0">
                <a:solidFill>
                  <a:srgbClr val="0000CC"/>
                </a:solidFill>
                <a:latin typeface="+mn-lt"/>
                <a:cs typeface="+mn-cs"/>
              </a:rPr>
              <a:t>effects in perturbed </a:t>
            </a:r>
            <a:r>
              <a:rPr lang="en-US" sz="2000" i="0" kern="0" dirty="0" smtClean="0">
                <a:solidFill>
                  <a:srgbClr val="0000CC"/>
                </a:solidFill>
                <a:latin typeface="+mn-lt"/>
                <a:cs typeface="+mn-cs"/>
              </a:rPr>
              <a:t>anisotropic pressure </a:t>
            </a:r>
            <a:r>
              <a:rPr lang="en-US" sz="2000" kern="0" dirty="0" smtClean="0">
                <a:solidFill>
                  <a:srgbClr val="0000CC"/>
                </a:solidFill>
                <a:latin typeface="+mn-lt"/>
                <a:cs typeface="+mn-cs"/>
              </a:rPr>
              <a:t>p</a:t>
            </a:r>
            <a:r>
              <a:rPr lang="en-US" sz="2000" i="0" kern="0" dirty="0">
                <a:solidFill>
                  <a:srgbClr val="0000CC"/>
                </a:solidFill>
                <a:latin typeface="+mn-lt"/>
                <a:cs typeface="+mn-cs"/>
              </a:rPr>
              <a:t>:</a:t>
            </a:r>
          </a:p>
        </p:txBody>
      </p:sp>
      <p:pic>
        <p:nvPicPr>
          <p:cNvPr id="7184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371201"/>
            <a:ext cx="4191000" cy="664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76200" y="5334000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9863" indent="-169863" eaLnBrk="0" hangingPunct="0">
              <a:spcBef>
                <a:spcPct val="20000"/>
              </a:spcBef>
              <a:buClr>
                <a:srgbClr val="010000"/>
              </a:buClr>
              <a:buFontTx/>
              <a:buChar char="•"/>
              <a:defRPr/>
            </a:pPr>
            <a:r>
              <a:rPr lang="en-US" sz="2400" i="0" kern="0" dirty="0">
                <a:solidFill>
                  <a:schemeClr val="accent2"/>
                </a:solidFill>
                <a:latin typeface="Arial Narrow" pitchFamily="34" charset="0"/>
                <a:cs typeface="+mn-cs"/>
              </a:rPr>
              <a:t>Fast ions:  </a:t>
            </a:r>
            <a:r>
              <a:rPr lang="en-US" sz="2400" i="0" kern="0" dirty="0" smtClean="0">
                <a:solidFill>
                  <a:schemeClr val="accent2"/>
                </a:solidFill>
                <a:latin typeface="Arial Narrow" pitchFamily="34" charset="0"/>
                <a:cs typeface="+mn-cs"/>
              </a:rPr>
              <a:t>analytic slowing-down f(v) model – isotropic or anisotropic</a:t>
            </a:r>
            <a:endParaRPr lang="en-US" sz="2400" i="0" kern="0" dirty="0">
              <a:solidFill>
                <a:schemeClr val="accent2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7200" name="Rectangle 32"/>
          <p:cNvSpPr>
            <a:spLocks noChangeArrowheads="1"/>
          </p:cNvSpPr>
          <p:nvPr/>
        </p:nvSpPr>
        <p:spPr bwMode="auto">
          <a:xfrm>
            <a:off x="762000" y="1338590"/>
            <a:ext cx="327205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/>
              <a:t>Y.Q. Liu, et al., Phys. Plasmas 15, 112503 2008</a:t>
            </a:r>
          </a:p>
        </p:txBody>
      </p:sp>
      <p:pic>
        <p:nvPicPr>
          <p:cNvPr id="71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0426" y="2285998"/>
            <a:ext cx="2024348" cy="85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80494" y="3178016"/>
            <a:ext cx="3414141" cy="425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39287" y="1954385"/>
            <a:ext cx="2179511" cy="310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3657600"/>
            <a:ext cx="2319719" cy="44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02" name="Rectangle 207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80ABE69-F18A-44F7-A168-D8DDD332D1A4}" type="slidenum">
              <a:rPr lang="en-US" smtClean="0">
                <a:ea typeface="ＭＳ Ｐゴシック" pitchFamily="34" charset="-128"/>
              </a:rPr>
              <a:pPr/>
              <a:t>5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953000" y="5105400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Precession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994176" y="5105400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ExB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73428" y="5105400"/>
            <a:ext cx="1603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Transit and bounce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 bwMode="auto">
          <a:xfrm flipV="1">
            <a:off x="8454377" y="4953000"/>
            <a:ext cx="3823" cy="15240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8069553" y="5105400"/>
            <a:ext cx="922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Collisions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 bwMode="auto">
          <a:xfrm flipV="1">
            <a:off x="7235177" y="4980801"/>
            <a:ext cx="3823" cy="15240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 flipV="1">
            <a:off x="6244577" y="4980801"/>
            <a:ext cx="3823" cy="15240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 flipV="1">
            <a:off x="5787377" y="4980801"/>
            <a:ext cx="3823" cy="15240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6282660" y="4094202"/>
            <a:ext cx="1184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Diamagnetic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 bwMode="auto">
          <a:xfrm flipH="1">
            <a:off x="6172200" y="4218801"/>
            <a:ext cx="152400" cy="15240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9" name="Straight Arrow Connector 58"/>
          <p:cNvCxnSpPr/>
          <p:nvPr/>
        </p:nvCxnSpPr>
        <p:spPr bwMode="auto">
          <a:xfrm>
            <a:off x="7391400" y="4218801"/>
            <a:ext cx="152400" cy="15240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76200" y="6046113"/>
            <a:ext cx="8915400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i="0" dirty="0" smtClean="0">
                <a:solidFill>
                  <a:schemeClr val="accent2"/>
                </a:solidFill>
                <a:latin typeface="Arial Narrow" pitchFamily="34" charset="0"/>
              </a:rPr>
              <a:t> Include </a:t>
            </a:r>
            <a:r>
              <a:rPr lang="en-US" sz="2400" i="0" dirty="0" err="1" smtClean="0">
                <a:solidFill>
                  <a:schemeClr val="accent2"/>
                </a:solidFill>
                <a:latin typeface="Arial Narrow" pitchFamily="34" charset="0"/>
              </a:rPr>
              <a:t>toroidal</a:t>
            </a:r>
            <a:r>
              <a:rPr lang="en-US" sz="2400" i="0" dirty="0" smtClean="0">
                <a:solidFill>
                  <a:schemeClr val="accent2"/>
                </a:solidFill>
                <a:latin typeface="Arial Narrow" pitchFamily="34" charset="0"/>
              </a:rPr>
              <a:t> flow only: </a:t>
            </a:r>
            <a:r>
              <a:rPr lang="en-US" sz="2400" i="0" dirty="0" err="1" smtClean="0">
                <a:solidFill>
                  <a:schemeClr val="accent2"/>
                </a:solidFill>
              </a:rPr>
              <a:t>v</a:t>
            </a:r>
            <a:r>
              <a:rPr lang="en-US" sz="2400" i="0" baseline="-25000" dirty="0" err="1" smtClean="0">
                <a:solidFill>
                  <a:schemeClr val="accent2"/>
                </a:solidFill>
                <a:latin typeface="Symbol" pitchFamily="18" charset="2"/>
              </a:rPr>
              <a:t>f</a:t>
            </a:r>
            <a:r>
              <a:rPr lang="en-US" sz="2400" i="0" dirty="0" smtClean="0">
                <a:solidFill>
                  <a:schemeClr val="accent2"/>
                </a:solidFill>
              </a:rPr>
              <a:t> = </a:t>
            </a:r>
            <a:r>
              <a:rPr lang="en-US" sz="2400" i="0" dirty="0" err="1" smtClean="0">
                <a:solidFill>
                  <a:schemeClr val="accent2"/>
                </a:solidFill>
              </a:rPr>
              <a:t>R</a:t>
            </a:r>
            <a:r>
              <a:rPr lang="en-US" sz="2400" i="0" dirty="0" err="1" smtClean="0">
                <a:solidFill>
                  <a:schemeClr val="accent2"/>
                </a:solidFill>
                <a:latin typeface="Symbol" pitchFamily="18" charset="2"/>
              </a:rPr>
              <a:t>W</a:t>
            </a:r>
            <a:r>
              <a:rPr lang="en-US" sz="2400" i="0" baseline="-25000" dirty="0" err="1" smtClean="0">
                <a:solidFill>
                  <a:schemeClr val="accent2"/>
                </a:solidFill>
                <a:latin typeface="Symbol" pitchFamily="18" charset="2"/>
              </a:rPr>
              <a:t>f</a:t>
            </a:r>
            <a:r>
              <a:rPr lang="en-US" sz="2400" i="0" dirty="0" smtClean="0">
                <a:solidFill>
                  <a:schemeClr val="accent2"/>
                </a:solidFill>
                <a:latin typeface="Symbol" pitchFamily="18" charset="2"/>
              </a:rPr>
              <a:t>(y) </a:t>
            </a:r>
            <a:r>
              <a:rPr lang="en-US" sz="2400" i="0" dirty="0" smtClean="0">
                <a:solidFill>
                  <a:schemeClr val="accent2"/>
                </a:solidFill>
                <a:latin typeface="Arial Narrow" pitchFamily="34" charset="0"/>
              </a:rPr>
              <a:t>and</a:t>
            </a:r>
            <a:r>
              <a:rPr lang="en-US" sz="2400" i="0" dirty="0" smtClean="0">
                <a:solidFill>
                  <a:schemeClr val="accent2"/>
                </a:solidFill>
                <a:latin typeface="Symbol" pitchFamily="18" charset="2"/>
              </a:rPr>
              <a:t> </a:t>
            </a:r>
            <a:r>
              <a:rPr lang="en-US" sz="2400" i="0" dirty="0" err="1" smtClean="0">
                <a:solidFill>
                  <a:schemeClr val="accent2"/>
                </a:solidFill>
                <a:latin typeface="Symbol" pitchFamily="18" charset="2"/>
              </a:rPr>
              <a:t>w</a:t>
            </a:r>
            <a:r>
              <a:rPr lang="en-US" sz="2400" i="0" baseline="-25000" dirty="0" err="1" smtClean="0">
                <a:solidFill>
                  <a:schemeClr val="accent2"/>
                </a:solidFill>
              </a:rPr>
              <a:t>E</a:t>
            </a:r>
            <a:r>
              <a:rPr lang="en-US" sz="2400" i="0" baseline="-25000" dirty="0" smtClean="0">
                <a:solidFill>
                  <a:schemeClr val="accent2"/>
                </a:solidFill>
              </a:rPr>
              <a:t>  </a:t>
            </a:r>
            <a:r>
              <a:rPr lang="en-US" sz="2400" i="0" dirty="0" smtClean="0">
                <a:solidFill>
                  <a:schemeClr val="accent2"/>
                </a:solidFill>
              </a:rPr>
              <a:t>= </a:t>
            </a:r>
            <a:r>
              <a:rPr lang="en-US" sz="2400" i="0" dirty="0" err="1" smtClean="0">
                <a:solidFill>
                  <a:schemeClr val="accent2"/>
                </a:solidFill>
                <a:latin typeface="Symbol" pitchFamily="18" charset="2"/>
              </a:rPr>
              <a:t>w</a:t>
            </a:r>
            <a:r>
              <a:rPr lang="en-US" sz="2400" i="0" baseline="-25000" dirty="0" err="1" smtClean="0">
                <a:solidFill>
                  <a:schemeClr val="accent2"/>
                </a:solidFill>
              </a:rPr>
              <a:t>E</a:t>
            </a:r>
            <a:r>
              <a:rPr lang="en-US" sz="2400" i="0" dirty="0" smtClean="0">
                <a:solidFill>
                  <a:schemeClr val="accent2"/>
                </a:solidFill>
                <a:latin typeface="Symbol" pitchFamily="18" charset="2"/>
              </a:rPr>
              <a:t>(y) </a:t>
            </a:r>
          </a:p>
        </p:txBody>
      </p:sp>
      <p:sp>
        <p:nvSpPr>
          <p:cNvPr id="63" name="Rectangle 3"/>
          <p:cNvSpPr txBox="1">
            <a:spLocks noChangeArrowheads="1"/>
          </p:cNvSpPr>
          <p:nvPr/>
        </p:nvSpPr>
        <p:spPr bwMode="auto">
          <a:xfrm>
            <a:off x="76200" y="3962400"/>
            <a:ext cx="472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9863" indent="-169863" eaLnBrk="0" hangingPunct="0">
              <a:spcBef>
                <a:spcPct val="20000"/>
              </a:spcBef>
              <a:buClr>
                <a:srgbClr val="010000"/>
              </a:buClr>
              <a:buFontTx/>
              <a:buChar char="•"/>
              <a:defRPr/>
            </a:pPr>
            <a:r>
              <a:rPr lang="en-US" sz="2400" i="0" kern="0" dirty="0" smtClean="0">
                <a:solidFill>
                  <a:srgbClr val="0000CC"/>
                </a:solidFill>
                <a:latin typeface="Arial Narrow" pitchFamily="34" charset="0"/>
                <a:cs typeface="+mn-cs"/>
              </a:rPr>
              <a:t>Rotation and rotation shear effects:</a:t>
            </a:r>
            <a:endParaRPr lang="en-US" sz="2400" i="0" kern="0" dirty="0">
              <a:solidFill>
                <a:srgbClr val="0000CC"/>
              </a:solidFill>
              <a:latin typeface="Arial Narrow" pitchFamily="34" charset="0"/>
              <a:cs typeface="+mn-cs"/>
            </a:endParaRP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2284999"/>
            <a:ext cx="4648200" cy="76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Rounded Rectangle 63"/>
          <p:cNvSpPr/>
          <p:nvPr/>
        </p:nvSpPr>
        <p:spPr bwMode="auto">
          <a:xfrm>
            <a:off x="609600" y="2651760"/>
            <a:ext cx="4191000" cy="3810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" y="3229648"/>
            <a:ext cx="4191000" cy="275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9" name="Straight Arrow Connector 68"/>
          <p:cNvCxnSpPr/>
          <p:nvPr/>
        </p:nvCxnSpPr>
        <p:spPr bwMode="auto">
          <a:xfrm>
            <a:off x="4572000" y="4239399"/>
            <a:ext cx="7620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74" name="Straight Arrow Connector 73"/>
          <p:cNvCxnSpPr/>
          <p:nvPr/>
        </p:nvCxnSpPr>
        <p:spPr bwMode="auto">
          <a:xfrm flipV="1">
            <a:off x="4648200" y="3048000"/>
            <a:ext cx="0" cy="121920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" y="1838439"/>
            <a:ext cx="2895600" cy="295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200" y="3601212"/>
            <a:ext cx="4009263" cy="2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5" name="Straight Arrow Connector 44"/>
          <p:cNvCxnSpPr/>
          <p:nvPr/>
        </p:nvCxnSpPr>
        <p:spPr bwMode="auto">
          <a:xfrm>
            <a:off x="4572000" y="4620399"/>
            <a:ext cx="30480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 flipV="1">
            <a:off x="3276600" y="2133600"/>
            <a:ext cx="2590800" cy="30480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0" name="Straight Arrow Connector 59"/>
          <p:cNvCxnSpPr/>
          <p:nvPr/>
        </p:nvCxnSpPr>
        <p:spPr bwMode="auto">
          <a:xfrm>
            <a:off x="7848600" y="3505200"/>
            <a:ext cx="0" cy="83820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6" name="Straight Arrow Connector 75"/>
          <p:cNvCxnSpPr/>
          <p:nvPr/>
        </p:nvCxnSpPr>
        <p:spPr bwMode="auto">
          <a:xfrm flipV="1">
            <a:off x="6096000" y="5715000"/>
            <a:ext cx="304800" cy="22860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8" name="Straight Arrow Connector 77"/>
          <p:cNvCxnSpPr/>
          <p:nvPr/>
        </p:nvCxnSpPr>
        <p:spPr bwMode="auto">
          <a:xfrm>
            <a:off x="5791200" y="5943600"/>
            <a:ext cx="30480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0" name="TextBox 79"/>
          <p:cNvSpPr txBox="1"/>
          <p:nvPr/>
        </p:nvSpPr>
        <p:spPr>
          <a:xfrm>
            <a:off x="4800600" y="5757446"/>
            <a:ext cx="10182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 smtClean="0">
                <a:solidFill>
                  <a:srgbClr val="FF0000"/>
                </a:solidFill>
              </a:rPr>
              <a:t>This talk</a:t>
            </a:r>
            <a:endParaRPr lang="en-US" sz="1600" i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2800" dirty="0" smtClean="0"/>
              <a:t>Study 3 classes of IWM-unstable </a:t>
            </a:r>
            <a:br>
              <a:rPr lang="en-US" sz="2800" dirty="0" smtClean="0"/>
            </a:br>
            <a:r>
              <a:rPr lang="en-US" sz="2800" dirty="0" smtClean="0"/>
              <a:t>plasmas spanning low to high </a:t>
            </a:r>
            <a:r>
              <a:rPr lang="en-US" sz="2800" dirty="0" err="1" smtClean="0">
                <a:latin typeface="Symbol" pitchFamily="18" charset="2"/>
              </a:rPr>
              <a:t>b</a:t>
            </a:r>
            <a:r>
              <a:rPr lang="en-US" sz="2800" baseline="-25000" dirty="0" err="1" smtClean="0">
                <a:latin typeface="+mn-lt"/>
              </a:rPr>
              <a:t>N</a:t>
            </a:r>
            <a:endParaRPr lang="en-US" sz="2800" baseline="-25000" dirty="0" smtClean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410200"/>
          </a:xfrm>
        </p:spPr>
        <p:txBody>
          <a:bodyPr/>
          <a:lstStyle/>
          <a:p>
            <a:r>
              <a:rPr lang="en-US" sz="2800" b="1" dirty="0" smtClean="0"/>
              <a:t>Low </a:t>
            </a:r>
            <a:r>
              <a:rPr lang="en-US" sz="2800" b="1" dirty="0" err="1" smtClean="0">
                <a:latin typeface="Symbol" pitchFamily="18" charset="2"/>
              </a:rPr>
              <a:t>b</a:t>
            </a:r>
            <a:r>
              <a:rPr lang="en-US" sz="2800" b="1" baseline="-25000" dirty="0" err="1" smtClean="0"/>
              <a:t>N</a:t>
            </a:r>
            <a:r>
              <a:rPr lang="en-US" sz="2800" b="1" dirty="0" smtClean="0"/>
              <a:t> limit ~ 3.5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, often saturated/long-lived</a:t>
            </a:r>
          </a:p>
          <a:p>
            <a:pPr lvl="1"/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</a:rPr>
              <a:t>q</a:t>
            </a:r>
            <a:r>
              <a:rPr lang="en-US" sz="2400" baseline="-25000" dirty="0" err="1" smtClean="0">
                <a:solidFill>
                  <a:schemeClr val="bg1">
                    <a:lumMod val="75000"/>
                  </a:schemeClr>
                </a:solidFill>
              </a:rPr>
              <a:t>min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 ~ 2-3 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Common in early phase of current flat-top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Higher fraction of beam pressure, momentum (lower n</a:t>
            </a:r>
            <a:r>
              <a:rPr lang="en-US" sz="2400" baseline="-25000" dirty="0" smtClean="0">
                <a:solidFill>
                  <a:schemeClr val="bg1">
                    <a:lumMod val="75000"/>
                  </a:schemeClr>
                </a:solidFill>
              </a:rPr>
              <a:t>e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endParaRPr lang="en-US" sz="800" dirty="0" smtClean="0"/>
          </a:p>
          <a:p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Intermediate </a:t>
            </a:r>
            <a:r>
              <a:rPr lang="en-US" sz="2800" dirty="0" err="1" smtClean="0">
                <a:solidFill>
                  <a:schemeClr val="bg1">
                    <a:lumMod val="75000"/>
                  </a:schemeClr>
                </a:solidFill>
                <a:latin typeface="Symbol" pitchFamily="18" charset="2"/>
              </a:rPr>
              <a:t>b</a:t>
            </a:r>
            <a:r>
              <a:rPr lang="en-US" sz="2800" baseline="-25000" dirty="0" err="1" smtClean="0">
                <a:solidFill>
                  <a:schemeClr val="bg1">
                    <a:lumMod val="75000"/>
                  </a:schemeClr>
                </a:solidFill>
              </a:rPr>
              <a:t>N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 limit ~ 5</a:t>
            </a:r>
          </a:p>
          <a:p>
            <a:pPr lvl="1"/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</a:rPr>
              <a:t>q</a:t>
            </a:r>
            <a:r>
              <a:rPr lang="en-US" sz="2400" baseline="-25000" dirty="0" err="1" smtClean="0">
                <a:solidFill>
                  <a:schemeClr val="bg1">
                    <a:lumMod val="75000"/>
                  </a:schemeClr>
                </a:solidFill>
              </a:rPr>
              <a:t>min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 ~1.2-1.5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Typical good-performance H-mode, H</a:t>
            </a:r>
            <a:r>
              <a:rPr lang="en-US" sz="2400" baseline="-25000" dirty="0" smtClean="0">
                <a:solidFill>
                  <a:schemeClr val="bg1">
                    <a:lumMod val="75000"/>
                  </a:schemeClr>
                </a:solidFill>
              </a:rPr>
              <a:t>98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 ~ 0.8-1.2</a:t>
            </a:r>
          </a:p>
          <a:p>
            <a:endParaRPr lang="en-US" sz="10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Highest </a:t>
            </a:r>
            <a:r>
              <a:rPr lang="en-US" sz="2800" dirty="0" err="1" smtClean="0">
                <a:solidFill>
                  <a:schemeClr val="bg1">
                    <a:lumMod val="75000"/>
                  </a:schemeClr>
                </a:solidFill>
                <a:latin typeface="Symbol" pitchFamily="18" charset="2"/>
              </a:rPr>
              <a:t>b</a:t>
            </a:r>
            <a:r>
              <a:rPr lang="en-US" sz="2800" baseline="-25000" dirty="0" err="1" smtClean="0">
                <a:solidFill>
                  <a:schemeClr val="bg1">
                    <a:lumMod val="75000"/>
                  </a:schemeClr>
                </a:solidFill>
              </a:rPr>
              <a:t>N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 limit ~ 6-6.5</a:t>
            </a:r>
          </a:p>
          <a:p>
            <a:pPr lvl="1"/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</a:rPr>
              <a:t>q</a:t>
            </a:r>
            <a:r>
              <a:rPr lang="en-US" sz="2400" baseline="-25000" dirty="0" err="1" smtClean="0">
                <a:solidFill>
                  <a:schemeClr val="bg1">
                    <a:lumMod val="75000"/>
                  </a:schemeClr>
                </a:solidFill>
              </a:rPr>
              <a:t>min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 ~ 1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“Enhanced Pedestal” H-mode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 h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igh H</a:t>
            </a:r>
            <a:r>
              <a:rPr lang="en-US" sz="2400" baseline="-25000" dirty="0" smtClean="0">
                <a:solidFill>
                  <a:schemeClr val="bg1">
                    <a:lumMod val="75000"/>
                  </a:schemeClr>
                </a:solidFill>
              </a:rPr>
              <a:t>98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 ~ 1.5-1.6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Broad pressure, rotation profiles, high edge rotation shear</a:t>
            </a:r>
          </a:p>
          <a:p>
            <a:endParaRPr lang="en-US" sz="2800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DF4E6158-EB71-4841-A901-A592AB088EC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2800" dirty="0" smtClean="0"/>
              <a:t>Saturated f=15-30kHz n=1 mode </a:t>
            </a:r>
            <a:br>
              <a:rPr lang="en-US" sz="2800" dirty="0" smtClean="0"/>
            </a:br>
            <a:r>
              <a:rPr lang="en-US" sz="2800" dirty="0" smtClean="0"/>
              <a:t>common during early I</a:t>
            </a:r>
            <a:r>
              <a:rPr lang="en-US" sz="2800" baseline="-25000" dirty="0" smtClean="0"/>
              <a:t>P</a:t>
            </a:r>
            <a:r>
              <a:rPr lang="en-US" sz="2800" dirty="0" smtClean="0"/>
              <a:t> flat-top phase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181600"/>
            <a:ext cx="4191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Mode clamps </a:t>
            </a:r>
            <a:r>
              <a:rPr lang="en-US" b="1" dirty="0" err="1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N</a:t>
            </a:r>
            <a:r>
              <a:rPr lang="en-US" b="1" dirty="0" smtClean="0">
                <a:solidFill>
                  <a:srgbClr val="FF0000"/>
                </a:solidFill>
              </a:rPr>
              <a:t> to ~3.5, reduces neutron rate ~20%</a:t>
            </a:r>
          </a:p>
          <a:p>
            <a:pPr marL="0" indent="0" algn="ctr">
              <a:buNone/>
            </a:pPr>
            <a:r>
              <a:rPr lang="en-US" sz="1800" dirty="0" smtClean="0"/>
              <a:t>sometimes slows </a:t>
            </a:r>
            <a:r>
              <a:rPr lang="en-US" sz="1800" dirty="0" smtClean="0">
                <a:sym typeface="Wingdings" pitchFamily="2" charset="2"/>
              </a:rPr>
              <a:t> </a:t>
            </a:r>
            <a:r>
              <a:rPr lang="en-US" sz="1800" dirty="0" smtClean="0"/>
              <a:t>locks </a:t>
            </a:r>
            <a:r>
              <a:rPr lang="en-US" sz="1800" dirty="0" smtClean="0">
                <a:sym typeface="Wingdings" pitchFamily="2" charset="2"/>
              </a:rPr>
              <a:t> </a:t>
            </a:r>
            <a:r>
              <a:rPr lang="en-US" sz="1800" dirty="0" smtClean="0"/>
              <a:t>disrupts</a:t>
            </a:r>
            <a:endParaRPr lang="en-US" sz="1800" b="1" dirty="0">
              <a:solidFill>
                <a:srgbClr val="FF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343400" y="1266178"/>
            <a:ext cx="4665610" cy="5240044"/>
            <a:chOff x="4402190" y="1219200"/>
            <a:chExt cx="4665610" cy="5240044"/>
          </a:xfrm>
        </p:grpSpPr>
        <p:pic>
          <p:nvPicPr>
            <p:cNvPr id="1536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30790" y="1219200"/>
              <a:ext cx="4437010" cy="312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5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02190" y="4677422"/>
              <a:ext cx="4343400" cy="1781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DF4E6158-EB71-4841-A901-A592AB088EC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 bwMode="auto">
          <a:xfrm flipV="1">
            <a:off x="5791200" y="2438400"/>
            <a:ext cx="0" cy="1447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4800600" y="3962400"/>
            <a:ext cx="990600" cy="990600"/>
          </a:xfrm>
          <a:prstGeom prst="straightConnector1">
            <a:avLst/>
          </a:prstGeom>
          <a:noFill/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5791200" y="3962400"/>
            <a:ext cx="2819400" cy="990600"/>
          </a:xfrm>
          <a:prstGeom prst="straightConnector1">
            <a:avLst/>
          </a:prstGeom>
          <a:noFill/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4648200" y="49530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i="0" kern="0" dirty="0" err="1" smtClean="0">
                <a:solidFill>
                  <a:srgbClr val="FF3300"/>
                </a:solidFill>
                <a:latin typeface="Symbol" pitchFamily="18" charset="2"/>
                <a:cs typeface="+mn-cs"/>
              </a:rPr>
              <a:t>g</a:t>
            </a:r>
            <a:r>
              <a:rPr lang="en-US" sz="2000" i="0" kern="0" baseline="-25000" dirty="0" err="1" smtClean="0">
                <a:solidFill>
                  <a:srgbClr val="FF3300"/>
                </a:solidFill>
                <a:latin typeface="+mn-lt"/>
                <a:cs typeface="+mn-cs"/>
              </a:rPr>
              <a:t>eff</a:t>
            </a:r>
            <a:r>
              <a:rPr lang="en-US" sz="2000" i="0" kern="0" baseline="-25000" dirty="0" smtClean="0">
                <a:solidFill>
                  <a:srgbClr val="FF3300"/>
                </a:solidFill>
                <a:latin typeface="+mn-lt"/>
                <a:cs typeface="+mn-cs"/>
              </a:rPr>
              <a:t> </a:t>
            </a:r>
            <a:r>
              <a:rPr lang="en-US" sz="2000" i="0" kern="0" dirty="0" err="1" smtClean="0">
                <a:solidFill>
                  <a:srgbClr val="FF3300"/>
                </a:solidFill>
                <a:latin typeface="Symbol" pitchFamily="18" charset="2"/>
                <a:cs typeface="+mn-cs"/>
              </a:rPr>
              <a:t>t</a:t>
            </a:r>
            <a:r>
              <a:rPr lang="en-US" sz="2000" i="0" kern="0" baseline="-25000" dirty="0" err="1" smtClean="0">
                <a:solidFill>
                  <a:srgbClr val="FF3300"/>
                </a:solidFill>
                <a:latin typeface="+mn-lt"/>
                <a:cs typeface="+mn-cs"/>
              </a:rPr>
              <a:t>A</a:t>
            </a:r>
            <a:r>
              <a:rPr lang="en-US" sz="1800" i="0" kern="0" dirty="0" smtClean="0">
                <a:solidFill>
                  <a:srgbClr val="FF3300"/>
                </a:solidFill>
                <a:latin typeface="+mn-lt"/>
                <a:cs typeface="+mn-cs"/>
              </a:rPr>
              <a:t> ~ 1</a:t>
            </a:r>
            <a:r>
              <a:rPr lang="en-US" sz="1800" i="0" kern="0" dirty="0" smtClean="0">
                <a:solidFill>
                  <a:srgbClr val="FF3300"/>
                </a:solidFill>
                <a:latin typeface="Helvetica"/>
                <a:cs typeface="Helvetica"/>
              </a:rPr>
              <a:t>×</a:t>
            </a:r>
            <a:r>
              <a:rPr lang="en-US" sz="1800" i="0" kern="0" dirty="0" smtClean="0">
                <a:solidFill>
                  <a:srgbClr val="FF3300"/>
                </a:solidFill>
                <a:latin typeface="+mn-lt"/>
                <a:cs typeface="+mn-cs"/>
              </a:rPr>
              <a:t>10</a:t>
            </a:r>
            <a:r>
              <a:rPr lang="en-US" sz="1800" i="0" kern="0" baseline="30000" dirty="0" smtClean="0">
                <a:solidFill>
                  <a:srgbClr val="FF3300"/>
                </a:solidFill>
                <a:latin typeface="+mn-lt"/>
                <a:cs typeface="+mn-cs"/>
              </a:rPr>
              <a:t>-3</a:t>
            </a:r>
            <a:endParaRPr kumimoji="0" lang="en-US" sz="1800" b="1" i="0" u="none" strike="noStrike" kern="0" cap="none" spc="0" normalizeH="0" baseline="3000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47800"/>
            <a:ext cx="424118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066800" y="1600200"/>
            <a:ext cx="12907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i="0" dirty="0" smtClean="0">
                <a:solidFill>
                  <a:schemeClr val="tx1"/>
                </a:solidFill>
              </a:rPr>
              <a:t>NSTX shot 138065</a:t>
            </a:r>
            <a:endParaRPr lang="en-US" sz="1000" i="0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 flipV="1">
            <a:off x="2209800" y="2209800"/>
            <a:ext cx="0" cy="30480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1066800" y="1247001"/>
            <a:ext cx="3120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/>
              <a:t>Fixed P</a:t>
            </a:r>
            <a:r>
              <a:rPr lang="en-US" i="0" baseline="-25000" dirty="0" smtClean="0"/>
              <a:t>NBI</a:t>
            </a:r>
            <a:r>
              <a:rPr lang="en-US" i="0" dirty="0" smtClean="0"/>
              <a:t> = 3MW, I</a:t>
            </a:r>
            <a:r>
              <a:rPr lang="en-US" i="0" baseline="-25000" dirty="0" smtClean="0"/>
              <a:t>P</a:t>
            </a:r>
            <a:r>
              <a:rPr lang="en-US" i="0" dirty="0" smtClean="0"/>
              <a:t> = 800kA, </a:t>
            </a:r>
            <a:r>
              <a:rPr lang="en-US" i="0" dirty="0" err="1" smtClean="0">
                <a:latin typeface="Symbol" pitchFamily="18" charset="2"/>
              </a:rPr>
              <a:t>b</a:t>
            </a:r>
            <a:r>
              <a:rPr lang="en-US" i="0" baseline="-25000" dirty="0" err="1" smtClean="0"/>
              <a:t>T</a:t>
            </a:r>
            <a:r>
              <a:rPr lang="en-US" i="0" dirty="0" smtClean="0"/>
              <a:t>=10-15%</a:t>
            </a:r>
            <a:endParaRPr lang="en-US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2800" dirty="0" smtClean="0"/>
              <a:t>Fluid (non-kinetic) MARS-K calculations find: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Rotation reduces IWL </a:t>
            </a:r>
            <a:r>
              <a:rPr lang="en-US" sz="2800" dirty="0" err="1" smtClean="0">
                <a:latin typeface="Symbol" pitchFamily="18" charset="2"/>
              </a:rPr>
              <a:t>b</a:t>
            </a:r>
            <a:r>
              <a:rPr lang="en-US" sz="2800" baseline="-25000" dirty="0" err="1" smtClean="0"/>
              <a:t>N</a:t>
            </a:r>
            <a:r>
              <a:rPr lang="en-US" sz="2800" dirty="0" smtClean="0"/>
              <a:t> = 6 </a:t>
            </a:r>
            <a:r>
              <a:rPr lang="en-US" sz="2800" dirty="0" smtClean="0">
                <a:sym typeface="Wingdings" pitchFamily="2" charset="2"/>
              </a:rPr>
              <a:t> 3-3.5</a:t>
            </a:r>
            <a:endParaRPr lang="en-US" dirty="0"/>
          </a:p>
        </p:txBody>
      </p:sp>
      <p:sp>
        <p:nvSpPr>
          <p:cNvPr id="38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DF4E6158-EB71-4841-A901-A592AB088EC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093" y="1143000"/>
            <a:ext cx="537890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031682" y="6096000"/>
            <a:ext cx="7329251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i="0" dirty="0" smtClean="0">
                <a:solidFill>
                  <a:srgbClr val="FF0000"/>
                </a:solidFill>
                <a:latin typeface="+mn-lt"/>
              </a:rPr>
              <a:t>Fluid MARS marginal </a:t>
            </a:r>
            <a:r>
              <a:rPr lang="en-US" sz="2000" i="0" dirty="0" err="1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000" i="0" baseline="-25000" dirty="0" err="1" smtClean="0">
                <a:solidFill>
                  <a:srgbClr val="FF0000"/>
                </a:solidFill>
              </a:rPr>
              <a:t>N</a:t>
            </a:r>
            <a:r>
              <a:rPr lang="en-US" sz="2000" i="0" dirty="0" smtClean="0">
                <a:solidFill>
                  <a:srgbClr val="FF0000"/>
                </a:solidFill>
              </a:rPr>
              <a:t> ~ 3 – 4 consistent with experiment</a:t>
            </a:r>
            <a:endParaRPr lang="en-US" sz="2000" i="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14291" y="972979"/>
            <a:ext cx="18758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i="0" dirty="0" smtClean="0">
                <a:solidFill>
                  <a:schemeClr val="tx1"/>
                </a:solidFill>
              </a:rPr>
              <a:t>NSTX shot 138065, t=376ms</a:t>
            </a:r>
            <a:endParaRPr lang="en-US" sz="1000" i="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28891" y="950976"/>
            <a:ext cx="2129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 dirty="0" smtClean="0">
                <a:solidFill>
                  <a:schemeClr val="tx1"/>
                </a:solidFill>
              </a:rPr>
              <a:t>MARS n=1 in fluid limit</a:t>
            </a:r>
            <a:endParaRPr lang="en-US" sz="1400" i="0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38400" y="2787360"/>
            <a:ext cx="15135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experimental value</a:t>
            </a:r>
            <a:endParaRPr lang="en-US" sz="1400" i="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6200" y="4914900"/>
            <a:ext cx="4191000" cy="1104900"/>
            <a:chOff x="457200" y="4914900"/>
            <a:chExt cx="4191000" cy="1104900"/>
          </a:xfrm>
        </p:grpSpPr>
        <p:sp>
          <p:nvSpPr>
            <p:cNvPr id="31" name="Content Placeholder 2"/>
            <p:cNvSpPr txBox="1">
              <a:spLocks/>
            </p:cNvSpPr>
            <p:nvPr/>
          </p:nvSpPr>
          <p:spPr bwMode="auto">
            <a:xfrm>
              <a:off x="457200" y="5181600"/>
              <a:ext cx="41910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i="0" kern="0" dirty="0" smtClean="0">
                  <a:solidFill>
                    <a:srgbClr val="FF0000"/>
                  </a:solidFill>
                  <a:latin typeface="+mn-lt"/>
                  <a:cs typeface="+mn-cs"/>
                </a:rPr>
                <a:t>High rotation </a:t>
              </a:r>
              <a:r>
                <a:rPr kumimoji="0" lang="en-US" sz="200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b</a:t>
              </a:r>
              <a:r>
                <a:rPr kumimoji="0" lang="en-US" sz="200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</a:t>
              </a:r>
              <a:r>
                <a:rPr kumimoji="0" lang="en-US" sz="20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limit ~ 4.5 </a:t>
              </a:r>
              <a:r>
                <a:rPr kumimoji="0" lang="en-US" sz="20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Wingdings" pitchFamily="2" charset="2"/>
                </a:rPr>
                <a:t> 3.2</a:t>
              </a:r>
              <a:endPara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2900" lvl="0" indent="-342900" algn="ctr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1800" i="0" kern="0" dirty="0" smtClean="0">
                  <a:solidFill>
                    <a:srgbClr val="FF0000"/>
                  </a:solidFill>
                </a:rPr>
                <a:t>for </a:t>
              </a:r>
              <a:r>
                <a:rPr lang="en-US" sz="1800" i="0" kern="0" dirty="0" err="1" smtClean="0">
                  <a:solidFill>
                    <a:srgbClr val="FF0000"/>
                  </a:solidFill>
                  <a:latin typeface="Symbol" pitchFamily="18" charset="2"/>
                </a:rPr>
                <a:t>W</a:t>
              </a:r>
              <a:r>
                <a:rPr lang="en-US" sz="1800" i="0" kern="0" baseline="-25000" dirty="0" err="1" smtClean="0">
                  <a:solidFill>
                    <a:srgbClr val="FF0000"/>
                  </a:solidFill>
                  <a:latin typeface="Symbol" pitchFamily="18" charset="2"/>
                </a:rPr>
                <a:t>f</a:t>
              </a:r>
              <a:r>
                <a:rPr lang="en-US" sz="1800" i="0" kern="0" dirty="0" smtClean="0">
                  <a:solidFill>
                    <a:srgbClr val="FF0000"/>
                  </a:solidFill>
                </a:rPr>
                <a:t>(0)</a:t>
              </a:r>
              <a:r>
                <a:rPr lang="en-US" sz="1800" i="0" kern="0" dirty="0" err="1" smtClean="0">
                  <a:solidFill>
                    <a:srgbClr val="FF0000"/>
                  </a:solidFill>
                  <a:latin typeface="Symbol" pitchFamily="18" charset="2"/>
                </a:rPr>
                <a:t>t</a:t>
              </a:r>
              <a:r>
                <a:rPr lang="en-US" sz="1800" i="0" kern="0" baseline="-25000" dirty="0" err="1" smtClean="0">
                  <a:solidFill>
                    <a:srgbClr val="FF0000"/>
                  </a:solidFill>
                </a:rPr>
                <a:t>A</a:t>
              </a:r>
              <a:r>
                <a:rPr lang="en-US" sz="1800" i="0" kern="0" dirty="0" smtClean="0">
                  <a:solidFill>
                    <a:srgbClr val="FF0000"/>
                  </a:solidFill>
                </a:rPr>
                <a:t> = </a:t>
              </a:r>
              <a:r>
                <a:rPr lang="en-US" sz="1800" i="0" kern="0" dirty="0" smtClean="0">
                  <a:solidFill>
                    <a:srgbClr val="FF6600"/>
                  </a:solidFill>
                </a:rPr>
                <a:t>10</a:t>
              </a:r>
              <a:r>
                <a:rPr lang="en-US" sz="1800" i="0" kern="0" dirty="0" smtClean="0">
                  <a:solidFill>
                    <a:srgbClr val="FF0000"/>
                  </a:solidFill>
                </a:rPr>
                <a:t> </a:t>
              </a:r>
              <a:r>
                <a:rPr lang="en-US" sz="1800" i="0" kern="0" dirty="0" smtClean="0">
                  <a:solidFill>
                    <a:srgbClr val="FF0000"/>
                  </a:solidFill>
                  <a:sym typeface="Wingdings" pitchFamily="2" charset="2"/>
                </a:rPr>
                <a:t> </a:t>
              </a:r>
              <a:r>
                <a:rPr lang="en-US" sz="1800" i="0" kern="0" dirty="0" smtClean="0">
                  <a:solidFill>
                    <a:srgbClr val="FF0000"/>
                  </a:solidFill>
                </a:rPr>
                <a:t>17% </a:t>
              </a:r>
              <a:r>
                <a:rPr lang="en-US" sz="1600" i="0" kern="0" dirty="0" smtClean="0">
                  <a:solidFill>
                    <a:srgbClr val="FF0000"/>
                  </a:solidFill>
                </a:rPr>
                <a:t>(experimental)</a:t>
              </a:r>
              <a:endPara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+mn-cs"/>
              </a:endParaRPr>
            </a:p>
          </p:txBody>
        </p:sp>
        <p:sp>
          <p:nvSpPr>
            <p:cNvPr id="32" name="Right Brace 31"/>
            <p:cNvSpPr/>
            <p:nvPr/>
          </p:nvSpPr>
          <p:spPr bwMode="auto">
            <a:xfrm rot="5400000">
              <a:off x="3600450" y="4210050"/>
              <a:ext cx="190500" cy="1600200"/>
            </a:xfrm>
            <a:prstGeom prst="rightBrace">
              <a:avLst>
                <a:gd name="adj1" fmla="val 33333"/>
                <a:gd name="adj2" fmla="val 50000"/>
              </a:avLst>
            </a:prstGeom>
            <a:noFill/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876800" y="4953000"/>
            <a:ext cx="3657600" cy="1066800"/>
            <a:chOff x="4876800" y="4876800"/>
            <a:chExt cx="3657600" cy="1066800"/>
          </a:xfrm>
        </p:grpSpPr>
        <p:sp>
          <p:nvSpPr>
            <p:cNvPr id="47" name="Content Placeholder 2"/>
            <p:cNvSpPr txBox="1">
              <a:spLocks/>
            </p:cNvSpPr>
            <p:nvPr/>
          </p:nvSpPr>
          <p:spPr bwMode="auto">
            <a:xfrm>
              <a:off x="4876800" y="5105400"/>
              <a:ext cx="36576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i="0" kern="0" dirty="0" smtClean="0">
                  <a:solidFill>
                    <a:schemeClr val="tx1"/>
                  </a:solidFill>
                  <a:latin typeface="+mn-lt"/>
                  <a:cs typeface="+mn-cs"/>
                </a:rPr>
                <a:t>Low rotation </a:t>
              </a:r>
              <a:r>
                <a:rPr kumimoji="0" lang="en-US" sz="200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b</a:t>
              </a:r>
              <a:r>
                <a:rPr kumimoji="0" lang="en-US" sz="200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</a:t>
              </a:r>
              <a:r>
                <a:rPr kumimoji="0" lang="en-US" sz="200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limit ~ 6</a:t>
              </a:r>
            </a:p>
            <a:p>
              <a:pPr marL="342900" lvl="0" indent="-342900" algn="ctr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1800" i="0" kern="0" dirty="0" smtClean="0">
                  <a:solidFill>
                    <a:schemeClr val="tx1"/>
                  </a:solidFill>
                  <a:latin typeface="+mn-lt"/>
                </a:rPr>
                <a:t>for </a:t>
              </a:r>
              <a:r>
                <a:rPr lang="en-US" sz="1800" i="0" kern="0" dirty="0" err="1" smtClean="0">
                  <a:solidFill>
                    <a:schemeClr val="tx1"/>
                  </a:solidFill>
                  <a:latin typeface="Symbol" pitchFamily="18" charset="2"/>
                </a:rPr>
                <a:t>W</a:t>
              </a:r>
              <a:r>
                <a:rPr lang="en-US" sz="1800" i="0" kern="0" baseline="-25000" dirty="0" err="1" smtClean="0">
                  <a:solidFill>
                    <a:schemeClr val="tx1"/>
                  </a:solidFill>
                  <a:latin typeface="Symbol" pitchFamily="18" charset="2"/>
                </a:rPr>
                <a:t>f</a:t>
              </a:r>
              <a:r>
                <a:rPr lang="en-US" sz="1800" i="0" kern="0" dirty="0" smtClean="0">
                  <a:solidFill>
                    <a:schemeClr val="tx1"/>
                  </a:solidFill>
                </a:rPr>
                <a:t>(0)</a:t>
              </a:r>
              <a:r>
                <a:rPr lang="en-US" sz="1800" i="0" kern="0" dirty="0" err="1" smtClean="0">
                  <a:solidFill>
                    <a:schemeClr val="tx1"/>
                  </a:solidFill>
                  <a:latin typeface="Symbol" pitchFamily="18" charset="2"/>
                </a:rPr>
                <a:t>t</a:t>
              </a:r>
              <a:r>
                <a:rPr lang="en-US" sz="1800" i="0" kern="0" baseline="-25000" dirty="0" err="1" smtClean="0">
                  <a:solidFill>
                    <a:schemeClr val="tx1"/>
                  </a:solidFill>
                </a:rPr>
                <a:t>A</a:t>
              </a:r>
              <a:r>
                <a:rPr lang="en-US" sz="1800" i="0" kern="0" dirty="0" smtClean="0">
                  <a:solidFill>
                    <a:schemeClr val="tx1"/>
                  </a:solidFill>
                </a:rPr>
                <a:t> = 1 </a:t>
              </a:r>
              <a:r>
                <a:rPr lang="en-US" sz="1800" i="0" kern="0" dirty="0" smtClean="0">
                  <a:solidFill>
                    <a:schemeClr val="tx1"/>
                  </a:solidFill>
                  <a:sym typeface="Wingdings" pitchFamily="2" charset="2"/>
                </a:rPr>
                <a:t> </a:t>
              </a:r>
              <a:r>
                <a:rPr lang="en-US" sz="1800" i="0" kern="0" dirty="0" smtClean="0">
                  <a:solidFill>
                    <a:srgbClr val="00B0F0"/>
                  </a:solidFill>
                </a:rPr>
                <a:t>7</a:t>
              </a:r>
              <a:r>
                <a:rPr lang="en-US" sz="1800" i="0" kern="0" dirty="0" smtClean="0">
                  <a:solidFill>
                    <a:schemeClr val="tx1"/>
                  </a:solidFill>
                </a:rPr>
                <a:t>%</a:t>
              </a:r>
              <a:endPara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endParaRPr>
            </a:p>
          </p:txBody>
        </p:sp>
        <p:sp>
          <p:nvSpPr>
            <p:cNvPr id="49" name="Right Brace 48"/>
            <p:cNvSpPr/>
            <p:nvPr/>
          </p:nvSpPr>
          <p:spPr bwMode="auto">
            <a:xfrm rot="5400000">
              <a:off x="5467350" y="4743450"/>
              <a:ext cx="190500" cy="457200"/>
            </a:xfrm>
            <a:prstGeom prst="rightBrace">
              <a:avLst>
                <a:gd name="adj1" fmla="val 33333"/>
                <a:gd name="adj2" fmla="val 50000"/>
              </a:avLst>
            </a:prstGeom>
            <a:noFill/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286000" y="3661467"/>
            <a:ext cx="1447800" cy="910533"/>
            <a:chOff x="2133600" y="3581400"/>
            <a:chExt cx="1447800" cy="910533"/>
          </a:xfrm>
        </p:grpSpPr>
        <p:sp>
          <p:nvSpPr>
            <p:cNvPr id="51" name="Right Arrow 50"/>
            <p:cNvSpPr/>
            <p:nvPr/>
          </p:nvSpPr>
          <p:spPr bwMode="auto">
            <a:xfrm rot="5400000">
              <a:off x="2398583" y="4078414"/>
              <a:ext cx="605733" cy="221305"/>
            </a:xfrm>
            <a:prstGeom prst="rightArrow">
              <a:avLst>
                <a:gd name="adj1" fmla="val 55000"/>
                <a:gd name="adj2" fmla="val 50000"/>
              </a:avLst>
            </a:prstGeom>
            <a:solidFill>
              <a:srgbClr val="FF0000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52" name="Content Placeholder 2"/>
            <p:cNvSpPr txBox="1">
              <a:spLocks/>
            </p:cNvSpPr>
            <p:nvPr/>
          </p:nvSpPr>
          <p:spPr bwMode="auto">
            <a:xfrm>
              <a:off x="2133600" y="3581400"/>
              <a:ext cx="1447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i="0" kern="0" dirty="0" smtClean="0">
                  <a:solidFill>
                    <a:srgbClr val="FF0000"/>
                  </a:solidFill>
                  <a:latin typeface="+mn-lt"/>
                  <a:cs typeface="+mn-cs"/>
                </a:rPr>
                <a:t>Experiment</a:t>
              </a:r>
              <a:endPara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2800" dirty="0" smtClean="0"/>
              <a:t>Kinetic mode also destabilized by rotation</a:t>
            </a:r>
            <a:endParaRPr lang="en-US" sz="2800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DF4E6158-EB71-4841-A901-A592AB088EC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57200" y="9906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Kinetic mode tracked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numerically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starting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from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fluid root and increasing kinetic fraction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a</a:t>
            </a:r>
            <a:r>
              <a:rPr kumimoji="0" lang="en-US" sz="24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0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1 as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Wingdings" pitchFamily="2" charset="2"/>
              </a:rPr>
              <a:t>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= 5/3  0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" y="1905000"/>
            <a:ext cx="4852988" cy="444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ight Arrow 16"/>
          <p:cNvSpPr/>
          <p:nvPr/>
        </p:nvSpPr>
        <p:spPr bwMode="auto">
          <a:xfrm rot="8659696">
            <a:off x="2231797" y="2397417"/>
            <a:ext cx="453333" cy="221305"/>
          </a:xfrm>
          <a:prstGeom prst="rightArrow">
            <a:avLst>
              <a:gd name="adj1" fmla="val 55000"/>
              <a:gd name="adj2" fmla="val 50000"/>
            </a:avLst>
          </a:prstGeom>
          <a:solidFill>
            <a:schemeClr val="accent2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9" name="Right Triangle 18"/>
          <p:cNvSpPr/>
          <p:nvPr/>
        </p:nvSpPr>
        <p:spPr bwMode="auto">
          <a:xfrm rot="5400000">
            <a:off x="1807464" y="1142999"/>
            <a:ext cx="1524000" cy="3505200"/>
          </a:xfrm>
          <a:prstGeom prst="rtTriangle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 rot="17248921">
            <a:off x="2346025" y="4165287"/>
            <a:ext cx="1238754" cy="168251"/>
          </a:xfrm>
          <a:prstGeom prst="rightArrow">
            <a:avLst>
              <a:gd name="adj1" fmla="val 55000"/>
              <a:gd name="adj2" fmla="val 61853"/>
            </a:avLst>
          </a:prstGeom>
          <a:solidFill>
            <a:schemeClr val="tx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Helvetica" pitchFamily="-128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4724400" y="2133600"/>
            <a:ext cx="3886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20000"/>
              </a:spcBef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Non-adiabatic </a:t>
            </a:r>
            <a:r>
              <a:rPr lang="en-US" sz="2000" i="0" kern="0" dirty="0" err="1" smtClean="0">
                <a:solidFill>
                  <a:schemeClr val="tx1"/>
                </a:solidFill>
                <a:latin typeface="Symbol" pitchFamily="18" charset="2"/>
                <a:cs typeface="+mn-cs"/>
              </a:rPr>
              <a:t>d</a:t>
            </a:r>
            <a:r>
              <a:rPr lang="en-US" sz="2000" i="0" kern="0" dirty="0" err="1" smtClean="0">
                <a:solidFill>
                  <a:schemeClr val="tx1"/>
                </a:solidFill>
                <a:latin typeface="+mn-lt"/>
                <a:cs typeface="+mn-cs"/>
              </a:rPr>
              <a:t>W</a:t>
            </a:r>
            <a:r>
              <a:rPr lang="en-US" sz="2000" i="0" kern="0" baseline="-25000" dirty="0" err="1" smtClean="0">
                <a:solidFill>
                  <a:schemeClr val="tx1"/>
                </a:solidFill>
                <a:latin typeface="+mn-lt"/>
                <a:cs typeface="+mn-cs"/>
              </a:rPr>
              <a:t>kinetic</a:t>
            </a:r>
            <a:r>
              <a:rPr lang="en-US" sz="2000" i="0" kern="0" dirty="0" smtClean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fraction </a:t>
            </a:r>
            <a:r>
              <a:rPr lang="en-US" sz="2000" i="0" kern="0" dirty="0" smtClean="0">
                <a:solidFill>
                  <a:schemeClr val="tx1"/>
                </a:solidFill>
              </a:rPr>
              <a:t>varied (</a:t>
            </a:r>
            <a:r>
              <a:rPr lang="en-US" sz="2000" i="0" kern="0" dirty="0" err="1" smtClean="0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en-US" sz="2000" i="0" kern="0" baseline="-25000" dirty="0" err="1" smtClean="0">
                <a:solidFill>
                  <a:schemeClr val="tx1"/>
                </a:solidFill>
              </a:rPr>
              <a:t>K</a:t>
            </a:r>
            <a:r>
              <a:rPr lang="en-US" sz="2000" i="0" kern="0" dirty="0" smtClean="0">
                <a:solidFill>
                  <a:schemeClr val="tx1"/>
                </a:solidFill>
              </a:rPr>
              <a:t>=0 </a:t>
            </a:r>
            <a:r>
              <a:rPr lang="en-US" sz="2000" i="0" kern="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2000" i="0" kern="0" dirty="0" smtClean="0">
                <a:solidFill>
                  <a:schemeClr val="tx1"/>
                </a:solidFill>
              </a:rPr>
              <a:t>1)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including: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◄"/>
              <a:tabLst/>
              <a:defRPr/>
            </a:pPr>
            <a:r>
              <a:rPr lang="en-US" sz="2000" i="0" kern="0" dirty="0" smtClean="0">
                <a:solidFill>
                  <a:srgbClr val="0000FF"/>
                </a:solidFill>
                <a:latin typeface="+mn-lt"/>
                <a:cs typeface="+mn-cs"/>
              </a:rPr>
              <a:t>No thermal or fast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◄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Thermal </a:t>
            </a:r>
            <a:r>
              <a:rPr lang="en-US" sz="2000" i="0" kern="0" dirty="0" smtClean="0">
                <a:solidFill>
                  <a:schemeClr val="tx1"/>
                </a:solidFill>
                <a:latin typeface="+mn-lt"/>
                <a:cs typeface="+mn-cs"/>
              </a:rPr>
              <a:t>and </a:t>
            </a:r>
            <a:r>
              <a:rPr kumimoji="0" lang="en-US" sz="20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fast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◄"/>
              <a:tabLst/>
              <a:defRPr/>
            </a:pPr>
            <a:r>
              <a:rPr lang="en-US" sz="2000" i="0" kern="0" baseline="0" dirty="0" smtClean="0">
                <a:solidFill>
                  <a:srgbClr val="FF0000"/>
                </a:solidFill>
                <a:latin typeface="+mn-lt"/>
                <a:cs typeface="+mn-cs"/>
              </a:rPr>
              <a:t>Fast only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◄"/>
              <a:tabLst/>
              <a:defRPr/>
            </a:pPr>
            <a:r>
              <a:rPr lang="en-US" sz="2000" i="0" kern="0" dirty="0" smtClean="0">
                <a:solidFill>
                  <a:srgbClr val="339933"/>
                </a:solidFill>
                <a:latin typeface="+mn-lt"/>
                <a:cs typeface="+mn-cs"/>
              </a:rPr>
              <a:t>Thermal only</a:t>
            </a:r>
            <a:endParaRPr lang="en-US" sz="2000" i="0" kern="0" baseline="0" dirty="0" smtClean="0">
              <a:solidFill>
                <a:srgbClr val="339933"/>
              </a:solidFill>
              <a:latin typeface="+mn-lt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762000" y="4953000"/>
            <a:ext cx="3505200" cy="533400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762000" y="2133600"/>
            <a:ext cx="358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2713" marR="0" lvl="0" indent="-112713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Experimental rotation</a:t>
            </a:r>
          </a:p>
          <a:p>
            <a:pPr marL="112713" marR="0" lvl="0" indent="-112713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i="0" kern="0" dirty="0" err="1" smtClean="0">
                <a:solidFill>
                  <a:schemeClr val="tx1"/>
                </a:solidFill>
                <a:latin typeface="Symbol" pitchFamily="18" charset="2"/>
                <a:cs typeface="+mn-cs"/>
              </a:rPr>
              <a:t>b</a:t>
            </a:r>
            <a:r>
              <a:rPr lang="en-US" sz="2000" i="0" kern="0" baseline="-25000" dirty="0" err="1" smtClean="0">
                <a:solidFill>
                  <a:schemeClr val="tx1"/>
                </a:solidFill>
                <a:latin typeface="+mn-lt"/>
                <a:cs typeface="+mn-cs"/>
              </a:rPr>
              <a:t>N</a:t>
            </a:r>
            <a:r>
              <a:rPr lang="en-US" sz="2000" i="0" kern="0" dirty="0" smtClean="0">
                <a:solidFill>
                  <a:schemeClr val="tx1"/>
                </a:solidFill>
                <a:latin typeface="+mn-lt"/>
                <a:cs typeface="+mn-cs"/>
              </a:rPr>
              <a:t> = 5.6 &lt; low-rotation IWL</a:t>
            </a:r>
            <a:endParaRPr kumimoji="0" lang="en-US" sz="1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838200" y="4800600"/>
            <a:ext cx="358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cs typeface="+mn-cs"/>
              </a:rPr>
              <a:t>g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variation from fluid to kinetic mode can be non-monotonic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05400" y="4953000"/>
            <a:ext cx="36576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i="0" kern="0" dirty="0" smtClean="0">
                <a:solidFill>
                  <a:schemeClr val="tx1"/>
                </a:solidFill>
                <a:latin typeface="+mn-lt"/>
              </a:rPr>
              <a:t>Kinetic mode </a:t>
            </a:r>
            <a:r>
              <a:rPr lang="en-US" sz="2400" i="0" kern="0" dirty="0" smtClean="0">
                <a:solidFill>
                  <a:schemeClr val="tx1"/>
                </a:solidFill>
                <a:latin typeface="Symbol" pitchFamily="18" charset="2"/>
              </a:rPr>
              <a:t>g </a:t>
            </a:r>
            <a:r>
              <a:rPr lang="en-US" sz="2400" i="0" kern="0" dirty="0" smtClean="0">
                <a:solidFill>
                  <a:schemeClr val="tx1"/>
                </a:solidFill>
                <a:latin typeface="Symbol" pitchFamily="18" charset="2"/>
                <a:sym typeface="Symbol"/>
              </a:rPr>
              <a:t> </a:t>
            </a:r>
            <a:r>
              <a:rPr lang="en-US" sz="2000" i="0" kern="0" dirty="0" smtClean="0">
                <a:solidFill>
                  <a:schemeClr val="tx1"/>
                </a:solidFill>
                <a:latin typeface="+mn-lt"/>
              </a:rPr>
              <a:t>fluid </a:t>
            </a:r>
            <a:r>
              <a:rPr lang="en-US" sz="2400" i="0" kern="0" dirty="0" smtClean="0">
                <a:solidFill>
                  <a:schemeClr val="tx1"/>
                </a:solidFill>
                <a:latin typeface="Symbol" pitchFamily="18" charset="2"/>
              </a:rPr>
              <a:t>g </a:t>
            </a:r>
            <a:r>
              <a:rPr lang="en-US" sz="2000" i="0" kern="0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implies destabilization results from rotation</a:t>
            </a:r>
            <a:endParaRPr lang="en-US" sz="2000" dirty="0">
              <a:latin typeface="+mn-lt"/>
            </a:endParaRPr>
          </a:p>
        </p:txBody>
      </p:sp>
      <p:sp>
        <p:nvSpPr>
          <p:cNvPr id="32" name="Right Arrow 31"/>
          <p:cNvSpPr/>
          <p:nvPr/>
        </p:nvSpPr>
        <p:spPr bwMode="auto">
          <a:xfrm rot="13421103">
            <a:off x="4460758" y="4554413"/>
            <a:ext cx="1121370" cy="172287"/>
          </a:xfrm>
          <a:prstGeom prst="rightArrow">
            <a:avLst>
              <a:gd name="adj1" fmla="val 55000"/>
              <a:gd name="adj2" fmla="val 61853"/>
            </a:avLst>
          </a:prstGeom>
          <a:solidFill>
            <a:schemeClr val="tx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Helvetica" pitchFamily="-12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80067</TotalTime>
  <Words>2276</Words>
  <Application>Microsoft Office PowerPoint</Application>
  <PresentationFormat>On-screen Show (4:3)</PresentationFormat>
  <Paragraphs>460</Paragraphs>
  <Slides>35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Blank Presentation</vt:lpstr>
      <vt:lpstr>PowerPoint Presentation</vt:lpstr>
      <vt:lpstr>Pressure-driven kink limit is strong physics constraint on maximum fusion performance</vt:lpstr>
      <vt:lpstr>Background</vt:lpstr>
      <vt:lpstr>Study 3 classes of IWM-unstable  plasmas spanning low to high bN</vt:lpstr>
      <vt:lpstr>MARS-K: self-consistent linear resistive MHD including toroidal rotation and drift-kinetic effects</vt:lpstr>
      <vt:lpstr>Study 3 classes of IWM-unstable  plasmas spanning low to high bN</vt:lpstr>
      <vt:lpstr>Saturated f=15-30kHz n=1 mode  common during early IP flat-top phase</vt:lpstr>
      <vt:lpstr>Fluid (non-kinetic) MARS-K calculations find: Rotation reduces IWL bN = 6  3-3.5</vt:lpstr>
      <vt:lpstr>Kinetic mode also destabilized by rotation</vt:lpstr>
      <vt:lpstr>Kinetic stability limit similar to fluid limit: Marginal bN &lt; 3.5 far below low-rotation bN limit of ~6</vt:lpstr>
      <vt:lpstr>Real part of complex energy functional consistent with  rotational destabilization (dWrot  ≤ 0) across minor radius</vt:lpstr>
      <vt:lpstr>Study 3 classes of IWM-unstable  plasmas spanning low to high bN</vt:lpstr>
      <vt:lpstr>Small f=30kHz continuous n=1 mode  precedes larger 20-25kHz n=1 bursts</vt:lpstr>
      <vt:lpstr>Kinetic IWM bN limit consistent with experiment,  fluid calculation under-predicts experimental limit</vt:lpstr>
      <vt:lpstr>Measured IWM real frequency more  consistent with kinetic model than fluid model</vt:lpstr>
      <vt:lpstr>IWM: Kinetic fast-ions destabilizing,  thermals stabilizing </vt:lpstr>
      <vt:lpstr>IWM:  Precession resonance dominates damping, highest bN requires inclusion of passing resonance</vt:lpstr>
      <vt:lpstr>High rotation reduces bN limits for ideal wall mode (IWM),  no-wall mode (NWM), and resistive wall mode (RWM) </vt:lpstr>
      <vt:lpstr>RWM:  Rotation can change fluid RWM eigenfunction and move regions of singular displacement away from rationals</vt:lpstr>
      <vt:lpstr>Precession resonance alone cannot provide passive RWM stabilization – next step: include bounce harmonics, passing</vt:lpstr>
      <vt:lpstr>Study 3 classes of IWM-unstable  plasmas spanning low to high bN</vt:lpstr>
      <vt:lpstr>Experimental characteristics of highest-bN MHD</vt:lpstr>
      <vt:lpstr>Kinetic IWM stability consistent with access to bN &gt; 6 Fluid calculation under-predicts experimental bN </vt:lpstr>
      <vt:lpstr>High again rotation reduces bN limits for IWM, NWM, &amp; RWM</vt:lpstr>
      <vt:lpstr>Precession resonance alone provides RWM passive stabilization (passive stability consistent with experiment)</vt:lpstr>
      <vt:lpstr>IWM energy analysis near marginal stability  elucidates trends from growth-rate scans</vt:lpstr>
      <vt:lpstr>Summary</vt:lpstr>
      <vt:lpstr>Backup</vt:lpstr>
      <vt:lpstr>Analytic model of rotational-shear destabilization  is being compared to MARS results and experiment</vt:lpstr>
      <vt:lpstr>Experiment marginally stable to rotation-driven interchange/Kelvin-Helmholtz near half-radius</vt:lpstr>
      <vt:lpstr>Comparison of cases for KH marginal rotation shear</vt:lpstr>
      <vt:lpstr>Inclusion of thermal and fast-ions (TRANSP) in total pressure can significantly modify pressure profile shape</vt:lpstr>
      <vt:lpstr>Inclusion of fast-ion pressure and angular momentum (computed from TRANSP) significantly lowers marginal bN</vt:lpstr>
      <vt:lpstr>Initial studies find anisotropic fast-ion distribution  has damping vs. ak, G trends similar to isotropic</vt:lpstr>
      <vt:lpstr>Real part of complex energy functional provides equation for growth-rate useful for understanding instability sources</vt:lpstr>
    </vt:vector>
  </TitlesOfParts>
  <Company>Princeton Plasma Physics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presentation</dc:title>
  <dc:creator>NSTX team member</dc:creator>
  <cp:lastModifiedBy>Jonathan E. Menard</cp:lastModifiedBy>
  <cp:revision>12712</cp:revision>
  <cp:lastPrinted>2013-11-10T06:39:03Z</cp:lastPrinted>
  <dcterms:created xsi:type="dcterms:W3CDTF">2003-10-01T16:23:57Z</dcterms:created>
  <dcterms:modified xsi:type="dcterms:W3CDTF">2013-11-18T18:46:11Z</dcterms:modified>
</cp:coreProperties>
</file>