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xml" ContentType="application/xml"/>
  <Default Extension="jpeg" ContentType="image/jpeg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1323" r:id="rId2"/>
    <p:sldId id="1219" r:id="rId3"/>
    <p:sldId id="1346" r:id="rId4"/>
    <p:sldId id="1325" r:id="rId5"/>
    <p:sldId id="1306" r:id="rId6"/>
    <p:sldId id="1327" r:id="rId7"/>
    <p:sldId id="1342" r:id="rId8"/>
    <p:sldId id="1330" r:id="rId9"/>
    <p:sldId id="1313" r:id="rId10"/>
    <p:sldId id="1234" r:id="rId11"/>
    <p:sldId id="1333" r:id="rId12"/>
    <p:sldId id="1347" r:id="rId13"/>
    <p:sldId id="1233" r:id="rId14"/>
    <p:sldId id="1331" r:id="rId15"/>
    <p:sldId id="1348" r:id="rId16"/>
    <p:sldId id="1282" r:id="rId17"/>
    <p:sldId id="1345" r:id="rId18"/>
    <p:sldId id="1334" r:id="rId19"/>
    <p:sldId id="1335" r:id="rId20"/>
    <p:sldId id="1336" r:id="rId21"/>
    <p:sldId id="1349" r:id="rId22"/>
    <p:sldId id="1280" r:id="rId23"/>
    <p:sldId id="1338" r:id="rId24"/>
    <p:sldId id="1341" r:id="rId25"/>
    <p:sldId id="1339" r:id="rId26"/>
    <p:sldId id="1344" r:id="rId27"/>
  </p:sldIdLst>
  <p:sldSz cx="9144000" cy="6858000" type="letter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1pPr>
    <a:lvl2pPr marL="457144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2pPr>
    <a:lvl3pPr marL="91429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3pPr>
    <a:lvl4pPr marL="1371434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4pPr>
    <a:lvl5pPr marL="1828578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5pPr>
    <a:lvl6pPr marL="2285723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6pPr>
    <a:lvl7pPr marL="2742868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7pPr>
    <a:lvl8pPr marL="3200012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8pPr>
    <a:lvl9pPr marL="3657157" algn="l" defTabSz="457144" rtl="0" eaLnBrk="1" latinLnBrk="0" hangingPunct="1">
      <a:defRPr sz="1200" b="1" i="1" kern="1200">
        <a:solidFill>
          <a:srgbClr val="1822CD"/>
        </a:solidFill>
        <a:latin typeface="Helvetica" pitchFamily="-110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lad Soukhanovskii" initials="V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4A95"/>
    <a:srgbClr val="1A4A91"/>
    <a:srgbClr val="9999FF"/>
    <a:srgbClr val="FF3300"/>
    <a:srgbClr val="FF0000"/>
    <a:srgbClr val="00CC66"/>
    <a:srgbClr val="FF9933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3859" autoAdjust="0"/>
    <p:restoredTop sz="98424" autoAdjust="0"/>
  </p:normalViewPr>
  <p:slideViewPr>
    <p:cSldViewPr>
      <p:cViewPr varScale="1">
        <p:scale>
          <a:sx n="107" d="100"/>
          <a:sy n="107" d="100"/>
        </p:scale>
        <p:origin x="-1784" y="-144"/>
      </p:cViewPr>
      <p:guideLst>
        <p:guide orient="horz" pos="4224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commentAuthors" Target="commentAuthors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7FB2AD0-43C0-D648-B71D-51380A770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6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fld id="{FD9C175B-1E06-C149-BD9C-853B17B227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14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29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43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578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5723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8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2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7" algn="l" defTabSz="4571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4A22-D121-CB4F-8ECF-1E09C9A0A2BE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97A16-477F-384C-9CA5-78E25EE2BDCC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33475" y="684213"/>
            <a:ext cx="4667250" cy="3500437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1C48E-B21C-41E2-9D5B-C83BE10D68EE}" type="slidenum">
              <a:rPr lang="en-US"/>
              <a:pPr/>
              <a:t>22</a:t>
            </a:fld>
            <a:endParaRPr lang="en-US"/>
          </a:p>
        </p:txBody>
      </p:sp>
      <p:sp>
        <p:nvSpPr>
          <p:cNvPr id="3112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12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79595"/>
            <a:ext cx="5085080" cy="41490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5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1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371600"/>
            <a:ext cx="9144000" cy="1981200"/>
            <a:chOff x="0" y="0"/>
            <a:chExt cx="5760" cy="708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452563" y="39624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371600" y="41910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71600" y="4267200"/>
            <a:ext cx="6400800" cy="46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400">
              <a:solidFill>
                <a:schemeClr val="tx1"/>
              </a:solidFill>
              <a:latin typeface="Helvetic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371600" y="39624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1" tIns="45711" rIns="91421" bIns="4571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sz="2400">
              <a:solidFill>
                <a:schemeClr val="tx1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>
            <a:off x="0" y="3429000"/>
            <a:ext cx="9144000" cy="76200"/>
            <a:chOff x="0" y="0"/>
            <a:chExt cx="5760" cy="708"/>
          </a:xfrm>
        </p:grpSpPr>
        <p:sp>
          <p:nvSpPr>
            <p:cNvPr id="12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4" name="Group 31"/>
          <p:cNvGrpSpPr>
            <a:grpSpLocks/>
          </p:cNvGrpSpPr>
          <p:nvPr userDrawn="1"/>
        </p:nvGrpSpPr>
        <p:grpSpPr bwMode="auto">
          <a:xfrm>
            <a:off x="0" y="1219200"/>
            <a:ext cx="9144000" cy="76200"/>
            <a:chOff x="0" y="0"/>
            <a:chExt cx="5760" cy="708"/>
          </a:xfrm>
        </p:grpSpPr>
        <p:sp>
          <p:nvSpPr>
            <p:cNvPr id="15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6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Impact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18" name="Picture 38" descr="lab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415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8006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9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PPPL-LOGO-FNLWH-GRADIENT_300px_WE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642"/>
            <a:ext cx="1006349" cy="343376"/>
          </a:xfrm>
          <a:prstGeom prst="rect">
            <a:avLst/>
          </a:prstGeom>
        </p:spPr>
      </p:pic>
      <p:pic>
        <p:nvPicPr>
          <p:cNvPr id="3" name="Picture 2" descr="NSTX-U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0"/>
            <a:ext cx="1490327" cy="382977"/>
          </a:xfrm>
          <a:prstGeom prst="rect">
            <a:avLst/>
          </a:prstGeom>
        </p:spPr>
      </p:pic>
      <p:pic>
        <p:nvPicPr>
          <p:cNvPr id="20" name="Picture 19" descr="EPFL_LOG_BICHRO-03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2011" y="2"/>
            <a:ext cx="796189" cy="380998"/>
          </a:xfrm>
          <a:prstGeom prst="rect">
            <a:avLst/>
          </a:prstGeom>
        </p:spPr>
      </p:pic>
      <p:pic>
        <p:nvPicPr>
          <p:cNvPr id="21" name="Picture 20" descr="CRPP-Logo_mod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48117" y="1"/>
            <a:ext cx="395882" cy="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3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B41F5-44AC-7B4E-A2A3-0591FABE8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2" y="6653213"/>
            <a:ext cx="762000" cy="152400"/>
          </a:xfrm>
          <a:prstGeom prst="rect">
            <a:avLst/>
          </a:prstGeom>
        </p:spPr>
        <p:txBody>
          <a:bodyPr lIns="91428" tIns="45714" rIns="91428" bIns="45714"/>
          <a:lstStyle>
            <a:lvl1pPr>
              <a:defRPr smtClean="0"/>
            </a:lvl1pPr>
          </a:lstStyle>
          <a:p>
            <a:fld id="{7A5BC9D7-C66C-704A-AD0D-8707F75BA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1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1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3716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1" y="38100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1" y="1371600"/>
            <a:ext cx="3962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1"/>
            <a:ext cx="396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13716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3810001"/>
            <a:ext cx="8077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4648200" y="6620258"/>
            <a:ext cx="3810001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8" tIns="45714" rIns="91428" bIns="45714">
            <a:prstTxWarp prst="textNoShape">
              <a:avLst/>
            </a:prstTxWarp>
            <a:spAutoFit/>
          </a:bodyPr>
          <a:lstStyle/>
          <a:p>
            <a:pPr marL="0" marR="0" indent="0" algn="l" defTabSz="91429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V</a:t>
            </a:r>
            <a:r>
              <a:rPr lang="en-US" sz="1100" b="1" i="1" dirty="0">
                <a:solidFill>
                  <a:srgbClr val="004A95"/>
                </a:solidFill>
                <a:latin typeface="+mj-lt"/>
              </a:rPr>
              <a:t>. A. SOUKHANOVSKII,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20</a:t>
            </a:r>
            <a:r>
              <a:rPr lang="en-US" sz="1100" b="1" i="1" baseline="30000" dirty="0" smtClean="0">
                <a:solidFill>
                  <a:srgbClr val="004A95"/>
                </a:solidFill>
                <a:latin typeface="+mj-lt"/>
              </a:rPr>
              <a:t>th</a:t>
            </a:r>
            <a:r>
              <a:rPr lang="en-US" sz="1100" b="1" i="1" dirty="0" smtClean="0">
                <a:solidFill>
                  <a:srgbClr val="004A95"/>
                </a:solidFill>
                <a:latin typeface="+mj-lt"/>
              </a:rPr>
              <a:t> PSI, Aachen, Germany, 23</a:t>
            </a:r>
            <a:r>
              <a:rPr lang="en-US" sz="1100" b="1" i="1" baseline="0" dirty="0" smtClean="0">
                <a:solidFill>
                  <a:srgbClr val="004A95"/>
                </a:solidFill>
                <a:latin typeface="+mj-lt"/>
              </a:rPr>
              <a:t> May 20</a:t>
            </a:r>
            <a:r>
              <a:rPr lang="en-US" sz="1100" b="1" i="1" kern="1200" dirty="0" smtClean="0">
                <a:solidFill>
                  <a:srgbClr val="004A95"/>
                </a:solidFill>
                <a:latin typeface="+mj-lt"/>
                <a:ea typeface="+mn-ea"/>
                <a:cs typeface="+mn-cs"/>
              </a:rPr>
              <a:t>12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solidFill>
                <a:srgbClr val="015CAB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>
            <a:off x="1905000" y="6748274"/>
            <a:ext cx="2651760" cy="1588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 lIns="91428" tIns="45714" rIns="91428" bIns="45714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458206" y="6629404"/>
            <a:ext cx="657225" cy="2385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45714" rIns="91428" bIns="45714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  <a:buNone/>
            </a:pPr>
            <a:fld id="{B2FFE1B5-5104-6240-86A3-951E4951EB2F}" type="slidenum">
              <a:rPr lang="en-US" sz="1200" b="1">
                <a:solidFill>
                  <a:srgbClr val="004A95"/>
                </a:solidFill>
                <a:latin typeface="Arial Narrow" pitchFamily="-65" charset="0"/>
              </a:rPr>
              <a:pPr algn="r">
                <a:lnSpc>
                  <a:spcPct val="75000"/>
                </a:lnSpc>
                <a:spcBef>
                  <a:spcPct val="0"/>
                </a:spcBef>
                <a:buNone/>
              </a:pPr>
              <a:t>‹#›</a:t>
            </a:fld>
            <a:r>
              <a:rPr lang="en-US" sz="1200" b="1" dirty="0">
                <a:solidFill>
                  <a:srgbClr val="004A95"/>
                </a:solidFill>
                <a:latin typeface="Arial Narrow" pitchFamily="-65" charset="0"/>
              </a:rPr>
              <a:t> of</a:t>
            </a:r>
            <a:r>
              <a:rPr lang="en-US" sz="1200" b="1" dirty="0" smtClean="0">
                <a:solidFill>
                  <a:srgbClr val="004A95"/>
                </a:solidFill>
                <a:latin typeface="Arial Narrow" pitchFamily="-65" charset="0"/>
              </a:rPr>
              <a:t> 24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2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4" rIns="91428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4586" name="Picture 26" descr="lab_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583684"/>
            <a:ext cx="1676400" cy="307975"/>
          </a:xfrm>
          <a:prstGeom prst="rect">
            <a:avLst/>
          </a:prstGeom>
          <a:noFill/>
        </p:spPr>
      </p:pic>
      <p:sp>
        <p:nvSpPr>
          <p:cNvPr id="12" name="Line 7"/>
          <p:cNvSpPr>
            <a:spLocks noChangeShapeType="1"/>
          </p:cNvSpPr>
          <p:nvPr userDrawn="1"/>
        </p:nvSpPr>
        <p:spPr bwMode="auto">
          <a:xfrm flipV="1">
            <a:off x="8305805" y="6748272"/>
            <a:ext cx="182881" cy="0"/>
          </a:xfrm>
          <a:prstGeom prst="line">
            <a:avLst/>
          </a:prstGeom>
          <a:noFill/>
          <a:ln w="47625">
            <a:solidFill>
              <a:srgbClr val="015CAB"/>
            </a:solidFill>
            <a:round/>
            <a:headEnd/>
            <a:tailEnd/>
          </a:ln>
          <a:effectLst/>
        </p:spPr>
        <p:txBody>
          <a:bodyPr lIns="91428" tIns="45714" rIns="91428" bIns="4571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52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5pPr>
      <a:lvl6pPr marL="457144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6pPr>
      <a:lvl7pPr marL="914290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7pPr>
      <a:lvl8pPr marL="1371434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8pPr>
      <a:lvl9pPr marL="1828578" algn="l" rtl="0" fontAlgn="base">
        <a:spcBef>
          <a:spcPct val="0"/>
        </a:spcBef>
        <a:spcAft>
          <a:spcPct val="0"/>
        </a:spcAft>
        <a:defRPr sz="3200" b="1">
          <a:solidFill>
            <a:srgbClr val="015CAB"/>
          </a:solidFill>
          <a:latin typeface="Arial Narrow" pitchFamily="-65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858" indent="-342858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-65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5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-65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006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-65" charset="2"/>
        <a:buChar char="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150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40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84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29" indent="-228572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-65" charset="-18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8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2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5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467600" cy="2209799"/>
          </a:xfrm>
        </p:spPr>
        <p:txBody>
          <a:bodyPr>
            <a:noAutofit/>
          </a:bodyPr>
          <a:lstStyle/>
          <a:p>
            <a:pPr marL="457106" indent="-457106"/>
            <a:r>
              <a:rPr lang="en-US" sz="2000" b="1" dirty="0"/>
              <a:t>V. A. </a:t>
            </a:r>
            <a:r>
              <a:rPr lang="en-US" sz="2000" b="1" dirty="0" smtClean="0"/>
              <a:t>Soukhanovskii</a:t>
            </a:r>
            <a:endParaRPr lang="en-US" sz="2000" b="1" i="1" baseline="30000" dirty="0"/>
          </a:p>
          <a:p>
            <a:pPr marL="457106" indent="-457106"/>
            <a:r>
              <a:rPr lang="en-US" sz="1600" i="1" dirty="0"/>
              <a:t>Lawrence Livermore National </a:t>
            </a:r>
            <a:r>
              <a:rPr lang="en-US" sz="1600" i="1" dirty="0" smtClean="0"/>
              <a:t>Laboratory, Livermore, California, USA</a:t>
            </a:r>
          </a:p>
          <a:p>
            <a:pPr marL="457106" indent="-457106"/>
            <a:r>
              <a:rPr lang="en-US" sz="2000" b="1" dirty="0" smtClean="0"/>
              <a:t>H. </a:t>
            </a:r>
            <a:r>
              <a:rPr lang="en-US" sz="2000" b="1" dirty="0" err="1" smtClean="0"/>
              <a:t>Reimerdes</a:t>
            </a:r>
            <a:endParaRPr lang="en-US" sz="2000" b="1" dirty="0" smtClean="0"/>
          </a:p>
          <a:p>
            <a:r>
              <a:rPr lang="en-US" sz="1600" i="1" dirty="0" err="1"/>
              <a:t>Ecole</a:t>
            </a:r>
            <a:r>
              <a:rPr lang="en-US" sz="1600" i="1" dirty="0"/>
              <a:t> </a:t>
            </a:r>
            <a:r>
              <a:rPr lang="en-US" sz="1600" i="1" dirty="0" err="1"/>
              <a:t>Polytechnique</a:t>
            </a:r>
            <a:r>
              <a:rPr lang="en-US" sz="1600" i="1" dirty="0"/>
              <a:t> </a:t>
            </a:r>
            <a:r>
              <a:rPr lang="en-US" sz="1600" i="1" dirty="0" err="1"/>
              <a:t>Fédérale</a:t>
            </a:r>
            <a:r>
              <a:rPr lang="en-US" sz="1600" i="1" dirty="0"/>
              <a:t> de </a:t>
            </a:r>
            <a:r>
              <a:rPr lang="en-US" sz="1600" i="1" dirty="0" smtClean="0"/>
              <a:t>Lausanne, Centre </a:t>
            </a:r>
            <a:r>
              <a:rPr lang="en-US" sz="1600" i="1" dirty="0"/>
              <a:t>de </a:t>
            </a:r>
            <a:r>
              <a:rPr lang="en-US" sz="1600" i="1" dirty="0" err="1"/>
              <a:t>Recherches</a:t>
            </a:r>
            <a:r>
              <a:rPr lang="en-US" sz="1600" i="1" dirty="0"/>
              <a:t> en Physique des </a:t>
            </a:r>
            <a:r>
              <a:rPr lang="en-US" sz="1600" i="1" dirty="0" smtClean="0"/>
              <a:t>Plasmas, Association </a:t>
            </a:r>
            <a:r>
              <a:rPr lang="en-US" sz="1600" i="1" dirty="0" err="1"/>
              <a:t>Euratom</a:t>
            </a:r>
            <a:r>
              <a:rPr lang="en-US" sz="1600" i="1" dirty="0"/>
              <a:t> </a:t>
            </a:r>
            <a:r>
              <a:rPr lang="en-US" sz="1600" i="1" dirty="0" err="1"/>
              <a:t>Confédération</a:t>
            </a:r>
            <a:r>
              <a:rPr lang="en-US" sz="1600" i="1" dirty="0"/>
              <a:t> Suisse, </a:t>
            </a:r>
            <a:r>
              <a:rPr lang="en-US" sz="1600" i="1" dirty="0" smtClean="0"/>
              <a:t>Lausanne</a:t>
            </a:r>
            <a:r>
              <a:rPr lang="en-US" sz="1600" i="1" dirty="0"/>
              <a:t>, Switzerland</a:t>
            </a:r>
            <a:endParaRPr lang="en-US" sz="1600" i="1" dirty="0" smtClean="0"/>
          </a:p>
          <a:p>
            <a:pPr marL="457106" indent="-457106"/>
            <a:r>
              <a:rPr lang="en-US" sz="2000" b="1" dirty="0" smtClean="0"/>
              <a:t>NSTX-U and TCV Research Teams</a:t>
            </a:r>
            <a:endParaRPr lang="en-US" sz="2000" b="1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US" sz="4600" dirty="0"/>
              <a:t>Advanced divertor configurations with large flux </a:t>
            </a:r>
            <a:r>
              <a:rPr lang="en-US" sz="4600" dirty="0" smtClean="0"/>
              <a:t>expansion</a:t>
            </a:r>
            <a:r>
              <a:rPr lang="en-US" sz="4600" dirty="0"/>
              <a:t/>
            </a:r>
            <a:br>
              <a:rPr lang="en-US" sz="46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000" dirty="0">
              <a:latin typeface="+mn-lt"/>
            </a:endParaRPr>
          </a:p>
        </p:txBody>
      </p:sp>
      <p:pic>
        <p:nvPicPr>
          <p:cNvPr id="3" name="Picture 2" descr="veranstaltungssignet75proz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8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152402"/>
            <a:ext cx="7950200" cy="809625"/>
          </a:xfrm>
        </p:spPr>
        <p:txBody>
          <a:bodyPr/>
          <a:lstStyle/>
          <a:p>
            <a:pPr eaLnBrk="1" hangingPunct="1"/>
            <a:r>
              <a:rPr lang="en-US" dirty="0" smtClean="0"/>
              <a:t>NSTX: Plasma-wetted area and connection length are increased by 50-90 % in snowflake divertor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800600"/>
            <a:ext cx="82296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These properties observed in first 30-50 % of SOL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width (</a:t>
            </a:r>
            <a:r>
              <a:rPr lang="en-US" sz="1800" b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l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  <a:cs typeface="Symbol" charset="2"/>
              </a:rPr>
              <a:t>q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~6 mm)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kern="0" dirty="0" err="1">
                <a:solidFill>
                  <a:schemeClr val="tx1"/>
                </a:solidFill>
                <a:latin typeface="+mn-lt"/>
              </a:rPr>
              <a:t>B</a:t>
            </a:r>
            <a:r>
              <a:rPr lang="en-US" sz="1800" b="0" kern="0" baseline="-25000" dirty="0" err="1">
                <a:solidFill>
                  <a:schemeClr val="tx1"/>
                </a:solidFill>
                <a:latin typeface="+mn-lt"/>
              </a:rPr>
              <a:t>tot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angles in the strike point region: 1-2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o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, sometimes &lt; 1</a:t>
            </a:r>
            <a:r>
              <a:rPr lang="en-US" sz="1800" b="0" i="0" kern="0" baseline="30000" dirty="0">
                <a:solidFill>
                  <a:schemeClr val="tx1"/>
                </a:solidFill>
                <a:latin typeface="+mn-lt"/>
              </a:rPr>
              <a:t>o</a:t>
            </a:r>
          </a:p>
          <a:p>
            <a:pPr marL="800003" lvl="1" indent="-342858">
              <a:buClr>
                <a:srgbClr val="004483"/>
              </a:buClr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Concern for hot-spot formation and sputtering from divertor tile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edges</a:t>
            </a:r>
          </a:p>
          <a:p>
            <a:pPr marL="800003" lvl="1" indent="-342858">
              <a:buClr>
                <a:srgbClr val="004483"/>
              </a:buClr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Can be alleviated by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1600" b="0" kern="0" baseline="-25000" dirty="0" smtClean="0">
                <a:solidFill>
                  <a:schemeClr val="tx1"/>
                </a:solidFill>
                <a:latin typeface="+mn-lt"/>
              </a:rPr>
              <a:t>||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reduction due to radiative detachment and power partitioning between strike points</a:t>
            </a:r>
          </a:p>
          <a:p>
            <a:pPr marL="1257149" lvl="2" indent="-342858">
              <a:buClr>
                <a:srgbClr val="004483"/>
              </a:buClr>
            </a:pPr>
            <a:endParaRPr lang="en-US" sz="1600" b="0" kern="0" baseline="-25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iaea10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73925" cy="3124200"/>
          </a:xfrm>
          <a:prstGeom prst="rect">
            <a:avLst/>
          </a:prstGeom>
        </p:spPr>
      </p:pic>
      <p:pic>
        <p:nvPicPr>
          <p:cNvPr id="6" name="Picture 5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219200"/>
            <a:ext cx="1159686" cy="381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0511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5"/>
          </a:xfrm>
        </p:spPr>
        <p:txBody>
          <a:bodyPr/>
          <a:lstStyle/>
          <a:p>
            <a:r>
              <a:rPr lang="en-US" dirty="0" smtClean="0"/>
              <a:t>Close-loop feedback control of divertor coil currents is desirable for steady-state snowflake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267200" y="1676400"/>
            <a:ext cx="4495800" cy="4191000"/>
          </a:xfrm>
        </p:spPr>
        <p:txBody>
          <a:bodyPr/>
          <a:lstStyle/>
          <a:p>
            <a:pPr marL="342858" lvl="1" indent="-342858">
              <a:buFont typeface="Wingdings" pitchFamily="-65" charset="2"/>
              <a:buChar char="§"/>
            </a:pP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All configurations are obtained reproducibly under feed</a:t>
            </a:r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-forward </a:t>
            </a: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control in </a:t>
            </a:r>
            <a:r>
              <a:rPr lang="en-US" sz="2000">
                <a:latin typeface="Arial" charset="0"/>
                <a:ea typeface="ヒラギノ角ゴ Pro W3" charset="0"/>
                <a:cs typeface="ヒラギノ角ゴ Pro W3" charset="0"/>
              </a:rPr>
              <a:t>TCV </a:t>
            </a:r>
            <a:r>
              <a:rPr lang="en-US" sz="2000" smtClean="0">
                <a:latin typeface="Arial" charset="0"/>
                <a:ea typeface="ヒラギノ角ゴ Pro W3" charset="0"/>
                <a:cs typeface="ヒラギノ角ゴ Pro W3" charset="0"/>
              </a:rPr>
              <a:t>and NSTX</a:t>
            </a:r>
            <a:endParaRPr lang="en-US" sz="2000" dirty="0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marL="342858" lvl="1" indent="-342858">
              <a:buFont typeface="Wingdings" pitchFamily="-65" charset="2"/>
              <a:buChar char="§"/>
            </a:pPr>
            <a:r>
              <a:rPr lang="en-US" sz="2000" dirty="0" smtClean="0">
                <a:latin typeface="Arial" charset="0"/>
                <a:ea typeface="ヒラギノ角ゴ Pro W3" charset="0"/>
                <a:cs typeface="ヒラギノ角ゴ Pro W3" charset="0"/>
              </a:rPr>
              <a:t>In NSTX</a:t>
            </a:r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Developed X-point tracking algorithm that locates nulls and centroid</a:t>
            </a:r>
          </a:p>
          <a:p>
            <a:pPr lvl="1"/>
            <a:r>
              <a:rPr lang="en-US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Algorithm tested on NSTX snowflakes successfully</a:t>
            </a:r>
          </a:p>
          <a:p>
            <a:pPr lvl="1"/>
            <a:r>
              <a:rPr lang="en-US" sz="1800" dirty="0" smtClean="0">
                <a:latin typeface="Arial" charset="0"/>
                <a:ea typeface="ヒラギノ角ゴ Pro W3" charset="0"/>
                <a:cs typeface="ヒラギノ角ゴ Pro W3" charset="0"/>
              </a:rPr>
              <a:t>Implementing snowflake control in digital plasma control system</a:t>
            </a:r>
          </a:p>
          <a:p>
            <a:pPr lvl="2"/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Collaboration between NSTX-U and DIII-D</a:t>
            </a:r>
            <a:endParaRPr lang="en-US" sz="16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5737"/>
          <a:stretch>
            <a:fillRect/>
          </a:stretch>
        </p:blipFill>
        <p:spPr bwMode="auto">
          <a:xfrm>
            <a:off x="304800" y="1371600"/>
            <a:ext cx="385516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4876800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b="0" i="0" dirty="0" smtClean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.A. </a:t>
            </a:r>
            <a:r>
              <a:rPr lang="en-US" b="0" i="0" dirty="0" err="1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Makowski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&amp; D. Ryutov, </a:t>
            </a:r>
            <a:r>
              <a:rPr lang="ja-JP" alt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X-Point Tracking Algorithm for the Snowflake Divertor</a:t>
            </a:r>
            <a:r>
              <a:rPr lang="ja-JP" alt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b="0" i="0" dirty="0">
                <a:solidFill>
                  <a:srgbClr val="00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</a:p>
        </p:txBody>
      </p:sp>
      <p:pic>
        <p:nvPicPr>
          <p:cNvPr id="10" name="Picture 9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197" y="12954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2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configuration in NSTX and TCV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399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A6A6A6"/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rgbClr val="A6A6A6"/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</a:t>
            </a:r>
            <a:r>
              <a:rPr lang="en-US" sz="2300" b="1" dirty="0" smtClean="0"/>
              <a:t>NSTX and TCV</a:t>
            </a:r>
            <a:endParaRPr lang="en-US" sz="2300" b="1" dirty="0"/>
          </a:p>
          <a:p>
            <a:pPr marL="574605" lvl="1" indent="-226986"/>
            <a:r>
              <a:rPr lang="en-US" sz="2200" dirty="0">
                <a:solidFill>
                  <a:srgbClr val="A6A6A6"/>
                </a:solidFill>
              </a:rPr>
              <a:t>Magnetic </a:t>
            </a:r>
            <a:r>
              <a:rPr lang="en-US" sz="2200" dirty="0" smtClean="0">
                <a:solidFill>
                  <a:srgbClr val="A6A6A6"/>
                </a:solidFill>
              </a:rPr>
              <a:t>properties and control </a:t>
            </a:r>
          </a:p>
          <a:p>
            <a:pPr marL="574605" lvl="1" indent="-226986"/>
            <a:r>
              <a:rPr lang="en-US" sz="2200" dirty="0" smtClean="0"/>
              <a:t>H</a:t>
            </a:r>
            <a:r>
              <a:rPr lang="en-US" sz="2200" dirty="0"/>
              <a:t>-mode </a:t>
            </a:r>
            <a:r>
              <a:rPr lang="en-US" sz="2200" dirty="0" smtClean="0"/>
              <a:t>confinement and pedestal </a:t>
            </a:r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Divertor heat flux mitigation and partitioning</a:t>
            </a:r>
            <a:endParaRPr lang="en-US" sz="2200" dirty="0">
              <a:solidFill>
                <a:srgbClr val="A6A6A6"/>
              </a:solidFill>
            </a:endParaRPr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Modeling </a:t>
            </a:r>
          </a:p>
          <a:p>
            <a:pPr marL="574605" lvl="1" indent="-226986"/>
            <a:r>
              <a:rPr lang="en-US" b="1" dirty="0" smtClean="0">
                <a:solidFill>
                  <a:srgbClr val="A6A6A6"/>
                </a:solidFill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3432647012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228600" y="104775"/>
            <a:ext cx="8610600" cy="809625"/>
          </a:xfrm>
        </p:spPr>
        <p:txBody>
          <a:bodyPr/>
          <a:lstStyle/>
          <a:p>
            <a:pPr marL="514287" lvl="1" indent="-290477"/>
            <a:r>
              <a:rPr lang="en-US" sz="3100" dirty="0" smtClean="0"/>
              <a:t>NSTX: good </a:t>
            </a:r>
            <a:r>
              <a:rPr lang="en-US" sz="3100" dirty="0"/>
              <a:t>H-mode confinement properties and core impurity reduction obtained with snowflake divertor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00601" y="1600200"/>
            <a:ext cx="396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0.8 MA, 4 MW H-mode 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=2.1, </a:t>
            </a: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=0.8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Core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0.8-1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T</a:t>
            </a:r>
            <a:r>
              <a:rPr lang="en-US" sz="1800" b="0" kern="0" baseline="-250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 ~ 1 </a:t>
            </a:r>
            <a:r>
              <a:rPr lang="en-US" sz="1800" b="0" i="0" kern="0" dirty="0" err="1">
                <a:solidFill>
                  <a:schemeClr val="tx1"/>
                </a:solidFill>
                <a:latin typeface="+mn-lt"/>
              </a:rPr>
              <a:t>keV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err="1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="0" i="0" kern="0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b="0" i="0" kern="0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4-5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Plasma stored energy</a:t>
            </a:r>
            <a:r>
              <a:rPr lang="en-US" sz="1800" b="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~ 250 kJ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H98(y,2) ~ 1 (from TRANSP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ELMs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Suppressed in standard divertor H-mode via lithium conditioning</a:t>
            </a:r>
          </a:p>
          <a:p>
            <a:pPr marL="680955" lvl="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Re-appeared in snowflake H-mode</a:t>
            </a:r>
            <a:endParaRPr lang="en-US" sz="1600" b="0" i="0" kern="0" dirty="0">
              <a:solidFill>
                <a:schemeClr val="tx1"/>
              </a:solidFill>
              <a:latin typeface="+mn-lt"/>
            </a:endParaRPr>
          </a:p>
          <a:p>
            <a:pPr marL="223811" indent="-223811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Core carbon reduction due to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Type I ELMs</a:t>
            </a:r>
          </a:p>
          <a:p>
            <a:pPr lvl="1" indent="-233334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>
                <a:solidFill>
                  <a:schemeClr val="tx1"/>
                </a:solidFill>
                <a:latin typeface="+mn-lt"/>
              </a:rPr>
              <a:t>Edge source reduction</a:t>
            </a:r>
          </a:p>
          <a:p>
            <a:pPr marL="684130" lvl="2" indent="-228572">
              <a:buClr>
                <a:srgbClr val="004483"/>
              </a:buClr>
              <a:buFont typeface="Arial"/>
              <a:buChar char="•"/>
            </a:pPr>
            <a:r>
              <a:rPr lang="en-US" sz="1400" b="0" i="0" kern="0" dirty="0">
                <a:solidFill>
                  <a:schemeClr val="tx1"/>
                </a:solidFill>
                <a:latin typeface="+mn-lt"/>
              </a:rPr>
              <a:t>Divertor sputtering rates reduced due to partial detachment</a:t>
            </a:r>
          </a:p>
        </p:txBody>
      </p:sp>
      <p:pic>
        <p:nvPicPr>
          <p:cNvPr id="10" name="Picture 9" descr="aps10-t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19201"/>
            <a:ext cx="4083098" cy="5312851"/>
          </a:xfrm>
          <a:prstGeom prst="rect">
            <a:avLst/>
          </a:prstGeom>
        </p:spPr>
      </p:pic>
      <p:pic>
        <p:nvPicPr>
          <p:cNvPr id="5" name="Picture 4" descr="NSTX_logo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19200"/>
            <a:ext cx="1159686" cy="38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676400" y="1447800"/>
            <a:ext cx="1905000" cy="4495800"/>
          </a:xfrm>
          <a:prstGeom prst="rect">
            <a:avLst/>
          </a:prstGeom>
          <a:solidFill>
            <a:srgbClr val="FF0000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</p:spTree>
  </p:cSld>
  <p:clrMapOvr>
    <a:masterClrMapping/>
  </p:clrMapOvr>
  <p:transition xmlns:p14="http://schemas.microsoft.com/office/powerpoint/2010/main" advTm="58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TCV:  Snowflake configuration leads to an improved kink-ballooning 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429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b="0" i="0" dirty="0" smtClean="0">
                <a:solidFill>
                  <a:srgbClr val="1A4A91"/>
                </a:solidFill>
              </a:rPr>
              <a:t>[F. </a:t>
            </a:r>
            <a:r>
              <a:rPr lang="en-GB" sz="1400" b="0" i="0" dirty="0" err="1" smtClean="0">
                <a:solidFill>
                  <a:srgbClr val="1A4A91"/>
                </a:solidFill>
              </a:rPr>
              <a:t>Piras</a:t>
            </a:r>
            <a:r>
              <a:rPr lang="en-GB" sz="1400" b="0" i="0" dirty="0" smtClean="0">
                <a:solidFill>
                  <a:srgbClr val="1A4A91"/>
                </a:solidFill>
              </a:rPr>
              <a:t>, et al., </a:t>
            </a:r>
            <a:r>
              <a:rPr lang="en-GB" sz="1400" b="0" dirty="0" smtClean="0">
                <a:solidFill>
                  <a:srgbClr val="1A4A91"/>
                </a:solidFill>
              </a:rPr>
              <a:t>Phys. Rev. Lett. </a:t>
            </a:r>
            <a:r>
              <a:rPr lang="en-GB" sz="1400" i="0" dirty="0" smtClean="0">
                <a:solidFill>
                  <a:srgbClr val="1A4A91"/>
                </a:solidFill>
              </a:rPr>
              <a:t>105</a:t>
            </a:r>
            <a:r>
              <a:rPr lang="en-GB" sz="1400" b="0" i="0" dirty="0" smtClean="0">
                <a:solidFill>
                  <a:srgbClr val="1A4A91"/>
                </a:solidFill>
              </a:rPr>
              <a:t> (2010) 155003]</a:t>
            </a:r>
            <a:endParaRPr lang="en-GB" sz="1400" b="0" i="0" dirty="0">
              <a:solidFill>
                <a:srgbClr val="1A4A9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0" y="15240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H-mode threshold unchanged (power and density dependence)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Modest confinement improvement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(may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be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due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to increased core shaping)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Frequency of type-I ELMs decreases</a:t>
            </a:r>
            <a:endParaRPr lang="en-US" sz="1800" b="0" i="0" kern="0" baseline="30000" dirty="0" smtClean="0">
              <a:solidFill>
                <a:schemeClr val="tx1"/>
              </a:solidFill>
              <a:latin typeface="+mn-lt"/>
            </a:endParaRPr>
          </a:p>
          <a:p>
            <a:pPr marL="569844" lvl="1" indent="-223811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Experiment consistent with improved kink-ballooning stability</a:t>
            </a:r>
          </a:p>
          <a:p>
            <a:pPr marL="569844" lvl="1" indent="-223811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rgbClr val="FF0000"/>
                </a:solidFill>
                <a:latin typeface="+mn-lt"/>
              </a:rPr>
              <a:t>Even though energy loss per ELM increase, the average energy lost through ELMs decreases significantly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endParaRPr lang="en-US" sz="20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SF_kink_balloo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572122"/>
            <a:ext cx="3462297" cy="1828678"/>
          </a:xfrm>
          <a:prstGeom prst="rect">
            <a:avLst/>
          </a:prstGeom>
        </p:spPr>
      </p:pic>
      <p:pic>
        <p:nvPicPr>
          <p:cNvPr id="9" name="Picture 8" descr="SF_ELM_characteristi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84" y="1524000"/>
            <a:ext cx="3564416" cy="4985554"/>
          </a:xfrm>
          <a:prstGeom prst="rect">
            <a:avLst/>
          </a:prstGeom>
        </p:spPr>
      </p:pic>
      <p:pic>
        <p:nvPicPr>
          <p:cNvPr id="8" name="Picture 7" descr="CRPP-Logo_m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09600"/>
            <a:ext cx="395882" cy="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configuration in NSTX and TCV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399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A6A6A6"/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rgbClr val="A6A6A6"/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</a:t>
            </a:r>
            <a:r>
              <a:rPr lang="en-US" sz="2300" b="1" dirty="0" smtClean="0"/>
              <a:t>NSTX and TCV</a:t>
            </a:r>
            <a:endParaRPr lang="en-US" sz="2300" b="1" dirty="0"/>
          </a:p>
          <a:p>
            <a:pPr marL="574605" lvl="1" indent="-226986"/>
            <a:r>
              <a:rPr lang="en-US" sz="2200" dirty="0">
                <a:solidFill>
                  <a:srgbClr val="A6A6A6"/>
                </a:solidFill>
              </a:rPr>
              <a:t>Magnetic </a:t>
            </a:r>
            <a:r>
              <a:rPr lang="en-US" sz="2200" dirty="0" smtClean="0">
                <a:solidFill>
                  <a:srgbClr val="A6A6A6"/>
                </a:solidFill>
              </a:rPr>
              <a:t>properties and control </a:t>
            </a:r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H</a:t>
            </a:r>
            <a:r>
              <a:rPr lang="en-US" sz="2200" dirty="0">
                <a:solidFill>
                  <a:srgbClr val="A6A6A6"/>
                </a:solidFill>
              </a:rPr>
              <a:t>-mode </a:t>
            </a:r>
            <a:r>
              <a:rPr lang="en-US" sz="2200" dirty="0" smtClean="0">
                <a:solidFill>
                  <a:srgbClr val="A6A6A6"/>
                </a:solidFill>
              </a:rPr>
              <a:t>confinement and pedestal </a:t>
            </a:r>
          </a:p>
          <a:p>
            <a:pPr marL="574605" lvl="1" indent="-226986"/>
            <a:r>
              <a:rPr lang="en-US" sz="2200" dirty="0" smtClean="0"/>
              <a:t>Divertor heat flux mitigation and partitioning</a:t>
            </a:r>
            <a:endParaRPr lang="en-US" sz="2200" dirty="0"/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Modeling </a:t>
            </a:r>
          </a:p>
          <a:p>
            <a:pPr marL="574605" lvl="1" indent="-226986"/>
            <a:r>
              <a:rPr lang="en-US" b="1" dirty="0" smtClean="0">
                <a:solidFill>
                  <a:srgbClr val="A6A6A6"/>
                </a:solidFill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3432647012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50200" cy="809625"/>
          </a:xfrm>
        </p:spPr>
        <p:txBody>
          <a:bodyPr/>
          <a:lstStyle/>
          <a:p>
            <a:r>
              <a:rPr lang="en-US" dirty="0" smtClean="0"/>
              <a:t>NSTX: Access to radiative detachment with intrinsic carbon in snowflake divertor facilitated</a:t>
            </a:r>
            <a:endParaRPr lang="en-US" i="1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81001" y="5181600"/>
            <a:ext cx="8458200" cy="124956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2381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Snowflake divertor (</a:t>
            </a:r>
            <a:r>
              <a:rPr lang="en-US" sz="4800" b="0" i="0" baseline="-25000" dirty="0">
                <a:solidFill>
                  <a:srgbClr val="FF6600"/>
                </a:solidFill>
                <a:latin typeface="+mn-lt"/>
              </a:rPr>
              <a:t>*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):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SOL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~3-4 MW,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~40-60, </a:t>
            </a:r>
            <a:r>
              <a:rPr lang="en-US" sz="2000" b="0" kern="0" dirty="0">
                <a:solidFill>
                  <a:schemeClr val="tx1"/>
                </a:solidFill>
                <a:latin typeface="+mn-lt"/>
              </a:rPr>
              <a:t>q</a:t>
            </a:r>
            <a:r>
              <a:rPr lang="en-US" sz="2000" b="0" kern="0" baseline="-25000" dirty="0">
                <a:solidFill>
                  <a:schemeClr val="tx1"/>
                </a:solidFill>
                <a:latin typeface="+mn-lt"/>
              </a:rPr>
              <a:t>peak</a:t>
            </a:r>
            <a:r>
              <a:rPr lang="en-US" sz="2000" b="0" i="0" kern="0" dirty="0">
                <a:solidFill>
                  <a:schemeClr val="tx1"/>
                </a:solidFill>
                <a:latin typeface="+mn-lt"/>
              </a:rPr>
              <a:t>~0.5-1.5 MW/m</a:t>
            </a:r>
            <a:r>
              <a:rPr lang="en-US" sz="2000" b="0" i="0" kern="0" baseline="30000" dirty="0">
                <a:solidFill>
                  <a:schemeClr val="tx1"/>
                </a:solidFill>
                <a:latin typeface="+mn-lt"/>
              </a:rPr>
              <a:t>2</a:t>
            </a:r>
            <a:endParaRPr lang="en-US" sz="2000" b="0" i="0" kern="0" dirty="0">
              <a:solidFill>
                <a:schemeClr val="tx1"/>
              </a:solidFill>
              <a:latin typeface="+mn-lt"/>
            </a:endParaRPr>
          </a:p>
          <a:p>
            <a:pPr marL="680955" lvl="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Low detachment 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threshold</a:t>
            </a:r>
          </a:p>
          <a:p>
            <a:pPr marL="680955" lvl="1" indent="-223811">
              <a:buClr>
                <a:srgbClr val="004A95"/>
              </a:buClr>
              <a:buFont typeface="Wingdings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Detachment characteristics comparable to PDD with D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or CD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puffing</a:t>
            </a:r>
            <a:endParaRPr lang="en-US" sz="1800" b="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685" y="5724536"/>
            <a:ext cx="238518" cy="276987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NSTX_log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19200"/>
            <a:ext cx="1159686" cy="381000"/>
          </a:xfrm>
          <a:prstGeom prst="rect">
            <a:avLst/>
          </a:prstGeom>
        </p:spPr>
      </p:pic>
      <p:pic>
        <p:nvPicPr>
          <p:cNvPr id="4" name="Picture 3" descr="psi20-sfd-pd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6" y="1219200"/>
            <a:ext cx="4762687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99"/>
    </mc:Choice>
    <mc:Fallback xmlns:mv="urn:schemas-microsoft-com:mac:vml" xmlns="">
      <p:transition spd="slow" advTm="609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si20-div-tt-pos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4101406" cy="4191000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1" y="76200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NSTX: Significant reduction of divertor heat flux observed between ELMs in snowflake divertor</a:t>
            </a:r>
          </a:p>
        </p:txBody>
      </p:sp>
      <p:pic>
        <p:nvPicPr>
          <p:cNvPr id="6" name="Picture 5" descr="eps11-divprofiles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37" y="1371600"/>
            <a:ext cx="2816963" cy="4114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600200" y="1371600"/>
            <a:ext cx="0" cy="373380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209800" y="1371600"/>
            <a:ext cx="0" cy="3733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90800" y="1371600"/>
            <a:ext cx="0" cy="37338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124200" y="1371600"/>
            <a:ext cx="0" cy="3733800"/>
          </a:xfrm>
          <a:prstGeom prst="line">
            <a:avLst/>
          </a:prstGeom>
          <a:noFill/>
          <a:ln w="381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81000" y="55626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700" i="0" dirty="0" smtClean="0">
                <a:solidFill>
                  <a:schemeClr val="tx1"/>
                </a:solidFill>
                <a:latin typeface="+mn-lt"/>
              </a:rPr>
              <a:t>Attached standard divertor </a:t>
            </a:r>
            <a:r>
              <a:rPr lang="en-US" sz="1700" b="0" i="0" dirty="0" smtClean="0">
                <a:solidFill>
                  <a:schemeClr val="tx1"/>
                </a:solidFill>
                <a:latin typeface="+mn-lt"/>
              </a:rPr>
              <a:t>-&gt; </a:t>
            </a:r>
            <a:r>
              <a:rPr lang="en-US" sz="1700" i="0" dirty="0" smtClean="0">
                <a:solidFill>
                  <a:srgbClr val="FF0000"/>
                </a:solidFill>
                <a:latin typeface="+mn-lt"/>
              </a:rPr>
              <a:t>snowflake</a:t>
            </a:r>
            <a:r>
              <a:rPr lang="en-US" sz="17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i="0" dirty="0" smtClean="0">
                <a:solidFill>
                  <a:srgbClr val="0000FF"/>
                </a:solidFill>
                <a:latin typeface="+mn-lt"/>
              </a:rPr>
              <a:t>transition</a:t>
            </a:r>
            <a:r>
              <a:rPr lang="en-US" sz="17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b="0" i="0" dirty="0" smtClean="0">
                <a:solidFill>
                  <a:schemeClr val="tx1"/>
                </a:solidFill>
                <a:latin typeface="+mn-lt"/>
              </a:rPr>
              <a:t>-&gt; </a:t>
            </a:r>
            <a:r>
              <a:rPr lang="en-US" sz="1700" i="0" dirty="0" smtClean="0">
                <a:solidFill>
                  <a:srgbClr val="008000"/>
                </a:solidFill>
                <a:latin typeface="+mn-lt"/>
              </a:rPr>
              <a:t>snowflake + detachment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700" b="0" dirty="0">
                <a:solidFill>
                  <a:schemeClr val="tx1"/>
                </a:solidFill>
              </a:rPr>
              <a:t>P</a:t>
            </a:r>
            <a:r>
              <a:rPr lang="en-US" sz="1700" b="0" baseline="-25000" dirty="0">
                <a:solidFill>
                  <a:schemeClr val="tx1"/>
                </a:solidFill>
              </a:rPr>
              <a:t>SOL</a:t>
            </a:r>
            <a:r>
              <a:rPr lang="en-US" sz="1700" b="0" i="0" dirty="0">
                <a:solidFill>
                  <a:schemeClr val="tx1"/>
                </a:solidFill>
              </a:rPr>
              <a:t> ~ 3 MW (</a:t>
            </a:r>
            <a:r>
              <a:rPr lang="en-US" sz="1700" b="0" dirty="0">
                <a:solidFill>
                  <a:schemeClr val="tx1"/>
                </a:solidFill>
              </a:rPr>
              <a:t>P</a:t>
            </a:r>
            <a:r>
              <a:rPr lang="en-US" sz="1700" b="0" baseline="-25000" dirty="0">
                <a:solidFill>
                  <a:schemeClr val="tx1"/>
                </a:solidFill>
              </a:rPr>
              <a:t>NBI </a:t>
            </a:r>
            <a:r>
              <a:rPr lang="en-US" sz="1700" b="0" i="0" dirty="0">
                <a:solidFill>
                  <a:schemeClr val="tx1"/>
                </a:solidFill>
              </a:rPr>
              <a:t>= 4 MW</a:t>
            </a:r>
            <a:r>
              <a:rPr lang="en-US" sz="1700" b="0" i="0" dirty="0" smtClean="0">
                <a:solidFill>
                  <a:schemeClr val="tx1"/>
                </a:solidFill>
              </a:rPr>
              <a:t>)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sz="1700" b="0" dirty="0" err="1">
                <a:solidFill>
                  <a:schemeClr val="tx1"/>
                </a:solidFill>
              </a:rPr>
              <a:t>Q</a:t>
            </a:r>
            <a:r>
              <a:rPr lang="en-US" sz="1700" b="0" baseline="-25000" dirty="0" err="1">
                <a:solidFill>
                  <a:schemeClr val="tx1"/>
                </a:solidFill>
              </a:rPr>
              <a:t>div</a:t>
            </a:r>
            <a:r>
              <a:rPr lang="en-US" sz="1700" b="0" baseline="-25000" dirty="0">
                <a:solidFill>
                  <a:schemeClr val="tx1"/>
                </a:solidFill>
              </a:rPr>
              <a:t> </a:t>
            </a:r>
            <a:r>
              <a:rPr lang="en-US" sz="1700" b="0" i="0" dirty="0">
                <a:solidFill>
                  <a:schemeClr val="tx1"/>
                </a:solidFill>
              </a:rPr>
              <a:t>~ 2 MW	   </a:t>
            </a:r>
            <a:r>
              <a:rPr lang="en-US" sz="1700" b="0" i="0" dirty="0" smtClean="0">
                <a:solidFill>
                  <a:schemeClr val="tx1"/>
                </a:solidFill>
              </a:rPr>
              <a:t>		-</a:t>
            </a:r>
            <a:r>
              <a:rPr lang="en-US" sz="1700" b="0" i="0" dirty="0">
                <a:solidFill>
                  <a:schemeClr val="tx1"/>
                </a:solidFill>
              </a:rPr>
              <a:t>&gt; </a:t>
            </a:r>
            <a:r>
              <a:rPr lang="en-US" sz="1700" b="0" dirty="0" err="1">
                <a:solidFill>
                  <a:schemeClr val="tx1"/>
                </a:solidFill>
              </a:rPr>
              <a:t>Q</a:t>
            </a:r>
            <a:r>
              <a:rPr lang="en-US" sz="1700" b="0" baseline="-25000" dirty="0" err="1">
                <a:solidFill>
                  <a:schemeClr val="tx1"/>
                </a:solidFill>
              </a:rPr>
              <a:t>div</a:t>
            </a:r>
            <a:r>
              <a:rPr lang="en-US" sz="1700" b="0" i="0" dirty="0">
                <a:solidFill>
                  <a:schemeClr val="tx1"/>
                </a:solidFill>
              </a:rPr>
              <a:t> ~ </a:t>
            </a:r>
            <a:r>
              <a:rPr lang="en-US" sz="1700" b="0" i="0" dirty="0" smtClean="0">
                <a:solidFill>
                  <a:schemeClr val="tx1"/>
                </a:solidFill>
              </a:rPr>
              <a:t>1.2 </a:t>
            </a:r>
            <a:r>
              <a:rPr lang="en-US" sz="1700" b="0" i="0" dirty="0">
                <a:solidFill>
                  <a:schemeClr val="tx1"/>
                </a:solidFill>
              </a:rPr>
              <a:t>MW	 </a:t>
            </a:r>
            <a:r>
              <a:rPr lang="en-US" sz="1700" b="0" i="0" dirty="0" smtClean="0">
                <a:solidFill>
                  <a:schemeClr val="tx1"/>
                </a:solidFill>
              </a:rPr>
              <a:t>      </a:t>
            </a:r>
            <a:r>
              <a:rPr lang="en-US" sz="1700" b="0" i="0" dirty="0">
                <a:solidFill>
                  <a:schemeClr val="tx1"/>
                </a:solidFill>
              </a:rPr>
              <a:t>-&gt; </a:t>
            </a:r>
            <a:r>
              <a:rPr lang="en-US" sz="1700" b="0" dirty="0" err="1">
                <a:solidFill>
                  <a:schemeClr val="tx1"/>
                </a:solidFill>
              </a:rPr>
              <a:t>Q</a:t>
            </a:r>
            <a:r>
              <a:rPr lang="en-US" sz="1700" b="0" baseline="-25000" dirty="0" err="1">
                <a:solidFill>
                  <a:schemeClr val="tx1"/>
                </a:solidFill>
              </a:rPr>
              <a:t>div</a:t>
            </a:r>
            <a:r>
              <a:rPr lang="en-US" sz="1700" b="0" i="0" dirty="0">
                <a:solidFill>
                  <a:schemeClr val="tx1"/>
                </a:solidFill>
              </a:rPr>
              <a:t> ~ 0.5-0.7 MW</a:t>
            </a: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endParaRPr lang="en-US" sz="1700" b="0" i="0" dirty="0">
              <a:solidFill>
                <a:schemeClr val="tx1"/>
              </a:solidFill>
            </a:endParaRPr>
          </a:p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endParaRPr lang="en-US" sz="1700" b="0" i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 descr="NSTX_logo_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83" y="1219200"/>
            <a:ext cx="1159686" cy="38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62800" y="2971800"/>
            <a:ext cx="144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8" indent="-342858" defTabSz="914290">
              <a:buClr>
                <a:srgbClr val="004483"/>
              </a:buClr>
              <a:buFont typeface="Wingdings" pitchFamily="-65" charset="2"/>
              <a:buChar char="§"/>
              <a:defRPr/>
            </a:pPr>
            <a:r>
              <a:rPr lang="en-US" b="0" i="0" kern="0" dirty="0">
                <a:solidFill>
                  <a:schemeClr val="tx1"/>
                </a:solidFill>
              </a:rPr>
              <a:t>Divertor C III and C IV brightness profiles </a:t>
            </a:r>
            <a:r>
              <a:rPr lang="en-US" b="0" i="0" kern="0" dirty="0" smtClean="0">
                <a:solidFill>
                  <a:schemeClr val="tx1"/>
                </a:solidFill>
              </a:rPr>
              <a:t>broaden</a:t>
            </a:r>
            <a:endParaRPr lang="en-US" b="0" i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31460"/>
      </p:ext>
    </p:extLst>
  </p:cSld>
  <p:clrMapOvr>
    <a:masterClrMapping/>
  </p:clrMapOvr>
  <p:transition xmlns:p14="http://schemas.microsoft.com/office/powerpoint/2010/main" advTm="1140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6"/>
          </a:xfrm>
        </p:spPr>
        <p:txBody>
          <a:bodyPr/>
          <a:lstStyle/>
          <a:p>
            <a:r>
              <a:rPr lang="en-US" dirty="0" smtClean="0"/>
              <a:t>NSTX: Impulsive heat loads due to Type I ELMs are mitigated in snowflake divertor</a:t>
            </a:r>
            <a:endParaRPr lang="en-US" i="1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6002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919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H-mode discharge, </a:t>
            </a: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MHD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~ 220-250 kJ</a:t>
            </a:r>
          </a:p>
          <a:p>
            <a:pPr marL="627063" lvl="1" indent="-285750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Type I ELM (</a:t>
            </a:r>
            <a:r>
              <a:rPr lang="en-US" sz="1600" b="0" kern="0" dirty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W/W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~ 5-8 %) re-appeared</a:t>
            </a:r>
          </a:p>
          <a:p>
            <a:pPr marL="169919" indent="-285750">
              <a:buClr>
                <a:srgbClr val="004483"/>
              </a:buClr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ELM peak heat flux decreased </a:t>
            </a:r>
          </a:p>
          <a:p>
            <a:pPr marL="285750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Theory and modeling highlight (T. D. Rognlien </a:t>
            </a:r>
            <a:r>
              <a:rPr lang="en-US" sz="1800" b="0" dirty="0" smtClean="0">
                <a:solidFill>
                  <a:schemeClr val="tx1"/>
                </a:solidFill>
                <a:latin typeface="+mn-lt"/>
              </a:rPr>
              <a:t>et al.</a:t>
            </a:r>
            <a:r>
              <a:rPr lang="en-US" sz="1800" b="0" i="0" dirty="0" smtClean="0">
                <a:solidFill>
                  <a:schemeClr val="tx1"/>
                </a:solidFill>
                <a:latin typeface="+mn-lt"/>
              </a:rPr>
              <a:t>, P1-031)</a:t>
            </a:r>
          </a:p>
          <a:p>
            <a:pPr marL="742894" lvl="1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Reduced surface heating due to increased ELM energy deposition time</a:t>
            </a:r>
          </a:p>
          <a:p>
            <a:pPr marL="742894" lvl="1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Convective mixing of ELM heat flux in null-point region -&gt; heat flux partitioning between </a:t>
            </a:r>
            <a:r>
              <a:rPr lang="en-US" sz="1600" b="0" i="0" dirty="0" err="1" smtClean="0">
                <a:solidFill>
                  <a:schemeClr val="tx1"/>
                </a:solidFill>
                <a:latin typeface="+mn-lt"/>
              </a:rPr>
              <a:t>separatrix</a:t>
            </a:r>
            <a:r>
              <a:rPr lang="en-US" sz="1600" b="0" i="0" dirty="0" smtClean="0">
                <a:solidFill>
                  <a:schemeClr val="tx1"/>
                </a:solidFill>
                <a:latin typeface="+mn-lt"/>
              </a:rPr>
              <a:t> branches</a:t>
            </a:r>
          </a:p>
        </p:txBody>
      </p:sp>
      <p:pic>
        <p:nvPicPr>
          <p:cNvPr id="13" name="Picture 12" descr="NSTX_log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85800"/>
            <a:ext cx="1159686" cy="381000"/>
          </a:xfrm>
          <a:prstGeom prst="rect">
            <a:avLst/>
          </a:prstGeom>
        </p:spPr>
      </p:pic>
      <p:pic>
        <p:nvPicPr>
          <p:cNvPr id="6" name="Picture 5" descr="psi20-nstx-el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742587" cy="46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TCV:  In L-mode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has to be small to activate a secondary strike point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24400" y="12954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SF+ configuration: secondary strike points are in the private flux region of the primary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separatrix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Sigma scan in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Ohmic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 L-mode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shows 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activation of the secondary strike points (P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Arial" charset="0"/>
              </a:rPr>
              <a:t>SP3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/P</a:t>
            </a:r>
            <a:r>
              <a:rPr lang="en-US" sz="1800" b="0" i="0" kern="0" baseline="-25000" dirty="0" smtClean="0">
                <a:solidFill>
                  <a:schemeClr val="tx1"/>
                </a:solidFill>
                <a:latin typeface="Arial" charset="0"/>
              </a:rPr>
              <a:t>SP1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~10%) only for small values of sigma (</a:t>
            </a:r>
            <a:r>
              <a:rPr lang="en-US" sz="18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s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&lt;0.2)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295400"/>
            <a:ext cx="403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Heat flux estimate from Langmuir probes (LP)</a:t>
            </a:r>
          </a:p>
        </p:txBody>
      </p:sp>
      <p:pic>
        <p:nvPicPr>
          <p:cNvPr id="8" name="Picture 7" descr="LP_qflux_vs_s_43418_all_SPs_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9118"/>
            <a:ext cx="3886200" cy="4502414"/>
          </a:xfrm>
          <a:prstGeom prst="rect">
            <a:avLst/>
          </a:prstGeom>
        </p:spPr>
      </p:pic>
      <p:pic>
        <p:nvPicPr>
          <p:cNvPr id="9" name="Picture 8" descr="CRPP-Logo_m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09600"/>
            <a:ext cx="395882" cy="395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363244"/>
            <a:ext cx="3823778" cy="32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0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Acknowledgements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8305800" cy="5105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/>
              <a:t>D. D. Ryutov, </a:t>
            </a: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A</a:t>
            </a:r>
            <a:r>
              <a:rPr lang="en-US" sz="2200" dirty="0"/>
              <a:t>. </a:t>
            </a:r>
            <a:r>
              <a:rPr lang="en-US" sz="2200" dirty="0" smtClean="0"/>
              <a:t>McLean, </a:t>
            </a:r>
            <a:r>
              <a:rPr lang="en-US" sz="2200" dirty="0"/>
              <a:t>E. </a:t>
            </a:r>
            <a:r>
              <a:rPr lang="en-US" sz="2200" dirty="0" smtClean="0"/>
              <a:t>Meier</a:t>
            </a:r>
            <a:r>
              <a:rPr lang="en-US" sz="2200" dirty="0"/>
              <a:t>, T. D. Rognlien, M. V. </a:t>
            </a:r>
            <a:r>
              <a:rPr lang="en-US" sz="2200" dirty="0" smtClean="0"/>
              <a:t>Umansky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LLNL),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/>
              <a:t>D. </a:t>
            </a:r>
            <a:r>
              <a:rPr lang="en-US" sz="2200" dirty="0" smtClean="0"/>
              <a:t>Battaglia, R</a:t>
            </a:r>
            <a:r>
              <a:rPr lang="en-US" sz="2200" dirty="0"/>
              <a:t>. E. Bell</a:t>
            </a:r>
            <a:r>
              <a:rPr lang="en-US" sz="2200" dirty="0" smtClean="0"/>
              <a:t>, </a:t>
            </a:r>
            <a:r>
              <a:rPr lang="en-US" sz="2200" dirty="0"/>
              <a:t>A. </a:t>
            </a:r>
            <a:r>
              <a:rPr lang="en-US" sz="2200" dirty="0" err="1"/>
              <a:t>Diallo</a:t>
            </a:r>
            <a:r>
              <a:rPr lang="en-US" sz="2200" dirty="0"/>
              <a:t>, S. P. Gerhardt, </a:t>
            </a:r>
            <a:r>
              <a:rPr lang="en-US" sz="2200" dirty="0" smtClean="0"/>
              <a:t>R</a:t>
            </a:r>
            <a:r>
              <a:rPr lang="en-US" sz="2200" dirty="0"/>
              <a:t>. Kaita, </a:t>
            </a:r>
            <a:endParaRPr lang="en-US" sz="2200" dirty="0" smtClean="0"/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S</a:t>
            </a:r>
            <a:r>
              <a:rPr lang="en-US" sz="2200" dirty="0"/>
              <a:t>. M. Kaye, E. </a:t>
            </a:r>
            <a:r>
              <a:rPr lang="en-US" sz="2200" dirty="0" err="1"/>
              <a:t>Kolemen</a:t>
            </a:r>
            <a:r>
              <a:rPr lang="en-US" sz="2200" dirty="0"/>
              <a:t>, B. P. LeBlanc, J. E. Menard, D. Mueller, S. F. Paul, M. </a:t>
            </a:r>
            <a:r>
              <a:rPr lang="en-US" sz="2200" dirty="0" err="1"/>
              <a:t>Podesta</a:t>
            </a:r>
            <a:r>
              <a:rPr lang="en-US" sz="2200" dirty="0" smtClean="0"/>
              <a:t>, A</a:t>
            </a:r>
            <a:r>
              <a:rPr lang="en-US" sz="2200" dirty="0"/>
              <a:t>. L. Roquemore, </a:t>
            </a:r>
            <a:r>
              <a:rPr lang="en-US" sz="2200" dirty="0" smtClean="0"/>
              <a:t>F</a:t>
            </a:r>
            <a:r>
              <a:rPr lang="en-US" sz="2200" dirty="0"/>
              <a:t>. Scotti (PPPL),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200" dirty="0" smtClean="0"/>
              <a:t>R</a:t>
            </a:r>
            <a:r>
              <a:rPr lang="en-US" sz="2200" dirty="0"/>
              <a:t>. </a:t>
            </a:r>
            <a:r>
              <a:rPr lang="en-US" sz="2200" dirty="0" smtClean="0"/>
              <a:t>Maingi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ORNL),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R</a:t>
            </a:r>
            <a:r>
              <a:rPr lang="en-US" sz="2200" dirty="0"/>
              <a:t>. Raman (U Washington</a:t>
            </a:r>
            <a:r>
              <a:rPr lang="en-US" sz="2200" dirty="0" smtClean="0"/>
              <a:t>)</a:t>
            </a:r>
            <a:endParaRPr lang="en-US" sz="2200" dirty="0"/>
          </a:p>
          <a:p>
            <a:pPr algn="ctr">
              <a:spcBef>
                <a:spcPct val="0"/>
              </a:spcBef>
              <a:buNone/>
            </a:pPr>
            <a:endParaRPr lang="en-US" sz="2200" dirty="0" smtClean="0"/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G.P. Canal, B. </a:t>
            </a:r>
            <a:r>
              <a:rPr lang="en-US" sz="2200" dirty="0" err="1" smtClean="0"/>
              <a:t>Labit</a:t>
            </a:r>
            <a:r>
              <a:rPr lang="en-US" sz="2200" dirty="0" smtClean="0"/>
              <a:t>, W. </a:t>
            </a:r>
            <a:r>
              <a:rPr lang="en-US" sz="2200" dirty="0" err="1" smtClean="0"/>
              <a:t>Vijvers</a:t>
            </a:r>
            <a:r>
              <a:rPr lang="en-US" sz="2200" dirty="0" smtClean="0"/>
              <a:t>, S. Coda, B.P. Duval (CRPP)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T. Morgan, J. Zielinski, G. De </a:t>
            </a:r>
            <a:r>
              <a:rPr lang="en-US" sz="2200" dirty="0" err="1" smtClean="0"/>
              <a:t>Temmerman</a:t>
            </a:r>
            <a:r>
              <a:rPr lang="en-US" sz="2200" dirty="0" smtClean="0"/>
              <a:t> (DIFFER)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200" dirty="0" smtClean="0"/>
              <a:t>B. Tal </a:t>
            </a:r>
            <a:r>
              <a:rPr lang="en-US" sz="2200" dirty="0" smtClean="0"/>
              <a:t>(</a:t>
            </a:r>
            <a:r>
              <a:rPr lang="en-US" sz="2200" dirty="0" smtClean="0"/>
              <a:t>WIGNER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advTm="157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TCV:  ELMs activate secondary strike points at larger values of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endParaRPr lang="en-US" dirty="0">
              <a:latin typeface="Symbol" charset="2"/>
              <a:cs typeface="Symbol" charset="2"/>
            </a:endParaRPr>
          </a:p>
        </p:txBody>
      </p:sp>
      <p:pic>
        <p:nvPicPr>
          <p:cNvPr id="3" name="Picture 2" descr="PELM_434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1" y="1524000"/>
            <a:ext cx="4783619" cy="479733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62600" y="13716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Measure transient heat fluxes during ELMs in ECH H-modes with fast infra-red (IR) cameras</a:t>
            </a:r>
          </a:p>
          <a:p>
            <a:pPr marL="690507" lvl="1" indent="-233363">
              <a:buClr>
                <a:srgbClr val="010000"/>
              </a:buClr>
              <a:buFont typeface="Arial"/>
              <a:buChar char="•"/>
            </a:pPr>
            <a:r>
              <a:rPr lang="en-US" sz="1600" b="0" i="0" kern="0" noProof="0" dirty="0" smtClean="0">
                <a:solidFill>
                  <a:schemeClr val="tx1"/>
                </a:solidFill>
                <a:latin typeface="Arial" charset="0"/>
              </a:rPr>
              <a:t>Sampling time ≥ 40</a:t>
            </a:r>
            <a:r>
              <a:rPr lang="en-US" sz="1600" b="0" i="0" kern="0" noProof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m</a:t>
            </a:r>
            <a:r>
              <a:rPr lang="en-US" sz="1600" b="0" i="0" kern="0" noProof="0" dirty="0" smtClean="0">
                <a:solidFill>
                  <a:schemeClr val="tx1"/>
                </a:solidFill>
                <a:latin typeface="Arial" charset="0"/>
              </a:rPr>
              <a:t>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Secondary strike point (SP3) receives significant power at relatively large values of sigma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endParaRPr lang="en-US" sz="1800" b="0" i="0" kern="0" dirty="0" smtClean="0">
              <a:solidFill>
                <a:schemeClr val="tx1"/>
              </a:solidFill>
              <a:latin typeface="Arial" charset="0"/>
            </a:endParaRP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10000"/>
              </a:buClr>
              <a:buSzTx/>
              <a:buFont typeface="Wingdings" pitchFamily="-65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Power redistribution during ELMs consistent with poloidal beta-driven convection </a:t>
            </a: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around the null-point</a:t>
            </a:r>
          </a:p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10000"/>
              </a:buClr>
              <a:buSzTx/>
              <a:buNone/>
              <a:tabLst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en-US" sz="1400" b="0" i="0" kern="0" dirty="0" smtClean="0">
                <a:solidFill>
                  <a:schemeClr val="tx1"/>
                </a:solidFill>
                <a:latin typeface="Arial" charset="0"/>
              </a:rPr>
              <a:t>[D.D. </a:t>
            </a:r>
            <a:r>
              <a:rPr lang="en-US" sz="1400" b="0" i="0" kern="0" dirty="0" err="1" smtClean="0">
                <a:solidFill>
                  <a:schemeClr val="tx1"/>
                </a:solidFill>
                <a:latin typeface="Arial" charset="0"/>
              </a:rPr>
              <a:t>Ryutov</a:t>
            </a:r>
            <a:r>
              <a:rPr lang="en-US" sz="1400" b="0" i="0" kern="0" dirty="0" smtClean="0">
                <a:solidFill>
                  <a:schemeClr val="tx1"/>
                </a:solidFill>
                <a:latin typeface="Arial" charset="0"/>
              </a:rPr>
              <a:t>, et al., APS DPP 2011]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6971506" y="4075906"/>
            <a:ext cx="381000" cy="1588"/>
          </a:xfrm>
          <a:prstGeom prst="straightConnector1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6" name="Picture 5" descr="CRPP-Logo_m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09600"/>
            <a:ext cx="395882" cy="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7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configuration in NSTX and TCV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399" cy="3505200"/>
          </a:xfrm>
        </p:spPr>
        <p:txBody>
          <a:bodyPr/>
          <a:lstStyle/>
          <a:p>
            <a:r>
              <a:rPr lang="en-US" b="1" dirty="0" smtClean="0">
                <a:solidFill>
                  <a:srgbClr val="A6A6A6"/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rgbClr val="A6A6A6"/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</a:t>
            </a:r>
            <a:r>
              <a:rPr lang="en-US" sz="2300" b="1" dirty="0" smtClean="0"/>
              <a:t>NSTX and TCV</a:t>
            </a:r>
            <a:endParaRPr lang="en-US" sz="2300" b="1" dirty="0"/>
          </a:p>
          <a:p>
            <a:pPr marL="574605" lvl="1" indent="-226986"/>
            <a:r>
              <a:rPr lang="en-US" sz="2200" dirty="0">
                <a:solidFill>
                  <a:srgbClr val="A6A6A6"/>
                </a:solidFill>
              </a:rPr>
              <a:t>Magnetic </a:t>
            </a:r>
            <a:r>
              <a:rPr lang="en-US" sz="2200" dirty="0" smtClean="0">
                <a:solidFill>
                  <a:srgbClr val="A6A6A6"/>
                </a:solidFill>
              </a:rPr>
              <a:t>properties and control </a:t>
            </a:r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H</a:t>
            </a:r>
            <a:r>
              <a:rPr lang="en-US" sz="2200" dirty="0">
                <a:solidFill>
                  <a:srgbClr val="A6A6A6"/>
                </a:solidFill>
              </a:rPr>
              <a:t>-mode </a:t>
            </a:r>
            <a:r>
              <a:rPr lang="en-US" sz="2200" dirty="0" smtClean="0">
                <a:solidFill>
                  <a:srgbClr val="A6A6A6"/>
                </a:solidFill>
              </a:rPr>
              <a:t>confinement and pedestal </a:t>
            </a:r>
          </a:p>
          <a:p>
            <a:pPr marL="574605" lvl="1" indent="-226986"/>
            <a:r>
              <a:rPr lang="en-US" sz="2200" dirty="0" smtClean="0">
                <a:solidFill>
                  <a:srgbClr val="A6A6A6"/>
                </a:solidFill>
              </a:rPr>
              <a:t>Divertor heat flux mitigation and partitioning</a:t>
            </a:r>
            <a:endParaRPr lang="en-US" sz="2200" dirty="0">
              <a:solidFill>
                <a:srgbClr val="A6A6A6"/>
              </a:solidFill>
            </a:endParaRPr>
          </a:p>
          <a:p>
            <a:pPr marL="574605" lvl="1" indent="-226986"/>
            <a:r>
              <a:rPr lang="en-US" sz="2200" dirty="0" smtClean="0"/>
              <a:t>Modeling </a:t>
            </a:r>
          </a:p>
          <a:p>
            <a:pPr marL="574605" lvl="1" indent="-226986"/>
            <a:r>
              <a:rPr lang="en-US" b="1" dirty="0" smtClean="0">
                <a:solidFill>
                  <a:srgbClr val="A6A6A6"/>
                </a:solidFill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3432647012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4775"/>
            <a:ext cx="8686800" cy="809625"/>
          </a:xfrm>
        </p:spPr>
        <p:txBody>
          <a:bodyPr/>
          <a:lstStyle/>
          <a:p>
            <a:r>
              <a:rPr lang="en-US" sz="2800" dirty="0" smtClean="0"/>
              <a:t>UEDGE modeling </a:t>
            </a:r>
            <a:r>
              <a:rPr lang="en-US" sz="2800" dirty="0"/>
              <a:t>shows a trend toward reduced </a:t>
            </a:r>
            <a:r>
              <a:rPr lang="en-US" sz="2800" dirty="0" smtClean="0"/>
              <a:t>temperatures, </a:t>
            </a:r>
            <a:r>
              <a:rPr lang="en-US" sz="2800" dirty="0"/>
              <a:t>heat and particle fluxes in </a:t>
            </a:r>
            <a:r>
              <a:rPr lang="en-US" sz="2800" dirty="0" smtClean="0"/>
              <a:t>snowflake divertor</a:t>
            </a:r>
            <a:endParaRPr kumimoji="1" lang="en-US" sz="2800" i="1" baseline="-250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886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2D multi-fluid code UEDGE 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Fluid (Braginskii) model for ions and electrons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Fluid for neutrals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Classical parallel transport, anomalous radial transport</a:t>
            </a:r>
          </a:p>
          <a:p>
            <a:pPr lvl="2">
              <a:lnSpc>
                <a:spcPct val="90000"/>
              </a:lnSpc>
            </a:pPr>
            <a:r>
              <a:rPr lang="en-US" sz="1800" i="1" dirty="0"/>
              <a:t>D </a:t>
            </a:r>
            <a:r>
              <a:rPr lang="en-US" sz="1800" dirty="0"/>
              <a:t>= 0.25 m</a:t>
            </a:r>
            <a:r>
              <a:rPr lang="en-US" sz="1800" baseline="30000" dirty="0"/>
              <a:t>2</a:t>
            </a:r>
            <a:r>
              <a:rPr lang="en-US" sz="1800" dirty="0"/>
              <a:t>/s</a:t>
            </a:r>
          </a:p>
          <a:p>
            <a:pPr lvl="2">
              <a:lnSpc>
                <a:spcPct val="90000"/>
              </a:lnSpc>
            </a:pPr>
            <a:r>
              <a:rPr lang="en-US" sz="1800" i="1" dirty="0" err="1">
                <a:latin typeface="Symbol" charset="2"/>
                <a:cs typeface="Symbol" charset="2"/>
              </a:rPr>
              <a:t>c</a:t>
            </a:r>
            <a:r>
              <a:rPr lang="en-US" sz="1800" i="1" baseline="-25000" dirty="0" err="1">
                <a:cs typeface="Symbol" charset="2"/>
              </a:rPr>
              <a:t>e,i</a:t>
            </a:r>
            <a:r>
              <a:rPr lang="en-US" sz="1800" dirty="0"/>
              <a:t> = 0.5 m</a:t>
            </a:r>
            <a:r>
              <a:rPr lang="en-US" sz="1800" baseline="30000" dirty="0"/>
              <a:t>2</a:t>
            </a:r>
            <a:r>
              <a:rPr lang="en-US" sz="1800" dirty="0"/>
              <a:t>/s</a:t>
            </a:r>
          </a:p>
        </p:txBody>
      </p:sp>
      <p:sp>
        <p:nvSpPr>
          <p:cNvPr id="310282" name="Rectangle 10"/>
          <p:cNvSpPr>
            <a:spLocks noChangeArrowheads="1"/>
          </p:cNvSpPr>
          <p:nvPr/>
        </p:nvSpPr>
        <p:spPr bwMode="auto">
          <a:xfrm>
            <a:off x="6908800" y="2422528"/>
            <a:ext cx="238518" cy="2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 descr="eps11-uedge-mes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6" y="1295402"/>
            <a:ext cx="5062327" cy="2628900"/>
          </a:xfrm>
          <a:prstGeom prst="rect">
            <a:avLst/>
          </a:prstGeom>
        </p:spPr>
      </p:pic>
      <p:pic>
        <p:nvPicPr>
          <p:cNvPr id="3" name="Picture 2" descr="eps11-ued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63770"/>
            <a:ext cx="7220236" cy="2653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5105400"/>
            <a:ext cx="1676400" cy="123776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pPr marL="228572" lvl="1" indent="-109525">
              <a:lnSpc>
                <a:spcPct val="90000"/>
              </a:lnSpc>
              <a:buNone/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Core interface:</a:t>
            </a:r>
          </a:p>
          <a:p>
            <a:pPr marL="282540" lvl="2" indent="-163493">
              <a:lnSpc>
                <a:spcPct val="90000"/>
              </a:lnSpc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T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e,i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120 eV</a:t>
            </a:r>
          </a:p>
          <a:p>
            <a:pPr marL="282540" lvl="2" indent="-163493">
              <a:lnSpc>
                <a:spcPct val="90000"/>
              </a:lnSpc>
            </a:pPr>
            <a:r>
              <a:rPr lang="en-US" sz="1400" b="0" i="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400" b="0" i="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4.5 x 10</a:t>
            </a:r>
            <a:r>
              <a:rPr lang="en-US" sz="1400" b="0" i="0" baseline="30000" dirty="0">
                <a:solidFill>
                  <a:schemeClr val="tx1"/>
                </a:solidFill>
                <a:latin typeface="+mn-lt"/>
              </a:rPr>
              <a:t>19</a:t>
            </a:r>
          </a:p>
          <a:p>
            <a:pPr lvl="1" indent="-338097">
              <a:lnSpc>
                <a:spcPct val="90000"/>
              </a:lnSpc>
              <a:buNone/>
            </a:pPr>
            <a:r>
              <a:rPr lang="en-US" sz="1400" b="0" i="0" dirty="0" err="1">
                <a:solidFill>
                  <a:schemeClr val="tx1"/>
                </a:solidFill>
                <a:latin typeface="+mn-lt"/>
              </a:rPr>
              <a:t>R</a:t>
            </a:r>
            <a:r>
              <a:rPr lang="en-US" sz="1400" b="0" i="0" baseline="-25000" dirty="0" err="1">
                <a:solidFill>
                  <a:schemeClr val="tx1"/>
                </a:solidFill>
                <a:latin typeface="+mn-lt"/>
              </a:rPr>
              <a:t>recy</a:t>
            </a:r>
            <a:r>
              <a:rPr lang="en-US" sz="1400" b="0" i="0" dirty="0">
                <a:solidFill>
                  <a:schemeClr val="tx1"/>
                </a:solidFill>
                <a:latin typeface="+mn-lt"/>
              </a:rPr>
              <a:t> = 0.95 </a:t>
            </a:r>
            <a:endParaRPr lang="en-US" sz="1400" b="0" i="0" baseline="30000" dirty="0">
              <a:solidFill>
                <a:schemeClr val="tx1"/>
              </a:solidFill>
              <a:latin typeface="+mn-lt"/>
            </a:endParaRPr>
          </a:p>
          <a:p>
            <a:pPr lvl="1" indent="-338097">
              <a:lnSpc>
                <a:spcPct val="90000"/>
              </a:lnSpc>
              <a:buNone/>
            </a:pPr>
            <a:r>
              <a:rPr kumimoji="1" lang="en-US" sz="1400" b="0" i="0" dirty="0">
                <a:solidFill>
                  <a:schemeClr val="tx1"/>
                </a:solidFill>
                <a:latin typeface="+mn-lt"/>
              </a:rPr>
              <a:t>Carbon 3 %</a:t>
            </a:r>
          </a:p>
        </p:txBody>
      </p:sp>
      <p:pic>
        <p:nvPicPr>
          <p:cNvPr id="8" name="Picture 7" descr="NSTX_logo_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05000"/>
            <a:ext cx="1159686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07"/>
    </mc:Choice>
    <mc:Fallback xmlns:mv="urn:schemas-microsoft-com:mac:vml" xmlns="">
      <p:transition spd="slow" advTm="744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800" dirty="0"/>
              <a:t>Snowflake geometry </a:t>
            </a:r>
            <a:r>
              <a:rPr lang="en-US" sz="2800" dirty="0" smtClean="0"/>
              <a:t>is a leading </a:t>
            </a:r>
            <a:r>
              <a:rPr lang="en-US" sz="2800" dirty="0"/>
              <a:t>heat flux </a:t>
            </a:r>
            <a:r>
              <a:rPr lang="en-US" sz="2800" dirty="0" smtClean="0"/>
              <a:t>mitigation candidate for NSTX-U</a:t>
            </a:r>
            <a:endParaRPr lang="en-US" sz="2800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5638800" cy="4953000"/>
          </a:xfrm>
        </p:spPr>
        <p:txBody>
          <a:bodyPr/>
          <a:lstStyle/>
          <a:p>
            <a:r>
              <a:rPr lang="en-US" sz="1800" dirty="0" smtClean="0"/>
              <a:t>Challenge </a:t>
            </a:r>
            <a:r>
              <a:rPr lang="en-US" sz="1800" dirty="0"/>
              <a:t>for NSTX-U divertor</a:t>
            </a:r>
          </a:p>
          <a:p>
            <a:pPr lvl="1"/>
            <a:r>
              <a:rPr lang="en-US" sz="1600" dirty="0"/>
              <a:t>2-3 X higher input </a:t>
            </a:r>
            <a:r>
              <a:rPr lang="en-US" sz="1600" dirty="0" smtClean="0"/>
              <a:t>power (</a:t>
            </a:r>
            <a:r>
              <a:rPr lang="en-US" sz="1600" i="1" dirty="0" smtClean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sz="1600" i="1" baseline="-25000" dirty="0" smtClean="0">
                <a:solidFill>
                  <a:srgbClr val="000000"/>
                </a:solidFill>
                <a:ea typeface="ＭＳ Ｐゴシック" charset="-128"/>
              </a:rPr>
              <a:t>NBI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&lt; 12 MW, </a:t>
            </a:r>
            <a:r>
              <a:rPr lang="en-US" sz="1600" i="1" dirty="0" err="1">
                <a:solidFill>
                  <a:srgbClr val="000000"/>
                </a:solidFill>
                <a:ea typeface="ＭＳ Ｐゴシック" charset="-128"/>
              </a:rPr>
              <a:t>I</a:t>
            </a:r>
            <a:r>
              <a:rPr lang="en-US" sz="1600" i="1" baseline="-25000" dirty="0" err="1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sz="1600" dirty="0">
                <a:solidFill>
                  <a:srgbClr val="000000"/>
                </a:solidFill>
                <a:ea typeface="ＭＳ Ｐゴシック" charset="-128"/>
              </a:rPr>
              <a:t> &lt;  2 MA</a:t>
            </a:r>
            <a:endParaRPr lang="en-US" sz="1600" dirty="0"/>
          </a:p>
          <a:p>
            <a:pPr lvl="1"/>
            <a:r>
              <a:rPr lang="en-US" sz="1600" dirty="0"/>
              <a:t>30-50 % reduction in </a:t>
            </a:r>
            <a:r>
              <a:rPr lang="en-US" sz="1600" i="1" dirty="0"/>
              <a:t>n/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G</a:t>
            </a:r>
            <a:endParaRPr lang="en-US" sz="1600" i="1" baseline="-25000" dirty="0"/>
          </a:p>
          <a:p>
            <a:pPr lvl="1"/>
            <a:r>
              <a:rPr lang="en-US" sz="1600" dirty="0"/>
              <a:t>3-5 X longer pulse </a:t>
            </a:r>
            <a:r>
              <a:rPr lang="en-US" sz="1600" dirty="0" smtClean="0"/>
              <a:t>duration</a:t>
            </a:r>
          </a:p>
          <a:p>
            <a:pPr lvl="1"/>
            <a:endParaRPr lang="en-US" sz="1800" dirty="0"/>
          </a:p>
          <a:p>
            <a:pPr marL="342858" lvl="2" indent="-342858">
              <a:buFont typeface="Wingdings" pitchFamily="-65" charset="2"/>
              <a:buChar char="§"/>
            </a:pPr>
            <a:r>
              <a:rPr kumimoji="1" lang="en-US" sz="1800" dirty="0"/>
              <a:t>Projected NSTX-U peak divertor heat fluxes up to 25-40 MW/m</a:t>
            </a:r>
            <a:r>
              <a:rPr kumimoji="1" lang="en-US" sz="1800" baseline="30000" dirty="0"/>
              <a:t>2 </a:t>
            </a:r>
          </a:p>
          <a:p>
            <a:pPr marL="342858" lvl="2" indent="-342858">
              <a:buFont typeface="Wingdings" pitchFamily="-65" charset="2"/>
              <a:buChar char="§"/>
            </a:pPr>
            <a:endParaRPr kumimoji="1" lang="en-US" sz="1800" baseline="30000" dirty="0" smtClean="0">
              <a:latin typeface="Arial" charset="0"/>
            </a:endParaRPr>
          </a:p>
          <a:p>
            <a:pPr marL="342858" lvl="2" indent="-342858">
              <a:buFont typeface="Wingdings" pitchFamily="-65" charset="2"/>
              <a:buChar char="§"/>
            </a:pPr>
            <a:r>
              <a:rPr lang="en-US" sz="1800" dirty="0" smtClean="0">
                <a:latin typeface="Arial" charset="0"/>
              </a:rPr>
              <a:t>Snowflake </a:t>
            </a:r>
            <a:r>
              <a:rPr lang="en-US" sz="1800" dirty="0">
                <a:latin typeface="Arial" charset="0"/>
              </a:rPr>
              <a:t>divertor projections </a:t>
            </a:r>
            <a:r>
              <a:rPr lang="en-US" sz="1800" dirty="0" smtClean="0">
                <a:latin typeface="Arial" charset="0"/>
              </a:rPr>
              <a:t>to NSTX-U optimistic</a:t>
            </a:r>
            <a:endParaRPr lang="en-US" sz="1800" dirty="0">
              <a:latin typeface="Arial" charset="0"/>
            </a:endParaRPr>
          </a:p>
          <a:p>
            <a:pPr marL="800002" lvl="3" indent="-342858">
              <a:buFont typeface="Arial"/>
              <a:buChar char="•"/>
            </a:pPr>
            <a:r>
              <a:rPr lang="en-US" sz="1600" dirty="0" smtClean="0">
                <a:latin typeface="Arial" charset="0"/>
              </a:rPr>
              <a:t>UEDGE modeling shows radiative detachment of all snowflake cases with 3% carbon and up to P</a:t>
            </a:r>
            <a:r>
              <a:rPr lang="en-US" sz="1600" baseline="-25000" dirty="0" smtClean="0">
                <a:latin typeface="Arial" charset="0"/>
              </a:rPr>
              <a:t>SOL</a:t>
            </a:r>
            <a:r>
              <a:rPr lang="en-US" sz="1600" dirty="0" smtClean="0">
                <a:latin typeface="Arial" charset="0"/>
              </a:rPr>
              <a:t>~11 MW</a:t>
            </a:r>
          </a:p>
          <a:p>
            <a:pPr marL="800002" lvl="3" indent="-342858">
              <a:buFont typeface="Arial"/>
              <a:buChar char="•"/>
            </a:pPr>
            <a:r>
              <a:rPr lang="en-US" sz="1600" i="1" dirty="0" err="1" smtClean="0">
                <a:latin typeface="Arial" charset="0"/>
              </a:rPr>
              <a:t>q</a:t>
            </a:r>
            <a:r>
              <a:rPr lang="en-US" sz="1600" i="1" baseline="-25000" dirty="0" err="1" smtClean="0">
                <a:latin typeface="Arial" charset="0"/>
              </a:rPr>
              <a:t>peak</a:t>
            </a:r>
            <a:r>
              <a:rPr lang="en-US" sz="1600" dirty="0" smtClean="0">
                <a:latin typeface="Arial" charset="0"/>
              </a:rPr>
              <a:t> reduced from ~15 MW/m</a:t>
            </a:r>
            <a:r>
              <a:rPr lang="en-US" sz="1600" baseline="30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(standard) to 0.5-3 MW/m</a:t>
            </a:r>
            <a:r>
              <a:rPr lang="en-US" sz="1600" baseline="30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(snowflake)</a:t>
            </a:r>
            <a:endParaRPr lang="en-US" sz="1600" dirty="0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67401" y="1330480"/>
            <a:ext cx="3113191" cy="2555720"/>
            <a:chOff x="6553200" y="1025680"/>
            <a:chExt cx="2438400" cy="1877121"/>
          </a:xfrm>
        </p:grpSpPr>
        <p:pic>
          <p:nvPicPr>
            <p:cNvPr id="6" name="Picture 5" descr="aps11-nstxu-sf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1025680"/>
              <a:ext cx="2438400" cy="1877121"/>
            </a:xfrm>
            <a:prstGeom prst="rect">
              <a:avLst/>
            </a:prstGeom>
          </p:spPr>
        </p:pic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8193177" y="2231194"/>
              <a:ext cx="747362" cy="41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buNone/>
              </a:pPr>
              <a:r>
                <a:rPr lang="en-US" i="0" dirty="0" smtClean="0">
                  <a:solidFill>
                    <a:schemeClr val="tx1"/>
                  </a:solidFill>
                  <a:latin typeface="Arial" charset="0"/>
                </a:rPr>
                <a:t>NSTX-U </a:t>
              </a:r>
            </a:p>
            <a:p>
              <a:pPr>
                <a:lnSpc>
                  <a:spcPct val="70000"/>
                </a:lnSpc>
                <a:buNone/>
              </a:pPr>
              <a:r>
                <a:rPr lang="en-US" i="0" dirty="0" smtClean="0">
                  <a:solidFill>
                    <a:schemeClr val="tx1"/>
                  </a:solidFill>
                  <a:latin typeface="Arial" charset="0"/>
                </a:rPr>
                <a:t>snowflake</a:t>
              </a:r>
            </a:p>
            <a:p>
              <a:pPr>
                <a:lnSpc>
                  <a:spcPct val="70000"/>
                </a:lnSpc>
                <a:buNone/>
              </a:pPr>
              <a:r>
                <a:rPr lang="en-US" i="0" dirty="0" smtClean="0">
                  <a:solidFill>
                    <a:schemeClr val="tx1"/>
                  </a:solidFill>
                </a:rPr>
                <a:t>simulation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996" y="3952875"/>
            <a:ext cx="3515004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 bwMode="auto">
          <a:xfrm>
            <a:off x="4648200" y="5638800"/>
            <a:ext cx="838200" cy="228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 descr="NSTX-U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09600"/>
            <a:ext cx="1490327" cy="3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78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809625"/>
          </a:xfrm>
        </p:spPr>
        <p:txBody>
          <a:bodyPr/>
          <a:lstStyle/>
          <a:p>
            <a:r>
              <a:rPr lang="en-US" sz="2500" dirty="0" smtClean="0"/>
              <a:t>TCV and NSTX </a:t>
            </a:r>
            <a:r>
              <a:rPr lang="en-US" sz="2500" dirty="0"/>
              <a:t>studies suggest the snowflake divertor configuration may be a viable divertor solution for present and future tokamaks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/>
          <a:lstStyle/>
          <a:p>
            <a:pPr marL="573088" lvl="1" indent="-228600"/>
            <a:r>
              <a:rPr lang="en-US" sz="1800" b="1" dirty="0" smtClean="0"/>
              <a:t>NSTX</a:t>
            </a:r>
          </a:p>
          <a:p>
            <a:pPr marL="920750" lvl="2" indent="-295275"/>
            <a:r>
              <a:rPr lang="en-US" sz="1800" dirty="0" smtClean="0"/>
              <a:t>Core </a:t>
            </a:r>
            <a:r>
              <a:rPr lang="en-US" sz="1800" dirty="0"/>
              <a:t>H-mode confinement </a:t>
            </a:r>
            <a:r>
              <a:rPr lang="en-US" sz="1800" dirty="0" smtClean="0"/>
              <a:t>unaffected, core carbon reduced</a:t>
            </a:r>
          </a:p>
          <a:p>
            <a:pPr marL="920750" lvl="2" indent="-295275"/>
            <a:r>
              <a:rPr lang="en-US" sz="1800" dirty="0" smtClean="0"/>
              <a:t>Pedestal stability modified: Type I ELMs re-appeared </a:t>
            </a:r>
            <a:endParaRPr lang="en-US" sz="1800" dirty="0"/>
          </a:p>
          <a:p>
            <a:pPr marL="920750" lvl="2" indent="-295275"/>
            <a:r>
              <a:rPr lang="en-US" sz="1800" dirty="0"/>
              <a:t>Divertor heat flux significantly reduced</a:t>
            </a:r>
          </a:p>
          <a:p>
            <a:pPr marL="1377894" lvl="4" indent="-295275"/>
            <a:r>
              <a:rPr lang="en-US" sz="1600" dirty="0"/>
              <a:t>Steady-state reduction due to geometry and radiative detachment</a:t>
            </a:r>
          </a:p>
          <a:p>
            <a:pPr marL="1377894" lvl="4" indent="-295275"/>
            <a:r>
              <a:rPr lang="en-US" sz="1600" dirty="0" smtClean="0"/>
              <a:t>ELM heat </a:t>
            </a:r>
            <a:r>
              <a:rPr lang="en-US" sz="1600" dirty="0"/>
              <a:t>flux </a:t>
            </a:r>
            <a:r>
              <a:rPr lang="en-US" sz="1600" dirty="0" smtClean="0"/>
              <a:t>reduction due to power sharing, radiation and geometry</a:t>
            </a:r>
          </a:p>
          <a:p>
            <a:pPr marL="920750" lvl="2" indent="-295275"/>
            <a:r>
              <a:rPr lang="en-US" sz="1800" dirty="0" smtClean="0"/>
              <a:t>Proposing experiments and control development at DIII-D, planning snowflake divertor for NSTX-U</a:t>
            </a:r>
          </a:p>
          <a:p>
            <a:pPr marL="573088" lvl="1" indent="-228600"/>
            <a:r>
              <a:rPr lang="en-US" sz="1800" b="1" dirty="0" smtClean="0"/>
              <a:t>TCV </a:t>
            </a:r>
          </a:p>
          <a:p>
            <a:pPr marL="917575" lvl="2" indent="-292100"/>
            <a:r>
              <a:rPr lang="en-US" sz="1800" dirty="0" smtClean="0"/>
              <a:t>Can create a wide range of snowflake configurations</a:t>
            </a:r>
          </a:p>
          <a:p>
            <a:pPr marL="917575" lvl="2" indent="-292100"/>
            <a:r>
              <a:rPr lang="en-US" sz="1800" dirty="0" smtClean="0"/>
              <a:t>Heat flux at a secondary strike point increases with decreasing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endParaRPr lang="en-US" sz="1800" dirty="0" smtClean="0"/>
          </a:p>
          <a:p>
            <a:pPr marL="917575" lvl="2" indent="-292100"/>
            <a:r>
              <a:rPr lang="en-US" sz="1800" dirty="0" smtClean="0"/>
              <a:t>ELMs activate secondary strike point at larger values of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dirty="0" smtClean="0"/>
              <a:t> </a:t>
            </a:r>
            <a:endParaRPr lang="en-US" sz="1800" dirty="0" smtClean="0">
              <a:latin typeface="Symbol" charset="2"/>
              <a:cs typeface="Symbol" charset="2"/>
            </a:endParaRPr>
          </a:p>
          <a:p>
            <a:pPr marL="917575" lvl="2" indent="-292100"/>
            <a:r>
              <a:rPr lang="en-US" sz="1800" dirty="0"/>
              <a:t>I</a:t>
            </a:r>
            <a:r>
              <a:rPr lang="en-US" sz="1800" dirty="0" smtClean="0"/>
              <a:t>mproved edge stability leading to less frequent Type</a:t>
            </a:r>
            <a:r>
              <a:rPr lang="en-US" sz="1800" dirty="0"/>
              <a:t> </a:t>
            </a:r>
            <a:r>
              <a:rPr lang="en-US" sz="1800" dirty="0" smtClean="0"/>
              <a:t>I ELMs</a:t>
            </a:r>
          </a:p>
          <a:p>
            <a:pPr marL="917575" lvl="2" indent="-292100">
              <a:buFont typeface="Symbol" charset="2"/>
              <a:buChar char=""/>
            </a:pPr>
            <a:r>
              <a:rPr lang="en-US" sz="1800" dirty="0" smtClean="0"/>
              <a:t>Current upgrades will improve heat flux measurements at the target</a:t>
            </a:r>
          </a:p>
          <a:p>
            <a:pPr marL="1374719" lvl="3" indent="-292100"/>
            <a:r>
              <a:rPr lang="en-US" sz="1600" dirty="0" smtClean="0"/>
              <a:t>Additional Langmuir probe array will also cover LFS strike point</a:t>
            </a:r>
          </a:p>
          <a:p>
            <a:pPr marL="1374719" lvl="3" indent="-292100"/>
            <a:r>
              <a:rPr lang="en-US" sz="1600" dirty="0" smtClean="0"/>
              <a:t>Improved IR system will allow ELM resolved measurements </a:t>
            </a:r>
          </a:p>
          <a:p>
            <a:endParaRPr lang="en-US" sz="2000" dirty="0"/>
          </a:p>
        </p:txBody>
      </p:sp>
      <p:pic>
        <p:nvPicPr>
          <p:cNvPr id="4" name="Picture 3" descr="CRPP-Logo_m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3581400"/>
            <a:ext cx="395882" cy="395882"/>
          </a:xfrm>
          <a:prstGeom prst="rect">
            <a:avLst/>
          </a:prstGeom>
        </p:spPr>
      </p:pic>
      <p:pic>
        <p:nvPicPr>
          <p:cNvPr id="5" name="Picture 4" descr="NSTX-U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295400"/>
            <a:ext cx="1490327" cy="3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"/>
    </mc:Choice>
    <mc:Fallback xmlns:mv="urn:schemas-microsoft-com:mac:vml" xmlns="">
      <p:transition spd="slow" advTm="91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50200" cy="80962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mpulsive heat loads due to Type I ELMs are mitigated in snowflake divertor</a:t>
            </a:r>
            <a:endParaRPr lang="en-US" i="1" baseline="-25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495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919" indent="-285750">
              <a:buClr>
                <a:srgbClr val="004483"/>
              </a:buClr>
              <a:buFont typeface="Wingdings" charset="2"/>
              <a:buChar char="§"/>
              <a:defRPr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H-mode discharge, </a:t>
            </a:r>
            <a:r>
              <a:rPr lang="en-US" sz="1800" b="0" kern="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800" b="0" kern="0" baseline="-25000" dirty="0" smtClean="0">
                <a:solidFill>
                  <a:schemeClr val="tx1"/>
                </a:solidFill>
                <a:latin typeface="+mn-lt"/>
              </a:rPr>
              <a:t>MHD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 ~ 220-250 kJ</a:t>
            </a:r>
          </a:p>
          <a:p>
            <a:pPr marL="627063" lvl="1" indent="-285750">
              <a:buClr>
                <a:srgbClr val="004483"/>
              </a:buClr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Type I ELM (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W/</a:t>
            </a:r>
            <a:r>
              <a:rPr lang="en-US" sz="1600" b="0" kern="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</a:rPr>
              <a:t>W 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~ 5-8 %)</a:t>
            </a:r>
          </a:p>
        </p:txBody>
      </p:sp>
      <p:pic>
        <p:nvPicPr>
          <p:cNvPr id="3" name="Picture 2" descr="aps11-elm-q-profi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295400"/>
            <a:ext cx="3364439" cy="2819400"/>
          </a:xfrm>
          <a:prstGeom prst="rect">
            <a:avLst/>
          </a:prstGeom>
        </p:spPr>
      </p:pic>
      <p:pic>
        <p:nvPicPr>
          <p:cNvPr id="5" name="Picture 4" descr="aps11-elm-temp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95400"/>
            <a:ext cx="3502980" cy="5410200"/>
          </a:xfrm>
          <a:prstGeom prst="rect">
            <a:avLst/>
          </a:prstGeom>
        </p:spPr>
      </p:pic>
      <p:pic>
        <p:nvPicPr>
          <p:cNvPr id="6" name="Picture 5" descr="aps11-elm-temp2d-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562600"/>
            <a:ext cx="2866836" cy="10137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733800" y="1676400"/>
            <a:ext cx="1676400" cy="4572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733800" y="1828800"/>
            <a:ext cx="1752600" cy="1295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733800" y="1981200"/>
            <a:ext cx="1676400" cy="243840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733800" y="2209800"/>
            <a:ext cx="1752600" cy="342900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4953000" y="1143001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i="0" kern="0" dirty="0" smtClean="0">
                <a:solidFill>
                  <a:schemeClr val="tx1"/>
                </a:solidFill>
                <a:latin typeface="+mn-lt"/>
              </a:rPr>
              <a:t>Steady-state                     At ELM peak 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 descr="Picture 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45762"/>
            <a:ext cx="2429700" cy="564038"/>
          </a:xfrm>
          <a:prstGeom prst="rect">
            <a:avLst/>
          </a:prstGeom>
        </p:spPr>
      </p:pic>
      <p:pic>
        <p:nvPicPr>
          <p:cNvPr id="13" name="Picture 12" descr="NSTX_logo_mediu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85800"/>
            <a:ext cx="115968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configuration in NSTX and TCV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399" cy="3505200"/>
          </a:xfrm>
        </p:spPr>
        <p:txBody>
          <a:bodyPr/>
          <a:lstStyle/>
          <a:p>
            <a:r>
              <a:rPr lang="en-US" b="1" dirty="0" smtClean="0"/>
              <a:t>Tokamak divertor challenge</a:t>
            </a:r>
          </a:p>
          <a:p>
            <a:r>
              <a:rPr lang="en-US" b="1" dirty="0" smtClean="0"/>
              <a:t>Snowflake divertor configuration </a:t>
            </a:r>
          </a:p>
          <a:p>
            <a:r>
              <a:rPr lang="en-US" sz="2300" b="1" dirty="0"/>
              <a:t>Snowflake divertor in </a:t>
            </a:r>
            <a:r>
              <a:rPr lang="en-US" sz="2300" b="1" dirty="0" smtClean="0"/>
              <a:t>NSTX and TCV</a:t>
            </a:r>
            <a:endParaRPr lang="en-US" sz="2300" b="1" dirty="0"/>
          </a:p>
          <a:p>
            <a:pPr marL="574605" lvl="1" indent="-226986"/>
            <a:r>
              <a:rPr lang="en-US" sz="2200" dirty="0"/>
              <a:t>Magnetic </a:t>
            </a:r>
            <a:r>
              <a:rPr lang="en-US" sz="2200" dirty="0" smtClean="0"/>
              <a:t>properties and control </a:t>
            </a:r>
          </a:p>
          <a:p>
            <a:pPr marL="574605" lvl="1" indent="-226986"/>
            <a:r>
              <a:rPr lang="en-US" sz="2200" dirty="0" smtClean="0"/>
              <a:t>H</a:t>
            </a:r>
            <a:r>
              <a:rPr lang="en-US" sz="2200" dirty="0"/>
              <a:t>-mode </a:t>
            </a:r>
            <a:r>
              <a:rPr lang="en-US" sz="2200" dirty="0" smtClean="0"/>
              <a:t>confinement and pedestal </a:t>
            </a:r>
          </a:p>
          <a:p>
            <a:pPr marL="574605" lvl="1" indent="-226986"/>
            <a:r>
              <a:rPr lang="en-US" sz="2200" dirty="0" smtClean="0"/>
              <a:t>Divertor heat flux mitigation and partitioning</a:t>
            </a:r>
            <a:endParaRPr lang="en-US" sz="2200" dirty="0"/>
          </a:p>
          <a:p>
            <a:pPr marL="574605" lvl="1" indent="-226986"/>
            <a:r>
              <a:rPr lang="en-US" sz="2200" dirty="0" smtClean="0"/>
              <a:t>Modeling </a:t>
            </a:r>
          </a:p>
          <a:p>
            <a:pPr marL="574605" lvl="1" indent="-226986"/>
            <a:r>
              <a:rPr lang="en-US" b="1" dirty="0" smtClean="0"/>
              <a:t>Conclusions and outlook</a:t>
            </a:r>
          </a:p>
        </p:txBody>
      </p:sp>
      <p:pic>
        <p:nvPicPr>
          <p:cNvPr id="7" name="Picture 6" descr="xp924-135485-300-eps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371600"/>
            <a:ext cx="2483188" cy="1981200"/>
          </a:xfrm>
          <a:prstGeom prst="rect">
            <a:avLst/>
          </a:prstGeom>
        </p:spPr>
      </p:pic>
      <p:pic>
        <p:nvPicPr>
          <p:cNvPr id="4" name="Picture 3" descr="Pict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418840"/>
            <a:ext cx="1161803" cy="29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95956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2" y="152402"/>
            <a:ext cx="8534400" cy="809625"/>
          </a:xfrm>
        </p:spPr>
        <p:txBody>
          <a:bodyPr/>
          <a:lstStyle/>
          <a:p>
            <a:pPr eaLnBrk="1" hangingPunct="1"/>
            <a:r>
              <a:rPr kumimoji="1" lang="en-US" dirty="0" smtClean="0"/>
              <a:t>Various techniques developed for reduction of heat fluxes </a:t>
            </a:r>
            <a:r>
              <a:rPr kumimoji="1" lang="en-US" i="1" dirty="0" err="1" smtClean="0"/>
              <a:t>q</a:t>
            </a:r>
            <a:r>
              <a:rPr kumimoji="1" lang="en-US" i="1" baseline="-25000" dirty="0" smtClean="0"/>
              <a:t>||</a:t>
            </a:r>
            <a:r>
              <a:rPr kumimoji="1" lang="en-US" dirty="0" smtClean="0"/>
              <a:t> (divertor SOL) and </a:t>
            </a:r>
            <a:r>
              <a:rPr kumimoji="1" lang="en-US" i="1" dirty="0" err="1" smtClean="0"/>
              <a:t>q</a:t>
            </a:r>
            <a:r>
              <a:rPr kumimoji="1" lang="en-US" i="1" baseline="-25000" dirty="0" err="1" smtClean="0"/>
              <a:t>peak</a:t>
            </a:r>
            <a:r>
              <a:rPr kumimoji="1" lang="en-US" dirty="0" smtClean="0"/>
              <a:t> (divertor target)</a:t>
            </a:r>
            <a:endParaRPr kumimoji="1"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8686800" cy="2667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Recent </a:t>
            </a:r>
            <a:r>
              <a:rPr lang="en-US" sz="2000" dirty="0"/>
              <a:t>ideas to improve standard divertor geometry</a:t>
            </a:r>
          </a:p>
          <a:p>
            <a:pPr marL="625400" lvl="1" indent="-279367"/>
            <a:r>
              <a:rPr lang="en-US" sz="1800" dirty="0"/>
              <a:t>Snowflake divertor (D. D. Ryutov, </a:t>
            </a:r>
            <a:r>
              <a:rPr lang="en-US" sz="1800" dirty="0" err="1"/>
              <a:t>PoP</a:t>
            </a:r>
            <a:r>
              <a:rPr lang="en-US" sz="1800" dirty="0"/>
              <a:t> 14, 064502 2007)</a:t>
            </a:r>
          </a:p>
          <a:p>
            <a:pPr marL="625400" lvl="1" indent="-279367"/>
            <a:r>
              <a:rPr lang="en-US" sz="1800" dirty="0" smtClean="0"/>
              <a:t>X</a:t>
            </a:r>
            <a:r>
              <a:rPr lang="en-US" sz="1800" dirty="0"/>
              <a:t>-divertor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IC/P6-43, IAEA FEC 2004</a:t>
            </a:r>
            <a:r>
              <a:rPr lang="en-US" sz="1800" dirty="0" smtClean="0"/>
              <a:t>)</a:t>
            </a:r>
          </a:p>
          <a:p>
            <a:pPr marL="1025402" lvl="2" indent="-279367"/>
            <a:r>
              <a:rPr lang="en-US" sz="1800" dirty="0" smtClean="0"/>
              <a:t>Local (strike point) flux expansion</a:t>
            </a:r>
            <a:endParaRPr lang="en-US" sz="1800" dirty="0"/>
          </a:p>
          <a:p>
            <a:pPr marL="625400" lvl="1" indent="-279367"/>
            <a:r>
              <a:rPr lang="en-US" sz="1800" dirty="0" smtClean="0"/>
              <a:t>Super</a:t>
            </a:r>
            <a:r>
              <a:rPr lang="en-US" sz="1800" dirty="0"/>
              <a:t>-X divertor (M. </a:t>
            </a:r>
            <a:r>
              <a:rPr lang="en-US" sz="1800" dirty="0" err="1"/>
              <a:t>Kotschenreuther</a:t>
            </a:r>
            <a:r>
              <a:rPr lang="en-US" sz="1800" dirty="0"/>
              <a:t> </a:t>
            </a:r>
            <a:r>
              <a:rPr lang="en-US" sz="1800" i="1" dirty="0"/>
              <a:t>et. al</a:t>
            </a:r>
            <a:r>
              <a:rPr lang="en-US" sz="1800" dirty="0"/>
              <a:t>, IC/P4-7, IAEA FEC 2008</a:t>
            </a:r>
            <a:r>
              <a:rPr lang="en-US" sz="1800" dirty="0" smtClean="0"/>
              <a:t>)</a:t>
            </a:r>
          </a:p>
          <a:p>
            <a:pPr marL="1025402" lvl="2" indent="-279367"/>
            <a:r>
              <a:rPr lang="en-US" sz="1800" dirty="0"/>
              <a:t>Local (strike point) flux </a:t>
            </a:r>
            <a:r>
              <a:rPr lang="en-US" sz="1800" dirty="0" smtClean="0"/>
              <a:t>expansion at large R (major radius)</a:t>
            </a:r>
          </a:p>
          <a:p>
            <a:pPr marL="1025402" lvl="2" indent="-279367"/>
            <a:r>
              <a:rPr lang="en-US" sz="1800" dirty="0" smtClean="0"/>
              <a:t>Being implemented in MAST Upgrade</a:t>
            </a:r>
          </a:p>
          <a:p>
            <a:pPr marL="1025402" lvl="2" indent="-279367"/>
            <a:r>
              <a:rPr lang="en-US" sz="1800" dirty="0" smtClean="0"/>
              <a:t>See T. Petrie et al., Talk O36 on Friday, 25 May 2012</a:t>
            </a:r>
          </a:p>
          <a:p>
            <a:pPr marL="625400" lvl="1" indent="-279367"/>
            <a:endParaRPr lang="en-US" sz="1800" dirty="0"/>
          </a:p>
          <a:p>
            <a:pPr lvl="1"/>
            <a:endParaRPr lang="en-US" sz="20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rgbClr val="004A95"/>
              </a:buClr>
              <a:buFont typeface="Arial"/>
              <a:buChar char="•"/>
            </a:pPr>
            <a:endParaRPr lang="en-US" sz="1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590800"/>
            <a:ext cx="2590800" cy="67283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47800"/>
            <a:ext cx="80534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94590"/>
      </p:ext>
    </p:extLst>
  </p:cSld>
  <p:clrMapOvr>
    <a:masterClrMapping/>
  </p:clrMapOvr>
  <p:transition xmlns:p14="http://schemas.microsoft.com/office/powerpoint/2010/main" advTm="952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yutov-sf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4" y="1233744"/>
            <a:ext cx="1752601" cy="2423860"/>
          </a:xfrm>
          <a:prstGeom prst="rect">
            <a:avLst/>
          </a:prstGeom>
        </p:spPr>
      </p:pic>
      <p:pic>
        <p:nvPicPr>
          <p:cNvPr id="12" name="Picture 11" descr="ryutov-sf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45" y="3581400"/>
            <a:ext cx="2904356" cy="2547424"/>
          </a:xfrm>
          <a:prstGeom prst="rect">
            <a:avLst/>
          </a:prstGeom>
        </p:spPr>
      </p:pic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533400" y="155449"/>
            <a:ext cx="8153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Snowflake divertor geometry is “advanced” </a:t>
            </a:r>
            <a:r>
              <a:rPr lang="en-US" dirty="0" err="1" smtClean="0"/>
              <a:t>w.r.t</a:t>
            </a:r>
            <a:r>
              <a:rPr lang="en-US" dirty="0" smtClean="0"/>
              <a:t>. standard X-point divertor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200" y="1295401"/>
            <a:ext cx="6858000" cy="5181600"/>
          </a:xfrm>
        </p:spPr>
        <p:txBody>
          <a:bodyPr/>
          <a:lstStyle/>
          <a:p>
            <a:r>
              <a:rPr lang="en-US" sz="2000" dirty="0"/>
              <a:t>Snowflake divertor</a:t>
            </a:r>
          </a:p>
          <a:p>
            <a:pPr marL="684130" lvl="1" indent="-342858"/>
            <a:r>
              <a:rPr lang="en-US" sz="1800" dirty="0"/>
              <a:t>Second-order null</a:t>
            </a:r>
            <a:endParaRPr lang="en-US" sz="1800" b="1" dirty="0"/>
          </a:p>
          <a:p>
            <a:pPr marL="1141274" lvl="3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 and </a:t>
            </a:r>
            <a:r>
              <a:rPr lang="en-US" sz="1600" i="1" dirty="0"/>
              <a:t>grad B</a:t>
            </a:r>
            <a:r>
              <a:rPr lang="en-US" sz="1600" i="1" baseline="-25000" dirty="0"/>
              <a:t>p</a:t>
            </a:r>
            <a:r>
              <a:rPr lang="en-US" sz="1600" dirty="0"/>
              <a:t> ~ 0 (Cf. first-order null: </a:t>
            </a:r>
            <a:r>
              <a:rPr lang="en-US" sz="1600" i="1" dirty="0"/>
              <a:t>B</a:t>
            </a:r>
            <a:r>
              <a:rPr lang="en-US" sz="1600" i="1" baseline="-25000" dirty="0"/>
              <a:t>p</a:t>
            </a:r>
            <a:r>
              <a:rPr lang="en-US" sz="1600" dirty="0"/>
              <a:t> ~ 0</a:t>
            </a:r>
            <a:r>
              <a:rPr lang="en-US" sz="1600" i="1" dirty="0"/>
              <a:t>)</a:t>
            </a:r>
            <a:endParaRPr lang="en-US" sz="1600" dirty="0"/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Obtained with existing divertor coils (min. 2)</a:t>
            </a:r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/>
              <a:t>Exact snowflake topologically </a:t>
            </a:r>
            <a:r>
              <a:rPr lang="en-US" sz="1800" dirty="0" smtClean="0"/>
              <a:t>unstable</a:t>
            </a:r>
          </a:p>
          <a:p>
            <a:pPr marL="684130" lvl="1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dirty="0" smtClean="0"/>
              <a:t>Deviation from ideal snowflake: </a:t>
            </a:r>
            <a:r>
              <a:rPr lang="en-US" sz="1800" i="1" dirty="0" smtClean="0">
                <a:latin typeface="Symbol" charset="2"/>
                <a:cs typeface="Symbol" charset="2"/>
              </a:rPr>
              <a:t>s = </a:t>
            </a:r>
            <a:r>
              <a:rPr lang="en-US" sz="1800" i="1" dirty="0" smtClean="0">
                <a:cs typeface="Symbol" charset="2"/>
              </a:rPr>
              <a:t>d / a</a:t>
            </a:r>
          </a:p>
          <a:p>
            <a:pPr marL="1084132" lvl="2" indent="-342858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400" i="1" dirty="0" smtClean="0">
                <a:cs typeface="Symbol" charset="2"/>
              </a:rPr>
              <a:t>d – </a:t>
            </a:r>
            <a:r>
              <a:rPr lang="en-US" sz="1400" dirty="0" smtClean="0">
                <a:cs typeface="Symbol" charset="2"/>
              </a:rPr>
              <a:t>distance between nulls, </a:t>
            </a:r>
            <a:r>
              <a:rPr lang="en-US" sz="1400" i="1" dirty="0" smtClean="0">
                <a:cs typeface="Symbol" charset="2"/>
              </a:rPr>
              <a:t>a</a:t>
            </a:r>
            <a:r>
              <a:rPr lang="en-US" sz="1400" dirty="0" smtClean="0">
                <a:cs typeface="Symbol" charset="2"/>
              </a:rPr>
              <a:t> – plasma minor radius</a:t>
            </a:r>
            <a:endParaRPr lang="en-US" sz="1400" b="1" dirty="0"/>
          </a:p>
          <a:p>
            <a:r>
              <a:rPr lang="en-US" sz="2000" dirty="0"/>
              <a:t>Predicted geometry properties (cf. standard divertor)</a:t>
            </a:r>
          </a:p>
          <a:p>
            <a:pPr marL="627063" lvl="1" indent="-285750"/>
            <a:r>
              <a:rPr lang="en-US" sz="1800" dirty="0" smtClean="0"/>
              <a:t>Increased edge shear: </a:t>
            </a:r>
            <a:r>
              <a:rPr lang="en-US" sz="1800" dirty="0" err="1"/>
              <a:t>ped</a:t>
            </a:r>
            <a:r>
              <a:rPr lang="en-US" sz="1800" dirty="0"/>
              <a:t>. </a:t>
            </a:r>
            <a:r>
              <a:rPr lang="en-US" sz="1800" dirty="0" smtClean="0"/>
              <a:t>stability</a:t>
            </a:r>
          </a:p>
          <a:p>
            <a:pPr marL="627063" lvl="1" indent="-285750"/>
            <a:r>
              <a:rPr lang="en-US" sz="1800" dirty="0" err="1" smtClean="0"/>
              <a:t>Add’l</a:t>
            </a:r>
            <a:r>
              <a:rPr lang="en-US" sz="1800" dirty="0" smtClean="0"/>
              <a:t> null: H-mode power threshold, ion loss</a:t>
            </a:r>
            <a:endParaRPr lang="en-US" sz="1800" dirty="0"/>
          </a:p>
          <a:p>
            <a:pPr marL="627063" lvl="1" indent="-285750"/>
            <a:r>
              <a:rPr lang="en-US" sz="1800" dirty="0"/>
              <a:t>Larger plasma wetted-area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wet</a:t>
            </a:r>
            <a:r>
              <a:rPr lang="en-US" sz="1800" dirty="0"/>
              <a:t> 	: reduce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>
                <a:cs typeface="Symbol" charset="2"/>
              </a:rPr>
              <a:t>div</a:t>
            </a:r>
            <a:endParaRPr lang="en-US" sz="1800" i="1" baseline="-25000" dirty="0" smtClean="0">
              <a:cs typeface="Symbol" charset="2"/>
            </a:endParaRPr>
          </a:p>
          <a:p>
            <a:pPr marL="627063" lvl="1" indent="-285750"/>
            <a:r>
              <a:rPr lang="en-US" sz="1800" dirty="0" smtClean="0">
                <a:cs typeface="Symbol" charset="2"/>
              </a:rPr>
              <a:t>Four strike points			: share </a:t>
            </a:r>
            <a:r>
              <a:rPr lang="en-US" sz="1800" i="1" dirty="0" err="1" smtClean="0"/>
              <a:t>q</a:t>
            </a:r>
            <a:r>
              <a:rPr lang="en-US" sz="1800" i="1" baseline="-25000" dirty="0" err="1" smtClean="0"/>
              <a:t>II</a:t>
            </a:r>
            <a:endParaRPr lang="en-US" sz="1800" dirty="0">
              <a:cs typeface="Symbol" charset="2"/>
            </a:endParaRPr>
          </a:p>
          <a:p>
            <a:pPr marL="627063" lvl="1" indent="-285750"/>
            <a:r>
              <a:rPr lang="en-US" sz="1800" dirty="0"/>
              <a:t>Larger X-point connection length </a:t>
            </a:r>
            <a:r>
              <a:rPr lang="en-US" sz="1800" i="1" dirty="0"/>
              <a:t>L</a:t>
            </a:r>
            <a:r>
              <a:rPr lang="en-US" sz="1800" i="1" baseline="-25000" dirty="0"/>
              <a:t>x</a:t>
            </a:r>
            <a:r>
              <a:rPr lang="en-US" sz="1800" dirty="0"/>
              <a:t> 	: reduce </a:t>
            </a:r>
            <a:r>
              <a:rPr lang="en-US" sz="1800" i="1" dirty="0" err="1"/>
              <a:t>q</a:t>
            </a:r>
            <a:r>
              <a:rPr lang="en-US" sz="1800" i="1" baseline="-25000" dirty="0" err="1"/>
              <a:t>II</a:t>
            </a:r>
            <a:endParaRPr lang="en-US" sz="1800" i="1" baseline="-25000" dirty="0"/>
          </a:p>
          <a:p>
            <a:pPr marL="627063" lvl="1" indent="-285750"/>
            <a:r>
              <a:rPr lang="en-US" sz="1800" dirty="0"/>
              <a:t>Larger effective divertor volume </a:t>
            </a:r>
            <a:r>
              <a:rPr lang="en-US" sz="1800" i="1" dirty="0" err="1"/>
              <a:t>V</a:t>
            </a:r>
            <a:r>
              <a:rPr lang="en-US" sz="1800" i="1" baseline="-25000" dirty="0" err="1"/>
              <a:t>div</a:t>
            </a:r>
            <a:r>
              <a:rPr lang="en-US" sz="1800" dirty="0"/>
              <a:t> 	: incr.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rad</a:t>
            </a:r>
            <a:r>
              <a:rPr lang="en-US" sz="1800" i="1" baseline="-25000" dirty="0"/>
              <a:t> </a:t>
            </a:r>
            <a:r>
              <a:rPr lang="en-US" sz="1800" dirty="0"/>
              <a:t>,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CX</a:t>
            </a:r>
          </a:p>
          <a:p>
            <a:pPr marL="284128"/>
            <a:endParaRPr lang="en-US" sz="1400" dirty="0"/>
          </a:p>
          <a:p>
            <a:pPr marL="284128"/>
            <a:r>
              <a:rPr lang="en-US" sz="2000" dirty="0" smtClean="0"/>
              <a:t>Experiments: TCV and NSTX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315733" y="5410206"/>
            <a:ext cx="2762797" cy="1034117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  <a:latin typeface="+mn-lt"/>
              </a:rPr>
              <a:t>  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i="0" dirty="0" smtClean="0">
                <a:solidFill>
                  <a:srgbClr val="FF0000"/>
                </a:solidFill>
                <a:latin typeface="+mn-lt"/>
              </a:rPr>
              <a:t>          snowflake</a:t>
            </a:r>
            <a:r>
              <a:rPr lang="en-US" sz="1800" i="0" dirty="0">
                <a:solidFill>
                  <a:srgbClr val="FF0000"/>
                </a:solidFill>
                <a:latin typeface="+mn-lt"/>
              </a:rPr>
              <a:t>-minus</a:t>
            </a:r>
          </a:p>
          <a:p>
            <a:pPr algn="r">
              <a:spcAft>
                <a:spcPts val="0"/>
              </a:spcAft>
              <a:buNone/>
            </a:pPr>
            <a:r>
              <a:rPr lang="en-US" sz="1800" i="0" dirty="0">
                <a:solidFill>
                  <a:srgbClr val="FF0000"/>
                </a:solidFill>
              </a:rPr>
              <a:t>snowflake-plus</a:t>
            </a:r>
            <a:endParaRPr lang="en-US" sz="1800" i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5" y="1295403"/>
            <a:ext cx="1424715" cy="877151"/>
          </a:xfrm>
          <a:prstGeom prst="rect">
            <a:avLst/>
          </a:prstGeom>
        </p:spPr>
        <p:txBody>
          <a:bodyPr wrap="none" lIns="91428" tIns="45714" rIns="91428" bIns="45714" numCol="1">
            <a:spAutoFit/>
          </a:bodyPr>
          <a:lstStyle/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Exact</a:t>
            </a: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snowflake</a:t>
            </a:r>
          </a:p>
          <a:p>
            <a:pPr>
              <a:lnSpc>
                <a:spcPct val="70000"/>
              </a:lnSpc>
              <a:spcAft>
                <a:spcPts val="0"/>
              </a:spcAft>
              <a:buNone/>
            </a:pPr>
            <a:r>
              <a:rPr lang="en-US" sz="2000" i="0" dirty="0">
                <a:solidFill>
                  <a:srgbClr val="FF0000"/>
                </a:solidFill>
                <a:latin typeface="+mn-lt"/>
              </a:rPr>
              <a:t>divertor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8400" y="6324600"/>
            <a:ext cx="2592786" cy="307764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D. D. Ryutov,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PoP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14, 064502 2007</a:t>
            </a:r>
          </a:p>
        </p:txBody>
      </p:sp>
      <p:sp>
        <p:nvSpPr>
          <p:cNvPr id="2" name="Rectangle 1"/>
          <p:cNvSpPr/>
          <p:nvPr/>
        </p:nvSpPr>
        <p:spPr>
          <a:xfrm>
            <a:off x="8077200" y="2768024"/>
            <a:ext cx="34436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i="0" dirty="0" smtClean="0">
                <a:solidFill>
                  <a:srgbClr val="FF0000"/>
                </a:solidFill>
              </a:rPr>
              <a:t>*</a:t>
            </a:r>
            <a:endParaRPr lang="en-US" sz="3200" i="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5800" y="49530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93797" y="49530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8397" y="48723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8397" y="5105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i="0" dirty="0" smtClean="0">
                <a:solidFill>
                  <a:srgbClr val="FF0000"/>
                </a:solidFill>
              </a:rPr>
              <a:t>+</a:t>
            </a:r>
            <a:endParaRPr lang="en-US" sz="2400" i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772400" y="3154681"/>
            <a:ext cx="228600" cy="2743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39A6"/>
              </a:solidFill>
              <a:effectLst/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914027"/>
      </p:ext>
    </p:extLst>
  </p:cSld>
  <p:clrMapOvr>
    <a:masterClrMapping/>
  </p:clrMapOvr>
  <p:transition xmlns:p14="http://schemas.microsoft.com/office/powerpoint/2010/main" advTm="1222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Experimental studies of snowflake divertor configuration in NSTX and TCV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6248399" cy="35052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Tokamak divertor challenge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Snowflake divertor configuration </a:t>
            </a:r>
          </a:p>
          <a:p>
            <a:r>
              <a:rPr lang="en-US" sz="2300" b="1" dirty="0"/>
              <a:t>Snowflake divertor in </a:t>
            </a:r>
            <a:r>
              <a:rPr lang="en-US" sz="2300" b="1" dirty="0" smtClean="0"/>
              <a:t>NSTX and TCV</a:t>
            </a:r>
            <a:endParaRPr lang="en-US" sz="2300" b="1" dirty="0"/>
          </a:p>
          <a:p>
            <a:pPr marL="574605" lvl="1" indent="-226986"/>
            <a:r>
              <a:rPr lang="en-US" sz="2200" dirty="0"/>
              <a:t>Magnetic </a:t>
            </a:r>
            <a:r>
              <a:rPr lang="en-US" sz="2200" dirty="0" smtClean="0"/>
              <a:t>properties and control </a:t>
            </a:r>
          </a:p>
          <a:p>
            <a:pPr marL="574605" lvl="1" indent="-226986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-mode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confinement and pedestal </a:t>
            </a:r>
          </a:p>
          <a:p>
            <a:pPr marL="574605" lvl="1" indent="-226986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Divertor heat flux mitigation and partitioning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 marL="574605" lvl="1" indent="-226986"/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Modeling </a:t>
            </a:r>
          </a:p>
          <a:p>
            <a:pPr marL="574605" lvl="1" indent="-226986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Conclusions and outlook</a:t>
            </a:r>
          </a:p>
        </p:txBody>
      </p:sp>
    </p:spTree>
    <p:extLst>
      <p:ext uri="{BB962C8B-B14F-4D97-AF65-F5344CB8AC3E}">
        <p14:creationId xmlns:p14="http://schemas.microsoft.com/office/powerpoint/2010/main" val="2259668198"/>
      </p:ext>
    </p:extLst>
  </p:cSld>
  <p:clrMapOvr>
    <a:masterClrMapping/>
  </p:clrMapOvr>
  <p:transition xmlns:p14="http://schemas.microsoft.com/office/powerpoint/2010/main" advTm="681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62600" y="16764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342858" indent="-342858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5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6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5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4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9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  <a:tabLst>
                <a:tab pos="0" algn="l"/>
              </a:tabLst>
            </a:pPr>
            <a:r>
              <a:rPr lang="en-US" sz="1800" b="0" i="0" dirty="0" smtClean="0"/>
              <a:t>Conventional aspect ratio </a:t>
            </a:r>
            <a:r>
              <a:rPr lang="en-US" sz="1800" b="0" dirty="0" smtClean="0"/>
              <a:t>A</a:t>
            </a:r>
            <a:r>
              <a:rPr lang="en-US" sz="1800" b="0" i="0" dirty="0" smtClean="0"/>
              <a:t>=3.5-3.7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dirty="0" err="1" smtClean="0"/>
              <a:t>I</a:t>
            </a:r>
            <a:r>
              <a:rPr lang="en-US" sz="1800" b="0" baseline="-25000" dirty="0" err="1" smtClean="0"/>
              <a:t>p</a:t>
            </a:r>
            <a:r>
              <a:rPr lang="en-US" sz="1800" b="0" dirty="0" smtClean="0"/>
              <a:t> </a:t>
            </a:r>
            <a:r>
              <a:rPr lang="en-US" sz="1800" b="0" i="0" dirty="0" smtClean="0"/>
              <a:t>≤ 1.0 MA, </a:t>
            </a:r>
            <a:r>
              <a:rPr lang="en-US" sz="1800" b="0" dirty="0" smtClean="0"/>
              <a:t>B</a:t>
            </a:r>
            <a:r>
              <a:rPr lang="en-US" sz="1800" b="0" baseline="-25000" dirty="0" smtClean="0"/>
              <a:t>T</a:t>
            </a:r>
            <a:r>
              <a:rPr lang="en-US" sz="1800" b="0" i="0" dirty="0" smtClean="0"/>
              <a:t> ≤ 1.5 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dirty="0" smtClean="0"/>
              <a:t>P</a:t>
            </a:r>
            <a:r>
              <a:rPr lang="en-US" sz="1800" b="0" baseline="-25000" dirty="0" smtClean="0"/>
              <a:t>in</a:t>
            </a:r>
            <a:r>
              <a:rPr lang="en-US" sz="1800" b="0" i="0" dirty="0" smtClean="0"/>
              <a:t> ≤ 4.5 MW (ECH)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Graphite </a:t>
            </a:r>
            <a:r>
              <a:rPr lang="en-US" sz="1800" b="0" i="0" dirty="0" err="1" smtClean="0"/>
              <a:t>PFCs</a:t>
            </a:r>
            <a:endParaRPr lang="en-US" sz="1800" b="0" i="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Open divertor (not optimized)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Create magnetic configuration (SF, SF+, SF-) with shaping coil</a:t>
            </a:r>
            <a:r>
              <a:rPr lang="en-US" sz="1600" b="0" i="0" dirty="0" smtClean="0"/>
              <a:t>s</a:t>
            </a:r>
          </a:p>
          <a:p>
            <a:pPr lvl="1"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baseline="30000" dirty="0" smtClean="0"/>
          </a:p>
          <a:p>
            <a:pPr lvl="1"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NSTX and </a:t>
            </a:r>
            <a:r>
              <a:rPr lang="en-US" sz="3100" dirty="0" smtClean="0"/>
              <a:t>TCV: Snowflake divertor configurations obtained with existing divertor coils</a:t>
            </a:r>
            <a:endParaRPr lang="en-US" sz="3100" i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1447800"/>
            <a:ext cx="902787" cy="52320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i="0" dirty="0" smtClean="0">
                <a:solidFill>
                  <a:srgbClr val="1A4A91"/>
                </a:solidFill>
                <a:latin typeface="+mn-lt"/>
              </a:rPr>
              <a:t>TCV</a:t>
            </a:r>
            <a:endParaRPr lang="en-US" sz="2800" i="0" dirty="0">
              <a:solidFill>
                <a:srgbClr val="1A4A91"/>
              </a:solidFill>
              <a:latin typeface="+mn-lt"/>
            </a:endParaRPr>
          </a:p>
        </p:txBody>
      </p:sp>
      <p:pic>
        <p:nvPicPr>
          <p:cNvPr id="13" name="Picture 12" descr="TCV_36151t0457_pfc_curr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4967427" cy="3962400"/>
          </a:xfrm>
          <a:prstGeom prst="rect">
            <a:avLst/>
          </a:prstGeom>
        </p:spPr>
      </p:pic>
      <p:pic>
        <p:nvPicPr>
          <p:cNvPr id="15" name="Picture 14" descr="CRPP-Logo_m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0"/>
            <a:ext cx="395882" cy="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59045"/>
      </p:ext>
    </p:extLst>
  </p:cSld>
  <p:clrMapOvr>
    <a:masterClrMapping/>
  </p:clrMapOvr>
  <p:transition xmlns:p14="http://schemas.microsoft.com/office/powerpoint/2010/main" advTm="60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TCV:  Investigate the characteristics of the entire range of snowflake configurations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8787" y="5029201"/>
            <a:ext cx="82296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Variable configuration: vary location of </a:t>
            </a:r>
            <a:r>
              <a:rPr lang="en-US" sz="1800" b="0" i="0" kern="0" dirty="0">
                <a:solidFill>
                  <a:schemeClr val="tx1"/>
                </a:solidFill>
                <a:latin typeface="+mn-lt"/>
              </a:rPr>
              <a:t>X</a:t>
            </a:r>
            <a:r>
              <a:rPr lang="en-US" sz="1800" b="0" i="0" kern="0" dirty="0" smtClean="0">
                <a:solidFill>
                  <a:schemeClr val="tx1"/>
                </a:solidFill>
                <a:latin typeface="+mn-lt"/>
              </a:rPr>
              <a:t>-points over a wide range</a:t>
            </a:r>
          </a:p>
          <a:p>
            <a:pPr marL="800002" lvl="1" indent="-342858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All configurations are obtained under feed-forward control</a:t>
            </a:r>
          </a:p>
          <a:p>
            <a:pPr marL="800002" lvl="1" indent="-342858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Experiments have so far focused on SF+</a:t>
            </a:r>
            <a:endParaRPr lang="en-US" sz="1600" b="0" i="0" kern="0" dirty="0" smtClean="0">
              <a:solidFill>
                <a:schemeClr val="tx1"/>
              </a:solidFill>
            </a:endParaRPr>
          </a:p>
          <a:p>
            <a:pPr marL="342858" indent="-342858">
              <a:buClr>
                <a:srgbClr val="004483"/>
              </a:buClr>
              <a:buFont typeface="Wingdings" pitchFamily="-65" charset="2"/>
              <a:buChar char="§"/>
            </a:pPr>
            <a:r>
              <a:rPr lang="en-US" sz="1800" b="0" i="0" kern="0" dirty="0" smtClean="0">
                <a:solidFill>
                  <a:schemeClr val="tx1"/>
                </a:solidFill>
              </a:rPr>
              <a:t>Investigate possibility to distribute exhaust power on more than the two strike points</a:t>
            </a:r>
          </a:p>
          <a:p>
            <a:pPr marL="687388" lvl="1" indent="-230188">
              <a:buClr>
                <a:srgbClr val="004483"/>
              </a:buClr>
              <a:buFont typeface="Arial"/>
              <a:buChar char="•"/>
            </a:pPr>
            <a:endParaRPr lang="en-US" sz="1600" b="0" i="0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43000"/>
            <a:ext cx="5353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b="0" i="0" dirty="0" smtClean="0">
                <a:solidFill>
                  <a:srgbClr val="1A4A91"/>
                </a:solidFill>
              </a:rPr>
              <a:t>[F. </a:t>
            </a:r>
            <a:r>
              <a:rPr lang="en-GB" sz="1400" b="0" i="0" dirty="0" err="1" smtClean="0">
                <a:solidFill>
                  <a:srgbClr val="1A4A91"/>
                </a:solidFill>
              </a:rPr>
              <a:t>Piras</a:t>
            </a:r>
            <a:r>
              <a:rPr lang="en-GB" sz="1400" b="0" i="0" dirty="0" smtClean="0">
                <a:solidFill>
                  <a:srgbClr val="1A4A91"/>
                </a:solidFill>
              </a:rPr>
              <a:t>, et al., </a:t>
            </a:r>
            <a:r>
              <a:rPr lang="en-GB" sz="1400" b="0" dirty="0" smtClean="0">
                <a:solidFill>
                  <a:srgbClr val="1A4A91"/>
                </a:solidFill>
              </a:rPr>
              <a:t>Plasma Phys. Control. Fusion. </a:t>
            </a:r>
            <a:r>
              <a:rPr lang="en-GB" sz="1400" i="0" dirty="0" smtClean="0">
                <a:solidFill>
                  <a:srgbClr val="1A4A91"/>
                </a:solidFill>
              </a:rPr>
              <a:t>51 </a:t>
            </a:r>
            <a:r>
              <a:rPr lang="en-GB" sz="1400" b="0" i="0" dirty="0" smtClean="0">
                <a:solidFill>
                  <a:srgbClr val="1A4A91"/>
                </a:solidFill>
              </a:rPr>
              <a:t>(2009) 055009]</a:t>
            </a:r>
            <a:endParaRPr lang="en-GB" sz="1400" b="0" i="0" dirty="0">
              <a:solidFill>
                <a:srgbClr val="1A4A9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67600" y="1828801"/>
            <a:ext cx="15240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marL="169863" indent="-169863">
              <a:buClr>
                <a:srgbClr val="004483"/>
              </a:buClr>
              <a:buFont typeface="Arial"/>
              <a:buChar char="•"/>
            </a:pP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Evaluate </a:t>
            </a:r>
            <a:r>
              <a:rPr lang="en-US" sz="1600" b="0" kern="0" dirty="0" err="1" smtClean="0">
                <a:solidFill>
                  <a:schemeClr val="tx1"/>
                </a:solidFill>
                <a:latin typeface="+mn-lt"/>
              </a:rPr>
              <a:t>f</a:t>
            </a:r>
            <a:r>
              <a:rPr lang="en-US" sz="1600" b="0" i="0" kern="0" baseline="-25000" dirty="0" err="1" smtClean="0">
                <a:solidFill>
                  <a:schemeClr val="tx1"/>
                </a:solidFill>
                <a:latin typeface="+mn-lt"/>
              </a:rPr>
              <a:t>exp</a:t>
            </a:r>
            <a:r>
              <a:rPr lang="en-US" sz="1600" b="0" i="0" kern="0" dirty="0" smtClean="0">
                <a:solidFill>
                  <a:schemeClr val="tx1"/>
                </a:solidFill>
                <a:latin typeface="+mn-lt"/>
              </a:rPr>
              <a:t> and CL at location of max. </a:t>
            </a:r>
            <a:r>
              <a:rPr lang="en-US" sz="1600" b="0" kern="0" dirty="0" err="1" smtClean="0">
                <a:solidFill>
                  <a:schemeClr val="tx1"/>
                </a:solidFill>
              </a:rPr>
              <a:t>f</a:t>
            </a:r>
            <a:r>
              <a:rPr lang="en-US" sz="1600" b="0" i="0" kern="0" baseline="-25000" dirty="0" err="1" smtClean="0">
                <a:solidFill>
                  <a:schemeClr val="tx1"/>
                </a:solidFill>
              </a:rPr>
              <a:t>exp</a:t>
            </a:r>
            <a:endParaRPr lang="en-US" sz="1600" b="0" i="0" kern="0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 descr="CL_configurations_36151_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606" y="1752600"/>
            <a:ext cx="2335794" cy="3200400"/>
          </a:xfrm>
          <a:prstGeom prst="rect">
            <a:avLst/>
          </a:prstGeom>
        </p:spPr>
      </p:pic>
      <p:pic>
        <p:nvPicPr>
          <p:cNvPr id="14" name="Picture 13" descr="SF_configurations_361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4" y="1676400"/>
            <a:ext cx="4216486" cy="3200400"/>
          </a:xfrm>
          <a:prstGeom prst="rect">
            <a:avLst/>
          </a:prstGeom>
        </p:spPr>
      </p:pic>
      <p:pic>
        <p:nvPicPr>
          <p:cNvPr id="8" name="Picture 7" descr="CRPP-Logo_m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718" y="594718"/>
            <a:ext cx="395882" cy="3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NSTX and </a:t>
            </a:r>
            <a:r>
              <a:rPr lang="en-US" sz="3100" dirty="0" smtClean="0"/>
              <a:t>TCV: Snowflake divertor configurations obtained with existing divertor coils</a:t>
            </a:r>
            <a:endParaRPr lang="en-US" sz="3100" i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352800" y="1143003"/>
            <a:ext cx="381000" cy="4000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2000" i="0">
              <a:solidFill>
                <a:srgbClr val="004A95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4024" y="3886200"/>
            <a:ext cx="381000" cy="3077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8" tIns="45714" rIns="91428" bIns="45714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290" eaLnBrk="0" hangingPunct="0">
              <a:spcBef>
                <a:spcPct val="50000"/>
              </a:spcBef>
              <a:buNone/>
            </a:pPr>
            <a:endParaRPr lang="en-US" sz="1400" b="0" i="0">
              <a:solidFill>
                <a:srgbClr val="0039A6"/>
              </a:solidFill>
              <a:latin typeface="Impact" pitchFamily="-65" charset="0"/>
              <a:ea typeface="ＭＳ Ｐゴシック" pitchFamily="-128" charset="-128"/>
              <a:cs typeface="ＭＳ Ｐゴシック" pitchFamily="-128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1752600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noAutofit/>
          </a:bodyPr>
          <a:lstStyle>
            <a:lvl1pPr marL="342858" indent="-342858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Wingdings" pitchFamily="-65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0" indent="-285715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Times" pitchFamily="-65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2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06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Symbol" pitchFamily="-65" charset="2"/>
              <a:buChar char="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95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0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4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29" indent="-228572" algn="l" rtl="0" fontAlgn="base">
              <a:spcBef>
                <a:spcPct val="20000"/>
              </a:spcBef>
              <a:spcAft>
                <a:spcPct val="0"/>
              </a:spcAft>
              <a:buClr>
                <a:srgbClr val="004483"/>
              </a:buClr>
              <a:buFont typeface="Geneva CE" pitchFamily="-65" charset="-18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  <a:buFont typeface="Wingdings" charset="2"/>
              <a:buChar char="§"/>
            </a:pPr>
            <a:r>
              <a:rPr lang="en-US" sz="1800" b="0" i="0" dirty="0" smtClean="0"/>
              <a:t>Aspect ratio </a:t>
            </a:r>
            <a:r>
              <a:rPr lang="en-US" sz="1800" b="0" dirty="0" smtClean="0"/>
              <a:t>A</a:t>
            </a:r>
            <a:r>
              <a:rPr lang="en-US" sz="1800" b="0" i="0" dirty="0" smtClean="0"/>
              <a:t>=1.4-1.5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dirty="0" err="1" smtClean="0"/>
              <a:t>I</a:t>
            </a:r>
            <a:r>
              <a:rPr lang="en-US" sz="1800" b="0" baseline="-25000" dirty="0" err="1" smtClean="0"/>
              <a:t>p</a:t>
            </a:r>
            <a:r>
              <a:rPr lang="en-US" sz="1800" b="0" i="0" dirty="0" smtClean="0"/>
              <a:t> ≤ 1.4 MA,</a:t>
            </a:r>
            <a:r>
              <a:rPr lang="en-US" sz="1800" b="0" dirty="0" smtClean="0"/>
              <a:t> B</a:t>
            </a:r>
            <a:r>
              <a:rPr lang="en-US" sz="1800" b="0" baseline="-25000" dirty="0" smtClean="0"/>
              <a:t>T</a:t>
            </a:r>
            <a:r>
              <a:rPr lang="en-US" sz="1800" b="0" i="0" dirty="0" smtClean="0"/>
              <a:t>= 0.45 T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dirty="0" smtClean="0"/>
              <a:t>P</a:t>
            </a:r>
            <a:r>
              <a:rPr lang="en-US" sz="1800" b="0" baseline="-25000" dirty="0" smtClean="0"/>
              <a:t>in</a:t>
            </a:r>
            <a:r>
              <a:rPr lang="en-US" sz="1800" b="0" i="0" dirty="0" smtClean="0"/>
              <a:t> ≤ 7.4 MW (NBI) 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dirty="0" err="1" smtClean="0">
                <a:latin typeface="Symbol" charset="2"/>
                <a:cs typeface="Symbol" charset="2"/>
              </a:rPr>
              <a:t>l</a:t>
            </a:r>
            <a:r>
              <a:rPr lang="en-US" sz="1800" b="0" baseline="-25000" dirty="0" err="1" smtClean="0"/>
              <a:t>q</a:t>
            </a:r>
            <a:r>
              <a:rPr lang="en-US" sz="1800" b="0" i="0" dirty="0" smtClean="0"/>
              <a:t> = 5-10 mm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High divertor heat flux </a:t>
            </a:r>
          </a:p>
          <a:p>
            <a:pPr marL="684165" lvl="1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600" b="0" dirty="0" err="1" smtClean="0"/>
              <a:t>q</a:t>
            </a:r>
            <a:r>
              <a:rPr lang="en-US" sz="1600" b="0" baseline="-25000" dirty="0" err="1" smtClean="0"/>
              <a:t>peak</a:t>
            </a:r>
            <a:r>
              <a:rPr lang="en-US" sz="1600" b="0" i="0" dirty="0" smtClean="0"/>
              <a:t> ≤ 15 MW/m</a:t>
            </a:r>
            <a:r>
              <a:rPr lang="en-US" sz="1600" b="0" i="0" baseline="30000" dirty="0" smtClean="0"/>
              <a:t>2</a:t>
            </a:r>
            <a:endParaRPr lang="en-US" sz="1600" b="0" i="0" dirty="0"/>
          </a:p>
          <a:p>
            <a:pPr marL="684165" lvl="1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600" b="0" dirty="0" smtClean="0"/>
              <a:t>q</a:t>
            </a:r>
            <a:r>
              <a:rPr lang="en-US" sz="1600" b="0" baseline="-25000" dirty="0" smtClean="0"/>
              <a:t>||</a:t>
            </a:r>
            <a:r>
              <a:rPr lang="en-US" sz="1600" b="0" dirty="0" smtClean="0"/>
              <a:t> </a:t>
            </a:r>
            <a:r>
              <a:rPr lang="en-US" sz="1600" b="0" i="0" dirty="0" smtClean="0"/>
              <a:t>≤ 200 MW/m</a:t>
            </a:r>
            <a:r>
              <a:rPr lang="en-US" sz="1600" b="0" i="0" baseline="30000" dirty="0" smtClean="0"/>
              <a:t>2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Open divertor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Graphite PFCs with lithium coatings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r>
              <a:rPr lang="en-US" sz="1800" b="0" i="0" dirty="0" smtClean="0"/>
              <a:t>Asymmetric snowflake-minus </a:t>
            </a:r>
            <a:r>
              <a:rPr lang="en-US" sz="1800" b="0" i="0" dirty="0">
                <a:latin typeface="Symbol" charset="2"/>
                <a:cs typeface="Symbol" charset="2"/>
              </a:rPr>
              <a:t>s</a:t>
            </a:r>
            <a:r>
              <a:rPr lang="en-US" sz="1800" b="0" i="0" dirty="0"/>
              <a:t> = 0.4-0.5</a:t>
            </a:r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endParaRPr lang="en-US" sz="1800" b="0" i="0" dirty="0" smtClean="0"/>
          </a:p>
          <a:p>
            <a:pPr marL="284163" indent="-284163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A4A91"/>
              </a:buClr>
            </a:pPr>
            <a:endParaRPr lang="en-US" sz="1800" b="0" i="0" baseline="30000" dirty="0" smtClean="0"/>
          </a:p>
          <a:p>
            <a:pPr lvl="1"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 indent="-39682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 smtClean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</a:pPr>
            <a:endParaRPr lang="en-US" sz="1800" b="0" i="0" dirty="0"/>
          </a:p>
        </p:txBody>
      </p:sp>
      <p:pic>
        <p:nvPicPr>
          <p:cNvPr id="20" name="Picture 19" descr="NSTX_logo_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219200"/>
            <a:ext cx="1391623" cy="457200"/>
          </a:xfrm>
          <a:prstGeom prst="rect">
            <a:avLst/>
          </a:prstGeom>
        </p:spPr>
      </p:pic>
      <p:pic>
        <p:nvPicPr>
          <p:cNvPr id="7" name="Picture 6" descr="psi20-b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7800"/>
            <a:ext cx="5181600" cy="51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72089"/>
      </p:ext>
    </p:extLst>
  </p:cSld>
  <p:clrMapOvr>
    <a:masterClrMapping/>
  </p:clrMapOvr>
  <p:transition xmlns:p14="http://schemas.microsoft.com/office/powerpoint/2010/main" advTm="60547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-65" charset="0"/>
            <a:ea typeface="ＭＳ Ｐゴシック" pitchFamily="-128" charset="-128"/>
            <a:cs typeface="ＭＳ Ｐゴシック" pitchFamily="-128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81932</TotalTime>
  <Words>2024</Words>
  <Application>Microsoft Macintosh PowerPoint</Application>
  <PresentationFormat>Letter Paper (8.5x11 in)</PresentationFormat>
  <Paragraphs>249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Sample_All_Lab-arial_narrow</vt:lpstr>
      <vt:lpstr>Advanced divertor configurations with large flux expansion  </vt:lpstr>
      <vt:lpstr>Acknowledgements</vt:lpstr>
      <vt:lpstr>Outline: Experimental studies of snowflake divertor configuration in NSTX and TCV</vt:lpstr>
      <vt:lpstr>Various techniques developed for reduction of heat fluxes q|| (divertor SOL) and qpeak (divertor target)</vt:lpstr>
      <vt:lpstr>Snowflake divertor geometry is “advanced” w.r.t. standard X-point divertor</vt:lpstr>
      <vt:lpstr>Outline: Experimental studies of snowflake divertor configuration in NSTX and TCV</vt:lpstr>
      <vt:lpstr>NSTX and TCV: Snowflake divertor configurations obtained with existing divertor coils</vt:lpstr>
      <vt:lpstr>TCV:  Investigate the characteristics of the entire range of snowflake configurations</vt:lpstr>
      <vt:lpstr>NSTX and TCV: Snowflake divertor configurations obtained with existing divertor coils</vt:lpstr>
      <vt:lpstr>NSTX: Plasma-wetted area and connection length are increased by 50-90 % in snowflake divertor</vt:lpstr>
      <vt:lpstr>Close-loop feedback control of divertor coil currents is desirable for steady-state snowflake</vt:lpstr>
      <vt:lpstr>Outline: Experimental studies of snowflake divertor configuration in NSTX and TCV</vt:lpstr>
      <vt:lpstr>NSTX: good H-mode confinement properties and core impurity reduction obtained with snowflake divertor</vt:lpstr>
      <vt:lpstr>TCV:  Snowflake configuration leads to an improved kink-ballooning stability</vt:lpstr>
      <vt:lpstr>Outline: Experimental studies of snowflake divertor configuration in NSTX and TCV</vt:lpstr>
      <vt:lpstr>NSTX: Access to radiative detachment with intrinsic carbon in snowflake divertor facilitated</vt:lpstr>
      <vt:lpstr>NSTX: Significant reduction of divertor heat flux observed between ELMs in snowflake divertor</vt:lpstr>
      <vt:lpstr>NSTX: Impulsive heat loads due to Type I ELMs are mitigated in snowflake divertor</vt:lpstr>
      <vt:lpstr>TCV:  In L-mode s has to be small to activate a secondary strike point</vt:lpstr>
      <vt:lpstr>TCV:  ELMs activate secondary strike points at larger values of s</vt:lpstr>
      <vt:lpstr>Outline: Experimental studies of snowflake divertor configuration in NSTX and TCV</vt:lpstr>
      <vt:lpstr>UEDGE modeling shows a trend toward reduced temperatures, heat and particle fluxes in snowflake divertor</vt:lpstr>
      <vt:lpstr>Snowflake geometry is a leading heat flux mitigation candidate for NSTX-U</vt:lpstr>
      <vt:lpstr>TCV and NSTX studies suggest the snowflake divertor configuration may be a viable divertor solution for present and future tokamaks</vt:lpstr>
      <vt:lpstr>Backup slides</vt:lpstr>
      <vt:lpstr>Impulsive heat loads due to Type I ELMs are mitigated in snowflake divertor</vt:lpstr>
    </vt:vector>
  </TitlesOfParts>
  <Manager/>
  <Company>LLNL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subject>Snowflake divertor</dc:subject>
  <dc:creator>V. Soukhanovskii</dc:creator>
  <cp:keywords/>
  <dc:description/>
  <cp:lastModifiedBy>Rajesh Maingi</cp:lastModifiedBy>
  <cp:revision>13122</cp:revision>
  <cp:lastPrinted>2012-05-16T17:17:23Z</cp:lastPrinted>
  <dcterms:created xsi:type="dcterms:W3CDTF">2012-05-15T05:33:13Z</dcterms:created>
  <dcterms:modified xsi:type="dcterms:W3CDTF">2012-05-22T12:52:15Z</dcterms:modified>
  <cp:category/>
</cp:coreProperties>
</file>