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mf" ContentType="image/x-wmf"/>
  <Default Extension="vml" ContentType="application/vnd.openxmlformats-officedocument.vmlDrawin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Lst>
  <p:notesMasterIdLst>
    <p:notesMasterId r:id="rId30"/>
  </p:notesMasterIdLst>
  <p:handoutMasterIdLst>
    <p:handoutMasterId r:id="rId31"/>
  </p:handoutMasterIdLst>
  <p:sldIdLst>
    <p:sldId id="1217" r:id="rId2"/>
    <p:sldId id="1219" r:id="rId3"/>
    <p:sldId id="1263" r:id="rId4"/>
    <p:sldId id="1264" r:id="rId5"/>
    <p:sldId id="1220" r:id="rId6"/>
    <p:sldId id="1265" r:id="rId7"/>
    <p:sldId id="1266" r:id="rId8"/>
    <p:sldId id="1267" r:id="rId9"/>
    <p:sldId id="1269" r:id="rId10"/>
    <p:sldId id="1270" r:id="rId11"/>
    <p:sldId id="1271" r:id="rId12"/>
    <p:sldId id="1273" r:id="rId13"/>
    <p:sldId id="1274" r:id="rId14"/>
    <p:sldId id="1276" r:id="rId15"/>
    <p:sldId id="1286" r:id="rId16"/>
    <p:sldId id="1287" r:id="rId17"/>
    <p:sldId id="1315" r:id="rId18"/>
    <p:sldId id="1314" r:id="rId19"/>
    <p:sldId id="1316" r:id="rId20"/>
    <p:sldId id="1304" r:id="rId21"/>
    <p:sldId id="1290" r:id="rId22"/>
    <p:sldId id="1291" r:id="rId23"/>
    <p:sldId id="1292" r:id="rId24"/>
    <p:sldId id="1317" r:id="rId25"/>
    <p:sldId id="1293" r:id="rId26"/>
    <p:sldId id="1294" r:id="rId27"/>
    <p:sldId id="1312" r:id="rId28"/>
    <p:sldId id="1318" r:id="rId29"/>
  </p:sldIdLst>
  <p:sldSz cx="9144000" cy="6858000" type="letter"/>
  <p:notesSz cx="6934200" cy="9220200"/>
  <p:defaultTextStyle>
    <a:defPPr>
      <a:defRPr lang="en-US"/>
    </a:defPPr>
    <a:lvl1pPr algn="l" rtl="0" fontAlgn="base">
      <a:spcBef>
        <a:spcPct val="20000"/>
      </a:spcBef>
      <a:spcAft>
        <a:spcPct val="0"/>
      </a:spcAft>
      <a:buChar char="•"/>
      <a:defRPr sz="1200" b="1" i="1" kern="1200">
        <a:solidFill>
          <a:srgbClr val="1822CD"/>
        </a:solidFill>
        <a:latin typeface="Helvetica" pitchFamily="-110" charset="0"/>
        <a:ea typeface="+mn-ea"/>
        <a:cs typeface="+mn-cs"/>
      </a:defRPr>
    </a:lvl1pPr>
    <a:lvl2pPr marL="457200" algn="l" rtl="0" fontAlgn="base">
      <a:spcBef>
        <a:spcPct val="20000"/>
      </a:spcBef>
      <a:spcAft>
        <a:spcPct val="0"/>
      </a:spcAft>
      <a:buChar char="•"/>
      <a:defRPr sz="1200" b="1" i="1" kern="1200">
        <a:solidFill>
          <a:srgbClr val="1822CD"/>
        </a:solidFill>
        <a:latin typeface="Helvetica" pitchFamily="-110" charset="0"/>
        <a:ea typeface="+mn-ea"/>
        <a:cs typeface="+mn-cs"/>
      </a:defRPr>
    </a:lvl2pPr>
    <a:lvl3pPr marL="914400" algn="l" rtl="0" fontAlgn="base">
      <a:spcBef>
        <a:spcPct val="20000"/>
      </a:spcBef>
      <a:spcAft>
        <a:spcPct val="0"/>
      </a:spcAft>
      <a:buChar char="•"/>
      <a:defRPr sz="1200" b="1" i="1" kern="1200">
        <a:solidFill>
          <a:srgbClr val="1822CD"/>
        </a:solidFill>
        <a:latin typeface="Helvetica" pitchFamily="-110" charset="0"/>
        <a:ea typeface="+mn-ea"/>
        <a:cs typeface="+mn-cs"/>
      </a:defRPr>
    </a:lvl3pPr>
    <a:lvl4pPr marL="1371600" algn="l" rtl="0" fontAlgn="base">
      <a:spcBef>
        <a:spcPct val="20000"/>
      </a:spcBef>
      <a:spcAft>
        <a:spcPct val="0"/>
      </a:spcAft>
      <a:buChar char="•"/>
      <a:defRPr sz="1200" b="1" i="1" kern="1200">
        <a:solidFill>
          <a:srgbClr val="1822CD"/>
        </a:solidFill>
        <a:latin typeface="Helvetica" pitchFamily="-110" charset="0"/>
        <a:ea typeface="+mn-ea"/>
        <a:cs typeface="+mn-cs"/>
      </a:defRPr>
    </a:lvl4pPr>
    <a:lvl5pPr marL="1828800" algn="l" rtl="0" fontAlgn="base">
      <a:spcBef>
        <a:spcPct val="20000"/>
      </a:spcBef>
      <a:spcAft>
        <a:spcPct val="0"/>
      </a:spcAft>
      <a:buChar char="•"/>
      <a:defRPr sz="1200" b="1" i="1" kern="1200">
        <a:solidFill>
          <a:srgbClr val="1822CD"/>
        </a:solidFill>
        <a:latin typeface="Helvetica" pitchFamily="-110" charset="0"/>
        <a:ea typeface="+mn-ea"/>
        <a:cs typeface="+mn-cs"/>
      </a:defRPr>
    </a:lvl5pPr>
    <a:lvl6pPr marL="2286000" algn="l" defTabSz="457200" rtl="0" eaLnBrk="1" latinLnBrk="0" hangingPunct="1">
      <a:defRPr sz="1200" b="1" i="1" kern="1200">
        <a:solidFill>
          <a:srgbClr val="1822CD"/>
        </a:solidFill>
        <a:latin typeface="Helvetica" pitchFamily="-110" charset="0"/>
        <a:ea typeface="+mn-ea"/>
        <a:cs typeface="+mn-cs"/>
      </a:defRPr>
    </a:lvl6pPr>
    <a:lvl7pPr marL="2743200" algn="l" defTabSz="457200" rtl="0" eaLnBrk="1" latinLnBrk="0" hangingPunct="1">
      <a:defRPr sz="1200" b="1" i="1" kern="1200">
        <a:solidFill>
          <a:srgbClr val="1822CD"/>
        </a:solidFill>
        <a:latin typeface="Helvetica" pitchFamily="-110" charset="0"/>
        <a:ea typeface="+mn-ea"/>
        <a:cs typeface="+mn-cs"/>
      </a:defRPr>
    </a:lvl7pPr>
    <a:lvl8pPr marL="3200400" algn="l" defTabSz="457200" rtl="0" eaLnBrk="1" latinLnBrk="0" hangingPunct="1">
      <a:defRPr sz="1200" b="1" i="1" kern="1200">
        <a:solidFill>
          <a:srgbClr val="1822CD"/>
        </a:solidFill>
        <a:latin typeface="Helvetica" pitchFamily="-110" charset="0"/>
        <a:ea typeface="+mn-ea"/>
        <a:cs typeface="+mn-cs"/>
      </a:defRPr>
    </a:lvl8pPr>
    <a:lvl9pPr marL="3657600" algn="l" defTabSz="457200" rtl="0" eaLnBrk="1" latinLnBrk="0" hangingPunct="1">
      <a:defRPr sz="1200" b="1" i="1" kern="1200">
        <a:solidFill>
          <a:srgbClr val="1822CD"/>
        </a:solidFill>
        <a:latin typeface="Helvetica"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A4A91"/>
    <a:srgbClr val="9999FF"/>
    <a:srgbClr val="FF3300"/>
    <a:srgbClr val="FF0000"/>
    <a:srgbClr val="00CC66"/>
    <a:srgbClr val="FF9933"/>
    <a:srgbClr val="FFCC00"/>
    <a:srgbClr val="FF33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2" autoAdjust="0"/>
    <p:restoredTop sz="94360" autoAdjust="0"/>
  </p:normalViewPr>
  <p:slideViewPr>
    <p:cSldViewPr>
      <p:cViewPr varScale="1">
        <p:scale>
          <a:sx n="90" d="100"/>
          <a:sy n="90" d="100"/>
        </p:scale>
        <p:origin x="-2120" y="-104"/>
      </p:cViewPr>
      <p:guideLst>
        <p:guide orient="horz" pos="4224"/>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8" d="100"/>
          <a:sy n="98" d="100"/>
        </p:scale>
        <p:origin x="-3420" y="-114"/>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3" Type="http://schemas.openxmlformats.org/officeDocument/2006/relationships/slide" Target="slides/slide15.xml"/><Relationship Id="rId1"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10" charset="0"/>
              </a:defRPr>
            </a:lvl1pPr>
          </a:lstStyle>
          <a:p>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10" charset="0"/>
              </a:defRPr>
            </a:lvl1pPr>
          </a:lstStyle>
          <a:p>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10" charset="0"/>
              </a:defRPr>
            </a:lvl1pPr>
          </a:lstStyle>
          <a:p>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10" charset="0"/>
              </a:defRPr>
            </a:lvl1pPr>
          </a:lstStyle>
          <a:p>
            <a:fld id="{F7FB2AD0-43C0-D648-B71D-51380A770C61}" type="slidenum">
              <a:rPr lang="en-US"/>
              <a:pPr/>
              <a:t>‹#›</a:t>
            </a:fld>
            <a:endParaRPr lang="en-US"/>
          </a:p>
        </p:txBody>
      </p:sp>
    </p:spTree>
    <p:extLst>
      <p:ext uri="{BB962C8B-B14F-4D97-AF65-F5344CB8AC3E}">
        <p14:creationId xmlns:p14="http://schemas.microsoft.com/office/powerpoint/2010/main" val="3504241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10" charset="0"/>
              </a:defRPr>
            </a:lvl1pPr>
          </a:lstStyle>
          <a:p>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10" charset="0"/>
              </a:defRPr>
            </a:lvl1pPr>
          </a:lstStyle>
          <a:p>
            <a:endParaRPr lang="en-US"/>
          </a:p>
        </p:txBody>
      </p:sp>
      <p:sp>
        <p:nvSpPr>
          <p:cNvPr id="307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a:effectLst/>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10" charset="0"/>
              </a:defRPr>
            </a:lvl1pPr>
          </a:lstStyle>
          <a:p>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10" charset="0"/>
              </a:defRPr>
            </a:lvl1pPr>
          </a:lstStyle>
          <a:p>
            <a:fld id="{FD9C175B-1E06-C149-BD9C-853B17B227BF}" type="slidenum">
              <a:rPr lang="en-US"/>
              <a:pPr/>
              <a:t>‹#›</a:t>
            </a:fld>
            <a:endParaRPr lang="en-US"/>
          </a:p>
        </p:txBody>
      </p:sp>
    </p:spTree>
    <p:extLst>
      <p:ext uri="{BB962C8B-B14F-4D97-AF65-F5344CB8AC3E}">
        <p14:creationId xmlns:p14="http://schemas.microsoft.com/office/powerpoint/2010/main" val="36913943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10" charset="0"/>
        <a:ea typeface="+mn-ea"/>
        <a:cs typeface="+mn-cs"/>
      </a:defRPr>
    </a:lvl1pPr>
    <a:lvl2pPr marL="457200" algn="l" rtl="0" fontAlgn="base">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fontAlgn="base">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fontAlgn="base">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fontAlgn="base">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E6A08-E71B-EF4D-8B4E-938DF9D7B693}" type="slidenum">
              <a:rPr lang="en-US"/>
              <a:pPr/>
              <a:t>1</a:t>
            </a:fld>
            <a:endParaRPr lang="en-US"/>
          </a:p>
        </p:txBody>
      </p:sp>
      <p:sp>
        <p:nvSpPr>
          <p:cNvPr id="1526786" name="Rectangle 2"/>
          <p:cNvSpPr>
            <a:spLocks noGrp="1" noRot="1" noChangeAspect="1" noChangeArrowheads="1" noTextEdit="1"/>
          </p:cNvSpPr>
          <p:nvPr>
            <p:ph type="sldImg"/>
          </p:nvPr>
        </p:nvSpPr>
        <p:spPr>
          <a:ln/>
        </p:spPr>
      </p:sp>
      <p:sp>
        <p:nvSpPr>
          <p:cNvPr id="152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A97A16-477F-384C-9CA5-78E25EE2BDCC}" type="slidenum">
              <a:rPr lang="en-US"/>
              <a:pPr/>
              <a:t>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A97A16-477F-384C-9CA5-78E25EE2BDCC}" type="slidenum">
              <a:rPr lang="en-US"/>
              <a:pPr/>
              <a:t>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61AFC-08BB-40DD-8A43-58615D75CF4D}" type="slidenum">
              <a:rPr lang="en-US"/>
              <a:pPr/>
              <a:t>6</a:t>
            </a:fld>
            <a:endParaRPr lang="en-US"/>
          </a:p>
        </p:txBody>
      </p:sp>
      <p:sp>
        <p:nvSpPr>
          <p:cNvPr id="229378" name="Rectangle 2"/>
          <p:cNvSpPr>
            <a:spLocks noGrp="1" noRot="1" noChangeAspect="1" noChangeArrowheads="1"/>
          </p:cNvSpPr>
          <p:nvPr>
            <p:ph type="sldImg"/>
          </p:nvPr>
        </p:nvSpPr>
        <p:spPr bwMode="auto">
          <a:xfrm>
            <a:off x="1162050" y="692150"/>
            <a:ext cx="4610100" cy="3457575"/>
          </a:xfrm>
          <a:prstGeom prst="rect">
            <a:avLst/>
          </a:prstGeom>
          <a:solidFill>
            <a:srgbClr val="FFFFFF"/>
          </a:solidFill>
          <a:ln>
            <a:solidFill>
              <a:srgbClr val="000000"/>
            </a:solidFill>
            <a:miter lim="800000"/>
            <a:headEnd/>
            <a:tailEnd/>
          </a:ln>
        </p:spPr>
      </p:sp>
      <p:sp>
        <p:nvSpPr>
          <p:cNvPr id="229379" name="Rectangle 3"/>
          <p:cNvSpPr>
            <a:spLocks noGrp="1" noChangeArrowheads="1"/>
          </p:cNvSpPr>
          <p:nvPr>
            <p:ph type="body" idx="1"/>
          </p:nvPr>
        </p:nvSpPr>
        <p:spPr bwMode="auto">
          <a:xfrm>
            <a:off x="924560" y="4379595"/>
            <a:ext cx="5085080" cy="414909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DA97A16-477F-384C-9CA5-78E25EE2BDCC}" type="slidenum">
              <a:rPr lang="en-US"/>
              <a:pPr/>
              <a:t>15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61AFC-08BB-40DD-8A43-58615D75CF4D}" type="slidenum">
              <a:rPr lang="en-US"/>
              <a:pPr/>
              <a:t>18</a:t>
            </a:fld>
            <a:endParaRPr lang="en-US"/>
          </a:p>
        </p:txBody>
      </p:sp>
      <p:sp>
        <p:nvSpPr>
          <p:cNvPr id="229378" name="Rectangle 2"/>
          <p:cNvSpPr>
            <a:spLocks noGrp="1" noRot="1" noChangeAspect="1" noChangeArrowheads="1"/>
          </p:cNvSpPr>
          <p:nvPr>
            <p:ph type="sldImg"/>
          </p:nvPr>
        </p:nvSpPr>
        <p:spPr bwMode="auto">
          <a:xfrm>
            <a:off x="1162050" y="692150"/>
            <a:ext cx="4610100" cy="3457575"/>
          </a:xfrm>
          <a:prstGeom prst="rect">
            <a:avLst/>
          </a:prstGeom>
          <a:solidFill>
            <a:srgbClr val="FFFFFF"/>
          </a:solidFill>
          <a:ln>
            <a:solidFill>
              <a:srgbClr val="000000"/>
            </a:solidFill>
            <a:miter lim="800000"/>
            <a:headEnd/>
            <a:tailEnd/>
          </a:ln>
        </p:spPr>
      </p:sp>
      <p:sp>
        <p:nvSpPr>
          <p:cNvPr id="229379" name="Rectangle 3"/>
          <p:cNvSpPr>
            <a:spLocks noGrp="1" noChangeArrowheads="1"/>
          </p:cNvSpPr>
          <p:nvPr>
            <p:ph type="body" idx="1"/>
          </p:nvPr>
        </p:nvSpPr>
        <p:spPr bwMode="auto">
          <a:xfrm>
            <a:off x="924560" y="4379595"/>
            <a:ext cx="5085080" cy="414909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C48E-B21C-41E2-9D5B-C83BE10D68EE}" type="slidenum">
              <a:rPr lang="en-US"/>
              <a:pPr/>
              <a:t>26</a:t>
            </a:fld>
            <a:endParaRPr lang="en-US"/>
          </a:p>
        </p:txBody>
      </p:sp>
      <p:sp>
        <p:nvSpPr>
          <p:cNvPr id="311298" name="Rectangle 1026"/>
          <p:cNvSpPr>
            <a:spLocks noGrp="1" noRot="1" noChangeAspect="1" noChangeArrowheads="1"/>
          </p:cNvSpPr>
          <p:nvPr>
            <p:ph type="sldImg"/>
          </p:nvPr>
        </p:nvSpPr>
        <p:spPr bwMode="auto">
          <a:xfrm>
            <a:off x="1162050" y="692150"/>
            <a:ext cx="4610100" cy="3457575"/>
          </a:xfrm>
          <a:prstGeom prst="rect">
            <a:avLst/>
          </a:prstGeom>
          <a:solidFill>
            <a:srgbClr val="FFFFFF"/>
          </a:solidFill>
          <a:ln>
            <a:solidFill>
              <a:srgbClr val="000000"/>
            </a:solidFill>
            <a:miter lim="800000"/>
            <a:headEnd/>
            <a:tailEnd/>
          </a:ln>
        </p:spPr>
      </p:sp>
      <p:sp>
        <p:nvSpPr>
          <p:cNvPr id="311299" name="Rectangle 1027"/>
          <p:cNvSpPr>
            <a:spLocks noGrp="1" noChangeArrowheads="1"/>
          </p:cNvSpPr>
          <p:nvPr>
            <p:ph type="body" idx="1"/>
          </p:nvPr>
        </p:nvSpPr>
        <p:spPr bwMode="auto">
          <a:xfrm>
            <a:off x="924560" y="4379595"/>
            <a:ext cx="5085080" cy="414909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C48E-B21C-41E2-9D5B-C83BE10D68EE}" type="slidenum">
              <a:rPr lang="en-US"/>
              <a:pPr/>
              <a:t>27</a:t>
            </a:fld>
            <a:endParaRPr lang="en-US"/>
          </a:p>
        </p:txBody>
      </p:sp>
      <p:sp>
        <p:nvSpPr>
          <p:cNvPr id="311298" name="Rectangle 1026"/>
          <p:cNvSpPr>
            <a:spLocks noGrp="1" noRot="1" noChangeAspect="1" noChangeArrowheads="1"/>
          </p:cNvSpPr>
          <p:nvPr>
            <p:ph type="sldImg"/>
          </p:nvPr>
        </p:nvSpPr>
        <p:spPr bwMode="auto">
          <a:xfrm>
            <a:off x="1162050" y="692150"/>
            <a:ext cx="4610100" cy="3457575"/>
          </a:xfrm>
          <a:prstGeom prst="rect">
            <a:avLst/>
          </a:prstGeom>
          <a:solidFill>
            <a:srgbClr val="FFFFFF"/>
          </a:solidFill>
          <a:ln>
            <a:solidFill>
              <a:srgbClr val="000000"/>
            </a:solidFill>
            <a:miter lim="800000"/>
            <a:headEnd/>
            <a:tailEnd/>
          </a:ln>
        </p:spPr>
      </p:sp>
      <p:sp>
        <p:nvSpPr>
          <p:cNvPr id="311299" name="Rectangle 1027"/>
          <p:cNvSpPr>
            <a:spLocks noGrp="1" noChangeArrowheads="1"/>
          </p:cNvSpPr>
          <p:nvPr>
            <p:ph type="body" idx="1"/>
          </p:nvPr>
        </p:nvSpPr>
        <p:spPr bwMode="auto">
          <a:xfrm>
            <a:off x="924560" y="4379595"/>
            <a:ext cx="5085080" cy="414909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 y="38100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382000" y="6653213"/>
            <a:ext cx="762000" cy="152400"/>
          </a:xfrm>
          <a:prstGeom prst="rect">
            <a:avLst/>
          </a:prstGeom>
        </p:spPr>
        <p:txBody>
          <a:bodyPr/>
          <a:lstStyle>
            <a:lvl1pPr>
              <a:defRPr smtClean="0"/>
            </a:lvl1pPr>
          </a:lstStyle>
          <a:p>
            <a:fld id="{7A5BC9D7-C66C-704A-AD0D-8707F75BA86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0"/>
            <a:ext cx="7950200" cy="8096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38100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100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80772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 y="3810000"/>
            <a:ext cx="80772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396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80772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3400" y="3810000"/>
            <a:ext cx="80772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theme" Target="../theme/theme1.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image" Target="../media/image1.jpe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75" name="Rectangle 15"/>
          <p:cNvSpPr>
            <a:spLocks noChangeArrowheads="1"/>
          </p:cNvSpPr>
          <p:nvPr userDrawn="1"/>
        </p:nvSpPr>
        <p:spPr bwMode="auto">
          <a:xfrm>
            <a:off x="3276600" y="6574536"/>
            <a:ext cx="4495800" cy="246221"/>
          </a:xfrm>
          <a:prstGeom prst="rect">
            <a:avLst/>
          </a:prstGeom>
          <a:noFill/>
          <a:ln w="9525">
            <a:noFill/>
            <a:miter lim="800000"/>
            <a:headEnd/>
            <a:tailEnd/>
          </a:ln>
          <a:effectLst/>
        </p:spPr>
        <p:txBody>
          <a:bodyPr wrap="square">
            <a:prstTxWarp prst="textNoShape">
              <a:avLst/>
            </a:prstTxWarp>
            <a:spAutoFit/>
          </a:bodyPr>
          <a:lstStyle/>
          <a:p>
            <a:pPr>
              <a:buNone/>
            </a:pPr>
            <a:r>
              <a:rPr lang="en-US" sz="1000" b="1" dirty="0" smtClean="0">
                <a:solidFill>
                  <a:schemeClr val="tx1"/>
                </a:solidFill>
                <a:latin typeface="+mj-lt"/>
              </a:rPr>
              <a:t>V</a:t>
            </a:r>
            <a:r>
              <a:rPr lang="en-US" sz="1000" b="1" dirty="0">
                <a:solidFill>
                  <a:schemeClr val="tx1"/>
                </a:solidFill>
                <a:latin typeface="+mj-lt"/>
              </a:rPr>
              <a:t>. A. SOUKHANOVSKII, </a:t>
            </a:r>
            <a:r>
              <a:rPr lang="en-US" sz="1000" b="1" dirty="0" smtClean="0">
                <a:solidFill>
                  <a:schemeClr val="tx1"/>
                </a:solidFill>
                <a:latin typeface="+mj-lt"/>
              </a:rPr>
              <a:t>Poster </a:t>
            </a:r>
            <a:r>
              <a:rPr lang="en-US" sz="1000" b="1" i="1" kern="1200" dirty="0" smtClean="0">
                <a:solidFill>
                  <a:schemeClr val="tx1"/>
                </a:solidFill>
                <a:latin typeface="+mj-lt"/>
                <a:ea typeface="+mn-ea"/>
                <a:cs typeface="+mn-cs"/>
              </a:rPr>
              <a:t>28-3P-10, ISTW2011, Toki, Japan, 27-30 September 2011</a:t>
            </a:r>
            <a:endParaRPr lang="en-US" sz="1000" b="1" dirty="0">
              <a:solidFill>
                <a:schemeClr val="tx1"/>
              </a:solidFill>
              <a:latin typeface="+mj-lt"/>
            </a:endParaRPr>
          </a:p>
        </p:txBody>
      </p:sp>
      <p:sp>
        <p:nvSpPr>
          <p:cNvPr id="194563" name="Rectangle 3"/>
          <p:cNvSpPr>
            <a:spLocks noGrp="1" noChangeArrowheads="1"/>
          </p:cNvSpPr>
          <p:nvPr>
            <p:ph type="body" idx="1"/>
          </p:nvPr>
        </p:nvSpPr>
        <p:spPr bwMode="auto">
          <a:xfrm>
            <a:off x="533400" y="1371600"/>
            <a:ext cx="80772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4"/>
          <p:cNvGrpSpPr>
            <a:grpSpLocks/>
          </p:cNvGrpSpPr>
          <p:nvPr/>
        </p:nvGrpSpPr>
        <p:grpSpPr bwMode="auto">
          <a:xfrm>
            <a:off x="0" y="1066800"/>
            <a:ext cx="9142413" cy="76200"/>
            <a:chOff x="0" y="0"/>
            <a:chExt cx="5760" cy="708"/>
          </a:xfrm>
        </p:grpSpPr>
        <p:sp>
          <p:nvSpPr>
            <p:cNvPr id="194565" name="Rectangle 5"/>
            <p:cNvSpPr>
              <a:spLocks noChangeArrowheads="1"/>
            </p:cNvSpPr>
            <p:nvPr userDrawn="1"/>
          </p:nvSpPr>
          <p:spPr bwMode="auto">
            <a:xfrm flipV="1">
              <a:off x="0" y="0"/>
              <a:ext cx="2880" cy="708"/>
            </a:xfrm>
            <a:prstGeom prst="rect">
              <a:avLst/>
            </a:prstGeom>
            <a:solidFill>
              <a:srgbClr val="124A91"/>
            </a:solidFill>
            <a:ln w="9525">
              <a:solidFill>
                <a:srgbClr val="015CAB"/>
              </a:solidFill>
              <a:miter lim="800000"/>
              <a:headEnd/>
              <a:tailEnd/>
            </a:ln>
            <a:effectLst/>
          </p:spPr>
          <p:txBody>
            <a:bodyPr wrap="none" anchor="ctr">
              <a:prstTxWarp prst="textNoShape">
                <a:avLst/>
              </a:prstTxWarp>
            </a:bodyPr>
            <a:lstStyle/>
            <a:p>
              <a:endParaRPr lang="en-US"/>
            </a:p>
          </p:txBody>
        </p:sp>
        <p:sp>
          <p:nvSpPr>
            <p:cNvPr id="194566" name="Rectangle 6"/>
            <p:cNvSpPr>
              <a:spLocks noChangeArrowheads="1"/>
            </p:cNvSpPr>
            <p:nvPr userDrawn="1"/>
          </p:nvSpPr>
          <p:spPr bwMode="auto">
            <a:xfrm flipV="1">
              <a:off x="2880" y="0"/>
              <a:ext cx="2880" cy="708"/>
            </a:xfrm>
            <a:prstGeom prst="rect">
              <a:avLst/>
            </a:prstGeom>
            <a:solidFill>
              <a:srgbClr val="124A91"/>
            </a:solidFill>
            <a:ln w="9525">
              <a:solidFill>
                <a:srgbClr val="015CAB"/>
              </a:solidFill>
              <a:miter lim="800000"/>
              <a:headEnd/>
              <a:tailEnd/>
            </a:ln>
            <a:effectLst/>
          </p:spPr>
          <p:txBody>
            <a:bodyPr wrap="none" anchor="ctr">
              <a:prstTxWarp prst="textNoShape">
                <a:avLst/>
              </a:prstTxWarp>
            </a:bodyPr>
            <a:lstStyle/>
            <a:p>
              <a:endParaRPr lang="en-US"/>
            </a:p>
          </p:txBody>
        </p:sp>
      </p:grpSp>
      <p:sp>
        <p:nvSpPr>
          <p:cNvPr id="194567" name="Line 7"/>
          <p:cNvSpPr>
            <a:spLocks noChangeShapeType="1"/>
          </p:cNvSpPr>
          <p:nvPr/>
        </p:nvSpPr>
        <p:spPr bwMode="auto">
          <a:xfrm>
            <a:off x="2438400" y="6704012"/>
            <a:ext cx="838200" cy="1588"/>
          </a:xfrm>
          <a:prstGeom prst="line">
            <a:avLst/>
          </a:prstGeom>
          <a:noFill/>
          <a:ln w="47625">
            <a:solidFill>
              <a:srgbClr val="015CAB"/>
            </a:solidFill>
            <a:round/>
            <a:headEnd/>
            <a:tailEnd/>
          </a:ln>
          <a:effectLst/>
        </p:spPr>
        <p:txBody>
          <a:bodyPr>
            <a:prstTxWarp prst="textNoShape">
              <a:avLst/>
            </a:prstTxWarp>
          </a:bodyPr>
          <a:lstStyle/>
          <a:p>
            <a:endParaRPr lang="en-US"/>
          </a:p>
        </p:txBody>
      </p:sp>
      <p:sp>
        <p:nvSpPr>
          <p:cNvPr id="194568" name="Text Box 8"/>
          <p:cNvSpPr txBox="1">
            <a:spLocks noChangeArrowheads="1"/>
          </p:cNvSpPr>
          <p:nvPr/>
        </p:nvSpPr>
        <p:spPr bwMode="auto">
          <a:xfrm>
            <a:off x="8458200" y="6584749"/>
            <a:ext cx="657225" cy="238527"/>
          </a:xfrm>
          <a:prstGeom prst="rect">
            <a:avLst/>
          </a:prstGeom>
          <a:noFill/>
          <a:ln w="12700">
            <a:noFill/>
            <a:miter lim="800000"/>
            <a:headEnd type="none" w="sm" len="sm"/>
            <a:tailEnd type="none" w="sm" len="sm"/>
          </a:ln>
          <a:effectLst/>
        </p:spPr>
        <p:txBody>
          <a:bodyPr wrap="square" lIns="0">
            <a:prstTxWarp prst="textNoShape">
              <a:avLst/>
            </a:prstTxWarp>
            <a:spAutoFit/>
          </a:bodyPr>
          <a:lstStyle/>
          <a:p>
            <a:pPr algn="r">
              <a:lnSpc>
                <a:spcPct val="75000"/>
              </a:lnSpc>
              <a:spcBef>
                <a:spcPct val="0"/>
              </a:spcBef>
              <a:buNone/>
            </a:pPr>
            <a:fld id="{B2FFE1B5-5104-6240-86A3-951E4951EB2F}" type="slidenum">
              <a:rPr lang="en-US" sz="1200" b="1">
                <a:solidFill>
                  <a:schemeClr val="tx1"/>
                </a:solidFill>
                <a:latin typeface="Arial Narrow" pitchFamily="-65" charset="0"/>
              </a:rPr>
              <a:pPr algn="r">
                <a:lnSpc>
                  <a:spcPct val="75000"/>
                </a:lnSpc>
                <a:spcBef>
                  <a:spcPct val="0"/>
                </a:spcBef>
                <a:buNone/>
              </a:pPr>
              <a:t>‹#›</a:t>
            </a:fld>
            <a:r>
              <a:rPr lang="en-US" sz="1200" b="1" dirty="0">
                <a:solidFill>
                  <a:schemeClr val="tx1"/>
                </a:solidFill>
                <a:latin typeface="Arial Narrow" pitchFamily="-65" charset="0"/>
              </a:rPr>
              <a:t> </a:t>
            </a:r>
            <a:endParaRPr lang="en-US" sz="1200" b="1" dirty="0" smtClean="0">
              <a:solidFill>
                <a:schemeClr val="tx1"/>
              </a:solidFill>
              <a:latin typeface="Arial Narrow" pitchFamily="-65" charset="0"/>
            </a:endParaRPr>
          </a:p>
        </p:txBody>
      </p:sp>
      <p:sp>
        <p:nvSpPr>
          <p:cNvPr id="194569" name="Rectangle 9"/>
          <p:cNvSpPr>
            <a:spLocks noGrp="1" noChangeArrowheads="1"/>
          </p:cNvSpPr>
          <p:nvPr>
            <p:ph type="title"/>
          </p:nvPr>
        </p:nvSpPr>
        <p:spPr bwMode="auto">
          <a:xfrm>
            <a:off x="609600" y="152400"/>
            <a:ext cx="7950200" cy="809625"/>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pic>
        <p:nvPicPr>
          <p:cNvPr id="194586" name="Picture 26" descr="lab_logo"/>
          <p:cNvPicPr>
            <a:picLocks noChangeAspect="1" noChangeArrowheads="1"/>
          </p:cNvPicPr>
          <p:nvPr userDrawn="1"/>
        </p:nvPicPr>
        <p:blipFill>
          <a:blip r:embed="rId11"/>
          <a:srcRect/>
          <a:stretch>
            <a:fillRect/>
          </a:stretch>
        </p:blipFill>
        <p:spPr bwMode="auto">
          <a:xfrm>
            <a:off x="762000" y="6550025"/>
            <a:ext cx="1676400" cy="307975"/>
          </a:xfrm>
          <a:prstGeom prst="rect">
            <a:avLst/>
          </a:prstGeom>
          <a:noFill/>
        </p:spPr>
      </p:pic>
      <p:pic>
        <p:nvPicPr>
          <p:cNvPr id="194589" name="Picture 29" descr="nstx07"/>
          <p:cNvPicPr>
            <a:picLocks noChangeAspect="1" noChangeArrowheads="1"/>
          </p:cNvPicPr>
          <p:nvPr userDrawn="1"/>
        </p:nvPicPr>
        <p:blipFill>
          <a:blip r:embed="rId12"/>
          <a:srcRect/>
          <a:stretch>
            <a:fillRect/>
          </a:stretch>
        </p:blipFill>
        <p:spPr bwMode="auto">
          <a:xfrm>
            <a:off x="0" y="6556375"/>
            <a:ext cx="685800" cy="295275"/>
          </a:xfrm>
          <a:prstGeom prst="rect">
            <a:avLst/>
          </a:prstGeom>
          <a:noFill/>
          <a:ln w="9525">
            <a:noFill/>
            <a:miter lim="800000"/>
            <a:headEnd/>
            <a:tailEnd/>
          </a:ln>
        </p:spPr>
      </p:pic>
      <p:sp>
        <p:nvSpPr>
          <p:cNvPr id="12" name="Line 7"/>
          <p:cNvSpPr>
            <a:spLocks noChangeShapeType="1"/>
          </p:cNvSpPr>
          <p:nvPr userDrawn="1"/>
        </p:nvSpPr>
        <p:spPr bwMode="auto">
          <a:xfrm flipV="1">
            <a:off x="7818120" y="6705600"/>
            <a:ext cx="640080" cy="0"/>
          </a:xfrm>
          <a:prstGeom prst="line">
            <a:avLst/>
          </a:prstGeom>
          <a:noFill/>
          <a:ln w="47625">
            <a:solidFill>
              <a:srgbClr val="015CAB"/>
            </a:solidFill>
            <a:round/>
            <a:headEnd/>
            <a:tailEnd/>
          </a:ln>
          <a:effectLst/>
        </p:spPr>
        <p:txBody>
          <a:bodyPr>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52" r:id="rId4"/>
    <p:sldLayoutId id="2147483667" r:id="rId5"/>
    <p:sldLayoutId id="2147483668" r:id="rId6"/>
    <p:sldLayoutId id="2147483669" r:id="rId7"/>
    <p:sldLayoutId id="2147483670" r:id="rId8"/>
    <p:sldLayoutId id="2147483671" r:id="rId9"/>
  </p:sldLayoutIdLst>
  <p:txStyles>
    <p:titleStyle>
      <a:lvl1pPr algn="l" rtl="0" fontAlgn="base">
        <a:spcBef>
          <a:spcPct val="0"/>
        </a:spcBef>
        <a:spcAft>
          <a:spcPct val="0"/>
        </a:spcAft>
        <a:defRPr sz="3200" b="1">
          <a:solidFill>
            <a:srgbClr val="015CAB"/>
          </a:solidFill>
          <a:latin typeface="+mj-lt"/>
          <a:ea typeface="+mj-ea"/>
          <a:cs typeface="+mj-cs"/>
        </a:defRPr>
      </a:lvl1pPr>
      <a:lvl2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2pPr>
      <a:lvl3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3pPr>
      <a:lvl4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4pPr>
      <a:lvl5pPr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5pPr>
      <a:lvl6pPr marL="457200"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6pPr>
      <a:lvl7pPr marL="914400"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7pPr>
      <a:lvl8pPr marL="1371600"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8pPr>
      <a:lvl9pPr marL="1828800" algn="l" rtl="0" fontAlgn="base">
        <a:spcBef>
          <a:spcPct val="0"/>
        </a:spcBef>
        <a:spcAft>
          <a:spcPct val="0"/>
        </a:spcAft>
        <a:defRPr sz="3200" b="1">
          <a:solidFill>
            <a:srgbClr val="015CAB"/>
          </a:solidFill>
          <a:latin typeface="Arial Narrow" pitchFamily="-65" charset="0"/>
          <a:ea typeface="ＭＳ Ｐゴシック" pitchFamily="-128" charset="-128"/>
          <a:cs typeface="ＭＳ Ｐゴシック" pitchFamily="-128" charset="-128"/>
        </a:defRPr>
      </a:lvl9pPr>
    </p:titleStyle>
    <p:bodyStyle>
      <a:lvl1pPr marL="342900" indent="-342900" algn="l" rtl="0" fontAlgn="base">
        <a:spcBef>
          <a:spcPct val="20000"/>
        </a:spcBef>
        <a:spcAft>
          <a:spcPct val="0"/>
        </a:spcAft>
        <a:buClr>
          <a:srgbClr val="004483"/>
        </a:buClr>
        <a:buFont typeface="Wingdings" pitchFamily="-65"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pitchFamily="-65" charset="0"/>
        <a:buChar char="•"/>
        <a:defRPr sz="2400">
          <a:solidFill>
            <a:schemeClr val="tx1"/>
          </a:solidFill>
          <a:latin typeface="+mn-lt"/>
          <a:ea typeface="+mn-ea"/>
          <a:cs typeface="+mn-cs"/>
        </a:defRPr>
      </a:lvl2pPr>
      <a:lvl3pPr marL="1143000" indent="-228600" algn="l" rtl="0" fontAlgn="base">
        <a:spcBef>
          <a:spcPct val="20000"/>
        </a:spcBef>
        <a:spcAft>
          <a:spcPct val="0"/>
        </a:spcAft>
        <a:buClr>
          <a:srgbClr val="004483"/>
        </a:buClr>
        <a:buFont typeface="Symbol" pitchFamily="-65" charset="2"/>
        <a:buChar char=""/>
        <a:defRPr sz="2400">
          <a:solidFill>
            <a:schemeClr val="tx1"/>
          </a:solidFill>
          <a:latin typeface="+mn-lt"/>
          <a:ea typeface="+mn-ea"/>
          <a:cs typeface="+mn-cs"/>
        </a:defRPr>
      </a:lvl3pPr>
      <a:lvl4pPr marL="1600200" indent="-228600" algn="l" rtl="0" fontAlgn="base">
        <a:spcBef>
          <a:spcPct val="20000"/>
        </a:spcBef>
        <a:spcAft>
          <a:spcPct val="0"/>
        </a:spcAft>
        <a:buClr>
          <a:srgbClr val="004483"/>
        </a:buClr>
        <a:buFont typeface="Symbol" pitchFamily="-65" charset="2"/>
        <a:buChar char=""/>
        <a:defRPr sz="2000">
          <a:solidFill>
            <a:schemeClr val="tx1"/>
          </a:solidFill>
          <a:latin typeface="+mn-lt"/>
          <a:ea typeface="+mn-ea"/>
          <a:cs typeface="+mn-cs"/>
        </a:defRPr>
      </a:lvl4pPr>
      <a:lvl5pPr marL="20574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5pPr>
      <a:lvl6pPr marL="25146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6pPr>
      <a:lvl7pPr marL="29718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7pPr>
      <a:lvl8pPr marL="34290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8pPr>
      <a:lvl9pPr marL="38862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wmf"/></Relationships>
</file>

<file path=ppt/slides/_rels/slide10.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image" Target="../media/image19.emf"/><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3"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6" Type="http://schemas.openxmlformats.org/officeDocument/2006/relationships/image" Target="../media/image31.emf"/><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0.png"/><Relationship Id="rId5" Type="http://schemas.openxmlformats.org/officeDocument/2006/relationships/image" Target="../media/image10.emf"/></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3"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emf"/><Relationship Id="rId5"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4"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oleObject" Target="../embeddings/oleObject1.bin"/><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910" name="Line 150"/>
          <p:cNvSpPr>
            <a:spLocks noChangeShapeType="1"/>
          </p:cNvSpPr>
          <p:nvPr/>
        </p:nvSpPr>
        <p:spPr bwMode="auto">
          <a:xfrm>
            <a:off x="0" y="0"/>
            <a:ext cx="914400" cy="0"/>
          </a:xfrm>
          <a:prstGeom prst="line">
            <a:avLst/>
          </a:prstGeom>
          <a:noFill/>
          <a:ln w="0">
            <a:solidFill>
              <a:srgbClr val="FBFFFF"/>
            </a:solidFill>
            <a:round/>
            <a:headEnd/>
            <a:tailEnd/>
          </a:ln>
          <a:effectLst/>
        </p:spPr>
        <p:txBody>
          <a:bodyPr wrap="none" lIns="0" tIns="0" rIns="0" bIns="0" anchor="ctr">
            <a:prstTxWarp prst="textNoShape">
              <a:avLst/>
            </a:prstTxWarp>
          </a:bodyPr>
          <a:lstStyle/>
          <a:p>
            <a:endParaRPr lang="en-US"/>
          </a:p>
        </p:txBody>
      </p:sp>
      <p:sp>
        <p:nvSpPr>
          <p:cNvPr id="1525891" name="Line 131"/>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762" name="Rectangle 2"/>
          <p:cNvSpPr>
            <a:spLocks noChangeArrowheads="1"/>
          </p:cNvSpPr>
          <p:nvPr/>
        </p:nvSpPr>
        <p:spPr bwMode="auto">
          <a:xfrm>
            <a:off x="0" y="1066800"/>
            <a:ext cx="9144000" cy="838200"/>
          </a:xfrm>
          <a:prstGeom prst="rect">
            <a:avLst/>
          </a:prstGeom>
          <a:noFill/>
          <a:ln w="9525">
            <a:noFill/>
            <a:miter lim="800000"/>
            <a:headEnd/>
            <a:tailEnd/>
          </a:ln>
          <a:effectLst/>
        </p:spPr>
        <p:txBody>
          <a:bodyPr anchor="ctr">
            <a:prstTxWarp prst="textNoShape">
              <a:avLst/>
            </a:prstTxWarp>
          </a:bodyPr>
          <a:lstStyle/>
          <a:p>
            <a:pPr algn="ctr" eaLnBrk="0" hangingPunct="0">
              <a:spcBef>
                <a:spcPct val="0"/>
              </a:spcBef>
              <a:buFontTx/>
              <a:buNone/>
            </a:pPr>
            <a:r>
              <a:rPr lang="en-US" sz="3200" i="0" dirty="0" smtClean="0">
                <a:solidFill>
                  <a:srgbClr val="1A4A91"/>
                </a:solidFill>
                <a:latin typeface="+mj-lt"/>
              </a:rPr>
              <a:t>Plasma</a:t>
            </a:r>
            <a:r>
              <a:rPr lang="en-US" sz="3200" i="0" dirty="0">
                <a:solidFill>
                  <a:srgbClr val="1A4A91"/>
                </a:solidFill>
                <a:latin typeface="+mj-lt"/>
              </a:rPr>
              <a:t>-Material Interface Development for Future Spherical Tokamak based Devices in </a:t>
            </a:r>
            <a:r>
              <a:rPr lang="en-US" sz="3200" i="0" dirty="0" smtClean="0">
                <a:solidFill>
                  <a:srgbClr val="1A4A91"/>
                </a:solidFill>
                <a:latin typeface="+mj-lt"/>
              </a:rPr>
              <a:t>NSTX</a:t>
            </a:r>
            <a:r>
              <a:rPr lang="en-US" sz="3000" i="0" baseline="30000" dirty="0" smtClean="0">
                <a:solidFill>
                  <a:srgbClr val="1A4A91"/>
                </a:solidFill>
                <a:effectLst>
                  <a:outerShdw blurRad="38100" dist="38100" dir="2700000" algn="tl">
                    <a:srgbClr val="DDDDDD"/>
                  </a:outerShdw>
                </a:effectLst>
                <a:latin typeface="+mj-lt"/>
                <a:ea typeface="ＭＳ Ｐゴシック" pitchFamily="-110" charset="-128"/>
                <a:cs typeface="Arial Bold"/>
              </a:rPr>
              <a:t>*</a:t>
            </a:r>
            <a:endParaRPr lang="en-US" sz="3000" i="0" dirty="0" smtClean="0">
              <a:solidFill>
                <a:srgbClr val="1A4A91"/>
              </a:solidFill>
              <a:effectLst>
                <a:outerShdw blurRad="38100" dist="38100" dir="2700000" algn="tl">
                  <a:srgbClr val="DDDDDD"/>
                </a:outerShdw>
              </a:effectLst>
              <a:latin typeface="+mj-lt"/>
              <a:ea typeface="ＭＳ Ｐゴシック" pitchFamily="-110" charset="-128"/>
              <a:cs typeface="Arial Bold"/>
            </a:endParaRPr>
          </a:p>
        </p:txBody>
      </p:sp>
      <p:sp>
        <p:nvSpPr>
          <p:cNvPr id="1525892" name="Line 132"/>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769" name="Text Box 9"/>
          <p:cNvSpPr txBox="1">
            <a:spLocks noChangeArrowheads="1"/>
          </p:cNvSpPr>
          <p:nvPr/>
        </p:nvSpPr>
        <p:spPr bwMode="auto">
          <a:xfrm>
            <a:off x="1447800" y="1981200"/>
            <a:ext cx="6248400" cy="2893100"/>
          </a:xfrm>
          <a:prstGeom prst="rect">
            <a:avLst/>
          </a:prstGeom>
          <a:noFill/>
          <a:ln w="9525">
            <a:noFill/>
            <a:miter lim="800000"/>
            <a:headEnd/>
            <a:tailEnd/>
          </a:ln>
          <a:effectLst/>
        </p:spPr>
        <p:txBody>
          <a:bodyPr wrap="square">
            <a:prstTxWarp prst="textNoShape">
              <a:avLst/>
            </a:prstTxWarp>
            <a:spAutoFit/>
          </a:bodyPr>
          <a:lstStyle/>
          <a:p>
            <a:pPr algn="ctr">
              <a:spcBef>
                <a:spcPct val="0"/>
              </a:spcBef>
              <a:buNone/>
            </a:pPr>
            <a:r>
              <a:rPr lang="en-US" sz="2200" i="0" dirty="0" smtClean="0">
                <a:solidFill>
                  <a:schemeClr val="tx1"/>
                </a:solidFill>
                <a:latin typeface="+mj-lt"/>
              </a:rPr>
              <a:t>V. A. Soukhanovskii (LLNL)</a:t>
            </a:r>
          </a:p>
          <a:p>
            <a:pPr algn="ctr">
              <a:buNone/>
            </a:pPr>
            <a:r>
              <a:rPr lang="en-US" sz="2000" i="0" dirty="0" smtClean="0">
                <a:solidFill>
                  <a:schemeClr val="tx1"/>
                </a:solidFill>
                <a:latin typeface="+mj-lt"/>
                <a:cs typeface="Arial Narrow"/>
              </a:rPr>
              <a:t>D</a:t>
            </a:r>
            <a:r>
              <a:rPr lang="en-US" sz="2000" i="0" dirty="0">
                <a:solidFill>
                  <a:schemeClr val="tx1"/>
                </a:solidFill>
                <a:latin typeface="+mj-lt"/>
                <a:cs typeface="Arial Narrow"/>
              </a:rPr>
              <a:t>. </a:t>
            </a:r>
            <a:r>
              <a:rPr lang="en-US" sz="2000" i="0" dirty="0" smtClean="0">
                <a:solidFill>
                  <a:schemeClr val="tx1"/>
                </a:solidFill>
                <a:latin typeface="+mj-lt"/>
                <a:cs typeface="Arial Narrow"/>
              </a:rPr>
              <a:t>Battaglia, </a:t>
            </a:r>
            <a:r>
              <a:rPr lang="en-US" sz="2000" i="0" dirty="0">
                <a:solidFill>
                  <a:schemeClr val="tx1"/>
                </a:solidFill>
                <a:latin typeface="+mj-lt"/>
                <a:cs typeface="Arial Narrow"/>
              </a:rPr>
              <a:t>M. G. </a:t>
            </a:r>
            <a:r>
              <a:rPr lang="en-US" sz="2000" i="0" dirty="0" smtClean="0">
                <a:solidFill>
                  <a:schemeClr val="tx1"/>
                </a:solidFill>
                <a:latin typeface="+mj-lt"/>
                <a:cs typeface="Arial Narrow"/>
              </a:rPr>
              <a:t>Bell, </a:t>
            </a:r>
            <a:r>
              <a:rPr lang="en-US" sz="2000" i="0" dirty="0">
                <a:solidFill>
                  <a:schemeClr val="tx1"/>
                </a:solidFill>
                <a:latin typeface="+mj-lt"/>
                <a:cs typeface="Arial Narrow"/>
              </a:rPr>
              <a:t>R. E. </a:t>
            </a:r>
            <a:r>
              <a:rPr lang="en-US" sz="2000" i="0" dirty="0" smtClean="0">
                <a:solidFill>
                  <a:schemeClr val="tx1"/>
                </a:solidFill>
                <a:latin typeface="+mj-lt"/>
                <a:cs typeface="Arial Narrow"/>
              </a:rPr>
              <a:t>Bell, </a:t>
            </a:r>
            <a:r>
              <a:rPr lang="en-US" sz="2000" i="0" dirty="0">
                <a:solidFill>
                  <a:schemeClr val="tx1"/>
                </a:solidFill>
                <a:latin typeface="+mj-lt"/>
                <a:cs typeface="Arial Narrow"/>
              </a:rPr>
              <a:t>A. </a:t>
            </a:r>
            <a:r>
              <a:rPr lang="en-US" sz="2000" i="0" dirty="0" err="1" smtClean="0">
                <a:solidFill>
                  <a:schemeClr val="tx1"/>
                </a:solidFill>
                <a:latin typeface="+mj-lt"/>
                <a:cs typeface="Arial Narrow"/>
              </a:rPr>
              <a:t>Diallo</a:t>
            </a:r>
            <a:r>
              <a:rPr lang="en-US" sz="2000" i="0" dirty="0" smtClean="0">
                <a:solidFill>
                  <a:schemeClr val="tx1"/>
                </a:solidFill>
                <a:latin typeface="+mj-lt"/>
                <a:cs typeface="Arial Narrow"/>
              </a:rPr>
              <a:t>, </a:t>
            </a:r>
            <a:endParaRPr lang="en-US" sz="2000" i="0" dirty="0">
              <a:solidFill>
                <a:schemeClr val="tx1"/>
              </a:solidFill>
              <a:latin typeface="+mj-lt"/>
              <a:cs typeface="Arial Narrow"/>
            </a:endParaRPr>
          </a:p>
          <a:p>
            <a:pPr algn="ctr">
              <a:buNone/>
            </a:pPr>
            <a:r>
              <a:rPr lang="en-US" sz="2000" i="0" dirty="0">
                <a:solidFill>
                  <a:schemeClr val="tx1"/>
                </a:solidFill>
                <a:latin typeface="+mj-lt"/>
                <a:cs typeface="Arial Narrow"/>
              </a:rPr>
              <a:t>S. </a:t>
            </a:r>
            <a:r>
              <a:rPr lang="en-US" sz="2000" i="0" dirty="0" smtClean="0">
                <a:solidFill>
                  <a:schemeClr val="tx1"/>
                </a:solidFill>
                <a:latin typeface="+mj-lt"/>
                <a:cs typeface="Arial Narrow"/>
              </a:rPr>
              <a:t>Gerhardt, </a:t>
            </a:r>
            <a:r>
              <a:rPr lang="en-US" sz="2000" i="0" dirty="0">
                <a:solidFill>
                  <a:schemeClr val="tx1"/>
                </a:solidFill>
                <a:latin typeface="+mj-lt"/>
                <a:cs typeface="Arial Narrow"/>
              </a:rPr>
              <a:t>R. </a:t>
            </a:r>
            <a:r>
              <a:rPr lang="en-US" sz="2000" i="0" dirty="0" smtClean="0">
                <a:solidFill>
                  <a:schemeClr val="tx1"/>
                </a:solidFill>
                <a:latin typeface="+mj-lt"/>
                <a:cs typeface="Arial Narrow"/>
              </a:rPr>
              <a:t>Kaita, </a:t>
            </a:r>
            <a:r>
              <a:rPr lang="en-US" sz="2000" i="0" dirty="0">
                <a:solidFill>
                  <a:schemeClr val="tx1"/>
                </a:solidFill>
                <a:latin typeface="+mj-lt"/>
                <a:cs typeface="Arial Narrow"/>
              </a:rPr>
              <a:t>E. </a:t>
            </a:r>
            <a:r>
              <a:rPr lang="en-US" sz="2000" i="0" dirty="0" smtClean="0">
                <a:solidFill>
                  <a:schemeClr val="tx1"/>
                </a:solidFill>
                <a:latin typeface="+mj-lt"/>
                <a:cs typeface="Arial Narrow"/>
              </a:rPr>
              <a:t>Kolemen, </a:t>
            </a:r>
            <a:r>
              <a:rPr lang="en-US" sz="2000" i="0" dirty="0">
                <a:solidFill>
                  <a:schemeClr val="tx1"/>
                </a:solidFill>
                <a:latin typeface="+mj-lt"/>
                <a:cs typeface="Arial Narrow"/>
              </a:rPr>
              <a:t>H. W. </a:t>
            </a:r>
            <a:r>
              <a:rPr lang="en-US" sz="2000" i="0" dirty="0" smtClean="0">
                <a:solidFill>
                  <a:schemeClr val="tx1"/>
                </a:solidFill>
                <a:latin typeface="+mj-lt"/>
                <a:cs typeface="Arial Narrow"/>
              </a:rPr>
              <a:t>Kugel, </a:t>
            </a:r>
            <a:r>
              <a:rPr lang="en-US" sz="2000" i="0" dirty="0">
                <a:solidFill>
                  <a:schemeClr val="tx1"/>
                </a:solidFill>
                <a:latin typeface="+mj-lt"/>
                <a:cs typeface="Arial Narrow"/>
              </a:rPr>
              <a:t>B. P. </a:t>
            </a:r>
            <a:r>
              <a:rPr lang="en-US" sz="2000" i="0" dirty="0" smtClean="0">
                <a:solidFill>
                  <a:schemeClr val="tx1"/>
                </a:solidFill>
                <a:latin typeface="+mj-lt"/>
                <a:cs typeface="Arial Narrow"/>
              </a:rPr>
              <a:t>LeBlanc, </a:t>
            </a:r>
            <a:r>
              <a:rPr lang="en-US" sz="2000" i="0" dirty="0">
                <a:solidFill>
                  <a:schemeClr val="tx1"/>
                </a:solidFill>
                <a:latin typeface="+mj-lt"/>
                <a:cs typeface="Arial Narrow"/>
              </a:rPr>
              <a:t>J. E. </a:t>
            </a:r>
            <a:r>
              <a:rPr lang="en-US" sz="2000" i="0" dirty="0" smtClean="0">
                <a:solidFill>
                  <a:schemeClr val="tx1"/>
                </a:solidFill>
                <a:latin typeface="+mj-lt"/>
                <a:cs typeface="Arial Narrow"/>
              </a:rPr>
              <a:t>Menard, </a:t>
            </a:r>
            <a:r>
              <a:rPr lang="en-US" sz="2000" i="0" dirty="0">
                <a:solidFill>
                  <a:schemeClr val="tx1"/>
                </a:solidFill>
                <a:latin typeface="+mj-lt"/>
                <a:cs typeface="Arial Narrow"/>
              </a:rPr>
              <a:t>D. </a:t>
            </a:r>
            <a:r>
              <a:rPr lang="en-US" sz="2000" i="0" dirty="0" smtClean="0">
                <a:solidFill>
                  <a:schemeClr val="tx1"/>
                </a:solidFill>
                <a:latin typeface="+mj-lt"/>
                <a:cs typeface="Arial Narrow"/>
              </a:rPr>
              <a:t>Mueller, </a:t>
            </a:r>
            <a:r>
              <a:rPr lang="en-US" sz="2000" i="0" dirty="0">
                <a:solidFill>
                  <a:schemeClr val="tx1"/>
                </a:solidFill>
                <a:latin typeface="+mj-lt"/>
                <a:cs typeface="Arial Narrow"/>
              </a:rPr>
              <a:t>S. F. </a:t>
            </a:r>
            <a:r>
              <a:rPr lang="en-US" sz="2000" i="0" dirty="0" smtClean="0">
                <a:solidFill>
                  <a:schemeClr val="tx1"/>
                </a:solidFill>
                <a:latin typeface="+mj-lt"/>
                <a:cs typeface="Arial Narrow"/>
              </a:rPr>
              <a:t>Paul, </a:t>
            </a:r>
            <a:r>
              <a:rPr lang="en-US" sz="2000" i="0" dirty="0">
                <a:solidFill>
                  <a:schemeClr val="tx1"/>
                </a:solidFill>
                <a:latin typeface="+mj-lt"/>
                <a:cs typeface="Arial Narrow"/>
              </a:rPr>
              <a:t>M. </a:t>
            </a:r>
            <a:r>
              <a:rPr lang="en-US" sz="2000" i="0" dirty="0" err="1" smtClean="0">
                <a:solidFill>
                  <a:schemeClr val="tx1"/>
                </a:solidFill>
                <a:latin typeface="+mj-lt"/>
                <a:cs typeface="Arial Narrow"/>
              </a:rPr>
              <a:t>Podesta</a:t>
            </a:r>
            <a:r>
              <a:rPr lang="en-US" sz="2000" i="0" dirty="0" smtClean="0">
                <a:solidFill>
                  <a:schemeClr val="tx1"/>
                </a:solidFill>
                <a:latin typeface="+mj-lt"/>
                <a:cs typeface="Arial Narrow"/>
              </a:rPr>
              <a:t>, A</a:t>
            </a:r>
            <a:r>
              <a:rPr lang="en-US" sz="2000" i="0" dirty="0">
                <a:solidFill>
                  <a:schemeClr val="tx1"/>
                </a:solidFill>
                <a:latin typeface="+mj-lt"/>
                <a:cs typeface="Arial Narrow"/>
              </a:rPr>
              <a:t>. L. </a:t>
            </a:r>
            <a:r>
              <a:rPr lang="en-US" sz="2000" i="0" dirty="0" smtClean="0">
                <a:solidFill>
                  <a:schemeClr val="tx1"/>
                </a:solidFill>
                <a:latin typeface="+mj-lt"/>
                <a:cs typeface="Arial Narrow"/>
              </a:rPr>
              <a:t>Roquemore, </a:t>
            </a:r>
            <a:r>
              <a:rPr lang="en-US" sz="2000" i="0" dirty="0">
                <a:solidFill>
                  <a:schemeClr val="tx1"/>
                </a:solidFill>
                <a:latin typeface="+mj-lt"/>
                <a:cs typeface="Arial Narrow"/>
              </a:rPr>
              <a:t>F. </a:t>
            </a:r>
            <a:r>
              <a:rPr lang="en-US" sz="2000" i="0" dirty="0" smtClean="0">
                <a:solidFill>
                  <a:schemeClr val="tx1"/>
                </a:solidFill>
                <a:latin typeface="+mj-lt"/>
                <a:cs typeface="Arial Narrow"/>
              </a:rPr>
              <a:t>Scotti</a:t>
            </a:r>
            <a:r>
              <a:rPr lang="en-US" sz="2000" i="0" dirty="0">
                <a:solidFill>
                  <a:schemeClr val="tx1"/>
                </a:solidFill>
                <a:latin typeface="+mj-lt"/>
                <a:cs typeface="Arial Narrow"/>
              </a:rPr>
              <a:t> </a:t>
            </a:r>
            <a:r>
              <a:rPr lang="en-US" sz="2000" i="0" dirty="0" smtClean="0">
                <a:solidFill>
                  <a:schemeClr val="tx1"/>
                </a:solidFill>
                <a:latin typeface="+mj-lt"/>
                <a:cs typeface="Arial Narrow"/>
              </a:rPr>
              <a:t>(PPPL)</a:t>
            </a:r>
          </a:p>
          <a:p>
            <a:pPr algn="ctr">
              <a:buNone/>
            </a:pPr>
            <a:r>
              <a:rPr lang="en-US" sz="2000" i="0" dirty="0">
                <a:solidFill>
                  <a:schemeClr val="tx1"/>
                </a:solidFill>
                <a:latin typeface="+mj-lt"/>
                <a:cs typeface="Arial Narrow"/>
              </a:rPr>
              <a:t>J.-W. </a:t>
            </a:r>
            <a:r>
              <a:rPr lang="en-US" sz="2000" i="0" dirty="0" smtClean="0">
                <a:solidFill>
                  <a:schemeClr val="tx1"/>
                </a:solidFill>
                <a:latin typeface="+mj-lt"/>
                <a:cs typeface="Arial Narrow"/>
              </a:rPr>
              <a:t>Ahn, R</a:t>
            </a:r>
            <a:r>
              <a:rPr lang="en-US" sz="2000" i="0" dirty="0">
                <a:solidFill>
                  <a:schemeClr val="tx1"/>
                </a:solidFill>
                <a:latin typeface="+mj-lt"/>
                <a:cs typeface="Arial Narrow"/>
              </a:rPr>
              <a:t>. </a:t>
            </a:r>
            <a:r>
              <a:rPr lang="en-US" sz="2000" i="0" dirty="0" smtClean="0">
                <a:solidFill>
                  <a:schemeClr val="tx1"/>
                </a:solidFill>
                <a:latin typeface="+mj-lt"/>
                <a:cs typeface="Arial Narrow"/>
              </a:rPr>
              <a:t>Maingi, </a:t>
            </a:r>
            <a:r>
              <a:rPr lang="en-US" sz="2000" i="0" dirty="0">
                <a:solidFill>
                  <a:schemeClr val="tx1"/>
                </a:solidFill>
                <a:latin typeface="+mj-lt"/>
                <a:cs typeface="Arial Narrow"/>
              </a:rPr>
              <a:t>A. </a:t>
            </a:r>
            <a:r>
              <a:rPr lang="en-US" sz="2000" i="0" dirty="0" smtClean="0">
                <a:solidFill>
                  <a:schemeClr val="tx1"/>
                </a:solidFill>
                <a:latin typeface="+mj-lt"/>
                <a:cs typeface="Arial Narrow"/>
              </a:rPr>
              <a:t>McLean (ORNL)</a:t>
            </a:r>
            <a:endParaRPr lang="en-US" sz="2000" i="0" dirty="0">
              <a:solidFill>
                <a:schemeClr val="tx1"/>
              </a:solidFill>
              <a:latin typeface="+mj-lt"/>
              <a:cs typeface="Arial Narrow"/>
            </a:endParaRPr>
          </a:p>
          <a:p>
            <a:pPr algn="ctr">
              <a:buNone/>
            </a:pPr>
            <a:r>
              <a:rPr lang="en-US" sz="2000" i="0" dirty="0" smtClean="0">
                <a:solidFill>
                  <a:schemeClr val="tx1"/>
                </a:solidFill>
                <a:latin typeface="+mj-lt"/>
                <a:cs typeface="Arial Narrow"/>
              </a:rPr>
              <a:t>T. Gray (ORISE), R. Raman (U. Washington)</a:t>
            </a:r>
          </a:p>
          <a:p>
            <a:pPr algn="ctr">
              <a:buNone/>
            </a:pPr>
            <a:r>
              <a:rPr lang="en-US" sz="2000" i="0" dirty="0" smtClean="0">
                <a:solidFill>
                  <a:schemeClr val="tx1"/>
                </a:solidFill>
                <a:latin typeface="+mj-lt"/>
                <a:cs typeface="Arial Narrow"/>
              </a:rPr>
              <a:t>D</a:t>
            </a:r>
            <a:r>
              <a:rPr lang="en-US" sz="2000" i="0" dirty="0">
                <a:solidFill>
                  <a:schemeClr val="tx1"/>
                </a:solidFill>
                <a:latin typeface="+mj-lt"/>
                <a:cs typeface="Arial Narrow"/>
              </a:rPr>
              <a:t>. D. </a:t>
            </a:r>
            <a:r>
              <a:rPr lang="en-US" sz="2000" i="0" dirty="0" smtClean="0">
                <a:solidFill>
                  <a:schemeClr val="tx1"/>
                </a:solidFill>
                <a:latin typeface="+mj-lt"/>
                <a:cs typeface="Arial Narrow"/>
              </a:rPr>
              <a:t>Ryutov, T. Rognlien, M. Umansky (LLNL)</a:t>
            </a:r>
            <a:endParaRPr lang="en-US" sz="2000" i="0" dirty="0">
              <a:solidFill>
                <a:schemeClr val="tx1"/>
              </a:solidFill>
              <a:latin typeface="+mj-lt"/>
              <a:cs typeface="Arial Narrow"/>
            </a:endParaRPr>
          </a:p>
        </p:txBody>
      </p:sp>
      <p:sp>
        <p:nvSpPr>
          <p:cNvPr id="1525893" name="Line 133"/>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770" name="Text Box 10"/>
          <p:cNvSpPr txBox="1">
            <a:spLocks noChangeArrowheads="1"/>
          </p:cNvSpPr>
          <p:nvPr/>
        </p:nvSpPr>
        <p:spPr bwMode="auto">
          <a:xfrm>
            <a:off x="1752600" y="4953202"/>
            <a:ext cx="5715000" cy="609398"/>
          </a:xfrm>
          <a:prstGeom prst="rect">
            <a:avLst/>
          </a:prstGeom>
          <a:noFill/>
          <a:ln w="15875">
            <a:noFill/>
            <a:miter lim="800000"/>
            <a:headEnd/>
            <a:tailEnd/>
          </a:ln>
          <a:effectLst/>
        </p:spPr>
        <p:txBody>
          <a:bodyPr lIns="0" tIns="0" rIns="0" bIns="0">
            <a:prstTxWarp prst="textNoShape">
              <a:avLst/>
            </a:prstTxWarp>
            <a:spAutoFit/>
          </a:bodyPr>
          <a:lstStyle/>
          <a:p>
            <a:pPr algn="ctr">
              <a:lnSpc>
                <a:spcPct val="70000"/>
              </a:lnSpc>
              <a:buFontTx/>
              <a:buNone/>
            </a:pPr>
            <a:r>
              <a:rPr lang="en-US" sz="2400" i="0" dirty="0" smtClean="0">
                <a:solidFill>
                  <a:srgbClr val="FF0000"/>
                </a:solidFill>
                <a:latin typeface="+mj-lt"/>
              </a:rPr>
              <a:t>Poster 28-3P-10</a:t>
            </a:r>
          </a:p>
          <a:p>
            <a:pPr algn="ctr">
              <a:lnSpc>
                <a:spcPct val="70000"/>
              </a:lnSpc>
              <a:buFontTx/>
              <a:buNone/>
            </a:pPr>
            <a:r>
              <a:rPr lang="en-US" sz="2400" i="0" dirty="0" smtClean="0">
                <a:solidFill>
                  <a:srgbClr val="FF0000"/>
                </a:solidFill>
                <a:latin typeface="+mj-lt"/>
              </a:rPr>
              <a:t>28 September 2011</a:t>
            </a:r>
            <a:endParaRPr lang="en-US" sz="2400" i="0" dirty="0">
              <a:solidFill>
                <a:srgbClr val="FF0000"/>
              </a:solidFill>
              <a:latin typeface="+mj-lt"/>
            </a:endParaRPr>
          </a:p>
        </p:txBody>
      </p:sp>
      <p:sp>
        <p:nvSpPr>
          <p:cNvPr id="1525894" name="Line 134"/>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898" name="Line 138"/>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899" name="Line 139"/>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903" name="Line 143"/>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904" name="Line 144"/>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905" name="Line 145"/>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906" name="Line 146"/>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pic>
        <p:nvPicPr>
          <p:cNvPr id="1525887" name="Picture 127"/>
          <p:cNvPicPr>
            <a:picLocks noChangeAspect="1" noChangeArrowheads="1"/>
          </p:cNvPicPr>
          <p:nvPr/>
        </p:nvPicPr>
        <p:blipFill>
          <a:blip r:embed="rId3"/>
          <a:srcRect/>
          <a:stretch>
            <a:fillRect/>
          </a:stretch>
        </p:blipFill>
        <p:spPr bwMode="auto">
          <a:xfrm>
            <a:off x="0" y="-1588"/>
            <a:ext cx="9144000" cy="839788"/>
          </a:xfrm>
          <a:prstGeom prst="rect">
            <a:avLst/>
          </a:prstGeom>
          <a:noFill/>
          <a:ln w="15875">
            <a:noFill/>
            <a:miter lim="800000"/>
            <a:headEnd/>
            <a:tailEnd/>
          </a:ln>
          <a:effectLst/>
        </p:spPr>
      </p:pic>
      <p:sp>
        <p:nvSpPr>
          <p:cNvPr id="1525907" name="Line 147"/>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888" name="Text Box 128"/>
          <p:cNvSpPr txBox="1">
            <a:spLocks noChangeArrowheads="1"/>
          </p:cNvSpPr>
          <p:nvPr/>
        </p:nvSpPr>
        <p:spPr bwMode="auto">
          <a:xfrm>
            <a:off x="838200" y="109538"/>
            <a:ext cx="1219200" cy="549275"/>
          </a:xfrm>
          <a:prstGeom prst="rect">
            <a:avLst/>
          </a:prstGeom>
          <a:noFill/>
          <a:ln w="15875">
            <a:noFill/>
            <a:miter lim="800000"/>
            <a:headEnd/>
            <a:tailEnd/>
          </a:ln>
          <a:effectLst/>
        </p:spPr>
        <p:txBody>
          <a:bodyPr wrap="none" lIns="0" tIns="0" rIns="0" bIns="0">
            <a:prstTxWarp prst="textNoShape">
              <a:avLst/>
            </a:prstTxWarp>
            <a:spAutoFit/>
          </a:bodyPr>
          <a:lstStyle/>
          <a:p>
            <a:pPr>
              <a:buFontTx/>
              <a:buNone/>
            </a:pPr>
            <a:r>
              <a:rPr lang="en-US" sz="3600" b="0">
                <a:solidFill>
                  <a:srgbClr val="171FC7"/>
                </a:solidFill>
                <a:effectLst>
                  <a:outerShdw blurRad="38100" dist="38100" dir="2700000" algn="tl">
                    <a:srgbClr val="DDDDDD"/>
                  </a:outerShdw>
                </a:effectLst>
                <a:latin typeface="Arial" pitchFamily="-110" charset="0"/>
              </a:rPr>
              <a:t>NSTX</a:t>
            </a:r>
          </a:p>
        </p:txBody>
      </p:sp>
      <p:sp>
        <p:nvSpPr>
          <p:cNvPr id="1525908" name="Line 148"/>
          <p:cNvSpPr>
            <a:spLocks noChangeShapeType="1"/>
          </p:cNvSpPr>
          <p:nvPr/>
        </p:nvSpPr>
        <p:spPr bwMode="auto">
          <a:xfrm>
            <a:off x="0" y="0"/>
            <a:ext cx="457200" cy="0"/>
          </a:xfrm>
          <a:prstGeom prst="line">
            <a:avLst/>
          </a:prstGeom>
          <a:noFill/>
          <a:ln w="0">
            <a:solidFill>
              <a:srgbClr val="FEFFFF"/>
            </a:solidFill>
            <a:round/>
            <a:headEnd/>
            <a:tailEnd/>
          </a:ln>
          <a:effectLst/>
        </p:spPr>
        <p:txBody>
          <a:bodyPr wrap="none" lIns="0" tIns="0" rIns="0" bIns="0" anchor="ctr">
            <a:prstTxWarp prst="textNoShape">
              <a:avLst/>
            </a:prstTxWarp>
          </a:bodyPr>
          <a:lstStyle/>
          <a:p>
            <a:endParaRPr lang="en-US"/>
          </a:p>
        </p:txBody>
      </p:sp>
      <p:sp>
        <p:nvSpPr>
          <p:cNvPr id="1525889" name="Rectangle 129"/>
          <p:cNvSpPr>
            <a:spLocks noChangeArrowheads="1"/>
          </p:cNvSpPr>
          <p:nvPr/>
        </p:nvSpPr>
        <p:spPr bwMode="auto">
          <a:xfrm>
            <a:off x="3651250" y="228600"/>
            <a:ext cx="1530350" cy="381000"/>
          </a:xfrm>
          <a:prstGeom prst="rect">
            <a:avLst/>
          </a:prstGeom>
          <a:noFill/>
          <a:ln w="9525">
            <a:noFill/>
            <a:miter lim="800000"/>
            <a:headEnd/>
            <a:tailEnd/>
          </a:ln>
          <a:effectLst/>
        </p:spPr>
        <p:txBody>
          <a:bodyPr lIns="0" tIns="0" rIns="0" bIns="0" anchor="ctr">
            <a:prstTxWarp prst="textNoShape">
              <a:avLst/>
            </a:prstTxWarp>
          </a:bodyPr>
          <a:lstStyle/>
          <a:p>
            <a:pPr algn="r" eaLnBrk="0" hangingPunct="0">
              <a:spcBef>
                <a:spcPct val="0"/>
              </a:spcBef>
              <a:buFontTx/>
              <a:buNone/>
            </a:pPr>
            <a:r>
              <a:rPr lang="en-US" sz="1800">
                <a:solidFill>
                  <a:schemeClr val="accent2"/>
                </a:solidFill>
                <a:latin typeface="Arial" pitchFamily="-110" charset="0"/>
              </a:rPr>
              <a:t>Supported by   </a:t>
            </a:r>
          </a:p>
        </p:txBody>
      </p:sp>
      <p:sp>
        <p:nvSpPr>
          <p:cNvPr id="1525909" name="Line 149"/>
          <p:cNvSpPr>
            <a:spLocks noChangeShapeType="1"/>
          </p:cNvSpPr>
          <p:nvPr/>
        </p:nvSpPr>
        <p:spPr bwMode="auto">
          <a:xfrm>
            <a:off x="0" y="0"/>
            <a:ext cx="0" cy="457200"/>
          </a:xfrm>
          <a:prstGeom prst="line">
            <a:avLst/>
          </a:prstGeom>
          <a:noFill/>
          <a:ln w="0">
            <a:solidFill>
              <a:srgbClr val="FDFFFF"/>
            </a:solidFill>
            <a:round/>
            <a:headEnd/>
            <a:tailEnd/>
          </a:ln>
          <a:effectLst/>
        </p:spPr>
        <p:txBody>
          <a:bodyPr wrap="none" lIns="0" tIns="0" rIns="0" bIns="0" anchor="ctr">
            <a:prstTxWarp prst="textNoShape">
              <a:avLst/>
            </a:prstTxWarp>
          </a:bodyPr>
          <a:lstStyle/>
          <a:p>
            <a:endParaRPr lang="en-US"/>
          </a:p>
        </p:txBody>
      </p:sp>
      <p:sp>
        <p:nvSpPr>
          <p:cNvPr id="1525912" name="Text Box 152"/>
          <p:cNvSpPr txBox="1">
            <a:spLocks noChangeArrowheads="1"/>
          </p:cNvSpPr>
          <p:nvPr/>
        </p:nvSpPr>
        <p:spPr bwMode="auto">
          <a:xfrm>
            <a:off x="76200" y="2057400"/>
            <a:ext cx="1333500" cy="4718050"/>
          </a:xfrm>
          <a:prstGeom prst="rect">
            <a:avLst/>
          </a:prstGeom>
          <a:gradFill rotWithShape="1">
            <a:gsLst>
              <a:gs pos="0">
                <a:srgbClr val="EAEAEA">
                  <a:alpha val="50999"/>
                </a:srgbClr>
              </a:gs>
              <a:gs pos="100000">
                <a:srgbClr val="EAEAEA">
                  <a:gamma/>
                  <a:shade val="77255"/>
                  <a:invGamma/>
                  <a:alpha val="50999"/>
                </a:srgbClr>
              </a:gs>
            </a:gsLst>
            <a:lin ang="0" scaled="1"/>
          </a:gradFill>
          <a:ln w="12700">
            <a:solidFill>
              <a:srgbClr val="0000FF"/>
            </a:solidFill>
            <a:miter lim="800000"/>
            <a:headEnd/>
            <a:tailEnd/>
          </a:ln>
          <a:effectLst/>
        </p:spPr>
        <p:txBody>
          <a:bodyPr lIns="91429" tIns="45714" rIns="91429" bIns="45714">
            <a:prstTxWarp prst="textNoShape">
              <a:avLst/>
            </a:prstTxWarp>
            <a:spAutoFit/>
          </a:bodyPr>
          <a:lstStyle/>
          <a:p>
            <a:pPr eaLnBrk="0" hangingPunct="0">
              <a:spcBef>
                <a:spcPct val="5000"/>
              </a:spcBef>
              <a:spcAft>
                <a:spcPct val="5000"/>
              </a:spcAft>
              <a:buFontTx/>
              <a:buNone/>
            </a:pPr>
            <a:r>
              <a:rPr lang="en-US" sz="900">
                <a:solidFill>
                  <a:srgbClr val="0000FF"/>
                </a:solidFill>
                <a:latin typeface="Arial" pitchFamily="-110" charset="0"/>
              </a:rPr>
              <a:t>College W&amp;M</a:t>
            </a:r>
          </a:p>
          <a:p>
            <a:pPr eaLnBrk="0" hangingPunct="0">
              <a:spcBef>
                <a:spcPct val="5000"/>
              </a:spcBef>
              <a:spcAft>
                <a:spcPct val="5000"/>
              </a:spcAft>
              <a:buFontTx/>
              <a:buNone/>
            </a:pPr>
            <a:r>
              <a:rPr lang="en-US" sz="900">
                <a:solidFill>
                  <a:srgbClr val="0000FF"/>
                </a:solidFill>
                <a:latin typeface="Arial" pitchFamily="-110" charset="0"/>
              </a:rPr>
              <a:t>Colorado Sch Mines</a:t>
            </a:r>
          </a:p>
          <a:p>
            <a:pPr eaLnBrk="0" hangingPunct="0">
              <a:spcBef>
                <a:spcPct val="5000"/>
              </a:spcBef>
              <a:spcAft>
                <a:spcPct val="5000"/>
              </a:spcAft>
              <a:buFontTx/>
              <a:buNone/>
            </a:pPr>
            <a:r>
              <a:rPr lang="en-US" sz="900">
                <a:solidFill>
                  <a:srgbClr val="0000FF"/>
                </a:solidFill>
                <a:latin typeface="Arial" pitchFamily="-110" charset="0"/>
              </a:rPr>
              <a:t>Columbia U</a:t>
            </a:r>
          </a:p>
          <a:p>
            <a:pPr eaLnBrk="0" hangingPunct="0">
              <a:spcBef>
                <a:spcPct val="5000"/>
              </a:spcBef>
              <a:spcAft>
                <a:spcPct val="5000"/>
              </a:spcAft>
              <a:buFontTx/>
              <a:buNone/>
            </a:pPr>
            <a:r>
              <a:rPr lang="en-US" sz="900">
                <a:solidFill>
                  <a:srgbClr val="0000FF"/>
                </a:solidFill>
                <a:latin typeface="Arial" pitchFamily="-110" charset="0"/>
              </a:rPr>
              <a:t>CompX</a:t>
            </a:r>
          </a:p>
          <a:p>
            <a:pPr eaLnBrk="0" hangingPunct="0">
              <a:spcBef>
                <a:spcPct val="5000"/>
              </a:spcBef>
              <a:spcAft>
                <a:spcPct val="5000"/>
              </a:spcAft>
              <a:buFontTx/>
              <a:buNone/>
            </a:pPr>
            <a:r>
              <a:rPr lang="en-US" sz="900">
                <a:solidFill>
                  <a:srgbClr val="0000FF"/>
                </a:solidFill>
                <a:latin typeface="Arial" pitchFamily="-110" charset="0"/>
              </a:rPr>
              <a:t>General Atomics</a:t>
            </a:r>
          </a:p>
          <a:p>
            <a:pPr eaLnBrk="0" hangingPunct="0">
              <a:spcBef>
                <a:spcPct val="5000"/>
              </a:spcBef>
              <a:spcAft>
                <a:spcPct val="5000"/>
              </a:spcAft>
              <a:buFontTx/>
              <a:buNone/>
            </a:pPr>
            <a:r>
              <a:rPr lang="en-US" sz="900">
                <a:solidFill>
                  <a:srgbClr val="0000FF"/>
                </a:solidFill>
                <a:latin typeface="Arial" pitchFamily="-110" charset="0"/>
              </a:rPr>
              <a:t>INEL</a:t>
            </a:r>
          </a:p>
          <a:p>
            <a:pPr eaLnBrk="0" hangingPunct="0">
              <a:spcBef>
                <a:spcPct val="5000"/>
              </a:spcBef>
              <a:spcAft>
                <a:spcPct val="5000"/>
              </a:spcAft>
              <a:buFontTx/>
              <a:buNone/>
            </a:pPr>
            <a:r>
              <a:rPr lang="en-US" sz="900">
                <a:solidFill>
                  <a:srgbClr val="0000FF"/>
                </a:solidFill>
                <a:latin typeface="Arial" pitchFamily="-110" charset="0"/>
              </a:rPr>
              <a:t>Johns Hopkins U</a:t>
            </a:r>
          </a:p>
          <a:p>
            <a:pPr eaLnBrk="0" hangingPunct="0">
              <a:spcBef>
                <a:spcPct val="5000"/>
              </a:spcBef>
              <a:spcAft>
                <a:spcPct val="5000"/>
              </a:spcAft>
              <a:buFontTx/>
              <a:buNone/>
            </a:pPr>
            <a:r>
              <a:rPr lang="en-US" sz="900">
                <a:solidFill>
                  <a:srgbClr val="0000FF"/>
                </a:solidFill>
                <a:latin typeface="Arial" pitchFamily="-110" charset="0"/>
              </a:rPr>
              <a:t>LANL</a:t>
            </a:r>
          </a:p>
          <a:p>
            <a:pPr eaLnBrk="0" hangingPunct="0">
              <a:spcBef>
                <a:spcPct val="5000"/>
              </a:spcBef>
              <a:spcAft>
                <a:spcPct val="5000"/>
              </a:spcAft>
              <a:buFontTx/>
              <a:buNone/>
            </a:pPr>
            <a:r>
              <a:rPr lang="en-US" sz="900">
                <a:solidFill>
                  <a:srgbClr val="0000FF"/>
                </a:solidFill>
                <a:latin typeface="Arial" pitchFamily="-110" charset="0"/>
              </a:rPr>
              <a:t>LLNL</a:t>
            </a:r>
          </a:p>
          <a:p>
            <a:pPr eaLnBrk="0" hangingPunct="0">
              <a:spcBef>
                <a:spcPct val="5000"/>
              </a:spcBef>
              <a:spcAft>
                <a:spcPct val="5000"/>
              </a:spcAft>
              <a:buFontTx/>
              <a:buNone/>
            </a:pPr>
            <a:r>
              <a:rPr lang="en-US" sz="900">
                <a:solidFill>
                  <a:srgbClr val="0000FF"/>
                </a:solidFill>
                <a:latin typeface="Arial" pitchFamily="-110" charset="0"/>
              </a:rPr>
              <a:t>Lodestar</a:t>
            </a:r>
          </a:p>
          <a:p>
            <a:pPr eaLnBrk="0" hangingPunct="0">
              <a:spcBef>
                <a:spcPct val="5000"/>
              </a:spcBef>
              <a:spcAft>
                <a:spcPct val="5000"/>
              </a:spcAft>
              <a:buFontTx/>
              <a:buNone/>
            </a:pPr>
            <a:r>
              <a:rPr lang="en-US" sz="900">
                <a:solidFill>
                  <a:srgbClr val="0000FF"/>
                </a:solidFill>
                <a:latin typeface="Arial" pitchFamily="-110" charset="0"/>
              </a:rPr>
              <a:t>MIT</a:t>
            </a:r>
          </a:p>
          <a:p>
            <a:pPr eaLnBrk="0" hangingPunct="0">
              <a:spcBef>
                <a:spcPct val="5000"/>
              </a:spcBef>
              <a:spcAft>
                <a:spcPct val="5000"/>
              </a:spcAft>
              <a:buFontTx/>
              <a:buNone/>
            </a:pPr>
            <a:r>
              <a:rPr lang="en-US" sz="900">
                <a:solidFill>
                  <a:srgbClr val="0000FF"/>
                </a:solidFill>
                <a:latin typeface="Arial" pitchFamily="-110" charset="0"/>
              </a:rPr>
              <a:t>Nova Photonics</a:t>
            </a:r>
          </a:p>
          <a:p>
            <a:pPr eaLnBrk="0" hangingPunct="0">
              <a:spcBef>
                <a:spcPct val="5000"/>
              </a:spcBef>
              <a:spcAft>
                <a:spcPct val="5000"/>
              </a:spcAft>
              <a:buFontTx/>
              <a:buNone/>
            </a:pPr>
            <a:r>
              <a:rPr lang="en-US" sz="900">
                <a:solidFill>
                  <a:srgbClr val="0000FF"/>
                </a:solidFill>
                <a:latin typeface="Arial" pitchFamily="-110" charset="0"/>
              </a:rPr>
              <a:t>New York U</a:t>
            </a:r>
          </a:p>
          <a:p>
            <a:pPr eaLnBrk="0" hangingPunct="0">
              <a:spcBef>
                <a:spcPct val="5000"/>
              </a:spcBef>
              <a:spcAft>
                <a:spcPct val="5000"/>
              </a:spcAft>
              <a:buFontTx/>
              <a:buNone/>
            </a:pPr>
            <a:r>
              <a:rPr lang="en-US" sz="900">
                <a:solidFill>
                  <a:srgbClr val="0000FF"/>
                </a:solidFill>
                <a:latin typeface="Arial" pitchFamily="-110" charset="0"/>
              </a:rPr>
              <a:t>Old Dominion U</a:t>
            </a:r>
          </a:p>
          <a:p>
            <a:pPr eaLnBrk="0" hangingPunct="0">
              <a:spcBef>
                <a:spcPct val="5000"/>
              </a:spcBef>
              <a:spcAft>
                <a:spcPct val="5000"/>
              </a:spcAft>
              <a:buFontTx/>
              <a:buNone/>
            </a:pPr>
            <a:r>
              <a:rPr lang="en-US" sz="900">
                <a:solidFill>
                  <a:srgbClr val="0000FF"/>
                </a:solidFill>
                <a:latin typeface="Arial" pitchFamily="-110" charset="0"/>
              </a:rPr>
              <a:t>ORNL</a:t>
            </a:r>
          </a:p>
          <a:p>
            <a:pPr eaLnBrk="0" hangingPunct="0">
              <a:spcBef>
                <a:spcPct val="5000"/>
              </a:spcBef>
              <a:spcAft>
                <a:spcPct val="5000"/>
              </a:spcAft>
              <a:buFontTx/>
              <a:buNone/>
            </a:pPr>
            <a:r>
              <a:rPr lang="en-US" sz="900">
                <a:solidFill>
                  <a:srgbClr val="0000FF"/>
                </a:solidFill>
                <a:latin typeface="Arial" pitchFamily="-110" charset="0"/>
              </a:rPr>
              <a:t>PPPL</a:t>
            </a:r>
          </a:p>
          <a:p>
            <a:pPr eaLnBrk="0" hangingPunct="0">
              <a:spcBef>
                <a:spcPct val="5000"/>
              </a:spcBef>
              <a:spcAft>
                <a:spcPct val="5000"/>
              </a:spcAft>
              <a:buFontTx/>
              <a:buNone/>
            </a:pPr>
            <a:r>
              <a:rPr lang="en-US" sz="900">
                <a:solidFill>
                  <a:srgbClr val="0000FF"/>
                </a:solidFill>
                <a:latin typeface="Arial" pitchFamily="-110" charset="0"/>
              </a:rPr>
              <a:t>PSI</a:t>
            </a:r>
          </a:p>
          <a:p>
            <a:pPr eaLnBrk="0" hangingPunct="0">
              <a:spcBef>
                <a:spcPct val="5000"/>
              </a:spcBef>
              <a:spcAft>
                <a:spcPct val="5000"/>
              </a:spcAft>
              <a:buFontTx/>
              <a:buNone/>
            </a:pPr>
            <a:r>
              <a:rPr lang="en-US" sz="900">
                <a:solidFill>
                  <a:srgbClr val="0000FF"/>
                </a:solidFill>
                <a:latin typeface="Arial" pitchFamily="-110" charset="0"/>
              </a:rPr>
              <a:t>Princeton U</a:t>
            </a:r>
          </a:p>
          <a:p>
            <a:pPr eaLnBrk="0" hangingPunct="0">
              <a:spcBef>
                <a:spcPct val="5000"/>
              </a:spcBef>
              <a:spcAft>
                <a:spcPct val="5000"/>
              </a:spcAft>
              <a:buFontTx/>
              <a:buNone/>
            </a:pPr>
            <a:r>
              <a:rPr lang="en-US" sz="900">
                <a:solidFill>
                  <a:srgbClr val="0000FF"/>
                </a:solidFill>
                <a:latin typeface="Arial" pitchFamily="-110" charset="0"/>
              </a:rPr>
              <a:t>Purdue U</a:t>
            </a:r>
          </a:p>
          <a:p>
            <a:pPr eaLnBrk="0" hangingPunct="0">
              <a:spcBef>
                <a:spcPct val="5000"/>
              </a:spcBef>
              <a:spcAft>
                <a:spcPct val="5000"/>
              </a:spcAft>
              <a:buFontTx/>
              <a:buNone/>
            </a:pPr>
            <a:r>
              <a:rPr lang="en-US" sz="900">
                <a:solidFill>
                  <a:srgbClr val="0000FF"/>
                </a:solidFill>
                <a:latin typeface="Arial" pitchFamily="-110" charset="0"/>
              </a:rPr>
              <a:t>SNL</a:t>
            </a:r>
          </a:p>
          <a:p>
            <a:pPr eaLnBrk="0" hangingPunct="0">
              <a:spcBef>
                <a:spcPct val="5000"/>
              </a:spcBef>
              <a:spcAft>
                <a:spcPct val="5000"/>
              </a:spcAft>
              <a:buFontTx/>
              <a:buNone/>
            </a:pPr>
            <a:r>
              <a:rPr lang="en-US" sz="900">
                <a:solidFill>
                  <a:srgbClr val="0000FF"/>
                </a:solidFill>
                <a:latin typeface="Arial" pitchFamily="-110" charset="0"/>
              </a:rPr>
              <a:t>Think Tank, Inc.</a:t>
            </a:r>
          </a:p>
          <a:p>
            <a:pPr eaLnBrk="0" hangingPunct="0">
              <a:spcBef>
                <a:spcPct val="5000"/>
              </a:spcBef>
              <a:spcAft>
                <a:spcPct val="5000"/>
              </a:spcAft>
              <a:buFontTx/>
              <a:buNone/>
            </a:pPr>
            <a:r>
              <a:rPr lang="en-US" sz="900">
                <a:solidFill>
                  <a:srgbClr val="0000FF"/>
                </a:solidFill>
                <a:latin typeface="Arial" pitchFamily="-110" charset="0"/>
              </a:rPr>
              <a:t>UC Davis</a:t>
            </a:r>
          </a:p>
          <a:p>
            <a:pPr eaLnBrk="0" hangingPunct="0">
              <a:spcBef>
                <a:spcPct val="5000"/>
              </a:spcBef>
              <a:spcAft>
                <a:spcPct val="5000"/>
              </a:spcAft>
              <a:buFontTx/>
              <a:buNone/>
            </a:pPr>
            <a:r>
              <a:rPr lang="en-US" sz="900">
                <a:solidFill>
                  <a:srgbClr val="0000FF"/>
                </a:solidFill>
                <a:latin typeface="Arial" pitchFamily="-110" charset="0"/>
              </a:rPr>
              <a:t>UC Irvine</a:t>
            </a:r>
          </a:p>
          <a:p>
            <a:pPr eaLnBrk="0" hangingPunct="0">
              <a:spcBef>
                <a:spcPct val="5000"/>
              </a:spcBef>
              <a:spcAft>
                <a:spcPct val="5000"/>
              </a:spcAft>
              <a:buFontTx/>
              <a:buNone/>
            </a:pPr>
            <a:r>
              <a:rPr lang="en-US" sz="900">
                <a:solidFill>
                  <a:srgbClr val="0000FF"/>
                </a:solidFill>
                <a:latin typeface="Arial" pitchFamily="-110" charset="0"/>
              </a:rPr>
              <a:t>UCLA</a:t>
            </a:r>
          </a:p>
          <a:p>
            <a:pPr eaLnBrk="0" hangingPunct="0">
              <a:spcBef>
                <a:spcPct val="5000"/>
              </a:spcBef>
              <a:spcAft>
                <a:spcPct val="5000"/>
              </a:spcAft>
              <a:buFontTx/>
              <a:buNone/>
            </a:pPr>
            <a:r>
              <a:rPr lang="en-US" sz="900">
                <a:solidFill>
                  <a:srgbClr val="0000FF"/>
                </a:solidFill>
                <a:latin typeface="Arial" pitchFamily="-110" charset="0"/>
              </a:rPr>
              <a:t>UCSD</a:t>
            </a:r>
          </a:p>
          <a:p>
            <a:pPr eaLnBrk="0" hangingPunct="0">
              <a:spcBef>
                <a:spcPct val="5000"/>
              </a:spcBef>
              <a:spcAft>
                <a:spcPct val="5000"/>
              </a:spcAft>
              <a:buFontTx/>
              <a:buNone/>
            </a:pPr>
            <a:r>
              <a:rPr lang="en-US" sz="900">
                <a:solidFill>
                  <a:srgbClr val="0000FF"/>
                </a:solidFill>
                <a:latin typeface="Arial" pitchFamily="-110" charset="0"/>
              </a:rPr>
              <a:t>U Colorado</a:t>
            </a:r>
          </a:p>
          <a:p>
            <a:pPr eaLnBrk="0" hangingPunct="0">
              <a:spcBef>
                <a:spcPct val="5000"/>
              </a:spcBef>
              <a:spcAft>
                <a:spcPct val="5000"/>
              </a:spcAft>
              <a:buFontTx/>
              <a:buNone/>
            </a:pPr>
            <a:r>
              <a:rPr lang="en-US" sz="900">
                <a:solidFill>
                  <a:srgbClr val="0000FF"/>
                </a:solidFill>
                <a:latin typeface="Arial" pitchFamily="-110" charset="0"/>
              </a:rPr>
              <a:t>U Illinois</a:t>
            </a:r>
          </a:p>
          <a:p>
            <a:pPr eaLnBrk="0" hangingPunct="0">
              <a:spcBef>
                <a:spcPct val="5000"/>
              </a:spcBef>
              <a:spcAft>
                <a:spcPct val="5000"/>
              </a:spcAft>
              <a:buFontTx/>
              <a:buNone/>
            </a:pPr>
            <a:r>
              <a:rPr lang="en-US" sz="900">
                <a:solidFill>
                  <a:srgbClr val="0000FF"/>
                </a:solidFill>
                <a:latin typeface="Arial" pitchFamily="-110" charset="0"/>
              </a:rPr>
              <a:t>U Maryland</a:t>
            </a:r>
          </a:p>
          <a:p>
            <a:pPr eaLnBrk="0" hangingPunct="0">
              <a:spcBef>
                <a:spcPct val="5000"/>
              </a:spcBef>
              <a:spcAft>
                <a:spcPct val="5000"/>
              </a:spcAft>
              <a:buFontTx/>
              <a:buNone/>
            </a:pPr>
            <a:r>
              <a:rPr lang="en-US" sz="900">
                <a:solidFill>
                  <a:srgbClr val="0000FF"/>
                </a:solidFill>
                <a:latin typeface="Arial" pitchFamily="-110" charset="0"/>
              </a:rPr>
              <a:t>U Rochester</a:t>
            </a:r>
          </a:p>
          <a:p>
            <a:pPr eaLnBrk="0" hangingPunct="0">
              <a:spcBef>
                <a:spcPct val="5000"/>
              </a:spcBef>
              <a:spcAft>
                <a:spcPct val="5000"/>
              </a:spcAft>
              <a:buFontTx/>
              <a:buNone/>
            </a:pPr>
            <a:r>
              <a:rPr lang="en-US" sz="900">
                <a:solidFill>
                  <a:srgbClr val="0000FF"/>
                </a:solidFill>
                <a:latin typeface="Arial" pitchFamily="-110" charset="0"/>
              </a:rPr>
              <a:t>U Washington</a:t>
            </a:r>
          </a:p>
          <a:p>
            <a:pPr eaLnBrk="0" hangingPunct="0">
              <a:spcBef>
                <a:spcPct val="5000"/>
              </a:spcBef>
              <a:spcAft>
                <a:spcPct val="5000"/>
              </a:spcAft>
              <a:buFontTx/>
              <a:buNone/>
            </a:pPr>
            <a:r>
              <a:rPr lang="en-US" sz="900">
                <a:solidFill>
                  <a:srgbClr val="0000FF"/>
                </a:solidFill>
                <a:latin typeface="Arial" pitchFamily="-110" charset="0"/>
              </a:rPr>
              <a:t>U Wisconsin</a:t>
            </a:r>
          </a:p>
        </p:txBody>
      </p:sp>
      <p:sp>
        <p:nvSpPr>
          <p:cNvPr id="1525913" name="Text Box 153"/>
          <p:cNvSpPr txBox="1">
            <a:spLocks noChangeArrowheads="1"/>
          </p:cNvSpPr>
          <p:nvPr/>
        </p:nvSpPr>
        <p:spPr bwMode="auto">
          <a:xfrm>
            <a:off x="7772400" y="2254250"/>
            <a:ext cx="1284288" cy="4527550"/>
          </a:xfrm>
          <a:prstGeom prst="rect">
            <a:avLst/>
          </a:prstGeom>
          <a:gradFill rotWithShape="1">
            <a:gsLst>
              <a:gs pos="0">
                <a:srgbClr val="EAEAEA">
                  <a:gamma/>
                  <a:shade val="76471"/>
                  <a:invGamma/>
                  <a:alpha val="50999"/>
                </a:srgbClr>
              </a:gs>
              <a:gs pos="100000">
                <a:srgbClr val="EAEAEA">
                  <a:alpha val="50999"/>
                </a:srgbClr>
              </a:gs>
            </a:gsLst>
            <a:lin ang="0" scaled="1"/>
          </a:gradFill>
          <a:ln w="12700">
            <a:solidFill>
              <a:srgbClr val="FF0000"/>
            </a:solidFill>
            <a:miter lim="800000"/>
            <a:headEnd/>
            <a:tailEnd/>
          </a:ln>
          <a:effectLst/>
        </p:spPr>
        <p:txBody>
          <a:bodyPr lIns="91429" tIns="45714" rIns="91429" bIns="45714" anchor="b">
            <a:prstTxWarp prst="textNoShape">
              <a:avLst/>
            </a:prstTxWarp>
            <a:spAutoFit/>
          </a:bodyPr>
          <a:lstStyle/>
          <a:p>
            <a:pPr algn="r" eaLnBrk="0" hangingPunct="0">
              <a:spcBef>
                <a:spcPct val="8000"/>
              </a:spcBef>
              <a:spcAft>
                <a:spcPct val="8000"/>
              </a:spcAft>
              <a:buFontTx/>
              <a:buNone/>
            </a:pPr>
            <a:r>
              <a:rPr lang="en-US" sz="900">
                <a:solidFill>
                  <a:srgbClr val="FF0000"/>
                </a:solidFill>
                <a:latin typeface="Arial" pitchFamily="-110" charset="0"/>
              </a:rPr>
              <a:t>Culham Sci Ctr</a:t>
            </a:r>
          </a:p>
          <a:p>
            <a:pPr algn="r" eaLnBrk="0" hangingPunct="0">
              <a:spcBef>
                <a:spcPct val="8000"/>
              </a:spcBef>
              <a:spcAft>
                <a:spcPct val="8000"/>
              </a:spcAft>
              <a:buFontTx/>
              <a:buNone/>
            </a:pPr>
            <a:r>
              <a:rPr lang="en-US" sz="900">
                <a:solidFill>
                  <a:srgbClr val="FF0000"/>
                </a:solidFill>
                <a:latin typeface="Arial" pitchFamily="-110" charset="0"/>
              </a:rPr>
              <a:t>U St. Andrews</a:t>
            </a:r>
          </a:p>
          <a:p>
            <a:pPr algn="r" eaLnBrk="0" hangingPunct="0">
              <a:spcBef>
                <a:spcPct val="8000"/>
              </a:spcBef>
              <a:spcAft>
                <a:spcPct val="8000"/>
              </a:spcAft>
              <a:buFontTx/>
              <a:buNone/>
            </a:pPr>
            <a:r>
              <a:rPr lang="en-US" sz="900">
                <a:solidFill>
                  <a:srgbClr val="FF0000"/>
                </a:solidFill>
                <a:latin typeface="Arial" pitchFamily="-110" charset="0"/>
              </a:rPr>
              <a:t>York U</a:t>
            </a:r>
          </a:p>
          <a:p>
            <a:pPr algn="r" eaLnBrk="0" hangingPunct="0">
              <a:spcBef>
                <a:spcPct val="8000"/>
              </a:spcBef>
              <a:spcAft>
                <a:spcPct val="8000"/>
              </a:spcAft>
              <a:buFontTx/>
              <a:buNone/>
            </a:pPr>
            <a:r>
              <a:rPr lang="en-US" sz="900">
                <a:solidFill>
                  <a:srgbClr val="FF0000"/>
                </a:solidFill>
                <a:latin typeface="Arial" pitchFamily="-110" charset="0"/>
              </a:rPr>
              <a:t>Chubu U</a:t>
            </a:r>
          </a:p>
          <a:p>
            <a:pPr algn="r" eaLnBrk="0" hangingPunct="0">
              <a:spcBef>
                <a:spcPct val="8000"/>
              </a:spcBef>
              <a:spcAft>
                <a:spcPct val="8000"/>
              </a:spcAft>
              <a:buFontTx/>
              <a:buNone/>
            </a:pPr>
            <a:r>
              <a:rPr lang="en-US" sz="900">
                <a:solidFill>
                  <a:srgbClr val="FF0000"/>
                </a:solidFill>
                <a:latin typeface="Arial" pitchFamily="-110" charset="0"/>
              </a:rPr>
              <a:t>Fukui U</a:t>
            </a:r>
          </a:p>
          <a:p>
            <a:pPr algn="r" eaLnBrk="0" hangingPunct="0">
              <a:spcBef>
                <a:spcPct val="8000"/>
              </a:spcBef>
              <a:spcAft>
                <a:spcPct val="8000"/>
              </a:spcAft>
              <a:buFontTx/>
              <a:buNone/>
            </a:pPr>
            <a:r>
              <a:rPr lang="en-US" sz="900">
                <a:solidFill>
                  <a:srgbClr val="FF0000"/>
                </a:solidFill>
                <a:latin typeface="Arial" pitchFamily="-110" charset="0"/>
              </a:rPr>
              <a:t>Hiroshima U</a:t>
            </a:r>
          </a:p>
          <a:p>
            <a:pPr algn="r" eaLnBrk="0" hangingPunct="0">
              <a:spcBef>
                <a:spcPct val="8000"/>
              </a:spcBef>
              <a:spcAft>
                <a:spcPct val="8000"/>
              </a:spcAft>
              <a:buFontTx/>
              <a:buNone/>
            </a:pPr>
            <a:r>
              <a:rPr lang="en-US" sz="900">
                <a:solidFill>
                  <a:srgbClr val="FF0000"/>
                </a:solidFill>
                <a:latin typeface="Arial" pitchFamily="-110" charset="0"/>
              </a:rPr>
              <a:t>Hyogo U</a:t>
            </a:r>
          </a:p>
          <a:p>
            <a:pPr algn="r" eaLnBrk="0" hangingPunct="0">
              <a:spcBef>
                <a:spcPct val="8000"/>
              </a:spcBef>
              <a:spcAft>
                <a:spcPct val="8000"/>
              </a:spcAft>
              <a:buFontTx/>
              <a:buNone/>
            </a:pPr>
            <a:r>
              <a:rPr lang="en-US" sz="900">
                <a:solidFill>
                  <a:srgbClr val="FF0000"/>
                </a:solidFill>
                <a:latin typeface="Arial" pitchFamily="-110" charset="0"/>
              </a:rPr>
              <a:t>Kyoto U</a:t>
            </a:r>
          </a:p>
          <a:p>
            <a:pPr algn="r" eaLnBrk="0" hangingPunct="0">
              <a:spcBef>
                <a:spcPct val="8000"/>
              </a:spcBef>
              <a:spcAft>
                <a:spcPct val="8000"/>
              </a:spcAft>
              <a:buFontTx/>
              <a:buNone/>
            </a:pPr>
            <a:r>
              <a:rPr lang="en-US" sz="900">
                <a:solidFill>
                  <a:srgbClr val="FF0000"/>
                </a:solidFill>
                <a:latin typeface="Arial" pitchFamily="-110" charset="0"/>
              </a:rPr>
              <a:t>Kyushu U</a:t>
            </a:r>
          </a:p>
          <a:p>
            <a:pPr algn="r" eaLnBrk="0" hangingPunct="0">
              <a:spcBef>
                <a:spcPct val="8000"/>
              </a:spcBef>
              <a:spcAft>
                <a:spcPct val="8000"/>
              </a:spcAft>
              <a:buFontTx/>
              <a:buNone/>
            </a:pPr>
            <a:r>
              <a:rPr lang="en-US" sz="900">
                <a:solidFill>
                  <a:srgbClr val="FF0000"/>
                </a:solidFill>
                <a:latin typeface="Arial" pitchFamily="-110" charset="0"/>
              </a:rPr>
              <a:t>Kyushu Tokai U</a:t>
            </a:r>
          </a:p>
          <a:p>
            <a:pPr algn="r" eaLnBrk="0" hangingPunct="0">
              <a:spcBef>
                <a:spcPct val="8000"/>
              </a:spcBef>
              <a:spcAft>
                <a:spcPct val="8000"/>
              </a:spcAft>
              <a:buFontTx/>
              <a:buNone/>
            </a:pPr>
            <a:r>
              <a:rPr lang="en-US" sz="900">
                <a:solidFill>
                  <a:srgbClr val="FF0000"/>
                </a:solidFill>
                <a:latin typeface="Arial" pitchFamily="-110" charset="0"/>
              </a:rPr>
              <a:t>NIFS</a:t>
            </a:r>
          </a:p>
          <a:p>
            <a:pPr algn="r" eaLnBrk="0" hangingPunct="0">
              <a:spcBef>
                <a:spcPct val="8000"/>
              </a:spcBef>
              <a:spcAft>
                <a:spcPct val="8000"/>
              </a:spcAft>
              <a:buFontTx/>
              <a:buNone/>
            </a:pPr>
            <a:r>
              <a:rPr lang="en-US" sz="900">
                <a:solidFill>
                  <a:srgbClr val="FF0000"/>
                </a:solidFill>
                <a:latin typeface="Arial" pitchFamily="-110" charset="0"/>
              </a:rPr>
              <a:t>Niigata U</a:t>
            </a:r>
          </a:p>
          <a:p>
            <a:pPr algn="r" eaLnBrk="0" hangingPunct="0">
              <a:spcBef>
                <a:spcPct val="8000"/>
              </a:spcBef>
              <a:spcAft>
                <a:spcPct val="8000"/>
              </a:spcAft>
              <a:buFontTx/>
              <a:buNone/>
            </a:pPr>
            <a:r>
              <a:rPr lang="en-US" sz="900">
                <a:solidFill>
                  <a:srgbClr val="FF0000"/>
                </a:solidFill>
                <a:latin typeface="Arial" pitchFamily="-110" charset="0"/>
              </a:rPr>
              <a:t>U Tokyo</a:t>
            </a:r>
          </a:p>
          <a:p>
            <a:pPr algn="r" eaLnBrk="0" hangingPunct="0">
              <a:spcBef>
                <a:spcPct val="8000"/>
              </a:spcBef>
              <a:spcAft>
                <a:spcPct val="8000"/>
              </a:spcAft>
              <a:buFontTx/>
              <a:buNone/>
            </a:pPr>
            <a:r>
              <a:rPr lang="en-US" sz="900">
                <a:solidFill>
                  <a:srgbClr val="FF0000"/>
                </a:solidFill>
                <a:latin typeface="Arial" pitchFamily="-110" charset="0"/>
              </a:rPr>
              <a:t>JAEA</a:t>
            </a:r>
          </a:p>
          <a:p>
            <a:pPr algn="r" eaLnBrk="0" hangingPunct="0">
              <a:spcBef>
                <a:spcPct val="8000"/>
              </a:spcBef>
              <a:spcAft>
                <a:spcPct val="8000"/>
              </a:spcAft>
              <a:buFontTx/>
              <a:buNone/>
            </a:pPr>
            <a:r>
              <a:rPr lang="en-US" sz="900">
                <a:solidFill>
                  <a:srgbClr val="FF0000"/>
                </a:solidFill>
                <a:latin typeface="Arial" pitchFamily="-110" charset="0"/>
              </a:rPr>
              <a:t>Hebrew U</a:t>
            </a:r>
          </a:p>
          <a:p>
            <a:pPr algn="r" eaLnBrk="0" hangingPunct="0">
              <a:spcBef>
                <a:spcPct val="8000"/>
              </a:spcBef>
              <a:spcAft>
                <a:spcPct val="8000"/>
              </a:spcAft>
              <a:buFontTx/>
              <a:buNone/>
            </a:pPr>
            <a:r>
              <a:rPr lang="en-US" sz="900">
                <a:solidFill>
                  <a:srgbClr val="FF0000"/>
                </a:solidFill>
                <a:latin typeface="Arial" pitchFamily="-110" charset="0"/>
              </a:rPr>
              <a:t>Ioffe Inst</a:t>
            </a:r>
          </a:p>
          <a:p>
            <a:pPr algn="r" eaLnBrk="0" hangingPunct="0">
              <a:spcBef>
                <a:spcPct val="8000"/>
              </a:spcBef>
              <a:spcAft>
                <a:spcPct val="8000"/>
              </a:spcAft>
              <a:buFontTx/>
              <a:buNone/>
            </a:pPr>
            <a:r>
              <a:rPr lang="en-US" sz="900">
                <a:solidFill>
                  <a:srgbClr val="FF0000"/>
                </a:solidFill>
                <a:latin typeface="Arial" pitchFamily="-110" charset="0"/>
              </a:rPr>
              <a:t>RRC Kurchatov Inst</a:t>
            </a:r>
          </a:p>
          <a:p>
            <a:pPr algn="r" eaLnBrk="0" hangingPunct="0">
              <a:spcBef>
                <a:spcPct val="8000"/>
              </a:spcBef>
              <a:spcAft>
                <a:spcPct val="8000"/>
              </a:spcAft>
              <a:buFontTx/>
              <a:buNone/>
            </a:pPr>
            <a:r>
              <a:rPr lang="en-US" sz="900">
                <a:solidFill>
                  <a:srgbClr val="FF0000"/>
                </a:solidFill>
                <a:latin typeface="Arial" pitchFamily="-110" charset="0"/>
              </a:rPr>
              <a:t>TRINITI</a:t>
            </a:r>
          </a:p>
          <a:p>
            <a:pPr algn="r" eaLnBrk="0" hangingPunct="0">
              <a:spcBef>
                <a:spcPct val="8000"/>
              </a:spcBef>
              <a:spcAft>
                <a:spcPct val="8000"/>
              </a:spcAft>
              <a:buFontTx/>
              <a:buNone/>
            </a:pPr>
            <a:r>
              <a:rPr lang="en-US" sz="900">
                <a:solidFill>
                  <a:srgbClr val="FF0000"/>
                </a:solidFill>
                <a:latin typeface="Arial" pitchFamily="-110" charset="0"/>
              </a:rPr>
              <a:t>KBSI</a:t>
            </a:r>
          </a:p>
          <a:p>
            <a:pPr algn="r" eaLnBrk="0" hangingPunct="0">
              <a:spcBef>
                <a:spcPct val="8000"/>
              </a:spcBef>
              <a:spcAft>
                <a:spcPct val="8000"/>
              </a:spcAft>
              <a:buFontTx/>
              <a:buNone/>
            </a:pPr>
            <a:r>
              <a:rPr lang="en-US" sz="900">
                <a:solidFill>
                  <a:srgbClr val="FF0000"/>
                </a:solidFill>
                <a:latin typeface="Arial" pitchFamily="-110" charset="0"/>
              </a:rPr>
              <a:t>KAIST</a:t>
            </a:r>
          </a:p>
          <a:p>
            <a:pPr algn="r" eaLnBrk="0" hangingPunct="0">
              <a:spcBef>
                <a:spcPct val="8000"/>
              </a:spcBef>
              <a:spcAft>
                <a:spcPct val="8000"/>
              </a:spcAft>
              <a:buFontTx/>
              <a:buNone/>
            </a:pPr>
            <a:r>
              <a:rPr lang="en-US" sz="900">
                <a:solidFill>
                  <a:srgbClr val="FF0000"/>
                </a:solidFill>
                <a:latin typeface="Arial" pitchFamily="-110" charset="0"/>
              </a:rPr>
              <a:t>POSTECH</a:t>
            </a:r>
          </a:p>
          <a:p>
            <a:pPr algn="r" eaLnBrk="0" hangingPunct="0">
              <a:spcBef>
                <a:spcPct val="8000"/>
              </a:spcBef>
              <a:spcAft>
                <a:spcPct val="8000"/>
              </a:spcAft>
              <a:buFontTx/>
              <a:buNone/>
            </a:pPr>
            <a:r>
              <a:rPr lang="en-US" sz="900">
                <a:solidFill>
                  <a:srgbClr val="FF0000"/>
                </a:solidFill>
                <a:latin typeface="Arial" pitchFamily="-110" charset="0"/>
              </a:rPr>
              <a:t>ASIPP</a:t>
            </a:r>
          </a:p>
          <a:p>
            <a:pPr algn="r" eaLnBrk="0" hangingPunct="0">
              <a:spcBef>
                <a:spcPct val="8000"/>
              </a:spcBef>
              <a:spcAft>
                <a:spcPct val="8000"/>
              </a:spcAft>
              <a:buFontTx/>
              <a:buNone/>
            </a:pPr>
            <a:r>
              <a:rPr lang="en-US" sz="900">
                <a:solidFill>
                  <a:srgbClr val="FF0000"/>
                </a:solidFill>
                <a:latin typeface="Arial" pitchFamily="-110" charset="0"/>
              </a:rPr>
              <a:t>ENEA, Frascati</a:t>
            </a:r>
          </a:p>
          <a:p>
            <a:pPr algn="r" eaLnBrk="0" hangingPunct="0">
              <a:spcBef>
                <a:spcPct val="8000"/>
              </a:spcBef>
              <a:spcAft>
                <a:spcPct val="8000"/>
              </a:spcAft>
              <a:buFontTx/>
              <a:buNone/>
            </a:pPr>
            <a:r>
              <a:rPr lang="en-US" sz="900">
                <a:solidFill>
                  <a:srgbClr val="FF0000"/>
                </a:solidFill>
                <a:latin typeface="Arial" pitchFamily="-110" charset="0"/>
              </a:rPr>
              <a:t>CEA, Cadarache</a:t>
            </a:r>
          </a:p>
          <a:p>
            <a:pPr algn="r" eaLnBrk="0" hangingPunct="0">
              <a:spcBef>
                <a:spcPct val="8000"/>
              </a:spcBef>
              <a:spcAft>
                <a:spcPct val="8000"/>
              </a:spcAft>
              <a:buFontTx/>
              <a:buNone/>
            </a:pPr>
            <a:r>
              <a:rPr lang="en-US" sz="900">
                <a:solidFill>
                  <a:srgbClr val="FF0000"/>
                </a:solidFill>
                <a:latin typeface="Arial" pitchFamily="-110" charset="0"/>
              </a:rPr>
              <a:t>IPP, J</a:t>
            </a:r>
            <a:r>
              <a:rPr lang="en-US" sz="900">
                <a:solidFill>
                  <a:srgbClr val="FF0000"/>
                </a:solidFill>
                <a:latin typeface="Arial" pitchFamily="-110" charset="0"/>
                <a:ea typeface="Arial" pitchFamily="-110" charset="0"/>
                <a:cs typeface="Arial" pitchFamily="-110" charset="0"/>
              </a:rPr>
              <a:t>ü</a:t>
            </a:r>
            <a:r>
              <a:rPr lang="en-US" sz="900">
                <a:solidFill>
                  <a:srgbClr val="FF0000"/>
                </a:solidFill>
                <a:latin typeface="Arial" pitchFamily="-110" charset="0"/>
              </a:rPr>
              <a:t>lich</a:t>
            </a:r>
          </a:p>
          <a:p>
            <a:pPr algn="r" eaLnBrk="0" hangingPunct="0">
              <a:spcBef>
                <a:spcPct val="8000"/>
              </a:spcBef>
              <a:spcAft>
                <a:spcPct val="8000"/>
              </a:spcAft>
              <a:buFontTx/>
              <a:buNone/>
            </a:pPr>
            <a:r>
              <a:rPr lang="en-US" sz="900">
                <a:solidFill>
                  <a:srgbClr val="FF0000"/>
                </a:solidFill>
                <a:latin typeface="Arial" pitchFamily="-110" charset="0"/>
              </a:rPr>
              <a:t>IPP, Garching</a:t>
            </a:r>
          </a:p>
          <a:p>
            <a:pPr algn="r" eaLnBrk="0" hangingPunct="0">
              <a:spcBef>
                <a:spcPct val="8000"/>
              </a:spcBef>
              <a:spcAft>
                <a:spcPct val="8000"/>
              </a:spcAft>
              <a:buFontTx/>
              <a:buNone/>
            </a:pPr>
            <a:r>
              <a:rPr lang="en-US" sz="900">
                <a:solidFill>
                  <a:srgbClr val="FF0000"/>
                </a:solidFill>
                <a:latin typeface="Arial" pitchFamily="-110" charset="0"/>
              </a:rPr>
              <a:t>ASCR, Czech Rep</a:t>
            </a:r>
          </a:p>
          <a:p>
            <a:pPr algn="r" eaLnBrk="0" hangingPunct="0">
              <a:spcBef>
                <a:spcPct val="8000"/>
              </a:spcBef>
              <a:spcAft>
                <a:spcPct val="8000"/>
              </a:spcAft>
              <a:buFontTx/>
              <a:buNone/>
            </a:pPr>
            <a:r>
              <a:rPr lang="en-US" sz="900">
                <a:solidFill>
                  <a:srgbClr val="FF0000"/>
                </a:solidFill>
                <a:latin typeface="Arial" pitchFamily="-110" charset="0"/>
              </a:rPr>
              <a:t>U Quebec</a:t>
            </a:r>
          </a:p>
        </p:txBody>
      </p:sp>
      <p:sp>
        <p:nvSpPr>
          <p:cNvPr id="27" name="Rectangle 26"/>
          <p:cNvSpPr/>
          <p:nvPr/>
        </p:nvSpPr>
        <p:spPr>
          <a:xfrm>
            <a:off x="1371600" y="6619473"/>
            <a:ext cx="6553200" cy="238527"/>
          </a:xfrm>
          <a:prstGeom prst="rect">
            <a:avLst/>
          </a:prstGeom>
        </p:spPr>
        <p:txBody>
          <a:bodyPr wrap="square">
            <a:spAutoFit/>
          </a:bodyPr>
          <a:lstStyle/>
          <a:p>
            <a:pPr marL="0" indent="0" algn="just">
              <a:buNone/>
            </a:pPr>
            <a:r>
              <a:rPr lang="en-US" sz="950" i="0" dirty="0" smtClean="0">
                <a:solidFill>
                  <a:schemeClr val="tx1"/>
                </a:solidFill>
                <a:latin typeface="+mj-lt"/>
              </a:rPr>
              <a:t>* Supported by the U.S. DOE under Contracts DE-AC52-07NA27344, DE AC02-09CH11466, DE-AC05-00OR22725, DE-FG02-08ER54989.</a:t>
            </a:r>
            <a:endParaRPr lang="en-US" sz="950" i="0" dirty="0">
              <a:solidFill>
                <a:schemeClr val="tx1"/>
              </a:solidFill>
              <a:latin typeface="+mj-lt"/>
            </a:endParaRPr>
          </a:p>
        </p:txBody>
      </p:sp>
      <p:pic>
        <p:nvPicPr>
          <p:cNvPr id="3" name="Picture 2" descr="Picture 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638800"/>
            <a:ext cx="6096000" cy="8896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neutral pressure and recycling on PFCs reduced, most strongly in lower divertor </a:t>
            </a:r>
            <a:endParaRPr lang="en-US" dirty="0"/>
          </a:p>
        </p:txBody>
      </p:sp>
      <p:sp>
        <p:nvSpPr>
          <p:cNvPr id="3" name="Content Placeholder 2"/>
          <p:cNvSpPr>
            <a:spLocks noGrp="1"/>
          </p:cNvSpPr>
          <p:nvPr>
            <p:ph idx="1"/>
          </p:nvPr>
        </p:nvSpPr>
        <p:spPr>
          <a:xfrm>
            <a:off x="228600" y="5943600"/>
            <a:ext cx="8077200" cy="533400"/>
          </a:xfrm>
        </p:spPr>
        <p:txBody>
          <a:bodyPr/>
          <a:lstStyle/>
          <a:p>
            <a:r>
              <a:rPr lang="en-US" dirty="0" smtClean="0"/>
              <a:t>Divertor ionization source reduced by up to 50 %</a:t>
            </a:r>
            <a:endParaRPr lang="en-US" dirty="0"/>
          </a:p>
        </p:txBody>
      </p:sp>
      <p:sp>
        <p:nvSpPr>
          <p:cNvPr id="7" name="Rectangle 6"/>
          <p:cNvSpPr/>
          <p:nvPr/>
        </p:nvSpPr>
        <p:spPr>
          <a:xfrm>
            <a:off x="7620000" y="4876800"/>
            <a:ext cx="1524000" cy="1569660"/>
          </a:xfrm>
          <a:prstGeom prst="rect">
            <a:avLst/>
          </a:prstGeom>
          <a:solidFill>
            <a:schemeClr val="accent5"/>
          </a:solidFill>
        </p:spPr>
        <p:txBody>
          <a:bodyPr wrap="square">
            <a:spAutoFit/>
          </a:bodyPr>
          <a:lstStyle/>
          <a:p>
            <a:pPr>
              <a:spcBef>
                <a:spcPct val="0"/>
              </a:spcBef>
              <a:buNone/>
            </a:pPr>
            <a:r>
              <a:rPr lang="en-US" i="0" dirty="0" smtClean="0">
                <a:solidFill>
                  <a:srgbClr val="000000"/>
                </a:solidFill>
                <a:latin typeface="+mn-lt"/>
                <a:cs typeface=""/>
              </a:rPr>
              <a:t>No lithium (129013)</a:t>
            </a:r>
          </a:p>
          <a:p>
            <a:pPr>
              <a:spcBef>
                <a:spcPct val="0"/>
              </a:spcBef>
              <a:buNone/>
            </a:pPr>
            <a:r>
              <a:rPr lang="en-US" i="0" dirty="0" smtClean="0">
                <a:solidFill>
                  <a:srgbClr val="FF0000"/>
                </a:solidFill>
                <a:latin typeface="+mn-lt"/>
                <a:cs typeface=""/>
              </a:rPr>
              <a:t>No lithium (129059)</a:t>
            </a:r>
          </a:p>
          <a:p>
            <a:pPr>
              <a:spcBef>
                <a:spcPct val="0"/>
              </a:spcBef>
              <a:buNone/>
            </a:pPr>
            <a:r>
              <a:rPr lang="en-US" i="0" dirty="0" smtClean="0">
                <a:solidFill>
                  <a:srgbClr val="0000FF"/>
                </a:solidFill>
                <a:cs typeface=""/>
              </a:rPr>
              <a:t>190 </a:t>
            </a:r>
            <a:r>
              <a:rPr lang="en-US" i="0" dirty="0">
                <a:solidFill>
                  <a:srgbClr val="0000FF"/>
                </a:solidFill>
                <a:cs typeface=""/>
              </a:rPr>
              <a:t>mg lithium (</a:t>
            </a:r>
            <a:r>
              <a:rPr lang="en-US" i="0" dirty="0" smtClean="0">
                <a:solidFill>
                  <a:srgbClr val="0000FF"/>
                </a:solidFill>
                <a:cs typeface=""/>
              </a:rPr>
              <a:t>129061)</a:t>
            </a:r>
            <a:endParaRPr lang="en-US" i="0" dirty="0">
              <a:solidFill>
                <a:srgbClr val="0000FF"/>
              </a:solidFill>
              <a:cs typeface=""/>
            </a:endParaRPr>
          </a:p>
          <a:p>
            <a:pPr>
              <a:spcBef>
                <a:spcPct val="0"/>
              </a:spcBef>
              <a:buNone/>
            </a:pPr>
            <a:r>
              <a:rPr lang="en-US" i="0" dirty="0" smtClean="0">
                <a:solidFill>
                  <a:srgbClr val="008000"/>
                </a:solidFill>
                <a:latin typeface="+mn-lt"/>
                <a:cs typeface=""/>
              </a:rPr>
              <a:t>600 mg lithium (129064)</a:t>
            </a:r>
          </a:p>
        </p:txBody>
      </p:sp>
      <p:pic>
        <p:nvPicPr>
          <p:cNvPr id="6" name="Picture 5" descr="nf11-da-profile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371600"/>
            <a:ext cx="3333964" cy="4495800"/>
          </a:xfrm>
          <a:prstGeom prst="rect">
            <a:avLst/>
          </a:prstGeom>
        </p:spPr>
      </p:pic>
      <p:pic>
        <p:nvPicPr>
          <p:cNvPr id="8" name="Picture 7" descr="nf11-da-np-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1295400"/>
            <a:ext cx="3344274" cy="4572000"/>
          </a:xfrm>
          <a:prstGeom prst="rect">
            <a:avLst/>
          </a:prstGeom>
        </p:spPr>
      </p:pic>
      <p:pic>
        <p:nvPicPr>
          <p:cNvPr id="10" name="Picture 9" descr="aps09-efit02-454-2.png"/>
          <p:cNvPicPr>
            <a:picLocks noChangeAspect="1"/>
          </p:cNvPicPr>
          <p:nvPr/>
        </p:nvPicPr>
        <p:blipFill>
          <a:blip r:embed="rId4"/>
          <a:stretch>
            <a:fillRect/>
          </a:stretch>
        </p:blipFill>
        <p:spPr>
          <a:xfrm>
            <a:off x="7696200" y="1371599"/>
            <a:ext cx="1271203" cy="2720325"/>
          </a:xfrm>
          <a:prstGeom prst="rect">
            <a:avLst/>
          </a:prstGeom>
        </p:spPr>
      </p:pic>
    </p:spTree>
    <p:extLst>
      <p:ext uri="{BB962C8B-B14F-4D97-AF65-F5344CB8AC3E}">
        <p14:creationId xmlns:p14="http://schemas.microsoft.com/office/powerpoint/2010/main" val="228671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relative </a:t>
            </a:r>
            <a:r>
              <a:rPr lang="en-US" dirty="0"/>
              <a:t>recycling </a:t>
            </a:r>
            <a:r>
              <a:rPr lang="en-US" dirty="0" smtClean="0"/>
              <a:t>coefficients reduced on all PFCs but in the near-SOL / strike point region</a:t>
            </a:r>
            <a:endParaRPr lang="en-US" dirty="0"/>
          </a:p>
        </p:txBody>
      </p:sp>
      <p:sp>
        <p:nvSpPr>
          <p:cNvPr id="3" name="Content Placeholder 2"/>
          <p:cNvSpPr>
            <a:spLocks noGrp="1"/>
          </p:cNvSpPr>
          <p:nvPr>
            <p:ph idx="1"/>
          </p:nvPr>
        </p:nvSpPr>
        <p:spPr>
          <a:xfrm>
            <a:off x="533400" y="5181600"/>
            <a:ext cx="8077200" cy="1219200"/>
          </a:xfrm>
        </p:spPr>
        <p:txBody>
          <a:bodyPr/>
          <a:lstStyle/>
          <a:p>
            <a:pPr marL="223838" indent="-223838">
              <a:buClr>
                <a:schemeClr val="accent6"/>
              </a:buClr>
              <a:buFont typeface="Wingdings" charset="2"/>
              <a:buChar char="§"/>
            </a:pPr>
            <a:r>
              <a:rPr lang="en-US" sz="2000" dirty="0"/>
              <a:t>Local recycling </a:t>
            </a:r>
            <a:r>
              <a:rPr lang="en-US" sz="2000" dirty="0" smtClean="0"/>
              <a:t>coefficient </a:t>
            </a:r>
            <a:r>
              <a:rPr lang="en-US" sz="2000" dirty="0" err="1" smtClean="0"/>
              <a:t>R</a:t>
            </a:r>
            <a:r>
              <a:rPr lang="en-US" sz="2000" baseline="-25000" dirty="0" err="1" smtClean="0"/>
              <a:t>local</a:t>
            </a:r>
            <a:r>
              <a:rPr lang="en-US" sz="2000" dirty="0"/>
              <a:t>=</a:t>
            </a:r>
            <a:r>
              <a:rPr lang="en-US" sz="2000" dirty="0" err="1">
                <a:latin typeface="Symbol" charset="2"/>
                <a:ea typeface="Symbol" charset="2"/>
                <a:cs typeface="Symbol" charset="2"/>
              </a:rPr>
              <a:t>G</a:t>
            </a:r>
            <a:r>
              <a:rPr lang="en-US" sz="2000" baseline="-25000" dirty="0" err="1"/>
              <a:t>i</a:t>
            </a:r>
            <a:r>
              <a:rPr lang="en-US" sz="2000" baseline="30000" dirty="0" err="1"/>
              <a:t>out</a:t>
            </a:r>
            <a:r>
              <a:rPr lang="en-US" sz="2000" dirty="0"/>
              <a:t> / </a:t>
            </a:r>
            <a:r>
              <a:rPr lang="en-US" sz="2000" dirty="0" err="1">
                <a:latin typeface="Symbol" charset="2"/>
                <a:ea typeface="Symbol" charset="2"/>
                <a:cs typeface="Symbol" charset="2"/>
              </a:rPr>
              <a:t>G</a:t>
            </a:r>
            <a:r>
              <a:rPr lang="en-US" sz="2000" baseline="-25000" dirty="0" err="1"/>
              <a:t>i</a:t>
            </a:r>
            <a:r>
              <a:rPr lang="en-US" sz="2000" baseline="30000" dirty="0" err="1"/>
              <a:t>in</a:t>
            </a:r>
            <a:endParaRPr lang="en-US" sz="2000" baseline="30000" dirty="0"/>
          </a:p>
          <a:p>
            <a:pPr marL="460375" lvl="1" indent="-236538"/>
            <a:r>
              <a:rPr lang="en-US" sz="1800" dirty="0"/>
              <a:t>Ion flux into </a:t>
            </a:r>
            <a:r>
              <a:rPr lang="en-US" sz="1800" dirty="0" smtClean="0"/>
              <a:t>surface </a:t>
            </a:r>
            <a:r>
              <a:rPr lang="en-US" sz="1800" dirty="0" err="1">
                <a:latin typeface="Symbol" charset="2"/>
                <a:ea typeface="Symbol" charset="2"/>
                <a:cs typeface="Symbol" charset="2"/>
              </a:rPr>
              <a:t>G</a:t>
            </a:r>
            <a:r>
              <a:rPr lang="en-US" sz="1800" baseline="-25000" dirty="0" err="1"/>
              <a:t>i</a:t>
            </a:r>
            <a:r>
              <a:rPr lang="en-US" sz="1800" baseline="30000" dirty="0" err="1"/>
              <a:t>in</a:t>
            </a:r>
            <a:r>
              <a:rPr lang="en-US" sz="1800" baseline="30000" dirty="0"/>
              <a:t> </a:t>
            </a:r>
            <a:r>
              <a:rPr lang="en-US" sz="1800" dirty="0"/>
              <a:t>is measured by Langmuir Probes (LPs)</a:t>
            </a:r>
          </a:p>
          <a:p>
            <a:pPr marL="460375" lvl="1" indent="-236538"/>
            <a:r>
              <a:rPr lang="en-US" sz="1800" dirty="0"/>
              <a:t>Ion </a:t>
            </a:r>
            <a:r>
              <a:rPr lang="en-US" sz="1800" dirty="0" err="1"/>
              <a:t>outflux</a:t>
            </a:r>
            <a:r>
              <a:rPr lang="en-US" sz="1800" dirty="0"/>
              <a:t> </a:t>
            </a:r>
            <a:r>
              <a:rPr lang="en-US" sz="1800" dirty="0" err="1">
                <a:latin typeface="Symbol" charset="2"/>
                <a:ea typeface="Symbol" charset="2"/>
                <a:cs typeface="Symbol" charset="2"/>
              </a:rPr>
              <a:t>G</a:t>
            </a:r>
            <a:r>
              <a:rPr lang="en-US" sz="1800" baseline="-25000" dirty="0" err="1"/>
              <a:t>i</a:t>
            </a:r>
            <a:r>
              <a:rPr lang="en-US" sz="1800" baseline="30000" dirty="0" err="1"/>
              <a:t>out</a:t>
            </a:r>
            <a:r>
              <a:rPr lang="en-US" sz="1800" baseline="30000" dirty="0"/>
              <a:t> </a:t>
            </a:r>
            <a:r>
              <a:rPr lang="en-US" sz="1800" dirty="0"/>
              <a:t>estimated from measured D</a:t>
            </a:r>
            <a:r>
              <a:rPr lang="en-US" sz="1800" dirty="0">
                <a:solidFill>
                  <a:srgbClr val="000000"/>
                </a:solidFill>
                <a:latin typeface="Symbol" charset="2"/>
                <a:cs typeface="Symbol" charset="2"/>
              </a:rPr>
              <a:t>a</a:t>
            </a:r>
            <a:r>
              <a:rPr lang="en-US" sz="1800" dirty="0"/>
              <a:t> </a:t>
            </a:r>
            <a:r>
              <a:rPr lang="en-US" sz="1800" dirty="0" smtClean="0"/>
              <a:t>intensity </a:t>
            </a:r>
            <a:r>
              <a:rPr lang="en-US" sz="1800" dirty="0"/>
              <a:t>and S/XB (ionizations/photon) coefficient from ADAS</a:t>
            </a:r>
          </a:p>
          <a:p>
            <a:endParaRPr lang="en-US" dirty="0"/>
          </a:p>
        </p:txBody>
      </p:sp>
      <p:pic>
        <p:nvPicPr>
          <p:cNvPr id="5" name="Picture 4" descr="iaea10-recy-coe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447800"/>
            <a:ext cx="4437560" cy="3581400"/>
          </a:xfrm>
          <a:prstGeom prst="rect">
            <a:avLst/>
          </a:prstGeom>
        </p:spPr>
      </p:pic>
      <p:pic>
        <p:nvPicPr>
          <p:cNvPr id="7" name="Picture 6" descr="aps09-efit02-454-2.png"/>
          <p:cNvPicPr>
            <a:picLocks noChangeAspect="1"/>
          </p:cNvPicPr>
          <p:nvPr/>
        </p:nvPicPr>
        <p:blipFill>
          <a:blip r:embed="rId3"/>
          <a:stretch>
            <a:fillRect/>
          </a:stretch>
        </p:blipFill>
        <p:spPr>
          <a:xfrm>
            <a:off x="2971800" y="1371600"/>
            <a:ext cx="1423603" cy="3046455"/>
          </a:xfrm>
          <a:prstGeom prst="rect">
            <a:avLst/>
          </a:prstGeom>
        </p:spPr>
      </p:pic>
      <p:pic>
        <p:nvPicPr>
          <p:cNvPr id="8" name="Picture 7" descr="iaea10-recy-1307.png"/>
          <p:cNvPicPr>
            <a:picLocks noChangeAspect="1"/>
          </p:cNvPicPr>
          <p:nvPr/>
        </p:nvPicPr>
        <p:blipFill>
          <a:blip r:embed="rId4"/>
          <a:stretch>
            <a:fillRect/>
          </a:stretch>
        </p:blipFill>
        <p:spPr>
          <a:xfrm>
            <a:off x="300824" y="1295400"/>
            <a:ext cx="2518576" cy="3730962"/>
          </a:xfrm>
          <a:prstGeom prst="rect">
            <a:avLst/>
          </a:prstGeom>
        </p:spPr>
      </p:pic>
      <p:sp>
        <p:nvSpPr>
          <p:cNvPr id="4" name="Rectangle 3"/>
          <p:cNvSpPr/>
          <p:nvPr/>
        </p:nvSpPr>
        <p:spPr>
          <a:xfrm rot="16200000">
            <a:off x="4002946" y="2245455"/>
            <a:ext cx="1903085" cy="307777"/>
          </a:xfrm>
          <a:prstGeom prst="rect">
            <a:avLst/>
          </a:prstGeom>
        </p:spPr>
        <p:txBody>
          <a:bodyPr wrap="none">
            <a:spAutoFit/>
          </a:bodyPr>
          <a:lstStyle/>
          <a:p>
            <a:pPr>
              <a:buNone/>
            </a:pPr>
            <a:r>
              <a:rPr lang="en-US" sz="1400" i="0" dirty="0" smtClean="0">
                <a:solidFill>
                  <a:schemeClr val="tx1"/>
                </a:solidFill>
              </a:rPr>
              <a:t>Relative </a:t>
            </a:r>
            <a:r>
              <a:rPr lang="en-US" sz="1400" i="0" dirty="0" err="1" smtClean="0">
                <a:solidFill>
                  <a:schemeClr val="tx1"/>
                </a:solidFill>
              </a:rPr>
              <a:t>recy</a:t>
            </a:r>
            <a:r>
              <a:rPr lang="en-US" sz="1400" i="0" dirty="0" smtClean="0">
                <a:solidFill>
                  <a:schemeClr val="tx1"/>
                </a:solidFill>
              </a:rPr>
              <a:t>. </a:t>
            </a:r>
            <a:r>
              <a:rPr lang="en-US" sz="1400" i="0" dirty="0" err="1">
                <a:solidFill>
                  <a:schemeClr val="tx1"/>
                </a:solidFill>
              </a:rPr>
              <a:t>c</a:t>
            </a:r>
            <a:r>
              <a:rPr lang="en-US" sz="1400" i="0" dirty="0" err="1" smtClean="0">
                <a:solidFill>
                  <a:schemeClr val="tx1"/>
                </a:solidFill>
              </a:rPr>
              <a:t>oeff</a:t>
            </a:r>
            <a:r>
              <a:rPr lang="en-US" sz="1400" i="0" dirty="0" smtClean="0">
                <a:solidFill>
                  <a:schemeClr val="tx1"/>
                </a:solidFill>
              </a:rPr>
              <a:t>.</a:t>
            </a:r>
            <a:endParaRPr lang="en-US" sz="1400" i="0" dirty="0">
              <a:solidFill>
                <a:schemeClr val="tx1"/>
              </a:solidFill>
            </a:endParaRPr>
          </a:p>
        </p:txBody>
      </p:sp>
    </p:spTree>
    <p:extLst>
      <p:ext uri="{BB962C8B-B14F-4D97-AF65-F5344CB8AC3E}">
        <p14:creationId xmlns:p14="http://schemas.microsoft.com/office/powerpoint/2010/main" val="66096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Lithium flux measurements suggest lithium source is in lower divertor, degrades in one discharge  </a:t>
            </a:r>
            <a:endParaRPr lang="en-US" sz="3000" dirty="0"/>
          </a:p>
        </p:txBody>
      </p:sp>
      <p:sp>
        <p:nvSpPr>
          <p:cNvPr id="3" name="Content Placeholder 2"/>
          <p:cNvSpPr>
            <a:spLocks noGrp="1"/>
          </p:cNvSpPr>
          <p:nvPr>
            <p:ph idx="1"/>
          </p:nvPr>
        </p:nvSpPr>
        <p:spPr>
          <a:xfrm>
            <a:off x="381000" y="1371600"/>
            <a:ext cx="4038600" cy="3733800"/>
          </a:xfrm>
        </p:spPr>
        <p:txBody>
          <a:bodyPr/>
          <a:lstStyle/>
          <a:p>
            <a:r>
              <a:rPr lang="en-US" sz="2000" dirty="0" smtClean="0"/>
              <a:t>Strong scaling of lithium fluxes with evaporated amount in early phase on all PFCs</a:t>
            </a:r>
          </a:p>
          <a:p>
            <a:pPr lvl="1"/>
            <a:r>
              <a:rPr lang="en-US" sz="1800" dirty="0" smtClean="0"/>
              <a:t>In later phase, no scaling in upper divertor, inner wall and far SOL</a:t>
            </a:r>
            <a:endParaRPr lang="en-US" sz="1800" dirty="0"/>
          </a:p>
          <a:p>
            <a:r>
              <a:rPr lang="en-US" sz="2000" dirty="0"/>
              <a:t>I</a:t>
            </a:r>
            <a:r>
              <a:rPr lang="en-US" sz="2000" dirty="0" smtClean="0"/>
              <a:t>n near SOL and strike point, strong scaling until end of discharge (cumulative effect)</a:t>
            </a:r>
          </a:p>
          <a:p>
            <a:r>
              <a:rPr lang="en-US" sz="2000" dirty="0" smtClean="0"/>
              <a:t>Large difference between “no lithium” reference discharges</a:t>
            </a:r>
          </a:p>
        </p:txBody>
      </p:sp>
      <p:sp>
        <p:nvSpPr>
          <p:cNvPr id="6" name="Rectangle 5"/>
          <p:cNvSpPr/>
          <p:nvPr/>
        </p:nvSpPr>
        <p:spPr>
          <a:xfrm>
            <a:off x="1905000" y="5486400"/>
            <a:ext cx="2362200" cy="954107"/>
          </a:xfrm>
          <a:prstGeom prst="rect">
            <a:avLst/>
          </a:prstGeom>
          <a:solidFill>
            <a:schemeClr val="accent5"/>
          </a:solidFill>
        </p:spPr>
        <p:txBody>
          <a:bodyPr wrap="square">
            <a:spAutoFit/>
          </a:bodyPr>
          <a:lstStyle/>
          <a:p>
            <a:pPr>
              <a:spcBef>
                <a:spcPct val="0"/>
              </a:spcBef>
              <a:buNone/>
            </a:pPr>
            <a:r>
              <a:rPr lang="en-US" sz="1400" i="0" dirty="0" smtClean="0">
                <a:solidFill>
                  <a:srgbClr val="000000"/>
                </a:solidFill>
                <a:latin typeface="+mn-lt"/>
                <a:cs typeface=""/>
              </a:rPr>
              <a:t>No lithium (129013)</a:t>
            </a:r>
          </a:p>
          <a:p>
            <a:pPr>
              <a:spcBef>
                <a:spcPct val="0"/>
              </a:spcBef>
              <a:buNone/>
            </a:pPr>
            <a:r>
              <a:rPr lang="en-US" sz="1400" i="0" dirty="0" smtClean="0">
                <a:solidFill>
                  <a:srgbClr val="FF0000"/>
                </a:solidFill>
                <a:latin typeface="+mn-lt"/>
                <a:cs typeface=""/>
              </a:rPr>
              <a:t>No lithium (129059)</a:t>
            </a:r>
          </a:p>
          <a:p>
            <a:pPr>
              <a:spcBef>
                <a:spcPct val="0"/>
              </a:spcBef>
              <a:buNone/>
            </a:pPr>
            <a:r>
              <a:rPr lang="en-US" sz="1400" i="0" dirty="0" smtClean="0">
                <a:solidFill>
                  <a:srgbClr val="0000FF"/>
                </a:solidFill>
                <a:cs typeface=""/>
              </a:rPr>
              <a:t>190 </a:t>
            </a:r>
            <a:r>
              <a:rPr lang="en-US" sz="1400" i="0" dirty="0">
                <a:solidFill>
                  <a:srgbClr val="0000FF"/>
                </a:solidFill>
                <a:cs typeface=""/>
              </a:rPr>
              <a:t>mg lithium (</a:t>
            </a:r>
            <a:r>
              <a:rPr lang="en-US" sz="1400" i="0" dirty="0" smtClean="0">
                <a:solidFill>
                  <a:srgbClr val="0000FF"/>
                </a:solidFill>
                <a:cs typeface=""/>
              </a:rPr>
              <a:t>129061)</a:t>
            </a:r>
            <a:endParaRPr lang="en-US" sz="1400" i="0" dirty="0">
              <a:solidFill>
                <a:srgbClr val="0000FF"/>
              </a:solidFill>
              <a:cs typeface=""/>
            </a:endParaRPr>
          </a:p>
          <a:p>
            <a:pPr>
              <a:spcBef>
                <a:spcPct val="0"/>
              </a:spcBef>
              <a:buNone/>
            </a:pPr>
            <a:r>
              <a:rPr lang="en-US" sz="1400" i="0" dirty="0" smtClean="0">
                <a:solidFill>
                  <a:srgbClr val="008000"/>
                </a:solidFill>
                <a:latin typeface="+mn-lt"/>
                <a:cs typeface=""/>
              </a:rPr>
              <a:t>600 mg lithium (129064)</a:t>
            </a:r>
          </a:p>
        </p:txBody>
      </p:sp>
      <p:pic>
        <p:nvPicPr>
          <p:cNvPr id="5" name="Picture 4" descr="nf11-li1-poloidal-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295400"/>
            <a:ext cx="4379288" cy="5277276"/>
          </a:xfrm>
          <a:prstGeom prst="rect">
            <a:avLst/>
          </a:prstGeom>
        </p:spPr>
      </p:pic>
    </p:spTree>
    <p:extLst>
      <p:ext uri="{BB962C8B-B14F-4D97-AF65-F5344CB8AC3E}">
        <p14:creationId xmlns:p14="http://schemas.microsoft.com/office/powerpoint/2010/main" val="18437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Core lithium density low, does not scale with divertor source, lithium weakly accumulates in core</a:t>
            </a:r>
            <a:endParaRPr lang="en-US" sz="3000" dirty="0"/>
          </a:p>
        </p:txBody>
      </p:sp>
      <p:pic>
        <p:nvPicPr>
          <p:cNvPr id="6" name="Picture 10" descr="pac29-li-inv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69" y="1295400"/>
            <a:ext cx="3136831" cy="452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txBox="1">
            <a:spLocks noChangeArrowheads="1"/>
          </p:cNvSpPr>
          <p:nvPr/>
        </p:nvSpPr>
        <p:spPr bwMode="auto">
          <a:xfrm>
            <a:off x="457200" y="5943600"/>
            <a:ext cx="861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eaLnBrk="0" hangingPunct="0">
              <a:lnSpc>
                <a:spcPct val="90000"/>
              </a:lnSpc>
              <a:defRPr/>
            </a:pPr>
            <a:r>
              <a:rPr kumimoji="0" lang="en-US" sz="2000" b="0" i="0" u="none" strike="noStrike" kern="0" cap="none" spc="0" normalizeH="0" baseline="0" noProof="0" dirty="0" smtClean="0">
                <a:ln>
                  <a:noFill/>
                </a:ln>
                <a:solidFill>
                  <a:schemeClr val="tx1"/>
                </a:solidFill>
                <a:effectLst/>
                <a:uLnTx/>
                <a:uFillTx/>
                <a:latin typeface="+mn-lt"/>
              </a:rPr>
              <a:t>Lithium screening efficiency high, penetration factor </a:t>
            </a:r>
            <a:r>
              <a:rPr lang="en-US" sz="2000" b="0" i="0" kern="0" dirty="0" smtClean="0">
                <a:solidFill>
                  <a:schemeClr val="tx1"/>
                </a:solidFill>
                <a:latin typeface="+mn-lt"/>
              </a:rPr>
              <a:t>N</a:t>
            </a:r>
            <a:r>
              <a:rPr kumimoji="0" lang="en-US" sz="2000" b="0" i="0" u="none" strike="noStrike" kern="0" cap="none" spc="0" normalizeH="0" baseline="-25000" noProof="0" dirty="0" smtClean="0">
                <a:ln>
                  <a:noFill/>
                </a:ln>
                <a:solidFill>
                  <a:schemeClr val="tx1"/>
                </a:solidFill>
                <a:effectLst/>
                <a:uLnTx/>
                <a:uFillTx/>
                <a:latin typeface="+mn-lt"/>
              </a:rPr>
              <a:t>Li</a:t>
            </a:r>
            <a:r>
              <a:rPr kumimoji="0" lang="en-US" sz="2000" b="0" i="0" u="none" strike="noStrike" kern="0" cap="none" spc="0" normalizeH="0" baseline="0" noProof="0" dirty="0" smtClean="0">
                <a:ln>
                  <a:noFill/>
                </a:ln>
                <a:solidFill>
                  <a:schemeClr val="tx1"/>
                </a:solidFill>
                <a:effectLst/>
                <a:uLnTx/>
                <a:uFillTx/>
                <a:latin typeface="+mn-lt"/>
              </a:rPr>
              <a:t> / </a:t>
            </a:r>
            <a:r>
              <a:rPr lang="en-US" sz="2000" b="0" i="0" kern="0" dirty="0" err="1" smtClean="0">
                <a:solidFill>
                  <a:schemeClr val="tx1"/>
                </a:solidFill>
                <a:latin typeface="Symbol" charset="2"/>
                <a:cs typeface="Symbol" charset="2"/>
              </a:rPr>
              <a:t>G</a:t>
            </a:r>
            <a:r>
              <a:rPr lang="en-US" sz="2000" b="0" i="0" kern="0" baseline="-25000" dirty="0" err="1" smtClean="0">
                <a:solidFill>
                  <a:schemeClr val="tx1"/>
                </a:solidFill>
              </a:rPr>
              <a:t>li</a:t>
            </a:r>
            <a:r>
              <a:rPr lang="en-US" sz="2000" b="0" i="0" kern="0" dirty="0" smtClean="0">
                <a:solidFill>
                  <a:schemeClr val="tx1"/>
                </a:solidFill>
              </a:rPr>
              <a:t> </a:t>
            </a:r>
            <a:r>
              <a:rPr kumimoji="0" lang="en-US" sz="2000" b="0" i="0" u="none" strike="noStrike" kern="0" cap="none" spc="0" normalizeH="0" baseline="0" noProof="0" dirty="0" smtClean="0">
                <a:ln>
                  <a:noFill/>
                </a:ln>
                <a:solidFill>
                  <a:schemeClr val="tx1"/>
                </a:solidFill>
                <a:effectLst/>
                <a:uLnTx/>
                <a:uFillTx/>
                <a:latin typeface="+mn-lt"/>
              </a:rPr>
              <a:t> ~ 0.0001</a:t>
            </a:r>
          </a:p>
        </p:txBody>
      </p:sp>
      <p:pic>
        <p:nvPicPr>
          <p:cNvPr id="3" name="Picture 2" descr="2isla-lich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372" y="1295400"/>
            <a:ext cx="3369502" cy="4495800"/>
          </a:xfrm>
          <a:prstGeom prst="rect">
            <a:avLst/>
          </a:prstGeom>
        </p:spPr>
      </p:pic>
      <p:sp>
        <p:nvSpPr>
          <p:cNvPr id="4" name="Rectangle 3"/>
          <p:cNvSpPr/>
          <p:nvPr/>
        </p:nvSpPr>
        <p:spPr>
          <a:xfrm>
            <a:off x="3352800" y="4114800"/>
            <a:ext cx="1981200" cy="1622495"/>
          </a:xfrm>
          <a:prstGeom prst="rect">
            <a:avLst/>
          </a:prstGeom>
        </p:spPr>
        <p:txBody>
          <a:bodyPr wrap="square">
            <a:spAutoFit/>
          </a:bodyPr>
          <a:lstStyle/>
          <a:p>
            <a:pPr marL="223837" lvl="0" eaLnBrk="0" hangingPunct="0">
              <a:lnSpc>
                <a:spcPct val="90000"/>
              </a:lnSpc>
              <a:buNone/>
              <a:defRPr/>
            </a:pPr>
            <a:r>
              <a:rPr lang="en-US" sz="1600" b="0" i="0" kern="0" dirty="0">
                <a:solidFill>
                  <a:schemeClr val="tx1"/>
                </a:solidFill>
              </a:rPr>
              <a:t>Impurity density profiles from CHERS</a:t>
            </a:r>
          </a:p>
          <a:p>
            <a:pPr marL="515938" lvl="1" indent="-292100" eaLnBrk="0" hangingPunct="0">
              <a:lnSpc>
                <a:spcPct val="90000"/>
              </a:lnSpc>
              <a:buFontTx/>
              <a:buChar char="–"/>
              <a:defRPr/>
            </a:pPr>
            <a:r>
              <a:rPr lang="en-US" sz="1400" b="0" i="0" kern="0" dirty="0">
                <a:solidFill>
                  <a:schemeClr val="accent2"/>
                </a:solidFill>
                <a:ea typeface="ＭＳ Ｐゴシック" charset="-128"/>
              </a:rPr>
              <a:t>C VI, n = 8-</a:t>
            </a:r>
            <a:r>
              <a:rPr lang="en-US" sz="1400" b="0" i="0" kern="0" dirty="0" smtClean="0">
                <a:solidFill>
                  <a:schemeClr val="accent2"/>
                </a:solidFill>
                <a:ea typeface="ＭＳ Ｐゴシック" charset="-128"/>
              </a:rPr>
              <a:t>7, </a:t>
            </a:r>
            <a:r>
              <a:rPr lang="en-US" sz="1400" b="0" i="0" kern="0" dirty="0">
                <a:solidFill>
                  <a:schemeClr val="accent2"/>
                </a:solidFill>
                <a:ea typeface="ＭＳ Ｐゴシック" charset="-128"/>
              </a:rPr>
              <a:t>529.1 nm</a:t>
            </a:r>
          </a:p>
          <a:p>
            <a:pPr marL="515938" lvl="1" indent="-292100" eaLnBrk="0" hangingPunct="0">
              <a:lnSpc>
                <a:spcPct val="90000"/>
              </a:lnSpc>
              <a:buFontTx/>
              <a:buChar char="–"/>
              <a:defRPr/>
            </a:pPr>
            <a:r>
              <a:rPr lang="en-US" sz="1400" b="0" i="0" kern="0" dirty="0">
                <a:solidFill>
                  <a:schemeClr val="accent2"/>
                </a:solidFill>
                <a:ea typeface="ＭＳ Ｐゴシック" charset="-128"/>
              </a:rPr>
              <a:t>Li III, n = 7-</a:t>
            </a:r>
            <a:r>
              <a:rPr lang="en-US" sz="1400" b="0" i="0" kern="0" dirty="0" smtClean="0">
                <a:solidFill>
                  <a:schemeClr val="accent2"/>
                </a:solidFill>
                <a:ea typeface="ＭＳ Ｐゴシック" charset="-128"/>
              </a:rPr>
              <a:t>5, </a:t>
            </a:r>
            <a:r>
              <a:rPr lang="en-US" sz="1400" b="0" i="0" kern="0" dirty="0">
                <a:solidFill>
                  <a:schemeClr val="accent2"/>
                </a:solidFill>
                <a:ea typeface="ＭＳ Ｐゴシック" charset="-128"/>
              </a:rPr>
              <a:t>516.7 nm  </a:t>
            </a:r>
          </a:p>
        </p:txBody>
      </p:sp>
    </p:spTree>
    <p:extLst>
      <p:ext uri="{BB962C8B-B14F-4D97-AF65-F5344CB8AC3E}">
        <p14:creationId xmlns:p14="http://schemas.microsoft.com/office/powerpoint/2010/main" val="3477694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long pulse H-mode discharge scenario with SGI fueling and lithium-controlled </a:t>
            </a:r>
            <a:r>
              <a:rPr lang="en-US" i="1" dirty="0" smtClean="0"/>
              <a:t>N</a:t>
            </a:r>
            <a:r>
              <a:rPr lang="en-US" i="1" baseline="-25000" dirty="0" smtClean="0"/>
              <a:t>i</a:t>
            </a:r>
            <a:endParaRPr lang="en-US" dirty="0"/>
          </a:p>
        </p:txBody>
      </p:sp>
      <p:pic>
        <p:nvPicPr>
          <p:cNvPr id="5" name="Content Placeholder 4" descr="xp912-134134-1.pdf"/>
          <p:cNvPicPr>
            <a:picLocks noChangeAspect="1"/>
          </p:cNvPicPr>
          <p:nvPr/>
        </p:nvPicPr>
        <p:blipFill>
          <a:blip r:embed="rId2"/>
          <a:srcRect l="-5816" r="-5816"/>
          <a:stretch>
            <a:fillRect/>
          </a:stretch>
        </p:blipFill>
        <p:spPr bwMode="auto">
          <a:xfrm>
            <a:off x="381000" y="1219200"/>
            <a:ext cx="4419600" cy="5269523"/>
          </a:xfrm>
          <a:prstGeom prst="rect">
            <a:avLst/>
          </a:prstGeom>
          <a:noFill/>
          <a:ln w="9525">
            <a:noFill/>
            <a:miter lim="800000"/>
            <a:headEnd/>
            <a:tailEnd/>
          </a:ln>
        </p:spPr>
      </p:pic>
      <p:sp>
        <p:nvSpPr>
          <p:cNvPr id="6" name="Rectangle 5"/>
          <p:cNvSpPr/>
          <p:nvPr/>
        </p:nvSpPr>
        <p:spPr>
          <a:xfrm>
            <a:off x="2743200" y="3657600"/>
            <a:ext cx="1193070" cy="307777"/>
          </a:xfrm>
          <a:prstGeom prst="rect">
            <a:avLst/>
          </a:prstGeom>
        </p:spPr>
        <p:txBody>
          <a:bodyPr wrap="none">
            <a:spAutoFit/>
          </a:bodyPr>
          <a:lstStyle/>
          <a:p>
            <a:r>
              <a:rPr lang="en-US" b="1" dirty="0" smtClean="0">
                <a:solidFill>
                  <a:srgbClr val="FF0000"/>
                </a:solidFill>
                <a:latin typeface="+mn-lt"/>
              </a:rPr>
              <a:t>Constant </a:t>
            </a:r>
            <a:r>
              <a:rPr lang="en-US" b="1" i="1" dirty="0" smtClean="0">
                <a:solidFill>
                  <a:srgbClr val="FF0000"/>
                </a:solidFill>
                <a:latin typeface="+mn-lt"/>
              </a:rPr>
              <a:t>N</a:t>
            </a:r>
            <a:r>
              <a:rPr lang="en-US" b="1" i="1" baseline="-25000" dirty="0" smtClean="0">
                <a:solidFill>
                  <a:srgbClr val="FF0000"/>
                </a:solidFill>
                <a:latin typeface="+mn-lt"/>
              </a:rPr>
              <a:t>i</a:t>
            </a:r>
            <a:endParaRPr lang="en-US" i="1" baseline="-25000" dirty="0">
              <a:solidFill>
                <a:srgbClr val="FF0000"/>
              </a:solidFill>
              <a:latin typeface="+mn-lt"/>
            </a:endParaRPr>
          </a:p>
        </p:txBody>
      </p:sp>
      <p:pic>
        <p:nvPicPr>
          <p:cNvPr id="8" name="Picture 7" descr="nf11-sgi-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19200"/>
            <a:ext cx="3569008" cy="5180480"/>
          </a:xfrm>
          <a:prstGeom prst="rect">
            <a:avLst/>
          </a:prstGeom>
        </p:spPr>
      </p:pic>
    </p:spTree>
    <p:extLst>
      <p:ext uri="{BB962C8B-B14F-4D97-AF65-F5344CB8AC3E}">
        <p14:creationId xmlns:p14="http://schemas.microsoft.com/office/powerpoint/2010/main" val="301024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28600" y="1295400"/>
            <a:ext cx="5791200" cy="5181600"/>
          </a:xfrm>
        </p:spPr>
        <p:txBody>
          <a:bodyPr>
            <a:noAutofit/>
          </a:bodyPr>
          <a:lstStyle/>
          <a:p>
            <a:pPr indent="-396875">
              <a:lnSpc>
                <a:spcPct val="90000"/>
              </a:lnSpc>
              <a:spcBef>
                <a:spcPct val="0"/>
              </a:spcBef>
              <a:spcAft>
                <a:spcPts val="600"/>
              </a:spcAft>
              <a:buClr>
                <a:schemeClr val="accent2"/>
              </a:buClr>
            </a:pPr>
            <a:r>
              <a:rPr lang="en-US" sz="2200" dirty="0" smtClean="0"/>
              <a:t>On-going study of impurity sources and </a:t>
            </a:r>
            <a:r>
              <a:rPr lang="en-US" sz="2200" dirty="0"/>
              <a:t>i</a:t>
            </a:r>
            <a:r>
              <a:rPr lang="en-US" sz="2200" dirty="0" smtClean="0"/>
              <a:t>mpurity parallel and radial transport in SOL and pedestal</a:t>
            </a:r>
          </a:p>
          <a:p>
            <a:pPr indent="-396875">
              <a:lnSpc>
                <a:spcPct val="90000"/>
              </a:lnSpc>
              <a:spcBef>
                <a:spcPct val="0"/>
              </a:spcBef>
              <a:spcAft>
                <a:spcPts val="600"/>
              </a:spcAft>
              <a:buClr>
                <a:schemeClr val="accent2"/>
              </a:buClr>
            </a:pPr>
            <a:r>
              <a:rPr lang="en-US" sz="2200" dirty="0" smtClean="0"/>
              <a:t>Carbon </a:t>
            </a:r>
            <a:r>
              <a:rPr lang="en-US" sz="2200" dirty="0" smtClean="0"/>
              <a:t>sources: wall and divertor, physical and chemical sputtering</a:t>
            </a:r>
          </a:p>
          <a:p>
            <a:pPr indent="-396875">
              <a:lnSpc>
                <a:spcPct val="90000"/>
              </a:lnSpc>
              <a:spcBef>
                <a:spcPct val="0"/>
              </a:spcBef>
              <a:spcAft>
                <a:spcPts val="600"/>
              </a:spcAft>
              <a:buClr>
                <a:schemeClr val="accent2"/>
              </a:buClr>
            </a:pPr>
            <a:r>
              <a:rPr lang="en-US" sz="2200" dirty="0" smtClean="0"/>
              <a:t>Reduce physical sputtering yield by lowering divertor temperature</a:t>
            </a:r>
          </a:p>
          <a:p>
            <a:pPr lvl="1" indent="-396875">
              <a:lnSpc>
                <a:spcPct val="90000"/>
              </a:lnSpc>
              <a:spcBef>
                <a:spcPct val="0"/>
              </a:spcBef>
              <a:spcAft>
                <a:spcPts val="600"/>
              </a:spcAft>
              <a:buClr>
                <a:schemeClr val="accent2"/>
              </a:buClr>
            </a:pPr>
            <a:r>
              <a:rPr lang="en-US" sz="2200" i="1" dirty="0" err="1" smtClean="0"/>
              <a:t>E</a:t>
            </a:r>
            <a:r>
              <a:rPr lang="en-US" sz="2200" i="1" baseline="-25000" dirty="0" err="1" smtClean="0"/>
              <a:t>i</a:t>
            </a:r>
            <a:r>
              <a:rPr lang="en-US" sz="2200" i="1" baseline="-25000" dirty="0" smtClean="0"/>
              <a:t> </a:t>
            </a:r>
            <a:r>
              <a:rPr lang="en-US" sz="2200" i="1" dirty="0" smtClean="0"/>
              <a:t>= 2kT</a:t>
            </a:r>
            <a:r>
              <a:rPr lang="en-US" sz="2200" i="1" baseline="-25000" dirty="0" smtClean="0"/>
              <a:t>i </a:t>
            </a:r>
            <a:r>
              <a:rPr lang="en-US" sz="2200" i="1" dirty="0" smtClean="0"/>
              <a:t>+ 3 </a:t>
            </a:r>
            <a:r>
              <a:rPr lang="en-US" sz="2200" i="1" dirty="0" err="1" smtClean="0"/>
              <a:t>Z</a:t>
            </a:r>
            <a:r>
              <a:rPr lang="en-US" sz="2200" i="1" baseline="-25000" dirty="0" err="1" smtClean="0"/>
              <a:t>i</a:t>
            </a:r>
            <a:r>
              <a:rPr lang="en-US" sz="2200" i="1" dirty="0" smtClean="0"/>
              <a:t> </a:t>
            </a:r>
            <a:r>
              <a:rPr lang="en-US" sz="2200" i="1" dirty="0" err="1" smtClean="0"/>
              <a:t>kT</a:t>
            </a:r>
            <a:r>
              <a:rPr lang="en-US" sz="2200" i="1" baseline="-25000" dirty="0" err="1" smtClean="0"/>
              <a:t>e</a:t>
            </a:r>
            <a:endParaRPr lang="en-US" sz="2200" i="1" baseline="-25000" dirty="0" smtClean="0"/>
          </a:p>
          <a:p>
            <a:pPr lvl="1" indent="-396875">
              <a:lnSpc>
                <a:spcPct val="90000"/>
              </a:lnSpc>
              <a:spcBef>
                <a:spcPct val="0"/>
              </a:spcBef>
              <a:spcAft>
                <a:spcPts val="600"/>
              </a:spcAft>
              <a:buClr>
                <a:schemeClr val="accent2"/>
              </a:buClr>
            </a:pPr>
            <a:r>
              <a:rPr lang="en-US" sz="2000" i="1" dirty="0" err="1" smtClean="0"/>
              <a:t>E</a:t>
            </a:r>
            <a:r>
              <a:rPr lang="en-US" sz="2000" i="1" baseline="-25000" dirty="0" err="1" smtClean="0"/>
              <a:t>i</a:t>
            </a:r>
            <a:r>
              <a:rPr lang="en-US" sz="2000" i="1" dirty="0" smtClean="0"/>
              <a:t> </a:t>
            </a:r>
            <a:r>
              <a:rPr lang="en-US" sz="2000" dirty="0" smtClean="0"/>
              <a:t>~ 50 – 300 eV -&gt; Y</a:t>
            </a:r>
            <a:r>
              <a:rPr lang="en-US" sz="2000" baseline="-25000" dirty="0" smtClean="0"/>
              <a:t>C</a:t>
            </a:r>
            <a:r>
              <a:rPr lang="en-US" sz="2000" dirty="0" smtClean="0"/>
              <a:t> ~ 0.01</a:t>
            </a:r>
          </a:p>
          <a:p>
            <a:pPr lvl="1" indent="-396875">
              <a:lnSpc>
                <a:spcPct val="90000"/>
              </a:lnSpc>
              <a:spcBef>
                <a:spcPct val="0"/>
              </a:spcBef>
              <a:spcAft>
                <a:spcPts val="600"/>
              </a:spcAft>
              <a:buClr>
                <a:schemeClr val="accent2"/>
              </a:buClr>
            </a:pPr>
            <a:r>
              <a:rPr lang="en-US" sz="2000" dirty="0" smtClean="0"/>
              <a:t>Need to obtain </a:t>
            </a:r>
            <a:r>
              <a:rPr lang="en-US" sz="2000" dirty="0" err="1" smtClean="0"/>
              <a:t>E</a:t>
            </a:r>
            <a:r>
              <a:rPr lang="en-US" sz="2000" baseline="-25000" dirty="0" err="1" smtClean="0"/>
              <a:t>i</a:t>
            </a:r>
            <a:r>
              <a:rPr lang="en-US" sz="2000" dirty="0" smtClean="0"/>
              <a:t> ≤ 20-40 eV (</a:t>
            </a:r>
            <a:r>
              <a:rPr lang="en-US" sz="2000" dirty="0" err="1" smtClean="0"/>
              <a:t>T</a:t>
            </a:r>
            <a:r>
              <a:rPr lang="en-US" sz="2000" baseline="-25000" dirty="0" err="1" smtClean="0"/>
              <a:t>e</a:t>
            </a:r>
            <a:r>
              <a:rPr lang="en-US" sz="2000" dirty="0" smtClean="0"/>
              <a:t> ≤ 5 eV)</a:t>
            </a:r>
          </a:p>
          <a:p>
            <a:pPr indent="-396875">
              <a:lnSpc>
                <a:spcPct val="90000"/>
              </a:lnSpc>
              <a:spcBef>
                <a:spcPct val="0"/>
              </a:spcBef>
              <a:spcAft>
                <a:spcPts val="600"/>
              </a:spcAft>
              <a:buClr>
                <a:schemeClr val="accent2"/>
              </a:buClr>
            </a:pPr>
            <a:r>
              <a:rPr lang="en-US" sz="2200" dirty="0" smtClean="0"/>
              <a:t>Low </a:t>
            </a:r>
            <a:r>
              <a:rPr lang="en-US" sz="2200" dirty="0" err="1" smtClean="0"/>
              <a:t>T</a:t>
            </a:r>
            <a:r>
              <a:rPr lang="en-US" sz="2200" baseline="-25000" dirty="0" err="1" smtClean="0"/>
              <a:t>e</a:t>
            </a:r>
            <a:r>
              <a:rPr lang="en-US" sz="2200" dirty="0" smtClean="0"/>
              <a:t> divertor operation established </a:t>
            </a:r>
          </a:p>
          <a:p>
            <a:pPr marL="0" indent="0">
              <a:lnSpc>
                <a:spcPct val="90000"/>
              </a:lnSpc>
              <a:spcBef>
                <a:spcPct val="0"/>
              </a:spcBef>
              <a:spcAft>
                <a:spcPts val="600"/>
              </a:spcAft>
              <a:buClr>
                <a:schemeClr val="accent2"/>
              </a:buClr>
              <a:buNone/>
            </a:pPr>
            <a:r>
              <a:rPr lang="en-US" sz="2200" dirty="0"/>
              <a:t>	</a:t>
            </a:r>
            <a:r>
              <a:rPr lang="en-US" sz="2200" dirty="0" smtClean="0"/>
              <a:t>in NSTX</a:t>
            </a:r>
          </a:p>
          <a:p>
            <a:pPr lvl="1" indent="-396875">
              <a:lnSpc>
                <a:spcPct val="90000"/>
              </a:lnSpc>
              <a:spcBef>
                <a:spcPct val="0"/>
              </a:spcBef>
              <a:spcAft>
                <a:spcPts val="600"/>
              </a:spcAft>
              <a:buClr>
                <a:schemeClr val="accent2"/>
              </a:buClr>
            </a:pPr>
            <a:r>
              <a:rPr lang="en-US" sz="1800" dirty="0" smtClean="0"/>
              <a:t>Divertor gas puffing</a:t>
            </a:r>
          </a:p>
          <a:p>
            <a:pPr lvl="1" indent="-396875">
              <a:lnSpc>
                <a:spcPct val="90000"/>
              </a:lnSpc>
              <a:spcBef>
                <a:spcPct val="0"/>
              </a:spcBef>
              <a:spcAft>
                <a:spcPts val="600"/>
              </a:spcAft>
              <a:buClr>
                <a:schemeClr val="accent2"/>
              </a:buClr>
            </a:pPr>
            <a:r>
              <a:rPr lang="en-US" sz="1800" dirty="0"/>
              <a:t>S</a:t>
            </a:r>
            <a:r>
              <a:rPr lang="en-US" sz="1800" dirty="0" smtClean="0"/>
              <a:t>nowflake divertor</a:t>
            </a:r>
          </a:p>
          <a:p>
            <a:pPr indent="-396875">
              <a:lnSpc>
                <a:spcPct val="90000"/>
              </a:lnSpc>
              <a:spcBef>
                <a:spcPct val="0"/>
              </a:spcBef>
              <a:spcAft>
                <a:spcPts val="600"/>
              </a:spcAft>
              <a:buClr>
                <a:schemeClr val="accent2"/>
              </a:buClr>
            </a:pPr>
            <a:endParaRPr lang="en-US" sz="2000" dirty="0" smtClean="0"/>
          </a:p>
          <a:p>
            <a:pPr lvl="1">
              <a:lnSpc>
                <a:spcPct val="90000"/>
              </a:lnSpc>
              <a:spcBef>
                <a:spcPct val="0"/>
              </a:spcBef>
              <a:spcAft>
                <a:spcPts val="600"/>
              </a:spcAft>
              <a:buClr>
                <a:schemeClr val="accent2"/>
              </a:buClr>
            </a:pPr>
            <a:endParaRPr lang="en-US" sz="2000" dirty="0" smtClean="0"/>
          </a:p>
          <a:p>
            <a:pPr>
              <a:lnSpc>
                <a:spcPct val="90000"/>
              </a:lnSpc>
              <a:spcBef>
                <a:spcPct val="0"/>
              </a:spcBef>
              <a:spcAft>
                <a:spcPts val="600"/>
              </a:spcAft>
              <a:buClr>
                <a:schemeClr val="accent2"/>
              </a:buClr>
            </a:pPr>
            <a:endParaRPr lang="en-US" sz="2000" dirty="0" smtClean="0"/>
          </a:p>
        </p:txBody>
      </p:sp>
      <p:sp>
        <p:nvSpPr>
          <p:cNvPr id="17410" name="Rectangle 2"/>
          <p:cNvSpPr>
            <a:spLocks noGrp="1" noChangeArrowheads="1"/>
          </p:cNvSpPr>
          <p:nvPr>
            <p:ph type="title"/>
          </p:nvPr>
        </p:nvSpPr>
        <p:spPr/>
        <p:txBody>
          <a:bodyPr/>
          <a:lstStyle/>
          <a:p>
            <a:pPr eaLnBrk="1" hangingPunct="1"/>
            <a:r>
              <a:rPr kumimoji="1" lang="en-US" sz="3000" dirty="0" smtClean="0"/>
              <a:t>Divertor with lithium coatings provides pumping – but what about impurity and heat flux handling ?</a:t>
            </a:r>
            <a:endParaRPr kumimoji="1" lang="en-US" sz="3000" dirty="0"/>
          </a:p>
        </p:txBody>
      </p:sp>
      <p:sp>
        <p:nvSpPr>
          <p:cNvPr id="7" name="Down Arrow 6"/>
          <p:cNvSpPr/>
          <p:nvPr/>
        </p:nvSpPr>
        <p:spPr bwMode="auto">
          <a:xfrm>
            <a:off x="4953000" y="45720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pic>
        <p:nvPicPr>
          <p:cNvPr id="15" name="Picture 14" descr="Pict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653" y="1447800"/>
            <a:ext cx="3342348" cy="2971800"/>
          </a:xfrm>
          <a:prstGeom prst="rect">
            <a:avLst/>
          </a:prstGeom>
        </p:spPr>
      </p:pic>
      <p:sp>
        <p:nvSpPr>
          <p:cNvPr id="2" name="Rectangle 1"/>
          <p:cNvSpPr/>
          <p:nvPr/>
        </p:nvSpPr>
        <p:spPr>
          <a:xfrm>
            <a:off x="5825367" y="4419600"/>
            <a:ext cx="3476376" cy="276999"/>
          </a:xfrm>
          <a:prstGeom prst="rect">
            <a:avLst/>
          </a:prstGeom>
        </p:spPr>
        <p:txBody>
          <a:bodyPr wrap="none">
            <a:spAutoFit/>
          </a:bodyPr>
          <a:lstStyle/>
          <a:p>
            <a:pPr>
              <a:buNone/>
            </a:pPr>
            <a:r>
              <a:rPr lang="en-US" b="0" i="0" dirty="0" smtClean="0"/>
              <a:t>Figure from R. A. Pitts et. al, PPCF (</a:t>
            </a:r>
            <a:r>
              <a:rPr lang="en-US" b="0" i="0" dirty="0"/>
              <a:t>2005) </a:t>
            </a:r>
            <a:r>
              <a:rPr lang="en-US" b="0" i="0" dirty="0" smtClean="0"/>
              <a:t>B303</a:t>
            </a:r>
            <a:endParaRPr lang="en-US" dirty="0"/>
          </a:p>
        </p:txBody>
      </p:sp>
    </p:spTree>
    <p:extLst>
      <p:ext uri="{BB962C8B-B14F-4D97-AF65-F5344CB8AC3E}">
        <p14:creationId xmlns:p14="http://schemas.microsoft.com/office/powerpoint/2010/main" val="4036377632"/>
      </p:ext>
    </p:extLst>
  </p:cSld>
  <p:clrMapOvr>
    <a:masterClrMapping/>
  </p:clrMapOvr>
  <p:transition xmlns:p14="http://schemas.microsoft.com/office/powerpoint/2010/main" advTm="131149"/>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Divertor D</a:t>
            </a:r>
            <a:r>
              <a:rPr lang="en-US" baseline="-25000" dirty="0" smtClean="0"/>
              <a:t>2</a:t>
            </a:r>
            <a:r>
              <a:rPr lang="en-US" dirty="0" smtClean="0"/>
              <a:t> puffing used to reduce divertor carbon source and core carbon accumulation</a:t>
            </a:r>
            <a:endParaRPr lang="en-US" dirty="0"/>
          </a:p>
        </p:txBody>
      </p:sp>
      <p:pic>
        <p:nvPicPr>
          <p:cNvPr id="6" name="Picture 5" descr="rf11-xp100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19200"/>
            <a:ext cx="6354376" cy="5323681"/>
          </a:xfrm>
          <a:prstGeom prst="rect">
            <a:avLst/>
          </a:prstGeom>
        </p:spPr>
      </p:pic>
    </p:spTree>
    <p:extLst>
      <p:ext uri="{BB962C8B-B14F-4D97-AF65-F5344CB8AC3E}">
        <p14:creationId xmlns:p14="http://schemas.microsoft.com/office/powerpoint/2010/main" val="2458427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yutov-sfd1.png"/>
          <p:cNvPicPr>
            <a:picLocks noChangeAspect="1"/>
          </p:cNvPicPr>
          <p:nvPr/>
        </p:nvPicPr>
        <p:blipFill>
          <a:blip r:embed="rId2"/>
          <a:stretch>
            <a:fillRect/>
          </a:stretch>
        </p:blipFill>
        <p:spPr>
          <a:xfrm>
            <a:off x="7391404" y="1233744"/>
            <a:ext cx="1752601" cy="2423860"/>
          </a:xfrm>
          <a:prstGeom prst="rect">
            <a:avLst/>
          </a:prstGeom>
        </p:spPr>
      </p:pic>
      <p:pic>
        <p:nvPicPr>
          <p:cNvPr id="12" name="Picture 11" descr="ryutov-sfd2.png"/>
          <p:cNvPicPr>
            <a:picLocks noChangeAspect="1"/>
          </p:cNvPicPr>
          <p:nvPr/>
        </p:nvPicPr>
        <p:blipFill>
          <a:blip r:embed="rId3"/>
          <a:stretch>
            <a:fillRect/>
          </a:stretch>
        </p:blipFill>
        <p:spPr>
          <a:xfrm>
            <a:off x="6239645" y="3581400"/>
            <a:ext cx="2904356" cy="2547424"/>
          </a:xfrm>
          <a:prstGeom prst="rect">
            <a:avLst/>
          </a:prstGeom>
        </p:spPr>
      </p:pic>
      <p:sp>
        <p:nvSpPr>
          <p:cNvPr id="22530" name="Title 3"/>
          <p:cNvSpPr>
            <a:spLocks noGrp="1"/>
          </p:cNvSpPr>
          <p:nvPr>
            <p:ph type="title"/>
          </p:nvPr>
        </p:nvSpPr>
        <p:spPr>
          <a:xfrm>
            <a:off x="533400" y="155449"/>
            <a:ext cx="8153400" cy="838200"/>
          </a:xfrm>
        </p:spPr>
        <p:txBody>
          <a:bodyPr>
            <a:noAutofit/>
          </a:bodyPr>
          <a:lstStyle/>
          <a:p>
            <a:r>
              <a:rPr lang="en-US" dirty="0" smtClean="0"/>
              <a:t>Snowflake divertor geometry attractive for heat flux mitigation </a:t>
            </a:r>
          </a:p>
        </p:txBody>
      </p:sp>
      <p:sp>
        <p:nvSpPr>
          <p:cNvPr id="14" name="Content Placeholder 13"/>
          <p:cNvSpPr>
            <a:spLocks noGrp="1"/>
          </p:cNvSpPr>
          <p:nvPr>
            <p:ph idx="1"/>
          </p:nvPr>
        </p:nvSpPr>
        <p:spPr>
          <a:xfrm>
            <a:off x="76200" y="1295401"/>
            <a:ext cx="6705600" cy="5181600"/>
          </a:xfrm>
        </p:spPr>
        <p:txBody>
          <a:bodyPr/>
          <a:lstStyle/>
          <a:p>
            <a:r>
              <a:rPr lang="en-US" sz="2000" dirty="0"/>
              <a:t>Snowflake divertor</a:t>
            </a:r>
          </a:p>
          <a:p>
            <a:pPr marL="684130" lvl="1" indent="-342858"/>
            <a:r>
              <a:rPr lang="en-US" sz="1800" dirty="0"/>
              <a:t>Second-order null</a:t>
            </a:r>
            <a:endParaRPr lang="en-US" sz="1800" b="1" dirty="0"/>
          </a:p>
          <a:p>
            <a:pPr marL="1141274" lvl="3" indent="-342858">
              <a:lnSpc>
                <a:spcPct val="90000"/>
              </a:lnSpc>
              <a:spcBef>
                <a:spcPct val="0"/>
              </a:spcBef>
              <a:spcAft>
                <a:spcPts val="600"/>
              </a:spcAft>
              <a:buClr>
                <a:schemeClr val="accent2"/>
              </a:buClr>
            </a:pPr>
            <a:r>
              <a:rPr lang="en-US" sz="1600" i="1" dirty="0"/>
              <a:t>B</a:t>
            </a:r>
            <a:r>
              <a:rPr lang="en-US" sz="1600" i="1" baseline="-25000" dirty="0"/>
              <a:t>p</a:t>
            </a:r>
            <a:r>
              <a:rPr lang="en-US" sz="1600" dirty="0"/>
              <a:t> ~ 0 and </a:t>
            </a:r>
            <a:r>
              <a:rPr lang="en-US" sz="1600" i="1" dirty="0"/>
              <a:t>grad B</a:t>
            </a:r>
            <a:r>
              <a:rPr lang="en-US" sz="1600" i="1" baseline="-25000" dirty="0"/>
              <a:t>p</a:t>
            </a:r>
            <a:r>
              <a:rPr lang="en-US" sz="1600" dirty="0"/>
              <a:t> ~ 0 (Cf. first-order null: </a:t>
            </a:r>
            <a:r>
              <a:rPr lang="en-US" sz="1600" i="1" dirty="0"/>
              <a:t>B</a:t>
            </a:r>
            <a:r>
              <a:rPr lang="en-US" sz="1600" i="1" baseline="-25000" dirty="0"/>
              <a:t>p</a:t>
            </a:r>
            <a:r>
              <a:rPr lang="en-US" sz="1600" dirty="0"/>
              <a:t> ~ 0</a:t>
            </a:r>
            <a:r>
              <a:rPr lang="en-US" sz="1600" i="1" dirty="0"/>
              <a:t>)</a:t>
            </a:r>
            <a:endParaRPr lang="en-US" sz="1600" dirty="0"/>
          </a:p>
          <a:p>
            <a:pPr marL="684130" lvl="1" indent="-342858">
              <a:lnSpc>
                <a:spcPct val="90000"/>
              </a:lnSpc>
              <a:spcBef>
                <a:spcPct val="0"/>
              </a:spcBef>
              <a:spcAft>
                <a:spcPts val="600"/>
              </a:spcAft>
              <a:buClr>
                <a:schemeClr val="accent2"/>
              </a:buClr>
            </a:pPr>
            <a:r>
              <a:rPr lang="en-US" sz="1800" dirty="0"/>
              <a:t>Obtained with existing divertor coils (min. 2)</a:t>
            </a:r>
          </a:p>
          <a:p>
            <a:pPr marL="684130" lvl="1" indent="-342858">
              <a:lnSpc>
                <a:spcPct val="90000"/>
              </a:lnSpc>
              <a:spcBef>
                <a:spcPct val="0"/>
              </a:spcBef>
              <a:spcAft>
                <a:spcPts val="600"/>
              </a:spcAft>
              <a:buClr>
                <a:schemeClr val="accent2"/>
              </a:buClr>
            </a:pPr>
            <a:r>
              <a:rPr lang="en-US" sz="1800" dirty="0"/>
              <a:t>Exact snowflake topologically unstable</a:t>
            </a:r>
          </a:p>
          <a:p>
            <a:pPr marL="684130" lvl="1" indent="-342858">
              <a:lnSpc>
                <a:spcPct val="90000"/>
              </a:lnSpc>
              <a:spcBef>
                <a:spcPct val="0"/>
              </a:spcBef>
              <a:spcAft>
                <a:spcPts val="600"/>
              </a:spcAft>
              <a:buClr>
                <a:schemeClr val="accent2"/>
              </a:buClr>
            </a:pPr>
            <a:endParaRPr lang="en-US" sz="1800" b="1" dirty="0"/>
          </a:p>
          <a:p>
            <a:r>
              <a:rPr lang="en-US" sz="2000" dirty="0"/>
              <a:t>Predicted geometry properties (cf. standard divertor)</a:t>
            </a:r>
          </a:p>
          <a:p>
            <a:pPr marL="684130" lvl="1" indent="-342858"/>
            <a:r>
              <a:rPr lang="en-US" sz="1800" dirty="0"/>
              <a:t>Larger region with low </a:t>
            </a:r>
            <a:r>
              <a:rPr lang="en-US" sz="1800" i="1" dirty="0" err="1"/>
              <a:t>B</a:t>
            </a:r>
            <a:r>
              <a:rPr lang="en-US" sz="1800" i="1" baseline="-25000" dirty="0" err="1"/>
              <a:t>p</a:t>
            </a:r>
            <a:r>
              <a:rPr lang="en-US" sz="1800" dirty="0"/>
              <a:t> around X-point: </a:t>
            </a:r>
            <a:r>
              <a:rPr lang="en-US" sz="1800" dirty="0" err="1"/>
              <a:t>ped</a:t>
            </a:r>
            <a:r>
              <a:rPr lang="en-US" sz="1800" dirty="0"/>
              <a:t>. stability </a:t>
            </a:r>
          </a:p>
          <a:p>
            <a:pPr marL="684130" lvl="1" indent="-342858"/>
            <a:r>
              <a:rPr lang="en-US" sz="1800" dirty="0"/>
              <a:t>Larger plasma wetted-area </a:t>
            </a:r>
            <a:r>
              <a:rPr lang="en-US" sz="1800" i="1" dirty="0" err="1"/>
              <a:t>A</a:t>
            </a:r>
            <a:r>
              <a:rPr lang="en-US" sz="1800" i="1" baseline="-25000" dirty="0" err="1"/>
              <a:t>wet</a:t>
            </a:r>
            <a:r>
              <a:rPr lang="en-US" sz="1800" dirty="0"/>
              <a:t> 	: reduce </a:t>
            </a:r>
            <a:r>
              <a:rPr lang="en-US" sz="1800" i="1" dirty="0" err="1"/>
              <a:t>q</a:t>
            </a:r>
            <a:r>
              <a:rPr lang="en-US" sz="1800" i="1" baseline="-25000" dirty="0" err="1">
                <a:cs typeface="Symbol" charset="2"/>
              </a:rPr>
              <a:t>div</a:t>
            </a:r>
            <a:endParaRPr lang="en-US" sz="1800" i="1" baseline="-25000" dirty="0">
              <a:cs typeface="Symbol" charset="2"/>
            </a:endParaRPr>
          </a:p>
          <a:p>
            <a:pPr marL="684130" lvl="1" indent="-342858"/>
            <a:r>
              <a:rPr lang="en-US" sz="1800" dirty="0"/>
              <a:t>Larger X-point connection length </a:t>
            </a:r>
            <a:r>
              <a:rPr lang="en-US" sz="1800" i="1" dirty="0"/>
              <a:t>L</a:t>
            </a:r>
            <a:r>
              <a:rPr lang="en-US" sz="1800" i="1" baseline="-25000" dirty="0"/>
              <a:t>x</a:t>
            </a:r>
            <a:r>
              <a:rPr lang="en-US" sz="1800" dirty="0"/>
              <a:t> 	: reduce </a:t>
            </a:r>
            <a:r>
              <a:rPr lang="en-US" sz="1800" i="1" dirty="0" err="1"/>
              <a:t>q</a:t>
            </a:r>
            <a:r>
              <a:rPr lang="en-US" sz="1800" i="1" baseline="-25000" dirty="0" err="1"/>
              <a:t>II</a:t>
            </a:r>
            <a:endParaRPr lang="en-US" sz="1800" i="1" baseline="-25000" dirty="0"/>
          </a:p>
          <a:p>
            <a:pPr marL="684130" lvl="1" indent="-342858"/>
            <a:r>
              <a:rPr lang="en-US" sz="1800" dirty="0"/>
              <a:t>Larger effective divertor volume </a:t>
            </a:r>
            <a:r>
              <a:rPr lang="en-US" sz="1800" i="1" dirty="0" err="1"/>
              <a:t>V</a:t>
            </a:r>
            <a:r>
              <a:rPr lang="en-US" sz="1800" i="1" baseline="-25000" dirty="0" err="1"/>
              <a:t>div</a:t>
            </a:r>
            <a:r>
              <a:rPr lang="en-US" sz="1800" dirty="0"/>
              <a:t> 	: incr. </a:t>
            </a:r>
            <a:r>
              <a:rPr lang="en-US" sz="1800" i="1" dirty="0" err="1"/>
              <a:t>P</a:t>
            </a:r>
            <a:r>
              <a:rPr lang="en-US" sz="1800" i="1" baseline="-25000" dirty="0" err="1"/>
              <a:t>rad</a:t>
            </a:r>
            <a:r>
              <a:rPr lang="en-US" sz="1800" i="1" baseline="-25000" dirty="0"/>
              <a:t> </a:t>
            </a:r>
            <a:r>
              <a:rPr lang="en-US" sz="1800" dirty="0"/>
              <a:t>, </a:t>
            </a:r>
            <a:r>
              <a:rPr lang="en-US" sz="1800" i="1" dirty="0"/>
              <a:t>P</a:t>
            </a:r>
            <a:r>
              <a:rPr lang="en-US" sz="1800" i="1" baseline="-25000" dirty="0"/>
              <a:t>CX</a:t>
            </a:r>
          </a:p>
          <a:p>
            <a:pPr marL="684130" lvl="1" indent="-342858"/>
            <a:endParaRPr lang="en-US" sz="1800" i="1" baseline="-25000" dirty="0"/>
          </a:p>
          <a:p>
            <a:r>
              <a:rPr lang="en-US" sz="2000" dirty="0"/>
              <a:t>Experiments</a:t>
            </a:r>
          </a:p>
          <a:p>
            <a:pPr marL="684130" lvl="1" indent="-342858"/>
            <a:r>
              <a:rPr lang="en-US" sz="1800" dirty="0"/>
              <a:t>TCV (F. </a:t>
            </a:r>
            <a:r>
              <a:rPr lang="en-US" sz="1800" dirty="0" err="1"/>
              <a:t>Piras</a:t>
            </a:r>
            <a:r>
              <a:rPr lang="en-US" sz="1800" dirty="0"/>
              <a:t> </a:t>
            </a:r>
            <a:r>
              <a:rPr lang="en-US" sz="1800" i="1" dirty="0"/>
              <a:t>et. al</a:t>
            </a:r>
            <a:r>
              <a:rPr lang="en-US" sz="1800" dirty="0"/>
              <a:t>, PRL 105, 155003 (2010))</a:t>
            </a:r>
          </a:p>
          <a:p>
            <a:pPr marL="684130" lvl="1" indent="-342858"/>
            <a:r>
              <a:rPr lang="en-US" sz="1800" dirty="0">
                <a:solidFill>
                  <a:srgbClr val="000000"/>
                </a:solidFill>
              </a:rPr>
              <a:t>NSTX</a:t>
            </a:r>
          </a:p>
        </p:txBody>
      </p:sp>
      <p:sp>
        <p:nvSpPr>
          <p:cNvPr id="11" name="Rectangle 10"/>
          <p:cNvSpPr/>
          <p:nvPr/>
        </p:nvSpPr>
        <p:spPr>
          <a:xfrm>
            <a:off x="6087115" y="5410206"/>
            <a:ext cx="2980667" cy="1034117"/>
          </a:xfrm>
          <a:prstGeom prst="rect">
            <a:avLst/>
          </a:prstGeom>
        </p:spPr>
        <p:txBody>
          <a:bodyPr wrap="none" lIns="91428" tIns="45714" rIns="91428" bIns="45714">
            <a:spAutoFit/>
          </a:bodyPr>
          <a:lstStyle/>
          <a:p>
            <a:pPr>
              <a:spcAft>
                <a:spcPts val="0"/>
              </a:spcAft>
              <a:buNone/>
            </a:pPr>
            <a:r>
              <a:rPr lang="en-US" sz="1800" i="0" dirty="0">
                <a:solidFill>
                  <a:srgbClr val="FF0000"/>
                </a:solidFill>
                <a:latin typeface="+mn-lt"/>
              </a:rPr>
              <a:t>  </a:t>
            </a:r>
          </a:p>
          <a:p>
            <a:pPr algn="r">
              <a:spcAft>
                <a:spcPts val="0"/>
              </a:spcAft>
              <a:buNone/>
            </a:pPr>
            <a:r>
              <a:rPr lang="en-US" sz="1800" i="0" dirty="0">
                <a:solidFill>
                  <a:srgbClr val="FF0000"/>
                </a:solidFill>
                <a:latin typeface="+mn-lt"/>
              </a:rPr>
              <a:t>	snowflake-minus</a:t>
            </a:r>
          </a:p>
          <a:p>
            <a:pPr algn="r">
              <a:spcAft>
                <a:spcPts val="0"/>
              </a:spcAft>
              <a:buNone/>
            </a:pPr>
            <a:r>
              <a:rPr lang="en-US" sz="1800" i="0" dirty="0">
                <a:solidFill>
                  <a:srgbClr val="FF0000"/>
                </a:solidFill>
              </a:rPr>
              <a:t>snowflake-plus</a:t>
            </a:r>
            <a:endParaRPr lang="en-US" sz="1800" i="0" dirty="0">
              <a:solidFill>
                <a:srgbClr val="FF0000"/>
              </a:solidFill>
              <a:latin typeface="+mn-lt"/>
            </a:endParaRPr>
          </a:p>
        </p:txBody>
      </p:sp>
      <p:sp>
        <p:nvSpPr>
          <p:cNvPr id="9" name="Rectangle 8"/>
          <p:cNvSpPr/>
          <p:nvPr/>
        </p:nvSpPr>
        <p:spPr>
          <a:xfrm>
            <a:off x="6400805" y="1295403"/>
            <a:ext cx="1424715" cy="1138761"/>
          </a:xfrm>
          <a:prstGeom prst="rect">
            <a:avLst/>
          </a:prstGeom>
        </p:spPr>
        <p:txBody>
          <a:bodyPr wrap="none" lIns="91428" tIns="45714" rIns="91428" bIns="45714" numCol="1">
            <a:spAutoFit/>
          </a:bodyPr>
          <a:lstStyle/>
          <a:p>
            <a:pPr>
              <a:spcAft>
                <a:spcPts val="0"/>
              </a:spcAft>
              <a:buNone/>
            </a:pPr>
            <a:r>
              <a:rPr lang="en-US" sz="2000" i="0" dirty="0">
                <a:solidFill>
                  <a:srgbClr val="FF0000"/>
                </a:solidFill>
                <a:latin typeface="+mn-lt"/>
              </a:rPr>
              <a:t>Exact</a:t>
            </a:r>
          </a:p>
          <a:p>
            <a:pPr>
              <a:spcAft>
                <a:spcPts val="0"/>
              </a:spcAft>
              <a:buNone/>
            </a:pPr>
            <a:r>
              <a:rPr lang="en-US" sz="2000" i="0" dirty="0">
                <a:solidFill>
                  <a:srgbClr val="FF0000"/>
                </a:solidFill>
                <a:latin typeface="+mn-lt"/>
              </a:rPr>
              <a:t>snowflake</a:t>
            </a:r>
          </a:p>
          <a:p>
            <a:pPr>
              <a:spcAft>
                <a:spcPts val="0"/>
              </a:spcAft>
              <a:buNone/>
            </a:pPr>
            <a:r>
              <a:rPr lang="en-US" sz="2000" i="0" dirty="0">
                <a:solidFill>
                  <a:srgbClr val="FF0000"/>
                </a:solidFill>
                <a:latin typeface="+mn-lt"/>
              </a:rPr>
              <a:t>divertor</a:t>
            </a:r>
          </a:p>
        </p:txBody>
      </p:sp>
      <p:sp>
        <p:nvSpPr>
          <p:cNvPr id="13" name="Rectangle 12"/>
          <p:cNvSpPr/>
          <p:nvPr/>
        </p:nvSpPr>
        <p:spPr>
          <a:xfrm>
            <a:off x="6248400" y="6324600"/>
            <a:ext cx="2592786" cy="307764"/>
          </a:xfrm>
          <a:prstGeom prst="rect">
            <a:avLst/>
          </a:prstGeom>
        </p:spPr>
        <p:txBody>
          <a:bodyPr wrap="none" lIns="91428" tIns="45714" rIns="91428" bIns="45714">
            <a:spAutoFit/>
          </a:bodyPr>
          <a:lstStyle/>
          <a:p>
            <a:pPr>
              <a:buNone/>
            </a:pPr>
            <a:r>
              <a:rPr lang="en-US" sz="1400" dirty="0">
                <a:solidFill>
                  <a:schemeClr val="tx1"/>
                </a:solidFill>
                <a:latin typeface="+mj-lt"/>
              </a:rPr>
              <a:t>D. D. Ryutov, </a:t>
            </a:r>
            <a:r>
              <a:rPr lang="en-US" sz="1400" dirty="0" err="1">
                <a:solidFill>
                  <a:schemeClr val="tx1"/>
                </a:solidFill>
                <a:latin typeface="+mj-lt"/>
              </a:rPr>
              <a:t>PoP</a:t>
            </a:r>
            <a:r>
              <a:rPr lang="en-US" sz="1400" dirty="0">
                <a:solidFill>
                  <a:schemeClr val="tx1"/>
                </a:solidFill>
                <a:latin typeface="+mj-lt"/>
              </a:rPr>
              <a:t> 14, 064502 2007</a:t>
            </a:r>
          </a:p>
        </p:txBody>
      </p:sp>
    </p:spTree>
    <p:extLst>
      <p:ext uri="{BB962C8B-B14F-4D97-AF65-F5344CB8AC3E}">
        <p14:creationId xmlns:p14="http://schemas.microsoft.com/office/powerpoint/2010/main" val="1458337935"/>
      </p:ext>
    </p:extLst>
  </p:cSld>
  <p:clrMapOvr>
    <a:masterClrMapping/>
  </p:clrMapOvr>
  <p:transition xmlns:p14="http://schemas.microsoft.com/office/powerpoint/2010/main" advTm="122282"/>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57200" y="152400"/>
            <a:ext cx="8229600" cy="809625"/>
          </a:xfrm>
        </p:spPr>
        <p:txBody>
          <a:bodyPr/>
          <a:lstStyle/>
          <a:p>
            <a:r>
              <a:rPr kumimoji="1" lang="en-US" dirty="0" smtClean="0"/>
              <a:t>Snowflake configuration as the laboratory for pedestal MHD stability and parallel SOL transport</a:t>
            </a:r>
            <a:endParaRPr kumimoji="1" lang="en-US" dirty="0"/>
          </a:p>
        </p:txBody>
      </p:sp>
      <p:sp>
        <p:nvSpPr>
          <p:cNvPr id="228355" name="Rectangle 3"/>
          <p:cNvSpPr>
            <a:spLocks noGrp="1" noChangeArrowheads="1"/>
          </p:cNvSpPr>
          <p:nvPr>
            <p:ph type="body" idx="1"/>
          </p:nvPr>
        </p:nvSpPr>
        <p:spPr>
          <a:xfrm>
            <a:off x="304800" y="1295400"/>
            <a:ext cx="5029200" cy="5105400"/>
          </a:xfrm>
        </p:spPr>
        <p:txBody>
          <a:bodyPr/>
          <a:lstStyle/>
          <a:p>
            <a:r>
              <a:rPr lang="en-US" sz="2000" dirty="0" smtClean="0"/>
              <a:t>Obtained with three divertor coils PF1A, PF2L and rev. pol. PF1B</a:t>
            </a:r>
          </a:p>
          <a:p>
            <a:r>
              <a:rPr lang="en-US" sz="2000" dirty="0" smtClean="0"/>
              <a:t>Properties</a:t>
            </a:r>
          </a:p>
          <a:p>
            <a:pPr lvl="1"/>
            <a:r>
              <a:rPr lang="en-US" sz="1800" dirty="0" smtClean="0"/>
              <a:t>Overall, same shaping and core plasma parameters as with standard divertor</a:t>
            </a:r>
          </a:p>
          <a:p>
            <a:pPr lvl="1"/>
            <a:r>
              <a:rPr lang="en-US" sz="1800" dirty="0" smtClean="0"/>
              <a:t>Outer SP flux expansion can be same as in standard divertor !</a:t>
            </a:r>
          </a:p>
          <a:p>
            <a:pPr lvl="1"/>
            <a:r>
              <a:rPr lang="en-US" sz="1800" dirty="0" smtClean="0">
                <a:solidFill>
                  <a:schemeClr val="accent6"/>
                </a:solidFill>
              </a:rPr>
              <a:t>Pedestal magnetic shear and SOL connection length higher than in standard divertor</a:t>
            </a:r>
          </a:p>
          <a:p>
            <a:r>
              <a:rPr lang="en-US" sz="2000" dirty="0" smtClean="0"/>
              <a:t>Test parallel transport with 3D fields</a:t>
            </a:r>
          </a:p>
          <a:p>
            <a:pPr lvl="1"/>
            <a:r>
              <a:rPr lang="en-US" sz="1600" dirty="0" smtClean="0"/>
              <a:t>Role of increased line length</a:t>
            </a:r>
          </a:p>
          <a:p>
            <a:pPr lvl="1"/>
            <a:r>
              <a:rPr lang="en-US" sz="1600" dirty="0" smtClean="0"/>
              <a:t>Role of radial heat diffusion (to common and private flux regions)</a:t>
            </a:r>
          </a:p>
          <a:p>
            <a:r>
              <a:rPr lang="en-US" sz="2000" dirty="0" smtClean="0"/>
              <a:t>Test pedestal stability models</a:t>
            </a:r>
          </a:p>
          <a:p>
            <a:pPr lvl="1"/>
            <a:r>
              <a:rPr lang="en-US" sz="1600" dirty="0" smtClean="0"/>
              <a:t>A knob to for peeling-</a:t>
            </a:r>
            <a:r>
              <a:rPr lang="en-US" sz="1600" dirty="0" err="1" smtClean="0"/>
              <a:t>balooning</a:t>
            </a:r>
            <a:r>
              <a:rPr lang="en-US" sz="1600" dirty="0" smtClean="0"/>
              <a:t> stability</a:t>
            </a:r>
          </a:p>
          <a:p>
            <a:pPr lvl="1"/>
            <a:endParaRPr lang="en-US" sz="1800" dirty="0" smtClean="0"/>
          </a:p>
        </p:txBody>
      </p:sp>
      <p:pic>
        <p:nvPicPr>
          <p:cNvPr id="6" name="Picture 5" descr="135498-546-lrdfit09.png"/>
          <p:cNvPicPr>
            <a:picLocks noChangeAspect="1"/>
          </p:cNvPicPr>
          <p:nvPr/>
        </p:nvPicPr>
        <p:blipFill>
          <a:blip r:embed="rId3"/>
          <a:stretch>
            <a:fillRect/>
          </a:stretch>
        </p:blipFill>
        <p:spPr>
          <a:xfrm>
            <a:off x="5562600" y="1371600"/>
            <a:ext cx="3315542" cy="2614262"/>
          </a:xfrm>
          <a:prstGeom prst="rect">
            <a:avLst/>
          </a:prstGeom>
        </p:spPr>
      </p:pic>
      <p:sp>
        <p:nvSpPr>
          <p:cNvPr id="2" name="Rectangle 1"/>
          <p:cNvSpPr/>
          <p:nvPr/>
        </p:nvSpPr>
        <p:spPr>
          <a:xfrm>
            <a:off x="6324600" y="2819400"/>
            <a:ext cx="272712" cy="400110"/>
          </a:xfrm>
          <a:prstGeom prst="rect">
            <a:avLst/>
          </a:prstGeom>
        </p:spPr>
        <p:txBody>
          <a:bodyPr wrap="square">
            <a:spAutoFit/>
          </a:bodyPr>
          <a:lstStyle/>
          <a:p>
            <a:pPr>
              <a:buNone/>
            </a:pPr>
            <a:r>
              <a:rPr lang="en-US" sz="2000" b="0" i="0" dirty="0">
                <a:solidFill>
                  <a:srgbClr val="FF0000"/>
                </a:solidFill>
                <a:latin typeface="Zapf Dingbats"/>
                <a:ea typeface="Zapf Dingbats"/>
                <a:cs typeface="Zapf Dingbats"/>
              </a:rPr>
              <a:t>✚</a:t>
            </a:r>
            <a:endParaRPr lang="en-US" sz="2000" i="0" dirty="0">
              <a:solidFill>
                <a:srgbClr val="FF0000"/>
              </a:solidFill>
            </a:endParaRPr>
          </a:p>
        </p:txBody>
      </p:sp>
      <p:sp>
        <p:nvSpPr>
          <p:cNvPr id="8" name="Rectangle 7"/>
          <p:cNvSpPr/>
          <p:nvPr/>
        </p:nvSpPr>
        <p:spPr>
          <a:xfrm>
            <a:off x="6096000" y="3276600"/>
            <a:ext cx="272712" cy="400110"/>
          </a:xfrm>
          <a:prstGeom prst="rect">
            <a:avLst/>
          </a:prstGeom>
        </p:spPr>
        <p:txBody>
          <a:bodyPr wrap="square">
            <a:spAutoFit/>
          </a:bodyPr>
          <a:lstStyle/>
          <a:p>
            <a:pPr>
              <a:buNone/>
            </a:pPr>
            <a:r>
              <a:rPr lang="en-US" sz="2000" b="0" i="0" dirty="0">
                <a:solidFill>
                  <a:srgbClr val="FF0000"/>
                </a:solidFill>
                <a:latin typeface="Zapf Dingbats"/>
                <a:ea typeface="Zapf Dingbats"/>
                <a:cs typeface="Zapf Dingbats"/>
              </a:rPr>
              <a:t>✚</a:t>
            </a:r>
            <a:endParaRPr lang="en-US" sz="2000" i="0" dirty="0">
              <a:solidFill>
                <a:srgbClr val="FF0000"/>
              </a:solidFill>
            </a:endParaRPr>
          </a:p>
        </p:txBody>
      </p:sp>
      <p:pic>
        <p:nvPicPr>
          <p:cNvPr id="7" name="Picture 6" descr="latex-image-1.pdf"/>
          <p:cNvPicPr>
            <a:picLocks noChangeAspect="1"/>
          </p:cNvPicPr>
          <p:nvPr/>
        </p:nvPicPr>
        <p:blipFill>
          <a:blip r:embed="rId4"/>
          <a:stretch>
            <a:fillRect/>
          </a:stretch>
        </p:blipFill>
        <p:spPr>
          <a:xfrm>
            <a:off x="5943600" y="5638800"/>
            <a:ext cx="2590800" cy="672835"/>
          </a:xfrm>
          <a:prstGeom prst="rect">
            <a:avLst/>
          </a:prstGeom>
        </p:spPr>
      </p:pic>
      <p:pic>
        <p:nvPicPr>
          <p:cNvPr id="9" name="Picture 8" descr="latex-image-2.pdf"/>
          <p:cNvPicPr>
            <a:picLocks noChangeAspect="1"/>
          </p:cNvPicPr>
          <p:nvPr/>
        </p:nvPicPr>
        <p:blipFill>
          <a:blip r:embed="rId5"/>
          <a:stretch>
            <a:fillRect/>
          </a:stretch>
        </p:blipFill>
        <p:spPr>
          <a:xfrm>
            <a:off x="5943600" y="4953000"/>
            <a:ext cx="2349192" cy="304800"/>
          </a:xfrm>
          <a:prstGeom prst="rect">
            <a:avLst/>
          </a:prstGeom>
        </p:spPr>
      </p:pic>
      <p:pic>
        <p:nvPicPr>
          <p:cNvPr id="10" name="Picture 9" descr="latex-image-1.pdf"/>
          <p:cNvPicPr>
            <a:picLocks noChangeAspect="1"/>
          </p:cNvPicPr>
          <p:nvPr/>
        </p:nvPicPr>
        <p:blipFill>
          <a:blip r:embed="rId6"/>
          <a:stretch>
            <a:fillRect/>
          </a:stretch>
        </p:blipFill>
        <p:spPr>
          <a:xfrm>
            <a:off x="5410200" y="4038600"/>
            <a:ext cx="3600661" cy="642471"/>
          </a:xfrm>
          <a:prstGeom prst="rect">
            <a:avLst/>
          </a:prstGeom>
        </p:spPr>
      </p:pic>
    </p:spTree>
    <p:extLst>
      <p:ext uri="{BB962C8B-B14F-4D97-AF65-F5344CB8AC3E}">
        <p14:creationId xmlns:p14="http://schemas.microsoft.com/office/powerpoint/2010/main" val="28933146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09600" y="155450"/>
            <a:ext cx="8153400" cy="809625"/>
          </a:xfrm>
        </p:spPr>
        <p:txBody>
          <a:bodyPr/>
          <a:lstStyle/>
          <a:p>
            <a:r>
              <a:rPr lang="en-US" dirty="0" smtClean="0"/>
              <a:t>Possible NSTX snowflake divertor configurations were modeled with ISOLVER code</a:t>
            </a:r>
            <a:endParaRPr lang="en-US" i="1" dirty="0"/>
          </a:p>
        </p:txBody>
      </p:sp>
      <p:sp>
        <p:nvSpPr>
          <p:cNvPr id="24" name="Rectangle 23"/>
          <p:cNvSpPr/>
          <p:nvPr/>
        </p:nvSpPr>
        <p:spPr>
          <a:xfrm>
            <a:off x="381000" y="1219201"/>
            <a:ext cx="4343400" cy="2991576"/>
          </a:xfrm>
          <a:prstGeom prst="rect">
            <a:avLst/>
          </a:prstGeom>
        </p:spPr>
        <p:txBody>
          <a:bodyPr wrap="square" lIns="91428" tIns="45714" rIns="91428" bIns="45714">
            <a:spAutoFit/>
          </a:bodyPr>
          <a:lstStyle/>
          <a:p>
            <a:pPr marL="284129" indent="-228572">
              <a:buClr>
                <a:srgbClr val="004A95"/>
              </a:buClr>
              <a:buFont typeface="Wingdings" charset="2"/>
              <a:buChar char="§"/>
            </a:pPr>
            <a:r>
              <a:rPr lang="en-US" sz="2000" b="0" i="0" dirty="0">
                <a:solidFill>
                  <a:schemeClr val="tx1"/>
                </a:solidFill>
                <a:latin typeface="+mn-lt"/>
              </a:rPr>
              <a:t>ISOLVER - predictive free-boundary </a:t>
            </a:r>
            <a:r>
              <a:rPr lang="en-US" sz="2000" b="0" i="0" dirty="0" err="1">
                <a:solidFill>
                  <a:schemeClr val="tx1"/>
                </a:solidFill>
                <a:latin typeface="+mn-lt"/>
              </a:rPr>
              <a:t>axisymmetric</a:t>
            </a:r>
            <a:r>
              <a:rPr lang="en-US" sz="2000" b="0" i="0" dirty="0">
                <a:solidFill>
                  <a:schemeClr val="tx1"/>
                </a:solidFill>
                <a:latin typeface="+mn-lt"/>
              </a:rPr>
              <a:t> Grad-</a:t>
            </a:r>
            <a:r>
              <a:rPr lang="en-US" sz="2000" b="0" i="0" dirty="0" err="1">
                <a:solidFill>
                  <a:schemeClr val="tx1"/>
                </a:solidFill>
                <a:latin typeface="+mn-lt"/>
              </a:rPr>
              <a:t>Shafranov</a:t>
            </a:r>
            <a:r>
              <a:rPr lang="en-US" sz="2000" b="0" i="0" dirty="0">
                <a:solidFill>
                  <a:schemeClr val="tx1"/>
                </a:solidFill>
                <a:latin typeface="+mn-lt"/>
              </a:rPr>
              <a:t> equilibrium solver</a:t>
            </a:r>
          </a:p>
          <a:p>
            <a:pPr marL="577780" lvl="1" indent="-288890">
              <a:buClr>
                <a:schemeClr val="accent2"/>
              </a:buClr>
              <a:buFont typeface="Arial"/>
              <a:buChar char="•"/>
            </a:pPr>
            <a:r>
              <a:rPr lang="en-US" sz="1800" b="0" i="0" dirty="0">
                <a:solidFill>
                  <a:schemeClr val="tx1"/>
                </a:solidFill>
                <a:latin typeface="+mn-lt"/>
              </a:rPr>
              <a:t>Input: normalized profiles (</a:t>
            </a:r>
            <a:r>
              <a:rPr lang="en-US" sz="1800" b="0" dirty="0">
                <a:solidFill>
                  <a:schemeClr val="tx1"/>
                </a:solidFill>
                <a:latin typeface="+mn-lt"/>
              </a:rPr>
              <a:t>P, </a:t>
            </a:r>
            <a:r>
              <a:rPr lang="en-US" sz="1800" b="0" dirty="0" err="1">
                <a:solidFill>
                  <a:schemeClr val="tx1"/>
                </a:solidFill>
                <a:latin typeface="+mn-lt"/>
              </a:rPr>
              <a:t>I</a:t>
            </a:r>
            <a:r>
              <a:rPr lang="en-US" sz="1800" b="0" baseline="-25000" dirty="0" err="1">
                <a:solidFill>
                  <a:schemeClr val="tx1"/>
                </a:solidFill>
                <a:latin typeface="+mn-lt"/>
              </a:rPr>
              <a:t>p</a:t>
            </a:r>
            <a:r>
              <a:rPr lang="en-US" sz="1800" b="0" i="0" dirty="0">
                <a:solidFill>
                  <a:schemeClr val="tx1"/>
                </a:solidFill>
                <a:latin typeface="+mn-lt"/>
              </a:rPr>
              <a:t>), boundary shape</a:t>
            </a:r>
          </a:p>
          <a:p>
            <a:pPr marL="577780" lvl="1" indent="-288890">
              <a:buClr>
                <a:schemeClr val="accent2"/>
              </a:buClr>
              <a:buFont typeface="Arial"/>
              <a:buChar char="•"/>
            </a:pPr>
            <a:r>
              <a:rPr lang="en-US" sz="1800" b="0" i="0" dirty="0">
                <a:solidFill>
                  <a:schemeClr val="tx1"/>
                </a:solidFill>
                <a:latin typeface="+mn-lt"/>
              </a:rPr>
              <a:t>Match a specified </a:t>
            </a:r>
            <a:r>
              <a:rPr lang="en-US" sz="1800" b="0" dirty="0" err="1">
                <a:solidFill>
                  <a:schemeClr val="tx1"/>
                </a:solidFill>
                <a:latin typeface="+mn-lt"/>
              </a:rPr>
              <a:t>I</a:t>
            </a:r>
            <a:r>
              <a:rPr lang="en-US" sz="1800" b="0" baseline="-25000" dirty="0" err="1">
                <a:solidFill>
                  <a:schemeClr val="tx1"/>
                </a:solidFill>
                <a:latin typeface="+mn-lt"/>
              </a:rPr>
              <a:t>p</a:t>
            </a:r>
            <a:r>
              <a:rPr lang="en-US" sz="1800" b="0" i="0" dirty="0">
                <a:solidFill>
                  <a:schemeClr val="tx1"/>
                </a:solidFill>
                <a:latin typeface="+mn-lt"/>
              </a:rPr>
              <a:t> and </a:t>
            </a:r>
            <a:r>
              <a:rPr lang="en-US" sz="1800" b="0" i="0" dirty="0" err="1">
                <a:solidFill>
                  <a:schemeClr val="tx1"/>
                </a:solidFill>
                <a:latin typeface="Symbol" charset="2"/>
                <a:cs typeface="Symbol" charset="2"/>
              </a:rPr>
              <a:t>b</a:t>
            </a:r>
            <a:endParaRPr lang="en-US" sz="1800" b="0" i="0" dirty="0">
              <a:solidFill>
                <a:schemeClr val="tx1"/>
              </a:solidFill>
              <a:latin typeface="Symbol" charset="2"/>
              <a:cs typeface="Symbol" charset="2"/>
            </a:endParaRPr>
          </a:p>
          <a:p>
            <a:pPr marL="577780" lvl="1" indent="-288890">
              <a:buClr>
                <a:schemeClr val="accent2"/>
              </a:buClr>
              <a:buFont typeface="Arial"/>
              <a:buChar char="•"/>
            </a:pPr>
            <a:r>
              <a:rPr lang="en-US" sz="1800" b="0" i="0" dirty="0">
                <a:solidFill>
                  <a:schemeClr val="tx1"/>
                </a:solidFill>
                <a:latin typeface="+mn-lt"/>
              </a:rPr>
              <a:t>Output: magnetic coil currents</a:t>
            </a:r>
          </a:p>
          <a:p>
            <a:pPr marL="120636" indent="-288890">
              <a:buClr>
                <a:schemeClr val="accent2"/>
              </a:buClr>
              <a:buFont typeface="Wingdings" charset="2"/>
              <a:buChar char="ü"/>
            </a:pPr>
            <a:r>
              <a:rPr lang="en-US" sz="1900" b="0" i="0" dirty="0">
                <a:solidFill>
                  <a:schemeClr val="tx1"/>
                </a:solidFill>
                <a:latin typeface="+mn-lt"/>
              </a:rPr>
              <a:t>Standard divertor discharge below:</a:t>
            </a:r>
          </a:p>
          <a:p>
            <a:pPr marL="120636" indent="-288890">
              <a:buClr>
                <a:schemeClr val="accent2"/>
              </a:buClr>
              <a:buNone/>
            </a:pPr>
            <a:r>
              <a:rPr lang="en-US" sz="1900" b="0" i="0" dirty="0">
                <a:solidFill>
                  <a:schemeClr val="tx1"/>
                </a:solidFill>
                <a:latin typeface="+mn-lt"/>
              </a:rPr>
              <a:t>	</a:t>
            </a:r>
            <a:r>
              <a:rPr lang="en-US" sz="1900" b="0" dirty="0">
                <a:solidFill>
                  <a:schemeClr val="tx1"/>
                </a:solidFill>
                <a:latin typeface="+mn-lt"/>
              </a:rPr>
              <a:t>B</a:t>
            </a:r>
            <a:r>
              <a:rPr lang="en-US" sz="1900" b="0" baseline="-25000" dirty="0">
                <a:solidFill>
                  <a:schemeClr val="tx1"/>
                </a:solidFill>
                <a:latin typeface="+mn-lt"/>
              </a:rPr>
              <a:t>t</a:t>
            </a:r>
            <a:r>
              <a:rPr lang="en-US" sz="1900" b="0" i="0" dirty="0">
                <a:solidFill>
                  <a:schemeClr val="tx1"/>
                </a:solidFill>
                <a:latin typeface="+mn-lt"/>
              </a:rPr>
              <a:t>=0.4 T, </a:t>
            </a:r>
            <a:r>
              <a:rPr lang="en-US" sz="1900" b="0" dirty="0" err="1">
                <a:solidFill>
                  <a:schemeClr val="tx1"/>
                </a:solidFill>
                <a:latin typeface="+mn-lt"/>
              </a:rPr>
              <a:t>I</a:t>
            </a:r>
            <a:r>
              <a:rPr lang="en-US" sz="1900" b="0" baseline="-25000" dirty="0" err="1">
                <a:solidFill>
                  <a:schemeClr val="tx1"/>
                </a:solidFill>
                <a:latin typeface="+mn-lt"/>
              </a:rPr>
              <a:t>p</a:t>
            </a:r>
            <a:r>
              <a:rPr lang="en-US" sz="1900" b="0" i="0" dirty="0">
                <a:solidFill>
                  <a:schemeClr val="tx1"/>
                </a:solidFill>
                <a:latin typeface="+mn-lt"/>
              </a:rPr>
              <a:t>=0.8 MA, </a:t>
            </a:r>
            <a:r>
              <a:rPr lang="en-US" sz="1900" b="0" i="0" dirty="0">
                <a:solidFill>
                  <a:schemeClr val="tx1"/>
                </a:solidFill>
                <a:latin typeface="Symbol" charset="2"/>
                <a:cs typeface="Symbol" charset="2"/>
              </a:rPr>
              <a:t>d</a:t>
            </a:r>
            <a:r>
              <a:rPr lang="en-US" sz="1900" b="0" i="0" baseline="-25000" dirty="0">
                <a:solidFill>
                  <a:schemeClr val="tx1"/>
                </a:solidFill>
                <a:latin typeface="+mn-lt"/>
                <a:cs typeface="Symbol" charset="2"/>
              </a:rPr>
              <a:t>bot</a:t>
            </a:r>
            <a:r>
              <a:rPr lang="en-US" sz="1900" b="0" i="0" dirty="0">
                <a:solidFill>
                  <a:schemeClr val="tx1"/>
                </a:solidFill>
                <a:latin typeface="+mn-lt"/>
              </a:rPr>
              <a:t>~0.6, </a:t>
            </a:r>
            <a:r>
              <a:rPr lang="en-US" sz="1900" b="0" i="0" dirty="0">
                <a:solidFill>
                  <a:schemeClr val="tx1"/>
                </a:solidFill>
                <a:latin typeface="Symbol" charset="2"/>
                <a:cs typeface="Symbol" charset="2"/>
              </a:rPr>
              <a:t>k~2.1</a:t>
            </a:r>
            <a:endParaRPr lang="en-US" sz="1900" b="0" i="0" dirty="0">
              <a:solidFill>
                <a:schemeClr val="tx1"/>
              </a:solidFill>
              <a:latin typeface="+mn-lt"/>
            </a:endParaRPr>
          </a:p>
        </p:txBody>
      </p:sp>
      <p:graphicFrame>
        <p:nvGraphicFramePr>
          <p:cNvPr id="8" name="Group 50"/>
          <p:cNvGraphicFramePr>
            <a:graphicFrameLocks noGrp="1"/>
          </p:cNvGraphicFramePr>
          <p:nvPr>
            <p:extLst>
              <p:ext uri="{D42A27DB-BD31-4B8C-83A1-F6EECF244321}">
                <p14:modId xmlns:p14="http://schemas.microsoft.com/office/powerpoint/2010/main" val="4188964227"/>
              </p:ext>
            </p:extLst>
          </p:nvPr>
        </p:nvGraphicFramePr>
        <p:xfrm>
          <a:off x="533400" y="4343400"/>
          <a:ext cx="8229600" cy="2103120"/>
        </p:xfrm>
        <a:graphic>
          <a:graphicData uri="http://schemas.openxmlformats.org/drawingml/2006/table">
            <a:tbl>
              <a:tblPr/>
              <a:tblGrid>
                <a:gridCol w="5412259"/>
                <a:gridCol w="1260389"/>
                <a:gridCol w="1556952"/>
              </a:tblGrid>
              <a:tr h="5722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a:ea typeface="ＭＳ Ｐゴシック" charset="-128"/>
                          <a:cs typeface="ＭＳ Ｐゴシック" charset="-128"/>
                        </a:rPr>
                        <a:t>Quantity</a:t>
                      </a:r>
                      <a:endParaRPr kumimoji="0" lang="en-US" sz="1800" b="1" i="0" u="none" strike="noStrike" cap="none" normalizeH="0" baseline="0" dirty="0">
                        <a:ln>
                          <a:noFill/>
                        </a:ln>
                        <a:solidFill>
                          <a:schemeClr val="bg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124A91">
                        <a:alpha val="7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a:ea typeface="ＭＳ Ｐゴシック" charset="-128"/>
                          <a:cs typeface="ＭＳ Ｐゴシック" charset="-128"/>
                        </a:rPr>
                        <a:t>Standard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a:ea typeface="ＭＳ Ｐゴシック" charset="-128"/>
                          <a:cs typeface="ＭＳ Ｐゴシック" charset="-128"/>
                        </a:rPr>
                        <a:t>divertor</a:t>
                      </a:r>
                      <a:endParaRPr kumimoji="0" lang="en-US" sz="1800" b="1" i="0" u="none" strike="noStrike" cap="none" normalizeH="0" baseline="0" dirty="0">
                        <a:ln>
                          <a:noFill/>
                        </a:ln>
                        <a:solidFill>
                          <a:schemeClr val="bg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124A91">
                        <a:alpha val="70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a:ea typeface="ＭＳ Ｐゴシック" charset="-128"/>
                          <a:cs typeface="ＭＳ Ｐゴシック" charset="-128"/>
                        </a:rPr>
                        <a:t>Simulated snowflake</a:t>
                      </a:r>
                      <a:endParaRPr kumimoji="0" lang="en-US" sz="1800" b="1" i="0" u="none" strike="noStrike" cap="none" normalizeH="0" baseline="0" dirty="0">
                        <a:ln>
                          <a:noFill/>
                        </a:ln>
                        <a:solidFill>
                          <a:schemeClr val="bg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124A91">
                        <a:alpha val="70000"/>
                      </a:srgbClr>
                    </a:solidFill>
                  </a:tcPr>
                </a:tc>
              </a:tr>
              <a:tr h="32698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X-point to target parallel length </a:t>
                      </a:r>
                      <a:r>
                        <a:rPr kumimoji="0" lang="en-US" sz="1800" b="0" i="1" u="none" strike="noStrike" cap="none" normalizeH="0" baseline="0" dirty="0" smtClean="0">
                          <a:ln>
                            <a:noFill/>
                          </a:ln>
                          <a:solidFill>
                            <a:schemeClr val="tx1"/>
                          </a:solidFill>
                          <a:effectLst/>
                          <a:latin typeface="Arial"/>
                          <a:ea typeface="ＭＳ Ｐゴシック" charset="-128"/>
                          <a:cs typeface="ＭＳ Ｐゴシック" charset="-128"/>
                        </a:rPr>
                        <a:t>L</a:t>
                      </a:r>
                      <a:r>
                        <a:rPr kumimoji="0" lang="en-US" sz="1800" b="0" i="1" u="none" strike="noStrike" cap="none" normalizeH="0" baseline="-25000" dirty="0" smtClean="0">
                          <a:ln>
                            <a:noFill/>
                          </a:ln>
                          <a:solidFill>
                            <a:schemeClr val="tx1"/>
                          </a:solidFill>
                          <a:effectLst/>
                          <a:latin typeface="Arial"/>
                          <a:ea typeface="ＭＳ Ｐゴシック" charset="-128"/>
                          <a:cs typeface="ＭＳ Ｐゴシック" charset="-128"/>
                        </a:rPr>
                        <a:t>x</a:t>
                      </a: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 (</a:t>
                      </a:r>
                      <a:r>
                        <a:rPr kumimoji="0" lang="en-US" sz="1800" b="0" i="0" u="none" strike="noStrike" cap="none" normalizeH="0" baseline="0" dirty="0" err="1" smtClean="0">
                          <a:ln>
                            <a:noFill/>
                          </a:ln>
                          <a:solidFill>
                            <a:schemeClr val="tx1"/>
                          </a:solidFill>
                          <a:effectLst/>
                          <a:latin typeface="Arial"/>
                          <a:ea typeface="ＭＳ Ｐゴシック" charset="-128"/>
                          <a:cs typeface="ＭＳ Ｐゴシック" charset="-128"/>
                        </a:rPr>
                        <a:t>m</a:t>
                      </a: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a:t>
                      </a: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5-10</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10</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r>
              <a:tr h="32698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Poloidal magnetic flux expansion </a:t>
                      </a:r>
                      <a:r>
                        <a:rPr kumimoji="0" lang="en-US" sz="1800" b="0" i="1" u="none" strike="noStrike" cap="none" normalizeH="0" baseline="0" dirty="0" err="1" smtClean="0">
                          <a:ln>
                            <a:noFill/>
                          </a:ln>
                          <a:solidFill>
                            <a:schemeClr val="tx1"/>
                          </a:solidFill>
                          <a:effectLst/>
                          <a:latin typeface="Arial"/>
                          <a:ea typeface="ＭＳ Ｐゴシック" charset="-128"/>
                          <a:cs typeface="ＭＳ Ｐゴシック" charset="-128"/>
                        </a:rPr>
                        <a:t>f</a:t>
                      </a:r>
                      <a:r>
                        <a:rPr kumimoji="0" lang="en-US" sz="1800" b="0" i="1" u="none" strike="noStrike" cap="none" normalizeH="0" baseline="-25000" dirty="0" err="1" smtClean="0">
                          <a:ln>
                            <a:noFill/>
                          </a:ln>
                          <a:solidFill>
                            <a:schemeClr val="tx1"/>
                          </a:solidFill>
                          <a:effectLst/>
                          <a:latin typeface="Arial"/>
                          <a:ea typeface="ＭＳ Ｐゴシック" charset="-128"/>
                          <a:cs typeface="ＭＳ Ｐゴシック" charset="-128"/>
                        </a:rPr>
                        <a:t>exp</a:t>
                      </a: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 at outer SP</a:t>
                      </a:r>
                      <a:endParaRPr kumimoji="0" lang="en-US" sz="1800" b="0" i="0" u="none" strike="noStrike" cap="none" normalizeH="0" baseline="0" dirty="0">
                        <a:ln>
                          <a:noFill/>
                        </a:ln>
                        <a:solidFill>
                          <a:schemeClr val="tx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10-24</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30-60</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FFFFFF"/>
                    </a:solidFill>
                  </a:tcPr>
                </a:tc>
              </a:tr>
              <a:tr h="32698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Magnetic field angle at outer SP (deg.)</a:t>
                      </a:r>
                      <a:endParaRPr kumimoji="0" lang="en-US" sz="1800" b="0" i="0" u="none" strike="noStrike" cap="none" normalizeH="0" baseline="0" dirty="0">
                        <a:ln>
                          <a:noFill/>
                        </a:ln>
                        <a:solidFill>
                          <a:schemeClr val="tx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1.5-5</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~1-2</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rgbClr val="D6DDE9"/>
                    </a:solidFill>
                  </a:tcPr>
                </a:tc>
              </a:tr>
              <a:tr h="32698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Plasma-wetted area </a:t>
                      </a:r>
                      <a:r>
                        <a:rPr kumimoji="0" lang="en-US" sz="1800" b="0" i="1" u="none" strike="noStrike" cap="none" normalizeH="0" baseline="0" dirty="0" err="1" smtClean="0">
                          <a:ln>
                            <a:noFill/>
                          </a:ln>
                          <a:solidFill>
                            <a:schemeClr val="tx1"/>
                          </a:solidFill>
                          <a:effectLst/>
                          <a:latin typeface="Arial"/>
                          <a:ea typeface="ＭＳ Ｐゴシック" charset="-128"/>
                          <a:cs typeface="ＭＳ Ｐゴシック" charset="-128"/>
                        </a:rPr>
                        <a:t>A</a:t>
                      </a:r>
                      <a:r>
                        <a:rPr kumimoji="0" lang="en-US" sz="1800" b="0" i="1" u="none" strike="noStrike" cap="none" normalizeH="0" baseline="-25000" dirty="0" err="1" smtClean="0">
                          <a:ln>
                            <a:noFill/>
                          </a:ln>
                          <a:solidFill>
                            <a:schemeClr val="tx1"/>
                          </a:solidFill>
                          <a:effectLst/>
                          <a:latin typeface="Arial"/>
                          <a:ea typeface="ＭＳ Ｐゴシック" charset="-128"/>
                          <a:cs typeface="ＭＳ Ｐゴシック" charset="-128"/>
                        </a:rPr>
                        <a:t>wet</a:t>
                      </a: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 (m</a:t>
                      </a:r>
                      <a:r>
                        <a:rPr kumimoji="0" lang="en-US" sz="1800" b="0" i="0" u="none" strike="noStrike" cap="none" normalizeH="0" baseline="30000" dirty="0" smtClean="0">
                          <a:ln>
                            <a:noFill/>
                          </a:ln>
                          <a:solidFill>
                            <a:schemeClr val="tx1"/>
                          </a:solidFill>
                          <a:effectLst/>
                          <a:latin typeface="Arial"/>
                          <a:ea typeface="ＭＳ Ｐゴシック" charset="-128"/>
                          <a:cs typeface="ＭＳ Ｐゴシック" charset="-128"/>
                        </a:rPr>
                        <a:t>2</a:t>
                      </a:r>
                      <a:r>
                        <a:rPr kumimoji="0" lang="en-US" sz="1800" b="0" i="0" u="none" strike="noStrike" cap="none" normalizeH="0" baseline="0" dirty="0" smtClean="0">
                          <a:ln>
                            <a:noFill/>
                          </a:ln>
                          <a:solidFill>
                            <a:schemeClr val="tx1"/>
                          </a:solidFill>
                          <a:effectLst/>
                          <a:latin typeface="Arial"/>
                          <a:ea typeface="ＭＳ Ｐゴシック" charset="-128"/>
                          <a:cs typeface="ＭＳ Ｐゴシック" charset="-128"/>
                        </a:rPr>
                        <a:t>)</a:t>
                      </a:r>
                      <a:endParaRPr kumimoji="0" lang="en-US" sz="1800" b="0" i="0" u="none" strike="noStrike" cap="none" normalizeH="0" baseline="0" dirty="0">
                        <a:ln>
                          <a:noFill/>
                        </a:ln>
                        <a:solidFill>
                          <a:schemeClr val="tx1"/>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 0.4</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a:ea typeface="ＭＳ Ｐゴシック" charset="-128"/>
                          <a:cs typeface="ＭＳ Ｐゴシック" charset="-128"/>
                        </a:rPr>
                        <a:t>0.95</a:t>
                      </a:r>
                      <a:endParaRPr kumimoji="0" lang="en-US" sz="1800" b="1" i="0" u="none" strike="noStrike" cap="none" normalizeH="0" baseline="0" dirty="0">
                        <a:ln>
                          <a:noFill/>
                        </a:ln>
                        <a:solidFill>
                          <a:srgbClr val="000000"/>
                        </a:solidFill>
                        <a:effectLst/>
                        <a:latin typeface="Arial"/>
                        <a:ea typeface="ＭＳ Ｐゴシック" charset="-128"/>
                        <a:cs typeface="ＭＳ Ｐゴシック" charset="-128"/>
                      </a:endParaRPr>
                    </a:p>
                  </a:txBody>
                  <a:tcPr anchor="ctr" horzOverflow="overflow">
                    <a:lnL w="6350" cap="flat" cmpd="sng" algn="ctr">
                      <a:solidFill>
                        <a:srgbClr val="B3B3B3"/>
                      </a:solidFill>
                      <a:prstDash val="solid"/>
                      <a:round/>
                      <a:headEnd type="none" w="med" len="med"/>
                      <a:tailEnd type="none" w="med" len="med"/>
                    </a:lnL>
                    <a:lnR w="6350" cap="flat" cmpd="sng" algn="ctr">
                      <a:solidFill>
                        <a:srgbClr val="B3B3B3"/>
                      </a:solidFill>
                      <a:prstDash val="solid"/>
                      <a:round/>
                      <a:headEnd type="none" w="med" len="med"/>
                      <a:tailEnd type="none" w="med" len="med"/>
                    </a:lnR>
                    <a:lnT w="6350" cap="flat" cmpd="sng" algn="ctr">
                      <a:solidFill>
                        <a:srgbClr val="B3B3B3"/>
                      </a:solidFill>
                      <a:prstDash val="solid"/>
                      <a:round/>
                      <a:headEnd type="none" w="med" len="med"/>
                      <a:tailEnd type="none" w="med" len="med"/>
                    </a:lnT>
                    <a:lnB w="6350" cap="flat" cmpd="sng" algn="ctr">
                      <a:solidFill>
                        <a:srgbClr val="B3B3B3"/>
                      </a:solidFill>
                      <a:prstDash val="solid"/>
                      <a:round/>
                      <a:headEnd type="none" w="med" len="med"/>
                      <a:tailEnd type="none" w="med" len="med"/>
                    </a:lnB>
                    <a:lnTlToBr>
                      <a:noFill/>
                    </a:lnTlToBr>
                    <a:lnBlToTr>
                      <a:noFill/>
                    </a:lnBlToTr>
                    <a:solidFill>
                      <a:schemeClr val="bg1"/>
                    </a:solidFill>
                  </a:tcPr>
                </a:tc>
              </a:tr>
            </a:tbl>
          </a:graphicData>
        </a:graphic>
      </p:graphicFrame>
      <p:pic>
        <p:nvPicPr>
          <p:cNvPr id="9" name="Picture 8" descr="aps10-isolver-sfd.png"/>
          <p:cNvPicPr>
            <a:picLocks noChangeAspect="1"/>
          </p:cNvPicPr>
          <p:nvPr/>
        </p:nvPicPr>
        <p:blipFill>
          <a:blip r:embed="rId2"/>
          <a:stretch>
            <a:fillRect/>
          </a:stretch>
        </p:blipFill>
        <p:spPr>
          <a:xfrm>
            <a:off x="4696252" y="1295400"/>
            <a:ext cx="4191498" cy="2971800"/>
          </a:xfrm>
          <a:prstGeom prst="rect">
            <a:avLst/>
          </a:prstGeom>
        </p:spPr>
      </p:pic>
    </p:spTree>
    <p:extLst>
      <p:ext uri="{BB962C8B-B14F-4D97-AF65-F5344CB8AC3E}">
        <p14:creationId xmlns:p14="http://schemas.microsoft.com/office/powerpoint/2010/main" val="299514048"/>
      </p:ext>
    </p:extLst>
  </p:cSld>
  <p:clrMapOvr>
    <a:masterClrMapping/>
  </p:clrMapOvr>
  <p:transition xmlns:p14="http://schemas.microsoft.com/office/powerpoint/2010/main" advTm="5995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a:xfrm>
            <a:off x="381000" y="1295400"/>
            <a:ext cx="8534400" cy="5105400"/>
          </a:xfrm>
        </p:spPr>
        <p:txBody>
          <a:bodyPr/>
          <a:lstStyle/>
          <a:p>
            <a:pPr marL="0" indent="0" algn="just">
              <a:buNone/>
            </a:pPr>
            <a:r>
              <a:rPr lang="en-US" sz="1200" dirty="0"/>
              <a:t>The divertor plasma-material interface (PMI) must be able to withstand steady-state heat fluxes up to 10 MW/m</a:t>
            </a:r>
            <a:r>
              <a:rPr lang="en-US" sz="1200" baseline="30000" dirty="0"/>
              <a:t>2 </a:t>
            </a:r>
            <a:r>
              <a:rPr lang="en-US" sz="1200" dirty="0"/>
              <a:t>(a limit imposed by the present day divertor material and engineering constraints) with minimal material erosion, as well as to provide impurity control and ion density pumping capabilities. In spherical tokamaks (STs), the compact divertor geometry and the requirement of low core electron collisionality n</a:t>
            </a:r>
            <a:r>
              <a:rPr lang="en-US" sz="1200" baseline="-25000" dirty="0"/>
              <a:t>e</a:t>
            </a:r>
            <a:r>
              <a:rPr lang="en-US" sz="1200" baseline="30000" dirty="0"/>
              <a:t>* </a:t>
            </a:r>
            <a:r>
              <a:rPr lang="en-US" sz="1200" dirty="0"/>
              <a:t>at </a:t>
            </a:r>
            <a:r>
              <a:rPr lang="en-US" sz="1200" i="1" dirty="0"/>
              <a:t>n</a:t>
            </a:r>
            <a:r>
              <a:rPr lang="en-US" sz="1200" i="1" baseline="-25000" dirty="0"/>
              <a:t>e</a:t>
            </a:r>
            <a:r>
              <a:rPr lang="en-US" sz="1200" dirty="0"/>
              <a:t> &lt; 0.5-0.7 </a:t>
            </a:r>
            <a:r>
              <a:rPr lang="en-US" sz="1200" i="1" dirty="0" err="1"/>
              <a:t>n</a:t>
            </a:r>
            <a:r>
              <a:rPr lang="en-US" sz="1200" i="1" baseline="-25000" dirty="0" err="1"/>
              <a:t>G</a:t>
            </a:r>
            <a:r>
              <a:rPr lang="en-US" sz="1200" dirty="0"/>
              <a:t> (where </a:t>
            </a:r>
            <a:r>
              <a:rPr lang="en-US" sz="1200" i="1" dirty="0" err="1"/>
              <a:t>n</a:t>
            </a:r>
            <a:r>
              <a:rPr lang="en-US" sz="1200" i="1" baseline="-25000" dirty="0" err="1"/>
              <a:t>G</a:t>
            </a:r>
            <a:r>
              <a:rPr lang="en-US" sz="1200" dirty="0"/>
              <a:t> is the Greenwald density) for increased neutral beam current drive efficiency impose much greater demands on divertor and first-wall particle and heat flux mitigation solutions. In NSTX, divertor heat flux mitigation and impurity control with an innovative “snowflake” divertor configuration [1] and ion density pumping by evaporated lithium wall and divertor coatings [2] are studied. Lithium coatings have enabled ion density reduction up to 50 % in NSTX through the reduction of wall and divertor recycling rates. The “snowflake” divertor configuration was obtained in NSTX in 0.8-1 MA 4-6 MW NBI-heated H-mode lithium-assisted discharges using three divertor coils. The snowflake divertor formation was always accompanied by a partial detachment of the outer strike point with an up to 50 % increase in divertor radiation from intrinsic carbon, the peak divertor heat flux reduction from 3-6 MW/m</a:t>
            </a:r>
            <a:r>
              <a:rPr lang="en-US" sz="1200" baseline="30000" dirty="0"/>
              <a:t>2 </a:t>
            </a:r>
            <a:r>
              <a:rPr lang="en-US" sz="1200" dirty="0"/>
              <a:t>to 0.5-1 MW/m</a:t>
            </a:r>
            <a:r>
              <a:rPr lang="en-US" sz="1200" baseline="30000" dirty="0"/>
              <a:t>2</a:t>
            </a:r>
            <a:r>
              <a:rPr lang="en-US" sz="1200" dirty="0"/>
              <a:t>, and a significant increase in divertor volume recombination [3]. High core confinement was maintained with the snowflake divertor, evidenced by the </a:t>
            </a:r>
            <a:r>
              <a:rPr lang="en-US" sz="1200" i="1" dirty="0" err="1"/>
              <a:t>t</a:t>
            </a:r>
            <a:r>
              <a:rPr lang="en-US" sz="1200" i="1" baseline="-25000" dirty="0" err="1"/>
              <a:t>E</a:t>
            </a:r>
            <a:r>
              <a:rPr lang="en-US" sz="1200" dirty="0"/>
              <a:t>, </a:t>
            </a:r>
            <a:r>
              <a:rPr lang="en-US" sz="1200" i="1" dirty="0"/>
              <a:t>W</a:t>
            </a:r>
            <a:r>
              <a:rPr lang="en-US" sz="1200" i="1" baseline="-25000" dirty="0"/>
              <a:t>MHD</a:t>
            </a:r>
            <a:r>
              <a:rPr lang="en-US" sz="1200" dirty="0"/>
              <a:t> and the H98(y,2) factors similar to those of the standard divertor discharges. Core carbon concentration and radiated power were reduced by 30-70 %, apparently as a result of reduced divertor physical and chemical sputtering in the snowflake divertor and ELMs. In the SFD discharges, the MHD stability of the H-mode pedestal region was altered leading to the re-appearance of medium size (DW/W=5-10 %), Type I, ELMs otherwise suppressed due to lithium conditioning [4]. Fast divertor measurements showed that impulsive particle and heat fluxes due to the ELMs were significantly dissipated in the high magnetic flux expansion region of the snowflake divertor. The snowflake divertor configuration is being combined in experiments with extrinsic deuterium or impurity gas puffing for increased dissipative divertor power losses, additional upper divertor nulls for increased power sharing between the upper and the lower divertors, and lithium coated plasma facing components for large area ion pumping. These efforts are aimed at the development of an integrated PMI for future ST-based devices for fusion development applications. Supported by the U.S. DOE under Contract DE-AC52-07NA27344, DE-AC02-09CH11466, DE-AC05-00OR22725, DE-FG02-08ER54989.</a:t>
            </a:r>
          </a:p>
          <a:p>
            <a:pPr marL="0" indent="0">
              <a:buNone/>
            </a:pPr>
            <a:r>
              <a:rPr lang="en-US" sz="800" dirty="0"/>
              <a:t> </a:t>
            </a:r>
            <a:r>
              <a:rPr lang="en-US" sz="800" dirty="0" smtClean="0"/>
              <a:t>References</a:t>
            </a:r>
            <a:endParaRPr lang="en-US" sz="800" dirty="0"/>
          </a:p>
          <a:p>
            <a:pPr marL="0" indent="0">
              <a:buNone/>
            </a:pPr>
            <a:r>
              <a:rPr lang="en-US" sz="800" dirty="0"/>
              <a:t>[1] D. D. Ryutov, Phys. Plasmas 14, 064502 (2007)</a:t>
            </a:r>
          </a:p>
          <a:p>
            <a:pPr marL="0" indent="0">
              <a:buNone/>
            </a:pPr>
            <a:r>
              <a:rPr lang="en-US" sz="800" dirty="0"/>
              <a:t>[2] H. W. Kugel et. al, Phys. Plasma </a:t>
            </a:r>
            <a:r>
              <a:rPr lang="en-US" sz="800" b="1" dirty="0"/>
              <a:t>15 </a:t>
            </a:r>
            <a:r>
              <a:rPr lang="en-US" sz="800" dirty="0"/>
              <a:t>(2008) 056118</a:t>
            </a:r>
          </a:p>
          <a:p>
            <a:pPr marL="0" indent="0">
              <a:buNone/>
            </a:pPr>
            <a:r>
              <a:rPr lang="en-US" sz="800" dirty="0"/>
              <a:t>[3] V.A. Soukhanovskii et. al, </a:t>
            </a:r>
            <a:r>
              <a:rPr lang="en-US" sz="800" dirty="0" err="1"/>
              <a:t>Nucl</a:t>
            </a:r>
            <a:r>
              <a:rPr lang="en-US" sz="800" dirty="0"/>
              <a:t>. Fusion 51 (2011) 012001</a:t>
            </a:r>
          </a:p>
          <a:p>
            <a:pPr marL="0" indent="0">
              <a:buNone/>
            </a:pPr>
            <a:r>
              <a:rPr lang="en-US" sz="800" dirty="0"/>
              <a:t>[4] R. Maingi et. al, Phys. Rev. </a:t>
            </a:r>
            <a:r>
              <a:rPr lang="en-US" sz="800" dirty="0" err="1"/>
              <a:t>Lett</a:t>
            </a:r>
            <a:r>
              <a:rPr lang="en-US" sz="800" dirty="0"/>
              <a:t>. 103 (2009) 075001</a:t>
            </a:r>
          </a:p>
          <a:p>
            <a:pPr marL="0" indent="0" algn="just">
              <a:buNone/>
            </a:pPr>
            <a:endParaRPr lang="en-US" sz="800"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Snowflake divertor configurations obtained in NSTX confirm analytic theory and modeling</a:t>
            </a:r>
            <a:endParaRPr lang="en-US" i="1" dirty="0"/>
          </a:p>
        </p:txBody>
      </p:sp>
      <p:sp>
        <p:nvSpPr>
          <p:cNvPr id="16" name="Rectangle 15"/>
          <p:cNvSpPr/>
          <p:nvPr/>
        </p:nvSpPr>
        <p:spPr bwMode="auto">
          <a:xfrm>
            <a:off x="3352800" y="1143000"/>
            <a:ext cx="381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i="0" u="none" strike="noStrike" cap="none" normalizeH="0" baseline="0">
              <a:ln>
                <a:noFill/>
              </a:ln>
              <a:solidFill>
                <a:srgbClr val="004A95"/>
              </a:solidFill>
              <a:effectLst/>
              <a:latin typeface="Impact" pitchFamily="-65" charset="0"/>
              <a:ea typeface="ＭＳ Ｐゴシック" pitchFamily="-128" charset="-128"/>
              <a:cs typeface="ＭＳ Ｐゴシック" pitchFamily="-128" charset="-128"/>
            </a:endParaRPr>
          </a:p>
        </p:txBody>
      </p:sp>
      <p:sp>
        <p:nvSpPr>
          <p:cNvPr id="22" name="Rectangle 21"/>
          <p:cNvSpPr/>
          <p:nvPr/>
        </p:nvSpPr>
        <p:spPr bwMode="auto">
          <a:xfrm>
            <a:off x="152400" y="1143000"/>
            <a:ext cx="381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i="0" u="none" strike="noStrike" cap="none" normalizeH="0" baseline="0">
              <a:ln>
                <a:noFill/>
              </a:ln>
              <a:solidFill>
                <a:srgbClr val="004A95"/>
              </a:solidFill>
              <a:effectLst/>
              <a:latin typeface="Impact" pitchFamily="-65" charset="0"/>
              <a:ea typeface="ＭＳ Ｐゴシック" pitchFamily="-128" charset="-128"/>
              <a:cs typeface="ＭＳ Ｐゴシック" pitchFamily="-128" charset="-128"/>
            </a:endParaRPr>
          </a:p>
        </p:txBody>
      </p:sp>
      <p:sp>
        <p:nvSpPr>
          <p:cNvPr id="18" name="Rectangle 17"/>
          <p:cNvSpPr/>
          <p:nvPr/>
        </p:nvSpPr>
        <p:spPr bwMode="auto">
          <a:xfrm>
            <a:off x="224024" y="3886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8" name="Rectangle 7"/>
          <p:cNvSpPr/>
          <p:nvPr/>
        </p:nvSpPr>
        <p:spPr>
          <a:xfrm>
            <a:off x="1905000" y="1143000"/>
            <a:ext cx="1351827" cy="415498"/>
          </a:xfrm>
          <a:prstGeom prst="rect">
            <a:avLst/>
          </a:prstGeom>
        </p:spPr>
        <p:txBody>
          <a:bodyPr wrap="none">
            <a:spAutoFit/>
          </a:bodyPr>
          <a:lstStyle/>
          <a:p>
            <a:pPr>
              <a:spcAft>
                <a:spcPts val="1200"/>
              </a:spcAft>
              <a:buNone/>
            </a:pPr>
            <a:r>
              <a:rPr lang="en-US" sz="2100" i="0" dirty="0" smtClean="0">
                <a:solidFill>
                  <a:srgbClr val="004A95"/>
                </a:solidFill>
                <a:latin typeface="+mn-lt"/>
              </a:rPr>
              <a:t>Standard</a:t>
            </a:r>
          </a:p>
        </p:txBody>
      </p:sp>
      <p:sp>
        <p:nvSpPr>
          <p:cNvPr id="9" name="Rectangle 8"/>
          <p:cNvSpPr/>
          <p:nvPr/>
        </p:nvSpPr>
        <p:spPr>
          <a:xfrm>
            <a:off x="5938233" y="1143000"/>
            <a:ext cx="1516592" cy="415498"/>
          </a:xfrm>
          <a:prstGeom prst="rect">
            <a:avLst/>
          </a:prstGeom>
        </p:spPr>
        <p:txBody>
          <a:bodyPr wrap="none">
            <a:spAutoFit/>
          </a:bodyPr>
          <a:lstStyle/>
          <a:p>
            <a:pPr>
              <a:spcAft>
                <a:spcPts val="1200"/>
              </a:spcAft>
              <a:buNone/>
            </a:pPr>
            <a:r>
              <a:rPr lang="en-US" sz="2100" i="0" dirty="0" smtClean="0">
                <a:solidFill>
                  <a:srgbClr val="004A95"/>
                </a:solidFill>
                <a:latin typeface="+mn-lt"/>
              </a:rPr>
              <a:t>Snowflake</a:t>
            </a:r>
          </a:p>
        </p:txBody>
      </p:sp>
      <p:sp>
        <p:nvSpPr>
          <p:cNvPr id="10" name="Rectangle 9"/>
          <p:cNvSpPr/>
          <p:nvPr/>
        </p:nvSpPr>
        <p:spPr>
          <a:xfrm>
            <a:off x="224024" y="3962400"/>
            <a:ext cx="685337" cy="584776"/>
          </a:xfrm>
          <a:prstGeom prst="rect">
            <a:avLst/>
          </a:prstGeom>
        </p:spPr>
        <p:txBody>
          <a:bodyPr wrap="none">
            <a:spAutoFit/>
          </a:bodyPr>
          <a:lstStyle/>
          <a:p>
            <a:pPr>
              <a:spcAft>
                <a:spcPts val="1200"/>
              </a:spcAft>
              <a:buNone/>
            </a:pPr>
            <a:r>
              <a:rPr lang="en-US" sz="3200" b="0" dirty="0" smtClean="0">
                <a:solidFill>
                  <a:srgbClr val="004A95"/>
                </a:solidFill>
                <a:latin typeface="+mn-lt"/>
              </a:rPr>
              <a:t>B</a:t>
            </a:r>
            <a:r>
              <a:rPr lang="en-US" sz="3200" b="0" baseline="-25000" dirty="0" smtClean="0">
                <a:solidFill>
                  <a:srgbClr val="004A95"/>
                </a:solidFill>
                <a:latin typeface="+mn-lt"/>
              </a:rPr>
              <a:t>p</a:t>
            </a:r>
          </a:p>
        </p:txBody>
      </p:sp>
      <p:sp>
        <p:nvSpPr>
          <p:cNvPr id="11" name="Rectangle 10"/>
          <p:cNvSpPr/>
          <p:nvPr/>
        </p:nvSpPr>
        <p:spPr>
          <a:xfrm>
            <a:off x="224024" y="2286000"/>
            <a:ext cx="814579" cy="584776"/>
          </a:xfrm>
          <a:prstGeom prst="rect">
            <a:avLst/>
          </a:prstGeom>
        </p:spPr>
        <p:txBody>
          <a:bodyPr wrap="none">
            <a:spAutoFit/>
          </a:bodyPr>
          <a:lstStyle/>
          <a:p>
            <a:pPr>
              <a:spcAft>
                <a:spcPts val="1200"/>
              </a:spcAft>
              <a:buNone/>
            </a:pPr>
            <a:r>
              <a:rPr lang="en-US" sz="3200" b="0" dirty="0" err="1" smtClean="0">
                <a:solidFill>
                  <a:srgbClr val="004A95"/>
                </a:solidFill>
                <a:latin typeface="+mn-lt"/>
              </a:rPr>
              <a:t>f</a:t>
            </a:r>
            <a:r>
              <a:rPr lang="en-US" sz="3200" b="0" baseline="-25000" dirty="0" err="1" smtClean="0">
                <a:solidFill>
                  <a:srgbClr val="004A95"/>
                </a:solidFill>
                <a:latin typeface="+mn-lt"/>
              </a:rPr>
              <a:t>exp</a:t>
            </a:r>
            <a:endParaRPr lang="en-US" sz="3200" b="0" baseline="-25000" dirty="0" smtClean="0">
              <a:solidFill>
                <a:srgbClr val="004A95"/>
              </a:solidFill>
              <a:latin typeface="+mn-lt"/>
            </a:endParaRPr>
          </a:p>
        </p:txBody>
      </p:sp>
      <p:pic>
        <p:nvPicPr>
          <p:cNvPr id="4" name="Picture 3" descr="eps11-flux-bp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437503"/>
            <a:ext cx="7721600" cy="5217297"/>
          </a:xfrm>
          <a:prstGeom prst="rect">
            <a:avLst/>
          </a:prstGeom>
        </p:spPr>
      </p:pic>
    </p:spTree>
    <p:extLst>
      <p:ext uri="{BB962C8B-B14F-4D97-AF65-F5344CB8AC3E}">
        <p14:creationId xmlns:p14="http://schemas.microsoft.com/office/powerpoint/2010/main" val="641599311"/>
      </p:ext>
    </p:extLst>
  </p:cSld>
  <p:clrMapOvr>
    <a:masterClrMapping/>
  </p:clrMapOvr>
  <p:transition xmlns:p14="http://schemas.microsoft.com/office/powerpoint/2010/main" advTm="93566"/>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152400"/>
            <a:ext cx="7950200" cy="809625"/>
          </a:xfrm>
        </p:spPr>
        <p:txBody>
          <a:bodyPr/>
          <a:lstStyle/>
          <a:p>
            <a:pPr eaLnBrk="1" hangingPunct="1"/>
            <a:r>
              <a:rPr lang="en-US" dirty="0" smtClean="0"/>
              <a:t>Plasma-wetted area and connection length are increased by 50-90 % in snowflake divertor</a:t>
            </a:r>
          </a:p>
        </p:txBody>
      </p:sp>
      <p:sp>
        <p:nvSpPr>
          <p:cNvPr id="7" name="Content Placeholder 2"/>
          <p:cNvSpPr txBox="1">
            <a:spLocks/>
          </p:cNvSpPr>
          <p:nvPr/>
        </p:nvSpPr>
        <p:spPr bwMode="auto">
          <a:xfrm>
            <a:off x="26222" y="2438400"/>
            <a:ext cx="2209800" cy="3124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buClr>
                <a:srgbClr val="004483"/>
              </a:buClr>
              <a:buFont typeface="Wingdings" pitchFamily="-65" charset="2"/>
              <a:buChar char="§"/>
            </a:pPr>
            <a:r>
              <a:rPr kumimoji="0" lang="en-US" sz="1800" b="0" i="0" u="none" strike="noStrike" kern="0" cap="none" spc="0" normalizeH="0" baseline="0" noProof="0" dirty="0" smtClean="0">
                <a:ln>
                  <a:noFill/>
                </a:ln>
                <a:solidFill>
                  <a:schemeClr val="tx1"/>
                </a:solidFill>
                <a:effectLst/>
                <a:uLnTx/>
                <a:uFillTx/>
                <a:latin typeface="+mn-lt"/>
              </a:rPr>
              <a:t>These </a:t>
            </a:r>
            <a:r>
              <a:rPr lang="en-US" sz="1800" b="0" i="0" kern="0" dirty="0" smtClean="0">
                <a:solidFill>
                  <a:schemeClr val="tx1"/>
                </a:solidFill>
                <a:latin typeface="+mn-lt"/>
              </a:rPr>
              <a:t>properties observed in first 30-50 % of SOL width</a:t>
            </a:r>
          </a:p>
          <a:p>
            <a:pPr marL="342900" indent="-342900">
              <a:buClr>
                <a:srgbClr val="004483"/>
              </a:buClr>
              <a:buFont typeface="Wingdings" pitchFamily="-65" charset="2"/>
              <a:buChar char="§"/>
            </a:pPr>
            <a:endParaRPr lang="en-US" sz="1800" b="0" i="0" kern="0" dirty="0" smtClean="0">
              <a:solidFill>
                <a:schemeClr val="tx1"/>
              </a:solidFill>
              <a:latin typeface="+mn-lt"/>
            </a:endParaRPr>
          </a:p>
          <a:p>
            <a:pPr marL="342900" indent="-342900">
              <a:buClr>
                <a:srgbClr val="004483"/>
              </a:buClr>
              <a:buFont typeface="Wingdings" pitchFamily="-65" charset="2"/>
              <a:buChar char="§"/>
            </a:pPr>
            <a:r>
              <a:rPr lang="en-US" sz="1800" b="0" kern="0" dirty="0" err="1" smtClean="0">
                <a:solidFill>
                  <a:schemeClr val="tx1"/>
                </a:solidFill>
              </a:rPr>
              <a:t>B</a:t>
            </a:r>
            <a:r>
              <a:rPr lang="en-US" sz="1800" b="0" kern="0" baseline="-25000" dirty="0" err="1" smtClean="0">
                <a:solidFill>
                  <a:schemeClr val="tx1"/>
                </a:solidFill>
              </a:rPr>
              <a:t>tot</a:t>
            </a:r>
            <a:r>
              <a:rPr lang="en-US" sz="1800" b="0" i="0" kern="0" dirty="0" smtClean="0">
                <a:solidFill>
                  <a:schemeClr val="tx1"/>
                </a:solidFill>
              </a:rPr>
              <a:t> angles in the strike </a:t>
            </a:r>
            <a:r>
              <a:rPr lang="en-US" sz="1800" b="0" i="0" kern="0" dirty="0">
                <a:solidFill>
                  <a:schemeClr val="tx1"/>
                </a:solidFill>
              </a:rPr>
              <a:t>point </a:t>
            </a:r>
            <a:r>
              <a:rPr lang="en-US" sz="1800" b="0" i="0" kern="0" dirty="0" smtClean="0">
                <a:solidFill>
                  <a:schemeClr val="tx1"/>
                </a:solidFill>
              </a:rPr>
              <a:t>region: 1-2</a:t>
            </a:r>
            <a:r>
              <a:rPr lang="en-US" sz="1800" b="0" i="0" kern="0" baseline="30000" dirty="0" smtClean="0">
                <a:solidFill>
                  <a:schemeClr val="tx1"/>
                </a:solidFill>
              </a:rPr>
              <a:t>o</a:t>
            </a:r>
            <a:r>
              <a:rPr lang="en-US" sz="1800" b="0" i="0" kern="0" dirty="0" smtClean="0">
                <a:solidFill>
                  <a:schemeClr val="tx1"/>
                </a:solidFill>
              </a:rPr>
              <a:t>, sometimes &lt; 1</a:t>
            </a:r>
            <a:r>
              <a:rPr lang="en-US" sz="1800" b="0" i="0" kern="0" baseline="30000" dirty="0" smtClean="0">
                <a:solidFill>
                  <a:schemeClr val="tx1"/>
                </a:solidFill>
              </a:rPr>
              <a:t>o</a:t>
            </a:r>
          </a:p>
        </p:txBody>
      </p:sp>
      <p:pic>
        <p:nvPicPr>
          <p:cNvPr id="9" name="Picture 8" descr="iaea10-sfd1.png"/>
          <p:cNvPicPr>
            <a:picLocks noChangeAspect="1"/>
          </p:cNvPicPr>
          <p:nvPr/>
        </p:nvPicPr>
        <p:blipFill>
          <a:blip r:embed="rId2"/>
          <a:stretch>
            <a:fillRect/>
          </a:stretch>
        </p:blipFill>
        <p:spPr>
          <a:xfrm>
            <a:off x="2362200" y="3848991"/>
            <a:ext cx="6676364" cy="2551809"/>
          </a:xfrm>
          <a:prstGeom prst="rect">
            <a:avLst/>
          </a:prstGeom>
        </p:spPr>
      </p:pic>
      <p:pic>
        <p:nvPicPr>
          <p:cNvPr id="3" name="Picture 2" descr="eps11-sfd-flu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273938"/>
            <a:ext cx="6477000" cy="2459862"/>
          </a:xfrm>
          <a:prstGeom prst="rect">
            <a:avLst/>
          </a:prstGeom>
        </p:spPr>
      </p:pic>
    </p:spTree>
    <p:extLst>
      <p:ext uri="{BB962C8B-B14F-4D97-AF65-F5344CB8AC3E}">
        <p14:creationId xmlns:p14="http://schemas.microsoft.com/office/powerpoint/2010/main" val="3353790386"/>
      </p:ext>
    </p:extLst>
  </p:cSld>
  <p:clrMapOvr>
    <a:masterClrMapping/>
  </p:clrMapOvr>
  <p:transition xmlns:p14="http://schemas.microsoft.com/office/powerpoint/2010/main" advTm="10735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28600" y="104775"/>
            <a:ext cx="8610600" cy="809625"/>
          </a:xfrm>
        </p:spPr>
        <p:txBody>
          <a:bodyPr/>
          <a:lstStyle/>
          <a:p>
            <a:pPr marL="514350" lvl="1" indent="-290513"/>
            <a:r>
              <a:rPr lang="en-US" sz="3100" dirty="0"/>
              <a:t>G</a:t>
            </a:r>
            <a:r>
              <a:rPr lang="en-US" sz="3100" dirty="0" smtClean="0"/>
              <a:t>ood H-mode confinement properties and core impurity reduction obtained with snowflake divertor</a:t>
            </a:r>
          </a:p>
        </p:txBody>
      </p:sp>
      <p:sp>
        <p:nvSpPr>
          <p:cNvPr id="9" name="Content Placeholder 2"/>
          <p:cNvSpPr txBox="1">
            <a:spLocks/>
          </p:cNvSpPr>
          <p:nvPr/>
        </p:nvSpPr>
        <p:spPr bwMode="auto">
          <a:xfrm>
            <a:off x="4800600" y="1371600"/>
            <a:ext cx="39624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0.8 MA, 4 MW H-mode </a:t>
            </a:r>
            <a:endParaRPr lang="en-US" sz="2000" b="0" i="0" kern="0" dirty="0" smtClean="0">
              <a:solidFill>
                <a:schemeClr val="tx1"/>
              </a:solidFill>
              <a:latin typeface="+mn-lt"/>
            </a:endParaRP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lang="en-US" sz="2000" b="0" i="0" kern="0" dirty="0" err="1" smtClean="0">
                <a:solidFill>
                  <a:schemeClr val="tx1"/>
                </a:solidFill>
                <a:latin typeface="Symbol" charset="2"/>
                <a:cs typeface="Symbol" charset="2"/>
              </a:rPr>
              <a:t>k</a:t>
            </a:r>
            <a:r>
              <a:rPr lang="en-US" sz="2000" b="0" i="0" kern="0" dirty="0" smtClean="0">
                <a:solidFill>
                  <a:schemeClr val="tx1"/>
                </a:solidFill>
                <a:latin typeface="+mn-lt"/>
              </a:rPr>
              <a:t>=2.1, </a:t>
            </a:r>
            <a:r>
              <a:rPr lang="en-US" sz="2000" b="0" i="0" kern="0" dirty="0" err="1" smtClean="0">
                <a:solidFill>
                  <a:schemeClr val="tx1"/>
                </a:solidFill>
                <a:latin typeface="Symbol" charset="2"/>
                <a:cs typeface="Symbol" charset="2"/>
              </a:rPr>
              <a:t>d</a:t>
            </a:r>
            <a:r>
              <a:rPr lang="en-US" sz="2000" b="0" i="0" kern="0" dirty="0" smtClean="0">
                <a:solidFill>
                  <a:schemeClr val="tx1"/>
                </a:solidFill>
                <a:latin typeface="+mn-lt"/>
              </a:rPr>
              <a:t>=0.8</a:t>
            </a: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Core</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u="none" strike="noStrike" kern="0" cap="none" spc="0" normalizeH="0" noProof="0" dirty="0" smtClean="0">
                <a:ln>
                  <a:noFill/>
                </a:ln>
                <a:solidFill>
                  <a:schemeClr val="tx1"/>
                </a:solidFill>
                <a:effectLst/>
                <a:uLnTx/>
                <a:uFillTx/>
                <a:latin typeface="+mn-lt"/>
                <a:ea typeface="+mn-ea"/>
                <a:cs typeface="+mn-cs"/>
              </a:rPr>
              <a:t>T</a:t>
            </a:r>
            <a:r>
              <a:rPr kumimoji="0" lang="en-US" sz="2000" b="0" u="none" strike="noStrike" kern="0" cap="none" spc="0" normalizeH="0" baseline="-25000" noProof="0" dirty="0" smtClean="0">
                <a:ln>
                  <a:noFill/>
                </a:ln>
                <a:solidFill>
                  <a:schemeClr val="tx1"/>
                </a:solidFill>
                <a:effectLst/>
                <a:uLnTx/>
                <a:uFillTx/>
                <a:latin typeface="+mn-lt"/>
                <a:ea typeface="+mn-ea"/>
                <a:cs typeface="+mn-cs"/>
              </a:rPr>
              <a:t>e</a:t>
            </a:r>
            <a:r>
              <a:rPr kumimoji="0" lang="en-US" sz="2000" b="0" i="0" u="none" strike="noStrike" kern="0" cap="none" spc="0" normalizeH="0" noProof="0" dirty="0" smtClean="0">
                <a:ln>
                  <a:noFill/>
                </a:ln>
                <a:solidFill>
                  <a:schemeClr val="tx1"/>
                </a:solidFill>
                <a:effectLst/>
                <a:uLnTx/>
                <a:uFillTx/>
                <a:latin typeface="+mn-lt"/>
                <a:ea typeface="+mn-ea"/>
                <a:cs typeface="+mn-cs"/>
              </a:rPr>
              <a:t> ~ 0.8-1 </a:t>
            </a:r>
            <a:r>
              <a:rPr kumimoji="0" lang="en-US" sz="2000" b="0" i="0" u="none" strike="noStrike" kern="0" cap="none" spc="0" normalizeH="0" noProof="0" dirty="0" err="1" smtClean="0">
                <a:ln>
                  <a:noFill/>
                </a:ln>
                <a:solidFill>
                  <a:schemeClr val="tx1"/>
                </a:solidFill>
                <a:effectLst/>
                <a:uLnTx/>
                <a:uFillTx/>
                <a:latin typeface="+mn-lt"/>
                <a:ea typeface="+mn-ea"/>
                <a:cs typeface="+mn-cs"/>
              </a:rPr>
              <a:t>keV</a:t>
            </a:r>
            <a:r>
              <a:rPr kumimoji="0" lang="en-US" sz="2000" b="0" i="0" u="none" strike="noStrike" kern="0" cap="none" spc="0" normalizeH="0" noProof="0" dirty="0" smtClean="0">
                <a:ln>
                  <a:noFill/>
                </a:ln>
                <a:solidFill>
                  <a:schemeClr val="tx1"/>
                </a:solidFill>
                <a:effectLst/>
                <a:uLnTx/>
                <a:uFillTx/>
                <a:latin typeface="+mn-lt"/>
                <a:ea typeface="+mn-ea"/>
                <a:cs typeface="+mn-cs"/>
              </a:rPr>
              <a:t>, </a:t>
            </a:r>
            <a:r>
              <a:rPr kumimoji="0" lang="en-US" sz="2000" b="0" u="none" strike="noStrike" kern="0" cap="none" spc="0" normalizeH="0" noProof="0" dirty="0" smtClean="0">
                <a:ln>
                  <a:noFill/>
                </a:ln>
                <a:solidFill>
                  <a:schemeClr val="tx1"/>
                </a:solidFill>
                <a:effectLst/>
                <a:uLnTx/>
                <a:uFillTx/>
                <a:latin typeface="+mn-lt"/>
                <a:ea typeface="+mn-ea"/>
                <a:cs typeface="+mn-cs"/>
              </a:rPr>
              <a:t>T</a:t>
            </a:r>
            <a:r>
              <a:rPr kumimoji="0" lang="en-US" sz="2000" b="0" u="none" strike="noStrike" kern="0" cap="none" spc="0" normalizeH="0" baseline="-25000" noProof="0" dirty="0" smtClean="0">
                <a:ln>
                  <a:noFill/>
                </a:ln>
                <a:solidFill>
                  <a:schemeClr val="tx1"/>
                </a:solidFill>
                <a:effectLst/>
                <a:uLnTx/>
                <a:uFillTx/>
                <a:latin typeface="+mn-lt"/>
                <a:ea typeface="+mn-ea"/>
                <a:cs typeface="+mn-cs"/>
              </a:rPr>
              <a:t>i</a:t>
            </a:r>
            <a:r>
              <a:rPr kumimoji="0" lang="en-US" sz="2000" b="0" i="0" u="none" strike="noStrike" kern="0" cap="none" spc="0" normalizeH="0" noProof="0" dirty="0" smtClean="0">
                <a:ln>
                  <a:noFill/>
                </a:ln>
                <a:solidFill>
                  <a:schemeClr val="tx1"/>
                </a:solidFill>
                <a:effectLst/>
                <a:uLnTx/>
                <a:uFillTx/>
                <a:latin typeface="+mn-lt"/>
                <a:ea typeface="+mn-ea"/>
                <a:cs typeface="+mn-cs"/>
              </a:rPr>
              <a:t> ~ 1 </a:t>
            </a:r>
            <a:r>
              <a:rPr kumimoji="0" lang="en-US" sz="2000" b="0" i="0" u="none" strike="noStrike" kern="0" cap="none" spc="0" normalizeH="0" noProof="0" dirty="0" err="1" smtClean="0">
                <a:ln>
                  <a:noFill/>
                </a:ln>
                <a:solidFill>
                  <a:schemeClr val="tx1"/>
                </a:solidFill>
                <a:effectLst/>
                <a:uLnTx/>
                <a:uFillTx/>
                <a:latin typeface="+mn-lt"/>
                <a:ea typeface="+mn-ea"/>
                <a:cs typeface="+mn-cs"/>
              </a:rPr>
              <a:t>keV</a:t>
            </a:r>
            <a:endParaRPr kumimoji="0" lang="en-US" sz="2000" b="0" i="0" u="none" strike="noStrike" kern="0" cap="none" spc="0" normalizeH="0" noProof="0" dirty="0" smtClean="0">
              <a:ln>
                <a:noFill/>
              </a:ln>
              <a:solidFill>
                <a:schemeClr val="tx1"/>
              </a:solidFill>
              <a:effectLst/>
              <a:uLnTx/>
              <a:uFillTx/>
              <a:latin typeface="+mn-lt"/>
              <a:ea typeface="+mn-ea"/>
              <a:cs typeface="+mn-cs"/>
            </a:endParaRP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lang="en-US" sz="2000" b="0" i="0" kern="0" baseline="0" dirty="0" err="1" smtClean="0">
                <a:solidFill>
                  <a:schemeClr val="tx1"/>
                </a:solidFill>
                <a:latin typeface="Symbol" charset="2"/>
                <a:cs typeface="Symbol" charset="2"/>
              </a:rPr>
              <a:t>b</a:t>
            </a:r>
            <a:r>
              <a:rPr lang="en-US" sz="2000" b="0" i="0" kern="0" baseline="-25000" dirty="0" err="1" smtClean="0">
                <a:solidFill>
                  <a:schemeClr val="tx1"/>
                </a:solidFill>
                <a:latin typeface="+mn-lt"/>
              </a:rPr>
              <a:t>N</a:t>
            </a:r>
            <a:r>
              <a:rPr lang="en-US" sz="2000" b="0" i="0" kern="0" baseline="-25000" dirty="0" smtClean="0">
                <a:solidFill>
                  <a:schemeClr val="tx1"/>
                </a:solidFill>
                <a:latin typeface="+mn-lt"/>
              </a:rPr>
              <a:t> </a:t>
            </a:r>
            <a:r>
              <a:rPr lang="en-US" sz="2000" b="0" i="0" kern="0" dirty="0" smtClean="0">
                <a:solidFill>
                  <a:schemeClr val="tx1"/>
                </a:solidFill>
                <a:latin typeface="+mn-lt"/>
              </a:rPr>
              <a:t>~ 4-5</a:t>
            </a: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lang="en-US" sz="2000" b="0" i="0" kern="0" dirty="0" smtClean="0">
                <a:solidFill>
                  <a:schemeClr val="tx1"/>
                </a:solidFill>
                <a:latin typeface="+mn-lt"/>
              </a:rPr>
              <a:t>Plasma stored energy</a:t>
            </a:r>
            <a:r>
              <a:rPr kumimoji="0" lang="en-US" sz="2000" b="0" u="none" strike="noStrike" kern="0" cap="none" spc="0" normalizeH="0" noProof="0" dirty="0" smtClean="0">
                <a:ln>
                  <a:noFill/>
                </a:ln>
                <a:solidFill>
                  <a:schemeClr val="tx1"/>
                </a:solidFill>
                <a:effectLst/>
                <a:uLnTx/>
                <a:uFillTx/>
                <a:latin typeface="+mn-lt"/>
                <a:ea typeface="+mn-ea"/>
                <a:cs typeface="+mn-cs"/>
              </a:rPr>
              <a:t> </a:t>
            </a:r>
            <a:r>
              <a:rPr kumimoji="0" lang="en-US" sz="2000" b="0" i="0" u="none" strike="noStrike" kern="0" cap="none" spc="0" normalizeH="0" noProof="0" dirty="0" smtClean="0">
                <a:ln>
                  <a:noFill/>
                </a:ln>
                <a:solidFill>
                  <a:schemeClr val="tx1"/>
                </a:solidFill>
                <a:effectLst/>
                <a:uLnTx/>
                <a:uFillTx/>
                <a:latin typeface="+mn-lt"/>
                <a:ea typeface="+mn-ea"/>
                <a:cs typeface="+mn-cs"/>
              </a:rPr>
              <a:t>~ 250 kJ</a:t>
            </a: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lang="en-US" sz="2000" b="0" i="0" kern="0" dirty="0" smtClean="0">
                <a:solidFill>
                  <a:schemeClr val="tx1"/>
                </a:solidFill>
                <a:latin typeface="+mn-lt"/>
              </a:rPr>
              <a:t>H98(y,2) ~ 1 (from TRANSP)</a:t>
            </a:r>
            <a:endParaRPr kumimoji="0" lang="en-US" sz="2000" b="0" i="0" u="none" strike="noStrike" kern="0" cap="none" spc="0" normalizeH="0" noProof="0" dirty="0" smtClean="0">
              <a:ln>
                <a:noFill/>
              </a:ln>
              <a:solidFill>
                <a:schemeClr val="tx1"/>
              </a:solidFill>
              <a:effectLst/>
              <a:uLnTx/>
              <a:uFillTx/>
              <a:latin typeface="+mn-lt"/>
              <a:ea typeface="+mn-ea"/>
              <a:cs typeface="+mn-cs"/>
            </a:endParaRPr>
          </a:p>
          <a:p>
            <a:pPr marL="223838" marR="0" lvl="0" indent="-223838"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Core carbon</a:t>
            </a:r>
            <a:r>
              <a:rPr kumimoji="0" lang="en-US" sz="2000" b="0" i="0" u="none" strike="noStrike" kern="0" cap="none" spc="0" normalizeH="0" noProof="0" dirty="0" smtClean="0">
                <a:ln>
                  <a:noFill/>
                </a:ln>
                <a:solidFill>
                  <a:schemeClr val="tx1"/>
                </a:solidFill>
                <a:effectLst/>
                <a:uLnTx/>
                <a:uFillTx/>
                <a:latin typeface="+mn-lt"/>
                <a:ea typeface="+mn-ea"/>
                <a:cs typeface="+mn-cs"/>
              </a:rPr>
              <a:t> reduction due to</a:t>
            </a:r>
          </a:p>
          <a:p>
            <a:pPr lvl="1" indent="-233363">
              <a:buClr>
                <a:srgbClr val="004483"/>
              </a:buClr>
              <a:buFont typeface="Arial"/>
              <a:buChar char="•"/>
            </a:pPr>
            <a:r>
              <a:rPr kumimoji="0" lang="en-US" sz="1800" b="0" i="0" u="none" strike="noStrike" kern="0" cap="none" spc="0" normalizeH="0" baseline="0" noProof="0" dirty="0" smtClean="0">
                <a:ln>
                  <a:noFill/>
                </a:ln>
                <a:solidFill>
                  <a:schemeClr val="tx1"/>
                </a:solidFill>
                <a:effectLst/>
                <a:uLnTx/>
                <a:uFillTx/>
                <a:latin typeface="+mn-lt"/>
                <a:ea typeface="+mn-ea"/>
                <a:cs typeface="+mn-cs"/>
              </a:rPr>
              <a:t>Type I ELMs</a:t>
            </a:r>
          </a:p>
          <a:p>
            <a:pPr lvl="1" indent="-233363">
              <a:buClr>
                <a:srgbClr val="004483"/>
              </a:buClr>
              <a:buFont typeface="Arial"/>
              <a:buChar char="•"/>
            </a:pPr>
            <a:r>
              <a:rPr kumimoji="0" lang="en-US" sz="1800" b="0" i="0" u="none" strike="noStrike" kern="0" cap="none" spc="0" normalizeH="0" baseline="0" noProof="0" dirty="0" smtClean="0">
                <a:ln>
                  <a:noFill/>
                </a:ln>
                <a:solidFill>
                  <a:schemeClr val="tx1"/>
                </a:solidFill>
                <a:effectLst/>
                <a:uLnTx/>
                <a:uFillTx/>
                <a:latin typeface="+mn-lt"/>
                <a:ea typeface="+mn-ea"/>
                <a:cs typeface="+mn-cs"/>
              </a:rPr>
              <a:t>Edge </a:t>
            </a:r>
            <a:r>
              <a:rPr kumimoji="0" lang="en-US" sz="1800" b="0" i="0" u="none" strike="noStrike" kern="0" cap="none" spc="0" normalizeH="0" noProof="0" dirty="0" smtClean="0">
                <a:ln>
                  <a:noFill/>
                </a:ln>
                <a:solidFill>
                  <a:schemeClr val="tx1"/>
                </a:solidFill>
                <a:effectLst/>
                <a:uLnTx/>
                <a:uFillTx/>
                <a:latin typeface="+mn-lt"/>
                <a:ea typeface="+mn-ea"/>
                <a:cs typeface="+mn-cs"/>
              </a:rPr>
              <a:t>source reduction</a:t>
            </a:r>
          </a:p>
          <a:p>
            <a:pPr marL="684213" lvl="2" indent="-228600">
              <a:buClr>
                <a:srgbClr val="004483"/>
              </a:buClr>
              <a:buFont typeface="Arial"/>
              <a:buChar char="•"/>
            </a:pPr>
            <a:r>
              <a:rPr lang="en-US" sz="1600" b="0" i="0" kern="0" noProof="0" dirty="0" smtClean="0">
                <a:solidFill>
                  <a:schemeClr val="tx1"/>
                </a:solidFill>
                <a:latin typeface="+mn-lt"/>
              </a:rPr>
              <a:t>Divertor sputtering rates reduced due to partial detachment</a:t>
            </a:r>
            <a:endParaRPr kumimoji="0" lang="en-US" sz="1600" b="0" i="0" u="none" strike="noStrike" kern="0" cap="none" spc="0" normalizeH="0" noProof="0" dirty="0" smtClean="0">
              <a:ln>
                <a:noFill/>
              </a:ln>
              <a:solidFill>
                <a:schemeClr val="tx1"/>
              </a:solidFill>
              <a:effectLst/>
              <a:uLnTx/>
              <a:uFillTx/>
              <a:latin typeface="+mn-lt"/>
            </a:endParaRPr>
          </a:p>
        </p:txBody>
      </p:sp>
      <p:pic>
        <p:nvPicPr>
          <p:cNvPr id="10" name="Picture 9" descr="aps10-tt2.png"/>
          <p:cNvPicPr>
            <a:picLocks noChangeAspect="1"/>
          </p:cNvPicPr>
          <p:nvPr/>
        </p:nvPicPr>
        <p:blipFill>
          <a:blip r:embed="rId2"/>
          <a:stretch>
            <a:fillRect/>
          </a:stretch>
        </p:blipFill>
        <p:spPr>
          <a:xfrm>
            <a:off x="152400" y="1219200"/>
            <a:ext cx="4083098" cy="5312850"/>
          </a:xfrm>
          <a:prstGeom prst="rect">
            <a:avLst/>
          </a:prstGeom>
        </p:spPr>
      </p:pic>
    </p:spTree>
    <p:extLst>
      <p:ext uri="{BB962C8B-B14F-4D97-AF65-F5344CB8AC3E}">
        <p14:creationId xmlns:p14="http://schemas.microsoft.com/office/powerpoint/2010/main" val="4235755128"/>
      </p:ext>
    </p:extLst>
  </p:cSld>
  <p:clrMapOvr>
    <a:masterClrMapping/>
  </p:clrMapOvr>
  <p:transition xmlns:p14="http://schemas.microsoft.com/office/powerpoint/2010/main" advTm="8911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458200" cy="914400"/>
          </a:xfrm>
        </p:spPr>
        <p:txBody>
          <a:bodyPr/>
          <a:lstStyle/>
          <a:p>
            <a:pPr eaLnBrk="1" hangingPunct="1"/>
            <a:r>
              <a:rPr lang="en-US" dirty="0" smtClean="0"/>
              <a:t>Significant reduction of steady-state divertor heat flux observed in snowflake divertor (at </a:t>
            </a:r>
            <a:r>
              <a:rPr lang="en-US" i="1" dirty="0" smtClean="0"/>
              <a:t>P</a:t>
            </a:r>
            <a:r>
              <a:rPr lang="en-US" i="1" baseline="-25000" dirty="0" smtClean="0"/>
              <a:t>SOL</a:t>
            </a:r>
            <a:r>
              <a:rPr lang="en-US" dirty="0" smtClean="0"/>
              <a:t>~ 3 MW)</a:t>
            </a:r>
          </a:p>
        </p:txBody>
      </p:sp>
      <p:sp>
        <p:nvSpPr>
          <p:cNvPr id="11" name="Content Placeholder 2"/>
          <p:cNvSpPr txBox="1">
            <a:spLocks/>
          </p:cNvSpPr>
          <p:nvPr/>
        </p:nvSpPr>
        <p:spPr bwMode="auto">
          <a:xfrm>
            <a:off x="457200" y="5715000"/>
            <a:ext cx="7924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4483"/>
              </a:buClr>
              <a:buSzTx/>
              <a:buFont typeface="Wingdings" pitchFamily="-65" charset="2"/>
              <a:buChar char="§"/>
              <a:tabLst/>
              <a:defRPr/>
            </a:pPr>
            <a:r>
              <a:rPr lang="en-US" sz="1800" b="0" i="0" dirty="0" smtClean="0">
                <a:solidFill>
                  <a:schemeClr val="tx1"/>
                </a:solidFill>
                <a:latin typeface="+mn-lt"/>
              </a:rPr>
              <a:t>Partial detachment at or after snowflake formation time</a:t>
            </a:r>
          </a:p>
          <a:p>
            <a:pPr marL="800100" lvl="1" indent="-342900">
              <a:buClr>
                <a:srgbClr val="004483"/>
              </a:buClr>
              <a:buFont typeface="Wingdings" pitchFamily="-65" charset="2"/>
              <a:buChar char="§"/>
              <a:defRPr/>
            </a:pPr>
            <a:r>
              <a:rPr lang="en-US" sz="1600" b="0" i="0" dirty="0" smtClean="0">
                <a:solidFill>
                  <a:schemeClr val="tx1"/>
                </a:solidFill>
                <a:latin typeface="+mn-lt"/>
              </a:rPr>
              <a:t>Heat and ion fluxes in the outer strike point region decreased </a:t>
            </a:r>
          </a:p>
          <a:p>
            <a:pPr marL="800100" lvl="1" indent="-342900">
              <a:buClr>
                <a:srgbClr val="004483"/>
              </a:buClr>
              <a:buFont typeface="Wingdings" pitchFamily="-65" charset="2"/>
              <a:buChar char="§"/>
              <a:defRPr/>
            </a:pPr>
            <a:r>
              <a:rPr lang="en-US" sz="1600" b="0" i="0" dirty="0" smtClean="0">
                <a:solidFill>
                  <a:schemeClr val="tx1"/>
                </a:solidFill>
                <a:latin typeface="+mn-lt"/>
              </a:rPr>
              <a:t>Divertor </a:t>
            </a:r>
            <a:r>
              <a:rPr lang="en-US" sz="1600" b="0" i="0" dirty="0" smtClean="0">
                <a:solidFill>
                  <a:schemeClr val="tx1"/>
                </a:solidFill>
              </a:rPr>
              <a:t>recombination rate and </a:t>
            </a:r>
            <a:r>
              <a:rPr lang="en-US" sz="1600" b="0" i="0" dirty="0" smtClean="0">
                <a:solidFill>
                  <a:schemeClr val="tx1"/>
                </a:solidFill>
                <a:latin typeface="+mn-lt"/>
              </a:rPr>
              <a:t>radiated power are increased</a:t>
            </a:r>
            <a:endParaRPr kumimoji="0" lang="en-US" sz="1600" b="0" i="0" u="none" strike="noStrike" kern="0" cap="none" spc="0" normalizeH="0" baseline="0" noProof="0" dirty="0">
              <a:ln>
                <a:noFill/>
              </a:ln>
              <a:solidFill>
                <a:schemeClr val="tx1"/>
              </a:solidFill>
              <a:effectLst/>
              <a:uLnTx/>
              <a:uFillTx/>
              <a:latin typeface="+mn-lt"/>
            </a:endParaRPr>
          </a:p>
        </p:txBody>
      </p:sp>
      <p:pic>
        <p:nvPicPr>
          <p:cNvPr id="8" name="Picture 7" descr="aps10-q-im2.png"/>
          <p:cNvPicPr>
            <a:picLocks noChangeAspect="1"/>
          </p:cNvPicPr>
          <p:nvPr/>
        </p:nvPicPr>
        <p:blipFill>
          <a:blip r:embed="rId2"/>
          <a:stretch>
            <a:fillRect/>
          </a:stretch>
        </p:blipFill>
        <p:spPr>
          <a:xfrm>
            <a:off x="533401" y="1228752"/>
            <a:ext cx="3429000" cy="4562448"/>
          </a:xfrm>
          <a:prstGeom prst="rect">
            <a:avLst/>
          </a:prstGeom>
        </p:spPr>
      </p:pic>
      <p:pic>
        <p:nvPicPr>
          <p:cNvPr id="2" name="Picture 1" descr="eps11-divtt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266" y="1219200"/>
            <a:ext cx="3043966" cy="4572000"/>
          </a:xfrm>
          <a:prstGeom prst="rect">
            <a:avLst/>
          </a:prstGeom>
        </p:spPr>
      </p:pic>
    </p:spTree>
    <p:extLst>
      <p:ext uri="{BB962C8B-B14F-4D97-AF65-F5344CB8AC3E}">
        <p14:creationId xmlns:p14="http://schemas.microsoft.com/office/powerpoint/2010/main" val="2411073653"/>
      </p:ext>
    </p:extLst>
  </p:cSld>
  <p:clrMapOvr>
    <a:masterClrMapping/>
  </p:clrMapOvr>
  <p:transition xmlns:p14="http://schemas.microsoft.com/office/powerpoint/2010/main" advTm="6685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1" y="104775"/>
            <a:ext cx="8458200" cy="809625"/>
          </a:xfrm>
        </p:spPr>
        <p:txBody>
          <a:bodyPr/>
          <a:lstStyle/>
          <a:p>
            <a:pPr eaLnBrk="1" hangingPunct="1"/>
            <a:r>
              <a:rPr lang="en-US" sz="3000" dirty="0"/>
              <a:t>Divertor profiles show low heat flux, broadened C III and </a:t>
            </a:r>
            <a:br>
              <a:rPr lang="en-US" sz="3000" dirty="0"/>
            </a:br>
            <a:r>
              <a:rPr lang="en-US" sz="3000" dirty="0"/>
              <a:t>C IV radiation zones in the snowflake divertor phase</a:t>
            </a:r>
          </a:p>
        </p:txBody>
      </p:sp>
      <p:sp>
        <p:nvSpPr>
          <p:cNvPr id="9" name="Content Placeholder 2"/>
          <p:cNvSpPr txBox="1">
            <a:spLocks/>
          </p:cNvSpPr>
          <p:nvPr/>
        </p:nvSpPr>
        <p:spPr bwMode="auto">
          <a:xfrm>
            <a:off x="4495800" y="1447800"/>
            <a:ext cx="4343400" cy="49530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marL="342858" indent="-342858" defTabSz="914290">
              <a:buClr>
                <a:srgbClr val="004483"/>
              </a:buClr>
              <a:buFont typeface="Wingdings" pitchFamily="-65" charset="2"/>
              <a:buChar char="§"/>
              <a:defRPr/>
            </a:pPr>
            <a:r>
              <a:rPr lang="en-US" sz="1800" b="0" i="0" kern="0" dirty="0">
                <a:solidFill>
                  <a:schemeClr val="tx1"/>
                </a:solidFill>
                <a:latin typeface="+mn-lt"/>
              </a:rPr>
              <a:t>Heat flux profiles reduced to nearly flat low levels, characteristic of radiative heating</a:t>
            </a:r>
          </a:p>
          <a:p>
            <a:pPr marL="342858" indent="-342858" defTabSz="914290">
              <a:buClr>
                <a:srgbClr val="004483"/>
              </a:buClr>
              <a:buFont typeface="Wingdings" pitchFamily="-65" charset="2"/>
              <a:buChar char="§"/>
              <a:defRPr/>
            </a:pPr>
            <a:r>
              <a:rPr lang="en-US" sz="1800" b="0" i="0" kern="0" dirty="0">
                <a:solidFill>
                  <a:schemeClr val="tx1"/>
                </a:solidFill>
                <a:latin typeface="+mn-lt"/>
              </a:rPr>
              <a:t>Divertor C III and C IV brightness profiles broaden</a:t>
            </a:r>
          </a:p>
          <a:p>
            <a:pPr marL="342858" indent="-342858" defTabSz="914290">
              <a:buClr>
                <a:srgbClr val="004483"/>
              </a:buClr>
              <a:buFont typeface="Wingdings" pitchFamily="-65" charset="2"/>
              <a:buChar char="§"/>
              <a:defRPr/>
            </a:pPr>
            <a:r>
              <a:rPr lang="en-US" sz="1800" b="0" i="0" kern="0" dirty="0">
                <a:solidFill>
                  <a:schemeClr val="tx1"/>
                </a:solidFill>
                <a:latin typeface="+mn-lt"/>
              </a:rPr>
              <a:t>High-</a:t>
            </a:r>
            <a:r>
              <a:rPr lang="en-US" sz="1800" b="0" kern="0" dirty="0">
                <a:solidFill>
                  <a:schemeClr val="tx1"/>
                </a:solidFill>
                <a:latin typeface="+mn-lt"/>
              </a:rPr>
              <a:t>n</a:t>
            </a:r>
            <a:r>
              <a:rPr lang="en-US" sz="1800" b="0" i="0" kern="0" dirty="0">
                <a:solidFill>
                  <a:schemeClr val="tx1"/>
                </a:solidFill>
                <a:latin typeface="+mn-lt"/>
              </a:rPr>
              <a:t> Balmer line spectroscopy and CRETIN code modeling confirm outer SP detachment with T</a:t>
            </a:r>
            <a:r>
              <a:rPr lang="en-US" sz="1800" b="0" i="0" kern="0" baseline="-25000" dirty="0">
                <a:solidFill>
                  <a:schemeClr val="tx1"/>
                </a:solidFill>
                <a:latin typeface="+mn-lt"/>
              </a:rPr>
              <a:t>e</a:t>
            </a:r>
            <a:r>
              <a:rPr lang="en-US" sz="1800" b="0" i="0" kern="0" dirty="0">
                <a:solidFill>
                  <a:schemeClr val="tx1"/>
                </a:solidFill>
                <a:latin typeface="+mn-lt"/>
              </a:rPr>
              <a:t> ≤ 1.5 eV, </a:t>
            </a:r>
          </a:p>
          <a:p>
            <a:pPr defTabSz="914290">
              <a:buClr>
                <a:srgbClr val="004483"/>
              </a:buClr>
              <a:buNone/>
              <a:defRPr/>
            </a:pPr>
            <a:r>
              <a:rPr lang="en-US" sz="1800" b="0" i="0" kern="0" dirty="0">
                <a:solidFill>
                  <a:schemeClr val="tx1"/>
                </a:solidFill>
                <a:latin typeface="+mn-lt"/>
              </a:rPr>
              <a:t>      </a:t>
            </a:r>
            <a:r>
              <a:rPr lang="en-US" sz="1800" b="0" kern="0" dirty="0">
                <a:solidFill>
                  <a:schemeClr val="tx1"/>
                </a:solidFill>
                <a:latin typeface="+mn-lt"/>
              </a:rPr>
              <a:t>n</a:t>
            </a:r>
            <a:r>
              <a:rPr lang="en-US" sz="1800" b="0" kern="0" baseline="-25000" dirty="0">
                <a:solidFill>
                  <a:schemeClr val="tx1"/>
                </a:solidFill>
                <a:latin typeface="+mn-lt"/>
              </a:rPr>
              <a:t>e</a:t>
            </a:r>
            <a:r>
              <a:rPr lang="en-US" sz="1800" b="0" i="0" kern="0" dirty="0">
                <a:solidFill>
                  <a:schemeClr val="tx1"/>
                </a:solidFill>
                <a:latin typeface="+mn-lt"/>
              </a:rPr>
              <a:t> ≤ 5 x 10</a:t>
            </a:r>
            <a:r>
              <a:rPr lang="en-US" sz="1800" b="0" i="0" kern="0" baseline="30000" dirty="0">
                <a:solidFill>
                  <a:schemeClr val="tx1"/>
                </a:solidFill>
                <a:latin typeface="+mn-lt"/>
              </a:rPr>
              <a:t>20</a:t>
            </a:r>
            <a:r>
              <a:rPr lang="en-US" sz="1800" b="0" i="0" kern="0" dirty="0">
                <a:solidFill>
                  <a:schemeClr val="tx1"/>
                </a:solidFill>
                <a:latin typeface="+mn-lt"/>
              </a:rPr>
              <a:t> m</a:t>
            </a:r>
            <a:r>
              <a:rPr lang="en-US" sz="1800" b="0" i="0" kern="0" baseline="30000" dirty="0">
                <a:solidFill>
                  <a:schemeClr val="tx1"/>
                </a:solidFill>
                <a:latin typeface="+mn-lt"/>
              </a:rPr>
              <a:t>-3</a:t>
            </a:r>
          </a:p>
          <a:p>
            <a:pPr marL="569844" lvl="1" indent="-223811">
              <a:buClr>
                <a:srgbClr val="004483"/>
              </a:buClr>
              <a:defRPr/>
            </a:pPr>
            <a:r>
              <a:rPr lang="en-US" sz="1600" b="0" i="0" kern="0" dirty="0">
                <a:solidFill>
                  <a:schemeClr val="tx1"/>
                </a:solidFill>
                <a:latin typeface="+mn-lt"/>
              </a:rPr>
              <a:t>Also suggests a reduction of carbon physical and chemical sputtering rates</a:t>
            </a:r>
          </a:p>
          <a:p>
            <a:pPr marL="342858" indent="-342858" defTabSz="914290">
              <a:buClr>
                <a:srgbClr val="004483"/>
              </a:buClr>
              <a:buFont typeface="Wingdings" pitchFamily="-65" charset="2"/>
              <a:buChar char="§"/>
              <a:defRPr/>
            </a:pPr>
            <a:endParaRPr lang="en-US" sz="2000" b="0" i="0" kern="0" dirty="0">
              <a:solidFill>
                <a:schemeClr val="tx1"/>
              </a:solidFill>
              <a:latin typeface="+mn-lt"/>
            </a:endParaRPr>
          </a:p>
        </p:txBody>
      </p:sp>
      <p:pic>
        <p:nvPicPr>
          <p:cNvPr id="3" name="Picture 2" descr="eps11-divprofiles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6" y="1371600"/>
            <a:ext cx="3495121" cy="5105400"/>
          </a:xfrm>
          <a:prstGeom prst="rect">
            <a:avLst/>
          </a:prstGeom>
        </p:spPr>
      </p:pic>
      <p:pic>
        <p:nvPicPr>
          <p:cNvPr id="2" name="Picture 1" descr="Pict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307" y="4724401"/>
            <a:ext cx="4751294" cy="1828800"/>
          </a:xfrm>
          <a:prstGeom prst="rect">
            <a:avLst/>
          </a:prstGeom>
        </p:spPr>
      </p:pic>
    </p:spTree>
    <p:extLst>
      <p:ext uri="{BB962C8B-B14F-4D97-AF65-F5344CB8AC3E}">
        <p14:creationId xmlns:p14="http://schemas.microsoft.com/office/powerpoint/2010/main" val="878435171"/>
      </p:ext>
    </p:extLst>
  </p:cSld>
  <p:clrMapOvr>
    <a:masterClrMapping/>
  </p:clrMapOvr>
  <mc:AlternateContent xmlns:mc="http://schemas.openxmlformats.org/markup-compatibility/2006" xmlns:p14="http://schemas.microsoft.com/office/powerpoint/2010/main">
    <mc:Choice Requires="p14">
      <p:transition spd="slow" p14:dur="2000" advTm="61959"/>
    </mc:Choice>
    <mc:Fallback xmlns="">
      <p:transition xmlns:p14="http://schemas.microsoft.com/office/powerpoint/2010/main" spd="slow" advTm="61959"/>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50200" cy="809625"/>
          </a:xfrm>
        </p:spPr>
        <p:txBody>
          <a:bodyPr/>
          <a:lstStyle/>
          <a:p>
            <a:r>
              <a:rPr lang="en-US" dirty="0" smtClean="0"/>
              <a:t>Snowflake divertor heat flux consistent with NSTX divertor heat flux </a:t>
            </a:r>
            <a:r>
              <a:rPr lang="en-US" dirty="0" err="1" smtClean="0"/>
              <a:t>scalings</a:t>
            </a:r>
            <a:endParaRPr lang="en-US" i="1" baseline="-25000" dirty="0"/>
          </a:p>
        </p:txBody>
      </p:sp>
      <p:sp>
        <p:nvSpPr>
          <p:cNvPr id="8" name="Rectangle 7"/>
          <p:cNvSpPr/>
          <p:nvPr/>
        </p:nvSpPr>
        <p:spPr>
          <a:xfrm>
            <a:off x="381000" y="5206424"/>
            <a:ext cx="8382000" cy="584776"/>
          </a:xfrm>
          <a:prstGeom prst="rect">
            <a:avLst/>
          </a:prstGeom>
        </p:spPr>
        <p:txBody>
          <a:bodyPr wrap="square">
            <a:spAutoFit/>
          </a:bodyPr>
          <a:lstStyle/>
          <a:p>
            <a:pPr marL="223838" indent="-223838">
              <a:buClr>
                <a:srgbClr val="004A95"/>
              </a:buClr>
              <a:buFont typeface="Wingdings" charset="2"/>
              <a:buChar char="§"/>
            </a:pPr>
            <a:r>
              <a:rPr lang="en-US" sz="2000" b="0" i="0" kern="0" dirty="0" smtClean="0">
                <a:solidFill>
                  <a:schemeClr val="tx1"/>
                </a:solidFill>
                <a:latin typeface="+mn-lt"/>
              </a:rPr>
              <a:t>Snowflake divertor (</a:t>
            </a:r>
            <a:r>
              <a:rPr lang="en-US" sz="4800" b="0" i="0" baseline="-25000" dirty="0" smtClean="0">
                <a:solidFill>
                  <a:srgbClr val="FF6600"/>
                </a:solidFill>
                <a:latin typeface="+mn-lt"/>
              </a:rPr>
              <a:t>*</a:t>
            </a:r>
            <a:r>
              <a:rPr lang="en-US" sz="2000" b="0" i="0" kern="0" dirty="0" smtClean="0">
                <a:solidFill>
                  <a:schemeClr val="tx1"/>
                </a:solidFill>
                <a:latin typeface="+mn-lt"/>
              </a:rPr>
              <a:t>): </a:t>
            </a:r>
            <a:r>
              <a:rPr lang="en-US" sz="2000" b="0" kern="0" dirty="0" smtClean="0">
                <a:solidFill>
                  <a:schemeClr val="tx1"/>
                </a:solidFill>
                <a:latin typeface="+mn-lt"/>
              </a:rPr>
              <a:t>P</a:t>
            </a:r>
            <a:r>
              <a:rPr lang="en-US" sz="2000" b="0" kern="0" baseline="-25000" dirty="0" smtClean="0">
                <a:solidFill>
                  <a:schemeClr val="tx1"/>
                </a:solidFill>
                <a:latin typeface="+mn-lt"/>
              </a:rPr>
              <a:t>SOL</a:t>
            </a:r>
            <a:r>
              <a:rPr lang="en-US" sz="2000" b="0" i="0" kern="0" dirty="0" smtClean="0">
                <a:solidFill>
                  <a:schemeClr val="tx1"/>
                </a:solidFill>
                <a:latin typeface="+mn-lt"/>
              </a:rPr>
              <a:t>~3-4 MW, </a:t>
            </a:r>
            <a:r>
              <a:rPr lang="en-US" sz="2000" b="0" kern="0" dirty="0" smtClean="0">
                <a:solidFill>
                  <a:schemeClr val="tx1"/>
                </a:solidFill>
                <a:latin typeface="+mn-lt"/>
              </a:rPr>
              <a:t>f</a:t>
            </a:r>
            <a:r>
              <a:rPr lang="en-US" sz="2000" b="0" kern="0" baseline="-25000" dirty="0" smtClean="0">
                <a:solidFill>
                  <a:schemeClr val="tx1"/>
                </a:solidFill>
                <a:latin typeface="+mn-lt"/>
              </a:rPr>
              <a:t>exp</a:t>
            </a:r>
            <a:r>
              <a:rPr lang="en-US" sz="2000" b="0" i="0" kern="0" dirty="0" smtClean="0">
                <a:solidFill>
                  <a:schemeClr val="tx1"/>
                </a:solidFill>
                <a:latin typeface="+mn-lt"/>
              </a:rPr>
              <a:t>~40-</a:t>
            </a:r>
            <a:r>
              <a:rPr lang="en-US" sz="2000" b="0" i="0" kern="0" dirty="0">
                <a:solidFill>
                  <a:schemeClr val="tx1"/>
                </a:solidFill>
                <a:latin typeface="+mn-lt"/>
              </a:rPr>
              <a:t>6</a:t>
            </a:r>
            <a:r>
              <a:rPr lang="en-US" sz="2000" b="0" i="0" kern="0" dirty="0" smtClean="0">
                <a:solidFill>
                  <a:schemeClr val="tx1"/>
                </a:solidFill>
                <a:latin typeface="+mn-lt"/>
              </a:rPr>
              <a:t>0, </a:t>
            </a:r>
            <a:r>
              <a:rPr lang="en-US" sz="2000" b="0" kern="0" dirty="0" smtClean="0">
                <a:solidFill>
                  <a:schemeClr val="tx1"/>
                </a:solidFill>
                <a:latin typeface="+mn-lt"/>
              </a:rPr>
              <a:t>q</a:t>
            </a:r>
            <a:r>
              <a:rPr lang="en-US" sz="2000" b="0" kern="0" baseline="-25000" dirty="0" smtClean="0">
                <a:solidFill>
                  <a:schemeClr val="tx1"/>
                </a:solidFill>
                <a:latin typeface="+mn-lt"/>
              </a:rPr>
              <a:t>peak</a:t>
            </a:r>
            <a:r>
              <a:rPr lang="en-US" sz="2000" b="0" i="0" kern="0" dirty="0" smtClean="0">
                <a:solidFill>
                  <a:schemeClr val="tx1"/>
                </a:solidFill>
                <a:latin typeface="+mn-lt"/>
              </a:rPr>
              <a:t>~0.5-1.5 MW/m</a:t>
            </a:r>
            <a:r>
              <a:rPr lang="en-US" sz="2000" b="0" i="0" kern="0" baseline="30000" dirty="0" smtClean="0">
                <a:solidFill>
                  <a:schemeClr val="tx1"/>
                </a:solidFill>
                <a:latin typeface="+mn-lt"/>
              </a:rPr>
              <a:t>2</a:t>
            </a:r>
            <a:endParaRPr lang="en-US" sz="2000" b="0" i="0" kern="0" dirty="0" smtClean="0">
              <a:solidFill>
                <a:schemeClr val="tx1"/>
              </a:solidFill>
              <a:latin typeface="+mn-lt"/>
            </a:endParaRPr>
          </a:p>
        </p:txBody>
      </p:sp>
      <p:pic>
        <p:nvPicPr>
          <p:cNvPr id="9" name="Picture 9"/>
          <p:cNvPicPr>
            <a:picLocks noChangeAspect="1"/>
          </p:cNvPicPr>
          <p:nvPr/>
        </p:nvPicPr>
        <p:blipFill>
          <a:blip r:embed="rId2"/>
          <a:srcRect b="51913"/>
          <a:stretch>
            <a:fillRect/>
          </a:stretch>
        </p:blipFill>
        <p:spPr bwMode="auto">
          <a:xfrm>
            <a:off x="76200" y="1371600"/>
            <a:ext cx="3810000" cy="3289923"/>
          </a:xfrm>
          <a:prstGeom prst="rect">
            <a:avLst/>
          </a:prstGeom>
          <a:noFill/>
          <a:ln w="9525">
            <a:noFill/>
            <a:miter lim="800000"/>
            <a:headEnd/>
            <a:tailEnd/>
          </a:ln>
        </p:spPr>
      </p:pic>
      <p:sp>
        <p:nvSpPr>
          <p:cNvPr id="10" name="Rectangle 9"/>
          <p:cNvSpPr/>
          <p:nvPr/>
        </p:nvSpPr>
        <p:spPr>
          <a:xfrm>
            <a:off x="5638800" y="5986891"/>
            <a:ext cx="3589728" cy="566309"/>
          </a:xfrm>
          <a:prstGeom prst="rect">
            <a:avLst/>
          </a:prstGeom>
        </p:spPr>
        <p:txBody>
          <a:bodyPr wrap="none">
            <a:spAutoFit/>
          </a:bodyPr>
          <a:lstStyle/>
          <a:p>
            <a:pPr>
              <a:buNone/>
            </a:pPr>
            <a:r>
              <a:rPr lang="en-US" sz="1400" dirty="0" smtClean="0">
                <a:solidFill>
                  <a:schemeClr val="tx1"/>
                </a:solidFill>
                <a:latin typeface="+mj-lt"/>
              </a:rPr>
              <a:t>T. K. Gray et. al, EX/D P3-13, IAEA FEC 2010</a:t>
            </a:r>
          </a:p>
          <a:p>
            <a:pPr>
              <a:buNone/>
            </a:pPr>
            <a:r>
              <a:rPr lang="en-US" sz="1400" dirty="0" smtClean="0">
                <a:solidFill>
                  <a:schemeClr val="tx1"/>
                </a:solidFill>
                <a:latin typeface="+mj-lt"/>
              </a:rPr>
              <a:t>V. A. Soukhanovskii et. al, </a:t>
            </a:r>
            <a:r>
              <a:rPr lang="en-US" sz="1400" dirty="0" err="1" smtClean="0">
                <a:solidFill>
                  <a:schemeClr val="tx1"/>
                </a:solidFill>
                <a:latin typeface="+mj-lt"/>
              </a:rPr>
              <a:t>PoP</a:t>
            </a:r>
            <a:r>
              <a:rPr lang="en-US" sz="1400" dirty="0" smtClean="0">
                <a:solidFill>
                  <a:schemeClr val="tx1"/>
                </a:solidFill>
                <a:latin typeface="+mj-lt"/>
              </a:rPr>
              <a:t> 16, 022501 (2009)</a:t>
            </a:r>
            <a:endParaRPr lang="en-US" sz="1400" dirty="0">
              <a:solidFill>
                <a:schemeClr val="tx1"/>
              </a:solidFill>
              <a:latin typeface="+mj-lt"/>
            </a:endParaRPr>
          </a:p>
        </p:txBody>
      </p:sp>
      <p:pic>
        <p:nvPicPr>
          <p:cNvPr id="7" name="Picture 6" descr="APS10-pop08_highkd_scaling_PDD.png"/>
          <p:cNvPicPr>
            <a:picLocks noChangeAspect="1"/>
          </p:cNvPicPr>
          <p:nvPr/>
        </p:nvPicPr>
        <p:blipFill>
          <a:blip r:embed="rId3"/>
          <a:stretch>
            <a:fillRect/>
          </a:stretch>
        </p:blipFill>
        <p:spPr>
          <a:xfrm>
            <a:off x="4946243" y="1447800"/>
            <a:ext cx="4121557" cy="3429000"/>
          </a:xfrm>
          <a:prstGeom prst="rect">
            <a:avLst/>
          </a:prstGeom>
        </p:spPr>
      </p:pic>
      <p:sp>
        <p:nvSpPr>
          <p:cNvPr id="11" name="TextBox 10"/>
          <p:cNvSpPr txBox="1"/>
          <p:nvPr/>
        </p:nvSpPr>
        <p:spPr>
          <a:xfrm>
            <a:off x="8478685" y="5724533"/>
            <a:ext cx="238542" cy="276999"/>
          </a:xfrm>
          <a:prstGeom prst="rect">
            <a:avLst/>
          </a:prstGeom>
          <a:noFill/>
        </p:spPr>
        <p:txBody>
          <a:bodyPr wrap="none" rtlCol="0">
            <a:spAutoFit/>
          </a:bodyPr>
          <a:lstStyle/>
          <a:p>
            <a:endParaRPr lang="en-US" dirty="0"/>
          </a:p>
        </p:txBody>
      </p:sp>
      <p:sp>
        <p:nvSpPr>
          <p:cNvPr id="12" name="Rectangle 11"/>
          <p:cNvSpPr/>
          <p:nvPr/>
        </p:nvSpPr>
        <p:spPr>
          <a:xfrm>
            <a:off x="1128941" y="1447800"/>
            <a:ext cx="928459" cy="369332"/>
          </a:xfrm>
          <a:prstGeom prst="rect">
            <a:avLst/>
          </a:prstGeom>
        </p:spPr>
        <p:txBody>
          <a:bodyPr wrap="none">
            <a:spAutoFit/>
          </a:bodyPr>
          <a:lstStyle/>
          <a:p>
            <a:pPr>
              <a:buNone/>
            </a:pPr>
            <a:r>
              <a:rPr lang="en-US" sz="1800" b="0" i="0" dirty="0" smtClean="0">
                <a:solidFill>
                  <a:srgbClr val="000000"/>
                </a:solidFill>
                <a:latin typeface="+mn-lt"/>
              </a:rPr>
              <a:t>0.8 MA</a:t>
            </a:r>
            <a:endParaRPr lang="en-US" sz="1800" b="0" i="0" dirty="0">
              <a:solidFill>
                <a:srgbClr val="000000"/>
              </a:solidFill>
              <a:latin typeface="+mn-lt"/>
            </a:endParaRPr>
          </a:p>
        </p:txBody>
      </p:sp>
      <p:sp>
        <p:nvSpPr>
          <p:cNvPr id="13" name="Rectangle 12"/>
          <p:cNvSpPr/>
          <p:nvPr/>
        </p:nvSpPr>
        <p:spPr>
          <a:xfrm>
            <a:off x="1676400" y="4648200"/>
            <a:ext cx="1660393" cy="369332"/>
          </a:xfrm>
          <a:prstGeom prst="rect">
            <a:avLst/>
          </a:prstGeom>
        </p:spPr>
        <p:txBody>
          <a:bodyPr wrap="none">
            <a:spAutoFit/>
          </a:bodyPr>
          <a:lstStyle/>
          <a:p>
            <a:pPr>
              <a:buNone/>
            </a:pPr>
            <a:r>
              <a:rPr lang="en-US" sz="1800" b="0" i="0" dirty="0" smtClean="0">
                <a:solidFill>
                  <a:srgbClr val="000000"/>
                </a:solidFill>
                <a:latin typeface="+mn-lt"/>
              </a:rPr>
              <a:t>flux expansion</a:t>
            </a:r>
            <a:endParaRPr lang="en-US" sz="1800" b="0" i="0" baseline="-25000" dirty="0">
              <a:solidFill>
                <a:srgbClr val="000000"/>
              </a:solidFill>
              <a:latin typeface="+mn-lt"/>
            </a:endParaRPr>
          </a:p>
        </p:txBody>
      </p:sp>
      <p:sp>
        <p:nvSpPr>
          <p:cNvPr id="15" name="TextBox 14"/>
          <p:cNvSpPr txBox="1"/>
          <p:nvPr/>
        </p:nvSpPr>
        <p:spPr>
          <a:xfrm>
            <a:off x="6705600" y="3629561"/>
            <a:ext cx="583914" cy="1323439"/>
          </a:xfrm>
          <a:prstGeom prst="rect">
            <a:avLst/>
          </a:prstGeom>
          <a:noFill/>
        </p:spPr>
        <p:txBody>
          <a:bodyPr wrap="none" rtlCol="0">
            <a:spAutoFit/>
          </a:bodyPr>
          <a:lstStyle/>
          <a:p>
            <a:pPr>
              <a:buNone/>
            </a:pPr>
            <a:r>
              <a:rPr lang="en-US" sz="8000" b="0" i="0" dirty="0" smtClean="0">
                <a:solidFill>
                  <a:srgbClr val="FF6600"/>
                </a:solidFill>
              </a:rPr>
              <a:t>*</a:t>
            </a:r>
            <a:endParaRPr lang="en-US" sz="8000" b="0" i="0" dirty="0">
              <a:solidFill>
                <a:srgbClr val="FF6600"/>
              </a:solidFill>
            </a:endParaRPr>
          </a:p>
        </p:txBody>
      </p:sp>
      <p:sp>
        <p:nvSpPr>
          <p:cNvPr id="16" name="TextBox 15"/>
          <p:cNvSpPr txBox="1"/>
          <p:nvPr/>
        </p:nvSpPr>
        <p:spPr>
          <a:xfrm>
            <a:off x="7315200" y="3581400"/>
            <a:ext cx="583914" cy="1323439"/>
          </a:xfrm>
          <a:prstGeom prst="rect">
            <a:avLst/>
          </a:prstGeom>
          <a:noFill/>
        </p:spPr>
        <p:txBody>
          <a:bodyPr wrap="none" rtlCol="0">
            <a:spAutoFit/>
          </a:bodyPr>
          <a:lstStyle/>
          <a:p>
            <a:pPr>
              <a:buNone/>
            </a:pPr>
            <a:r>
              <a:rPr lang="en-US" sz="8000" b="0" i="0" dirty="0" smtClean="0">
                <a:solidFill>
                  <a:srgbClr val="FF6600"/>
                </a:solidFill>
              </a:rPr>
              <a:t>*</a:t>
            </a:r>
            <a:endParaRPr lang="en-US" sz="8000" b="0" i="0" dirty="0">
              <a:solidFill>
                <a:srgbClr val="FF6600"/>
              </a:solidFill>
            </a:endParaRPr>
          </a:p>
        </p:txBody>
      </p:sp>
      <p:sp>
        <p:nvSpPr>
          <p:cNvPr id="4" name="Rectangle 3"/>
          <p:cNvSpPr/>
          <p:nvPr/>
        </p:nvSpPr>
        <p:spPr>
          <a:xfrm>
            <a:off x="4191000" y="4343400"/>
            <a:ext cx="479556" cy="369332"/>
          </a:xfrm>
          <a:prstGeom prst="rect">
            <a:avLst/>
          </a:prstGeom>
        </p:spPr>
        <p:txBody>
          <a:bodyPr wrap="none">
            <a:spAutoFit/>
          </a:bodyPr>
          <a:lstStyle/>
          <a:p>
            <a:pPr>
              <a:buNone/>
            </a:pPr>
            <a:r>
              <a:rPr lang="en-US" sz="1800" b="0" i="0" kern="0" dirty="0" smtClean="0">
                <a:solidFill>
                  <a:schemeClr val="tx1"/>
                </a:solidFill>
              </a:rPr>
              <a:t>50</a:t>
            </a:r>
            <a:endParaRPr lang="en-US" sz="1800" dirty="0"/>
          </a:p>
        </p:txBody>
      </p:sp>
      <p:grpSp>
        <p:nvGrpSpPr>
          <p:cNvPr id="24" name="Group 23"/>
          <p:cNvGrpSpPr>
            <a:grpSpLocks noChangeAspect="1"/>
          </p:cNvGrpSpPr>
          <p:nvPr/>
        </p:nvGrpSpPr>
        <p:grpSpPr>
          <a:xfrm>
            <a:off x="3581400" y="1435608"/>
            <a:ext cx="1066800" cy="2895600"/>
            <a:chOff x="3581400" y="1447800"/>
            <a:chExt cx="1066800" cy="2895600"/>
          </a:xfrm>
        </p:grpSpPr>
        <p:sp>
          <p:nvSpPr>
            <p:cNvPr id="3" name="Rectangle 2"/>
            <p:cNvSpPr/>
            <p:nvPr/>
          </p:nvSpPr>
          <p:spPr bwMode="auto">
            <a:xfrm>
              <a:off x="3733800" y="1447800"/>
              <a:ext cx="838200" cy="2895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cxnSp>
          <p:nvCxnSpPr>
            <p:cNvPr id="6" name="Straight Connector 5"/>
            <p:cNvCxnSpPr/>
            <p:nvPr/>
          </p:nvCxnSpPr>
          <p:spPr bwMode="auto">
            <a:xfrm>
              <a:off x="3733800" y="1447800"/>
              <a:ext cx="914400" cy="914400"/>
            </a:xfrm>
            <a:prstGeom prst="line">
              <a:avLst/>
            </a:prstGeom>
            <a:noFill/>
            <a:ln w="9525" cap="flat" cmpd="sng" algn="ctr">
              <a:noFill/>
              <a:prstDash val="solid"/>
              <a:round/>
              <a:headEnd type="none" w="med" len="med"/>
              <a:tailEnd type="none" w="med" len="med"/>
            </a:ln>
            <a:effectLst/>
          </p:spPr>
        </p:cxnSp>
        <p:cxnSp>
          <p:nvCxnSpPr>
            <p:cNvPr id="18" name="Straight Connector 17"/>
            <p:cNvCxnSpPr/>
            <p:nvPr/>
          </p:nvCxnSpPr>
          <p:spPr bwMode="auto">
            <a:xfrm>
              <a:off x="3581400" y="1447800"/>
              <a:ext cx="914400" cy="0"/>
            </a:xfrm>
            <a:prstGeom prst="line">
              <a:avLst/>
            </a:prstGeom>
            <a:noFill/>
            <a:ln w="127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581400" y="4343400"/>
              <a:ext cx="914400" cy="0"/>
            </a:xfrm>
            <a:prstGeom prst="line">
              <a:avLst/>
            </a:prstGeom>
            <a:noFill/>
            <a:ln w="127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V="1">
              <a:off x="4495800" y="1447800"/>
              <a:ext cx="0" cy="2895600"/>
            </a:xfrm>
            <a:prstGeom prst="line">
              <a:avLst/>
            </a:prstGeom>
            <a:noFill/>
            <a:ln w="12700" cap="flat" cmpd="sng" algn="ctr">
              <a:solidFill>
                <a:schemeClr val="tx1"/>
              </a:solidFill>
              <a:prstDash val="solid"/>
              <a:round/>
              <a:headEnd type="none" w="med" len="med"/>
              <a:tailEnd type="none" w="med" len="med"/>
            </a:ln>
            <a:effectLst/>
          </p:spPr>
        </p:cxnSp>
      </p:grpSp>
      <p:sp>
        <p:nvSpPr>
          <p:cNvPr id="14" name="TextBox 13"/>
          <p:cNvSpPr txBox="1"/>
          <p:nvPr/>
        </p:nvSpPr>
        <p:spPr>
          <a:xfrm>
            <a:off x="4140486" y="3400961"/>
            <a:ext cx="583914" cy="1323439"/>
          </a:xfrm>
          <a:prstGeom prst="rect">
            <a:avLst/>
          </a:prstGeom>
          <a:noFill/>
        </p:spPr>
        <p:txBody>
          <a:bodyPr wrap="none" rtlCol="0">
            <a:spAutoFit/>
          </a:bodyPr>
          <a:lstStyle/>
          <a:p>
            <a:pPr>
              <a:buNone/>
            </a:pPr>
            <a:r>
              <a:rPr lang="en-US" sz="8000" b="0" i="0" dirty="0" smtClean="0">
                <a:solidFill>
                  <a:srgbClr val="FF6600"/>
                </a:solidFill>
              </a:rPr>
              <a:t>*</a:t>
            </a:r>
            <a:endParaRPr lang="en-US" sz="8000" b="0" i="0" dirty="0">
              <a:solidFill>
                <a:srgbClr val="FF6600"/>
              </a:solidFill>
            </a:endParaRPr>
          </a:p>
        </p:txBody>
      </p:sp>
    </p:spTree>
    <p:extLst>
      <p:ext uri="{BB962C8B-B14F-4D97-AF65-F5344CB8AC3E}">
        <p14:creationId xmlns:p14="http://schemas.microsoft.com/office/powerpoint/2010/main" val="6914724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533400" y="104775"/>
            <a:ext cx="7950200" cy="809625"/>
          </a:xfrm>
        </p:spPr>
        <p:txBody>
          <a:bodyPr/>
          <a:lstStyle/>
          <a:p>
            <a:r>
              <a:rPr lang="en-US" sz="2900" dirty="0" smtClean="0"/>
              <a:t>Modeling shows a trend </a:t>
            </a:r>
            <a:r>
              <a:rPr lang="en-US" sz="2900" dirty="0"/>
              <a:t>toward reduced temperature, heat and particle fluxes in the snowflake </a:t>
            </a:r>
            <a:r>
              <a:rPr lang="en-US" sz="2900" dirty="0" smtClean="0"/>
              <a:t>divertor</a:t>
            </a:r>
            <a:endParaRPr kumimoji="1" lang="en-US" sz="2900" i="1" baseline="-25000" dirty="0"/>
          </a:p>
        </p:txBody>
      </p:sp>
      <p:sp>
        <p:nvSpPr>
          <p:cNvPr id="310275" name="Rectangle 3"/>
          <p:cNvSpPr>
            <a:spLocks noGrp="1" noChangeArrowheads="1"/>
          </p:cNvSpPr>
          <p:nvPr>
            <p:ph type="body" idx="1"/>
          </p:nvPr>
        </p:nvSpPr>
        <p:spPr>
          <a:xfrm>
            <a:off x="152400" y="1295400"/>
            <a:ext cx="3886200" cy="2590800"/>
          </a:xfrm>
        </p:spPr>
        <p:txBody>
          <a:bodyPr/>
          <a:lstStyle/>
          <a:p>
            <a:pPr>
              <a:lnSpc>
                <a:spcPct val="90000"/>
              </a:lnSpc>
            </a:pPr>
            <a:r>
              <a:rPr lang="en-US" sz="2000" dirty="0" smtClean="0"/>
              <a:t>2D multi-fluid code UEDGE  </a:t>
            </a:r>
          </a:p>
          <a:p>
            <a:pPr lvl="1">
              <a:lnSpc>
                <a:spcPct val="90000"/>
              </a:lnSpc>
            </a:pPr>
            <a:r>
              <a:rPr lang="en-US" sz="1800" dirty="0" smtClean="0"/>
              <a:t>Fluid (Braginskii) model for ions and electrons</a:t>
            </a:r>
          </a:p>
          <a:p>
            <a:pPr lvl="1">
              <a:lnSpc>
                <a:spcPct val="90000"/>
              </a:lnSpc>
            </a:pPr>
            <a:r>
              <a:rPr lang="en-US" sz="1800" dirty="0" smtClean="0"/>
              <a:t>Fluid for neutrals</a:t>
            </a:r>
          </a:p>
          <a:p>
            <a:pPr lvl="1">
              <a:lnSpc>
                <a:spcPct val="90000"/>
              </a:lnSpc>
            </a:pPr>
            <a:r>
              <a:rPr lang="en-US" sz="1800" dirty="0" smtClean="0"/>
              <a:t>Classical parallel transport, anomalous radial transport</a:t>
            </a:r>
          </a:p>
          <a:p>
            <a:pPr lvl="2">
              <a:lnSpc>
                <a:spcPct val="90000"/>
              </a:lnSpc>
            </a:pPr>
            <a:r>
              <a:rPr lang="en-US" sz="1800" i="1" dirty="0"/>
              <a:t>D </a:t>
            </a:r>
            <a:r>
              <a:rPr lang="en-US" sz="1800" dirty="0"/>
              <a:t>= 0.25 m</a:t>
            </a:r>
            <a:r>
              <a:rPr lang="en-US" sz="1800" baseline="30000" dirty="0"/>
              <a:t>2</a:t>
            </a:r>
            <a:r>
              <a:rPr lang="en-US" sz="1800" dirty="0"/>
              <a:t>/s</a:t>
            </a:r>
          </a:p>
          <a:p>
            <a:pPr lvl="2">
              <a:lnSpc>
                <a:spcPct val="90000"/>
              </a:lnSpc>
            </a:pPr>
            <a:r>
              <a:rPr lang="en-US" sz="1800" i="1" dirty="0" err="1">
                <a:latin typeface="Symbol" charset="2"/>
                <a:cs typeface="Symbol" charset="2"/>
              </a:rPr>
              <a:t>c</a:t>
            </a:r>
            <a:r>
              <a:rPr lang="en-US" sz="1800" i="1" baseline="-25000" dirty="0" err="1">
                <a:cs typeface="Symbol" charset="2"/>
              </a:rPr>
              <a:t>e,i</a:t>
            </a:r>
            <a:r>
              <a:rPr lang="en-US" sz="1800" dirty="0"/>
              <a:t> = 0.5 m</a:t>
            </a:r>
            <a:r>
              <a:rPr lang="en-US" sz="1800" baseline="30000" dirty="0"/>
              <a:t>2</a:t>
            </a:r>
            <a:r>
              <a:rPr lang="en-US" sz="1800" dirty="0"/>
              <a:t>/</a:t>
            </a:r>
            <a:r>
              <a:rPr lang="en-US" sz="1800" dirty="0" smtClean="0"/>
              <a:t>s</a:t>
            </a:r>
            <a:endParaRPr lang="en-US" sz="1800" dirty="0"/>
          </a:p>
        </p:txBody>
      </p:sp>
      <p:sp>
        <p:nvSpPr>
          <p:cNvPr id="310282" name="Rectangle 10"/>
          <p:cNvSpPr>
            <a:spLocks noChangeArrowheads="1"/>
          </p:cNvSpPr>
          <p:nvPr/>
        </p:nvSpPr>
        <p:spPr bwMode="auto">
          <a:xfrm>
            <a:off x="6908800" y="2422525"/>
            <a:ext cx="184150" cy="3048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 name="Picture 1" descr="eps11-uedge-me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295400"/>
            <a:ext cx="5062327" cy="2628900"/>
          </a:xfrm>
          <a:prstGeom prst="rect">
            <a:avLst/>
          </a:prstGeom>
        </p:spPr>
      </p:pic>
      <p:pic>
        <p:nvPicPr>
          <p:cNvPr id="3" name="Picture 2" descr="eps11-uedg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963768"/>
            <a:ext cx="7220236" cy="2653266"/>
          </a:xfrm>
          <a:prstGeom prst="rect">
            <a:avLst/>
          </a:prstGeom>
        </p:spPr>
      </p:pic>
      <p:sp>
        <p:nvSpPr>
          <p:cNvPr id="4" name="Rectangle 3"/>
          <p:cNvSpPr/>
          <p:nvPr/>
        </p:nvSpPr>
        <p:spPr>
          <a:xfrm>
            <a:off x="0" y="5105400"/>
            <a:ext cx="1676400" cy="1237775"/>
          </a:xfrm>
          <a:prstGeom prst="rect">
            <a:avLst/>
          </a:prstGeom>
        </p:spPr>
        <p:txBody>
          <a:bodyPr wrap="square">
            <a:spAutoFit/>
          </a:bodyPr>
          <a:lstStyle/>
          <a:p>
            <a:pPr marL="228600" lvl="1" indent="-109538">
              <a:lnSpc>
                <a:spcPct val="90000"/>
              </a:lnSpc>
              <a:buNone/>
            </a:pPr>
            <a:r>
              <a:rPr lang="en-US" sz="1400" b="0" i="0" dirty="0">
                <a:solidFill>
                  <a:schemeClr val="tx1"/>
                </a:solidFill>
                <a:latin typeface="+mn-lt"/>
              </a:rPr>
              <a:t>Core interface:</a:t>
            </a:r>
          </a:p>
          <a:p>
            <a:pPr marL="282575" lvl="2" indent="-163513">
              <a:lnSpc>
                <a:spcPct val="90000"/>
              </a:lnSpc>
            </a:pPr>
            <a:r>
              <a:rPr lang="en-US" sz="1400" b="0" i="0" dirty="0" err="1">
                <a:solidFill>
                  <a:schemeClr val="tx1"/>
                </a:solidFill>
                <a:latin typeface="+mn-lt"/>
              </a:rPr>
              <a:t>T</a:t>
            </a:r>
            <a:r>
              <a:rPr lang="en-US" sz="1400" b="0" i="0" baseline="-25000" dirty="0" err="1">
                <a:solidFill>
                  <a:schemeClr val="tx1"/>
                </a:solidFill>
                <a:latin typeface="+mn-lt"/>
              </a:rPr>
              <a:t>e,i</a:t>
            </a:r>
            <a:r>
              <a:rPr lang="en-US" sz="1400" b="0" i="0" dirty="0">
                <a:solidFill>
                  <a:schemeClr val="tx1"/>
                </a:solidFill>
                <a:latin typeface="+mn-lt"/>
              </a:rPr>
              <a:t> = 120 eV</a:t>
            </a:r>
          </a:p>
          <a:p>
            <a:pPr marL="282575" lvl="2" indent="-163513">
              <a:lnSpc>
                <a:spcPct val="90000"/>
              </a:lnSpc>
            </a:pPr>
            <a:r>
              <a:rPr lang="en-US" sz="1400" b="0" i="0" dirty="0">
                <a:solidFill>
                  <a:schemeClr val="tx1"/>
                </a:solidFill>
                <a:latin typeface="+mn-lt"/>
              </a:rPr>
              <a:t>n</a:t>
            </a:r>
            <a:r>
              <a:rPr lang="en-US" sz="1400" b="0" i="0" baseline="-25000" dirty="0">
                <a:solidFill>
                  <a:schemeClr val="tx1"/>
                </a:solidFill>
                <a:latin typeface="+mn-lt"/>
              </a:rPr>
              <a:t>e</a:t>
            </a:r>
            <a:r>
              <a:rPr lang="en-US" sz="1400" b="0" i="0" dirty="0">
                <a:solidFill>
                  <a:schemeClr val="tx1"/>
                </a:solidFill>
                <a:latin typeface="+mn-lt"/>
              </a:rPr>
              <a:t> = 4.5 x 10</a:t>
            </a:r>
            <a:r>
              <a:rPr lang="en-US" sz="1400" b="0" i="0" baseline="30000" dirty="0">
                <a:solidFill>
                  <a:schemeClr val="tx1"/>
                </a:solidFill>
                <a:latin typeface="+mn-lt"/>
              </a:rPr>
              <a:t>19</a:t>
            </a:r>
          </a:p>
          <a:p>
            <a:pPr lvl="1" indent="-338138">
              <a:lnSpc>
                <a:spcPct val="90000"/>
              </a:lnSpc>
              <a:buNone/>
            </a:pPr>
            <a:r>
              <a:rPr lang="en-US" sz="1400" b="0" i="0" dirty="0" err="1">
                <a:solidFill>
                  <a:schemeClr val="tx1"/>
                </a:solidFill>
                <a:latin typeface="+mn-lt"/>
              </a:rPr>
              <a:t>R</a:t>
            </a:r>
            <a:r>
              <a:rPr lang="en-US" sz="1400" b="0" i="0" baseline="-25000" dirty="0" err="1">
                <a:solidFill>
                  <a:schemeClr val="tx1"/>
                </a:solidFill>
                <a:latin typeface="+mn-lt"/>
              </a:rPr>
              <a:t>recy</a:t>
            </a:r>
            <a:r>
              <a:rPr lang="en-US" sz="1400" b="0" i="0" dirty="0">
                <a:solidFill>
                  <a:schemeClr val="tx1"/>
                </a:solidFill>
                <a:latin typeface="+mn-lt"/>
              </a:rPr>
              <a:t> = 0.95 </a:t>
            </a:r>
            <a:endParaRPr lang="en-US" sz="1400" b="0" i="0" baseline="30000" dirty="0">
              <a:solidFill>
                <a:schemeClr val="tx1"/>
              </a:solidFill>
              <a:latin typeface="+mn-lt"/>
            </a:endParaRPr>
          </a:p>
          <a:p>
            <a:pPr lvl="1" indent="-338138">
              <a:lnSpc>
                <a:spcPct val="90000"/>
              </a:lnSpc>
              <a:buNone/>
            </a:pPr>
            <a:r>
              <a:rPr kumimoji="1" lang="en-US" sz="1400" b="0" i="0" dirty="0">
                <a:solidFill>
                  <a:schemeClr val="tx1"/>
                </a:solidFill>
                <a:latin typeface="+mn-lt"/>
              </a:rPr>
              <a:t>Carbon 3 %</a:t>
            </a:r>
          </a:p>
        </p:txBody>
      </p:sp>
    </p:spTree>
    <p:extLst>
      <p:ext uri="{BB962C8B-B14F-4D97-AF65-F5344CB8AC3E}">
        <p14:creationId xmlns:p14="http://schemas.microsoft.com/office/powerpoint/2010/main" val="13157330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09600" y="152400"/>
            <a:ext cx="7950200" cy="809625"/>
          </a:xfrm>
        </p:spPr>
        <p:txBody>
          <a:bodyPr/>
          <a:lstStyle/>
          <a:p>
            <a:r>
              <a:rPr lang="en-US" dirty="0" smtClean="0"/>
              <a:t>1D estimates indicate power and momentum losses are increased in snowflake divertor</a:t>
            </a:r>
            <a:endParaRPr kumimoji="1" lang="en-US" i="1" baseline="-25000" dirty="0"/>
          </a:p>
        </p:txBody>
      </p:sp>
      <p:sp>
        <p:nvSpPr>
          <p:cNvPr id="310275" name="Rectangle 3"/>
          <p:cNvSpPr>
            <a:spLocks noGrp="1" noChangeArrowheads="1"/>
          </p:cNvSpPr>
          <p:nvPr>
            <p:ph type="body" idx="1"/>
          </p:nvPr>
        </p:nvSpPr>
        <p:spPr>
          <a:xfrm>
            <a:off x="381000" y="1295400"/>
            <a:ext cx="3962400" cy="5105400"/>
          </a:xfrm>
        </p:spPr>
        <p:txBody>
          <a:bodyPr/>
          <a:lstStyle/>
          <a:p>
            <a:pPr marL="230188" indent="-230188">
              <a:lnSpc>
                <a:spcPct val="90000"/>
              </a:lnSpc>
            </a:pPr>
            <a:r>
              <a:rPr kumimoji="1" lang="en-US" sz="2000" dirty="0" smtClean="0"/>
              <a:t>1D divertor detachment model by Post</a:t>
            </a:r>
          </a:p>
          <a:p>
            <a:pPr marL="457200" lvl="1" indent="-233363">
              <a:lnSpc>
                <a:spcPct val="90000"/>
              </a:lnSpc>
            </a:pPr>
            <a:r>
              <a:rPr kumimoji="1" lang="en-US" sz="1800" dirty="0" smtClean="0"/>
              <a:t>Electron conduction with non</a:t>
            </a:r>
            <a:r>
              <a:rPr kumimoji="1" lang="en-US" sz="1800" dirty="0"/>
              <a:t>-coronal</a:t>
            </a:r>
            <a:r>
              <a:rPr kumimoji="1" lang="en-US" sz="1800" dirty="0" smtClean="0"/>
              <a:t> carbon radiation</a:t>
            </a:r>
          </a:p>
          <a:p>
            <a:pPr marL="461963" lvl="1" indent="-231775">
              <a:lnSpc>
                <a:spcPct val="90000"/>
              </a:lnSpc>
            </a:pPr>
            <a:r>
              <a:rPr kumimoji="1" lang="en-US" sz="1800" dirty="0" smtClean="0"/>
              <a:t>Max </a:t>
            </a:r>
            <a:r>
              <a:rPr kumimoji="1" lang="en-US" sz="1800" i="1" dirty="0" err="1"/>
              <a:t>q</a:t>
            </a:r>
            <a:r>
              <a:rPr kumimoji="1" lang="en-US" sz="1800" i="1" baseline="-25000" dirty="0"/>
              <a:t>||</a:t>
            </a:r>
            <a:r>
              <a:rPr kumimoji="1" lang="en-US" sz="1800" dirty="0"/>
              <a:t> that can be </a:t>
            </a:r>
            <a:r>
              <a:rPr kumimoji="1" lang="en-US" sz="1800" dirty="0" smtClean="0"/>
              <a:t>radiated as </a:t>
            </a:r>
            <a:r>
              <a:rPr kumimoji="1" lang="en-US" sz="1800" dirty="0"/>
              <a:t>function of</a:t>
            </a:r>
            <a:r>
              <a:rPr kumimoji="1" lang="en-US" sz="1800" dirty="0" smtClean="0"/>
              <a:t> connection length </a:t>
            </a:r>
            <a:r>
              <a:rPr kumimoji="1" lang="en-US" sz="1800" dirty="0"/>
              <a:t>for range of  </a:t>
            </a:r>
            <a:r>
              <a:rPr kumimoji="1" lang="en-US" sz="1800" i="1" dirty="0" err="1"/>
              <a:t>f</a:t>
            </a:r>
            <a:r>
              <a:rPr kumimoji="1" lang="en-US" sz="1800" i="1" baseline="-25000" dirty="0" err="1"/>
              <a:t>z</a:t>
            </a:r>
            <a:r>
              <a:rPr kumimoji="1" lang="en-US" sz="1800" i="1" baseline="-25000" dirty="0" smtClean="0"/>
              <a:t> </a:t>
            </a:r>
            <a:r>
              <a:rPr kumimoji="1" lang="en-US" sz="1800" i="1" dirty="0" smtClean="0"/>
              <a:t> and n</a:t>
            </a:r>
            <a:r>
              <a:rPr kumimoji="1" lang="en-US" sz="1800" i="1" baseline="-25000" dirty="0" smtClean="0"/>
              <a:t>e</a:t>
            </a:r>
            <a:endParaRPr kumimoji="1" lang="en-US" sz="1800" dirty="0" smtClean="0"/>
          </a:p>
          <a:p>
            <a:pPr lvl="1">
              <a:lnSpc>
                <a:spcPct val="90000"/>
              </a:lnSpc>
            </a:pPr>
            <a:endParaRPr kumimoji="1" lang="en-US" sz="1600" b="1" dirty="0" smtClean="0"/>
          </a:p>
          <a:p>
            <a:pPr lvl="1">
              <a:lnSpc>
                <a:spcPct val="90000"/>
              </a:lnSpc>
            </a:pPr>
            <a:endParaRPr kumimoji="1" lang="en-US" sz="1600" b="1" dirty="0" smtClean="0"/>
          </a:p>
          <a:p>
            <a:pPr marL="230188" indent="-230188">
              <a:lnSpc>
                <a:spcPct val="90000"/>
              </a:lnSpc>
            </a:pPr>
            <a:r>
              <a:rPr kumimoji="1" lang="en-US" sz="2000" dirty="0" smtClean="0"/>
              <a:t>Three-body electron-ion recombination rate depends on divertor ion residence time</a:t>
            </a:r>
          </a:p>
          <a:p>
            <a:pPr marL="461963" lvl="1" indent="-231775">
              <a:lnSpc>
                <a:spcPct val="90000"/>
              </a:lnSpc>
              <a:buFont typeface="Times" charset="0"/>
              <a:buChar char="•"/>
              <a:defRPr/>
            </a:pPr>
            <a:r>
              <a:rPr lang="en-US" sz="1800" dirty="0" smtClean="0"/>
              <a:t>Ion recombination time: </a:t>
            </a:r>
            <a:r>
              <a:rPr lang="en-US" sz="1800" dirty="0" err="1" smtClean="0">
                <a:latin typeface="Symbol" charset="2"/>
                <a:sym typeface="Symbol" charset="2"/>
              </a:rPr>
              <a:t></a:t>
            </a:r>
            <a:r>
              <a:rPr lang="en-US" sz="1800" baseline="-25000" dirty="0" err="1" smtClean="0"/>
              <a:t>ion</a:t>
            </a:r>
            <a:r>
              <a:rPr lang="en-US" sz="1800" dirty="0" smtClean="0"/>
              <a:t>~ 1−10 ms at </a:t>
            </a:r>
            <a:r>
              <a:rPr lang="en-US" sz="1800" i="1" dirty="0" smtClean="0"/>
              <a:t>T</a:t>
            </a:r>
            <a:r>
              <a:rPr lang="en-US" sz="1800" i="1" baseline="-25000" dirty="0" smtClean="0"/>
              <a:t>e</a:t>
            </a:r>
            <a:r>
              <a:rPr lang="en-US" sz="1800" dirty="0" smtClean="0"/>
              <a:t> =1.3 eV</a:t>
            </a:r>
          </a:p>
          <a:p>
            <a:pPr marL="461963" lvl="1" indent="-231775">
              <a:lnSpc>
                <a:spcPct val="90000"/>
              </a:lnSpc>
              <a:buFont typeface="Times" charset="0"/>
              <a:buChar char="•"/>
              <a:defRPr/>
            </a:pPr>
            <a:r>
              <a:rPr lang="en-US" sz="1800" dirty="0" smtClean="0"/>
              <a:t>Ion residence </a:t>
            </a:r>
            <a:r>
              <a:rPr lang="en-US" sz="1800" dirty="0" err="1" smtClean="0"/>
              <a:t>time:</a:t>
            </a:r>
            <a:r>
              <a:rPr lang="en-US" sz="1800" dirty="0" err="1" smtClean="0">
                <a:latin typeface="Symbol" charset="2"/>
                <a:sym typeface="Symbol" charset="2"/>
              </a:rPr>
              <a:t></a:t>
            </a:r>
            <a:r>
              <a:rPr lang="en-US" sz="1800" baseline="-25000" dirty="0" err="1" smtClean="0"/>
              <a:t>ion</a:t>
            </a:r>
            <a:r>
              <a:rPr lang="en-US" sz="1800" dirty="0" smtClean="0"/>
              <a:t> </a:t>
            </a:r>
            <a:r>
              <a:rPr lang="en-US" sz="1800" dirty="0" err="1" smtClean="0">
                <a:sym typeface="Symbol" charset="2"/>
              </a:rPr>
              <a:t></a:t>
            </a:r>
            <a:r>
              <a:rPr lang="en-US" sz="1800" dirty="0" smtClean="0"/>
              <a:t> 3-6 ms in standard divertor, </a:t>
            </a:r>
            <a:r>
              <a:rPr lang="en-US" sz="1800" dirty="0" err="1" smtClean="0"/>
              <a:t>x</a:t>
            </a:r>
            <a:r>
              <a:rPr lang="en-US" sz="1800" dirty="0" smtClean="0"/>
              <a:t> 2 in snowflake</a:t>
            </a:r>
            <a:endParaRPr kumimoji="1" lang="en-US" sz="1800" dirty="0" smtClean="0"/>
          </a:p>
          <a:p>
            <a:pPr>
              <a:lnSpc>
                <a:spcPct val="90000"/>
              </a:lnSpc>
            </a:pPr>
            <a:endParaRPr kumimoji="1" lang="en-US" sz="1800" dirty="0" smtClean="0"/>
          </a:p>
          <a:p>
            <a:pPr>
              <a:lnSpc>
                <a:spcPct val="90000"/>
              </a:lnSpc>
            </a:pPr>
            <a:endParaRPr kumimoji="1" lang="en-US" dirty="0"/>
          </a:p>
        </p:txBody>
      </p:sp>
      <p:pic>
        <p:nvPicPr>
          <p:cNvPr id="310278" name="Picture 6" descr="image-67"/>
          <p:cNvPicPr>
            <a:picLocks noChangeAspect="1" noChangeArrowheads="1"/>
          </p:cNvPicPr>
          <p:nvPr/>
        </p:nvPicPr>
        <p:blipFill>
          <a:blip r:embed="rId3"/>
          <a:srcRect/>
          <a:stretch>
            <a:fillRect/>
          </a:stretch>
        </p:blipFill>
        <p:spPr bwMode="auto">
          <a:xfrm>
            <a:off x="5105400" y="4953000"/>
            <a:ext cx="3429000" cy="1481137"/>
          </a:xfrm>
          <a:prstGeom prst="rect">
            <a:avLst/>
          </a:prstGeom>
          <a:solidFill>
            <a:srgbClr val="CCFFFF"/>
          </a:solidFill>
        </p:spPr>
      </p:pic>
      <p:sp>
        <p:nvSpPr>
          <p:cNvPr id="310282" name="Rectangle 10"/>
          <p:cNvSpPr>
            <a:spLocks noChangeArrowheads="1"/>
          </p:cNvSpPr>
          <p:nvPr/>
        </p:nvSpPr>
        <p:spPr bwMode="auto">
          <a:xfrm>
            <a:off x="6908800" y="2422525"/>
            <a:ext cx="184150" cy="304800"/>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8" name="Picture 7" descr="iaea08-post.png"/>
          <p:cNvPicPr>
            <a:picLocks noChangeAspect="1"/>
          </p:cNvPicPr>
          <p:nvPr/>
        </p:nvPicPr>
        <p:blipFill>
          <a:blip r:embed="rId4"/>
          <a:stretch>
            <a:fillRect/>
          </a:stretch>
        </p:blipFill>
        <p:spPr>
          <a:xfrm>
            <a:off x="4419600" y="1295399"/>
            <a:ext cx="4435699" cy="3594923"/>
          </a:xfrm>
          <a:prstGeom prst="rect">
            <a:avLst/>
          </a:prstGeom>
        </p:spPr>
      </p:pic>
      <p:cxnSp>
        <p:nvCxnSpPr>
          <p:cNvPr id="9" name="Straight Arrow Connector 8"/>
          <p:cNvCxnSpPr/>
          <p:nvPr/>
        </p:nvCxnSpPr>
        <p:spPr bwMode="auto">
          <a:xfrm rot="5400000" flipH="1" flipV="1">
            <a:off x="7353300" y="1638300"/>
            <a:ext cx="1447800" cy="914400"/>
          </a:xfrm>
          <a:prstGeom prst="straightConnector1">
            <a:avLst/>
          </a:prstGeom>
          <a:noFill/>
          <a:ln w="107950" cap="flat" cmpd="sng" algn="ctr">
            <a:solidFill>
              <a:srgbClr val="660066"/>
            </a:solidFill>
            <a:prstDash val="sysDash"/>
            <a:round/>
            <a:headEnd type="none" w="med" len="med"/>
            <a:tailEnd type="arrow" w="sm" len="sm"/>
          </a:ln>
          <a:effectLst/>
        </p:spPr>
      </p:cxnSp>
    </p:spTree>
    <p:extLst>
      <p:ext uri="{BB962C8B-B14F-4D97-AF65-F5344CB8AC3E}">
        <p14:creationId xmlns:p14="http://schemas.microsoft.com/office/powerpoint/2010/main" val="20142935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6248400" cy="5257800"/>
          </a:xfrm>
        </p:spPr>
        <p:txBody>
          <a:bodyPr/>
          <a:lstStyle/>
          <a:p>
            <a:pPr>
              <a:lnSpc>
                <a:spcPct val="90000"/>
              </a:lnSpc>
              <a:defRPr/>
            </a:pPr>
            <a:r>
              <a:rPr lang="en-US" sz="1800" dirty="0" smtClean="0"/>
              <a:t>Dev</a:t>
            </a:r>
            <a:r>
              <a:rPr lang="en-US" sz="1800" dirty="0" smtClean="0">
                <a:solidFill>
                  <a:srgbClr val="000000"/>
                </a:solidFill>
              </a:rPr>
              <a:t>elopment </a:t>
            </a:r>
            <a:r>
              <a:rPr lang="en-US" sz="1800" dirty="0">
                <a:solidFill>
                  <a:srgbClr val="000000"/>
                </a:solidFill>
              </a:rPr>
              <a:t>of divertor solutions to address</a:t>
            </a:r>
          </a:p>
          <a:p>
            <a:pPr marL="635000" lvl="1" indent="-352425">
              <a:lnSpc>
                <a:spcPct val="90000"/>
              </a:lnSpc>
              <a:buFont typeface="Arial"/>
              <a:buChar char="•"/>
              <a:defRPr/>
            </a:pPr>
            <a:r>
              <a:rPr lang="en-US" sz="1600" dirty="0">
                <a:solidFill>
                  <a:srgbClr val="000000"/>
                </a:solidFill>
                <a:ea typeface="ＭＳ Ｐゴシック" charset="-128"/>
              </a:rPr>
              <a:t>2-3x</a:t>
            </a:r>
            <a:r>
              <a:rPr lang="en-US" sz="1600" dirty="0">
                <a:solidFill>
                  <a:srgbClr val="000000"/>
                </a:solidFill>
                <a:ea typeface="ＭＳ Ｐゴシック" charset="-128"/>
                <a:sym typeface="Math1" pitchFamily="2" charset="2"/>
              </a:rPr>
              <a:t> h</a:t>
            </a:r>
            <a:r>
              <a:rPr lang="en-US" sz="1600" dirty="0">
                <a:solidFill>
                  <a:srgbClr val="000000"/>
                </a:solidFill>
                <a:ea typeface="ＭＳ Ｐゴシック" charset="-128"/>
              </a:rPr>
              <a:t>igher input </a:t>
            </a:r>
            <a:r>
              <a:rPr lang="en-US" sz="1600" dirty="0" smtClean="0">
                <a:solidFill>
                  <a:srgbClr val="000000"/>
                </a:solidFill>
                <a:ea typeface="ＭＳ Ｐゴシック" charset="-128"/>
              </a:rPr>
              <a:t>power </a:t>
            </a:r>
          </a:p>
          <a:p>
            <a:pPr marL="1092200" lvl="3" indent="-352425">
              <a:lnSpc>
                <a:spcPct val="90000"/>
              </a:lnSpc>
              <a:buFont typeface="Lucida Grande"/>
              <a:buChar char="−"/>
              <a:defRPr/>
            </a:pPr>
            <a:r>
              <a:rPr lang="en-US" sz="1600" i="1" dirty="0" smtClean="0">
                <a:solidFill>
                  <a:srgbClr val="000000"/>
                </a:solidFill>
                <a:ea typeface="ＭＳ Ｐゴシック" charset="-128"/>
              </a:rPr>
              <a:t>P</a:t>
            </a:r>
            <a:r>
              <a:rPr lang="en-US" sz="1600" i="1" baseline="-25000" dirty="0" smtClean="0">
                <a:solidFill>
                  <a:srgbClr val="000000"/>
                </a:solidFill>
                <a:ea typeface="ＭＳ Ｐゴシック" charset="-128"/>
              </a:rPr>
              <a:t>NBI</a:t>
            </a:r>
            <a:r>
              <a:rPr lang="en-US" sz="1600" dirty="0" smtClean="0">
                <a:solidFill>
                  <a:srgbClr val="000000"/>
                </a:solidFill>
                <a:ea typeface="ＭＳ Ｐゴシック" charset="-128"/>
              </a:rPr>
              <a:t> &lt; 12 MW, </a:t>
            </a:r>
            <a:r>
              <a:rPr lang="en-US" sz="1600" i="1" dirty="0" err="1" smtClean="0">
                <a:solidFill>
                  <a:srgbClr val="000000"/>
                </a:solidFill>
                <a:ea typeface="ＭＳ Ｐゴシック" charset="-128"/>
              </a:rPr>
              <a:t>I</a:t>
            </a:r>
            <a:r>
              <a:rPr lang="en-US" sz="1600" i="1" baseline="-25000" dirty="0" err="1" smtClean="0">
                <a:solidFill>
                  <a:srgbClr val="000000"/>
                </a:solidFill>
                <a:ea typeface="ＭＳ Ｐゴシック" charset="-128"/>
              </a:rPr>
              <a:t>p</a:t>
            </a:r>
            <a:r>
              <a:rPr lang="en-US" sz="1600" dirty="0" smtClean="0">
                <a:solidFill>
                  <a:srgbClr val="000000"/>
                </a:solidFill>
                <a:ea typeface="ＭＳ Ｐゴシック" charset="-128"/>
              </a:rPr>
              <a:t> &lt;  2 </a:t>
            </a:r>
            <a:r>
              <a:rPr lang="en-US" sz="1600" dirty="0" smtClean="0">
                <a:solidFill>
                  <a:srgbClr val="000000"/>
                </a:solidFill>
                <a:ea typeface="ＭＳ Ｐゴシック" charset="-128"/>
              </a:rPr>
              <a:t>MA</a:t>
            </a:r>
          </a:p>
          <a:p>
            <a:pPr marL="635000" lvl="1" indent="-352425">
              <a:lnSpc>
                <a:spcPct val="90000"/>
              </a:lnSpc>
              <a:buFont typeface="Arial"/>
              <a:buChar char="•"/>
              <a:defRPr/>
            </a:pPr>
            <a:r>
              <a:rPr lang="en-US" sz="1600" dirty="0">
                <a:solidFill>
                  <a:srgbClr val="000000"/>
                </a:solidFill>
                <a:ea typeface="ＭＳ Ｐゴシック" charset="-128"/>
              </a:rPr>
              <a:t>3-5 </a:t>
            </a:r>
            <a:r>
              <a:rPr lang="en-US" sz="1600" dirty="0">
                <a:solidFill>
                  <a:srgbClr val="000000"/>
                </a:solidFill>
                <a:ea typeface="ＭＳ Ｐゴシック" charset="-128"/>
                <a:sym typeface="Math1" pitchFamily="2" charset="2"/>
              </a:rPr>
              <a:t>x longer pulse duration (t&lt; 5 s</a:t>
            </a:r>
            <a:r>
              <a:rPr lang="en-US" sz="1600" dirty="0" smtClean="0">
                <a:solidFill>
                  <a:srgbClr val="000000"/>
                </a:solidFill>
                <a:ea typeface="ＭＳ Ｐゴシック" charset="-128"/>
                <a:sym typeface="Math1" pitchFamily="2" charset="2"/>
              </a:rPr>
              <a:t>)</a:t>
            </a:r>
            <a:endParaRPr lang="en-US" sz="1600" dirty="0" smtClean="0">
              <a:solidFill>
                <a:srgbClr val="000000"/>
              </a:solidFill>
              <a:ea typeface="ＭＳ Ｐゴシック" charset="-128"/>
            </a:endParaRPr>
          </a:p>
          <a:p>
            <a:pPr marL="635000" lvl="1" indent="-352425">
              <a:lnSpc>
                <a:spcPct val="90000"/>
              </a:lnSpc>
              <a:buFont typeface="Arial"/>
              <a:buChar char="•"/>
              <a:defRPr/>
            </a:pPr>
            <a:r>
              <a:rPr lang="en-US" sz="1600" dirty="0">
                <a:solidFill>
                  <a:srgbClr val="000000"/>
                </a:solidFill>
                <a:ea typeface="ＭＳ Ｐゴシック" charset="-128"/>
              </a:rPr>
              <a:t>Up to 30 % reduction in Greenwald </a:t>
            </a:r>
            <a:r>
              <a:rPr lang="en-US" sz="1600" dirty="0" smtClean="0">
                <a:solidFill>
                  <a:srgbClr val="000000"/>
                </a:solidFill>
                <a:ea typeface="ＭＳ Ｐゴシック" charset="-128"/>
              </a:rPr>
              <a:t>fraction</a:t>
            </a:r>
            <a:endParaRPr lang="en-US" sz="1600" dirty="0">
              <a:solidFill>
                <a:srgbClr val="000000"/>
              </a:solidFill>
              <a:ea typeface="ＭＳ Ｐゴシック" charset="-128"/>
            </a:endParaRPr>
          </a:p>
          <a:p>
            <a:pPr marL="635000" lvl="1" indent="-352425">
              <a:lnSpc>
                <a:spcPct val="90000"/>
              </a:lnSpc>
              <a:buFont typeface="Arial"/>
              <a:buChar char="•"/>
              <a:defRPr/>
            </a:pPr>
            <a:r>
              <a:rPr kumimoji="1" lang="en-US" sz="1600" dirty="0"/>
              <a:t>Projected peak divertor heat fluxes up to </a:t>
            </a:r>
            <a:r>
              <a:rPr kumimoji="1" lang="en-US" sz="1600" dirty="0" smtClean="0"/>
              <a:t>25 </a:t>
            </a:r>
            <a:r>
              <a:rPr kumimoji="1" lang="en-US" sz="1600" dirty="0"/>
              <a:t>MW/m</a:t>
            </a:r>
            <a:r>
              <a:rPr kumimoji="1" lang="en-US" sz="1600" baseline="30000" dirty="0"/>
              <a:t>2 </a:t>
            </a:r>
          </a:p>
          <a:p>
            <a:pPr marL="225425" indent="-285750">
              <a:lnSpc>
                <a:spcPct val="90000"/>
              </a:lnSpc>
              <a:buFont typeface="Wingdings" charset="2"/>
              <a:buChar char="§"/>
              <a:defRPr/>
            </a:pPr>
            <a:endParaRPr lang="en-US" sz="1800" dirty="0" smtClean="0">
              <a:solidFill>
                <a:srgbClr val="000000"/>
              </a:solidFill>
              <a:ea typeface="ＭＳ Ｐゴシック" charset="-128"/>
              <a:sym typeface="Math1" pitchFamily="2" charset="2"/>
            </a:endParaRPr>
          </a:p>
          <a:p>
            <a:pPr marL="225425" indent="-285750">
              <a:lnSpc>
                <a:spcPct val="90000"/>
              </a:lnSpc>
              <a:buFont typeface="Wingdings" charset="2"/>
              <a:buChar char="§"/>
              <a:defRPr/>
            </a:pPr>
            <a:r>
              <a:rPr lang="en-US" sz="1800" dirty="0" smtClean="0">
                <a:solidFill>
                  <a:srgbClr val="000000"/>
                </a:solidFill>
                <a:ea typeface="ＭＳ Ｐゴシック" charset="-128"/>
                <a:sym typeface="Math1" pitchFamily="2" charset="2"/>
              </a:rPr>
              <a:t>Heat-flux handling solutions</a:t>
            </a:r>
          </a:p>
          <a:p>
            <a:pPr marL="682625" lvl="1" indent="-342900">
              <a:lnSpc>
                <a:spcPct val="90000"/>
              </a:lnSpc>
              <a:buFont typeface="Arial"/>
              <a:buChar char="•"/>
              <a:defRPr/>
            </a:pPr>
            <a:r>
              <a:rPr lang="en-US" sz="1600" dirty="0" smtClean="0">
                <a:solidFill>
                  <a:srgbClr val="000000"/>
                </a:solidFill>
                <a:ea typeface="ＭＳ Ｐゴシック" charset="-128"/>
                <a:sym typeface="Math1" pitchFamily="2" charset="2"/>
              </a:rPr>
              <a:t>Lower snowflake configuration</a:t>
            </a:r>
          </a:p>
          <a:p>
            <a:pPr marL="682625" lvl="1" indent="-342900">
              <a:lnSpc>
                <a:spcPct val="90000"/>
              </a:lnSpc>
              <a:buFont typeface="Arial"/>
              <a:buChar char="•"/>
              <a:defRPr/>
            </a:pPr>
            <a:r>
              <a:rPr lang="en-US" sz="1600" dirty="0">
                <a:solidFill>
                  <a:srgbClr val="000000"/>
                </a:solidFill>
                <a:ea typeface="ＭＳ Ｐゴシック" charset="-128"/>
                <a:sym typeface="Math1" pitchFamily="2" charset="2"/>
              </a:rPr>
              <a:t>U</a:t>
            </a:r>
            <a:r>
              <a:rPr lang="en-US" sz="1600" dirty="0" smtClean="0">
                <a:solidFill>
                  <a:srgbClr val="000000"/>
                </a:solidFill>
                <a:ea typeface="ＭＳ Ｐゴシック" charset="-128"/>
                <a:sym typeface="Math1" pitchFamily="2" charset="2"/>
              </a:rPr>
              <a:t>pper </a:t>
            </a:r>
            <a:r>
              <a:rPr lang="en-US" sz="1600" dirty="0" smtClean="0">
                <a:solidFill>
                  <a:srgbClr val="000000"/>
                </a:solidFill>
                <a:ea typeface="ＭＳ Ｐゴシック" charset="-128"/>
                <a:sym typeface="Math1" pitchFamily="2" charset="2"/>
              </a:rPr>
              <a:t>and lower </a:t>
            </a:r>
            <a:r>
              <a:rPr lang="en-US" sz="1600" dirty="0" smtClean="0">
                <a:solidFill>
                  <a:srgbClr val="000000"/>
                </a:solidFill>
                <a:ea typeface="ＭＳ Ｐゴシック" charset="-128"/>
                <a:sym typeface="Math1" pitchFamily="2" charset="2"/>
              </a:rPr>
              <a:t>snowflake divertor</a:t>
            </a:r>
          </a:p>
          <a:p>
            <a:pPr marL="682625" lvl="1" indent="-342900">
              <a:lnSpc>
                <a:spcPct val="90000"/>
              </a:lnSpc>
              <a:buFont typeface="Arial"/>
              <a:buChar char="•"/>
              <a:defRPr/>
            </a:pPr>
            <a:r>
              <a:rPr lang="en-US" sz="1600" dirty="0" smtClean="0">
                <a:solidFill>
                  <a:srgbClr val="000000"/>
                </a:solidFill>
                <a:ea typeface="ＭＳ Ｐゴシック" charset="-128"/>
                <a:sym typeface="Math1" pitchFamily="2" charset="2"/>
              </a:rPr>
              <a:t>Snowflake + impurity radiation</a:t>
            </a:r>
          </a:p>
          <a:p>
            <a:pPr marL="282575">
              <a:lnSpc>
                <a:spcPct val="90000"/>
              </a:lnSpc>
              <a:buFont typeface="Wingdings" charset="2"/>
              <a:buChar char="§"/>
              <a:defRPr/>
            </a:pPr>
            <a:r>
              <a:rPr lang="en-US" sz="1800" dirty="0" smtClean="0">
                <a:solidFill>
                  <a:srgbClr val="000000"/>
                </a:solidFill>
                <a:ea typeface="ＭＳ Ｐゴシック" charset="-128"/>
                <a:sym typeface="Math1" pitchFamily="2" charset="2"/>
              </a:rPr>
              <a:t>Density control</a:t>
            </a:r>
          </a:p>
          <a:p>
            <a:pPr marL="682625" lvl="1">
              <a:lnSpc>
                <a:spcPct val="90000"/>
              </a:lnSpc>
              <a:buFont typeface="Arial"/>
              <a:buChar char="•"/>
              <a:defRPr/>
            </a:pPr>
            <a:r>
              <a:rPr lang="en-US" sz="1600" dirty="0" smtClean="0">
                <a:solidFill>
                  <a:srgbClr val="000000"/>
                </a:solidFill>
                <a:ea typeface="ＭＳ Ｐゴシック" charset="-128"/>
                <a:sym typeface="Math1" pitchFamily="2" charset="2"/>
              </a:rPr>
              <a:t>Lithium coatings or liquid lithium</a:t>
            </a:r>
          </a:p>
          <a:p>
            <a:pPr marL="682625" lvl="1">
              <a:lnSpc>
                <a:spcPct val="90000"/>
              </a:lnSpc>
              <a:buFont typeface="Arial"/>
              <a:buChar char="•"/>
              <a:defRPr/>
            </a:pPr>
            <a:r>
              <a:rPr lang="en-US" sz="1600" dirty="0" smtClean="0">
                <a:solidFill>
                  <a:srgbClr val="000000"/>
                </a:solidFill>
                <a:ea typeface="ＭＳ Ｐゴシック" charset="-128"/>
                <a:sym typeface="Math1" pitchFamily="2" charset="2"/>
              </a:rPr>
              <a:t>Conceptual </a:t>
            </a:r>
            <a:r>
              <a:rPr lang="en-US" sz="1600" dirty="0" err="1" smtClean="0">
                <a:solidFill>
                  <a:srgbClr val="000000"/>
                </a:solidFill>
                <a:ea typeface="ＭＳ Ｐゴシック" charset="-128"/>
                <a:sym typeface="Math1" pitchFamily="2" charset="2"/>
              </a:rPr>
              <a:t>cryo</a:t>
            </a:r>
            <a:r>
              <a:rPr lang="en-US" sz="1600" dirty="0" smtClean="0">
                <a:solidFill>
                  <a:srgbClr val="000000"/>
                </a:solidFill>
                <a:ea typeface="ＭＳ Ｐゴシック" charset="-128"/>
                <a:sym typeface="Math1" pitchFamily="2" charset="2"/>
              </a:rPr>
              <a:t>-pump design</a:t>
            </a:r>
            <a:endParaRPr lang="en-US" sz="1600" dirty="0">
              <a:solidFill>
                <a:srgbClr val="000000"/>
              </a:solidFill>
              <a:ea typeface="ＭＳ Ｐゴシック" charset="-128"/>
              <a:sym typeface="Math1" pitchFamily="2" charset="2"/>
            </a:endParaRPr>
          </a:p>
          <a:p>
            <a:pPr marL="231733" indent="-285750">
              <a:lnSpc>
                <a:spcPct val="90000"/>
              </a:lnSpc>
              <a:buFont typeface="Wingdings" charset="2"/>
              <a:buChar char="§"/>
              <a:defRPr/>
            </a:pPr>
            <a:r>
              <a:rPr kumimoji="1" lang="en-US" sz="1800" dirty="0" smtClean="0"/>
              <a:t>Divertor control</a:t>
            </a:r>
          </a:p>
          <a:p>
            <a:pPr marL="631783" lvl="1">
              <a:lnSpc>
                <a:spcPct val="90000"/>
              </a:lnSpc>
              <a:buFont typeface="Wingdings" charset="2"/>
              <a:buChar char="§"/>
              <a:defRPr/>
            </a:pPr>
            <a:r>
              <a:rPr kumimoji="1" lang="en-US" sz="1600" dirty="0" smtClean="0"/>
              <a:t>Additional </a:t>
            </a:r>
            <a:r>
              <a:rPr kumimoji="1" lang="en-US" sz="1600" dirty="0"/>
              <a:t>divertor coil </a:t>
            </a:r>
            <a:r>
              <a:rPr kumimoji="1" lang="en-US" sz="1600" dirty="0" smtClean="0"/>
              <a:t>PF1C</a:t>
            </a:r>
          </a:p>
          <a:p>
            <a:pPr marL="631783" lvl="1">
              <a:lnSpc>
                <a:spcPct val="90000"/>
              </a:lnSpc>
              <a:buFont typeface="Wingdings" charset="2"/>
              <a:buChar char="§"/>
              <a:defRPr/>
            </a:pPr>
            <a:r>
              <a:rPr kumimoji="1" lang="en-US" sz="1600" dirty="0" smtClean="0"/>
              <a:t>Developing snowflake control</a:t>
            </a:r>
            <a:endParaRPr kumimoji="1" lang="en-US" sz="1600" dirty="0" smtClean="0"/>
          </a:p>
          <a:p>
            <a:pPr marL="631783" lvl="1">
              <a:lnSpc>
                <a:spcPct val="90000"/>
              </a:lnSpc>
              <a:buFont typeface="Wingdings" charset="2"/>
              <a:buChar char="§"/>
              <a:defRPr/>
            </a:pPr>
            <a:r>
              <a:rPr lang="en-US" sz="1600" dirty="0">
                <a:solidFill>
                  <a:srgbClr val="000000"/>
                </a:solidFill>
                <a:ea typeface="ＭＳ Ｐゴシック" charset="-128"/>
                <a:sym typeface="Math1" pitchFamily="2" charset="2"/>
              </a:rPr>
              <a:t>Developing plans </a:t>
            </a:r>
            <a:r>
              <a:rPr lang="en-US" sz="1600" dirty="0" smtClean="0">
                <a:solidFill>
                  <a:srgbClr val="000000"/>
                </a:solidFill>
                <a:ea typeface="ＭＳ Ｐゴシック" charset="-128"/>
                <a:sym typeface="Math1" pitchFamily="2" charset="2"/>
              </a:rPr>
              <a:t>for radiative </a:t>
            </a:r>
            <a:r>
              <a:rPr lang="en-US" sz="1600" dirty="0">
                <a:solidFill>
                  <a:srgbClr val="000000"/>
                </a:solidFill>
                <a:ea typeface="ＭＳ Ｐゴシック" charset="-128"/>
                <a:sym typeface="Math1" pitchFamily="2" charset="2"/>
              </a:rPr>
              <a:t>feedback </a:t>
            </a:r>
            <a:r>
              <a:rPr lang="en-US" sz="1600" dirty="0" smtClean="0">
                <a:solidFill>
                  <a:srgbClr val="000000"/>
                </a:solidFill>
                <a:ea typeface="ＭＳ Ｐゴシック" charset="-128"/>
                <a:sym typeface="Math1" pitchFamily="2" charset="2"/>
              </a:rPr>
              <a:t>control</a:t>
            </a:r>
            <a:endParaRPr lang="en-US" sz="1600" dirty="0">
              <a:solidFill>
                <a:srgbClr val="000000"/>
              </a:solidFill>
              <a:ea typeface="ＭＳ Ｐゴシック" charset="-128"/>
              <a:sym typeface="Math1" pitchFamily="2" charset="2"/>
            </a:endParaRPr>
          </a:p>
          <a:p>
            <a:pPr marL="631783" lvl="1">
              <a:lnSpc>
                <a:spcPct val="90000"/>
              </a:lnSpc>
              <a:buFont typeface="Wingdings" charset="2"/>
              <a:buChar char="§"/>
              <a:defRPr/>
            </a:pPr>
            <a:endParaRPr lang="en-US" sz="1800" dirty="0"/>
          </a:p>
        </p:txBody>
      </p:sp>
      <p:sp>
        <p:nvSpPr>
          <p:cNvPr id="2" name="Title 1"/>
          <p:cNvSpPr>
            <a:spLocks noGrp="1"/>
          </p:cNvSpPr>
          <p:nvPr>
            <p:ph type="title"/>
          </p:nvPr>
        </p:nvSpPr>
        <p:spPr>
          <a:xfrm>
            <a:off x="533401" y="76203"/>
            <a:ext cx="8077200" cy="809625"/>
          </a:xfrm>
        </p:spPr>
        <p:txBody>
          <a:bodyPr/>
          <a:lstStyle/>
          <a:p>
            <a:r>
              <a:rPr lang="en-US" sz="3600" dirty="0" smtClean="0"/>
              <a:t>Outlook for NSTX-Upgrade</a:t>
            </a:r>
            <a:endParaRPr lang="en-US" sz="3600" dirty="0"/>
          </a:p>
        </p:txBody>
      </p:sp>
      <p:pic>
        <p:nvPicPr>
          <p:cNvPr id="4" name="Picture 6"/>
          <p:cNvPicPr>
            <a:picLocks noChangeAspect="1" noChangeArrowheads="1"/>
          </p:cNvPicPr>
          <p:nvPr/>
        </p:nvPicPr>
        <p:blipFill>
          <a:blip r:embed="rId2"/>
          <a:srcRect/>
          <a:stretch>
            <a:fillRect/>
          </a:stretch>
        </p:blipFill>
        <p:spPr bwMode="auto">
          <a:xfrm>
            <a:off x="7057230" y="1295400"/>
            <a:ext cx="1705769" cy="2133600"/>
          </a:xfrm>
          <a:prstGeom prst="rect">
            <a:avLst/>
          </a:prstGeom>
          <a:noFill/>
        </p:spPr>
      </p:pic>
      <p:pic>
        <p:nvPicPr>
          <p:cNvPr id="5" name="Picture 23"/>
          <p:cNvPicPr>
            <a:picLocks noChangeAspect="1" noChangeArrowheads="1"/>
          </p:cNvPicPr>
          <p:nvPr/>
        </p:nvPicPr>
        <p:blipFill>
          <a:blip r:embed="rId3"/>
          <a:srcRect/>
          <a:stretch>
            <a:fillRect/>
          </a:stretch>
        </p:blipFill>
        <p:spPr bwMode="auto">
          <a:xfrm>
            <a:off x="5562600" y="3337316"/>
            <a:ext cx="3200399" cy="3272658"/>
          </a:xfrm>
          <a:prstGeom prst="rect">
            <a:avLst/>
          </a:prstGeom>
          <a:noFill/>
        </p:spPr>
      </p:pic>
      <p:sp>
        <p:nvSpPr>
          <p:cNvPr id="6" name="Right Arrow 5"/>
          <p:cNvSpPr/>
          <p:nvPr/>
        </p:nvSpPr>
        <p:spPr bwMode="auto">
          <a:xfrm>
            <a:off x="6019800" y="3200400"/>
            <a:ext cx="978408" cy="484632"/>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Tree>
    <p:extLst>
      <p:ext uri="{BB962C8B-B14F-4D97-AF65-F5344CB8AC3E}">
        <p14:creationId xmlns:p14="http://schemas.microsoft.com/office/powerpoint/2010/main" val="3028581668"/>
      </p:ext>
    </p:extLst>
  </p:cSld>
  <p:clrMapOvr>
    <a:masterClrMapping/>
  </p:clrMapOvr>
  <mc:AlternateContent xmlns:mc="http://schemas.openxmlformats.org/markup-compatibility/2006" xmlns:p14="http://schemas.microsoft.com/office/powerpoint/2010/main">
    <mc:Choice Requires="p14">
      <p:transition spd="slow" p14:dur="2000" advTm="2502"/>
    </mc:Choice>
    <mc:Fallback xmlns="">
      <p:transition xmlns:p14="http://schemas.microsoft.com/office/powerpoint/2010/main" spd="slow" advTm="250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r>
              <a:rPr lang="en-US" dirty="0" smtClean="0"/>
              <a:t>: High flux expansion </a:t>
            </a:r>
            <a:r>
              <a:rPr lang="en-US" dirty="0" smtClean="0"/>
              <a:t>(</a:t>
            </a:r>
            <a:r>
              <a:rPr lang="en-US" dirty="0" smtClean="0">
                <a:solidFill>
                  <a:srgbClr val="FF0000"/>
                </a:solidFill>
              </a:rPr>
              <a:t>snowflake</a:t>
            </a:r>
            <a:r>
              <a:rPr lang="en-US" dirty="0" smtClean="0"/>
              <a:t>) area</a:t>
            </a:r>
            <a:r>
              <a:rPr lang="en-US" dirty="0" smtClean="0"/>
              <a:t>-pumping </a:t>
            </a:r>
            <a:r>
              <a:rPr lang="en-US" dirty="0" smtClean="0"/>
              <a:t>(</a:t>
            </a:r>
            <a:r>
              <a:rPr lang="en-US" dirty="0" smtClean="0">
                <a:solidFill>
                  <a:srgbClr val="FF0000"/>
                </a:solidFill>
              </a:rPr>
              <a:t>lithium</a:t>
            </a:r>
            <a:r>
              <a:rPr lang="en-US" dirty="0" smtClean="0"/>
              <a:t>) divertor </a:t>
            </a:r>
            <a:r>
              <a:rPr lang="en-US" dirty="0" smtClean="0"/>
              <a:t>is studied in NSTX</a:t>
            </a:r>
            <a:endParaRPr lang="en-US" dirty="0"/>
          </a:p>
        </p:txBody>
      </p:sp>
      <p:sp>
        <p:nvSpPr>
          <p:cNvPr id="3" name="Content Placeholder 2"/>
          <p:cNvSpPr>
            <a:spLocks noGrp="1"/>
          </p:cNvSpPr>
          <p:nvPr>
            <p:ph idx="1"/>
          </p:nvPr>
        </p:nvSpPr>
        <p:spPr>
          <a:xfrm>
            <a:off x="152400" y="3657600"/>
            <a:ext cx="7162800" cy="3048000"/>
          </a:xfrm>
        </p:spPr>
        <p:txBody>
          <a:bodyPr/>
          <a:lstStyle/>
          <a:p>
            <a:r>
              <a:rPr lang="en-US" sz="2000" b="1" dirty="0" smtClean="0"/>
              <a:t>“Snowflake” divertor configuration</a:t>
            </a:r>
          </a:p>
          <a:p>
            <a:pPr marL="514350" lvl="1" indent="-290513"/>
            <a:r>
              <a:rPr lang="en-US" sz="1800" dirty="0" smtClean="0"/>
              <a:t>Obtained with three existing divertor coils for up to 600 ms</a:t>
            </a:r>
          </a:p>
          <a:p>
            <a:pPr marL="514350" lvl="1" indent="-290513"/>
            <a:r>
              <a:rPr lang="en-US" sz="1800" dirty="0" smtClean="0"/>
              <a:t>H-mode confinement maintained with significant reduction in core impurities</a:t>
            </a:r>
          </a:p>
          <a:p>
            <a:pPr marL="514350" lvl="1" indent="-290513"/>
            <a:r>
              <a:rPr lang="en-US" sz="1800" dirty="0" smtClean="0"/>
              <a:t>Significant reduction in peak heat flux (and outer strike point partial detachment)</a:t>
            </a:r>
          </a:p>
          <a:p>
            <a:pPr marL="514350" lvl="1" indent="-290513"/>
            <a:r>
              <a:rPr lang="en-US" sz="1800" dirty="0" smtClean="0"/>
              <a:t>Higher divertor plasma-wetted area </a:t>
            </a:r>
            <a:r>
              <a:rPr lang="en-US" sz="1800" i="1" dirty="0" err="1" smtClean="0"/>
              <a:t>A</a:t>
            </a:r>
            <a:r>
              <a:rPr lang="en-US" sz="1800" i="1" baseline="-25000" dirty="0" err="1" smtClean="0"/>
              <a:t>wet</a:t>
            </a:r>
            <a:r>
              <a:rPr lang="en-US" sz="1800" i="1" baseline="-25000" dirty="0" smtClean="0"/>
              <a:t> </a:t>
            </a:r>
            <a:r>
              <a:rPr lang="en-US" sz="1800" dirty="0" smtClean="0"/>
              <a:t> and divertor volume</a:t>
            </a:r>
          </a:p>
          <a:p>
            <a:pPr marL="514350" lvl="1" indent="-290513"/>
            <a:r>
              <a:rPr lang="en-US" sz="1800" dirty="0" smtClean="0"/>
              <a:t>Consistent with theoretical predictions and 2D fluid model</a:t>
            </a:r>
          </a:p>
          <a:p>
            <a:pPr marL="514350" lvl="1" indent="-290513"/>
            <a:r>
              <a:rPr lang="en-US" sz="1800" dirty="0"/>
              <a:t>C</a:t>
            </a:r>
            <a:r>
              <a:rPr lang="en-US" sz="1800" dirty="0" smtClean="0"/>
              <a:t>andidate divertor solution for NSTX-Upgrade</a:t>
            </a:r>
          </a:p>
          <a:p>
            <a:pPr marL="804863" lvl="1" indent="-290513">
              <a:buNone/>
            </a:pPr>
            <a:endParaRPr lang="en-US" sz="1800" dirty="0"/>
          </a:p>
        </p:txBody>
      </p:sp>
      <p:pic>
        <p:nvPicPr>
          <p:cNvPr id="5" name="Picture 4" descr="eps11-aps10-qdiv4eric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698" y="4953000"/>
            <a:ext cx="1869102" cy="1678077"/>
          </a:xfrm>
          <a:prstGeom prst="rect">
            <a:avLst/>
          </a:prstGeom>
        </p:spPr>
      </p:pic>
      <p:sp>
        <p:nvSpPr>
          <p:cNvPr id="7" name="Content Placeholder 2"/>
          <p:cNvSpPr txBox="1">
            <a:spLocks/>
          </p:cNvSpPr>
          <p:nvPr/>
        </p:nvSpPr>
        <p:spPr bwMode="auto">
          <a:xfrm>
            <a:off x="152400" y="1143000"/>
            <a:ext cx="7239000" cy="228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4483"/>
              </a:buClr>
              <a:buFont typeface="Wingdings" pitchFamily="-65"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pitchFamily="-65" charset="0"/>
              <a:buChar char="•"/>
              <a:defRPr sz="2400">
                <a:solidFill>
                  <a:schemeClr val="tx1"/>
                </a:solidFill>
                <a:latin typeface="+mn-lt"/>
                <a:ea typeface="+mn-ea"/>
                <a:cs typeface="+mn-cs"/>
              </a:defRPr>
            </a:lvl2pPr>
            <a:lvl3pPr marL="1143000" indent="-228600" algn="l" rtl="0" fontAlgn="base">
              <a:spcBef>
                <a:spcPct val="20000"/>
              </a:spcBef>
              <a:spcAft>
                <a:spcPct val="0"/>
              </a:spcAft>
              <a:buClr>
                <a:srgbClr val="004483"/>
              </a:buClr>
              <a:buFont typeface="Symbol" pitchFamily="-65" charset="2"/>
              <a:buChar char=""/>
              <a:defRPr sz="2400">
                <a:solidFill>
                  <a:schemeClr val="tx1"/>
                </a:solidFill>
                <a:latin typeface="+mn-lt"/>
                <a:ea typeface="+mn-ea"/>
                <a:cs typeface="+mn-cs"/>
              </a:defRPr>
            </a:lvl3pPr>
            <a:lvl4pPr marL="1600200" indent="-228600" algn="l" rtl="0" fontAlgn="base">
              <a:spcBef>
                <a:spcPct val="20000"/>
              </a:spcBef>
              <a:spcAft>
                <a:spcPct val="0"/>
              </a:spcAft>
              <a:buClr>
                <a:srgbClr val="004483"/>
              </a:buClr>
              <a:buFont typeface="Symbol" pitchFamily="-65" charset="2"/>
              <a:buChar char=""/>
              <a:defRPr sz="2000">
                <a:solidFill>
                  <a:schemeClr val="tx1"/>
                </a:solidFill>
                <a:latin typeface="+mn-lt"/>
                <a:ea typeface="+mn-ea"/>
                <a:cs typeface="+mn-cs"/>
              </a:defRPr>
            </a:lvl4pPr>
            <a:lvl5pPr marL="20574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5pPr>
            <a:lvl6pPr marL="25146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6pPr>
            <a:lvl7pPr marL="29718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7pPr>
            <a:lvl8pPr marL="34290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8pPr>
            <a:lvl9pPr marL="38862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9pPr>
          </a:lstStyle>
          <a:p>
            <a:r>
              <a:rPr lang="en-US" sz="2000" i="0" dirty="0" smtClean="0"/>
              <a:t>Evaporative lithium coatings on carbon PFCs</a:t>
            </a:r>
          </a:p>
          <a:p>
            <a:pPr marL="514350" lvl="1" indent="-290513"/>
            <a:r>
              <a:rPr lang="en-US" sz="1800" b="0" i="0" dirty="0" smtClean="0"/>
              <a:t>Surface pumping reduced ion inventory (density) by up to 50 %</a:t>
            </a:r>
          </a:p>
          <a:p>
            <a:pPr marL="514350" lvl="1" indent="-290513"/>
            <a:r>
              <a:rPr lang="en-US" sz="1800" b="0" i="0" dirty="0" smtClean="0"/>
              <a:t>Recycling reduced by up to 50 % in both divertors and wall</a:t>
            </a:r>
          </a:p>
          <a:p>
            <a:pPr marL="514350" lvl="1" indent="-290513"/>
            <a:r>
              <a:rPr lang="en-US" sz="1800" b="0" i="0" dirty="0" smtClean="0"/>
              <a:t>Local recycling coefficients reduced on inner wall and far SOL, remained similar in the outer strike point region</a:t>
            </a:r>
          </a:p>
          <a:p>
            <a:pPr marL="514350" lvl="1" indent="-290513"/>
            <a:r>
              <a:rPr lang="en-US" sz="1800" b="0" i="0" dirty="0" smtClean="0"/>
              <a:t>Parallel heat transport regime in the SOL changes from conduction-limited to sheath-limited (low-recycling)</a:t>
            </a:r>
          </a:p>
          <a:p>
            <a:pPr marL="514350" lvl="1" indent="-290513"/>
            <a:r>
              <a:rPr lang="en-US" sz="1800" b="0" i="0" dirty="0" smtClean="0"/>
              <a:t>Core lithium density low, uncorrelated with divertor source</a:t>
            </a:r>
            <a:endParaRPr lang="en-US" sz="1200" b="0" i="0" dirty="0" smtClean="0"/>
          </a:p>
        </p:txBody>
      </p:sp>
      <p:pic>
        <p:nvPicPr>
          <p:cNvPr id="8" name="Picture 7" descr="sfd4apsdpppress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463" y="1219200"/>
            <a:ext cx="1965337" cy="3728756"/>
          </a:xfrm>
          <a:prstGeom prst="rect">
            <a:avLst/>
          </a:prstGeom>
        </p:spPr>
      </p:pic>
    </p:spTree>
    <p:extLst>
      <p:ext uri="{BB962C8B-B14F-4D97-AF65-F5344CB8AC3E}">
        <p14:creationId xmlns:p14="http://schemas.microsoft.com/office/powerpoint/2010/main" val="4069629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28600" y="1295400"/>
            <a:ext cx="6477000" cy="5181600"/>
          </a:xfrm>
        </p:spPr>
        <p:txBody>
          <a:bodyPr>
            <a:noAutofit/>
          </a:bodyPr>
          <a:lstStyle/>
          <a:p>
            <a:pPr>
              <a:lnSpc>
                <a:spcPct val="90000"/>
              </a:lnSpc>
              <a:spcBef>
                <a:spcPct val="0"/>
              </a:spcBef>
              <a:spcAft>
                <a:spcPts val="600"/>
              </a:spcAft>
              <a:buClr>
                <a:schemeClr val="accent2"/>
              </a:buClr>
            </a:pPr>
            <a:r>
              <a:rPr lang="en-US" sz="2200" dirty="0" smtClean="0"/>
              <a:t>Access to reduced core collisionality</a:t>
            </a:r>
          </a:p>
          <a:p>
            <a:pPr lvl="1" indent="-396875">
              <a:lnSpc>
                <a:spcPct val="90000"/>
              </a:lnSpc>
              <a:spcBef>
                <a:spcPct val="0"/>
              </a:spcBef>
              <a:spcAft>
                <a:spcPts val="600"/>
              </a:spcAft>
              <a:buClr>
                <a:schemeClr val="accent2"/>
              </a:buClr>
            </a:pPr>
            <a:r>
              <a:rPr lang="en-US" sz="2000" i="1" dirty="0" smtClean="0"/>
              <a:t>n</a:t>
            </a:r>
            <a:r>
              <a:rPr lang="en-US" sz="2000" i="1" baseline="-25000" dirty="0" smtClean="0"/>
              <a:t>e</a:t>
            </a:r>
            <a:r>
              <a:rPr lang="en-US" sz="2000" i="1" dirty="0" smtClean="0"/>
              <a:t> </a:t>
            </a:r>
            <a:r>
              <a:rPr lang="en-US" sz="2000" dirty="0" smtClean="0"/>
              <a:t>~ 0.6-0.9 </a:t>
            </a:r>
            <a:r>
              <a:rPr lang="en-US" sz="2000" i="1" dirty="0" err="1" smtClean="0"/>
              <a:t>n</a:t>
            </a:r>
            <a:r>
              <a:rPr lang="en-US" sz="2000" i="1" baseline="-25000" dirty="0" err="1" smtClean="0"/>
              <a:t>G</a:t>
            </a:r>
            <a:r>
              <a:rPr lang="en-US" sz="2000" i="1" dirty="0" smtClean="0"/>
              <a:t> </a:t>
            </a:r>
            <a:r>
              <a:rPr lang="en-US" sz="2000" dirty="0" smtClean="0"/>
              <a:t>for transport, stability, start-up, high non-inductive current fraction scenario studies for future STs (e.g., NSTX-Upgrade)</a:t>
            </a:r>
          </a:p>
          <a:p>
            <a:pPr lvl="1" indent="-396875">
              <a:lnSpc>
                <a:spcPct val="90000"/>
              </a:lnSpc>
              <a:spcBef>
                <a:spcPct val="0"/>
              </a:spcBef>
              <a:spcAft>
                <a:spcPts val="600"/>
              </a:spcAft>
              <a:buClr>
                <a:schemeClr val="accent2"/>
              </a:buClr>
            </a:pPr>
            <a:r>
              <a:rPr lang="en-US" sz="2000" i="1" dirty="0"/>
              <a:t>n</a:t>
            </a:r>
            <a:r>
              <a:rPr lang="en-US" sz="2000" i="1" baseline="-25000" dirty="0"/>
              <a:t>e</a:t>
            </a:r>
            <a:r>
              <a:rPr lang="en-US" sz="2000" i="1" dirty="0"/>
              <a:t> </a:t>
            </a:r>
            <a:r>
              <a:rPr lang="en-US" sz="2000" dirty="0"/>
              <a:t>~ </a:t>
            </a:r>
            <a:r>
              <a:rPr lang="en-US" sz="2000" dirty="0" smtClean="0"/>
              <a:t>0.3-0.7 </a:t>
            </a:r>
            <a:r>
              <a:rPr lang="en-US" sz="2000" i="1" dirty="0" err="1"/>
              <a:t>n</a:t>
            </a:r>
            <a:r>
              <a:rPr lang="en-US" sz="2000" i="1" baseline="-25000" dirty="0" err="1"/>
              <a:t>G</a:t>
            </a:r>
            <a:r>
              <a:rPr lang="en-US" sz="2000" dirty="0"/>
              <a:t> </a:t>
            </a:r>
            <a:r>
              <a:rPr lang="en-US" sz="2000" dirty="0" smtClean="0"/>
              <a:t>for adequate NBI current drive efficiency in scenarios relevant to fusion and nuclear science ST-based devices</a:t>
            </a:r>
          </a:p>
          <a:p>
            <a:pPr indent="-396875">
              <a:lnSpc>
                <a:spcPct val="90000"/>
              </a:lnSpc>
              <a:spcBef>
                <a:spcPct val="0"/>
              </a:spcBef>
              <a:spcAft>
                <a:spcPts val="600"/>
              </a:spcAft>
              <a:buClr>
                <a:schemeClr val="accent2"/>
              </a:buClr>
            </a:pPr>
            <a:r>
              <a:rPr lang="en-US" sz="2200" dirty="0" smtClean="0"/>
              <a:t>Spherical tokamak: compact divertor for power and particle exhaust </a:t>
            </a:r>
          </a:p>
          <a:p>
            <a:pPr indent="-396875">
              <a:lnSpc>
                <a:spcPct val="90000"/>
              </a:lnSpc>
              <a:spcBef>
                <a:spcPct val="0"/>
              </a:spcBef>
              <a:spcAft>
                <a:spcPts val="600"/>
              </a:spcAft>
              <a:buClr>
                <a:schemeClr val="accent2"/>
              </a:buClr>
            </a:pPr>
            <a:r>
              <a:rPr lang="en-US" sz="2200" dirty="0" smtClean="0"/>
              <a:t>NSTX (Aspect ratio A=1.4-1.5)</a:t>
            </a:r>
          </a:p>
          <a:p>
            <a:pPr marL="739775" lvl="1" indent="-404813">
              <a:lnSpc>
                <a:spcPct val="90000"/>
              </a:lnSpc>
              <a:spcBef>
                <a:spcPct val="0"/>
              </a:spcBef>
              <a:spcAft>
                <a:spcPts val="600"/>
              </a:spcAft>
              <a:buClr>
                <a:schemeClr val="accent2"/>
              </a:buClr>
            </a:pPr>
            <a:r>
              <a:rPr lang="en-US" sz="2000" dirty="0" err="1" smtClean="0"/>
              <a:t>I</a:t>
            </a:r>
            <a:r>
              <a:rPr lang="en-US" sz="2000" baseline="-25000" dirty="0" err="1" smtClean="0"/>
              <a:t>p</a:t>
            </a:r>
            <a:r>
              <a:rPr lang="en-US" sz="2000" dirty="0" smtClean="0"/>
              <a:t> ≤ 1.4 MA, P</a:t>
            </a:r>
            <a:r>
              <a:rPr lang="en-US" sz="2000" baseline="-25000" dirty="0" smtClean="0"/>
              <a:t>in</a:t>
            </a:r>
            <a:r>
              <a:rPr lang="en-US" sz="2000" dirty="0" smtClean="0"/>
              <a:t> ≤ 7.4 MW (NBI), P / R ~ 10</a:t>
            </a:r>
          </a:p>
          <a:p>
            <a:pPr marL="739775" lvl="1" indent="-404813">
              <a:lnSpc>
                <a:spcPct val="90000"/>
              </a:lnSpc>
              <a:spcBef>
                <a:spcPct val="0"/>
              </a:spcBef>
              <a:spcAft>
                <a:spcPts val="600"/>
              </a:spcAft>
              <a:buClr>
                <a:schemeClr val="accent2"/>
              </a:buClr>
            </a:pPr>
            <a:r>
              <a:rPr lang="en-US" sz="2000" i="1" dirty="0" err="1" smtClean="0"/>
              <a:t>q</a:t>
            </a:r>
            <a:r>
              <a:rPr lang="en-US" sz="2000" i="1" baseline="-25000" dirty="0" err="1" smtClean="0"/>
              <a:t>peak</a:t>
            </a:r>
            <a:r>
              <a:rPr lang="en-US" sz="2000" dirty="0" smtClean="0"/>
              <a:t> ≤ 15 MW/m</a:t>
            </a:r>
            <a:r>
              <a:rPr lang="en-US" sz="2000" baseline="30000" dirty="0" smtClean="0"/>
              <a:t>2</a:t>
            </a:r>
            <a:r>
              <a:rPr lang="en-US" sz="2000" dirty="0" smtClean="0"/>
              <a:t>, </a:t>
            </a:r>
            <a:r>
              <a:rPr lang="en-US" sz="2000" i="1" dirty="0" smtClean="0"/>
              <a:t>q</a:t>
            </a:r>
            <a:r>
              <a:rPr lang="en-US" sz="2000" i="1" baseline="-25000" dirty="0" smtClean="0"/>
              <a:t>||</a:t>
            </a:r>
            <a:r>
              <a:rPr lang="en-US" sz="2000" dirty="0" smtClean="0"/>
              <a:t> ≤ 200 MW/m</a:t>
            </a:r>
            <a:r>
              <a:rPr lang="en-US" sz="2000" baseline="30000" dirty="0" smtClean="0"/>
              <a:t>2</a:t>
            </a:r>
          </a:p>
          <a:p>
            <a:pPr marL="739775" lvl="1" indent="-404813">
              <a:lnSpc>
                <a:spcPct val="90000"/>
              </a:lnSpc>
              <a:spcBef>
                <a:spcPct val="0"/>
              </a:spcBef>
              <a:spcAft>
                <a:spcPts val="600"/>
              </a:spcAft>
              <a:buClr>
                <a:schemeClr val="accent2"/>
              </a:buClr>
            </a:pPr>
            <a:r>
              <a:rPr lang="en-US" sz="2000" dirty="0" smtClean="0"/>
              <a:t>ATJ </a:t>
            </a:r>
            <a:r>
              <a:rPr lang="en-US" sz="2000" dirty="0"/>
              <a:t>and CFC graphite </a:t>
            </a:r>
            <a:r>
              <a:rPr lang="en-US" sz="2000" dirty="0" smtClean="0"/>
              <a:t>tiles as PFCs</a:t>
            </a:r>
            <a:endParaRPr lang="en-US" sz="2000" dirty="0"/>
          </a:p>
          <a:p>
            <a:pPr marL="739775" lvl="1" indent="-404813"/>
            <a:r>
              <a:rPr lang="en-US" sz="2000" dirty="0" smtClean="0"/>
              <a:t>Typical </a:t>
            </a:r>
            <a:r>
              <a:rPr lang="en-US" sz="2000" dirty="0"/>
              <a:t>divertor strike point </a:t>
            </a:r>
            <a:r>
              <a:rPr lang="en-US" sz="2000" dirty="0" smtClean="0"/>
              <a:t>region</a:t>
            </a:r>
            <a:r>
              <a:rPr lang="en-US" sz="2000" i="1" dirty="0" smtClean="0"/>
              <a:t> T</a:t>
            </a:r>
            <a:r>
              <a:rPr lang="en-US" sz="2000" dirty="0" smtClean="0"/>
              <a:t> </a:t>
            </a:r>
            <a:r>
              <a:rPr lang="en-US" sz="2000" dirty="0"/>
              <a:t>≤ 500 C  </a:t>
            </a:r>
            <a:endParaRPr lang="en-US" sz="2000" dirty="0" smtClean="0"/>
          </a:p>
          <a:p>
            <a:pPr marL="739775" lvl="1" indent="-404813">
              <a:buNone/>
            </a:pPr>
            <a:r>
              <a:rPr lang="en-US" sz="2000" dirty="0"/>
              <a:t>	</a:t>
            </a:r>
            <a:r>
              <a:rPr lang="en-US" sz="2000" dirty="0" smtClean="0"/>
              <a:t>(</a:t>
            </a:r>
            <a:r>
              <a:rPr lang="en-US" sz="2000" i="1" dirty="0" err="1"/>
              <a:t>q</a:t>
            </a:r>
            <a:r>
              <a:rPr lang="en-US" sz="2000" i="1" baseline="-25000" dirty="0" err="1"/>
              <a:t>peak</a:t>
            </a:r>
            <a:r>
              <a:rPr lang="en-US" sz="2000" dirty="0"/>
              <a:t> </a:t>
            </a:r>
            <a:r>
              <a:rPr lang="en-US" sz="2000" dirty="0">
                <a:sym typeface="Symbol" pitchFamily="24" charset="2"/>
              </a:rPr>
              <a:t></a:t>
            </a:r>
            <a:r>
              <a:rPr lang="en-US" sz="2000" dirty="0"/>
              <a:t> 10 MW/m</a:t>
            </a:r>
            <a:r>
              <a:rPr lang="en-US" sz="2000" baseline="30000" dirty="0"/>
              <a:t>2</a:t>
            </a:r>
            <a:r>
              <a:rPr lang="en-US" sz="2000" dirty="0" smtClean="0"/>
              <a:t>) in 1 s discharges</a:t>
            </a:r>
            <a:endParaRPr lang="en-US" sz="2800" dirty="0"/>
          </a:p>
          <a:p>
            <a:pPr lvl="1" indent="-396875">
              <a:lnSpc>
                <a:spcPct val="90000"/>
              </a:lnSpc>
              <a:spcBef>
                <a:spcPct val="0"/>
              </a:spcBef>
              <a:spcAft>
                <a:spcPts val="600"/>
              </a:spcAft>
              <a:buClr>
                <a:schemeClr val="accent2"/>
              </a:buClr>
            </a:pPr>
            <a:endParaRPr lang="en-US" sz="2000" dirty="0" smtClean="0"/>
          </a:p>
          <a:p>
            <a:pPr indent="-396875">
              <a:lnSpc>
                <a:spcPct val="90000"/>
              </a:lnSpc>
              <a:spcBef>
                <a:spcPct val="0"/>
              </a:spcBef>
              <a:spcAft>
                <a:spcPts val="600"/>
              </a:spcAft>
              <a:buClr>
                <a:schemeClr val="accent2"/>
              </a:buClr>
            </a:pPr>
            <a:endParaRPr lang="en-US" sz="2000" dirty="0" smtClean="0"/>
          </a:p>
          <a:p>
            <a:pPr lvl="1">
              <a:lnSpc>
                <a:spcPct val="90000"/>
              </a:lnSpc>
              <a:spcBef>
                <a:spcPct val="0"/>
              </a:spcBef>
              <a:spcAft>
                <a:spcPts val="600"/>
              </a:spcAft>
              <a:buClr>
                <a:schemeClr val="accent2"/>
              </a:buClr>
            </a:pPr>
            <a:endParaRPr lang="en-US" sz="2000" dirty="0" smtClean="0"/>
          </a:p>
          <a:p>
            <a:pPr>
              <a:lnSpc>
                <a:spcPct val="90000"/>
              </a:lnSpc>
              <a:spcBef>
                <a:spcPct val="0"/>
              </a:spcBef>
              <a:spcAft>
                <a:spcPts val="600"/>
              </a:spcAft>
              <a:buClr>
                <a:schemeClr val="accent2"/>
              </a:buClr>
            </a:pPr>
            <a:endParaRPr lang="en-US" sz="2000" dirty="0" smtClean="0"/>
          </a:p>
        </p:txBody>
      </p:sp>
      <p:sp>
        <p:nvSpPr>
          <p:cNvPr id="17410" name="Rectangle 2"/>
          <p:cNvSpPr>
            <a:spLocks noGrp="1" noChangeArrowheads="1"/>
          </p:cNvSpPr>
          <p:nvPr>
            <p:ph type="title"/>
          </p:nvPr>
        </p:nvSpPr>
        <p:spPr/>
        <p:txBody>
          <a:bodyPr/>
          <a:lstStyle/>
          <a:p>
            <a:pPr eaLnBrk="1" hangingPunct="1"/>
            <a:r>
              <a:rPr kumimoji="1" lang="en-US" dirty="0" smtClean="0"/>
              <a:t>Solid lithium coatings are studied in NSTX for impurity and density control applications</a:t>
            </a:r>
            <a:endParaRPr kumimoji="1" lang="en-US" dirty="0"/>
          </a:p>
        </p:txBody>
      </p:sp>
      <p:pic>
        <p:nvPicPr>
          <p:cNvPr id="5" name="Picture 4" descr="divertor2.png"/>
          <p:cNvPicPr>
            <a:picLocks noChangeAspect="1"/>
          </p:cNvPicPr>
          <p:nvPr/>
        </p:nvPicPr>
        <p:blipFill>
          <a:blip r:embed="rId3"/>
          <a:stretch>
            <a:fillRect/>
          </a:stretch>
        </p:blipFill>
        <p:spPr>
          <a:xfrm>
            <a:off x="6946496" y="1219200"/>
            <a:ext cx="2121304" cy="4347155"/>
          </a:xfrm>
          <a:prstGeom prst="rect">
            <a:avLst/>
          </a:prstGeom>
          <a:noFill/>
        </p:spPr>
      </p:pic>
      <p:sp>
        <p:nvSpPr>
          <p:cNvPr id="6" name="Down Arrow 5"/>
          <p:cNvSpPr/>
          <p:nvPr/>
        </p:nvSpPr>
        <p:spPr bwMode="auto">
          <a:xfrm>
            <a:off x="8763000" y="19812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7" name="Down Arrow 6"/>
          <p:cNvSpPr/>
          <p:nvPr/>
        </p:nvSpPr>
        <p:spPr bwMode="auto">
          <a:xfrm>
            <a:off x="4953000" y="45720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8" name="Down Arrow 7"/>
          <p:cNvSpPr/>
          <p:nvPr/>
        </p:nvSpPr>
        <p:spPr bwMode="auto">
          <a:xfrm>
            <a:off x="8001000" y="4038600"/>
            <a:ext cx="381000" cy="60960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cxnSp>
        <p:nvCxnSpPr>
          <p:cNvPr id="11" name="Straight Arrow Connector 10"/>
          <p:cNvCxnSpPr/>
          <p:nvPr/>
        </p:nvCxnSpPr>
        <p:spPr bwMode="auto">
          <a:xfrm rot="5400000">
            <a:off x="8115300" y="4152900"/>
            <a:ext cx="2286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12" name="Straight Arrow Connector 11"/>
          <p:cNvCxnSpPr/>
          <p:nvPr/>
        </p:nvCxnSpPr>
        <p:spPr bwMode="auto">
          <a:xfrm rot="5400000">
            <a:off x="7772400" y="4572000"/>
            <a:ext cx="228600" cy="228600"/>
          </a:xfrm>
          <a:prstGeom prst="straightConnector1">
            <a:avLst/>
          </a:prstGeom>
          <a:noFill/>
          <a:ln w="38100" cap="flat" cmpd="sng" algn="ctr">
            <a:solidFill>
              <a:srgbClr val="FF6600"/>
            </a:solidFill>
            <a:prstDash val="solid"/>
            <a:round/>
            <a:headEnd type="none" w="med" len="med"/>
            <a:tailEnd type="triangle"/>
          </a:ln>
          <a:effectLst/>
        </p:spPr>
      </p:cxnSp>
      <p:cxnSp>
        <p:nvCxnSpPr>
          <p:cNvPr id="16" name="Straight Arrow Connector 15"/>
          <p:cNvCxnSpPr/>
          <p:nvPr/>
        </p:nvCxnSpPr>
        <p:spPr bwMode="auto">
          <a:xfrm rot="16200000" flipH="1">
            <a:off x="7581900" y="4914901"/>
            <a:ext cx="1524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18" name="Straight Arrow Connector 17"/>
          <p:cNvCxnSpPr/>
          <p:nvPr/>
        </p:nvCxnSpPr>
        <p:spPr bwMode="auto">
          <a:xfrm rot="16200000" flipH="1">
            <a:off x="6858000" y="4191000"/>
            <a:ext cx="381000" cy="76200"/>
          </a:xfrm>
          <a:prstGeom prst="straightConnector1">
            <a:avLst/>
          </a:prstGeom>
          <a:noFill/>
          <a:ln w="38100" cap="flat" cmpd="sng" algn="ctr">
            <a:solidFill>
              <a:srgbClr val="FF6600"/>
            </a:solidFill>
            <a:prstDash val="solid"/>
            <a:round/>
            <a:headEnd type="none" w="med" len="med"/>
            <a:tailEnd type="triangle"/>
          </a:ln>
          <a:effectLst/>
        </p:spPr>
      </p:cxnSp>
      <p:cxnSp>
        <p:nvCxnSpPr>
          <p:cNvPr id="20" name="Straight Arrow Connector 19"/>
          <p:cNvCxnSpPr/>
          <p:nvPr/>
        </p:nvCxnSpPr>
        <p:spPr bwMode="auto">
          <a:xfrm rot="16200000" flipH="1">
            <a:off x="7010400" y="4572000"/>
            <a:ext cx="304800" cy="152400"/>
          </a:xfrm>
          <a:prstGeom prst="straightConnector1">
            <a:avLst/>
          </a:prstGeom>
          <a:noFill/>
          <a:ln w="38100" cap="flat" cmpd="sng" algn="ctr">
            <a:solidFill>
              <a:srgbClr val="FF6600"/>
            </a:solidFill>
            <a:prstDash val="solid"/>
            <a:round/>
            <a:headEnd type="none" w="med" len="med"/>
            <a:tailEnd type="triangle"/>
          </a:ln>
          <a:effectLst/>
        </p:spPr>
      </p:cxnSp>
      <p:cxnSp>
        <p:nvCxnSpPr>
          <p:cNvPr id="22" name="Straight Arrow Connector 21"/>
          <p:cNvCxnSpPr/>
          <p:nvPr/>
        </p:nvCxnSpPr>
        <p:spPr bwMode="auto">
          <a:xfrm rot="5400000">
            <a:off x="7200106" y="4991100"/>
            <a:ext cx="153194" cy="76994"/>
          </a:xfrm>
          <a:prstGeom prst="straightConnector1">
            <a:avLst/>
          </a:prstGeom>
          <a:noFill/>
          <a:ln w="38100" cap="flat" cmpd="sng" algn="ctr">
            <a:solidFill>
              <a:srgbClr val="FF6600"/>
            </a:solidFill>
            <a:prstDash val="solid"/>
            <a:round/>
            <a:headEnd type="none" w="med" len="med"/>
            <a:tailEnd type="triangle"/>
          </a:ln>
          <a:effectLst/>
        </p:spPr>
      </p:cxnSp>
      <p:sp>
        <p:nvSpPr>
          <p:cNvPr id="17" name="Rectangle 16"/>
          <p:cNvSpPr/>
          <p:nvPr/>
        </p:nvSpPr>
        <p:spPr>
          <a:xfrm>
            <a:off x="6629400" y="5715000"/>
            <a:ext cx="2422358" cy="769441"/>
          </a:xfrm>
          <a:prstGeom prst="rect">
            <a:avLst/>
          </a:prstGeom>
        </p:spPr>
        <p:txBody>
          <a:bodyPr wrap="none">
            <a:spAutoFit/>
          </a:bodyPr>
          <a:lstStyle/>
          <a:p>
            <a:pPr>
              <a:spcAft>
                <a:spcPts val="0"/>
              </a:spcAft>
              <a:buNone/>
            </a:pPr>
            <a:r>
              <a:rPr lang="en-US" sz="2000" i="0" dirty="0" smtClean="0">
                <a:solidFill>
                  <a:srgbClr val="004A95"/>
                </a:solidFill>
                <a:latin typeface="+mn-lt"/>
              </a:rPr>
              <a:t>National Spherical</a:t>
            </a:r>
          </a:p>
          <a:p>
            <a:pPr>
              <a:spcAft>
                <a:spcPts val="0"/>
              </a:spcAft>
              <a:buNone/>
            </a:pPr>
            <a:r>
              <a:rPr lang="en-US" sz="2000" i="0" dirty="0" smtClean="0">
                <a:solidFill>
                  <a:srgbClr val="004A95"/>
                </a:solidFill>
                <a:latin typeface="+mn-lt"/>
              </a:rPr>
              <a:t>Torus Experiment</a:t>
            </a:r>
          </a:p>
        </p:txBody>
      </p:sp>
    </p:spTree>
    <p:extLst>
      <p:ext uri="{BB962C8B-B14F-4D97-AF65-F5344CB8AC3E}">
        <p14:creationId xmlns:p14="http://schemas.microsoft.com/office/powerpoint/2010/main" val="1691507976"/>
      </p:ext>
    </p:extLst>
  </p:cSld>
  <p:clrMapOvr>
    <a:masterClrMapping/>
  </p:clrMapOvr>
  <p:transition xmlns:p14="http://schemas.microsoft.com/office/powerpoint/2010/main" advTm="131149"/>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kumimoji="1" lang="en-US" dirty="0" smtClean="0"/>
              <a:t>Various techniques considered for SOL / divertor </a:t>
            </a:r>
            <a:r>
              <a:rPr kumimoji="1" lang="en-US" i="1" dirty="0" err="1" smtClean="0"/>
              <a:t>q</a:t>
            </a:r>
            <a:r>
              <a:rPr kumimoji="1" lang="en-US" i="1" baseline="-25000" dirty="0" smtClean="0"/>
              <a:t>||</a:t>
            </a:r>
            <a:r>
              <a:rPr kumimoji="1" lang="en-US" dirty="0" smtClean="0"/>
              <a:t> and </a:t>
            </a:r>
            <a:r>
              <a:rPr kumimoji="1" lang="en-US" i="1" dirty="0" err="1" smtClean="0"/>
              <a:t>q</a:t>
            </a:r>
            <a:r>
              <a:rPr kumimoji="1" lang="en-US" i="1" baseline="-25000" dirty="0" err="1" smtClean="0"/>
              <a:t>pk</a:t>
            </a:r>
            <a:r>
              <a:rPr kumimoji="1" lang="en-US" dirty="0" smtClean="0"/>
              <a:t> control</a:t>
            </a:r>
            <a:endParaRPr kumimoji="1" lang="en-US" dirty="0"/>
          </a:p>
        </p:txBody>
      </p:sp>
      <p:sp>
        <p:nvSpPr>
          <p:cNvPr id="17411" name="Rectangle 3"/>
          <p:cNvSpPr>
            <a:spLocks noGrp="1" noChangeArrowheads="1"/>
          </p:cNvSpPr>
          <p:nvPr>
            <p:ph type="body" idx="1"/>
          </p:nvPr>
        </p:nvSpPr>
        <p:spPr>
          <a:xfrm>
            <a:off x="457200" y="1371600"/>
            <a:ext cx="8229600" cy="5486400"/>
          </a:xfrm>
        </p:spPr>
        <p:txBody>
          <a:bodyPr>
            <a:noAutofit/>
          </a:bodyPr>
          <a:lstStyle/>
          <a:p>
            <a:pPr>
              <a:lnSpc>
                <a:spcPct val="90000"/>
              </a:lnSpc>
              <a:spcBef>
                <a:spcPct val="0"/>
              </a:spcBef>
              <a:buClr>
                <a:schemeClr val="accent2"/>
              </a:buClr>
            </a:pPr>
            <a:r>
              <a:rPr lang="en-US" sz="2000" b="1" dirty="0"/>
              <a:t>Divertor heat flux mitigation solutions:</a:t>
            </a:r>
            <a:endParaRPr lang="en-US" sz="2000" b="1" dirty="0" smtClean="0"/>
          </a:p>
          <a:p>
            <a:pPr>
              <a:lnSpc>
                <a:spcPct val="90000"/>
              </a:lnSpc>
              <a:spcBef>
                <a:spcPct val="0"/>
              </a:spcBef>
              <a:buClr>
                <a:schemeClr val="accent2"/>
              </a:buClr>
            </a:pPr>
            <a:endParaRPr lang="en-US" sz="1800" b="1" dirty="0" smtClean="0"/>
          </a:p>
          <a:p>
            <a:pPr>
              <a:lnSpc>
                <a:spcPct val="90000"/>
              </a:lnSpc>
              <a:spcBef>
                <a:spcPct val="0"/>
              </a:spcBef>
              <a:buClr>
                <a:schemeClr val="accent2"/>
              </a:buClr>
            </a:pPr>
            <a:endParaRPr lang="en-US" sz="1800" b="1" dirty="0" smtClean="0"/>
          </a:p>
          <a:p>
            <a:pPr>
              <a:lnSpc>
                <a:spcPct val="90000"/>
              </a:lnSpc>
              <a:spcBef>
                <a:spcPct val="0"/>
              </a:spcBef>
              <a:buClr>
                <a:schemeClr val="accent2"/>
              </a:buClr>
            </a:pPr>
            <a:endParaRPr lang="en-US" sz="1800" b="1" dirty="0" smtClean="0"/>
          </a:p>
          <a:p>
            <a:pPr>
              <a:lnSpc>
                <a:spcPct val="90000"/>
              </a:lnSpc>
              <a:spcBef>
                <a:spcPct val="0"/>
              </a:spcBef>
              <a:buClr>
                <a:schemeClr val="accent2"/>
              </a:buClr>
            </a:pPr>
            <a:endParaRPr lang="en-US" sz="1800" b="1" dirty="0" smtClean="0"/>
          </a:p>
          <a:p>
            <a:pPr>
              <a:lnSpc>
                <a:spcPct val="90000"/>
              </a:lnSpc>
              <a:spcBef>
                <a:spcPct val="0"/>
              </a:spcBef>
              <a:buClr>
                <a:schemeClr val="accent2"/>
              </a:buClr>
            </a:pPr>
            <a:endParaRPr lang="en-US" sz="1800" b="1" dirty="0" smtClean="0"/>
          </a:p>
          <a:p>
            <a:pPr lvl="1">
              <a:lnSpc>
                <a:spcPct val="110000"/>
              </a:lnSpc>
              <a:spcBef>
                <a:spcPct val="0"/>
              </a:spcBef>
              <a:buClrTx/>
              <a:buFont typeface="Wingdings" pitchFamily="-65" charset="2"/>
              <a:buChar char="ü"/>
            </a:pPr>
            <a:r>
              <a:rPr lang="en-US" sz="1800" dirty="0" smtClean="0"/>
              <a:t>Divertor geometry (poloidal </a:t>
            </a:r>
            <a:r>
              <a:rPr lang="en-US" sz="1800" dirty="0"/>
              <a:t>flux </a:t>
            </a:r>
            <a:r>
              <a:rPr lang="en-US" sz="1800" dirty="0" smtClean="0"/>
              <a:t>expansion)</a:t>
            </a:r>
          </a:p>
          <a:p>
            <a:pPr lvl="1">
              <a:lnSpc>
                <a:spcPct val="110000"/>
              </a:lnSpc>
              <a:spcBef>
                <a:spcPct val="0"/>
              </a:spcBef>
              <a:buClrTx/>
              <a:buFont typeface="Wingdings" pitchFamily="-65" charset="2"/>
              <a:buChar char="ü"/>
            </a:pPr>
            <a:endParaRPr lang="en-US" sz="1600" dirty="0" smtClean="0"/>
          </a:p>
          <a:p>
            <a:pPr lvl="1">
              <a:lnSpc>
                <a:spcPct val="110000"/>
              </a:lnSpc>
              <a:spcBef>
                <a:spcPct val="0"/>
              </a:spcBef>
              <a:buClrTx/>
              <a:buFont typeface="Wingdings" pitchFamily="-65" charset="2"/>
              <a:buChar char="ü"/>
            </a:pPr>
            <a:r>
              <a:rPr lang="en-US" sz="1800" dirty="0" smtClean="0"/>
              <a:t>Strike </a:t>
            </a:r>
            <a:r>
              <a:rPr lang="en-US" sz="1800" dirty="0"/>
              <a:t>point </a:t>
            </a:r>
            <a:r>
              <a:rPr lang="en-US" sz="1800" dirty="0" smtClean="0"/>
              <a:t>sweeping</a:t>
            </a:r>
          </a:p>
          <a:p>
            <a:pPr lvl="1">
              <a:lnSpc>
                <a:spcPct val="60000"/>
              </a:lnSpc>
              <a:spcBef>
                <a:spcPct val="0"/>
              </a:spcBef>
              <a:buClrTx/>
            </a:pPr>
            <a:endParaRPr lang="en-US" sz="1600" dirty="0"/>
          </a:p>
          <a:p>
            <a:pPr lvl="1">
              <a:lnSpc>
                <a:spcPct val="110000"/>
              </a:lnSpc>
              <a:spcBef>
                <a:spcPct val="0"/>
              </a:spcBef>
              <a:buClrTx/>
              <a:buFont typeface="Wingdings" pitchFamily="-65" charset="2"/>
              <a:buChar char="ü"/>
            </a:pPr>
            <a:r>
              <a:rPr lang="en-US" sz="1800" dirty="0"/>
              <a:t>Radiative</a:t>
            </a:r>
            <a:r>
              <a:rPr lang="en-US" sz="1800" dirty="0" smtClean="0"/>
              <a:t> divertor (or radiative mantle)</a:t>
            </a:r>
          </a:p>
          <a:p>
            <a:pPr lvl="2">
              <a:lnSpc>
                <a:spcPct val="60000"/>
              </a:lnSpc>
              <a:spcBef>
                <a:spcPct val="0"/>
              </a:spcBef>
              <a:buClrTx/>
              <a:buNone/>
            </a:pPr>
            <a:endParaRPr lang="en-US" sz="1800" dirty="0" smtClean="0"/>
          </a:p>
          <a:p>
            <a:pPr lvl="1">
              <a:lnSpc>
                <a:spcPct val="110000"/>
              </a:lnSpc>
              <a:spcBef>
                <a:spcPct val="0"/>
              </a:spcBef>
              <a:buClrTx/>
              <a:buFont typeface="Wingdings" pitchFamily="-65" charset="2"/>
              <a:buChar char="ü"/>
            </a:pPr>
            <a:r>
              <a:rPr lang="en-US" sz="1800" dirty="0"/>
              <a:t>Divertor</a:t>
            </a:r>
            <a:r>
              <a:rPr lang="en-US" sz="1800" dirty="0" smtClean="0"/>
              <a:t> plate tilt and divertor magnetic balance</a:t>
            </a:r>
          </a:p>
          <a:p>
            <a:pPr lvl="2">
              <a:lnSpc>
                <a:spcPct val="110000"/>
              </a:lnSpc>
              <a:spcBef>
                <a:spcPct val="0"/>
              </a:spcBef>
              <a:buClrTx/>
              <a:buNone/>
            </a:pPr>
            <a:endParaRPr lang="en-US" sz="800" dirty="0" smtClean="0"/>
          </a:p>
          <a:p>
            <a:pPr>
              <a:lnSpc>
                <a:spcPct val="110000"/>
              </a:lnSpc>
              <a:spcBef>
                <a:spcPct val="0"/>
              </a:spcBef>
              <a:buClrTx/>
            </a:pPr>
            <a:r>
              <a:rPr lang="en-US" sz="2000" b="1" dirty="0" smtClean="0"/>
              <a:t>Candidate solutions must</a:t>
            </a:r>
          </a:p>
          <a:p>
            <a:pPr lvl="1">
              <a:lnSpc>
                <a:spcPct val="110000"/>
              </a:lnSpc>
              <a:spcBef>
                <a:spcPct val="0"/>
              </a:spcBef>
              <a:buClrTx/>
            </a:pPr>
            <a:r>
              <a:rPr lang="en-US" sz="1800" b="1" dirty="0" smtClean="0"/>
              <a:t>be compatible </a:t>
            </a:r>
            <a:r>
              <a:rPr lang="en-US" sz="1800" b="1" dirty="0"/>
              <a:t>with good core plasma performance</a:t>
            </a:r>
            <a:r>
              <a:rPr lang="en-US" sz="1800" b="1" dirty="0" smtClean="0"/>
              <a:t> (</a:t>
            </a:r>
            <a:r>
              <a:rPr lang="en-US" sz="1800" b="1" dirty="0"/>
              <a:t>H-mode confinement, MHD, ELM regime, density</a:t>
            </a:r>
            <a:r>
              <a:rPr lang="en-US" sz="1800" b="1" dirty="0" smtClean="0"/>
              <a:t>) </a:t>
            </a:r>
          </a:p>
          <a:p>
            <a:pPr lvl="1">
              <a:lnSpc>
                <a:spcPct val="110000"/>
              </a:lnSpc>
              <a:spcBef>
                <a:spcPct val="0"/>
              </a:spcBef>
              <a:buClrTx/>
            </a:pPr>
            <a:r>
              <a:rPr lang="en-US" sz="1800" b="1" dirty="0" smtClean="0"/>
              <a:t>be compatible with particle control (e.g., </a:t>
            </a:r>
            <a:r>
              <a:rPr lang="en-US" sz="1800" b="1" dirty="0" err="1" smtClean="0"/>
              <a:t>cryopump</a:t>
            </a:r>
            <a:r>
              <a:rPr lang="en-US" sz="1800" b="1" dirty="0" smtClean="0"/>
              <a:t>, lithium)</a:t>
            </a:r>
            <a:endParaRPr lang="en-US" sz="1600" dirty="0" smtClean="0"/>
          </a:p>
          <a:p>
            <a:pPr lvl="1">
              <a:lnSpc>
                <a:spcPct val="110000"/>
              </a:lnSpc>
              <a:spcBef>
                <a:spcPct val="0"/>
              </a:spcBef>
              <a:buClrTx/>
            </a:pPr>
            <a:r>
              <a:rPr lang="en-US" sz="1800" b="1" dirty="0" smtClean="0"/>
              <a:t>scale </a:t>
            </a:r>
            <a:r>
              <a:rPr lang="en-US" sz="1800" b="1" dirty="0"/>
              <a:t>to very high </a:t>
            </a:r>
            <a:r>
              <a:rPr lang="en-US" sz="1800" b="1" i="1" dirty="0" err="1"/>
              <a:t>q</a:t>
            </a:r>
            <a:r>
              <a:rPr lang="en-US" sz="1800" b="1" i="1" baseline="-25000" dirty="0" err="1"/>
              <a:t>peak</a:t>
            </a:r>
            <a:r>
              <a:rPr lang="en-US" sz="1800" b="1" dirty="0"/>
              <a:t> (15 -</a:t>
            </a:r>
            <a:r>
              <a:rPr lang="en-US" sz="1800" b="1" dirty="0" smtClean="0"/>
              <a:t> 80 </a:t>
            </a:r>
            <a:r>
              <a:rPr lang="en-US" sz="1800" b="1" dirty="0"/>
              <a:t>MW/m</a:t>
            </a:r>
            <a:r>
              <a:rPr lang="en-US" sz="1800" b="1" baseline="30000" dirty="0"/>
              <a:t>2</a:t>
            </a:r>
            <a:r>
              <a:rPr lang="en-US" sz="1800" b="1" dirty="0"/>
              <a:t>) for future </a:t>
            </a:r>
            <a:r>
              <a:rPr lang="en-US" sz="1800" b="1" dirty="0" smtClean="0"/>
              <a:t>devices</a:t>
            </a:r>
            <a:endParaRPr lang="en-US" sz="1600" dirty="0"/>
          </a:p>
        </p:txBody>
      </p:sp>
      <p:pic>
        <p:nvPicPr>
          <p:cNvPr id="4" name="Picture 3" descr="latex-image-1.pdf"/>
          <p:cNvPicPr>
            <a:picLocks noChangeAspect="1"/>
          </p:cNvPicPr>
          <p:nvPr/>
        </p:nvPicPr>
        <p:blipFill>
          <a:blip r:embed="rId3"/>
          <a:stretch>
            <a:fillRect/>
          </a:stretch>
        </p:blipFill>
        <p:spPr>
          <a:xfrm>
            <a:off x="557175" y="1828800"/>
            <a:ext cx="8053425" cy="914400"/>
          </a:xfrm>
          <a:prstGeom prst="rect">
            <a:avLst/>
          </a:prstGeom>
        </p:spPr>
      </p:pic>
      <p:pic>
        <p:nvPicPr>
          <p:cNvPr id="6" name="Picture 5" descr="latex-image-1.pdf"/>
          <p:cNvPicPr>
            <a:picLocks noChangeAspect="1"/>
          </p:cNvPicPr>
          <p:nvPr/>
        </p:nvPicPr>
        <p:blipFill>
          <a:blip r:embed="rId4"/>
          <a:stretch>
            <a:fillRect/>
          </a:stretch>
        </p:blipFill>
        <p:spPr>
          <a:xfrm>
            <a:off x="6172200" y="2832365"/>
            <a:ext cx="2590800" cy="672835"/>
          </a:xfrm>
          <a:prstGeom prst="rect">
            <a:avLst/>
          </a:prstGeom>
        </p:spPr>
      </p:pic>
      <p:pic>
        <p:nvPicPr>
          <p:cNvPr id="7" name="Picture 6" descr="latex-image-2.pdf"/>
          <p:cNvPicPr>
            <a:picLocks noChangeAspect="1"/>
          </p:cNvPicPr>
          <p:nvPr/>
        </p:nvPicPr>
        <p:blipFill>
          <a:blip r:embed="rId5"/>
          <a:stretch>
            <a:fillRect/>
          </a:stretch>
        </p:blipFill>
        <p:spPr>
          <a:xfrm>
            <a:off x="6019800" y="3733800"/>
            <a:ext cx="3048000" cy="3954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kumimoji="1" lang="en-US" dirty="0" smtClean="0"/>
              <a:t>Plasma-surface interactions with solid lithium coatings on graphite plasma-facing components </a:t>
            </a:r>
            <a:endParaRPr kumimoji="1" lang="en-US" dirty="0"/>
          </a:p>
        </p:txBody>
      </p:sp>
      <p:sp>
        <p:nvSpPr>
          <p:cNvPr id="228355" name="Rectangle 3"/>
          <p:cNvSpPr>
            <a:spLocks noGrp="1" noChangeArrowheads="1"/>
          </p:cNvSpPr>
          <p:nvPr>
            <p:ph type="body" idx="1"/>
          </p:nvPr>
        </p:nvSpPr>
        <p:spPr>
          <a:xfrm>
            <a:off x="228600" y="1219200"/>
            <a:ext cx="8610600" cy="5257800"/>
          </a:xfrm>
        </p:spPr>
        <p:txBody>
          <a:bodyPr/>
          <a:lstStyle/>
          <a:p>
            <a:r>
              <a:rPr lang="en-US" sz="2000" dirty="0" smtClean="0"/>
              <a:t>Solid lithium coatings in NSTX</a:t>
            </a:r>
          </a:p>
          <a:p>
            <a:pPr lvl="1"/>
            <a:r>
              <a:rPr lang="en-US" sz="1800" dirty="0"/>
              <a:t>d</a:t>
            </a:r>
            <a:r>
              <a:rPr lang="en-US" sz="1800" dirty="0" smtClean="0"/>
              <a:t>eposited by two </a:t>
            </a:r>
            <a:r>
              <a:rPr lang="en-US" sz="1800" dirty="0"/>
              <a:t>lithium </a:t>
            </a:r>
            <a:r>
              <a:rPr lang="en-US" sz="1800" dirty="0" smtClean="0"/>
              <a:t>ovens </a:t>
            </a:r>
            <a:r>
              <a:rPr lang="en-US" sz="1800" dirty="0"/>
              <a:t>(LITERs</a:t>
            </a:r>
            <a:r>
              <a:rPr lang="en-US" sz="1800" dirty="0" smtClean="0"/>
              <a:t>)</a:t>
            </a:r>
          </a:p>
          <a:p>
            <a:pPr lvl="2" indent="-346075"/>
            <a:r>
              <a:rPr lang="en-US" sz="1800" dirty="0">
                <a:solidFill>
                  <a:srgbClr val="000000"/>
                </a:solidFill>
              </a:rPr>
              <a:t>oven T= 600-680°C</a:t>
            </a:r>
          </a:p>
          <a:p>
            <a:pPr lvl="2" indent="-346075"/>
            <a:r>
              <a:rPr lang="en-US" sz="1800" dirty="0">
                <a:solidFill>
                  <a:srgbClr val="000000"/>
                </a:solidFill>
              </a:rPr>
              <a:t>Evaporation rate: </a:t>
            </a:r>
            <a:r>
              <a:rPr lang="en-US" sz="1800" dirty="0" smtClean="0">
                <a:solidFill>
                  <a:srgbClr val="000000"/>
                </a:solidFill>
              </a:rPr>
              <a:t>1 mg</a:t>
            </a:r>
            <a:r>
              <a:rPr lang="en-US" sz="1800" dirty="0">
                <a:solidFill>
                  <a:srgbClr val="000000"/>
                </a:solidFill>
              </a:rPr>
              <a:t>/min </a:t>
            </a:r>
            <a:r>
              <a:rPr lang="en-US" sz="1800" dirty="0" smtClean="0">
                <a:solidFill>
                  <a:srgbClr val="000000"/>
                </a:solidFill>
              </a:rPr>
              <a:t>– 80 mg</a:t>
            </a:r>
            <a:r>
              <a:rPr lang="en-US" sz="1800" dirty="0">
                <a:solidFill>
                  <a:srgbClr val="000000"/>
                </a:solidFill>
              </a:rPr>
              <a:t>/</a:t>
            </a:r>
            <a:r>
              <a:rPr lang="en-US" sz="1800" dirty="0" smtClean="0">
                <a:solidFill>
                  <a:srgbClr val="000000"/>
                </a:solidFill>
              </a:rPr>
              <a:t>min</a:t>
            </a:r>
            <a:endParaRPr lang="en-US" sz="1800" dirty="0" smtClean="0"/>
          </a:p>
          <a:p>
            <a:pPr lvl="1" indent="-346075"/>
            <a:r>
              <a:rPr lang="en-US" sz="1800" dirty="0"/>
              <a:t>d</a:t>
            </a:r>
            <a:r>
              <a:rPr lang="en-US" sz="1800" dirty="0" smtClean="0"/>
              <a:t>ivertor coating thickness up to </a:t>
            </a:r>
            <a:r>
              <a:rPr lang="en-US" sz="1800" dirty="0"/>
              <a:t>200-400 nm </a:t>
            </a:r>
          </a:p>
          <a:p>
            <a:pPr lvl="1" indent="-346075"/>
            <a:r>
              <a:rPr lang="en-US" sz="1800" dirty="0" smtClean="0"/>
              <a:t>up </a:t>
            </a:r>
            <a:r>
              <a:rPr lang="en-US" sz="1800" dirty="0"/>
              <a:t>to 50 % </a:t>
            </a:r>
            <a:r>
              <a:rPr lang="en-US" sz="1800" dirty="0" smtClean="0"/>
              <a:t>variation in toroidal thickness </a:t>
            </a:r>
          </a:p>
          <a:p>
            <a:r>
              <a:rPr lang="en-US" sz="2000" dirty="0"/>
              <a:t>I</a:t>
            </a:r>
            <a:r>
              <a:rPr lang="en-US" sz="2000" dirty="0" smtClean="0"/>
              <a:t>nteraction of solid lithium coatings with plasma</a:t>
            </a:r>
          </a:p>
          <a:p>
            <a:pPr marL="739775" lvl="1" indent="-342900"/>
            <a:r>
              <a:rPr lang="en-US" sz="1800" dirty="0" smtClean="0"/>
              <a:t>Physical sputtering of lithium atoms</a:t>
            </a:r>
          </a:p>
          <a:p>
            <a:pPr marL="1139825" lvl="2" indent="-342900"/>
            <a:r>
              <a:rPr lang="en-US" sz="1600" dirty="0"/>
              <a:t>by D </a:t>
            </a:r>
            <a:r>
              <a:rPr lang="en-US" sz="1600" dirty="0" smtClean="0"/>
              <a:t>ions - 2/3 lithium sputtered as Li</a:t>
            </a:r>
            <a:r>
              <a:rPr lang="en-US" sz="1600" baseline="30000" dirty="0" smtClean="0"/>
              <a:t>+</a:t>
            </a:r>
            <a:endParaRPr lang="en-US" sz="1600" dirty="0" smtClean="0"/>
          </a:p>
          <a:p>
            <a:pPr marL="1139825" lvl="2" indent="-342900"/>
            <a:r>
              <a:rPr lang="en-US" sz="1600" dirty="0" smtClean="0"/>
              <a:t>by lithium (self-sputtering) and carbon</a:t>
            </a:r>
          </a:p>
          <a:p>
            <a:pPr marL="739775" lvl="1" indent="-342900"/>
            <a:r>
              <a:rPr lang="en-US" sz="1800" dirty="0"/>
              <a:t>Re-deposition </a:t>
            </a:r>
            <a:endParaRPr lang="en-US" sz="1800" dirty="0" smtClean="0"/>
          </a:p>
          <a:p>
            <a:pPr marL="739775" lvl="1" indent="-342900"/>
            <a:r>
              <a:rPr lang="en-US" sz="1800" dirty="0"/>
              <a:t>M</a:t>
            </a:r>
            <a:r>
              <a:rPr lang="en-US" sz="1800" dirty="0" smtClean="0"/>
              <a:t>elting (T = 180</a:t>
            </a:r>
            <a:r>
              <a:rPr lang="en-US" sz="1800" baseline="30000" dirty="0" smtClean="0"/>
              <a:t>o</a:t>
            </a:r>
            <a:r>
              <a:rPr lang="en-US" sz="1800" dirty="0" smtClean="0"/>
              <a:t> C) and evaporation (significant rate at T &gt; 300</a:t>
            </a:r>
            <a:r>
              <a:rPr lang="en-US" sz="1800" baseline="30000" dirty="0" smtClean="0"/>
              <a:t>o</a:t>
            </a:r>
            <a:r>
              <a:rPr lang="en-US" sz="1800" dirty="0" smtClean="0"/>
              <a:t> C)</a:t>
            </a:r>
          </a:p>
          <a:p>
            <a:pPr marL="739775" lvl="1" indent="-342900"/>
            <a:r>
              <a:rPr lang="en-US" sz="1800" dirty="0" smtClean="0"/>
              <a:t>Reaction with D</a:t>
            </a:r>
            <a:r>
              <a:rPr lang="en-US" sz="1800" baseline="30000" dirty="0" smtClean="0"/>
              <a:t>0</a:t>
            </a:r>
            <a:r>
              <a:rPr lang="en-US" sz="1800" dirty="0" smtClean="0"/>
              <a:t> atoms leads to pumping of hydrogenic plasma</a:t>
            </a:r>
          </a:p>
          <a:p>
            <a:pPr marL="1082675" lvl="2" indent="-342900"/>
            <a:r>
              <a:rPr lang="en-US" sz="1600" dirty="0"/>
              <a:t>Coating can bind D with </a:t>
            </a:r>
            <a:r>
              <a:rPr lang="en-US" sz="1600" dirty="0" smtClean="0"/>
              <a:t>all Li inventory up to a </a:t>
            </a:r>
            <a:r>
              <a:rPr lang="en-US" sz="1600" dirty="0"/>
              <a:t>full </a:t>
            </a:r>
            <a:r>
              <a:rPr lang="en-US" sz="1600" dirty="0" smtClean="0"/>
              <a:t>thickness</a:t>
            </a:r>
          </a:p>
          <a:p>
            <a:pPr marL="1082675" lvl="2" indent="-342900"/>
            <a:r>
              <a:rPr lang="en-US" sz="1600" dirty="0" smtClean="0"/>
              <a:t>After saturation - high recycling, low pumping rate</a:t>
            </a:r>
          </a:p>
          <a:p>
            <a:pPr marL="682625" lvl="1" indent="-342900"/>
            <a:r>
              <a:rPr lang="en-US" sz="1800" dirty="0"/>
              <a:t>Reaction with </a:t>
            </a:r>
            <a:r>
              <a:rPr lang="en-US" sz="1800" dirty="0" smtClean="0"/>
              <a:t>H</a:t>
            </a:r>
            <a:r>
              <a:rPr lang="en-US" sz="1800" baseline="-25000" dirty="0" smtClean="0"/>
              <a:t>2</a:t>
            </a:r>
            <a:r>
              <a:rPr lang="en-US" sz="1800" dirty="0" smtClean="0"/>
              <a:t>O, C and O </a:t>
            </a:r>
            <a:r>
              <a:rPr lang="en-US" sz="1800" dirty="0"/>
              <a:t>to form various </a:t>
            </a:r>
            <a:r>
              <a:rPr lang="en-US" sz="1800" dirty="0" smtClean="0"/>
              <a:t>compounds</a:t>
            </a:r>
          </a:p>
          <a:p>
            <a:pPr marL="682625" lvl="1" indent="-342900"/>
            <a:endParaRPr lang="en-US" sz="1800" dirty="0"/>
          </a:p>
        </p:txBody>
      </p:sp>
      <p:pic>
        <p:nvPicPr>
          <p:cNvPr id="6" name="Picture 5" descr="nf11-liter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369" y="1295400"/>
            <a:ext cx="2960078" cy="2971800"/>
          </a:xfrm>
          <a:prstGeom prst="rect">
            <a:avLst/>
          </a:prstGeom>
        </p:spPr>
      </p:pic>
    </p:spTree>
    <p:extLst>
      <p:ext uri="{BB962C8B-B14F-4D97-AF65-F5344CB8AC3E}">
        <p14:creationId xmlns:p14="http://schemas.microsoft.com/office/powerpoint/2010/main" val="41572525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lithium conditioning was investigated </a:t>
            </a:r>
            <a:r>
              <a:rPr lang="en-US" dirty="0" smtClean="0"/>
              <a:t>in NBI-heated H</a:t>
            </a:r>
            <a:r>
              <a:rPr lang="en-US" dirty="0"/>
              <a:t>-mode discharges</a:t>
            </a:r>
          </a:p>
        </p:txBody>
      </p:sp>
      <p:sp>
        <p:nvSpPr>
          <p:cNvPr id="7" name="Content Placeholder 2"/>
          <p:cNvSpPr txBox="1">
            <a:spLocks/>
          </p:cNvSpPr>
          <p:nvPr/>
        </p:nvSpPr>
        <p:spPr bwMode="auto">
          <a:xfrm>
            <a:off x="381000" y="1219200"/>
            <a:ext cx="83058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4483"/>
              </a:buClr>
              <a:buFont typeface="Wingdings" pitchFamily="-65"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04483"/>
              </a:buClr>
              <a:buFont typeface="Times" pitchFamily="-65" charset="0"/>
              <a:buChar char="•"/>
              <a:defRPr sz="2400">
                <a:solidFill>
                  <a:schemeClr val="tx1"/>
                </a:solidFill>
                <a:latin typeface="+mn-lt"/>
                <a:ea typeface="+mn-ea"/>
                <a:cs typeface="+mn-cs"/>
              </a:defRPr>
            </a:lvl2pPr>
            <a:lvl3pPr marL="1143000" indent="-228600" algn="l" rtl="0" fontAlgn="base">
              <a:spcBef>
                <a:spcPct val="20000"/>
              </a:spcBef>
              <a:spcAft>
                <a:spcPct val="0"/>
              </a:spcAft>
              <a:buClr>
                <a:srgbClr val="004483"/>
              </a:buClr>
              <a:buFont typeface="Symbol" pitchFamily="-65" charset="2"/>
              <a:buChar char=""/>
              <a:defRPr sz="2400">
                <a:solidFill>
                  <a:schemeClr val="tx1"/>
                </a:solidFill>
                <a:latin typeface="+mn-lt"/>
                <a:ea typeface="+mn-ea"/>
                <a:cs typeface="+mn-cs"/>
              </a:defRPr>
            </a:lvl3pPr>
            <a:lvl4pPr marL="1600200" indent="-228600" algn="l" rtl="0" fontAlgn="base">
              <a:spcBef>
                <a:spcPct val="20000"/>
              </a:spcBef>
              <a:spcAft>
                <a:spcPct val="0"/>
              </a:spcAft>
              <a:buClr>
                <a:srgbClr val="004483"/>
              </a:buClr>
              <a:buFont typeface="Symbol" pitchFamily="-65" charset="2"/>
              <a:buChar char=""/>
              <a:defRPr sz="2000">
                <a:solidFill>
                  <a:schemeClr val="tx1"/>
                </a:solidFill>
                <a:latin typeface="+mn-lt"/>
                <a:ea typeface="+mn-ea"/>
                <a:cs typeface="+mn-cs"/>
              </a:defRPr>
            </a:lvl4pPr>
            <a:lvl5pPr marL="20574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5pPr>
            <a:lvl6pPr marL="25146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6pPr>
            <a:lvl7pPr marL="29718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7pPr>
            <a:lvl8pPr marL="34290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8pPr>
            <a:lvl9pPr marL="3886200" indent="-228600" algn="l" rtl="0" fontAlgn="base">
              <a:spcBef>
                <a:spcPct val="20000"/>
              </a:spcBef>
              <a:spcAft>
                <a:spcPct val="0"/>
              </a:spcAft>
              <a:buClr>
                <a:srgbClr val="004483"/>
              </a:buClr>
              <a:buFont typeface="Geneva CE" pitchFamily="-65" charset="-18"/>
              <a:buChar char="»"/>
              <a:defRPr sz="2000">
                <a:solidFill>
                  <a:schemeClr val="tx1"/>
                </a:solidFill>
                <a:latin typeface="+mn-lt"/>
                <a:ea typeface="+mn-ea"/>
                <a:cs typeface="+mn-cs"/>
              </a:defRPr>
            </a:lvl9pPr>
          </a:lstStyle>
          <a:p>
            <a:pPr>
              <a:spcBef>
                <a:spcPct val="0"/>
              </a:spcBef>
            </a:pPr>
            <a:r>
              <a:rPr lang="en-US" sz="2200" b="0" i="0" dirty="0" smtClean="0"/>
              <a:t>Pumping and recycling on PFCs</a:t>
            </a:r>
          </a:p>
          <a:p>
            <a:pPr>
              <a:spcBef>
                <a:spcPct val="0"/>
              </a:spcBef>
            </a:pPr>
            <a:r>
              <a:rPr lang="en-US" sz="2200" b="0" i="0" dirty="0"/>
              <a:t>Lithium influx from PFCs and core </a:t>
            </a:r>
            <a:r>
              <a:rPr lang="en-US" sz="2200" b="0" i="0" dirty="0" smtClean="0"/>
              <a:t>lithium density</a:t>
            </a:r>
          </a:p>
          <a:p>
            <a:pPr>
              <a:spcBef>
                <a:spcPct val="0"/>
              </a:spcBef>
            </a:pPr>
            <a:r>
              <a:rPr lang="en-US" sz="2200" b="0" i="0" dirty="0" smtClean="0"/>
              <a:t>Control of divertor carbon influx</a:t>
            </a:r>
          </a:p>
          <a:p>
            <a:pPr>
              <a:spcBef>
                <a:spcPct val="0"/>
              </a:spcBef>
            </a:pPr>
            <a:endParaRPr lang="en-US" sz="2200" b="0" i="0" dirty="0"/>
          </a:p>
          <a:p>
            <a:pPr>
              <a:spcBef>
                <a:spcPct val="0"/>
              </a:spcBef>
            </a:pPr>
            <a:r>
              <a:rPr lang="en-US" sz="2000" b="0" i="0" dirty="0" err="1" smtClean="0"/>
              <a:t>I</a:t>
            </a:r>
            <a:r>
              <a:rPr lang="en-US" sz="2000" b="0" i="0" baseline="-25000" dirty="0" err="1" smtClean="0"/>
              <a:t>p</a:t>
            </a:r>
            <a:r>
              <a:rPr lang="en-US" sz="2000" b="0" i="0" dirty="0" smtClean="0"/>
              <a:t>=0.9 MA, </a:t>
            </a:r>
            <a:r>
              <a:rPr lang="en-US" sz="2000" b="0" i="0" dirty="0" err="1" smtClean="0"/>
              <a:t>B</a:t>
            </a:r>
            <a:r>
              <a:rPr lang="en-US" sz="2000" b="0" i="0" baseline="-25000" dirty="0" err="1" smtClean="0"/>
              <a:t>t</a:t>
            </a:r>
            <a:r>
              <a:rPr lang="en-US" sz="2000" b="0" i="0" dirty="0" smtClean="0"/>
              <a:t>=4.5 </a:t>
            </a:r>
            <a:r>
              <a:rPr lang="en-US" sz="2000" b="0" i="0" dirty="0" err="1" smtClean="0"/>
              <a:t>kG</a:t>
            </a:r>
            <a:r>
              <a:rPr lang="en-US" sz="2000" b="0" i="0" dirty="0" smtClean="0"/>
              <a:t>, P</a:t>
            </a:r>
            <a:r>
              <a:rPr lang="en-US" sz="2000" b="0" i="0" baseline="-25000" dirty="0" smtClean="0"/>
              <a:t>NBI</a:t>
            </a:r>
            <a:r>
              <a:rPr lang="en-US" sz="2000" b="0" i="0" dirty="0" smtClean="0"/>
              <a:t>=4-6 MW, high </a:t>
            </a:r>
            <a:r>
              <a:rPr lang="en-US" sz="2000" b="0" i="0" dirty="0" smtClean="0">
                <a:latin typeface="Symbol" charset="2"/>
                <a:cs typeface="Symbol" charset="2"/>
              </a:rPr>
              <a:t>k</a:t>
            </a:r>
            <a:r>
              <a:rPr lang="en-US" sz="2000" b="0" i="0" dirty="0" smtClean="0"/>
              <a:t>~2.3, </a:t>
            </a:r>
            <a:r>
              <a:rPr lang="en-US" sz="2000" b="0" i="0" dirty="0" smtClean="0">
                <a:latin typeface="Symbol" charset="2"/>
                <a:cs typeface="Symbol" charset="2"/>
              </a:rPr>
              <a:t>d</a:t>
            </a:r>
            <a:r>
              <a:rPr lang="en-US" sz="2000" b="0" i="0" dirty="0" smtClean="0"/>
              <a:t>~0.6</a:t>
            </a:r>
          </a:p>
          <a:p>
            <a:pPr lvl="1">
              <a:spcBef>
                <a:spcPct val="0"/>
              </a:spcBef>
            </a:pPr>
            <a:r>
              <a:rPr lang="en-US" sz="1800" i="0" dirty="0" smtClean="0">
                <a:solidFill>
                  <a:srgbClr val="000000"/>
                </a:solidFill>
                <a:cs typeface=""/>
              </a:rPr>
              <a:t>Discharge without </a:t>
            </a:r>
            <a:r>
              <a:rPr lang="en-US" sz="1800" i="0" dirty="0">
                <a:solidFill>
                  <a:srgbClr val="000000"/>
                </a:solidFill>
                <a:cs typeface=""/>
              </a:rPr>
              <a:t>lithium (129013</a:t>
            </a:r>
            <a:r>
              <a:rPr lang="en-US" sz="1800" i="0" dirty="0" smtClean="0">
                <a:solidFill>
                  <a:srgbClr val="000000"/>
                </a:solidFill>
                <a:cs typeface=""/>
              </a:rPr>
              <a:t>) </a:t>
            </a:r>
          </a:p>
          <a:p>
            <a:pPr lvl="2">
              <a:spcBef>
                <a:spcPct val="0"/>
              </a:spcBef>
            </a:pPr>
            <a:r>
              <a:rPr lang="en-US" sz="1800" b="0" i="0" dirty="0" err="1" smtClean="0">
                <a:solidFill>
                  <a:srgbClr val="000000"/>
                </a:solidFill>
                <a:cs typeface=""/>
              </a:rPr>
              <a:t>boronized</a:t>
            </a:r>
            <a:r>
              <a:rPr lang="en-US" sz="1800" b="0" i="0" dirty="0" smtClean="0">
                <a:solidFill>
                  <a:srgbClr val="000000"/>
                </a:solidFill>
                <a:cs typeface=""/>
              </a:rPr>
              <a:t> carbon, no prior lithium use</a:t>
            </a:r>
            <a:endParaRPr lang="en-US" sz="1800" b="0" i="0" dirty="0">
              <a:solidFill>
                <a:srgbClr val="000000"/>
              </a:solidFill>
              <a:cs typeface=""/>
            </a:endParaRPr>
          </a:p>
          <a:p>
            <a:pPr lvl="1">
              <a:spcBef>
                <a:spcPct val="0"/>
              </a:spcBef>
            </a:pPr>
            <a:r>
              <a:rPr lang="en-US" sz="1800" i="0" dirty="0" smtClean="0">
                <a:solidFill>
                  <a:srgbClr val="FF0000"/>
                </a:solidFill>
                <a:cs typeface=""/>
              </a:rPr>
              <a:t>Discharge without </a:t>
            </a:r>
            <a:r>
              <a:rPr lang="en-US" sz="1800" i="0" dirty="0">
                <a:solidFill>
                  <a:srgbClr val="FF0000"/>
                </a:solidFill>
                <a:cs typeface=""/>
              </a:rPr>
              <a:t>lithium (129059</a:t>
            </a:r>
            <a:r>
              <a:rPr lang="en-US" sz="1800" i="0" dirty="0" smtClean="0">
                <a:solidFill>
                  <a:srgbClr val="FF0000"/>
                </a:solidFill>
                <a:cs typeface=""/>
              </a:rPr>
              <a:t>)</a:t>
            </a:r>
          </a:p>
          <a:p>
            <a:pPr lvl="2">
              <a:spcBef>
                <a:spcPct val="0"/>
              </a:spcBef>
            </a:pPr>
            <a:r>
              <a:rPr lang="en-US" sz="1800" b="0" i="0" dirty="0">
                <a:solidFill>
                  <a:srgbClr val="FF0000"/>
                </a:solidFill>
                <a:cs typeface=""/>
              </a:rPr>
              <a:t>p</a:t>
            </a:r>
            <a:r>
              <a:rPr lang="en-US" sz="1800" b="0" i="0" dirty="0" smtClean="0">
                <a:solidFill>
                  <a:srgbClr val="FF0000"/>
                </a:solidFill>
                <a:cs typeface=""/>
              </a:rPr>
              <a:t>rior use of lithium (~ 20 discharges, ~ 8 g)</a:t>
            </a:r>
            <a:endParaRPr lang="en-US" sz="1800" b="0" i="0" dirty="0">
              <a:solidFill>
                <a:srgbClr val="FF0000"/>
              </a:solidFill>
              <a:cs typeface=""/>
            </a:endParaRPr>
          </a:p>
          <a:p>
            <a:pPr lvl="1">
              <a:spcBef>
                <a:spcPct val="0"/>
              </a:spcBef>
            </a:pPr>
            <a:r>
              <a:rPr lang="en-US" sz="1800" i="0" dirty="0" smtClean="0">
                <a:solidFill>
                  <a:srgbClr val="0000FF"/>
                </a:solidFill>
                <a:cs typeface=""/>
              </a:rPr>
              <a:t>Discharge with 190 </a:t>
            </a:r>
            <a:r>
              <a:rPr lang="en-US" sz="1800" i="0" dirty="0">
                <a:solidFill>
                  <a:srgbClr val="0000FF"/>
                </a:solidFill>
                <a:cs typeface=""/>
              </a:rPr>
              <a:t>mg lithium </a:t>
            </a:r>
            <a:r>
              <a:rPr lang="en-US" sz="1800" i="0" dirty="0" smtClean="0">
                <a:solidFill>
                  <a:srgbClr val="0000FF"/>
                </a:solidFill>
                <a:cs typeface=""/>
              </a:rPr>
              <a:t>(~ 190 mg total, 129061</a:t>
            </a:r>
            <a:r>
              <a:rPr lang="en-US" sz="1800" i="0" dirty="0">
                <a:solidFill>
                  <a:srgbClr val="0000FF"/>
                </a:solidFill>
                <a:cs typeface=""/>
              </a:rPr>
              <a:t>)</a:t>
            </a:r>
          </a:p>
          <a:p>
            <a:pPr lvl="1">
              <a:spcBef>
                <a:spcPct val="0"/>
              </a:spcBef>
            </a:pPr>
            <a:r>
              <a:rPr lang="en-US" sz="1800" i="0" dirty="0" smtClean="0">
                <a:solidFill>
                  <a:srgbClr val="008000"/>
                </a:solidFill>
                <a:cs typeface=""/>
              </a:rPr>
              <a:t>Discharge with 600 </a:t>
            </a:r>
            <a:r>
              <a:rPr lang="en-US" sz="1800" i="0" dirty="0">
                <a:solidFill>
                  <a:srgbClr val="008000"/>
                </a:solidFill>
                <a:cs typeface=""/>
              </a:rPr>
              <a:t>mg lithium </a:t>
            </a:r>
            <a:r>
              <a:rPr lang="en-US" sz="1800" i="0" dirty="0" smtClean="0">
                <a:solidFill>
                  <a:srgbClr val="008000"/>
                </a:solidFill>
                <a:cs typeface=""/>
              </a:rPr>
              <a:t>(2.2 g total, 129064)</a:t>
            </a:r>
          </a:p>
          <a:p>
            <a:pPr lvl="1">
              <a:spcBef>
                <a:spcPct val="0"/>
              </a:spcBef>
            </a:pPr>
            <a:endParaRPr lang="en-US" sz="1800" i="0" dirty="0">
              <a:solidFill>
                <a:srgbClr val="008000"/>
              </a:solidFill>
              <a:cs typeface=""/>
            </a:endParaRPr>
          </a:p>
          <a:p>
            <a:r>
              <a:rPr lang="en-US" sz="2000" b="0" i="0" dirty="0" err="1"/>
              <a:t>Photometrically</a:t>
            </a:r>
            <a:r>
              <a:rPr lang="en-US" sz="2000" b="0" i="0" dirty="0"/>
              <a:t> calibrated filtered cameras and </a:t>
            </a:r>
            <a:r>
              <a:rPr lang="en-US" sz="2000" b="0" i="0" dirty="0" smtClean="0"/>
              <a:t>spectrometers, </a:t>
            </a:r>
            <a:r>
              <a:rPr lang="en-US" sz="2000" b="0" i="0" dirty="0"/>
              <a:t>t</a:t>
            </a:r>
            <a:r>
              <a:rPr lang="en-US" sz="2000" b="0" i="0" dirty="0" smtClean="0"/>
              <a:t>ile-mounted Langmuir probes, neutral pressure gauges</a:t>
            </a:r>
            <a:endParaRPr lang="en-US" sz="2000" b="0" i="0" dirty="0"/>
          </a:p>
          <a:p>
            <a:r>
              <a:rPr lang="en-US" sz="2000" b="0" i="0" dirty="0" err="1">
                <a:latin typeface="Symbol" charset="2"/>
                <a:cs typeface="Symbol" charset="2"/>
              </a:rPr>
              <a:t>G</a:t>
            </a:r>
            <a:r>
              <a:rPr lang="en-US" sz="2000" b="0" i="0" baseline="-25000" dirty="0" err="1"/>
              <a:t>ion</a:t>
            </a:r>
            <a:r>
              <a:rPr lang="en-US" sz="2000" b="0" i="0" dirty="0"/>
              <a:t> </a:t>
            </a:r>
            <a:r>
              <a:rPr lang="en-US" sz="2000" b="0" i="0" dirty="0" smtClean="0"/>
              <a:t>[ion/m</a:t>
            </a:r>
            <a:r>
              <a:rPr lang="en-US" sz="2000" b="0" i="0" baseline="30000" dirty="0" smtClean="0"/>
              <a:t>2</a:t>
            </a:r>
            <a:r>
              <a:rPr lang="en-US" sz="2000" b="0" i="0" dirty="0" smtClean="0"/>
              <a:t>/s] = </a:t>
            </a:r>
            <a:r>
              <a:rPr lang="en-US" sz="2000" b="0" i="0" dirty="0"/>
              <a:t>4 </a:t>
            </a:r>
            <a:r>
              <a:rPr lang="en-US" sz="2000" b="0" i="0" dirty="0">
                <a:latin typeface="Symbol" charset="2"/>
                <a:cs typeface="Symbol" charset="2"/>
              </a:rPr>
              <a:t>p</a:t>
            </a:r>
            <a:r>
              <a:rPr lang="en-US" sz="2000" b="0" i="0" dirty="0"/>
              <a:t> I</a:t>
            </a:r>
            <a:r>
              <a:rPr lang="en-US" sz="2000" b="0" i="0" baseline="-25000" dirty="0">
                <a:latin typeface="Symbol" charset="2"/>
                <a:cs typeface="Symbol" charset="2"/>
              </a:rPr>
              <a:t>l</a:t>
            </a:r>
            <a:r>
              <a:rPr lang="en-US" sz="2000" b="0" i="0" dirty="0"/>
              <a:t> </a:t>
            </a:r>
            <a:r>
              <a:rPr lang="en-US" sz="2000" b="0" i="0" dirty="0" smtClean="0"/>
              <a:t>[</a:t>
            </a:r>
            <a:r>
              <a:rPr lang="en-US" sz="2000" b="0" i="0" dirty="0" err="1" smtClean="0"/>
              <a:t>ph</a:t>
            </a:r>
            <a:r>
              <a:rPr lang="en-US" sz="2000" b="0" i="0" dirty="0" smtClean="0"/>
              <a:t>/m</a:t>
            </a:r>
            <a:r>
              <a:rPr lang="en-US" sz="2000" b="0" i="0" baseline="30000" dirty="0" smtClean="0"/>
              <a:t>2</a:t>
            </a:r>
            <a:r>
              <a:rPr lang="en-US" sz="2000" b="0" i="0" dirty="0" smtClean="0"/>
              <a:t>/s/</a:t>
            </a:r>
            <a:r>
              <a:rPr lang="en-US" sz="2000" b="0" i="0" dirty="0" err="1" smtClean="0"/>
              <a:t>sr</a:t>
            </a:r>
            <a:r>
              <a:rPr lang="en-US" sz="2000" b="0" i="0" dirty="0" smtClean="0"/>
              <a:t>] S</a:t>
            </a:r>
            <a:r>
              <a:rPr lang="en-US" sz="2000" b="0" i="0" dirty="0"/>
              <a:t>/</a:t>
            </a:r>
            <a:r>
              <a:rPr lang="en-US" sz="2000" b="0" i="0" dirty="0" smtClean="0"/>
              <a:t>XB [ion/</a:t>
            </a:r>
            <a:r>
              <a:rPr lang="en-US" sz="2000" b="0" i="0" dirty="0" err="1" smtClean="0"/>
              <a:t>ph</a:t>
            </a:r>
            <a:r>
              <a:rPr lang="en-US" sz="2000" b="0" i="0" dirty="0" smtClean="0"/>
              <a:t>]</a:t>
            </a:r>
            <a:endParaRPr lang="en-US" sz="2000" b="0" i="0" dirty="0"/>
          </a:p>
          <a:p>
            <a:pPr lvl="1"/>
            <a:r>
              <a:rPr lang="en-US" sz="1800" b="0" i="0" dirty="0"/>
              <a:t>For deuterium, D</a:t>
            </a:r>
            <a:r>
              <a:rPr lang="en-US" sz="1800" b="0" i="0" baseline="-25000" dirty="0"/>
              <a:t>a</a:t>
            </a:r>
            <a:r>
              <a:rPr lang="en-US" sz="1800" b="0" i="0" dirty="0"/>
              <a:t> and </a:t>
            </a:r>
            <a:r>
              <a:rPr lang="en-US" sz="1800" b="0" i="0" dirty="0" err="1" smtClean="0"/>
              <a:t>D</a:t>
            </a:r>
            <a:r>
              <a:rPr lang="en-US" sz="1800" b="0" i="0" baseline="-25000" dirty="0" err="1" smtClean="0"/>
              <a:t>b</a:t>
            </a:r>
            <a:r>
              <a:rPr lang="en-US" sz="1800" b="0" i="0" dirty="0" smtClean="0"/>
              <a:t> ; </a:t>
            </a:r>
            <a:r>
              <a:rPr lang="en-US" sz="1800" b="0" i="0" dirty="0"/>
              <a:t>f</a:t>
            </a:r>
            <a:r>
              <a:rPr lang="en-US" sz="1800" b="0" i="0" dirty="0" smtClean="0"/>
              <a:t>or </a:t>
            </a:r>
            <a:r>
              <a:rPr lang="en-US" sz="1800" b="0" i="0" dirty="0"/>
              <a:t>lithium, Li I </a:t>
            </a:r>
            <a:r>
              <a:rPr lang="en-US" sz="1800" b="0" i="0" dirty="0">
                <a:latin typeface="Symbol" charset="2"/>
                <a:cs typeface="Symbol" charset="2"/>
              </a:rPr>
              <a:t>l</a:t>
            </a:r>
            <a:r>
              <a:rPr lang="en-US" sz="1800" b="0" i="0" dirty="0"/>
              <a:t>=670 </a:t>
            </a:r>
            <a:r>
              <a:rPr lang="en-US" sz="1800" b="0" i="0" dirty="0" smtClean="0"/>
              <a:t>nm</a:t>
            </a:r>
          </a:p>
          <a:p>
            <a:pPr lvl="1"/>
            <a:r>
              <a:rPr lang="en-US" sz="1800" b="0" i="0" dirty="0" smtClean="0"/>
              <a:t>Outer SOL region only</a:t>
            </a:r>
            <a:endParaRPr lang="en-US" sz="1800" b="0" i="0" dirty="0"/>
          </a:p>
          <a:p>
            <a:pPr lvl="1">
              <a:spcBef>
                <a:spcPct val="0"/>
              </a:spcBef>
            </a:pPr>
            <a:endParaRPr lang="en-US" sz="1800" i="0" dirty="0">
              <a:solidFill>
                <a:srgbClr val="008000"/>
              </a:solidFill>
              <a:cs typeface=""/>
            </a:endParaRPr>
          </a:p>
        </p:txBody>
      </p:sp>
      <p:pic>
        <p:nvPicPr>
          <p:cNvPr id="5" name="Picture 4" descr="aps09-efit02-454.png"/>
          <p:cNvPicPr>
            <a:picLocks noChangeAspect="1"/>
          </p:cNvPicPr>
          <p:nvPr/>
        </p:nvPicPr>
        <p:blipFill>
          <a:blip r:embed="rId2"/>
          <a:stretch>
            <a:fillRect/>
          </a:stretch>
        </p:blipFill>
        <p:spPr>
          <a:xfrm>
            <a:off x="7391400" y="1295400"/>
            <a:ext cx="1685047" cy="3352800"/>
          </a:xfrm>
          <a:prstGeom prst="rect">
            <a:avLst/>
          </a:prstGeom>
        </p:spPr>
      </p:pic>
    </p:spTree>
    <p:extLst>
      <p:ext uri="{BB962C8B-B14F-4D97-AF65-F5344CB8AC3E}">
        <p14:creationId xmlns:p14="http://schemas.microsoft.com/office/powerpoint/2010/main" val="490279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With lithium, reduced core density operation can be achieved</a:t>
            </a:r>
            <a:endParaRPr lang="en-US" sz="3000" dirty="0"/>
          </a:p>
        </p:txBody>
      </p:sp>
      <p:sp>
        <p:nvSpPr>
          <p:cNvPr id="3" name="Content Placeholder 2"/>
          <p:cNvSpPr>
            <a:spLocks noGrp="1"/>
          </p:cNvSpPr>
          <p:nvPr>
            <p:ph idx="1"/>
          </p:nvPr>
        </p:nvSpPr>
        <p:spPr>
          <a:xfrm>
            <a:off x="4648200" y="1371600"/>
            <a:ext cx="4191000" cy="4648200"/>
          </a:xfrm>
        </p:spPr>
        <p:txBody>
          <a:bodyPr/>
          <a:lstStyle/>
          <a:p>
            <a:r>
              <a:rPr lang="en-US" dirty="0" smtClean="0"/>
              <a:t>n</a:t>
            </a:r>
            <a:r>
              <a:rPr lang="en-US" baseline="-25000" dirty="0" smtClean="0"/>
              <a:t>e</a:t>
            </a:r>
            <a:r>
              <a:rPr lang="en-US" dirty="0" smtClean="0"/>
              <a:t>/</a:t>
            </a:r>
            <a:r>
              <a:rPr lang="en-US" dirty="0" err="1" smtClean="0"/>
              <a:t>n</a:t>
            </a:r>
            <a:r>
              <a:rPr lang="en-US" baseline="-25000" dirty="0" err="1" smtClean="0"/>
              <a:t>G</a:t>
            </a:r>
            <a:r>
              <a:rPr lang="en-US" dirty="0" smtClean="0"/>
              <a:t> ~ 0.2-0.7</a:t>
            </a:r>
          </a:p>
          <a:p>
            <a:pPr lvl="1"/>
            <a:r>
              <a:rPr lang="en-US" dirty="0" smtClean="0"/>
              <a:t>N</a:t>
            </a:r>
            <a:r>
              <a:rPr lang="en-US" baseline="-25000" dirty="0" smtClean="0"/>
              <a:t>e</a:t>
            </a:r>
            <a:r>
              <a:rPr lang="en-US" dirty="0" smtClean="0"/>
              <a:t> and n</a:t>
            </a:r>
            <a:r>
              <a:rPr lang="en-US" baseline="-25000" dirty="0" smtClean="0"/>
              <a:t>e</a:t>
            </a:r>
            <a:r>
              <a:rPr lang="en-US" dirty="0" smtClean="0"/>
              <a:t> increasing</a:t>
            </a:r>
          </a:p>
          <a:p>
            <a:r>
              <a:rPr lang="en-US" dirty="0" smtClean="0"/>
              <a:t>W</a:t>
            </a:r>
            <a:r>
              <a:rPr lang="en-US" baseline="-25000" dirty="0" smtClean="0"/>
              <a:t>MHD</a:t>
            </a:r>
            <a:r>
              <a:rPr lang="en-US" dirty="0" smtClean="0"/>
              <a:t> increased</a:t>
            </a:r>
          </a:p>
          <a:p>
            <a:r>
              <a:rPr lang="en-US" i="1" dirty="0" smtClean="0"/>
              <a:t>P</a:t>
            </a:r>
            <a:r>
              <a:rPr lang="en-US" i="1" baseline="-25000" dirty="0" smtClean="0"/>
              <a:t>SOL</a:t>
            </a:r>
            <a:r>
              <a:rPr lang="en-US" dirty="0" smtClean="0"/>
              <a:t> decreasing with lithium amount</a:t>
            </a:r>
          </a:p>
          <a:p>
            <a:pPr lvl="1"/>
            <a:r>
              <a:rPr lang="en-US" dirty="0"/>
              <a:t>Core </a:t>
            </a:r>
            <a:r>
              <a:rPr lang="en-US" dirty="0" err="1"/>
              <a:t>P</a:t>
            </a:r>
            <a:r>
              <a:rPr lang="en-US" baseline="-25000" dirty="0" err="1"/>
              <a:t>rad</a:t>
            </a:r>
            <a:r>
              <a:rPr lang="en-US" dirty="0"/>
              <a:t> </a:t>
            </a:r>
            <a:r>
              <a:rPr lang="en-US" dirty="0" smtClean="0"/>
              <a:t>increasing</a:t>
            </a:r>
          </a:p>
          <a:p>
            <a:pPr lvl="1"/>
            <a:r>
              <a:rPr lang="en-US" sz="2000" i="1" dirty="0" smtClean="0"/>
              <a:t>P</a:t>
            </a:r>
            <a:r>
              <a:rPr lang="en-US" sz="2000" i="1" baseline="-25000" dirty="0" smtClean="0"/>
              <a:t>SOL</a:t>
            </a:r>
            <a:r>
              <a:rPr lang="en-US" sz="2000" i="1" dirty="0" smtClean="0"/>
              <a:t>=P</a:t>
            </a:r>
            <a:r>
              <a:rPr lang="en-US" sz="2000" i="1" baseline="-25000" dirty="0" smtClean="0"/>
              <a:t>OH</a:t>
            </a:r>
            <a:r>
              <a:rPr lang="en-US" sz="2000" i="1" dirty="0" smtClean="0"/>
              <a:t>+P</a:t>
            </a:r>
            <a:r>
              <a:rPr lang="en-US" sz="2000" i="1" baseline="-25000" dirty="0" smtClean="0"/>
              <a:t>NBI </a:t>
            </a:r>
            <a:r>
              <a:rPr lang="en-US" sz="2000" i="1" dirty="0" smtClean="0"/>
              <a:t> - </a:t>
            </a:r>
            <a:r>
              <a:rPr lang="en-US" sz="2000" i="1" dirty="0" err="1" smtClean="0"/>
              <a:t>P</a:t>
            </a:r>
            <a:r>
              <a:rPr lang="en-US" sz="2000" i="1" baseline="-25000" dirty="0" err="1" smtClean="0"/>
              <a:t>rad</a:t>
            </a:r>
            <a:r>
              <a:rPr lang="en-US" sz="2000" i="1" baseline="-25000" dirty="0" smtClean="0"/>
              <a:t> </a:t>
            </a:r>
            <a:r>
              <a:rPr lang="en-US" sz="2000" i="1" dirty="0" smtClean="0"/>
              <a:t>- </a:t>
            </a:r>
            <a:r>
              <a:rPr lang="en-US" sz="2000" i="1" dirty="0" err="1" smtClean="0"/>
              <a:t>dW</a:t>
            </a:r>
            <a:r>
              <a:rPr lang="en-US" sz="2000" i="1" dirty="0" smtClean="0"/>
              <a:t>/</a:t>
            </a:r>
            <a:r>
              <a:rPr lang="en-US" sz="2000" i="1" dirty="0" err="1" smtClean="0"/>
              <a:t>dt</a:t>
            </a:r>
            <a:r>
              <a:rPr lang="en-US" sz="2000" i="1" dirty="0" smtClean="0"/>
              <a:t> - </a:t>
            </a:r>
            <a:r>
              <a:rPr lang="en-US" sz="2000" i="1" dirty="0" err="1" smtClean="0"/>
              <a:t>P</a:t>
            </a:r>
            <a:r>
              <a:rPr lang="en-US" sz="2000" i="1" baseline="-25000" dirty="0" err="1" smtClean="0"/>
              <a:t>fast</a:t>
            </a:r>
            <a:r>
              <a:rPr lang="en-US" sz="2000" i="1" baseline="-25000" dirty="0" smtClean="0"/>
              <a:t> ion loss</a:t>
            </a:r>
          </a:p>
          <a:p>
            <a:r>
              <a:rPr lang="en-US" dirty="0"/>
              <a:t>ELMs suppressed</a:t>
            </a:r>
          </a:p>
          <a:p>
            <a:pPr lvl="1"/>
            <a:r>
              <a:rPr lang="en-US" sz="2000" dirty="0"/>
              <a:t>Pedestal MHD stability </a:t>
            </a:r>
            <a:r>
              <a:rPr lang="en-US" sz="2000" dirty="0" smtClean="0"/>
              <a:t>modified due to n</a:t>
            </a:r>
            <a:r>
              <a:rPr lang="en-US" sz="2000" baseline="-25000" dirty="0" smtClean="0"/>
              <a:t>e</a:t>
            </a:r>
            <a:r>
              <a:rPr lang="en-US" sz="2000" dirty="0" smtClean="0"/>
              <a:t> (r) mod.</a:t>
            </a:r>
            <a:endParaRPr lang="en-US" sz="2000" dirty="0"/>
          </a:p>
          <a:p>
            <a:endParaRPr lang="en-US" sz="2000" i="1" baseline="-25000" dirty="0"/>
          </a:p>
        </p:txBody>
      </p:sp>
      <p:sp>
        <p:nvSpPr>
          <p:cNvPr id="7" name="Rectangle 6"/>
          <p:cNvSpPr/>
          <p:nvPr/>
        </p:nvSpPr>
        <p:spPr>
          <a:xfrm>
            <a:off x="4038600" y="5715000"/>
            <a:ext cx="2590800" cy="954107"/>
          </a:xfrm>
          <a:prstGeom prst="rect">
            <a:avLst/>
          </a:prstGeom>
          <a:solidFill>
            <a:schemeClr val="accent5"/>
          </a:solidFill>
        </p:spPr>
        <p:txBody>
          <a:bodyPr wrap="square">
            <a:spAutoFit/>
          </a:bodyPr>
          <a:lstStyle/>
          <a:p>
            <a:pPr>
              <a:spcBef>
                <a:spcPct val="0"/>
              </a:spcBef>
              <a:buNone/>
            </a:pPr>
            <a:r>
              <a:rPr lang="en-US" sz="1400" i="0" dirty="0" smtClean="0">
                <a:solidFill>
                  <a:srgbClr val="000000"/>
                </a:solidFill>
                <a:latin typeface="+mn-lt"/>
                <a:cs typeface=""/>
              </a:rPr>
              <a:t>No lithium (129013)</a:t>
            </a:r>
          </a:p>
          <a:p>
            <a:pPr>
              <a:spcBef>
                <a:spcPct val="0"/>
              </a:spcBef>
              <a:buNone/>
            </a:pPr>
            <a:r>
              <a:rPr lang="en-US" sz="1400" i="0" dirty="0" smtClean="0">
                <a:solidFill>
                  <a:srgbClr val="FF0000"/>
                </a:solidFill>
                <a:latin typeface="+mn-lt"/>
                <a:cs typeface=""/>
              </a:rPr>
              <a:t>No lithium (129059)</a:t>
            </a:r>
          </a:p>
          <a:p>
            <a:pPr>
              <a:spcBef>
                <a:spcPct val="0"/>
              </a:spcBef>
              <a:buNone/>
            </a:pPr>
            <a:r>
              <a:rPr lang="en-US" sz="1400" i="0" dirty="0" smtClean="0">
                <a:solidFill>
                  <a:srgbClr val="0000FF"/>
                </a:solidFill>
                <a:cs typeface=""/>
              </a:rPr>
              <a:t>190 </a:t>
            </a:r>
            <a:r>
              <a:rPr lang="en-US" sz="1400" i="0" dirty="0">
                <a:solidFill>
                  <a:srgbClr val="0000FF"/>
                </a:solidFill>
                <a:cs typeface=""/>
              </a:rPr>
              <a:t>mg lithium (</a:t>
            </a:r>
            <a:r>
              <a:rPr lang="en-US" sz="1400" i="0" dirty="0" smtClean="0">
                <a:solidFill>
                  <a:srgbClr val="0000FF"/>
                </a:solidFill>
                <a:cs typeface=""/>
              </a:rPr>
              <a:t>129061)</a:t>
            </a:r>
            <a:endParaRPr lang="en-US" sz="1400" i="0" dirty="0">
              <a:solidFill>
                <a:srgbClr val="0000FF"/>
              </a:solidFill>
              <a:cs typeface=""/>
            </a:endParaRPr>
          </a:p>
          <a:p>
            <a:pPr>
              <a:spcBef>
                <a:spcPct val="0"/>
              </a:spcBef>
              <a:buNone/>
            </a:pPr>
            <a:r>
              <a:rPr lang="en-US" sz="1400" i="0" dirty="0" smtClean="0">
                <a:solidFill>
                  <a:srgbClr val="008000"/>
                </a:solidFill>
                <a:latin typeface="+mn-lt"/>
                <a:cs typeface=""/>
              </a:rPr>
              <a:t>600 mg lithium (129064)</a:t>
            </a:r>
          </a:p>
        </p:txBody>
      </p:sp>
      <p:pic>
        <p:nvPicPr>
          <p:cNvPr id="4" name="Picture 3" descr="nf11-core-t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399"/>
            <a:ext cx="3657600" cy="5185229"/>
          </a:xfrm>
          <a:prstGeom prst="rect">
            <a:avLst/>
          </a:prstGeom>
        </p:spPr>
      </p:pic>
    </p:spTree>
    <p:extLst>
      <p:ext uri="{BB962C8B-B14F-4D97-AF65-F5344CB8AC3E}">
        <p14:creationId xmlns:p14="http://schemas.microsoft.com/office/powerpoint/2010/main" val="3305014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density was reduced by up to 50 % by lithium conditioning in NSTX</a:t>
            </a:r>
            <a:endParaRPr lang="en-US" dirty="0"/>
          </a:p>
        </p:txBody>
      </p:sp>
      <p:sp>
        <p:nvSpPr>
          <p:cNvPr id="5" name="Content Placeholder 2"/>
          <p:cNvSpPr>
            <a:spLocks noGrp="1"/>
          </p:cNvSpPr>
          <p:nvPr>
            <p:ph idx="1"/>
          </p:nvPr>
        </p:nvSpPr>
        <p:spPr>
          <a:xfrm>
            <a:off x="228600" y="2895600"/>
            <a:ext cx="5257800" cy="2438400"/>
          </a:xfrm>
        </p:spPr>
        <p:txBody>
          <a:bodyPr/>
          <a:lstStyle/>
          <a:p>
            <a:pPr>
              <a:spcBef>
                <a:spcPct val="0"/>
              </a:spcBef>
            </a:pPr>
            <a:r>
              <a:rPr lang="en-US" sz="2000" dirty="0" smtClean="0">
                <a:latin typeface="Arial" charset="0"/>
              </a:rPr>
              <a:t>Particle balance equation using measured quantities</a:t>
            </a:r>
            <a:endParaRPr lang="en-US" sz="1800" dirty="0" smtClean="0">
              <a:latin typeface="Arial" charset="0"/>
            </a:endParaRPr>
          </a:p>
          <a:p>
            <a:pPr>
              <a:spcBef>
                <a:spcPct val="0"/>
              </a:spcBef>
            </a:pPr>
            <a:r>
              <a:rPr lang="en-US" sz="2000" dirty="0" smtClean="0">
                <a:latin typeface="Arial" charset="0"/>
              </a:rPr>
              <a:t>Particle inventory balance: </a:t>
            </a:r>
            <a:r>
              <a:rPr lang="en-US" sz="2000" i="1" dirty="0" smtClean="0">
                <a:latin typeface="Arial" charset="0"/>
              </a:rPr>
              <a:t>N</a:t>
            </a:r>
            <a:r>
              <a:rPr lang="en-US" sz="2000" i="1" baseline="-25000" dirty="0" smtClean="0">
                <a:latin typeface="Arial" charset="0"/>
              </a:rPr>
              <a:t>e</a:t>
            </a:r>
            <a:r>
              <a:rPr lang="en-US" sz="2000" i="1" dirty="0" smtClean="0">
                <a:latin typeface="Arial" charset="0"/>
              </a:rPr>
              <a:t>=6 </a:t>
            </a:r>
            <a:r>
              <a:rPr lang="en-US" sz="2000" i="1" dirty="0" err="1" smtClean="0">
                <a:latin typeface="Arial" charset="0"/>
              </a:rPr>
              <a:t>N</a:t>
            </a:r>
            <a:r>
              <a:rPr lang="en-US" sz="2000" i="1" baseline="-25000" dirty="0" err="1" smtClean="0">
                <a:latin typeface="Arial" charset="0"/>
              </a:rPr>
              <a:t>C</a:t>
            </a:r>
            <a:r>
              <a:rPr lang="en-US" sz="2000" i="1" dirty="0" err="1" smtClean="0">
                <a:latin typeface="Arial" charset="0"/>
              </a:rPr>
              <a:t>+N</a:t>
            </a:r>
            <a:r>
              <a:rPr lang="en-US" sz="2000" i="1" baseline="-25000" dirty="0" err="1">
                <a:latin typeface="Arial" charset="0"/>
              </a:rPr>
              <a:t>d</a:t>
            </a:r>
            <a:endParaRPr lang="en-US" sz="2000" i="1" baseline="-25000" dirty="0" smtClean="0">
              <a:latin typeface="Arial" charset="0"/>
            </a:endParaRPr>
          </a:p>
          <a:p>
            <a:pPr>
              <a:spcBef>
                <a:spcPct val="0"/>
              </a:spcBef>
            </a:pPr>
            <a:endParaRPr lang="en-US" sz="2000" dirty="0" smtClean="0">
              <a:latin typeface="Arial" charset="0"/>
            </a:endParaRPr>
          </a:p>
          <a:p>
            <a:pPr>
              <a:spcBef>
                <a:spcPct val="0"/>
              </a:spcBef>
            </a:pPr>
            <a:r>
              <a:rPr lang="en-US" sz="2000" b="1" dirty="0" smtClean="0">
                <a:latin typeface="Arial" charset="0"/>
              </a:rPr>
              <a:t>Continuous </a:t>
            </a:r>
            <a:r>
              <a:rPr lang="en-US" sz="2000" b="1" dirty="0">
                <a:latin typeface="Arial" charset="0"/>
              </a:rPr>
              <a:t>pumping </a:t>
            </a:r>
            <a:endParaRPr lang="en-US" sz="2000" b="1" dirty="0" smtClean="0">
              <a:latin typeface="Arial" charset="0"/>
            </a:endParaRPr>
          </a:p>
          <a:p>
            <a:pPr>
              <a:spcBef>
                <a:spcPct val="0"/>
              </a:spcBef>
            </a:pPr>
            <a:r>
              <a:rPr lang="en-US" sz="2000" b="1" dirty="0">
                <a:latin typeface="Arial" charset="0"/>
              </a:rPr>
              <a:t>C</a:t>
            </a:r>
            <a:r>
              <a:rPr lang="en-US" sz="2000" b="1" dirty="0" smtClean="0">
                <a:latin typeface="Arial" charset="0"/>
              </a:rPr>
              <a:t>umulative </a:t>
            </a:r>
            <a:r>
              <a:rPr lang="en-US" sz="2000" b="1" dirty="0">
                <a:latin typeface="Arial" charset="0"/>
              </a:rPr>
              <a:t>coatings provide higher pumping rate</a:t>
            </a:r>
          </a:p>
          <a:p>
            <a:pPr>
              <a:spcBef>
                <a:spcPct val="0"/>
              </a:spcBef>
            </a:pPr>
            <a:r>
              <a:rPr lang="en-US" sz="2000" b="1" dirty="0">
                <a:latin typeface="Arial" charset="0"/>
              </a:rPr>
              <a:t>Wall in pumping state far from saturation</a:t>
            </a:r>
          </a:p>
          <a:p>
            <a:pPr>
              <a:spcBef>
                <a:spcPct val="0"/>
              </a:spcBef>
            </a:pPr>
            <a:endParaRPr lang="en-US" sz="2000" i="1" baseline="-25000" dirty="0" smtClean="0">
              <a:latin typeface="Arial" charset="0"/>
            </a:endParaRPr>
          </a:p>
          <a:p>
            <a:pPr>
              <a:spcBef>
                <a:spcPct val="0"/>
              </a:spcBef>
            </a:pPr>
            <a:endParaRPr lang="en-US" sz="1800" i="1" baseline="-25000" dirty="0" smtClean="0">
              <a:latin typeface="Arial" charset="0"/>
            </a:endParaRPr>
          </a:p>
          <a:p>
            <a:pPr>
              <a:spcBef>
                <a:spcPct val="0"/>
              </a:spcBef>
            </a:pPr>
            <a:endParaRPr lang="en-US" sz="1800" dirty="0" smtClean="0">
              <a:latin typeface="Arial" charset="0"/>
            </a:endParaRPr>
          </a:p>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112303767"/>
              </p:ext>
            </p:extLst>
          </p:nvPr>
        </p:nvGraphicFramePr>
        <p:xfrm>
          <a:off x="152400" y="1295400"/>
          <a:ext cx="5251450" cy="557213"/>
        </p:xfrm>
        <a:graphic>
          <a:graphicData uri="http://schemas.openxmlformats.org/presentationml/2006/ole">
            <mc:AlternateContent xmlns:mc="http://schemas.openxmlformats.org/markup-compatibility/2006">
              <mc:Choice xmlns:v="urn:schemas-microsoft-com:vml" Requires="v">
                <p:oleObj spid="_x0000_s1062" name="Equation" r:id="rId3" imgW="3594100" imgH="381000" progId="Equation.3">
                  <p:embed/>
                </p:oleObj>
              </mc:Choice>
              <mc:Fallback>
                <p:oleObj name="Equation" r:id="rId3" imgW="35941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5251450" cy="55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Box 18"/>
          <p:cNvSpPr txBox="1">
            <a:spLocks noChangeArrowheads="1"/>
          </p:cNvSpPr>
          <p:nvPr/>
        </p:nvSpPr>
        <p:spPr bwMode="auto">
          <a:xfrm>
            <a:off x="134938" y="1984375"/>
            <a:ext cx="838200" cy="720197"/>
          </a:xfrm>
          <a:prstGeom prst="rect">
            <a:avLst/>
          </a:prstGeom>
          <a:noFill/>
          <a:ln w="9525">
            <a:noFill/>
            <a:miter lim="800000"/>
            <a:headEnd/>
            <a:tailEnd/>
          </a:ln>
          <a:effectLst/>
        </p:spPr>
        <p:txBody>
          <a:bodyPr wrap="square">
            <a:prstTxWarp prst="textNoShape">
              <a:avLst/>
            </a:prstTxWarp>
            <a:spAutoFit/>
          </a:bodyPr>
          <a:lstStyle/>
          <a:p>
            <a:pPr>
              <a:buNone/>
            </a:pPr>
            <a:r>
              <a:rPr lang="en-US" dirty="0">
                <a:latin typeface="+mj-lt"/>
              </a:rPr>
              <a:t>Change</a:t>
            </a:r>
            <a:r>
              <a:rPr lang="en-US" dirty="0" smtClean="0">
                <a:latin typeface="+mj-lt"/>
              </a:rPr>
              <a:t> in</a:t>
            </a:r>
          </a:p>
          <a:p>
            <a:pPr>
              <a:buNone/>
            </a:pPr>
            <a:r>
              <a:rPr lang="en-US" dirty="0" smtClean="0">
                <a:latin typeface="+mj-lt"/>
              </a:rPr>
              <a:t>ion </a:t>
            </a:r>
            <a:endParaRPr lang="en-US" dirty="0">
              <a:latin typeface="+mj-lt"/>
            </a:endParaRPr>
          </a:p>
          <a:p>
            <a:pPr>
              <a:buNone/>
            </a:pPr>
            <a:r>
              <a:rPr lang="en-US" dirty="0">
                <a:latin typeface="+mj-lt"/>
              </a:rPr>
              <a:t>inventory</a:t>
            </a:r>
          </a:p>
        </p:txBody>
      </p:sp>
      <p:sp>
        <p:nvSpPr>
          <p:cNvPr id="9" name="Text Box 19"/>
          <p:cNvSpPr txBox="1">
            <a:spLocks noChangeArrowheads="1"/>
          </p:cNvSpPr>
          <p:nvPr/>
        </p:nvSpPr>
        <p:spPr bwMode="auto">
          <a:xfrm>
            <a:off x="973138" y="1984375"/>
            <a:ext cx="457199" cy="646331"/>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a:latin typeface="+mj-lt"/>
              </a:rPr>
              <a:t>Gas feed rate</a:t>
            </a:r>
          </a:p>
        </p:txBody>
      </p:sp>
      <p:sp>
        <p:nvSpPr>
          <p:cNvPr id="10" name="Text Box 20"/>
          <p:cNvSpPr txBox="1">
            <a:spLocks noChangeArrowheads="1"/>
          </p:cNvSpPr>
          <p:nvPr/>
        </p:nvSpPr>
        <p:spPr bwMode="auto">
          <a:xfrm>
            <a:off x="1506536" y="1984375"/>
            <a:ext cx="609601" cy="720197"/>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a:latin typeface="+mj-lt"/>
              </a:rPr>
              <a:t>NBI</a:t>
            </a:r>
            <a:r>
              <a:rPr lang="en-US" dirty="0" smtClean="0">
                <a:latin typeface="+mj-lt"/>
              </a:rPr>
              <a:t> </a:t>
            </a:r>
          </a:p>
          <a:p>
            <a:pPr>
              <a:buClr>
                <a:srgbClr val="0000FF"/>
              </a:buClr>
              <a:buNone/>
            </a:pPr>
            <a:r>
              <a:rPr lang="en-US" dirty="0" smtClean="0">
                <a:latin typeface="+mj-lt"/>
              </a:rPr>
              <a:t>fueling</a:t>
            </a:r>
            <a:endParaRPr lang="en-US" dirty="0">
              <a:latin typeface="+mj-lt"/>
            </a:endParaRPr>
          </a:p>
          <a:p>
            <a:pPr>
              <a:buClr>
                <a:srgbClr val="0000FF"/>
              </a:buClr>
              <a:buNone/>
            </a:pPr>
            <a:r>
              <a:rPr lang="en-US" dirty="0">
                <a:latin typeface="+mj-lt"/>
              </a:rPr>
              <a:t>rate</a:t>
            </a:r>
          </a:p>
        </p:txBody>
      </p:sp>
      <p:sp>
        <p:nvSpPr>
          <p:cNvPr id="11" name="Text Box 21"/>
          <p:cNvSpPr txBox="1">
            <a:spLocks noChangeArrowheads="1"/>
          </p:cNvSpPr>
          <p:nvPr/>
        </p:nvSpPr>
        <p:spPr bwMode="auto">
          <a:xfrm>
            <a:off x="2573337" y="1984375"/>
            <a:ext cx="838201" cy="720197"/>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a:latin typeface="+mj-lt"/>
              </a:rPr>
              <a:t>NBI</a:t>
            </a:r>
            <a:r>
              <a:rPr lang="en-US" dirty="0" smtClean="0">
                <a:latin typeface="+mj-lt"/>
              </a:rPr>
              <a:t> </a:t>
            </a:r>
          </a:p>
          <a:p>
            <a:pPr>
              <a:buClr>
                <a:srgbClr val="0000FF"/>
              </a:buClr>
              <a:buNone/>
            </a:pPr>
            <a:r>
              <a:rPr lang="en-US" dirty="0" err="1" smtClean="0">
                <a:latin typeface="+mj-lt"/>
              </a:rPr>
              <a:t>cryopump</a:t>
            </a:r>
            <a:endParaRPr lang="en-US" dirty="0">
              <a:latin typeface="+mj-lt"/>
            </a:endParaRPr>
          </a:p>
          <a:p>
            <a:pPr>
              <a:buClr>
                <a:srgbClr val="0000FF"/>
              </a:buClr>
              <a:buNone/>
            </a:pPr>
            <a:r>
              <a:rPr lang="en-US" dirty="0">
                <a:latin typeface="+mj-lt"/>
              </a:rPr>
              <a:t>rate</a:t>
            </a:r>
          </a:p>
        </p:txBody>
      </p:sp>
      <p:sp>
        <p:nvSpPr>
          <p:cNvPr id="16" name="Text Box 21"/>
          <p:cNvSpPr txBox="1">
            <a:spLocks noChangeArrowheads="1"/>
          </p:cNvSpPr>
          <p:nvPr/>
        </p:nvSpPr>
        <p:spPr bwMode="auto">
          <a:xfrm>
            <a:off x="4173537" y="1984375"/>
            <a:ext cx="609600" cy="720197"/>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smtClean="0">
                <a:latin typeface="+mj-lt"/>
              </a:rPr>
              <a:t>Turbo.</a:t>
            </a:r>
          </a:p>
          <a:p>
            <a:pPr>
              <a:buClr>
                <a:srgbClr val="0000FF"/>
              </a:buClr>
              <a:buNone/>
            </a:pPr>
            <a:r>
              <a:rPr lang="en-US" dirty="0" smtClean="0">
                <a:latin typeface="+mj-lt"/>
              </a:rPr>
              <a:t>pump</a:t>
            </a:r>
            <a:endParaRPr lang="en-US" dirty="0">
              <a:latin typeface="+mj-lt"/>
            </a:endParaRPr>
          </a:p>
          <a:p>
            <a:pPr>
              <a:buClr>
                <a:srgbClr val="0000FF"/>
              </a:buClr>
              <a:buNone/>
            </a:pPr>
            <a:r>
              <a:rPr lang="en-US" dirty="0">
                <a:latin typeface="+mj-lt"/>
              </a:rPr>
              <a:t>rate</a:t>
            </a:r>
          </a:p>
        </p:txBody>
      </p:sp>
      <p:sp>
        <p:nvSpPr>
          <p:cNvPr id="17" name="Text Box 21"/>
          <p:cNvSpPr txBox="1">
            <a:spLocks noChangeArrowheads="1"/>
          </p:cNvSpPr>
          <p:nvPr/>
        </p:nvSpPr>
        <p:spPr bwMode="auto">
          <a:xfrm>
            <a:off x="4783137" y="1984375"/>
            <a:ext cx="685800" cy="720197"/>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smtClean="0">
                <a:latin typeface="+mj-lt"/>
              </a:rPr>
              <a:t>Neutrals</a:t>
            </a:r>
          </a:p>
          <a:p>
            <a:pPr>
              <a:buClr>
                <a:srgbClr val="0000FF"/>
              </a:buClr>
              <a:buNone/>
            </a:pPr>
            <a:r>
              <a:rPr lang="en-US" dirty="0" smtClean="0">
                <a:latin typeface="+mj-lt"/>
              </a:rPr>
              <a:t>build-up</a:t>
            </a:r>
          </a:p>
          <a:p>
            <a:pPr>
              <a:buClr>
                <a:srgbClr val="0000FF"/>
              </a:buClr>
              <a:buNone/>
            </a:pPr>
            <a:r>
              <a:rPr lang="en-US" dirty="0">
                <a:latin typeface="+mj-lt"/>
              </a:rPr>
              <a:t>rate</a:t>
            </a:r>
          </a:p>
        </p:txBody>
      </p:sp>
      <p:sp>
        <p:nvSpPr>
          <p:cNvPr id="18" name="Text Box 21"/>
          <p:cNvSpPr txBox="1">
            <a:spLocks noChangeArrowheads="1"/>
          </p:cNvSpPr>
          <p:nvPr/>
        </p:nvSpPr>
        <p:spPr bwMode="auto">
          <a:xfrm>
            <a:off x="3411537" y="1984375"/>
            <a:ext cx="685800" cy="720197"/>
          </a:xfrm>
          <a:prstGeom prst="rect">
            <a:avLst/>
          </a:prstGeom>
          <a:noFill/>
          <a:ln w="9525">
            <a:noFill/>
            <a:miter lim="800000"/>
            <a:headEnd/>
            <a:tailEnd/>
          </a:ln>
          <a:effectLst/>
        </p:spPr>
        <p:txBody>
          <a:bodyPr wrap="square">
            <a:prstTxWarp prst="textNoShape">
              <a:avLst/>
            </a:prstTxWarp>
            <a:spAutoFit/>
          </a:bodyPr>
          <a:lstStyle/>
          <a:p>
            <a:pPr>
              <a:buClr>
                <a:srgbClr val="0000FF"/>
              </a:buClr>
              <a:buNone/>
            </a:pPr>
            <a:r>
              <a:rPr lang="en-US" dirty="0" smtClean="0">
                <a:latin typeface="+mj-lt"/>
              </a:rPr>
              <a:t>Wall </a:t>
            </a:r>
          </a:p>
          <a:p>
            <a:pPr>
              <a:buClr>
                <a:srgbClr val="0000FF"/>
              </a:buClr>
              <a:buNone/>
            </a:pPr>
            <a:r>
              <a:rPr lang="en-US" dirty="0" smtClean="0">
                <a:latin typeface="+mj-lt"/>
              </a:rPr>
              <a:t>loading </a:t>
            </a:r>
          </a:p>
          <a:p>
            <a:pPr>
              <a:buClr>
                <a:srgbClr val="0000FF"/>
              </a:buClr>
              <a:buNone/>
            </a:pPr>
            <a:r>
              <a:rPr lang="en-US" dirty="0" smtClean="0">
                <a:latin typeface="+mj-lt"/>
              </a:rPr>
              <a:t>rate</a:t>
            </a:r>
            <a:endParaRPr lang="en-US" dirty="0">
              <a:latin typeface="+mj-lt"/>
            </a:endParaRPr>
          </a:p>
        </p:txBody>
      </p:sp>
      <p:sp>
        <p:nvSpPr>
          <p:cNvPr id="19" name="Oval 18"/>
          <p:cNvSpPr/>
          <p:nvPr/>
        </p:nvSpPr>
        <p:spPr bwMode="auto">
          <a:xfrm>
            <a:off x="3640137" y="1222375"/>
            <a:ext cx="609600" cy="685800"/>
          </a:xfrm>
          <a:prstGeom prst="ellipse">
            <a:avLst/>
          </a:prstGeom>
          <a:noFill/>
          <a:ln w="50800" cap="flat" cmpd="sng" algn="ctr">
            <a:solidFill>
              <a:srgbClr val="FF0000">
                <a:alpha val="30000"/>
              </a:srgbClr>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20" name="Right Brace 19"/>
          <p:cNvSpPr/>
          <p:nvPr/>
        </p:nvSpPr>
        <p:spPr bwMode="auto">
          <a:xfrm>
            <a:off x="1658937" y="1603375"/>
            <a:ext cx="228600" cy="533400"/>
          </a:xfrm>
          <a:prstGeom prst="rightBrace">
            <a:avLst/>
          </a:prstGeom>
          <a:noFill/>
          <a:ln w="22225" cap="flat" cmpd="sng" algn="ctr">
            <a:solidFill>
              <a:schemeClr val="tx1"/>
            </a:solidFill>
            <a:prstDash val="sysDash"/>
            <a:round/>
            <a:headEnd type="none" w="med" len="med"/>
            <a:tailEnd type="none" w="med" len="med"/>
          </a:ln>
          <a:effectLst/>
          <a:scene3d>
            <a:camera prst="orthographicFront">
              <a:rot lat="0" lon="0" rev="16200000"/>
            </a:camera>
            <a:lightRig rig="threePt" dir="t"/>
          </a:scene3d>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endParaRPr>
          </a:p>
        </p:txBody>
      </p:sp>
      <p:sp>
        <p:nvSpPr>
          <p:cNvPr id="21" name="Rectangle 20"/>
          <p:cNvSpPr/>
          <p:nvPr/>
        </p:nvSpPr>
        <p:spPr>
          <a:xfrm>
            <a:off x="2895600" y="5486400"/>
            <a:ext cx="2590800" cy="1077218"/>
          </a:xfrm>
          <a:prstGeom prst="rect">
            <a:avLst/>
          </a:prstGeom>
          <a:solidFill>
            <a:schemeClr val="accent5"/>
          </a:solidFill>
        </p:spPr>
        <p:txBody>
          <a:bodyPr wrap="square">
            <a:spAutoFit/>
          </a:bodyPr>
          <a:lstStyle/>
          <a:p>
            <a:pPr>
              <a:spcBef>
                <a:spcPct val="0"/>
              </a:spcBef>
              <a:buNone/>
            </a:pPr>
            <a:r>
              <a:rPr lang="en-US" sz="1600" i="0" dirty="0" smtClean="0">
                <a:solidFill>
                  <a:srgbClr val="000000"/>
                </a:solidFill>
                <a:latin typeface="+mn-lt"/>
                <a:cs typeface=""/>
              </a:rPr>
              <a:t>No lithium (129013)</a:t>
            </a:r>
          </a:p>
          <a:p>
            <a:pPr>
              <a:spcBef>
                <a:spcPct val="0"/>
              </a:spcBef>
              <a:buNone/>
            </a:pPr>
            <a:r>
              <a:rPr lang="en-US" sz="1600" i="0" dirty="0" smtClean="0">
                <a:solidFill>
                  <a:srgbClr val="FF0000"/>
                </a:solidFill>
                <a:latin typeface="+mn-lt"/>
                <a:cs typeface=""/>
              </a:rPr>
              <a:t>No lithium (129059)</a:t>
            </a:r>
          </a:p>
          <a:p>
            <a:pPr>
              <a:spcBef>
                <a:spcPct val="0"/>
              </a:spcBef>
              <a:buNone/>
            </a:pPr>
            <a:r>
              <a:rPr lang="en-US" sz="1600" i="0" dirty="0" smtClean="0">
                <a:solidFill>
                  <a:srgbClr val="0000FF"/>
                </a:solidFill>
                <a:cs typeface=""/>
              </a:rPr>
              <a:t>190 </a:t>
            </a:r>
            <a:r>
              <a:rPr lang="en-US" sz="1600" i="0" dirty="0">
                <a:solidFill>
                  <a:srgbClr val="0000FF"/>
                </a:solidFill>
                <a:cs typeface=""/>
              </a:rPr>
              <a:t>mg lithium (</a:t>
            </a:r>
            <a:r>
              <a:rPr lang="en-US" sz="1600" i="0" dirty="0" smtClean="0">
                <a:solidFill>
                  <a:srgbClr val="0000FF"/>
                </a:solidFill>
                <a:cs typeface=""/>
              </a:rPr>
              <a:t>129061)</a:t>
            </a:r>
            <a:endParaRPr lang="en-US" sz="1600" i="0" dirty="0">
              <a:solidFill>
                <a:srgbClr val="0000FF"/>
              </a:solidFill>
              <a:cs typeface=""/>
            </a:endParaRPr>
          </a:p>
          <a:p>
            <a:pPr>
              <a:spcBef>
                <a:spcPct val="0"/>
              </a:spcBef>
              <a:buNone/>
            </a:pPr>
            <a:r>
              <a:rPr lang="en-US" sz="1600" i="0" dirty="0" smtClean="0">
                <a:solidFill>
                  <a:srgbClr val="008000"/>
                </a:solidFill>
                <a:latin typeface="+mn-lt"/>
                <a:cs typeface=""/>
              </a:rPr>
              <a:t>600 mg lithium (129064)</a:t>
            </a:r>
          </a:p>
        </p:txBody>
      </p:sp>
      <p:pic>
        <p:nvPicPr>
          <p:cNvPr id="3" name="Picture 2" descr="nf11-pb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822" y="1371599"/>
            <a:ext cx="3526780" cy="5105401"/>
          </a:xfrm>
          <a:prstGeom prst="rect">
            <a:avLst/>
          </a:prstGeom>
        </p:spPr>
      </p:pic>
    </p:spTree>
    <p:extLst>
      <p:ext uri="{BB962C8B-B14F-4D97-AF65-F5344CB8AC3E}">
        <p14:creationId xmlns:p14="http://schemas.microsoft.com/office/powerpoint/2010/main" val="1307161090"/>
      </p:ext>
    </p:extLst>
  </p:cSld>
  <p:clrMapOvr>
    <a:masterClrMapping/>
  </p:clrMapOvr>
</p:sld>
</file>

<file path=ppt/theme/theme1.xml><?xml version="1.0" encoding="utf-8"?>
<a:theme xmlns:a="http://schemas.openxmlformats.org/drawingml/2006/main" name="Sample_All_Lab-arial_narrow">
  <a:themeElements>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ample_All_Lab-arial_narrow">
      <a:majorFont>
        <a:latin typeface="Arial Narrow"/>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0039A6"/>
            </a:solidFill>
            <a:effectLst/>
            <a:latin typeface="Impact" pitchFamily="-65" charset="0"/>
            <a:ea typeface="ＭＳ Ｐゴシック" pitchFamily="-128" charset="-128"/>
            <a:cs typeface="ＭＳ Ｐゴシック" pitchFamily="-128" charset="-128"/>
          </a:defRPr>
        </a:defPPr>
      </a:lstStyle>
    </a:lnDef>
  </a:objectDefaults>
  <a:extraClrSchemeLst>
    <a:extraClrScheme>
      <a:clrScheme name="Sample_All_Lab-arial_narr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ample_All_Lab-arial_narr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ample_All_Lab-arial_narr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ample_All_Lab-arial_narr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ample_All_Lab-arial_narr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ample_All_Lab-arial_narr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ample_All_Lab-arial_narr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ample_All_Lab-arial_narr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ample_All_Lab-arial_narr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ample_All_Lab-arial_narr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ample_All_Lab-arial_narr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ample_All_Lab-arial_narr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71464</TotalTime>
  <Words>3072</Words>
  <Application>Microsoft Macintosh PowerPoint</Application>
  <PresentationFormat>Letter Paper (8.5x11 in)</PresentationFormat>
  <Paragraphs>393</Paragraphs>
  <Slides>28</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Sample_All_Lab-arial_narrow</vt:lpstr>
      <vt:lpstr>Equation</vt:lpstr>
      <vt:lpstr>PowerPoint Presentation</vt:lpstr>
      <vt:lpstr>Abstract</vt:lpstr>
      <vt:lpstr>Summary: High flux expansion (snowflake) area-pumping (lithium) divertor is studied in NSTX</vt:lpstr>
      <vt:lpstr>Solid lithium coatings are studied in NSTX for impurity and density control applications</vt:lpstr>
      <vt:lpstr>Various techniques considered for SOL / divertor q|| and qpk control</vt:lpstr>
      <vt:lpstr>Plasma-surface interactions with solid lithium coatings on graphite plasma-facing components </vt:lpstr>
      <vt:lpstr>Impact of lithium conditioning was investigated in NBI-heated H-mode discharges</vt:lpstr>
      <vt:lpstr>With lithium, reduced core density operation can be achieved</vt:lpstr>
      <vt:lpstr>Ion density was reduced by up to 50 % by lithium conditioning in NSTX</vt:lpstr>
      <vt:lpstr>Edge neutral pressure and recycling on PFCs reduced, most strongly in lower divertor </vt:lpstr>
      <vt:lpstr>Local relative recycling coefficients reduced on all PFCs but in the near-SOL / strike point region</vt:lpstr>
      <vt:lpstr>Lithium flux measurements suggest lithium source is in lower divertor, degrades in one discharge  </vt:lpstr>
      <vt:lpstr>Core lithium density low, does not scale with divertor source, lithium weakly accumulates in core</vt:lpstr>
      <vt:lpstr>A long pulse H-mode discharge scenario with SGI fueling and lithium-controlled Ni</vt:lpstr>
      <vt:lpstr>Divertor with lithium coatings provides pumping – but what about impurity and heat flux handling ?</vt:lpstr>
      <vt:lpstr>Divertor D2 puffing used to reduce divertor carbon source and core carbon accumulation</vt:lpstr>
      <vt:lpstr>Snowflake divertor geometry attractive for heat flux mitigation </vt:lpstr>
      <vt:lpstr>Snowflake configuration as the laboratory for pedestal MHD stability and parallel SOL transport</vt:lpstr>
      <vt:lpstr>Possible NSTX snowflake divertor configurations were modeled with ISOLVER code</vt:lpstr>
      <vt:lpstr>Snowflake divertor configurations obtained in NSTX confirm analytic theory and modeling</vt:lpstr>
      <vt:lpstr>Plasma-wetted area and connection length are increased by 50-90 % in snowflake divertor</vt:lpstr>
      <vt:lpstr>Good H-mode confinement properties and core impurity reduction obtained with snowflake divertor</vt:lpstr>
      <vt:lpstr>Significant reduction of steady-state divertor heat flux observed in snowflake divertor (at PSOL~ 3 MW)</vt:lpstr>
      <vt:lpstr>Divertor profiles show low heat flux, broadened C III and  C IV radiation zones in the snowflake divertor phase</vt:lpstr>
      <vt:lpstr>Snowflake divertor heat flux consistent with NSTX divertor heat flux scalings</vt:lpstr>
      <vt:lpstr>Modeling shows a trend toward reduced temperature, heat and particle fluxes in the snowflake divertor</vt:lpstr>
      <vt:lpstr>1D estimates indicate power and momentum losses are increased in snowflake divertor</vt:lpstr>
      <vt:lpstr>Outlook for NSTX-Upgrade</vt:lpstr>
    </vt:vector>
  </TitlesOfParts>
  <Manager/>
  <Company>Princeton Plasma Physics Laboratory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subject/>
  <dc:creator>NSTX team member</dc:creator>
  <cp:keywords/>
  <dc:description/>
  <cp:lastModifiedBy>Vlad Soukhanovskii</cp:lastModifiedBy>
  <cp:revision>12473</cp:revision>
  <cp:lastPrinted>2011-09-23T18:14:23Z</cp:lastPrinted>
  <dcterms:created xsi:type="dcterms:W3CDTF">2010-10-08T16:21:04Z</dcterms:created>
  <dcterms:modified xsi:type="dcterms:W3CDTF">2011-09-23T18:15:11Z</dcterms:modified>
  <cp:category/>
</cp:coreProperties>
</file>